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9" r:id="rId1"/>
  </p:sldMasterIdLst>
  <p:sldIdLst>
    <p:sldId id="260" r:id="rId2"/>
    <p:sldId id="261" r:id="rId3"/>
    <p:sldId id="264" r:id="rId4"/>
    <p:sldId id="265" r:id="rId5"/>
    <p:sldId id="256" r:id="rId6"/>
    <p:sldId id="257" r:id="rId7"/>
    <p:sldId id="258" r:id="rId8"/>
    <p:sldId id="259" r:id="rId9"/>
    <p:sldId id="262" r:id="rId10"/>
    <p:sldId id="263" r:id="rId11"/>
    <p:sldId id="266" r:id="rId1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CF6230B-3408-43F9-8748-78C8D01C873E}">
          <p14:sldIdLst>
            <p14:sldId id="260"/>
            <p14:sldId id="261"/>
            <p14:sldId id="264"/>
            <p14:sldId id="265"/>
            <p14:sldId id="256"/>
            <p14:sldId id="257"/>
            <p14:sldId id="258"/>
            <p14:sldId id="259"/>
            <p14:sldId id="262"/>
            <p14:sldId id="263"/>
            <p14:sldId id="266"/>
          </p14:sldIdLst>
        </p14:section>
      </p14:sectionLst>
    </p:ex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eenakshi Subramanian" initials="MS" lastIdx="1" clrIdx="0">
    <p:extLst>
      <p:ext uri="{19B8F6BF-5375-455C-9EA6-DF929625EA0E}">
        <p15:presenceInfo xmlns:p15="http://schemas.microsoft.com/office/powerpoint/2012/main" userId="4c75f1a28183839a"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62" d="100"/>
          <a:sy n="62" d="100"/>
        </p:scale>
        <p:origin x="100" y="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commentAuthors" Target="commentAuthor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28403" y="945913"/>
            <a:ext cx="8637073" cy="2618554"/>
          </a:xfrm>
        </p:spPr>
        <p:txBody>
          <a:bodyPr bIns="0" anchor="b">
            <a:normAutofit/>
          </a:bodyPr>
          <a:lstStyle>
            <a:lvl1pPr algn="l">
              <a:defRPr sz="6600"/>
            </a:lvl1pPr>
          </a:lstStyle>
          <a:p>
            <a:r>
              <a:rPr lang="en-US"/>
              <a:t>Click to edit Master title style</a:t>
            </a:r>
            <a:endParaRPr lang="en-US" dirty="0"/>
          </a:p>
        </p:txBody>
      </p:sp>
      <p:sp>
        <p:nvSpPr>
          <p:cNvPr id="3" name="Subtitle 2"/>
          <p:cNvSpPr>
            <a:spLocks noGrp="1"/>
          </p:cNvSpPr>
          <p:nvPr>
            <p:ph type="subTitle" idx="1"/>
          </p:nvPr>
        </p:nvSpPr>
        <p:spPr>
          <a:xfrm>
            <a:off x="1128404" y="3564467"/>
            <a:ext cx="8637072" cy="1071095"/>
          </a:xfrm>
        </p:spPr>
        <p:txBody>
          <a:bodyPr tIns="91440" bIns="91440">
            <a:normAutofit/>
          </a:bodyPr>
          <a:lstStyle>
            <a:lvl1pPr marL="0" indent="0" algn="l">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DDD751F4-92D5-4CDD-B30D-BF6C802B216E}" type="datetimeFigureOut">
              <a:rPr lang="en-IN" smtClean="0"/>
              <a:t>09-04-2025</a:t>
            </a:fld>
            <a:endParaRPr lang="en-IN"/>
          </a:p>
        </p:txBody>
      </p:sp>
      <p:sp>
        <p:nvSpPr>
          <p:cNvPr id="5" name="Footer Placeholder 4"/>
          <p:cNvSpPr>
            <a:spLocks noGrp="1"/>
          </p:cNvSpPr>
          <p:nvPr>
            <p:ph type="ftr" sz="quarter" idx="11"/>
          </p:nvPr>
        </p:nvSpPr>
        <p:spPr>
          <a:xfrm>
            <a:off x="1127124" y="329307"/>
            <a:ext cx="5943668" cy="309201"/>
          </a:xfrm>
        </p:spPr>
        <p:txBody>
          <a:bodyPr/>
          <a:lstStyle/>
          <a:p>
            <a:endParaRPr lang="en-IN"/>
          </a:p>
        </p:txBody>
      </p:sp>
      <p:sp>
        <p:nvSpPr>
          <p:cNvPr id="6" name="Slide Number Placeholder 5"/>
          <p:cNvSpPr>
            <a:spLocks noGrp="1"/>
          </p:cNvSpPr>
          <p:nvPr>
            <p:ph type="sldNum" sz="quarter" idx="12"/>
          </p:nvPr>
        </p:nvSpPr>
        <p:spPr>
          <a:xfrm>
            <a:off x="9924392" y="134930"/>
            <a:ext cx="811019" cy="503578"/>
          </a:xfrm>
        </p:spPr>
        <p:txBody>
          <a:bodyPr/>
          <a:lstStyle/>
          <a:p>
            <a:fld id="{7007BD48-7A04-4CED-A215-8DBEE6D623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99799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751F4-92D5-4CDD-B30D-BF6C802B21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7BD48-7A04-4CED-A215-8DBEE6D62343}" type="slidenum">
              <a:rPr lang="en-IN" smtClean="0"/>
              <a:t>‹#›</a:t>
            </a:fld>
            <a:endParaRPr lang="en-IN"/>
          </a:p>
        </p:txBody>
      </p:sp>
      <p:pic>
        <p:nvPicPr>
          <p:cNvPr id="15" name="Picture 14"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43734641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124709" y="798973"/>
            <a:ext cx="1615742" cy="4659889"/>
          </a:xfrm>
        </p:spPr>
        <p:txBody>
          <a:bodyPr vert="eaVert"/>
          <a:lstStyle>
            <a:lvl1pPr algn="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1130270" y="798973"/>
            <a:ext cx="7828830" cy="4659889"/>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DD751F4-92D5-4CDD-B30D-BF6C802B21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7BD48-7A04-4CED-A215-8DBEE6D62343}" type="slidenum">
              <a:rPr lang="en-IN" smtClean="0"/>
              <a:t>‹#›</a:t>
            </a:fld>
            <a:endParaRPr lang="en-IN"/>
          </a:p>
        </p:txBody>
      </p:sp>
      <p:pic>
        <p:nvPicPr>
          <p:cNvPr id="17" name="Picture 16"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59215" b="36435"/>
          <a:stretch/>
        </p:blipFill>
        <p:spPr>
          <a:xfrm rot="5400000">
            <a:off x="8642279" y="3046916"/>
            <a:ext cx="4663440" cy="155448"/>
          </a:xfrm>
          <a:prstGeom prst="rect">
            <a:avLst/>
          </a:prstGeom>
          <a:noFill/>
          <a:ln>
            <a:noFill/>
          </a:ln>
        </p:spPr>
      </p:pic>
    </p:spTree>
    <p:extLst>
      <p:ext uri="{BB962C8B-B14F-4D97-AF65-F5344CB8AC3E}">
        <p14:creationId xmlns:p14="http://schemas.microsoft.com/office/powerpoint/2010/main" val="289940603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lvl1pPr>
              <a:defRPr sz="1200"/>
            </a:lvl1pPr>
          </a:lstStyle>
          <a:p>
            <a:fld id="{DDD751F4-92D5-4CDD-B30D-BF6C802B216E}" type="datetimeFigureOut">
              <a:rPr lang="en-IN" smtClean="0"/>
              <a:t>09-04-2025</a:t>
            </a:fld>
            <a:endParaRPr lang="en-IN"/>
          </a:p>
        </p:txBody>
      </p:sp>
      <p:sp>
        <p:nvSpPr>
          <p:cNvPr id="5" name="Footer Placeholder 4"/>
          <p:cNvSpPr>
            <a:spLocks noGrp="1"/>
          </p:cNvSpPr>
          <p:nvPr>
            <p:ph type="ftr" sz="quarter" idx="11"/>
          </p:nvPr>
        </p:nvSpPr>
        <p:spPr/>
        <p:txBody>
          <a:bodyPr/>
          <a:lstStyle>
            <a:lvl1pPr>
              <a:defRPr sz="1200"/>
            </a:lvl1pPr>
          </a:lstStyle>
          <a:p>
            <a:endParaRPr lang="en-IN"/>
          </a:p>
        </p:txBody>
      </p:sp>
      <p:sp>
        <p:nvSpPr>
          <p:cNvPr id="6" name="Slide Number Placeholder 5"/>
          <p:cNvSpPr>
            <a:spLocks noGrp="1"/>
          </p:cNvSpPr>
          <p:nvPr>
            <p:ph type="sldNum" sz="quarter" idx="12"/>
          </p:nvPr>
        </p:nvSpPr>
        <p:spPr/>
        <p:txBody>
          <a:bodyPr/>
          <a:lstStyle/>
          <a:p>
            <a:fld id="{7007BD48-7A04-4CED-A215-8DBEE6D62343}" type="slidenum">
              <a:rPr lang="en-IN" smtClean="0"/>
              <a:t>‹#›</a:t>
            </a:fld>
            <a:endParaRPr lang="en-IN"/>
          </a:p>
        </p:txBody>
      </p:sp>
      <p:pic>
        <p:nvPicPr>
          <p:cNvPr id="24" name="Picture 2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9800015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29167" y="1756129"/>
            <a:ext cx="8619060" cy="2050065"/>
          </a:xfrm>
        </p:spPr>
        <p:txBody>
          <a:bodyPr anchor="b">
            <a:normAutofit/>
          </a:bodyPr>
          <a:lstStyle>
            <a:lvl1pPr algn="l">
              <a:defRPr sz="3600"/>
            </a:lvl1pPr>
          </a:lstStyle>
          <a:p>
            <a:r>
              <a:rPr lang="en-US"/>
              <a:t>Click to edit Master title style</a:t>
            </a:r>
            <a:endParaRPr lang="en-US" dirty="0"/>
          </a:p>
        </p:txBody>
      </p:sp>
      <p:sp>
        <p:nvSpPr>
          <p:cNvPr id="3" name="Text Placeholder 2"/>
          <p:cNvSpPr>
            <a:spLocks noGrp="1"/>
          </p:cNvSpPr>
          <p:nvPr>
            <p:ph type="body" idx="1" hasCustomPrompt="1"/>
          </p:nvPr>
        </p:nvSpPr>
        <p:spPr>
          <a:xfrm>
            <a:off x="1129166" y="3806195"/>
            <a:ext cx="8619060" cy="1012929"/>
          </a:xfrm>
        </p:spPr>
        <p:txBody>
          <a:bodyPr tIns="91440">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DDD751F4-92D5-4CDD-B30D-BF6C802B216E}" type="datetimeFigureOut">
              <a:rPr lang="en-IN" smtClean="0"/>
              <a:t>09-04-2025</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7007BD48-7A04-4CED-A215-8DBEE6D623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309309617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131052" y="958037"/>
            <a:ext cx="9605635" cy="1059305"/>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129166" y="2165621"/>
            <a:ext cx="4645152" cy="329385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095606" y="2171769"/>
            <a:ext cx="4645152" cy="32870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DD751F4-92D5-4CDD-B30D-BF6C802B216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7BD48-7A04-4CED-A215-8DBEE6D623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0832736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29166" y="953336"/>
            <a:ext cx="9607661" cy="1056319"/>
          </a:xfrm>
        </p:spPr>
        <p:txBody>
          <a:bodyPr/>
          <a:lstStyle/>
          <a:p>
            <a:r>
              <a:rPr lang="en-US"/>
              <a:t>Click to edit Master title style</a:t>
            </a:r>
            <a:endParaRPr lang="en-US" dirty="0"/>
          </a:p>
        </p:txBody>
      </p:sp>
      <p:sp>
        <p:nvSpPr>
          <p:cNvPr id="3" name="Text Placeholder 2"/>
          <p:cNvSpPr>
            <a:spLocks noGrp="1"/>
          </p:cNvSpPr>
          <p:nvPr>
            <p:ph type="body" idx="1"/>
          </p:nvPr>
        </p:nvSpPr>
        <p:spPr>
          <a:xfrm>
            <a:off x="1129166" y="2169727"/>
            <a:ext cx="4645152" cy="801943"/>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129166" y="2974448"/>
            <a:ext cx="4645152" cy="24938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094337" y="2173181"/>
            <a:ext cx="4645152" cy="802237"/>
          </a:xfrm>
        </p:spPr>
        <p:txBody>
          <a:bodyPr anchor="b">
            <a:normAutofit/>
          </a:bodyPr>
          <a:lstStyle>
            <a:lvl1pPr marL="0" indent="0">
              <a:lnSpc>
                <a:spcPct val="100000"/>
              </a:lnSpc>
              <a:buNone/>
              <a:defRPr sz="2800" b="0" cap="none" baseline="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094337" y="2971669"/>
            <a:ext cx="4645152" cy="248719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DD751F4-92D5-4CDD-B30D-BF6C802B216E}" type="datetimeFigureOut">
              <a:rPr lang="en-IN" smtClean="0"/>
              <a:t>09-04-2025</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7007BD48-7A04-4CED-A215-8DBEE6D62343}" type="slidenum">
              <a:rPr lang="en-IN" smtClean="0"/>
              <a:t>‹#›</a:t>
            </a:fld>
            <a:endParaRPr lang="en-IN"/>
          </a:p>
        </p:txBody>
      </p:sp>
      <p:pic>
        <p:nvPicPr>
          <p:cNvPr id="18" name="Picture 17"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3510802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DD751F4-92D5-4CDD-B30D-BF6C802B216E}" type="datetimeFigureOut">
              <a:rPr lang="en-IN" smtClean="0"/>
              <a:t>09-04-2025</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7007BD48-7A04-4CED-A215-8DBEE6D62343}" type="slidenum">
              <a:rPr lang="en-IN" smtClean="0"/>
              <a:t>‹#›</a:t>
            </a:fld>
            <a:endParaRPr lang="en-IN"/>
          </a:p>
        </p:txBody>
      </p:sp>
      <p:pic>
        <p:nvPicPr>
          <p:cNvPr id="14" name="Picture 13"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19446533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D751F4-92D5-4CDD-B30D-BF6C802B216E}" type="datetimeFigureOut">
              <a:rPr lang="en-IN" smtClean="0"/>
              <a:t>09-04-2025</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7007BD48-7A04-4CED-A215-8DBEE6D62343}" type="slidenum">
              <a:rPr lang="en-IN" smtClean="0"/>
              <a:t>‹#›</a:t>
            </a:fld>
            <a:endParaRPr lang="en-IN"/>
          </a:p>
        </p:txBody>
      </p:sp>
    </p:spTree>
    <p:extLst>
      <p:ext uri="{BB962C8B-B14F-4D97-AF65-F5344CB8AC3E}">
        <p14:creationId xmlns:p14="http://schemas.microsoft.com/office/powerpoint/2010/main" val="182491059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4291" y="952578"/>
            <a:ext cx="3275013" cy="2322176"/>
          </a:xfrm>
        </p:spPr>
        <p:txBody>
          <a:bodyPr anchor="b">
            <a:normAutofit/>
          </a:bodyPr>
          <a:lstStyle>
            <a:lvl1pPr algn="l">
              <a:defRPr sz="2400"/>
            </a:lvl1pPr>
          </a:lstStyle>
          <a:p>
            <a:r>
              <a:rPr lang="en-US"/>
              <a:t>Click to edit Master title style</a:t>
            </a:r>
            <a:endParaRPr lang="en-US" dirty="0"/>
          </a:p>
        </p:txBody>
      </p:sp>
      <p:sp>
        <p:nvSpPr>
          <p:cNvPr id="3" name="Content Placeholder 2"/>
          <p:cNvSpPr>
            <a:spLocks noGrp="1"/>
          </p:cNvSpPr>
          <p:nvPr>
            <p:ph idx="1"/>
          </p:nvPr>
        </p:nvSpPr>
        <p:spPr>
          <a:xfrm>
            <a:off x="4723334" y="952578"/>
            <a:ext cx="6012470" cy="4505221"/>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24291" y="3274754"/>
            <a:ext cx="3275013" cy="2178918"/>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DDD751F4-92D5-4CDD-B30D-BF6C802B216E}" type="datetimeFigureOut">
              <a:rPr lang="en-IN" smtClean="0"/>
              <a:t>09-04-2025</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7007BD48-7A04-4CED-A215-8DBEE6D62343}" type="slidenum">
              <a:rPr lang="en-IN" smtClean="0"/>
              <a:t>‹#›</a:t>
            </a:fld>
            <a:endParaRPr lang="en-IN"/>
          </a:p>
        </p:txBody>
      </p:sp>
      <p:pic>
        <p:nvPicPr>
          <p:cNvPr id="16" name="Picture 15"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5" r="15828" b="36435"/>
          <a:stretch/>
        </p:blipFill>
        <p:spPr>
          <a:xfrm>
            <a:off x="1125460" y="643464"/>
            <a:ext cx="9610344" cy="155448"/>
          </a:xfrm>
          <a:prstGeom prst="rect">
            <a:avLst/>
          </a:prstGeom>
          <a:noFill/>
          <a:ln>
            <a:noFill/>
          </a:ln>
        </p:spPr>
      </p:pic>
    </p:spTree>
    <p:extLst>
      <p:ext uri="{BB962C8B-B14F-4D97-AF65-F5344CB8AC3E}">
        <p14:creationId xmlns:p14="http://schemas.microsoft.com/office/powerpoint/2010/main" val="253640020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pSp>
        <p:nvGrpSpPr>
          <p:cNvPr id="8" name="Group 7"/>
          <p:cNvGrpSpPr/>
          <p:nvPr/>
        </p:nvGrpSpPr>
        <p:grpSpPr>
          <a:xfrm>
            <a:off x="7477387" y="482170"/>
            <a:ext cx="4074533" cy="5149101"/>
            <a:chOff x="7477387" y="482170"/>
            <a:chExt cx="4074533" cy="5149101"/>
          </a:xfrm>
        </p:grpSpPr>
        <p:sp>
          <p:nvSpPr>
            <p:cNvPr id="18" name="Rectangle 17"/>
            <p:cNvSpPr/>
            <p:nvPr/>
          </p:nvSpPr>
          <p:spPr>
            <a:xfrm>
              <a:off x="7477387" y="482170"/>
              <a:ext cx="4074533" cy="5149101"/>
            </a:xfrm>
            <a:prstGeom prst="rect">
              <a:avLst/>
            </a:prstGeom>
            <a:gradFill>
              <a:gsLst>
                <a:gs pos="0">
                  <a:schemeClr val="tx1">
                    <a:lumMod val="85000"/>
                    <a:lumOff val="15000"/>
                  </a:schemeClr>
                </a:gs>
                <a:gs pos="100000">
                  <a:schemeClr val="tx1">
                    <a:lumMod val="95000"/>
                    <a:lumOff val="5000"/>
                  </a:schemeClr>
                </a:gs>
              </a:gsLst>
            </a:gradFill>
            <a:ln w="76200" cmpd="sng">
              <a:noFill/>
              <a:miter lim="800000"/>
            </a:ln>
            <a:effectLst>
              <a:outerShdw blurRad="127000" dist="228600" dir="4740000" sx="98000" sy="98000" algn="tl" rotWithShape="0">
                <a:srgbClr val="000000">
                  <a:alpha val="34000"/>
                </a:srgbClr>
              </a:outerShdw>
            </a:effectLst>
            <a:scene3d>
              <a:camera prst="orthographicFront"/>
              <a:lightRig rig="threePt" dir="t"/>
            </a:scene3d>
            <a:sp3d>
              <a:bevelT w="114300" prst="artDeco"/>
            </a:sp3d>
          </p:spPr>
          <p:style>
            <a:lnRef idx="1">
              <a:schemeClr val="accent1"/>
            </a:lnRef>
            <a:fillRef idx="3">
              <a:schemeClr val="accent1"/>
            </a:fillRef>
            <a:effectRef idx="2">
              <a:schemeClr val="accent1"/>
            </a:effectRef>
            <a:fontRef idx="minor">
              <a:schemeClr val="lt1"/>
            </a:fontRef>
          </p:style>
        </p:sp>
        <p:sp>
          <p:nvSpPr>
            <p:cNvPr id="19" name="Rectangle 18"/>
            <p:cNvSpPr/>
            <p:nvPr/>
          </p:nvSpPr>
          <p:spPr>
            <a:xfrm>
              <a:off x="7790446" y="812506"/>
              <a:ext cx="3450289" cy="4466452"/>
            </a:xfrm>
            <a:prstGeom prst="rect">
              <a:avLst/>
            </a:prstGeom>
            <a:gradFill>
              <a:gsLst>
                <a:gs pos="0">
                  <a:srgbClr val="DADADA"/>
                </a:gs>
                <a:gs pos="100000">
                  <a:srgbClr val="FFFFFE"/>
                </a:gs>
              </a:gsLst>
              <a:lin ang="16200000" scaled="0"/>
            </a:gradFill>
            <a:ln w="50800" cmpd="sng">
              <a:solidFill>
                <a:srgbClr val="191919"/>
              </a:solidFill>
              <a:miter lim="800000"/>
            </a:ln>
            <a:effectLst>
              <a:innerShdw blurRad="63500" dist="88900" dir="14100000">
                <a:srgbClr val="000000">
                  <a:alpha val="30000"/>
                </a:srgbClr>
              </a:innerShdw>
            </a:effectLst>
            <a:scene3d>
              <a:camera prst="orthographicFront"/>
              <a:lightRig rig="threePt" dir="t"/>
            </a:scene3d>
            <a:sp3d>
              <a:bevelT prst="relaxedInset"/>
            </a:sp3d>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title"/>
          </p:nvPr>
        </p:nvSpPr>
        <p:spPr>
          <a:xfrm>
            <a:off x="1129124" y="1129513"/>
            <a:ext cx="5854872" cy="1924208"/>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8124389" y="1122542"/>
            <a:ext cx="2791171" cy="3866327"/>
          </a:xfrm>
          <a:solidFill>
            <a:schemeClr val="bg1">
              <a:lumMod val="85000"/>
            </a:schemeClr>
          </a:solidFill>
          <a:ln w="9525" cap="sq">
            <a:noFill/>
            <a:miter lim="800000"/>
          </a:ln>
          <a:effectLst/>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28247" y="3053721"/>
            <a:ext cx="5846486" cy="2096013"/>
          </a:xfrm>
        </p:spPr>
        <p:txBody>
          <a:bodyPr>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1125300" y="5469856"/>
            <a:ext cx="5849605" cy="320123"/>
          </a:xfrm>
        </p:spPr>
        <p:txBody>
          <a:bodyPr/>
          <a:lstStyle>
            <a:lvl1pPr algn="l">
              <a:defRPr/>
            </a:lvl1pPr>
          </a:lstStyle>
          <a:p>
            <a:fld id="{DDD751F4-92D5-4CDD-B30D-BF6C802B216E}" type="datetimeFigureOut">
              <a:rPr lang="en-IN" smtClean="0"/>
              <a:t>09-04-2025</a:t>
            </a:fld>
            <a:endParaRPr lang="en-IN"/>
          </a:p>
        </p:txBody>
      </p:sp>
      <p:sp>
        <p:nvSpPr>
          <p:cNvPr id="6" name="Footer Placeholder 5"/>
          <p:cNvSpPr>
            <a:spLocks noGrp="1"/>
          </p:cNvSpPr>
          <p:nvPr>
            <p:ph type="ftr" sz="quarter" idx="11"/>
          </p:nvPr>
        </p:nvSpPr>
        <p:spPr>
          <a:xfrm>
            <a:off x="1125300" y="318640"/>
            <a:ext cx="4877818" cy="320931"/>
          </a:xfrm>
        </p:spPr>
        <p:txBody>
          <a:bodyPr/>
          <a:lstStyle/>
          <a:p>
            <a:endParaRPr lang="en-IN"/>
          </a:p>
        </p:txBody>
      </p:sp>
      <p:sp>
        <p:nvSpPr>
          <p:cNvPr id="7" name="Slide Number Placeholder 6"/>
          <p:cNvSpPr>
            <a:spLocks noGrp="1"/>
          </p:cNvSpPr>
          <p:nvPr>
            <p:ph type="sldNum" sz="quarter" idx="12"/>
          </p:nvPr>
        </p:nvSpPr>
        <p:spPr>
          <a:xfrm>
            <a:off x="6176794" y="137408"/>
            <a:ext cx="811019" cy="503578"/>
          </a:xfrm>
        </p:spPr>
        <p:txBody>
          <a:bodyPr/>
          <a:lstStyle/>
          <a:p>
            <a:fld id="{7007BD48-7A04-4CED-A215-8DBEE6D62343}" type="slidenum">
              <a:rPr lang="en-IN" smtClean="0"/>
              <a:t>‹#›</a:t>
            </a:fld>
            <a:endParaRPr lang="en-IN"/>
          </a:p>
        </p:txBody>
      </p:sp>
      <p:pic>
        <p:nvPicPr>
          <p:cNvPr id="22" name="Picture 21" descr="RedHashing.emf"/>
          <p:cNvPicPr>
            <a:picLocks/>
          </p:cNvPicPr>
          <p:nvPr/>
        </p:nvPicPr>
        <p:blipFill rotWithShape="1">
          <a:blip r:embed="rId2">
            <a:duotone>
              <a:schemeClr val="accent1">
                <a:shade val="45000"/>
                <a:satMod val="135000"/>
              </a:schemeClr>
              <a:prstClr val="white"/>
            </a:duotone>
            <a:extLst>
              <a:ext uri="{28A0092B-C50C-407E-A947-70E740481C1C}">
                <a14:useLocalDpi xmlns:a14="http://schemas.microsoft.com/office/drawing/2010/main" val="0"/>
              </a:ext>
            </a:extLst>
          </a:blip>
          <a:srcRect l="-116" t="474" r="48549" b="36564"/>
          <a:stretch/>
        </p:blipFill>
        <p:spPr>
          <a:xfrm>
            <a:off x="1125460" y="643464"/>
            <a:ext cx="5879592" cy="155448"/>
          </a:xfrm>
          <a:prstGeom prst="rect">
            <a:avLst/>
          </a:prstGeom>
          <a:noFill/>
          <a:ln>
            <a:noFill/>
          </a:ln>
        </p:spPr>
      </p:pic>
    </p:spTree>
    <p:extLst>
      <p:ext uri="{BB962C8B-B14F-4D97-AF65-F5344CB8AC3E}">
        <p14:creationId xmlns:p14="http://schemas.microsoft.com/office/powerpoint/2010/main" val="28906500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pic>
        <p:nvPicPr>
          <p:cNvPr id="12" name="Picture 11"/>
          <p:cNvPicPr>
            <a:picLocks noChangeAspect="1"/>
          </p:cNvPicPr>
          <p:nvPr/>
        </p:nvPicPr>
        <p:blipFill rotWithShape="1">
          <a:blip r:embed="rId13">
            <a:extLst>
              <a:ext uri="{28A0092B-C50C-407E-A947-70E740481C1C}">
                <a14:useLocalDpi xmlns:a14="http://schemas.microsoft.com/office/drawing/2010/main" val="0"/>
              </a:ext>
            </a:extLst>
          </a:blip>
          <a:srcRect t="1538" b="-1538"/>
          <a:stretch/>
        </p:blipFill>
        <p:spPr>
          <a:xfrm>
            <a:off x="0" y="6119336"/>
            <a:ext cx="12192000" cy="742950"/>
          </a:xfrm>
          <a:prstGeom prst="rect">
            <a:avLst/>
          </a:prstGeom>
        </p:spPr>
      </p:pic>
      <p:sp>
        <p:nvSpPr>
          <p:cNvPr id="13" name="Rectangle 12"/>
          <p:cNvSpPr/>
          <p:nvPr/>
        </p:nvSpPr>
        <p:spPr>
          <a:xfrm>
            <a:off x="0" y="468769"/>
            <a:ext cx="12192000" cy="5647024"/>
          </a:xfrm>
          <a:prstGeom prst="rect">
            <a:avLst/>
          </a:prstGeom>
          <a:gradFill flip="none" rotWithShape="1">
            <a:gsLst>
              <a:gs pos="0">
                <a:schemeClr val="bg2">
                  <a:alpha val="0"/>
                  <a:lumMod val="100000"/>
                </a:schemeClr>
              </a:gs>
              <a:gs pos="100000">
                <a:schemeClr val="bg2">
                  <a:lumMod val="95000"/>
                  <a:lumOff val="5000"/>
                </a:schemeClr>
              </a:gs>
            </a:gsLst>
            <a:lin ang="5400000" scaled="0"/>
            <a:tileRect/>
          </a:gra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p:cNvCxnSpPr/>
          <p:nvPr/>
        </p:nvCxnSpPr>
        <p:spPr>
          <a:xfrm>
            <a:off x="0" y="6121269"/>
            <a:ext cx="12192000" cy="0"/>
          </a:xfrm>
          <a:prstGeom prst="line">
            <a:avLst/>
          </a:prstGeom>
          <a:ln w="12700">
            <a:solidFill>
              <a:srgbClr val="000001">
                <a:alpha val="20000"/>
              </a:srgbClr>
            </a:solidFill>
          </a:ln>
        </p:spPr>
        <p:style>
          <a:lnRef idx="1">
            <a:schemeClr val="accent1"/>
          </a:lnRef>
          <a:fillRef idx="0">
            <a:schemeClr val="accent1"/>
          </a:fillRef>
          <a:effectRef idx="0">
            <a:schemeClr val="accent1"/>
          </a:effectRef>
          <a:fontRef idx="minor">
            <a:schemeClr val="tx1"/>
          </a:fontRef>
        </p:style>
      </p:cxnSp>
      <p:sp>
        <p:nvSpPr>
          <p:cNvPr id="2" name="Title Placeholder 1"/>
          <p:cNvSpPr>
            <a:spLocks noGrp="1"/>
          </p:cNvSpPr>
          <p:nvPr>
            <p:ph type="title"/>
          </p:nvPr>
        </p:nvSpPr>
        <p:spPr>
          <a:xfrm>
            <a:off x="1130270" y="953324"/>
            <a:ext cx="9603275" cy="1049235"/>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130270" y="2171769"/>
            <a:ext cx="9603275" cy="329457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32830" y="330370"/>
            <a:ext cx="2515396" cy="309201"/>
          </a:xfrm>
          <a:prstGeom prst="rect">
            <a:avLst/>
          </a:prstGeom>
        </p:spPr>
        <p:txBody>
          <a:bodyPr vert="horz" lIns="91440" tIns="45720" rIns="91440" bIns="45720" rtlCol="0" anchor="ctr"/>
          <a:lstStyle>
            <a:lvl1pPr algn="r">
              <a:defRPr sz="1000">
                <a:solidFill>
                  <a:schemeClr val="tx1">
                    <a:tint val="75000"/>
                  </a:schemeClr>
                </a:solidFill>
              </a:defRPr>
            </a:lvl1pPr>
          </a:lstStyle>
          <a:p>
            <a:fld id="{DDD751F4-92D5-4CDD-B30D-BF6C802B216E}" type="datetimeFigureOut">
              <a:rPr lang="en-IN" smtClean="0"/>
              <a:t>09-04-2025</a:t>
            </a:fld>
            <a:endParaRPr lang="en-IN"/>
          </a:p>
        </p:txBody>
      </p:sp>
      <p:sp>
        <p:nvSpPr>
          <p:cNvPr id="5" name="Footer Placeholder 4"/>
          <p:cNvSpPr>
            <a:spLocks noGrp="1"/>
          </p:cNvSpPr>
          <p:nvPr>
            <p:ph type="ftr" sz="quarter" idx="3"/>
          </p:nvPr>
        </p:nvSpPr>
        <p:spPr>
          <a:xfrm>
            <a:off x="1130270" y="329307"/>
            <a:ext cx="5938836" cy="309201"/>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9918076" y="137408"/>
            <a:ext cx="811019" cy="503578"/>
          </a:xfrm>
          <a:prstGeom prst="rect">
            <a:avLst/>
          </a:prstGeom>
        </p:spPr>
        <p:txBody>
          <a:bodyPr vert="horz" lIns="91440" tIns="45720" rIns="91440" bIns="45720" rtlCol="0" anchor="t"/>
          <a:lstStyle>
            <a:lvl1pPr algn="r">
              <a:defRPr sz="2800">
                <a:solidFill>
                  <a:schemeClr val="accent1"/>
                </a:solidFill>
              </a:defRPr>
            </a:lvl1pPr>
          </a:lstStyle>
          <a:p>
            <a:fld id="{7007BD48-7A04-4CED-A215-8DBEE6D62343}" type="slidenum">
              <a:rPr lang="en-IN" smtClean="0"/>
              <a:t>‹#›</a:t>
            </a:fld>
            <a:endParaRPr lang="en-IN"/>
          </a:p>
        </p:txBody>
      </p:sp>
    </p:spTree>
    <p:extLst>
      <p:ext uri="{BB962C8B-B14F-4D97-AF65-F5344CB8AC3E}">
        <p14:creationId xmlns:p14="http://schemas.microsoft.com/office/powerpoint/2010/main" val="3126306790"/>
      </p:ext>
    </p:extLst>
  </p:cSld>
  <p:clrMap bg1="lt1" tx1="dk1" bg2="lt2" tx2="dk2" accent1="accent1" accent2="accent2" accent3="accent3" accent4="accent4" accent5="accent5" accent6="accent6" hlink="hlink" folHlink="folHlink"/>
  <p:sldLayoutIdLst>
    <p:sldLayoutId id="2147483690" r:id="rId1"/>
    <p:sldLayoutId id="2147483691" r:id="rId2"/>
    <p:sldLayoutId id="2147483692" r:id="rId3"/>
    <p:sldLayoutId id="2147483693" r:id="rId4"/>
    <p:sldLayoutId id="2147483694" r:id="rId5"/>
    <p:sldLayoutId id="2147483695" r:id="rId6"/>
    <p:sldLayoutId id="2147483696" r:id="rId7"/>
    <p:sldLayoutId id="2147483697" r:id="rId8"/>
    <p:sldLayoutId id="2147483698" r:id="rId9"/>
    <p:sldLayoutId id="2147483699" r:id="rId10"/>
    <p:sldLayoutId id="2147483700" r:id="rId11"/>
  </p:sldLayoutIdLst>
  <p:txStyles>
    <p:titleStyle>
      <a:lvl1pPr algn="l" defTabSz="914400" rtl="0" eaLnBrk="1" latinLnBrk="0" hangingPunct="1">
        <a:lnSpc>
          <a:spcPct val="90000"/>
        </a:lnSpc>
        <a:spcBef>
          <a:spcPct val="0"/>
        </a:spcBef>
        <a:buNone/>
        <a:defRPr sz="3200" b="0" i="0" kern="1200" cap="none">
          <a:solidFill>
            <a:schemeClr val="tx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00000"/>
        <a:buFont typeface="Arial" panose="020B0604020202020204" pitchFamily="34" charset="0"/>
        <a:buChar char="•"/>
        <a:defRPr sz="2000" kern="120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800" kern="1200" cap="none"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600" kern="120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400" kern="1200" cap="none"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00000"/>
        <a:buFont typeface="Arial" panose="020B0604020202020204" pitchFamily="34" charset="0"/>
        <a:buChar char="•"/>
        <a:defRPr sz="1200" kern="1200"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useBgFill="1">
        <p:nvSpPr>
          <p:cNvPr id="2" name="Title 1">
            <a:extLst>
              <a:ext uri="{FF2B5EF4-FFF2-40B4-BE49-F238E27FC236}">
                <a16:creationId xmlns:a16="http://schemas.microsoft.com/office/drawing/2014/main" id="{30CD8410-0D3E-5607-0D88-90DC7797DC7E}"/>
              </a:ext>
            </a:extLst>
          </p:cNvPr>
          <p:cNvSpPr>
            <a:spLocks noGrp="1"/>
          </p:cNvSpPr>
          <p:nvPr>
            <p:ph type="title"/>
          </p:nvPr>
        </p:nvSpPr>
        <p:spPr>
          <a:xfrm>
            <a:off x="838200" y="226031"/>
            <a:ext cx="11353800" cy="5691884"/>
          </a:xfrm>
        </p:spPr>
        <p:txBody>
          <a:bodyPr>
            <a:normAutofit/>
          </a:bodyPr>
          <a:lstStyle/>
          <a:p>
            <a:pPr algn="ctr"/>
            <a:br>
              <a:rPr lang="en-IN" sz="3200" dirty="0">
                <a:latin typeface="Algerian" panose="04020705040A02060702" pitchFamily="82" charset="0"/>
              </a:rPr>
            </a:br>
            <a:br>
              <a:rPr lang="en-IN" dirty="0">
                <a:latin typeface="Algerian" panose="04020705040A02060702" pitchFamily="82" charset="0"/>
              </a:rPr>
            </a:br>
            <a:r>
              <a:rPr lang="en-IN" sz="3200" dirty="0">
                <a:solidFill>
                  <a:srgbClr val="C00000"/>
                </a:solidFill>
                <a:latin typeface="Algerian" panose="04020705040A02060702" pitchFamily="82" charset="0"/>
              </a:rPr>
              <a:t>Data analytics</a:t>
            </a:r>
            <a:br>
              <a:rPr lang="en-IN" sz="3200" dirty="0">
                <a:solidFill>
                  <a:srgbClr val="C00000"/>
                </a:solidFill>
                <a:latin typeface="Algerian" panose="04020705040A02060702" pitchFamily="82" charset="0"/>
              </a:rPr>
            </a:br>
            <a:br>
              <a:rPr lang="en-IN" dirty="0">
                <a:latin typeface="Algerian" panose="04020705040A02060702" pitchFamily="82" charset="0"/>
              </a:rPr>
            </a:br>
            <a:r>
              <a:rPr lang="en-IN" sz="3200" dirty="0">
                <a:latin typeface="Algerian" panose="04020705040A02060702" pitchFamily="82" charset="0"/>
              </a:rPr>
              <a:t>   				</a:t>
            </a:r>
            <a:r>
              <a:rPr lang="en-IN" sz="3200" dirty="0">
                <a:solidFill>
                  <a:srgbClr val="C00000"/>
                </a:solidFill>
                <a:latin typeface="Algerian" panose="04020705040A02060702" pitchFamily="82" charset="0"/>
              </a:rPr>
              <a:t>Project on Rock buster Stealth</a:t>
            </a:r>
            <a:br>
              <a:rPr lang="en-IN" sz="3200" dirty="0">
                <a:latin typeface="Algerian" panose="04020705040A02060702" pitchFamily="82" charset="0"/>
              </a:rPr>
            </a:br>
            <a:br>
              <a:rPr lang="en-IN" sz="3200" dirty="0">
                <a:latin typeface="Algerian" panose="04020705040A02060702" pitchFamily="82" charset="0"/>
              </a:rPr>
            </a:br>
            <a:r>
              <a:rPr lang="en-IN" sz="3200" dirty="0">
                <a:latin typeface="Algerian" panose="04020705040A02060702" pitchFamily="82" charset="0"/>
              </a:rPr>
              <a:t>		</a:t>
            </a:r>
            <a:r>
              <a:rPr lang="en-IN" dirty="0">
                <a:latin typeface="Algerian" panose="04020705040A02060702" pitchFamily="82" charset="0"/>
              </a:rPr>
              <a:t>	    </a:t>
            </a:r>
            <a:r>
              <a:rPr lang="en-IN" sz="3200" dirty="0">
                <a:latin typeface="Algerian" panose="04020705040A02060702" pitchFamily="82" charset="0"/>
              </a:rPr>
              <a:t>     				   </a:t>
            </a:r>
            <a:r>
              <a:rPr lang="en-IN" sz="3200" dirty="0">
                <a:solidFill>
                  <a:srgbClr val="C00000"/>
                </a:solidFill>
                <a:latin typeface="Sitka Heading" pitchFamily="2" charset="0"/>
                <a:ea typeface="Calibri" panose="020F0502020204030204" pitchFamily="34" charset="0"/>
                <a:cs typeface="Calibri" panose="020F0502020204030204" pitchFamily="34" charset="0"/>
              </a:rPr>
              <a:t>by Meenakshi.P.S.</a:t>
            </a:r>
          </a:p>
        </p:txBody>
      </p:sp>
    </p:spTree>
    <p:extLst>
      <p:ext uri="{BB962C8B-B14F-4D97-AF65-F5344CB8AC3E}">
        <p14:creationId xmlns:p14="http://schemas.microsoft.com/office/powerpoint/2010/main" val="343009621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7933DC-803F-BA7C-7F8B-D478ECE23E1F}"/>
              </a:ext>
            </a:extLst>
          </p:cNvPr>
          <p:cNvSpPr>
            <a:spLocks noGrp="1"/>
          </p:cNvSpPr>
          <p:nvPr>
            <p:ph type="title"/>
          </p:nvPr>
        </p:nvSpPr>
        <p:spPr>
          <a:xfrm>
            <a:off x="1290505" y="747409"/>
            <a:ext cx="9607661" cy="1056319"/>
          </a:xfrm>
        </p:spPr>
        <p:txBody>
          <a:bodyPr>
            <a:normAutofit/>
          </a:bodyPr>
          <a:lstStyle/>
          <a:p>
            <a:r>
              <a:rPr lang="en-IN" sz="1800" dirty="0">
                <a:solidFill>
                  <a:srgbClr val="C00000"/>
                </a:solidFill>
                <a:latin typeface="Algerian" panose="04020705040A02060702" pitchFamily="82" charset="0"/>
              </a:rPr>
              <a:t>KEY FINDINGs AND SUGGESTIONS</a:t>
            </a:r>
          </a:p>
        </p:txBody>
      </p:sp>
      <p:sp>
        <p:nvSpPr>
          <p:cNvPr id="4" name="Text Placeholder 3">
            <a:extLst>
              <a:ext uri="{FF2B5EF4-FFF2-40B4-BE49-F238E27FC236}">
                <a16:creationId xmlns:a16="http://schemas.microsoft.com/office/drawing/2014/main" id="{2FE9BC56-3F2F-04A4-2FF3-B37CFCCFCA6D}"/>
              </a:ext>
            </a:extLst>
          </p:cNvPr>
          <p:cNvSpPr>
            <a:spLocks noGrp="1"/>
          </p:cNvSpPr>
          <p:nvPr>
            <p:ph type="body" idx="1"/>
          </p:nvPr>
        </p:nvSpPr>
        <p:spPr>
          <a:xfrm>
            <a:off x="652119" y="1275569"/>
            <a:ext cx="4742056" cy="801943"/>
          </a:xfrm>
        </p:spPr>
        <p:txBody>
          <a:bodyPr>
            <a:normAutofit fontScale="92500" lnSpcReduction="20000"/>
          </a:bodyPr>
          <a:lstStyle/>
          <a:p>
            <a:endParaRPr lang="en-IN" sz="1800" b="1" dirty="0">
              <a:solidFill>
                <a:srgbClr val="C00000"/>
              </a:solidFill>
              <a:latin typeface="Sitka Heading" pitchFamily="2" charset="0"/>
            </a:endParaRPr>
          </a:p>
          <a:p>
            <a:r>
              <a:rPr lang="en-IN" sz="1800" b="1" dirty="0">
                <a:solidFill>
                  <a:srgbClr val="C00000"/>
                </a:solidFill>
                <a:latin typeface="Sitka Heading" pitchFamily="2" charset="0"/>
              </a:rPr>
              <a:t>Key Findings</a:t>
            </a:r>
            <a:r>
              <a:rPr lang="en-IN" dirty="0"/>
              <a:t>		</a:t>
            </a:r>
          </a:p>
        </p:txBody>
      </p:sp>
      <p:sp>
        <p:nvSpPr>
          <p:cNvPr id="5" name="Content Placeholder 4">
            <a:extLst>
              <a:ext uri="{FF2B5EF4-FFF2-40B4-BE49-F238E27FC236}">
                <a16:creationId xmlns:a16="http://schemas.microsoft.com/office/drawing/2014/main" id="{7982B4E2-3E88-9770-3A5C-2C6AACA98288}"/>
              </a:ext>
            </a:extLst>
          </p:cNvPr>
          <p:cNvSpPr>
            <a:spLocks noGrp="1"/>
          </p:cNvSpPr>
          <p:nvPr>
            <p:ph sz="half" idx="2"/>
          </p:nvPr>
        </p:nvSpPr>
        <p:spPr>
          <a:xfrm>
            <a:off x="328773" y="2077512"/>
            <a:ext cx="5537771" cy="2976761"/>
          </a:xfrm>
        </p:spPr>
        <p:txBody>
          <a:bodyPr>
            <a:normAutofit fontScale="92500" lnSpcReduction="20000"/>
          </a:bodyPr>
          <a:lstStyle/>
          <a:p>
            <a:r>
              <a:rPr lang="en-IN" dirty="0"/>
              <a:t>Asia provides the highest revenue. </a:t>
            </a:r>
          </a:p>
          <a:p>
            <a:pPr marL="0" indent="0">
              <a:buNone/>
            </a:pPr>
            <a:endParaRPr lang="en-IN" dirty="0"/>
          </a:p>
          <a:p>
            <a:r>
              <a:rPr lang="en-IN" dirty="0"/>
              <a:t>Average Rental duration is only 5 days</a:t>
            </a:r>
          </a:p>
          <a:p>
            <a:endParaRPr lang="en-IN" dirty="0"/>
          </a:p>
          <a:p>
            <a:r>
              <a:rPr lang="en-IN" dirty="0"/>
              <a:t>High revenue yielding movies are listed and displayed.		</a:t>
            </a:r>
          </a:p>
        </p:txBody>
      </p:sp>
      <p:sp>
        <p:nvSpPr>
          <p:cNvPr id="6" name="Text Placeholder 5">
            <a:extLst>
              <a:ext uri="{FF2B5EF4-FFF2-40B4-BE49-F238E27FC236}">
                <a16:creationId xmlns:a16="http://schemas.microsoft.com/office/drawing/2014/main" id="{B7A82601-CED6-8681-077F-1D05105E4D18}"/>
              </a:ext>
            </a:extLst>
          </p:cNvPr>
          <p:cNvSpPr>
            <a:spLocks noGrp="1"/>
          </p:cNvSpPr>
          <p:nvPr>
            <p:ph type="body" sz="quarter" idx="3"/>
          </p:nvPr>
        </p:nvSpPr>
        <p:spPr>
          <a:xfrm>
            <a:off x="6328881" y="1339067"/>
            <a:ext cx="5114098" cy="802237"/>
          </a:xfrm>
        </p:spPr>
        <p:txBody>
          <a:bodyPr>
            <a:normAutofit fontScale="92500" lnSpcReduction="20000"/>
          </a:bodyPr>
          <a:lstStyle/>
          <a:p>
            <a:r>
              <a:rPr lang="en-IN" sz="1800" b="1" dirty="0">
                <a:solidFill>
                  <a:srgbClr val="C00000"/>
                </a:solidFill>
                <a:latin typeface="Sitka Heading" pitchFamily="2" charset="0"/>
              </a:rPr>
              <a:t>Recommendations</a:t>
            </a:r>
          </a:p>
        </p:txBody>
      </p:sp>
      <p:sp>
        <p:nvSpPr>
          <p:cNvPr id="7" name="Content Placeholder 6">
            <a:extLst>
              <a:ext uri="{FF2B5EF4-FFF2-40B4-BE49-F238E27FC236}">
                <a16:creationId xmlns:a16="http://schemas.microsoft.com/office/drawing/2014/main" id="{7308CAE0-8B08-D9CB-2058-FBABA7EED9C1}"/>
              </a:ext>
            </a:extLst>
          </p:cNvPr>
          <p:cNvSpPr>
            <a:spLocks noGrp="1"/>
          </p:cNvSpPr>
          <p:nvPr>
            <p:ph sz="quarter" idx="4"/>
          </p:nvPr>
        </p:nvSpPr>
        <p:spPr>
          <a:xfrm>
            <a:off x="6094336" y="2077512"/>
            <a:ext cx="5445545" cy="2976761"/>
          </a:xfrm>
        </p:spPr>
        <p:txBody>
          <a:bodyPr>
            <a:normAutofit fontScale="92500" lnSpcReduction="20000"/>
          </a:bodyPr>
          <a:lstStyle/>
          <a:p>
            <a:r>
              <a:rPr lang="en-IN" dirty="0"/>
              <a:t>Asian language movies can be incorporated more.</a:t>
            </a:r>
          </a:p>
          <a:p>
            <a:r>
              <a:rPr lang="en-IN" dirty="0"/>
              <a:t>Average Rental duration can be made for online movies for 3-4 days minimum.</a:t>
            </a:r>
          </a:p>
          <a:p>
            <a:endParaRPr lang="en-IN" dirty="0"/>
          </a:p>
          <a:p>
            <a:r>
              <a:rPr lang="en-IN" dirty="0"/>
              <a:t>Genre of those movies to be focussed more and more number of movies to be released.</a:t>
            </a:r>
          </a:p>
          <a:p>
            <a:endParaRPr lang="en-IN" dirty="0"/>
          </a:p>
          <a:p>
            <a:endParaRPr lang="en-IN" dirty="0"/>
          </a:p>
          <a:p>
            <a:pPr marL="0" indent="0">
              <a:buNone/>
            </a:pPr>
            <a:endParaRPr lang="en-IN" dirty="0"/>
          </a:p>
        </p:txBody>
      </p:sp>
      <p:pic>
        <p:nvPicPr>
          <p:cNvPr id="8" name="Picture 7" descr="Research Findings Royalty-Free Images ...">
            <a:extLst>
              <a:ext uri="{FF2B5EF4-FFF2-40B4-BE49-F238E27FC236}">
                <a16:creationId xmlns:a16="http://schemas.microsoft.com/office/drawing/2014/main" id="{82A7D374-7E41-8343-E5A7-760987E690D1}"/>
              </a:ext>
            </a:extLst>
          </p:cNvPr>
          <p:cNvPicPr>
            <a:picLocks noChangeAspect="1"/>
          </p:cNvPicPr>
          <p:nvPr/>
        </p:nvPicPr>
        <p:blipFill rotWithShape="1">
          <a:blip r:embed="rId2">
            <a:extLst>
              <a:ext uri="{28A0092B-C50C-407E-A947-70E740481C1C}">
                <a14:useLocalDpi xmlns:a14="http://schemas.microsoft.com/office/drawing/2010/main" val="0"/>
              </a:ext>
            </a:extLst>
          </a:blip>
          <a:srcRect b="9564"/>
          <a:stretch/>
        </p:blipFill>
        <p:spPr bwMode="auto">
          <a:xfrm>
            <a:off x="8817108" y="5097080"/>
            <a:ext cx="2803525" cy="1479550"/>
          </a:xfrm>
          <a:prstGeom prst="rect">
            <a:avLst/>
          </a:prstGeom>
          <a:noFill/>
          <a:ln>
            <a:noFill/>
          </a:ln>
          <a:extLst>
            <a:ext uri="{53640926-AAD7-44D8-BBD7-CCE9431645EC}">
              <a14:shadowObscured xmlns:a14="http://schemas.microsoft.com/office/drawing/2010/main"/>
            </a:ext>
          </a:extLst>
        </p:spPr>
      </p:pic>
    </p:spTree>
    <p:extLst>
      <p:ext uri="{BB962C8B-B14F-4D97-AF65-F5344CB8AC3E}">
        <p14:creationId xmlns:p14="http://schemas.microsoft.com/office/powerpoint/2010/main" val="10886290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1924F992-17AB-2AFD-EB33-88CEB87BDF1D}"/>
              </a:ext>
            </a:extLst>
          </p:cNvPr>
          <p:cNvSpPr>
            <a:spLocks noGrp="1"/>
          </p:cNvSpPr>
          <p:nvPr>
            <p:ph type="title"/>
          </p:nvPr>
        </p:nvSpPr>
        <p:spPr/>
        <p:txBody>
          <a:bodyPr/>
          <a:lstStyle/>
          <a:p>
            <a:pPr algn="ctr"/>
            <a:r>
              <a:rPr lang="en-IN" dirty="0">
                <a:solidFill>
                  <a:srgbClr val="C00000"/>
                </a:solidFill>
                <a:latin typeface="Algerian" panose="04020705040A02060702" pitchFamily="82" charset="0"/>
              </a:rPr>
              <a:t>Questions???</a:t>
            </a:r>
          </a:p>
        </p:txBody>
      </p:sp>
      <p:pic>
        <p:nvPicPr>
          <p:cNvPr id="2050" name="Picture 2" descr="Six Powerful Questions to Engage Stakeholders and Remove Impasses">
            <a:extLst>
              <a:ext uri="{FF2B5EF4-FFF2-40B4-BE49-F238E27FC236}">
                <a16:creationId xmlns:a16="http://schemas.microsoft.com/office/drawing/2014/main" id="{D5DAE574-A79B-DDCB-943C-69DD88AD6E2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0"/>
            <a:ext cx="12192000" cy="6858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6431348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645A1A-6330-E270-26E8-30E9F65EE6A5}"/>
              </a:ext>
            </a:extLst>
          </p:cNvPr>
          <p:cNvSpPr>
            <a:spLocks noGrp="1"/>
          </p:cNvSpPr>
          <p:nvPr>
            <p:ph type="title"/>
          </p:nvPr>
        </p:nvSpPr>
        <p:spPr>
          <a:xfrm>
            <a:off x="1822363" y="880964"/>
            <a:ext cx="8911687" cy="485499"/>
          </a:xfrm>
        </p:spPr>
        <p:txBody>
          <a:bodyPr>
            <a:normAutofit/>
          </a:bodyPr>
          <a:lstStyle/>
          <a:p>
            <a:pPr algn="ctr"/>
            <a:r>
              <a:rPr lang="en-IN" sz="1800" dirty="0">
                <a:solidFill>
                  <a:srgbClr val="C00000"/>
                </a:solidFill>
                <a:latin typeface="Algerian" panose="04020705040A02060702" pitchFamily="82" charset="0"/>
              </a:rPr>
              <a:t>Project Overview</a:t>
            </a:r>
          </a:p>
        </p:txBody>
      </p:sp>
      <p:sp>
        <p:nvSpPr>
          <p:cNvPr id="3" name="Content Placeholder 2">
            <a:extLst>
              <a:ext uri="{FF2B5EF4-FFF2-40B4-BE49-F238E27FC236}">
                <a16:creationId xmlns:a16="http://schemas.microsoft.com/office/drawing/2014/main" id="{267F5069-5A19-6D18-85E0-7CF46E5E506B}"/>
              </a:ext>
            </a:extLst>
          </p:cNvPr>
          <p:cNvSpPr>
            <a:spLocks noGrp="1"/>
          </p:cNvSpPr>
          <p:nvPr>
            <p:ph idx="1"/>
          </p:nvPr>
        </p:nvSpPr>
        <p:spPr>
          <a:xfrm>
            <a:off x="1736333" y="1366463"/>
            <a:ext cx="9768279" cy="3832261"/>
          </a:xfrm>
        </p:spPr>
        <p:txBody>
          <a:bodyPr>
            <a:normAutofit/>
          </a:bodyPr>
          <a:lstStyle/>
          <a:p>
            <a:pPr algn="ctr"/>
            <a:endParaRPr lang="en-GB" b="0" i="0" dirty="0">
              <a:solidFill>
                <a:schemeClr val="tx1"/>
              </a:solidFill>
              <a:effectLst/>
              <a:latin typeface="Sitka Heading" pitchFamily="2" charset="0"/>
            </a:endParaRPr>
          </a:p>
          <a:p>
            <a:pPr algn="ctr"/>
            <a:endParaRPr lang="en-GB" dirty="0">
              <a:solidFill>
                <a:schemeClr val="tx1"/>
              </a:solidFill>
              <a:latin typeface="Sitka Heading" pitchFamily="2" charset="0"/>
            </a:endParaRPr>
          </a:p>
          <a:p>
            <a:pPr marL="0" indent="0" algn="ctr">
              <a:buNone/>
            </a:pPr>
            <a:r>
              <a:rPr lang="en-GB" sz="2400" b="0" i="0" dirty="0">
                <a:solidFill>
                  <a:schemeClr val="tx1"/>
                </a:solidFill>
                <a:effectLst/>
                <a:latin typeface="Sitka Heading" pitchFamily="2" charset="0"/>
              </a:rPr>
              <a:t>In the bustling world of movie rentals, Rock buster Stealth LLC, a hypothetical global enterprise with physical stores scattered across the globe, is on the brink of a monumental shift. As it prepares to launch its online video rental platform, it finds itself in a fierce battle against industry giants—the titans of streaming services</a:t>
            </a:r>
            <a:r>
              <a:rPr lang="en-GB" sz="2400" b="0" i="0" dirty="0">
                <a:solidFill>
                  <a:srgbClr val="FFFFFF"/>
                </a:solidFill>
                <a:effectLst/>
                <a:latin typeface="Sitka Heading" pitchFamily="2" charset="0"/>
              </a:rPr>
              <a:t>.</a:t>
            </a:r>
            <a:endParaRPr lang="en-IN" sz="2400" dirty="0">
              <a:latin typeface="Sitka Heading" pitchFamily="2" charset="0"/>
            </a:endParaRPr>
          </a:p>
        </p:txBody>
      </p:sp>
    </p:spTree>
    <p:extLst>
      <p:ext uri="{BB962C8B-B14F-4D97-AF65-F5344CB8AC3E}">
        <p14:creationId xmlns:p14="http://schemas.microsoft.com/office/powerpoint/2010/main" val="8530811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804E8-4F61-426B-CA18-0DE465A6F1F7}"/>
              </a:ext>
            </a:extLst>
          </p:cNvPr>
          <p:cNvSpPr>
            <a:spLocks noGrp="1"/>
          </p:cNvSpPr>
          <p:nvPr>
            <p:ph type="title"/>
          </p:nvPr>
        </p:nvSpPr>
        <p:spPr>
          <a:xfrm>
            <a:off x="1130270" y="953324"/>
            <a:ext cx="9603275" cy="438331"/>
          </a:xfrm>
        </p:spPr>
        <p:txBody>
          <a:bodyPr>
            <a:normAutofit/>
          </a:bodyPr>
          <a:lstStyle/>
          <a:p>
            <a:pPr algn="ctr"/>
            <a:r>
              <a:rPr lang="en-IN" sz="1800" dirty="0">
                <a:solidFill>
                  <a:srgbClr val="C00000"/>
                </a:solidFill>
                <a:latin typeface="Algerian" panose="04020705040A02060702" pitchFamily="82" charset="0"/>
              </a:rPr>
              <a:t>Key Questions from Stakeholders</a:t>
            </a:r>
          </a:p>
        </p:txBody>
      </p:sp>
      <p:sp>
        <p:nvSpPr>
          <p:cNvPr id="3" name="Content Placeholder 2">
            <a:extLst>
              <a:ext uri="{FF2B5EF4-FFF2-40B4-BE49-F238E27FC236}">
                <a16:creationId xmlns:a16="http://schemas.microsoft.com/office/drawing/2014/main" id="{BCFD2CF4-23FE-9DB4-362C-6EFB0F2DAA78}"/>
              </a:ext>
            </a:extLst>
          </p:cNvPr>
          <p:cNvSpPr>
            <a:spLocks noGrp="1"/>
          </p:cNvSpPr>
          <p:nvPr>
            <p:ph idx="1"/>
          </p:nvPr>
        </p:nvSpPr>
        <p:spPr/>
        <p:txBody>
          <a:bodyPr/>
          <a:lstStyle/>
          <a:p>
            <a:r>
              <a:rPr lang="en-IN" dirty="0"/>
              <a:t>Most of the Rock buster customers come from?</a:t>
            </a:r>
          </a:p>
          <a:p>
            <a:r>
              <a:rPr lang="en-IN" dirty="0"/>
              <a:t>Movies yielding highest Revenue to Rock buster?</a:t>
            </a:r>
          </a:p>
          <a:p>
            <a:r>
              <a:rPr lang="en-IN" dirty="0"/>
              <a:t>Movies yielding least Revenue to Rock buster?</a:t>
            </a:r>
          </a:p>
          <a:p>
            <a:r>
              <a:rPr lang="en-IN" dirty="0"/>
              <a:t>Countries with highest sales?</a:t>
            </a:r>
          </a:p>
          <a:p>
            <a:r>
              <a:rPr lang="en-IN" dirty="0"/>
              <a:t>Cities with most Customers all-over?</a:t>
            </a:r>
          </a:p>
          <a:p>
            <a:r>
              <a:rPr lang="en-IN" dirty="0"/>
              <a:t>Average rental duration of Rock buster movies?</a:t>
            </a:r>
          </a:p>
          <a:p>
            <a:endParaRPr lang="en-IN" dirty="0"/>
          </a:p>
          <a:p>
            <a:endParaRPr lang="en-IN" dirty="0"/>
          </a:p>
          <a:p>
            <a:pPr marL="0" indent="0">
              <a:buNone/>
            </a:pPr>
            <a:endParaRPr lang="en-IN" dirty="0"/>
          </a:p>
          <a:p>
            <a:endParaRPr lang="en-IN" dirty="0"/>
          </a:p>
        </p:txBody>
      </p:sp>
    </p:spTree>
    <p:extLst>
      <p:ext uri="{BB962C8B-B14F-4D97-AF65-F5344CB8AC3E}">
        <p14:creationId xmlns:p14="http://schemas.microsoft.com/office/powerpoint/2010/main" val="125899979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D6ADAB-DA40-9DA5-0DDC-A495C8103AD7}"/>
              </a:ext>
            </a:extLst>
          </p:cNvPr>
          <p:cNvSpPr>
            <a:spLocks noGrp="1"/>
          </p:cNvSpPr>
          <p:nvPr>
            <p:ph type="title"/>
          </p:nvPr>
        </p:nvSpPr>
        <p:spPr>
          <a:xfrm>
            <a:off x="1130270" y="953324"/>
            <a:ext cx="9780885" cy="1049235"/>
          </a:xfrm>
        </p:spPr>
        <p:txBody>
          <a:bodyPr>
            <a:normAutofit fontScale="90000"/>
          </a:bodyPr>
          <a:lstStyle/>
          <a:p>
            <a:pPr algn="ctr"/>
            <a:r>
              <a:rPr lang="en-IN" sz="2000" dirty="0">
                <a:solidFill>
                  <a:srgbClr val="C00000"/>
                </a:solidFill>
                <a:latin typeface="Algerian" panose="04020705040A02060702" pitchFamily="82" charset="0"/>
              </a:rPr>
              <a:t>Average rental duration of Rock buster movies?</a:t>
            </a:r>
            <a:br>
              <a:rPr lang="en-IN" sz="2000" dirty="0">
                <a:solidFill>
                  <a:srgbClr val="C00000"/>
                </a:solidFill>
                <a:latin typeface="Algerian" panose="04020705040A02060702" pitchFamily="82" charset="0"/>
              </a:rPr>
            </a:br>
            <a:br>
              <a:rPr lang="en-IN" sz="2000" dirty="0">
                <a:solidFill>
                  <a:srgbClr val="C00000"/>
                </a:solidFill>
                <a:latin typeface="Algerian" panose="04020705040A02060702" pitchFamily="82" charset="0"/>
              </a:rPr>
            </a:br>
            <a:r>
              <a:rPr lang="en-IN" sz="2000" b="1" dirty="0">
                <a:solidFill>
                  <a:srgbClr val="C00000"/>
                </a:solidFill>
                <a:latin typeface="Sitka Heading" pitchFamily="2" charset="0"/>
              </a:rPr>
              <a:t>Across the globe, the minimum duration of movie rented by customers was 3 days and the maximum is 7 days.  On an average it is 5 days for a single movie.</a:t>
            </a:r>
            <a:br>
              <a:rPr lang="en-IN" sz="2000" b="1" dirty="0">
                <a:latin typeface="Sitka Heading" pitchFamily="2" charset="0"/>
              </a:rPr>
            </a:br>
            <a:endParaRPr lang="en-IN" sz="2000" b="1" dirty="0">
              <a:latin typeface="Sitka Heading" pitchFamily="2" charset="0"/>
            </a:endParaRPr>
          </a:p>
        </p:txBody>
      </p:sp>
      <p:pic>
        <p:nvPicPr>
          <p:cNvPr id="5" name="Content Placeholder 4">
            <a:extLst>
              <a:ext uri="{FF2B5EF4-FFF2-40B4-BE49-F238E27FC236}">
                <a16:creationId xmlns:a16="http://schemas.microsoft.com/office/drawing/2014/main" id="{87BCFB96-F192-5ACB-67DD-04055C7712A7}"/>
              </a:ext>
            </a:extLst>
          </p:cNvPr>
          <p:cNvPicPr>
            <a:picLocks noGrp="1" noChangeAspect="1"/>
          </p:cNvPicPr>
          <p:nvPr>
            <p:ph idx="1"/>
          </p:nvPr>
        </p:nvPicPr>
        <p:blipFill>
          <a:blip r:embed="rId2"/>
          <a:stretch>
            <a:fillRect/>
          </a:stretch>
        </p:blipFill>
        <p:spPr>
          <a:xfrm>
            <a:off x="3748649" y="2439441"/>
            <a:ext cx="4366516" cy="1608577"/>
          </a:xfrm>
        </p:spPr>
      </p:pic>
    </p:spTree>
    <p:extLst>
      <p:ext uri="{BB962C8B-B14F-4D97-AF65-F5344CB8AC3E}">
        <p14:creationId xmlns:p14="http://schemas.microsoft.com/office/powerpoint/2010/main" val="9143146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MasterSp="0">
  <p:cSld>
    <p:bg>
      <p:bgPr>
        <a:solidFill>
          <a:schemeClr val="bg1">
            <a:lumMod val="95000"/>
          </a:schemeClr>
        </a:solidFill>
        <a:effectLst/>
      </p:bgPr>
    </p:bg>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687FCFC-FF1A-9854-02C5-32CF16ECBDBE}"/>
              </a:ext>
            </a:extLst>
          </p:cNvPr>
          <p:cNvSpPr>
            <a:spLocks noGrp="1"/>
          </p:cNvSpPr>
          <p:nvPr>
            <p:ph type="subTitle" idx="1"/>
          </p:nvPr>
        </p:nvSpPr>
        <p:spPr>
          <a:xfrm>
            <a:off x="164388" y="148975"/>
            <a:ext cx="12027612" cy="1505164"/>
          </a:xfrm>
        </p:spPr>
        <p:txBody>
          <a:bodyPr>
            <a:normAutofit/>
          </a:bodyPr>
          <a:lstStyle/>
          <a:p>
            <a:pPr algn="ctr"/>
            <a:r>
              <a:rPr lang="en-IN" dirty="0">
                <a:solidFill>
                  <a:srgbClr val="C00000"/>
                </a:solidFill>
                <a:latin typeface="Algerian" panose="04020705040A02060702" pitchFamily="82" charset="0"/>
              </a:rPr>
              <a:t>Most of Rock buster customers come from?</a:t>
            </a:r>
          </a:p>
          <a:p>
            <a:pPr algn="ctr"/>
            <a:r>
              <a:rPr lang="en-IN" i="1" dirty="0">
                <a:solidFill>
                  <a:srgbClr val="C00000"/>
                </a:solidFill>
                <a:latin typeface="Sitka Heading" pitchFamily="2" charset="0"/>
              </a:rPr>
              <a:t>With India and China and top followed by other countries, Asia stands on top. The list of countries are listed in the map.</a:t>
            </a:r>
          </a:p>
        </p:txBody>
      </p:sp>
      <p:pic>
        <p:nvPicPr>
          <p:cNvPr id="5" name="Picture 4">
            <a:extLst>
              <a:ext uri="{FF2B5EF4-FFF2-40B4-BE49-F238E27FC236}">
                <a16:creationId xmlns:a16="http://schemas.microsoft.com/office/drawing/2014/main" id="{F5941355-5FF9-6052-676C-21436C6D9E12}"/>
              </a:ext>
            </a:extLst>
          </p:cNvPr>
          <p:cNvPicPr>
            <a:picLocks noChangeAspect="1"/>
          </p:cNvPicPr>
          <p:nvPr/>
        </p:nvPicPr>
        <p:blipFill>
          <a:blip r:embed="rId2"/>
          <a:stretch>
            <a:fillRect/>
          </a:stretch>
        </p:blipFill>
        <p:spPr>
          <a:xfrm>
            <a:off x="797442" y="1052625"/>
            <a:ext cx="10597116" cy="5550076"/>
          </a:xfrm>
          <a:prstGeom prst="rect">
            <a:avLst/>
          </a:prstGeom>
        </p:spPr>
      </p:pic>
    </p:spTree>
    <p:extLst>
      <p:ext uri="{BB962C8B-B14F-4D97-AF65-F5344CB8AC3E}">
        <p14:creationId xmlns:p14="http://schemas.microsoft.com/office/powerpoint/2010/main" val="12304926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5B566B-ED03-547A-825B-2D5C38F6240E}"/>
              </a:ext>
            </a:extLst>
          </p:cNvPr>
          <p:cNvSpPr>
            <a:spLocks noGrp="1"/>
          </p:cNvSpPr>
          <p:nvPr>
            <p:ph type="title"/>
          </p:nvPr>
        </p:nvSpPr>
        <p:spPr>
          <a:xfrm>
            <a:off x="0" y="51370"/>
            <a:ext cx="12192000" cy="961223"/>
          </a:xfrm>
        </p:spPr>
        <p:txBody>
          <a:bodyPr>
            <a:normAutofit/>
          </a:bodyPr>
          <a:lstStyle/>
          <a:p>
            <a:pPr algn="ctr"/>
            <a:r>
              <a:rPr lang="en-IN" sz="1800" dirty="0">
                <a:solidFill>
                  <a:srgbClr val="C00000"/>
                </a:solidFill>
                <a:latin typeface="Algerian" panose="04020705040A02060702" pitchFamily="82" charset="0"/>
              </a:rPr>
              <a:t>Movies yielding highest Revenue to Rock buster?</a:t>
            </a:r>
            <a:br>
              <a:rPr lang="en-IN" sz="1800" dirty="0">
                <a:solidFill>
                  <a:srgbClr val="C00000"/>
                </a:solidFill>
                <a:latin typeface="Algerian" panose="04020705040A02060702" pitchFamily="82" charset="0"/>
              </a:rPr>
            </a:br>
            <a:br>
              <a:rPr lang="en-IN" sz="1800" dirty="0">
                <a:solidFill>
                  <a:srgbClr val="C00000"/>
                </a:solidFill>
                <a:latin typeface="Algerian" panose="04020705040A02060702" pitchFamily="82" charset="0"/>
              </a:rPr>
            </a:br>
            <a:r>
              <a:rPr lang="en-IN" sz="1800" i="1" dirty="0">
                <a:solidFill>
                  <a:srgbClr val="C00000"/>
                </a:solidFill>
                <a:latin typeface="Sitka Heading" pitchFamily="2" charset="0"/>
              </a:rPr>
              <a:t>The chart shows the movies yielding the most revenue for Rock buster. The amount displayed is in Euros. </a:t>
            </a:r>
            <a:endParaRPr lang="en-IN" sz="1800" i="1" dirty="0">
              <a:solidFill>
                <a:srgbClr val="C00000"/>
              </a:solidFill>
              <a:latin typeface="Algerian" panose="04020705040A02060702" pitchFamily="82" charset="0"/>
            </a:endParaRPr>
          </a:p>
        </p:txBody>
      </p:sp>
      <p:pic>
        <p:nvPicPr>
          <p:cNvPr id="13" name="Content Placeholder 12">
            <a:extLst>
              <a:ext uri="{FF2B5EF4-FFF2-40B4-BE49-F238E27FC236}">
                <a16:creationId xmlns:a16="http://schemas.microsoft.com/office/drawing/2014/main" id="{F976EA5F-691A-FEBE-A40E-6795397E8871}"/>
              </a:ext>
            </a:extLst>
          </p:cNvPr>
          <p:cNvPicPr>
            <a:picLocks noGrp="1" noChangeAspect="1"/>
          </p:cNvPicPr>
          <p:nvPr>
            <p:ph idx="1"/>
          </p:nvPr>
        </p:nvPicPr>
        <p:blipFill>
          <a:blip r:embed="rId2"/>
          <a:stretch>
            <a:fillRect/>
          </a:stretch>
        </p:blipFill>
        <p:spPr>
          <a:xfrm>
            <a:off x="1159667" y="874370"/>
            <a:ext cx="10383748" cy="5794037"/>
          </a:xfrm>
        </p:spPr>
      </p:pic>
    </p:spTree>
    <p:extLst>
      <p:ext uri="{BB962C8B-B14F-4D97-AF65-F5344CB8AC3E}">
        <p14:creationId xmlns:p14="http://schemas.microsoft.com/office/powerpoint/2010/main" val="301654185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FAF302-11E8-3265-252B-216C1873EE92}"/>
              </a:ext>
            </a:extLst>
          </p:cNvPr>
          <p:cNvSpPr>
            <a:spLocks noGrp="1"/>
          </p:cNvSpPr>
          <p:nvPr>
            <p:ph type="title"/>
          </p:nvPr>
        </p:nvSpPr>
        <p:spPr>
          <a:xfrm>
            <a:off x="399020" y="123290"/>
            <a:ext cx="11209962" cy="1109609"/>
          </a:xfrm>
        </p:spPr>
        <p:txBody>
          <a:bodyPr>
            <a:normAutofit/>
          </a:bodyPr>
          <a:lstStyle/>
          <a:p>
            <a:pPr algn="ctr"/>
            <a:r>
              <a:rPr lang="en-IN" sz="1800" dirty="0">
                <a:solidFill>
                  <a:srgbClr val="C00000"/>
                </a:solidFill>
                <a:latin typeface="Algerian" panose="04020705040A02060702" pitchFamily="82" charset="0"/>
              </a:rPr>
              <a:t>	Movies yielding liest Revenue to Rock buster</a:t>
            </a:r>
            <a:br>
              <a:rPr lang="en-IN" sz="1800" dirty="0">
                <a:latin typeface="Algerian" panose="04020705040A02060702" pitchFamily="82" charset="0"/>
              </a:rPr>
            </a:br>
            <a:br>
              <a:rPr lang="en-IN" sz="1800" dirty="0">
                <a:latin typeface="Algerian" panose="04020705040A02060702" pitchFamily="82" charset="0"/>
              </a:rPr>
            </a:br>
            <a:r>
              <a:rPr lang="en-IN" sz="1800" i="1" dirty="0">
                <a:solidFill>
                  <a:srgbClr val="C00000"/>
                </a:solidFill>
                <a:latin typeface="Sitka Heading" pitchFamily="2" charset="0"/>
              </a:rPr>
              <a:t>The chart shows the movies yielding the least revenue for Rock buster. The amount displayed is in Euros.</a:t>
            </a:r>
            <a:endParaRPr lang="en-IN" sz="1800" dirty="0">
              <a:latin typeface="Algerian" panose="04020705040A02060702" pitchFamily="82" charset="0"/>
            </a:endParaRPr>
          </a:p>
        </p:txBody>
      </p:sp>
      <p:pic>
        <p:nvPicPr>
          <p:cNvPr id="5" name="Content Placeholder 4">
            <a:extLst>
              <a:ext uri="{FF2B5EF4-FFF2-40B4-BE49-F238E27FC236}">
                <a16:creationId xmlns:a16="http://schemas.microsoft.com/office/drawing/2014/main" id="{FA4CFC4E-4275-1A5B-88BA-6BA178235C8A}"/>
              </a:ext>
            </a:extLst>
          </p:cNvPr>
          <p:cNvPicPr>
            <a:picLocks noGrp="1" noChangeAspect="1"/>
          </p:cNvPicPr>
          <p:nvPr>
            <p:ph idx="1"/>
          </p:nvPr>
        </p:nvPicPr>
        <p:blipFill>
          <a:blip r:embed="rId2"/>
          <a:stretch>
            <a:fillRect/>
          </a:stretch>
        </p:blipFill>
        <p:spPr>
          <a:xfrm>
            <a:off x="1113910" y="945820"/>
            <a:ext cx="10291281" cy="5625101"/>
          </a:xfrm>
        </p:spPr>
      </p:pic>
    </p:spTree>
    <p:extLst>
      <p:ext uri="{BB962C8B-B14F-4D97-AF65-F5344CB8AC3E}">
        <p14:creationId xmlns:p14="http://schemas.microsoft.com/office/powerpoint/2010/main" val="167189953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149BFE-55EC-7F96-C313-3E0E39FEE2D8}"/>
              </a:ext>
            </a:extLst>
          </p:cNvPr>
          <p:cNvSpPr>
            <a:spLocks noGrp="1"/>
          </p:cNvSpPr>
          <p:nvPr>
            <p:ph type="title"/>
          </p:nvPr>
        </p:nvSpPr>
        <p:spPr>
          <a:xfrm>
            <a:off x="838200" y="4899"/>
            <a:ext cx="10515600" cy="636998"/>
          </a:xfrm>
        </p:spPr>
        <p:txBody>
          <a:bodyPr>
            <a:normAutofit fontScale="90000"/>
          </a:bodyPr>
          <a:lstStyle/>
          <a:p>
            <a:pPr algn="ctr"/>
            <a:r>
              <a:rPr lang="en-IN" sz="1800" dirty="0">
                <a:solidFill>
                  <a:srgbClr val="C00000"/>
                </a:solidFill>
                <a:latin typeface="Algerian" panose="04020705040A02060702" pitchFamily="82" charset="0"/>
              </a:rPr>
              <a:t>Topmost Countries with highest revenue</a:t>
            </a:r>
            <a:br>
              <a:rPr lang="en-IN" sz="1800" dirty="0">
                <a:solidFill>
                  <a:srgbClr val="C00000"/>
                </a:solidFill>
                <a:latin typeface="Algerian" panose="04020705040A02060702" pitchFamily="82" charset="0"/>
              </a:rPr>
            </a:br>
            <a:br>
              <a:rPr lang="en-IN" sz="2000" i="1" dirty="0">
                <a:solidFill>
                  <a:srgbClr val="C00000"/>
                </a:solidFill>
                <a:latin typeface="Algerian" panose="04020705040A02060702" pitchFamily="82" charset="0"/>
              </a:rPr>
            </a:br>
            <a:r>
              <a:rPr lang="en-IN" sz="2000" i="1" dirty="0">
                <a:solidFill>
                  <a:srgbClr val="C00000"/>
                </a:solidFill>
                <a:latin typeface="Sitka Heading" pitchFamily="2" charset="0"/>
              </a:rPr>
              <a:t>The Sales turnover for Rock buster overall is displayed in the chart. The amount is in Euros. </a:t>
            </a:r>
            <a:br>
              <a:rPr lang="en-IN" sz="2000" i="1" dirty="0">
                <a:solidFill>
                  <a:srgbClr val="C00000"/>
                </a:solidFill>
                <a:latin typeface="Algerian" panose="04020705040A02060702" pitchFamily="82" charset="0"/>
              </a:rPr>
            </a:br>
            <a:br>
              <a:rPr lang="en-IN" sz="2000" i="1" dirty="0">
                <a:latin typeface="Algerian" panose="04020705040A02060702" pitchFamily="82" charset="0"/>
              </a:rPr>
            </a:br>
            <a:endParaRPr lang="en-IN" sz="2000" i="1" dirty="0">
              <a:latin typeface="Algerian" panose="04020705040A02060702" pitchFamily="82" charset="0"/>
            </a:endParaRPr>
          </a:p>
        </p:txBody>
      </p:sp>
      <p:pic>
        <p:nvPicPr>
          <p:cNvPr id="11" name="Content Placeholder 10">
            <a:extLst>
              <a:ext uri="{FF2B5EF4-FFF2-40B4-BE49-F238E27FC236}">
                <a16:creationId xmlns:a16="http://schemas.microsoft.com/office/drawing/2014/main" id="{9FCA9F74-3008-765D-706C-7327BEDC8A11}"/>
              </a:ext>
            </a:extLst>
          </p:cNvPr>
          <p:cNvPicPr>
            <a:picLocks noGrp="1" noChangeAspect="1"/>
          </p:cNvPicPr>
          <p:nvPr>
            <p:ph idx="1"/>
          </p:nvPr>
        </p:nvPicPr>
        <p:blipFill>
          <a:blip r:embed="rId2"/>
          <a:stretch>
            <a:fillRect/>
          </a:stretch>
        </p:blipFill>
        <p:spPr>
          <a:xfrm>
            <a:off x="1364073" y="874260"/>
            <a:ext cx="9729627" cy="5542907"/>
          </a:xfrm>
        </p:spPr>
      </p:pic>
    </p:spTree>
    <p:extLst>
      <p:ext uri="{BB962C8B-B14F-4D97-AF65-F5344CB8AC3E}">
        <p14:creationId xmlns:p14="http://schemas.microsoft.com/office/powerpoint/2010/main" val="37321840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A36AA-9BA4-69C2-3A68-BE8B3FD69B48}"/>
              </a:ext>
            </a:extLst>
          </p:cNvPr>
          <p:cNvSpPr>
            <a:spLocks noGrp="1"/>
          </p:cNvSpPr>
          <p:nvPr>
            <p:ph type="title"/>
          </p:nvPr>
        </p:nvSpPr>
        <p:spPr>
          <a:xfrm>
            <a:off x="1448656" y="77056"/>
            <a:ext cx="9840199" cy="1053101"/>
          </a:xfrm>
        </p:spPr>
        <p:txBody>
          <a:bodyPr>
            <a:normAutofit fontScale="90000"/>
          </a:bodyPr>
          <a:lstStyle/>
          <a:p>
            <a:pPr algn="ctr"/>
            <a:r>
              <a:rPr lang="en-IN" sz="1800" dirty="0">
                <a:solidFill>
                  <a:srgbClr val="C00000"/>
                </a:solidFill>
                <a:latin typeface="Algerian" panose="04020705040A02060702" pitchFamily="82" charset="0"/>
              </a:rPr>
              <a:t>Cities with the most Customers for Rock buster</a:t>
            </a:r>
            <a:br>
              <a:rPr lang="en-IN" sz="1800" dirty="0">
                <a:latin typeface="Algerian" panose="04020705040A02060702" pitchFamily="82" charset="0"/>
              </a:rPr>
            </a:br>
            <a:br>
              <a:rPr lang="en-IN" sz="1800" dirty="0">
                <a:latin typeface="Algerian" panose="04020705040A02060702" pitchFamily="82" charset="0"/>
              </a:rPr>
            </a:br>
            <a:r>
              <a:rPr lang="en-IN" sz="2000" b="1" i="1" dirty="0">
                <a:solidFill>
                  <a:srgbClr val="C00000"/>
                </a:solidFill>
                <a:latin typeface="Sitka Heading" pitchFamily="2" charset="0"/>
              </a:rPr>
              <a:t>The details of the City in which the customers of Rock buster reside in are highlighted in the map for the stakeholders to focus more thereby increasing the sales.</a:t>
            </a:r>
          </a:p>
        </p:txBody>
      </p:sp>
      <p:pic>
        <p:nvPicPr>
          <p:cNvPr id="5" name="Content Placeholder 4">
            <a:extLst>
              <a:ext uri="{FF2B5EF4-FFF2-40B4-BE49-F238E27FC236}">
                <a16:creationId xmlns:a16="http://schemas.microsoft.com/office/drawing/2014/main" id="{9D4436F1-AEB0-9E91-CD80-18CAA631277F}"/>
              </a:ext>
            </a:extLst>
          </p:cNvPr>
          <p:cNvPicPr>
            <a:picLocks noGrp="1" noChangeAspect="1"/>
          </p:cNvPicPr>
          <p:nvPr>
            <p:ph idx="1"/>
          </p:nvPr>
        </p:nvPicPr>
        <p:blipFill>
          <a:blip r:embed="rId2"/>
          <a:stretch>
            <a:fillRect/>
          </a:stretch>
        </p:blipFill>
        <p:spPr>
          <a:xfrm>
            <a:off x="996593" y="1130157"/>
            <a:ext cx="10553761" cy="5650787"/>
          </a:xfrm>
        </p:spPr>
      </p:pic>
    </p:spTree>
    <p:extLst>
      <p:ext uri="{BB962C8B-B14F-4D97-AF65-F5344CB8AC3E}">
        <p14:creationId xmlns:p14="http://schemas.microsoft.com/office/powerpoint/2010/main" val="2174571792"/>
      </p:ext>
    </p:extLst>
  </p:cSld>
  <p:clrMapOvr>
    <a:masterClrMapping/>
  </p:clrMapOvr>
</p:sld>
</file>

<file path=ppt/theme/theme1.xml><?xml version="1.0" encoding="utf-8"?>
<a:theme xmlns:a="http://schemas.openxmlformats.org/drawingml/2006/main" name="Gallery">
  <a:themeElements>
    <a:clrScheme name="Gallery">
      <a:dk1>
        <a:sysClr val="windowText" lastClr="000000"/>
      </a:dk1>
      <a:lt1>
        <a:sysClr val="window" lastClr="FFFFFF"/>
      </a:lt1>
      <a:dk2>
        <a:srgbClr val="454545"/>
      </a:dk2>
      <a:lt2>
        <a:srgbClr val="DCDCE0"/>
      </a:lt2>
      <a:accent1>
        <a:srgbClr val="415588"/>
      </a:accent1>
      <a:accent2>
        <a:srgbClr val="4294B6"/>
      </a:accent2>
      <a:accent3>
        <a:srgbClr val="087D7C"/>
      </a:accent3>
      <a:accent4>
        <a:srgbClr val="2CB663"/>
      </a:accent4>
      <a:accent5>
        <a:srgbClr val="DF8822"/>
      </a:accent5>
      <a:accent6>
        <a:srgbClr val="BC410A"/>
      </a:accent6>
      <a:hlink>
        <a:srgbClr val="5977C4"/>
      </a:hlink>
      <a:folHlink>
        <a:srgbClr val="A1A9BF"/>
      </a:folHlink>
    </a:clrScheme>
    <a:fontScheme name="Gallery">
      <a:majorFont>
        <a:latin typeface="Century Gothic" panose="020B0502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Gallery">
      <a:fillStyleLst>
        <a:solidFill>
          <a:schemeClr val="phClr"/>
        </a:solidFill>
        <a:gradFill rotWithShape="1">
          <a:gsLst>
            <a:gs pos="0">
              <a:schemeClr val="phClr">
                <a:tint val="54000"/>
                <a:alpha val="100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8000"/>
                <a:satMod val="130000"/>
                <a:lumMod val="92000"/>
              </a:schemeClr>
            </a:gs>
            <a:gs pos="100000">
              <a:schemeClr val="phClr">
                <a:shade val="78000"/>
                <a:satMod val="130000"/>
                <a:lumMod val="92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0800" dist="50800" dir="5400000" sx="96000" sy="96000" rotWithShape="0">
              <a:srgbClr val="000000">
                <a:alpha val="48000"/>
              </a:srgbClr>
            </a:outerShdw>
          </a:effectLst>
          <a:scene3d>
            <a:camera prst="orthographicFront">
              <a:rot lat="0" lon="0" rev="0"/>
            </a:camera>
            <a:lightRig rig="balanced" dir="t">
              <a:rot lat="0" lon="0" rev="1080000"/>
            </a:lightRig>
          </a:scene3d>
          <a:sp3d>
            <a:bevelT w="38100" h="12700" prst="softRound"/>
          </a:sp3d>
        </a:effectStyle>
      </a:effectStyleLst>
      <a:bgFillStyleLst>
        <a:solidFill>
          <a:schemeClr val="phClr"/>
        </a:solidFill>
        <a:solidFill>
          <a:schemeClr val="phClr"/>
        </a:solidFill>
        <a:gradFill rotWithShape="1">
          <a:gsLst>
            <a:gs pos="0">
              <a:schemeClr val="phClr">
                <a:tint val="94000"/>
                <a:satMod val="80000"/>
                <a:lumMod val="106000"/>
              </a:schemeClr>
            </a:gs>
            <a:gs pos="100000">
              <a:schemeClr val="phClr">
                <a:shade val="80000"/>
                <a:lumMod val="108000"/>
              </a:schemeClr>
            </a:gs>
          </a:gsLst>
          <a:path path="circle">
            <a:fillToRect l="43000" r="43000" b="100000"/>
          </a:path>
        </a:gradFill>
      </a:bgFillStyleLst>
    </a:fmtScheme>
  </a:themeElements>
  <a:objectDefaults/>
  <a:extraClrSchemeLst/>
  <a:extLst>
    <a:ext uri="{05A4C25C-085E-4340-85A3-A5531E510DB2}">
      <thm15:themeFamily xmlns:thm15="http://schemas.microsoft.com/office/thememl/2012/main" name="Gallery" id="{BBFCD31E-59A1-489D-B089-A3EAD7CAE12E}" vid="{E050AC27-895F-4B90-991D-A6818FC89AB6}"/>
    </a:ext>
  </a:extLst>
</a:theme>
</file>

<file path=docProps/app.xml><?xml version="1.0" encoding="utf-8"?>
<Properties xmlns="http://schemas.openxmlformats.org/officeDocument/2006/extended-properties" xmlns:vt="http://schemas.openxmlformats.org/officeDocument/2006/docPropsVTypes">
  <Template/>
  <TotalTime>466</TotalTime>
  <Words>427</Words>
  <Application>Microsoft Office PowerPoint</Application>
  <PresentationFormat>Widescreen</PresentationFormat>
  <Paragraphs>36</Paragraphs>
  <Slides>11</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11</vt:i4>
      </vt:variant>
    </vt:vector>
  </HeadingPairs>
  <TitlesOfParts>
    <vt:vector size="16" baseType="lpstr">
      <vt:lpstr>Algerian</vt:lpstr>
      <vt:lpstr>Arial</vt:lpstr>
      <vt:lpstr>Century Gothic</vt:lpstr>
      <vt:lpstr>Sitka Heading</vt:lpstr>
      <vt:lpstr>Gallery</vt:lpstr>
      <vt:lpstr>  Data analytics         Project on Rock buster Stealth                     by Meenakshi.P.S.</vt:lpstr>
      <vt:lpstr>Project Overview</vt:lpstr>
      <vt:lpstr>Key Questions from Stakeholders</vt:lpstr>
      <vt:lpstr>Average rental duration of Rock buster movies?  Across the globe, the minimum duration of movie rented by customers was 3 days and the maximum is 7 days.  On an average it is 5 days for a single movie. </vt:lpstr>
      <vt:lpstr>PowerPoint Presentation</vt:lpstr>
      <vt:lpstr>Movies yielding highest Revenue to Rock buster?  The chart shows the movies yielding the most revenue for Rock buster. The amount displayed is in Euros. </vt:lpstr>
      <vt:lpstr> Movies yielding liest Revenue to Rock buster  The chart shows the movies yielding the least revenue for Rock buster. The amount displayed is in Euros.</vt:lpstr>
      <vt:lpstr>Topmost Countries with highest revenue  The Sales turnover for Rock buster overall is displayed in the chart. The amount is in Euros.   </vt:lpstr>
      <vt:lpstr>Cities with the most Customers for Rock buster  The details of the City in which the customers of Rock buster reside in are highlighted in the map for the stakeholders to focus more thereby increasing the sales.</vt:lpstr>
      <vt:lpstr>KEY FINDINGs AND SUGGESTIONS</vt:lpstr>
      <vt:lpstr>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Meenakshi Subramanian</dc:creator>
  <cp:lastModifiedBy>Meenakshi Subramanian</cp:lastModifiedBy>
  <cp:revision>29</cp:revision>
  <dcterms:created xsi:type="dcterms:W3CDTF">2025-04-08T19:41:59Z</dcterms:created>
  <dcterms:modified xsi:type="dcterms:W3CDTF">2025-04-09T15:11:21Z</dcterms:modified>
</cp:coreProperties>
</file>