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5" r:id="rId6"/>
    <p:sldId id="311" r:id="rId7"/>
    <p:sldId id="318" r:id="rId8"/>
    <p:sldId id="323" r:id="rId9"/>
    <p:sldId id="312" r:id="rId10"/>
    <p:sldId id="324" r:id="rId11"/>
    <p:sldId id="314" r:id="rId12"/>
    <p:sldId id="322" r:id="rId13"/>
    <p:sldId id="316" r:id="rId14"/>
    <p:sldId id="273" r:id="rId15"/>
    <p:sldId id="257" r:id="rId16"/>
    <p:sldId id="270" r:id="rId17"/>
    <p:sldId id="259" r:id="rId18"/>
    <p:sldId id="266" r:id="rId19"/>
    <p:sldId id="263" r:id="rId20"/>
    <p:sldId id="267" r:id="rId21"/>
    <p:sldId id="264" r:id="rId22"/>
    <p:sldId id="272" r:id="rId23"/>
    <p:sldId id="265" r:id="rId24"/>
    <p:sldId id="271" r:id="rId25"/>
    <p:sldId id="334" r:id="rId26"/>
    <p:sldId id="335" r:id="rId27"/>
    <p:sldId id="336" r:id="rId28"/>
    <p:sldId id="337" r:id="rId29"/>
    <p:sldId id="330" r:id="rId30"/>
    <p:sldId id="333" r:id="rId31"/>
    <p:sldId id="331" r:id="rId32"/>
    <p:sldId id="274" r:id="rId33"/>
    <p:sldId id="258" r:id="rId34"/>
    <p:sldId id="260" r:id="rId35"/>
    <p:sldId id="261" r:id="rId36"/>
    <p:sldId id="282" r:id="rId37"/>
    <p:sldId id="287" r:id="rId38"/>
    <p:sldId id="289" r:id="rId39"/>
    <p:sldId id="288" r:id="rId40"/>
    <p:sldId id="290" r:id="rId41"/>
    <p:sldId id="291" r:id="rId42"/>
    <p:sldId id="293" r:id="rId43"/>
    <p:sldId id="294" r:id="rId44"/>
    <p:sldId id="297" r:id="rId45"/>
    <p:sldId id="298" r:id="rId46"/>
    <p:sldId id="299" r:id="rId47"/>
    <p:sldId id="300" r:id="rId48"/>
    <p:sldId id="278" r:id="rId49"/>
    <p:sldId id="301" r:id="rId50"/>
    <p:sldId id="302" r:id="rId51"/>
    <p:sldId id="279" r:id="rId52"/>
    <p:sldId id="303" r:id="rId53"/>
    <p:sldId id="305" r:id="rId54"/>
    <p:sldId id="304" r:id="rId55"/>
    <p:sldId id="306" r:id="rId56"/>
    <p:sldId id="326" r:id="rId57"/>
    <p:sldId id="327" r:id="rId58"/>
    <p:sldId id="328" r:id="rId59"/>
    <p:sldId id="325" r:id="rId60"/>
    <p:sldId id="317" r:id="rId61"/>
    <p:sldId id="307" r:id="rId62"/>
    <p:sldId id="308" r:id="rId63"/>
    <p:sldId id="31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a:srgbClr val="007700"/>
    <a:srgbClr val="FF3E3E"/>
    <a:srgbClr val="6B50AC"/>
    <a:srgbClr val="427EBA"/>
    <a:srgbClr val="CE5A57"/>
    <a:srgbClr val="4472C4"/>
    <a:srgbClr val="0068B5"/>
    <a:srgbClr val="C6C6C6"/>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06.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m:t>
                          </m:r>
                          <m:r>
                            <a:rPr lang="en-US" sz="1800" b="0" i="1" smtClean="0">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m:t>
                          </m:r>
                          <m:r>
                            <a:rPr lang="en-US" sz="1800" b="0" i="1" smtClean="0">
                              <a:latin typeface="Cambria Math" panose="02040503050406030204" pitchFamily="18" charset="0"/>
                            </a:rPr>
                            <m:t>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m:t>
                          </m:r>
                          <m:r>
                            <a:rPr lang="en-US" sz="1800" b="0" i="1" smtClean="0">
                              <a:latin typeface="Cambria Math" panose="02040503050406030204" pitchFamily="18" charset="0"/>
                            </a:rPr>
                            <m:t>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m:t>
                          </m:r>
                          <m:r>
                            <a:rPr lang="en-US" sz="1800" b="0" i="1" smtClean="0">
                              <a:latin typeface="Cambria Math" panose="02040503050406030204" pitchFamily="18" charset="0"/>
                            </a:rPr>
                            <m:t>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m:t>
                          </m:r>
                          <m:r>
                            <a:rPr lang="en-US" sz="1800" b="0" i="1" smtClean="0">
                              <a:latin typeface="Cambria Math" panose="02040503050406030204" pitchFamily="18" charset="0"/>
                            </a:rPr>
                            <m:t>𝑟𝑒𝑑𝑖𝑐𝑡𝑖𝑜𝑛𝑠</m:t>
                          </m:r>
                        </m:den>
                      </m:f>
                    </m:oMath>
                  </m:oMathPara>
                </a14:m>
                <a:endParaRPr lang="en-US" dirty="0"/>
              </a:p>
            </p:txBody>
          </p:sp>
        </mc:Choice>
        <mc:Fallback>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D6A3123E-4C2A-B708-3FC4-81D8A655D3F9}"/>
                  </a:ext>
                </a:extLst>
              </p:cNvPr>
              <p:cNvSpPr txBox="1">
                <a:spLocks/>
              </p:cNvSpPr>
              <p:nvPr/>
            </p:nvSpPr>
            <p:spPr>
              <a:xfrm>
                <a:off x="8103765" y="436043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cat” it is </a:t>
                </a:r>
                <a14:m>
                  <m:oMath xmlns:m="http://schemas.openxmlformats.org/officeDocument/2006/math">
                    <m:r>
                      <a:rPr lang="en-US" sz="1800" b="0" i="1" smtClean="0">
                        <a:latin typeface="Cambria Math" panose="02040503050406030204" pitchFamily="18" charset="0"/>
                      </a:rPr>
                      <m:t>≈</m:t>
                    </m:r>
                  </m:oMath>
                </a14:m>
                <a:r>
                  <a:rPr lang="en-US" sz="1800" dirty="0"/>
                  <a:t>30% unlikely to be a cat.</a:t>
                </a:r>
              </a:p>
            </p:txBody>
          </p:sp>
        </mc:Choice>
        <mc:Fallback>
          <p:sp>
            <p:nvSpPr>
              <p:cNvPr id="6" name="Content Placeholder 2">
                <a:extLst>
                  <a:ext uri="{FF2B5EF4-FFF2-40B4-BE49-F238E27FC236}">
                    <a16:creationId xmlns:a16="http://schemas.microsoft.com/office/drawing/2014/main" id="{D6A3123E-4C2A-B708-3FC4-81D8A655D3F9}"/>
                  </a:ext>
                </a:extLst>
              </p:cNvPr>
              <p:cNvSpPr txBox="1">
                <a:spLocks noRot="1" noChangeAspect="1" noMove="1" noResize="1" noEditPoints="1" noAdjustHandles="1" noChangeArrowheads="1" noChangeShapeType="1" noTextEdit="1"/>
              </p:cNvSpPr>
              <p:nvPr/>
            </p:nvSpPr>
            <p:spPr>
              <a:xfrm>
                <a:off x="8103765" y="4360432"/>
                <a:ext cx="2877309" cy="1039279"/>
              </a:xfrm>
              <a:prstGeom prst="rect">
                <a:avLst/>
              </a:prstGeom>
              <a:blipFill>
                <a:blip r:embed="rId6"/>
                <a:stretch>
                  <a:fillRect l="-1695" t="-5263" r="-29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44586743-43A9-DC17-6C5C-1C99E71BAF0F}"/>
                  </a:ext>
                </a:extLst>
              </p:cNvPr>
              <p:cNvSpPr txBox="1">
                <a:spLocks/>
              </p:cNvSpPr>
              <p:nvPr/>
            </p:nvSpPr>
            <p:spPr>
              <a:xfrm>
                <a:off x="8103765" y="5240288"/>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84% likely to be a dog.</a:t>
                </a:r>
              </a:p>
            </p:txBody>
          </p:sp>
        </mc:Choice>
        <mc:Fallback>
          <p:sp>
            <p:nvSpPr>
              <p:cNvPr id="7" name="Content Placeholder 2">
                <a:extLst>
                  <a:ext uri="{FF2B5EF4-FFF2-40B4-BE49-F238E27FC236}">
                    <a16:creationId xmlns:a16="http://schemas.microsoft.com/office/drawing/2014/main" id="{44586743-43A9-DC17-6C5C-1C99E71BAF0F}"/>
                  </a:ext>
                </a:extLst>
              </p:cNvPr>
              <p:cNvSpPr txBox="1">
                <a:spLocks noRot="1" noChangeAspect="1" noMove="1" noResize="1" noEditPoints="1" noAdjustHandles="1" noChangeArrowheads="1" noChangeShapeType="1" noTextEdit="1"/>
              </p:cNvSpPr>
              <p:nvPr/>
            </p:nvSpPr>
            <p:spPr>
              <a:xfrm>
                <a:off x="8103765" y="5240288"/>
                <a:ext cx="2877309" cy="1039279"/>
              </a:xfrm>
              <a:prstGeom prst="rect">
                <a:avLst/>
              </a:prstGeom>
              <a:blipFill>
                <a:blip r:embed="rId7"/>
                <a:stretch>
                  <a:fillRect l="-1695" t="-5882" r="-2754"/>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m:t>
                          </m:r>
                          <m:r>
                            <a:rPr lang="en-US" sz="1800" b="0" i="1" smtClean="0">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m:t>
                          </m:r>
                          <m:r>
                            <a:rPr lang="en-US" sz="1800" b="0" i="1" smtClean="0">
                              <a:latin typeface="Cambria Math" panose="02040503050406030204" pitchFamily="18" charset="0"/>
                            </a:rPr>
                            <m:t>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m:t>
                          </m:r>
                          <m:r>
                            <a:rPr lang="en-US" sz="1800" b="0" i="1" smtClean="0">
                              <a:latin typeface="Cambria Math" panose="02040503050406030204" pitchFamily="18" charset="0"/>
                            </a:rPr>
                            <m:t>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m:t>
                          </m:r>
                          <m:r>
                            <a:rPr lang="en-US" sz="1800" b="0" i="1" smtClean="0">
                              <a:latin typeface="Cambria Math" panose="02040503050406030204" pitchFamily="18" charset="0"/>
                            </a:rPr>
                            <m:t>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m:t>
                          </m:r>
                          <m:r>
                            <a:rPr lang="en-US" sz="1800" b="0" i="1" smtClean="0">
                              <a:latin typeface="Cambria Math" panose="02040503050406030204" pitchFamily="18" charset="0"/>
                            </a:rPr>
                            <m:t>𝑟𝑒𝑑𝑖𝑐𝑡𝑖𝑜𝑛𝑠</m:t>
                          </m:r>
                        </m:den>
                      </m:f>
                    </m:oMath>
                  </m:oMathPara>
                </a14:m>
                <a:endParaRPr lang="en-US" dirty="0"/>
              </a:p>
            </p:txBody>
          </p:sp>
        </mc:Choice>
        <mc:Fallback>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5887F2-D379-1697-41E1-464229B41484}"/>
                  </a:ext>
                </a:extLst>
              </p:cNvPr>
              <p:cNvSpPr txBox="1">
                <a:spLocks/>
              </p:cNvSpPr>
              <p:nvPr/>
            </p:nvSpPr>
            <p:spPr>
              <a:xfrm>
                <a:off x="8221211" y="4478247"/>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88% likely to be a dog.</a:t>
                </a:r>
              </a:p>
            </p:txBody>
          </p:sp>
        </mc:Choice>
        <mc:Fallback>
          <p:sp>
            <p:nvSpPr>
              <p:cNvPr id="3" name="Content Placeholder 2">
                <a:extLst>
                  <a:ext uri="{FF2B5EF4-FFF2-40B4-BE49-F238E27FC236}">
                    <a16:creationId xmlns:a16="http://schemas.microsoft.com/office/drawing/2014/main" id="{6E5887F2-D379-1697-41E1-464229B41484}"/>
                  </a:ext>
                </a:extLst>
              </p:cNvPr>
              <p:cNvSpPr txBox="1">
                <a:spLocks noRot="1" noChangeAspect="1" noMove="1" noResize="1" noEditPoints="1" noAdjustHandles="1" noChangeArrowheads="1" noChangeShapeType="1" noTextEdit="1"/>
              </p:cNvSpPr>
              <p:nvPr/>
            </p:nvSpPr>
            <p:spPr>
              <a:xfrm>
                <a:off x="8221211" y="4478247"/>
                <a:ext cx="2877309" cy="1039279"/>
              </a:xfrm>
              <a:prstGeom prst="rect">
                <a:avLst/>
              </a:prstGeom>
              <a:blipFill>
                <a:blip r:embed="rId6"/>
                <a:stretch>
                  <a:fillRect l="-1907" t="-5882" r="-25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6788C94D-581F-BF62-CFEA-0D20782BC6FF}"/>
                  </a:ext>
                </a:extLst>
              </p:cNvPr>
              <p:cNvSpPr txBox="1">
                <a:spLocks/>
              </p:cNvSpPr>
              <p:nvPr/>
            </p:nvSpPr>
            <p:spPr>
              <a:xfrm>
                <a:off x="8221210" y="528094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bird” it is </a:t>
                </a:r>
                <a14:m>
                  <m:oMath xmlns:m="http://schemas.openxmlformats.org/officeDocument/2006/math">
                    <m:r>
                      <a:rPr lang="en-US" sz="1800" b="0" i="1" smtClean="0">
                        <a:latin typeface="Cambria Math" panose="02040503050406030204" pitchFamily="18" charset="0"/>
                      </a:rPr>
                      <m:t>≈</m:t>
                    </m:r>
                  </m:oMath>
                </a14:m>
                <a:r>
                  <a:rPr lang="en-US" sz="1800" dirty="0"/>
                  <a:t>48% unlikely to be a bird.</a:t>
                </a:r>
              </a:p>
            </p:txBody>
          </p:sp>
        </mc:Choice>
        <mc:Fallback>
          <p:sp>
            <p:nvSpPr>
              <p:cNvPr id="5" name="Content Placeholder 2">
                <a:extLst>
                  <a:ext uri="{FF2B5EF4-FFF2-40B4-BE49-F238E27FC236}">
                    <a16:creationId xmlns:a16="http://schemas.microsoft.com/office/drawing/2014/main" id="{6788C94D-581F-BF62-CFEA-0D20782BC6FF}"/>
                  </a:ext>
                </a:extLst>
              </p:cNvPr>
              <p:cNvSpPr txBox="1">
                <a:spLocks noRot="1" noChangeAspect="1" noMove="1" noResize="1" noEditPoints="1" noAdjustHandles="1" noChangeArrowheads="1" noChangeShapeType="1" noTextEdit="1"/>
              </p:cNvSpPr>
              <p:nvPr/>
            </p:nvSpPr>
            <p:spPr>
              <a:xfrm>
                <a:off x="8221210" y="5280942"/>
                <a:ext cx="2877309" cy="1039279"/>
              </a:xfrm>
              <a:prstGeom prst="rect">
                <a:avLst/>
              </a:prstGeom>
              <a:blipFill>
                <a:blip r:embed="rId7"/>
                <a:stretch>
                  <a:fillRect l="-1907" t="-5263" r="-1695"/>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
        <p:nvSpPr>
          <p:cNvPr id="5" name="Content Placeholder 2">
            <a:extLst>
              <a:ext uri="{FF2B5EF4-FFF2-40B4-BE49-F238E27FC236}">
                <a16:creationId xmlns:a16="http://schemas.microsoft.com/office/drawing/2014/main" id="{4A9A2639-9198-54E5-EB7A-A7EB61ED69B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dog” or “a bird for a dog” with the least probability.</a:t>
            </a:r>
          </a:p>
        </p:txBody>
      </p:sp>
    </p:spTree>
    <p:extLst>
      <p:ext uri="{BB962C8B-B14F-4D97-AF65-F5344CB8AC3E}">
        <p14:creationId xmlns:p14="http://schemas.microsoft.com/office/powerpoint/2010/main" val="327339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E53A51-F8CF-9067-7CEF-2ECD3798A2C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bird” or “a dog for a bird” with the least probability.</a:t>
            </a:r>
          </a:p>
        </p:txBody>
      </p:sp>
    </p:spTree>
    <p:extLst>
      <p:ext uri="{BB962C8B-B14F-4D97-AF65-F5344CB8AC3E}">
        <p14:creationId xmlns:p14="http://schemas.microsoft.com/office/powerpoint/2010/main" val="391965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9ABD4C-3B77-B5C9-0DC5-B371E4EC40B2}"/>
                  </a:ext>
                </a:extLst>
              </p:cNvPr>
              <p:cNvSpPr txBox="1"/>
              <p:nvPr/>
            </p:nvSpPr>
            <p:spPr>
              <a:xfrm>
                <a:off x="2233219" y="2877746"/>
                <a:ext cx="7725562" cy="76880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p:txBody>
          </p:sp>
        </mc:Choice>
        <mc:Fallback>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2233219" y="2877746"/>
                <a:ext cx="7725562" cy="76880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88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harmonic mean of precision and recall is F</a:t>
            </a:r>
            <a:r>
              <a:rPr lang="en-US" baseline="-25000" dirty="0"/>
              <a:t>1</a:t>
            </a:r>
            <a:r>
              <a:rPr lang="en-US" dirty="0"/>
              <a:t> Score. It offers a fine tradeoff between both the metrics.  </a:t>
            </a:r>
          </a:p>
        </p:txBody>
      </p:sp>
      <p:sp>
        <p:nvSpPr>
          <p:cNvPr id="3" name="Content Placeholder 2">
            <a:extLst>
              <a:ext uri="{FF2B5EF4-FFF2-40B4-BE49-F238E27FC236}">
                <a16:creationId xmlns:a16="http://schemas.microsoft.com/office/drawing/2014/main" id="{42E1631A-F153-120A-3AA5-CE6EB59C3B2E}"/>
              </a:ext>
            </a:extLst>
          </p:cNvPr>
          <p:cNvSpPr txBox="1">
            <a:spLocks/>
          </p:cNvSpPr>
          <p:nvPr/>
        </p:nvSpPr>
        <p:spPr>
          <a:xfrm>
            <a:off x="1655658"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64751D07-2696-36EA-93AD-D1354FACBD39}"/>
              </a:ext>
            </a:extLst>
          </p:cNvPr>
          <p:cNvGraphicFramePr>
            <a:graphicFrameLocks noGrp="1"/>
          </p:cNvGraphicFramePr>
          <p:nvPr>
            <p:extLst>
              <p:ext uri="{D42A27DB-BD31-4B8C-83A1-F6EECF244321}">
                <p14:modId xmlns:p14="http://schemas.microsoft.com/office/powerpoint/2010/main" val="3186141255"/>
              </p:ext>
            </p:extLst>
          </p:nvPr>
        </p:nvGraphicFramePr>
        <p:xfrm>
          <a:off x="310156" y="3947221"/>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mc:Choice xmlns:a14="http://schemas.microsoft.com/office/drawing/2010/main" Requires="a14">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69.</m:t>
                              </m:r>
                              <m:r>
                                <a:rPr lang="en-US" sz="1600" b="0" i="1" dirty="0" smtClean="0">
                                  <a:latin typeface="Cambria Math" panose="02040503050406030204" pitchFamily="18" charset="0"/>
                                </a:rPr>
                                <m:t>7</m:t>
                              </m:r>
                              <m:r>
                                <a:rPr lang="en-AU" sz="1600" b="0" i="1" dirty="0" smtClean="0">
                                  <a:latin typeface="Cambria Math" panose="02040503050406030204" pitchFamily="18" charset="0"/>
                                </a:rPr>
                                <m:t>2</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77</m:t>
                              </m:r>
                              <m:r>
                                <a:rPr lang="en-AU" sz="1600" b="0" i="1" dirty="0" smtClean="0">
                                  <a:latin typeface="Cambria Math" panose="02040503050406030204" pitchFamily="18" charset="0"/>
                                </a:rPr>
                                <m:t>.</m:t>
                              </m:r>
                              <m:r>
                                <a:rPr lang="en-US" sz="1600" b="0" i="1" dirty="0" smtClean="0">
                                  <a:latin typeface="Cambria Math" panose="02040503050406030204" pitchFamily="18" charset="0"/>
                                </a:rPr>
                                <m:t>55</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73</m:t>
                              </m:r>
                              <m:r>
                                <a:rPr lang="en-AU" sz="1600" b="0" i="1" dirty="0" smtClean="0">
                                  <a:latin typeface="Cambria Math" panose="02040503050406030204" pitchFamily="18" charset="0"/>
                                </a:rPr>
                                <m:t>.</m:t>
                              </m:r>
                              <m:r>
                                <a:rPr lang="en-US" sz="1600" b="0" i="1" dirty="0" smtClean="0">
                                  <a:latin typeface="Cambria Math" panose="02040503050406030204" pitchFamily="18" charset="0"/>
                                </a:rPr>
                                <m:t>42</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84</m:t>
                                </m:r>
                                <m:r>
                                  <a:rPr lang="en-US" sz="1600" i="1">
                                    <a:latin typeface="Cambria Math" panose="02040503050406030204" pitchFamily="18" charset="0"/>
                                  </a:rPr>
                                  <m:t>.</m:t>
                                </m:r>
                                <m:r>
                                  <a:rPr lang="en-US" sz="1600" b="0" i="1" smtClean="0">
                                    <a:latin typeface="Cambria Math" panose="02040503050406030204" pitchFamily="18" charset="0"/>
                                  </a:rPr>
                                  <m:t>1</m:t>
                                </m:r>
                                <m:r>
                                  <a:rPr lang="en-AU" sz="1600" b="0" i="1" smtClean="0">
                                    <a:latin typeface="Cambria Math" panose="02040503050406030204" pitchFamily="18" charset="0"/>
                                  </a:rPr>
                                  <m:t>4</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90</m:t>
                                </m:r>
                                <m:r>
                                  <a:rPr lang="en-US" sz="1600" i="1">
                                    <a:latin typeface="Cambria Math" panose="02040503050406030204" pitchFamily="18" charset="0"/>
                                  </a:rPr>
                                  <m:t>.</m:t>
                                </m:r>
                                <m:r>
                                  <a:rPr lang="en-US" sz="1600" b="0" i="1" smtClean="0">
                                    <a:latin typeface="Cambria Math" panose="02040503050406030204" pitchFamily="18" charset="0"/>
                                  </a:rPr>
                                  <m:t>00</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86</m:t>
                                </m:r>
                                <m:r>
                                  <a:rPr lang="en-US" sz="1600" i="1">
                                    <a:latin typeface="Cambria Math" panose="02040503050406030204" pitchFamily="18" charset="0"/>
                                  </a:rPr>
                                  <m:t>.</m:t>
                                </m:r>
                                <m:r>
                                  <a:rPr lang="en-US" sz="1600" b="0" i="1" smtClean="0">
                                    <a:latin typeface="Cambria Math" panose="02040503050406030204" pitchFamily="18" charset="0"/>
                                  </a:rPr>
                                  <m:t>97</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77</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70</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55</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3"/>
                          <a:stretch>
                            <a:fillRect l="-56757" t="-104598" r="-190541" b="-203448"/>
                          </a:stretch>
                        </a:blipFill>
                      </a:tcPr>
                    </a:tc>
                    <a:tc>
                      <a:txBody>
                        <a:bodyPr/>
                        <a:lstStyle/>
                        <a:p>
                          <a:endParaRPr lang="en-US"/>
                        </a:p>
                      </a:txBody>
                      <a:tcPr marL="73925" marR="73925" marT="36963" marB="36963">
                        <a:blipFill>
                          <a:blip r:embed="rId3"/>
                          <a:stretch>
                            <a:fillRect l="-164539" t="-104598" r="-100000" b="-203448"/>
                          </a:stretch>
                        </a:blipFill>
                      </a:tcPr>
                    </a:tc>
                    <a:tc>
                      <a:txBody>
                        <a:bodyPr/>
                        <a:lstStyle/>
                        <a:p>
                          <a:endParaRPr lang="en-US"/>
                        </a:p>
                      </a:txBody>
                      <a:tcPr marL="73925" marR="73925" marT="36963" marB="36963">
                        <a:blipFill>
                          <a:blip r:embed="rId3"/>
                          <a:stretch>
                            <a:fillRect l="-274265" t="-104598" r="-3676" b="-203448"/>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3"/>
                          <a:stretch>
                            <a:fillRect l="-56757" t="-202273" r="-190541" b="-101136"/>
                          </a:stretch>
                        </a:blipFill>
                      </a:tcPr>
                    </a:tc>
                    <a:tc>
                      <a:txBody>
                        <a:bodyPr/>
                        <a:lstStyle/>
                        <a:p>
                          <a:endParaRPr lang="en-US"/>
                        </a:p>
                      </a:txBody>
                      <a:tcPr marL="73925" marR="73925" marT="36963" marB="36963">
                        <a:blipFill>
                          <a:blip r:embed="rId3"/>
                          <a:stretch>
                            <a:fillRect l="-164539" t="-202273" r="-100000" b="-101136"/>
                          </a:stretch>
                        </a:blipFill>
                      </a:tcPr>
                    </a:tc>
                    <a:tc>
                      <a:txBody>
                        <a:bodyPr/>
                        <a:lstStyle/>
                        <a:p>
                          <a:endParaRPr lang="en-US"/>
                        </a:p>
                      </a:txBody>
                      <a:tcPr marL="73925" marR="73925" marT="36963" marB="36963">
                        <a:blipFill>
                          <a:blip r:embed="rId3"/>
                          <a:stretch>
                            <a:fillRect l="-274265" t="-202273" r="-3676" b="-101136"/>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3"/>
                          <a:stretch>
                            <a:fillRect l="-56757" t="-305747" r="-190541" b="-2299"/>
                          </a:stretch>
                        </a:blipFill>
                      </a:tcPr>
                    </a:tc>
                    <a:tc>
                      <a:txBody>
                        <a:bodyPr/>
                        <a:lstStyle/>
                        <a:p>
                          <a:endParaRPr lang="en-US"/>
                        </a:p>
                      </a:txBody>
                      <a:tcPr marL="73925" marR="73925" marT="36963" marB="36963">
                        <a:blipFill>
                          <a:blip r:embed="rId3"/>
                          <a:stretch>
                            <a:fillRect l="-164539" t="-305747" r="-100000" b="-2299"/>
                          </a:stretch>
                        </a:blipFill>
                      </a:tcPr>
                    </a:tc>
                    <a:tc>
                      <a:txBody>
                        <a:bodyPr/>
                        <a:lstStyle/>
                        <a:p>
                          <a:endParaRPr lang="en-US"/>
                        </a:p>
                      </a:txBody>
                      <a:tcPr marL="73925" marR="73925" marT="36963" marB="36963">
                        <a:blipFill>
                          <a:blip r:embed="rId3"/>
                          <a:stretch>
                            <a:fillRect l="-274265" t="-305747" r="-3676" b="-2299"/>
                          </a:stretch>
                        </a:blipFill>
                      </a:tcPr>
                    </a:tc>
                    <a:extLst>
                      <a:ext uri="{0D108BD9-81ED-4DB2-BD59-A6C34878D82A}">
                        <a16:rowId xmlns:a16="http://schemas.microsoft.com/office/drawing/2014/main" val="1343416302"/>
                      </a:ext>
                    </a:extLst>
                  </a:tr>
                </a:tbl>
              </a:graphicData>
            </a:graphic>
          </p:graphicFrame>
        </mc:Fallback>
      </mc:AlternateContent>
      <p:sp>
        <p:nvSpPr>
          <p:cNvPr id="18" name="Content Placeholder 2">
            <a:extLst>
              <a:ext uri="{FF2B5EF4-FFF2-40B4-BE49-F238E27FC236}">
                <a16:creationId xmlns:a16="http://schemas.microsoft.com/office/drawing/2014/main" id="{8919E49E-139C-09EA-A181-771B7B2C1848}"/>
              </a:ext>
            </a:extLst>
          </p:cNvPr>
          <p:cNvSpPr txBox="1">
            <a:spLocks/>
          </p:cNvSpPr>
          <p:nvPr/>
        </p:nvSpPr>
        <p:spPr>
          <a:xfrm>
            <a:off x="7441502"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9" name="Table 10">
            <a:extLst>
              <a:ext uri="{FF2B5EF4-FFF2-40B4-BE49-F238E27FC236}">
                <a16:creationId xmlns:a16="http://schemas.microsoft.com/office/drawing/2014/main" id="{B7256673-28A6-4067-214A-F4213FD9A8B0}"/>
              </a:ext>
            </a:extLst>
          </p:cNvPr>
          <p:cNvGraphicFramePr>
            <a:graphicFrameLocks noGrp="1"/>
          </p:cNvGraphicFramePr>
          <p:nvPr>
            <p:extLst>
              <p:ext uri="{D42A27DB-BD31-4B8C-83A1-F6EECF244321}">
                <p14:modId xmlns:p14="http://schemas.microsoft.com/office/powerpoint/2010/main" val="2014097371"/>
              </p:ext>
            </p:extLst>
          </p:nvPr>
        </p:nvGraphicFramePr>
        <p:xfrm>
          <a:off x="6096000" y="3946284"/>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mc:Choice xmlns:a14="http://schemas.microsoft.com/office/drawing/2010/main" Requires="a14">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m:t>
                              </m:r>
                              <m:r>
                                <a:rPr lang="en-US" sz="1600" b="0" i="1" dirty="0" smtClean="0">
                                  <a:latin typeface="Cambria Math" panose="02040503050406030204" pitchFamily="18" charset="0"/>
                                </a:rPr>
                                <m:t>3</m:t>
                              </m:r>
                              <m:r>
                                <a:rPr lang="en-AU" sz="1600" b="0" i="1" dirty="0" smtClean="0">
                                  <a:latin typeface="Cambria Math" panose="02040503050406030204" pitchFamily="18" charset="0"/>
                                </a:rPr>
                                <m:t>.</m:t>
                              </m:r>
                              <m:r>
                                <a:rPr lang="en-US" sz="1600" b="0" i="0" dirty="0" smtClean="0">
                                  <a:latin typeface="Cambria Math" panose="02040503050406030204" pitchFamily="18" charset="0"/>
                                </a:rPr>
                                <m:t>86</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70</m:t>
                              </m:r>
                              <m:r>
                                <a:rPr lang="en-AU" sz="1600" b="0" i="1" dirty="0" smtClean="0">
                                  <a:latin typeface="Cambria Math" panose="02040503050406030204" pitchFamily="18" charset="0"/>
                                </a:rPr>
                                <m:t>.</m:t>
                              </m:r>
                              <m:r>
                                <a:rPr lang="en-US" sz="1600" b="0" i="1" dirty="0" smtClean="0">
                                  <a:latin typeface="Cambria Math" panose="02040503050406030204" pitchFamily="18" charset="0"/>
                                </a:rPr>
                                <m:t>3</m:t>
                              </m:r>
                            </m:oMath>
                          </a14:m>
                          <a:r>
                            <a:rPr lang="en-US" sz="1500" dirty="0"/>
                            <a:t>7%</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66</m:t>
                              </m:r>
                              <m:r>
                                <a:rPr lang="en-AU" sz="1600" b="0" i="1" dirty="0" smtClean="0">
                                  <a:latin typeface="Cambria Math" panose="02040503050406030204" pitchFamily="18" charset="0"/>
                                </a:rPr>
                                <m:t>.</m:t>
                              </m:r>
                              <m:r>
                                <a:rPr lang="en-US" sz="1600" b="0" i="1" dirty="0" smtClean="0">
                                  <a:latin typeface="Cambria Math" panose="02040503050406030204" pitchFamily="18" charset="0"/>
                                </a:rPr>
                                <m:t>96</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m:t>
                                </m:r>
                                <m:r>
                                  <a:rPr lang="en-US" sz="1600" b="0" i="1" smtClean="0">
                                    <a:latin typeface="Cambria Math" panose="02040503050406030204" pitchFamily="18" charset="0"/>
                                  </a:rPr>
                                  <m:t>8</m:t>
                                </m:r>
                                <m:r>
                                  <a:rPr lang="en-US" sz="1600" i="1">
                                    <a:latin typeface="Cambria Math" panose="02040503050406030204" pitchFamily="18" charset="0"/>
                                  </a:rPr>
                                  <m:t>.</m:t>
                                </m:r>
                                <m:r>
                                  <a:rPr lang="en-US" sz="1600" b="0" i="1" smtClean="0">
                                    <a:latin typeface="Cambria Math" panose="02040503050406030204" pitchFamily="18" charset="0"/>
                                  </a:rPr>
                                  <m:t>66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82</m:t>
                                </m:r>
                                <m:r>
                                  <a:rPr lang="en-US" sz="1600" i="1">
                                    <a:latin typeface="Cambria Math" panose="02040503050406030204" pitchFamily="18" charset="0"/>
                                  </a:rPr>
                                  <m:t>.</m:t>
                                </m:r>
                                <m:r>
                                  <a:rPr lang="en-US" sz="1600" b="0" i="1" smtClean="0">
                                    <a:latin typeface="Cambria Math" panose="02040503050406030204" pitchFamily="18" charset="0"/>
                                  </a:rPr>
                                  <m:t>56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85</m:t>
                                </m:r>
                                <m:r>
                                  <a:rPr lang="en-US" sz="1600" i="1">
                                    <a:latin typeface="Cambria Math" panose="02040503050406030204" pitchFamily="18" charset="0"/>
                                  </a:rPr>
                                  <m:t>.</m:t>
                                </m:r>
                                <m:r>
                                  <a:rPr lang="en-US" sz="1600" b="0" i="1" smtClean="0">
                                    <a:latin typeface="Cambria Math" panose="02040503050406030204" pitchFamily="18" charset="0"/>
                                  </a:rPr>
                                  <m:t>50</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52</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56</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81</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4"/>
                          <a:stretch>
                            <a:fillRect l="-57333" t="-102273" r="-191333" b="-200000"/>
                          </a:stretch>
                        </a:blipFill>
                      </a:tcPr>
                    </a:tc>
                    <a:tc>
                      <a:txBody>
                        <a:bodyPr/>
                        <a:lstStyle/>
                        <a:p>
                          <a:endParaRPr lang="en-US"/>
                        </a:p>
                      </a:txBody>
                      <a:tcPr marL="73925" marR="73925" marT="36963" marB="36963">
                        <a:blipFill>
                          <a:blip r:embed="rId4"/>
                          <a:stretch>
                            <a:fillRect l="-163889" t="-102273" r="-99306" b="-200000"/>
                          </a:stretch>
                        </a:blipFill>
                      </a:tcPr>
                    </a:tc>
                    <a:tc>
                      <a:txBody>
                        <a:bodyPr/>
                        <a:lstStyle/>
                        <a:p>
                          <a:endParaRPr lang="en-US"/>
                        </a:p>
                      </a:txBody>
                      <a:tcPr marL="73925" marR="73925" marT="36963" marB="36963">
                        <a:blipFill>
                          <a:blip r:embed="rId4"/>
                          <a:stretch>
                            <a:fillRect l="-273381" t="-102273" r="-2878" b="-200000"/>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4"/>
                          <a:stretch>
                            <a:fillRect l="-57333" t="-204598" r="-191333" b="-102299"/>
                          </a:stretch>
                        </a:blipFill>
                      </a:tcPr>
                    </a:tc>
                    <a:tc>
                      <a:txBody>
                        <a:bodyPr/>
                        <a:lstStyle/>
                        <a:p>
                          <a:endParaRPr lang="en-US"/>
                        </a:p>
                      </a:txBody>
                      <a:tcPr marL="73925" marR="73925" marT="36963" marB="36963">
                        <a:blipFill>
                          <a:blip r:embed="rId4"/>
                          <a:stretch>
                            <a:fillRect l="-163889" t="-204598" r="-99306" b="-102299"/>
                          </a:stretch>
                        </a:blipFill>
                      </a:tcPr>
                    </a:tc>
                    <a:tc>
                      <a:txBody>
                        <a:bodyPr/>
                        <a:lstStyle/>
                        <a:p>
                          <a:endParaRPr lang="en-US"/>
                        </a:p>
                      </a:txBody>
                      <a:tcPr marL="73925" marR="73925" marT="36963" marB="36963">
                        <a:blipFill>
                          <a:blip r:embed="rId4"/>
                          <a:stretch>
                            <a:fillRect l="-273381" t="-204598" r="-2878" b="-102299"/>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4"/>
                          <a:stretch>
                            <a:fillRect l="-57333" t="-304598" r="-191333" b="-2299"/>
                          </a:stretch>
                        </a:blipFill>
                      </a:tcPr>
                    </a:tc>
                    <a:tc>
                      <a:txBody>
                        <a:bodyPr/>
                        <a:lstStyle/>
                        <a:p>
                          <a:endParaRPr lang="en-US"/>
                        </a:p>
                      </a:txBody>
                      <a:tcPr marL="73925" marR="73925" marT="36963" marB="36963">
                        <a:blipFill>
                          <a:blip r:embed="rId4"/>
                          <a:stretch>
                            <a:fillRect l="-163889" t="-304598" r="-99306" b="-2299"/>
                          </a:stretch>
                        </a:blipFill>
                      </a:tcPr>
                    </a:tc>
                    <a:tc>
                      <a:txBody>
                        <a:bodyPr/>
                        <a:lstStyle/>
                        <a:p>
                          <a:endParaRPr lang="en-US"/>
                        </a:p>
                      </a:txBody>
                      <a:tcPr marL="73925" marR="73925" marT="36963" marB="36963">
                        <a:blipFill>
                          <a:blip r:embed="rId4"/>
                          <a:stretch>
                            <a:fillRect l="-273381" t="-304598" r="-2878" b="-2299"/>
                          </a:stretch>
                        </a:blipFill>
                      </a:tcPr>
                    </a:tc>
                    <a:extLst>
                      <a:ext uri="{0D108BD9-81ED-4DB2-BD59-A6C34878D82A}">
                        <a16:rowId xmlns:a16="http://schemas.microsoft.com/office/drawing/2014/main" val="1343416302"/>
                      </a:ext>
                    </a:extLst>
                  </a:tr>
                </a:tbl>
              </a:graphicData>
            </a:graphic>
          </p:graphicFrame>
        </mc:Fallback>
      </mc:AlternateContent>
    </p:spTree>
    <p:extLst>
      <p:ext uri="{BB962C8B-B14F-4D97-AF65-F5344CB8AC3E}">
        <p14:creationId xmlns:p14="http://schemas.microsoft.com/office/powerpoint/2010/main" val="129970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143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Aside: A harmonic mean is chosen to find a mean with a common denominator - </a:t>
                </a: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r>
                      <a:rPr lang="en-US" sz="2800" b="0" i="1" smtClean="0">
                        <a:latin typeface="Cambria Math" panose="02040503050406030204" pitchFamily="18" charset="0"/>
                      </a:rPr>
                      <m:t>𝑝𝑟𝑒𝑑𝑖𝑐𝑡𝑖𝑜𝑛𝑠</m:t>
                    </m:r>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oMath>
                </a14:m>
                <a:r>
                  <a:rPr lang="en-US" dirty="0"/>
                  <a:t> (True Positives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a:t>
                </a:r>
              </a:p>
            </p:txBody>
          </p:sp>
        </mc:Choice>
        <mc:Fallback>
          <p:sp>
            <p:nvSpPr>
              <p:cNvPr id="4" name="Content Placeholder 2">
                <a:extLst>
                  <a:ext uri="{FF2B5EF4-FFF2-40B4-BE49-F238E27FC236}">
                    <a16:creationId xmlns:a16="http://schemas.microsoft.com/office/drawing/2014/main" id="{32211579-3B89-0650-DEC4-589F2ADE4610}"/>
                  </a:ext>
                </a:extLst>
              </p:cNvPr>
              <p:cNvSpPr txBox="1">
                <a:spLocks noRot="1" noChangeAspect="1" noMove="1" noResize="1" noEditPoints="1" noAdjustHandles="1" noChangeArrowheads="1" noChangeShapeType="1" noTextEdit="1"/>
              </p:cNvSpPr>
              <p:nvPr/>
            </p:nvSpPr>
            <p:spPr>
              <a:xfrm>
                <a:off x="838200" y="1690689"/>
                <a:ext cx="10515600" cy="1430016"/>
              </a:xfrm>
              <a:prstGeom prst="rect">
                <a:avLst/>
              </a:prstGeom>
              <a:blipFill>
                <a:blip r:embed="rId2"/>
                <a:stretch>
                  <a:fillRect l="-1217" t="-68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9AC161E-EC7D-FA0B-9D2D-479A7945C104}"/>
                  </a:ext>
                </a:extLst>
              </p:cNvPr>
              <p:cNvSpPr txBox="1"/>
              <p:nvPr/>
            </p:nvSpPr>
            <p:spPr>
              <a:xfrm>
                <a:off x="2078547" y="2928195"/>
                <a:ext cx="8034906" cy="161922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𝑟𝑒𝑐𝑎𝑙𝑙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a:p>
                <a:pPr/>
                <a:endParaRPr lang="en-US" dirty="0"/>
              </a:p>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2</m:t>
                          </m:r>
                          <m:r>
                            <a:rPr lang="en-US" i="1">
                              <a:latin typeface="Cambria Math" panose="02040503050406030204" pitchFamily="18" charset="0"/>
                            </a:rPr>
                            <m:t># </m:t>
                          </m:r>
                          <m:r>
                            <a:rPr lang="en-US" b="0" i="1" smtClean="0">
                              <a:latin typeface="Cambria Math" panose="02040503050406030204" pitchFamily="18" charset="0"/>
                            </a:rPr>
                            <m:t>𝑐</m:t>
                          </m:r>
                          <m:r>
                            <a:rPr lang="en-US" i="1">
                              <a:latin typeface="Cambria Math" panose="02040503050406030204" pitchFamily="18" charset="0"/>
                            </a:rPr>
                            <m:t>𝑜𝑟𝑟𝑒𝑐𝑡</m:t>
                          </m:r>
                          <m:r>
                            <a:rPr lang="en-US" i="1">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rPr>
                            <m:t>𝑟𝑒𝑑𝑖𝑐𝑡𝑖𝑜𝑛𝑠</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d>
                            <m:dPr>
                              <m:ctrlPr>
                                <a:rPr lang="en-AU" i="1">
                                  <a:latin typeface="Cambria Math" panose="02040503050406030204" pitchFamily="18" charset="0"/>
                                </a:rPr>
                              </m:ctrlPr>
                            </m:dPr>
                            <m:e>
                              <m:r>
                                <a:rPr lang="en-AU" i="1">
                                  <a:latin typeface="Cambria Math" panose="02040503050406030204" pitchFamily="18" charset="0"/>
                                </a:rPr>
                                <m:t>#</m:t>
                              </m:r>
                              <m:r>
                                <a:rPr lang="en-US" b="0" i="1" smtClean="0">
                                  <a:latin typeface="Cambria Math" panose="02040503050406030204" pitchFamily="18" charset="0"/>
                                </a:rPr>
                                <m:t>𝑐</m:t>
                              </m:r>
                              <m:r>
                                <a:rPr lang="en-AU"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AU" i="1">
                                  <a:latin typeface="Cambria Math" panose="02040503050406030204" pitchFamily="18" charset="0"/>
                                </a:rPr>
                                <m:t>𝑝𝑟𝑒𝑑𝑖𝑐𝑡𝑖𝑜𝑛𝑠</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𝑑𝑎𝑡𝑎</m:t>
                              </m:r>
                              <m:r>
                                <a:rPr lang="en-US" i="1">
                                  <a:latin typeface="Cambria Math" panose="02040503050406030204" pitchFamily="18" charset="0"/>
                                </a:rPr>
                                <m:t> </m:t>
                              </m:r>
                              <m:r>
                                <a:rPr lang="en-US" i="1">
                                  <a:latin typeface="Cambria Math" panose="02040503050406030204" pitchFamily="18" charset="0"/>
                                </a:rPr>
                                <m:t>𝑝𝑜𝑖𝑛𝑡𝑠</m:t>
                              </m:r>
                              <m:r>
                                <a:rPr lang="en-AU" i="1">
                                  <a:latin typeface="Cambria Math" panose="02040503050406030204" pitchFamily="18" charset="0"/>
                                </a:rPr>
                                <m:t> </m:t>
                              </m:r>
                            </m:e>
                          </m:d>
                          <m:r>
                            <a:rPr lang="en-AU" i="1">
                              <a:latin typeface="Cambria Math" panose="02040503050406030204" pitchFamily="18" charset="0"/>
                            </a:rPr>
                            <m:t> </m:t>
                          </m:r>
                        </m:den>
                      </m:f>
                    </m:oMath>
                  </m:oMathPara>
                </a14:m>
                <a:endParaRPr lang="en-US" dirty="0"/>
              </a:p>
            </p:txBody>
          </p:sp>
        </mc:Choice>
        <mc:Fallback>
          <p:sp>
            <p:nvSpPr>
              <p:cNvPr id="6" name="TextBox 5">
                <a:extLst>
                  <a:ext uri="{FF2B5EF4-FFF2-40B4-BE49-F238E27FC236}">
                    <a16:creationId xmlns:a16="http://schemas.microsoft.com/office/drawing/2014/main" id="{59AC161E-EC7D-FA0B-9D2D-479A7945C104}"/>
                  </a:ext>
                </a:extLst>
              </p:cNvPr>
              <p:cNvSpPr txBox="1">
                <a:spLocks noRot="1" noChangeAspect="1" noMove="1" noResize="1" noEditPoints="1" noAdjustHandles="1" noChangeArrowheads="1" noChangeShapeType="1" noTextEdit="1"/>
              </p:cNvSpPr>
              <p:nvPr/>
            </p:nvSpPr>
            <p:spPr>
              <a:xfrm>
                <a:off x="2078547" y="2928195"/>
                <a:ext cx="8034906" cy="161922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65187865-2D8C-5BE5-0CC9-232C531CE72A}"/>
                  </a:ext>
                </a:extLst>
              </p:cNvPr>
              <p:cNvSpPr txBox="1">
                <a:spLocks/>
              </p:cNvSpPr>
              <p:nvPr/>
            </p:nvSpPr>
            <p:spPr>
              <a:xfrm>
                <a:off x="838200" y="5120943"/>
                <a:ext cx="10515600" cy="14300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model that is most effective based on F</a:t>
                </a:r>
                <a:r>
                  <a:rPr lang="en-US" baseline="-25000" dirty="0"/>
                  <a:t>1</a:t>
                </a:r>
                <a:r>
                  <a:rPr lang="en-US" dirty="0"/>
                  <a:t> Score for a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will have:</a:t>
                </a:r>
              </a:p>
              <a:p>
                <a:r>
                  <a:rPr lang="en-US" dirty="0"/>
                  <a:t>Low infiltration of other classes into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b="0" dirty="0"/>
              </a:p>
              <a:p>
                <a:r>
                  <a:rPr lang="en-US" dirty="0"/>
                  <a:t>Low incorrect predictions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p:txBody>
          </p:sp>
        </mc:Choice>
        <mc:Fallback>
          <p:sp>
            <p:nvSpPr>
              <p:cNvPr id="7" name="Content Placeholder 2">
                <a:extLst>
                  <a:ext uri="{FF2B5EF4-FFF2-40B4-BE49-F238E27FC236}">
                    <a16:creationId xmlns:a16="http://schemas.microsoft.com/office/drawing/2014/main" id="{65187865-2D8C-5BE5-0CC9-232C531CE72A}"/>
                  </a:ext>
                </a:extLst>
              </p:cNvPr>
              <p:cNvSpPr txBox="1">
                <a:spLocks noRot="1" noChangeAspect="1" noMove="1" noResize="1" noEditPoints="1" noAdjustHandles="1" noChangeArrowheads="1" noChangeShapeType="1" noTextEdit="1"/>
              </p:cNvSpPr>
              <p:nvPr/>
            </p:nvSpPr>
            <p:spPr>
              <a:xfrm>
                <a:off x="838200" y="5120943"/>
                <a:ext cx="10515600" cy="1430016"/>
              </a:xfrm>
              <a:prstGeom prst="rect">
                <a:avLst/>
              </a:prstGeom>
              <a:blipFill>
                <a:blip r:embed="rId4"/>
                <a:stretch>
                  <a:fillRect l="-1043" t="-6383" b="-10213"/>
                </a:stretch>
              </a:blipFill>
            </p:spPr>
            <p:txBody>
              <a:bodyPr/>
              <a:lstStyle/>
              <a:p>
                <a:r>
                  <a:rPr lang="en-US">
                    <a:noFill/>
                  </a:rPr>
                  <a:t> </a:t>
                </a:r>
              </a:p>
            </p:txBody>
          </p:sp>
        </mc:Fallback>
      </mc:AlternateContent>
    </p:spTree>
    <p:extLst>
      <p:ext uri="{BB962C8B-B14F-4D97-AF65-F5344CB8AC3E}">
        <p14:creationId xmlns:p14="http://schemas.microsoft.com/office/powerpoint/2010/main" val="4237157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865A-7FB4-F56E-9A34-DB6B64E00617}"/>
              </a:ext>
            </a:extLst>
          </p:cNvPr>
          <p:cNvSpPr>
            <a:spLocks noGrp="1"/>
          </p:cNvSpPr>
          <p:nvPr>
            <p:ph type="title"/>
          </p:nvPr>
        </p:nvSpPr>
        <p:spPr/>
        <p:txBody>
          <a:bodyPr/>
          <a:lstStyle/>
          <a:p>
            <a:r>
              <a:rPr lang="en-US" dirty="0"/>
              <a:t>Some Corner Cases</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3047214406"/>
                  </p:ext>
                </p:extLst>
              </p:nvPr>
            </p:nvGraphicFramePr>
            <p:xfrm>
              <a:off x="838200" y="1825625"/>
              <a:ext cx="10515600" cy="39370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21888879"/>
                        </a:ext>
                      </a:extLst>
                    </a:gridCol>
                    <a:gridCol w="1752600">
                      <a:extLst>
                        <a:ext uri="{9D8B030D-6E8A-4147-A177-3AD203B41FA5}">
                          <a16:colId xmlns:a16="http://schemas.microsoft.com/office/drawing/2014/main" val="1035316470"/>
                        </a:ext>
                      </a:extLst>
                    </a:gridCol>
                    <a:gridCol w="1752600">
                      <a:extLst>
                        <a:ext uri="{9D8B030D-6E8A-4147-A177-3AD203B41FA5}">
                          <a16:colId xmlns:a16="http://schemas.microsoft.com/office/drawing/2014/main" val="3465774982"/>
                        </a:ext>
                      </a:extLst>
                    </a:gridCol>
                    <a:gridCol w="1752600">
                      <a:extLst>
                        <a:ext uri="{9D8B030D-6E8A-4147-A177-3AD203B41FA5}">
                          <a16:colId xmlns:a16="http://schemas.microsoft.com/office/drawing/2014/main" val="348004934"/>
                        </a:ext>
                      </a:extLst>
                    </a:gridCol>
                    <a:gridCol w="1752600">
                      <a:extLst>
                        <a:ext uri="{9D8B030D-6E8A-4147-A177-3AD203B41FA5}">
                          <a16:colId xmlns:a16="http://schemas.microsoft.com/office/drawing/2014/main" val="2229111888"/>
                        </a:ext>
                      </a:extLst>
                    </a:gridCol>
                    <a:gridCol w="1752600">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r>
                            <a:rPr lang="en-US" dirty="0"/>
                            <a:t>Recall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Precision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FPR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aseline="-25000" dirty="0"/>
                            <a:t>1</a:t>
                          </a:r>
                          <a:r>
                            <a:rPr lang="en-US" baseline="0" dirty="0"/>
                            <a:t> Score for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panose="02040503050406030204" pitchFamily="18" charset="0"/>
                                    </a:rPr>
                                    <m:t>𝐶</m:t>
                                  </m:r>
                                </m:e>
                                <m:sub>
                                  <m:r>
                                    <a:rPr lang="en-US" i="1" baseline="0" dirty="0" smtClean="0">
                                      <a:latin typeface="Cambria Math" panose="02040503050406030204" pitchFamily="18" charset="0"/>
                                    </a:rPr>
                                    <m:t>𝑖</m:t>
                                  </m:r>
                                </m:sub>
                              </m:sSub>
                            </m:oMath>
                          </a14:m>
                          <a:r>
                            <a:rPr lang="en-US" baseline="0" dirty="0"/>
                            <a:t> </a:t>
                          </a:r>
                          <a:endParaRPr lang="en-US" baseline="-25000" dirty="0"/>
                        </a:p>
                      </a:txBody>
                      <a:tcPr/>
                    </a:tc>
                    <a:tc>
                      <a:txBody>
                        <a:bodyPr/>
                        <a:lstStyle/>
                        <a:p>
                          <a:r>
                            <a:rPr lang="en-US" baseline="0" dirty="0"/>
                            <a:t>Accuracy</a:t>
                          </a:r>
                        </a:p>
                      </a:txBody>
                      <a:tcPr/>
                    </a:tc>
                    <a:extLst>
                      <a:ext uri="{0D108BD9-81ED-4DB2-BD59-A6C34878D82A}">
                        <a16:rowId xmlns:a16="http://schemas.microsoft.com/office/drawing/2014/main" val="4160922216"/>
                      </a:ext>
                    </a:extLst>
                  </a:tr>
                  <a:tr h="370840">
                    <a:tc>
                      <a:txBody>
                        <a:bodyPr/>
                        <a:lstStyle/>
                        <a:p>
                          <a:r>
                            <a:rPr lang="en-US" dirty="0"/>
                            <a:t>All data is predicted</a:t>
                          </a:r>
                          <a:r>
                            <a:rPr lang="en-US" baseline="0" dirty="0"/>
                            <a:t>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den>
                                </m:f>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txBody>
                      <a:tcPr/>
                    </a:tc>
                    <a:extLst>
                      <a:ext uri="{0D108BD9-81ED-4DB2-BD59-A6C34878D82A}">
                        <a16:rowId xmlns:a16="http://schemas.microsoft.com/office/drawing/2014/main" val="2461876082"/>
                      </a:ext>
                    </a:extLst>
                  </a:tr>
                  <a:tr h="370840">
                    <a:tc>
                      <a:txBody>
                        <a:bodyPr/>
                        <a:lstStyle/>
                        <a:p>
                          <a:r>
                            <a:rPr lang="en-US" dirty="0"/>
                            <a:t>No data is predicted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tc>
                    <a:extLst>
                      <a:ext uri="{0D108BD9-81ED-4DB2-BD59-A6C34878D82A}">
                        <a16:rowId xmlns:a16="http://schemas.microsoft.com/office/drawing/2014/main" val="2135163359"/>
                      </a:ext>
                    </a:extLst>
                  </a:tr>
                  <a:tr h="370840">
                    <a:tc>
                      <a:txBody>
                        <a:bodyPr/>
                        <a:lstStyle/>
                        <a:p>
                          <a:r>
                            <a:rPr lang="en-US" dirty="0"/>
                            <a:t>Randomly predicted as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 based on data frequency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2451585"/>
                      </a:ext>
                    </a:extLst>
                  </a:tr>
                </a:tbl>
              </a:graphicData>
            </a:graphic>
          </p:graphicFrame>
        </mc:Choice>
        <mc:Fallback>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3047214406"/>
                  </p:ext>
                </p:extLst>
              </p:nvPr>
            </p:nvGraphicFramePr>
            <p:xfrm>
              <a:off x="838200" y="1825625"/>
              <a:ext cx="10515600" cy="39370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21888879"/>
                        </a:ext>
                      </a:extLst>
                    </a:gridCol>
                    <a:gridCol w="1752600">
                      <a:extLst>
                        <a:ext uri="{9D8B030D-6E8A-4147-A177-3AD203B41FA5}">
                          <a16:colId xmlns:a16="http://schemas.microsoft.com/office/drawing/2014/main" val="1035316470"/>
                        </a:ext>
                      </a:extLst>
                    </a:gridCol>
                    <a:gridCol w="1752600">
                      <a:extLst>
                        <a:ext uri="{9D8B030D-6E8A-4147-A177-3AD203B41FA5}">
                          <a16:colId xmlns:a16="http://schemas.microsoft.com/office/drawing/2014/main" val="3465774982"/>
                        </a:ext>
                      </a:extLst>
                    </a:gridCol>
                    <a:gridCol w="1752600">
                      <a:extLst>
                        <a:ext uri="{9D8B030D-6E8A-4147-A177-3AD203B41FA5}">
                          <a16:colId xmlns:a16="http://schemas.microsoft.com/office/drawing/2014/main" val="348004934"/>
                        </a:ext>
                      </a:extLst>
                    </a:gridCol>
                    <a:gridCol w="1752600">
                      <a:extLst>
                        <a:ext uri="{9D8B030D-6E8A-4147-A177-3AD203B41FA5}">
                          <a16:colId xmlns:a16="http://schemas.microsoft.com/office/drawing/2014/main" val="2229111888"/>
                        </a:ext>
                      </a:extLst>
                    </a:gridCol>
                    <a:gridCol w="1752600">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endParaRPr lang="en-US"/>
                        </a:p>
                      </a:txBody>
                      <a:tcPr>
                        <a:blipFill>
                          <a:blip r:embed="rId2"/>
                          <a:stretch>
                            <a:fillRect l="-100697" t="-8197" r="-402439" b="-985246"/>
                          </a:stretch>
                        </a:blipFill>
                      </a:tcPr>
                    </a:tc>
                    <a:tc>
                      <a:txBody>
                        <a:bodyPr/>
                        <a:lstStyle/>
                        <a:p>
                          <a:endParaRPr lang="en-US"/>
                        </a:p>
                      </a:txBody>
                      <a:tcPr>
                        <a:blipFill>
                          <a:blip r:embed="rId2"/>
                          <a:stretch>
                            <a:fillRect l="-200000" t="-8197" r="-301042" b="-985246"/>
                          </a:stretch>
                        </a:blipFill>
                      </a:tcPr>
                    </a:tc>
                    <a:tc>
                      <a:txBody>
                        <a:bodyPr/>
                        <a:lstStyle/>
                        <a:p>
                          <a:endParaRPr lang="en-US"/>
                        </a:p>
                      </a:txBody>
                      <a:tcPr>
                        <a:blipFill>
                          <a:blip r:embed="rId2"/>
                          <a:stretch>
                            <a:fillRect l="-300000" t="-8197" r="-201042" b="-985246"/>
                          </a:stretch>
                        </a:blipFill>
                      </a:tcPr>
                    </a:tc>
                    <a:tc>
                      <a:txBody>
                        <a:bodyPr/>
                        <a:lstStyle/>
                        <a:p>
                          <a:endParaRPr lang="en-US"/>
                        </a:p>
                      </a:txBody>
                      <a:tcPr>
                        <a:blipFill>
                          <a:blip r:embed="rId2"/>
                          <a:stretch>
                            <a:fillRect l="-401394" t="-8197" r="-101742" b="-985246"/>
                          </a:stretch>
                        </a:blipFill>
                      </a:tcPr>
                    </a:tc>
                    <a:tc>
                      <a:txBody>
                        <a:bodyPr/>
                        <a:lstStyle/>
                        <a:p>
                          <a:r>
                            <a:rPr lang="en-US" baseline="0" dirty="0"/>
                            <a:t>Accuracy</a:t>
                          </a:r>
                        </a:p>
                      </a:txBody>
                      <a:tcPr/>
                    </a:tc>
                    <a:extLst>
                      <a:ext uri="{0D108BD9-81ED-4DB2-BD59-A6C34878D82A}">
                        <a16:rowId xmlns:a16="http://schemas.microsoft.com/office/drawing/2014/main" val="4160922216"/>
                      </a:ext>
                    </a:extLst>
                  </a:tr>
                  <a:tr h="1188720">
                    <a:tc>
                      <a:txBody>
                        <a:bodyPr/>
                        <a:lstStyle/>
                        <a:p>
                          <a:endParaRPr lang="en-US"/>
                        </a:p>
                      </a:txBody>
                      <a:tcPr>
                        <a:blipFill>
                          <a:blip r:embed="rId2"/>
                          <a:stretch>
                            <a:fillRect l="-347" t="-33846" r="-500694" b="-208205"/>
                          </a:stretch>
                        </a:blipFill>
                      </a:tcPr>
                    </a:tc>
                    <a:tc>
                      <a:txBody>
                        <a:bodyPr/>
                        <a:lstStyle/>
                        <a:p>
                          <a:endParaRPr lang="en-US"/>
                        </a:p>
                      </a:txBody>
                      <a:tcPr>
                        <a:blipFill>
                          <a:blip r:embed="rId2"/>
                          <a:stretch>
                            <a:fillRect l="-100697" t="-33846" r="-402439" b="-208205"/>
                          </a:stretch>
                        </a:blipFill>
                      </a:tcPr>
                    </a:tc>
                    <a:tc>
                      <a:txBody>
                        <a:bodyPr/>
                        <a:lstStyle/>
                        <a:p>
                          <a:endParaRPr lang="en-US"/>
                        </a:p>
                      </a:txBody>
                      <a:tcPr>
                        <a:blipFill>
                          <a:blip r:embed="rId2"/>
                          <a:stretch>
                            <a:fillRect l="-200000" t="-33846" r="-301042" b="-208205"/>
                          </a:stretch>
                        </a:blipFill>
                      </a:tcPr>
                    </a:tc>
                    <a:tc>
                      <a:txBody>
                        <a:bodyPr/>
                        <a:lstStyle/>
                        <a:p>
                          <a:endParaRPr lang="en-US"/>
                        </a:p>
                      </a:txBody>
                      <a:tcPr>
                        <a:blipFill>
                          <a:blip r:embed="rId2"/>
                          <a:stretch>
                            <a:fillRect l="-300000" t="-33846" r="-201042" b="-208205"/>
                          </a:stretch>
                        </a:blipFill>
                      </a:tcPr>
                    </a:tc>
                    <a:tc>
                      <a:txBody>
                        <a:bodyPr/>
                        <a:lstStyle/>
                        <a:p>
                          <a:endParaRPr lang="en-US"/>
                        </a:p>
                      </a:txBody>
                      <a:tcPr>
                        <a:blipFill>
                          <a:blip r:embed="rId2"/>
                          <a:stretch>
                            <a:fillRect l="-401394" t="-33846" r="-101742" b="-208205"/>
                          </a:stretch>
                        </a:blipFill>
                      </a:tcPr>
                    </a:tc>
                    <a:tc>
                      <a:txBody>
                        <a:bodyPr/>
                        <a:lstStyle/>
                        <a:p>
                          <a:endParaRPr lang="en-US"/>
                        </a:p>
                      </a:txBody>
                      <a:tcPr>
                        <a:blipFill>
                          <a:blip r:embed="rId2"/>
                          <a:stretch>
                            <a:fillRect l="-499653" t="-33846" r="-1389" b="-208205"/>
                          </a:stretch>
                        </a:blipFill>
                      </a:tcPr>
                    </a:tc>
                    <a:extLst>
                      <a:ext uri="{0D108BD9-81ED-4DB2-BD59-A6C34878D82A}">
                        <a16:rowId xmlns:a16="http://schemas.microsoft.com/office/drawing/2014/main" val="2461876082"/>
                      </a:ext>
                    </a:extLst>
                  </a:tr>
                  <a:tr h="1188720">
                    <a:tc>
                      <a:txBody>
                        <a:bodyPr/>
                        <a:lstStyle/>
                        <a:p>
                          <a:endParaRPr lang="en-US"/>
                        </a:p>
                      </a:txBody>
                      <a:tcPr>
                        <a:blipFill>
                          <a:blip r:embed="rId2"/>
                          <a:stretch>
                            <a:fillRect l="-347" t="-133163" r="-500694" b="-107143"/>
                          </a:stretch>
                        </a:blipFill>
                      </a:tcPr>
                    </a:tc>
                    <a:tc>
                      <a:txBody>
                        <a:bodyPr/>
                        <a:lstStyle/>
                        <a:p>
                          <a:endParaRPr lang="en-US"/>
                        </a:p>
                      </a:txBody>
                      <a:tcPr>
                        <a:blipFill>
                          <a:blip r:embed="rId2"/>
                          <a:stretch>
                            <a:fillRect l="-100697" t="-133163" r="-402439" b="-107143"/>
                          </a:stretch>
                        </a:blipFill>
                      </a:tcPr>
                    </a:tc>
                    <a:tc>
                      <a:txBody>
                        <a:bodyPr/>
                        <a:lstStyle/>
                        <a:p>
                          <a:endParaRPr lang="en-US"/>
                        </a:p>
                      </a:txBody>
                      <a:tcPr>
                        <a:blipFill>
                          <a:blip r:embed="rId2"/>
                          <a:stretch>
                            <a:fillRect l="-200000" t="-133163" r="-301042" b="-107143"/>
                          </a:stretch>
                        </a:blipFill>
                      </a:tcPr>
                    </a:tc>
                    <a:tc>
                      <a:txBody>
                        <a:bodyPr/>
                        <a:lstStyle/>
                        <a:p>
                          <a:endParaRPr lang="en-US"/>
                        </a:p>
                      </a:txBody>
                      <a:tcPr>
                        <a:blipFill>
                          <a:blip r:embed="rId2"/>
                          <a:stretch>
                            <a:fillRect l="-300000" t="-133163" r="-201042" b="-107143"/>
                          </a:stretch>
                        </a:blipFill>
                      </a:tcPr>
                    </a:tc>
                    <a:tc>
                      <a:txBody>
                        <a:bodyPr/>
                        <a:lstStyle/>
                        <a:p>
                          <a:endParaRPr lang="en-US"/>
                        </a:p>
                      </a:txBody>
                      <a:tcPr>
                        <a:blipFill>
                          <a:blip r:embed="rId2"/>
                          <a:stretch>
                            <a:fillRect l="-401394" t="-133163" r="-101742" b="-107143"/>
                          </a:stretch>
                        </a:blipFill>
                      </a:tcPr>
                    </a:tc>
                    <a:tc>
                      <a:txBody>
                        <a:bodyPr/>
                        <a:lstStyle/>
                        <a:p>
                          <a:endParaRPr lang="en-US"/>
                        </a:p>
                      </a:txBody>
                      <a:tcPr>
                        <a:blipFill>
                          <a:blip r:embed="rId2"/>
                          <a:stretch>
                            <a:fillRect l="-499653" t="-133163" r="-1389" b="-107143"/>
                          </a:stretch>
                        </a:blipFill>
                      </a:tcPr>
                    </a:tc>
                    <a:extLst>
                      <a:ext uri="{0D108BD9-81ED-4DB2-BD59-A6C34878D82A}">
                        <a16:rowId xmlns:a16="http://schemas.microsoft.com/office/drawing/2014/main" val="2135163359"/>
                      </a:ext>
                    </a:extLst>
                  </a:tr>
                  <a:tr h="1188720">
                    <a:tc>
                      <a:txBody>
                        <a:bodyPr/>
                        <a:lstStyle/>
                        <a:p>
                          <a:endParaRPr lang="en-US"/>
                        </a:p>
                      </a:txBody>
                      <a:tcPr>
                        <a:blipFill>
                          <a:blip r:embed="rId2"/>
                          <a:stretch>
                            <a:fillRect l="-347" t="-234359" r="-500694" b="-7692"/>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2451585"/>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685CB80-8FAA-5E64-8CF5-33D6A8DEC620}"/>
                  </a:ext>
                </a:extLst>
              </p:cNvPr>
              <p:cNvSpPr txBox="1"/>
              <p:nvPr/>
            </p:nvSpPr>
            <p:spPr>
              <a:xfrm>
                <a:off x="3048699" y="5897562"/>
                <a:ext cx="6094602"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den>
                      </m:f>
                    </m:oMath>
                  </m:oMathPara>
                </a14:m>
                <a:endParaRPr lang="en-US" dirty="0"/>
              </a:p>
            </p:txBody>
          </p:sp>
        </mc:Choice>
        <mc:Fallback>
          <p:sp>
            <p:nvSpPr>
              <p:cNvPr id="6" name="TextBox 5">
                <a:extLst>
                  <a:ext uri="{FF2B5EF4-FFF2-40B4-BE49-F238E27FC236}">
                    <a16:creationId xmlns:a16="http://schemas.microsoft.com/office/drawing/2014/main" id="{9685CB80-8FAA-5E64-8CF5-33D6A8DEC620}"/>
                  </a:ext>
                </a:extLst>
              </p:cNvPr>
              <p:cNvSpPr txBox="1">
                <a:spLocks noRot="1" noChangeAspect="1" noMove="1" noResize="1" noEditPoints="1" noAdjustHandles="1" noChangeArrowheads="1" noChangeShapeType="1" noTextEdit="1"/>
              </p:cNvSpPr>
              <p:nvPr/>
            </p:nvSpPr>
            <p:spPr>
              <a:xfrm>
                <a:off x="3048699" y="5897562"/>
                <a:ext cx="6094602" cy="6649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794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4F40-26C8-C42C-1904-7D551C6BD403}"/>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4EC5CC7-9277-FE68-89DA-F6FEFAA1E1A4}"/>
              </a:ext>
            </a:extLst>
          </p:cNvPr>
          <p:cNvGraphicFramePr>
            <a:graphicFrameLocks noGrp="1"/>
          </p:cNvGraphicFramePr>
          <p:nvPr>
            <p:ph idx="1"/>
            <p:extLst>
              <p:ext uri="{D42A27DB-BD31-4B8C-83A1-F6EECF244321}">
                <p14:modId xmlns:p14="http://schemas.microsoft.com/office/powerpoint/2010/main" val="550639472"/>
              </p:ext>
            </p:extLst>
          </p:nvPr>
        </p:nvGraphicFramePr>
        <p:xfrm>
          <a:off x="3728976" y="2100262"/>
          <a:ext cx="4734047" cy="1381760"/>
        </p:xfrm>
        <a:graphic>
          <a:graphicData uri="http://schemas.openxmlformats.org/drawingml/2006/table">
            <a:tbl>
              <a:tblPr firstRow="1" bandRow="1">
                <a:tableStyleId>{5C22544A-7EE6-4342-B048-85BDC9FD1C3A}</a:tableStyleId>
              </a:tblPr>
              <a:tblGrid>
                <a:gridCol w="1618933">
                  <a:extLst>
                    <a:ext uri="{9D8B030D-6E8A-4147-A177-3AD203B41FA5}">
                      <a16:colId xmlns:a16="http://schemas.microsoft.com/office/drawing/2014/main" val="228608768"/>
                    </a:ext>
                  </a:extLst>
                </a:gridCol>
                <a:gridCol w="1557557">
                  <a:extLst>
                    <a:ext uri="{9D8B030D-6E8A-4147-A177-3AD203B41FA5}">
                      <a16:colId xmlns:a16="http://schemas.microsoft.com/office/drawing/2014/main" val="380918769"/>
                    </a:ext>
                  </a:extLst>
                </a:gridCol>
                <a:gridCol w="1557557">
                  <a:extLst>
                    <a:ext uri="{9D8B030D-6E8A-4147-A177-3AD203B41FA5}">
                      <a16:colId xmlns:a16="http://schemas.microsoft.com/office/drawing/2014/main" val="3724052745"/>
                    </a:ext>
                  </a:extLst>
                </a:gridCol>
              </a:tblGrid>
              <a:tr h="370840">
                <a:tc>
                  <a:txBody>
                    <a:bodyPr/>
                    <a:lstStyle/>
                    <a:p>
                      <a:endParaRPr lang="en-US" dirty="0"/>
                    </a:p>
                  </a:txBody>
                  <a:tcPr/>
                </a:tc>
                <a:tc>
                  <a:txBody>
                    <a:bodyPr/>
                    <a:lstStyle/>
                    <a:p>
                      <a:r>
                        <a:rPr lang="en-US" dirty="0"/>
                        <a:t>Model Positive</a:t>
                      </a:r>
                    </a:p>
                  </a:txBody>
                  <a:tcPr/>
                </a:tc>
                <a:tc>
                  <a:txBody>
                    <a:bodyPr/>
                    <a:lstStyle/>
                    <a:p>
                      <a:r>
                        <a:rPr lang="en-US" dirty="0"/>
                        <a:t>Model Negative</a:t>
                      </a:r>
                    </a:p>
                  </a:txBody>
                  <a:tcPr/>
                </a:tc>
                <a:extLst>
                  <a:ext uri="{0D108BD9-81ED-4DB2-BD59-A6C34878D82A}">
                    <a16:rowId xmlns:a16="http://schemas.microsoft.com/office/drawing/2014/main" val="3647249813"/>
                  </a:ext>
                </a:extLst>
              </a:tr>
              <a:tr h="370840">
                <a:tc>
                  <a:txBody>
                    <a:bodyPr/>
                    <a:lstStyle/>
                    <a:p>
                      <a:r>
                        <a:rPr lang="en-US" dirty="0"/>
                        <a:t>Positive = 100</a:t>
                      </a:r>
                    </a:p>
                  </a:txBody>
                  <a:tcPr/>
                </a:tc>
                <a:tc>
                  <a:txBody>
                    <a:bodyPr/>
                    <a:lstStyle/>
                    <a:p>
                      <a:r>
                        <a:rPr lang="en-US" dirty="0"/>
                        <a:t>33</a:t>
                      </a:r>
                    </a:p>
                  </a:txBody>
                  <a:tcPr/>
                </a:tc>
                <a:tc>
                  <a:txBody>
                    <a:bodyPr/>
                    <a:lstStyle/>
                    <a:p>
                      <a:r>
                        <a:rPr lang="en-US" dirty="0"/>
                        <a:t>67</a:t>
                      </a:r>
                    </a:p>
                  </a:txBody>
                  <a:tcPr/>
                </a:tc>
                <a:extLst>
                  <a:ext uri="{0D108BD9-81ED-4DB2-BD59-A6C34878D82A}">
                    <a16:rowId xmlns:a16="http://schemas.microsoft.com/office/drawing/2014/main" val="3565715256"/>
                  </a:ext>
                </a:extLst>
              </a:tr>
              <a:tr h="370840">
                <a:tc>
                  <a:txBody>
                    <a:bodyPr/>
                    <a:lstStyle/>
                    <a:p>
                      <a:r>
                        <a:rPr lang="en-US" dirty="0"/>
                        <a:t>Negative = 200</a:t>
                      </a:r>
                    </a:p>
                  </a:txBody>
                  <a:tcPr/>
                </a:tc>
                <a:tc>
                  <a:txBody>
                    <a:bodyPr/>
                    <a:lstStyle/>
                    <a:p>
                      <a:r>
                        <a:rPr lang="en-US" dirty="0"/>
                        <a:t>67</a:t>
                      </a:r>
                    </a:p>
                  </a:txBody>
                  <a:tcPr/>
                </a:tc>
                <a:tc>
                  <a:txBody>
                    <a:bodyPr/>
                    <a:lstStyle/>
                    <a:p>
                      <a:r>
                        <a:rPr lang="en-US" dirty="0"/>
                        <a:t>133</a:t>
                      </a:r>
                    </a:p>
                  </a:txBody>
                  <a:tcPr/>
                </a:tc>
                <a:extLst>
                  <a:ext uri="{0D108BD9-81ED-4DB2-BD59-A6C34878D82A}">
                    <a16:rowId xmlns:a16="http://schemas.microsoft.com/office/drawing/2014/main" val="1626347828"/>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F0BADF9-A98C-701A-0CD3-359A9A8F44B6}"/>
                  </a:ext>
                </a:extLst>
              </p:cNvPr>
              <p:cNvSpPr txBox="1"/>
              <p:nvPr/>
            </p:nvSpPr>
            <p:spPr>
              <a:xfrm>
                <a:off x="2175545" y="3891596"/>
                <a:ext cx="7840910" cy="25101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𝑝𝑃</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𝑝𝑃</m:t>
                          </m:r>
                        </m:num>
                        <m:den>
                          <m:r>
                            <a:rPr lang="en-US" b="0" i="1" smtClean="0">
                              <a:latin typeface="Cambria Math" panose="02040503050406030204" pitchFamily="18" charset="0"/>
                            </a:rPr>
                            <m:t>𝑃</m:t>
                          </m:r>
                        </m:den>
                      </m:f>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𝑝𝑁</m:t>
                          </m:r>
                        </m:num>
                        <m:den>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i="1">
                          <a:latin typeface="Cambria Math" panose="02040503050406030204" pitchFamily="18" charset="0"/>
                        </a:rPr>
                        <m:t>𝑝</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m:oMathPara>
                </a14:m>
                <a:endParaRPr lang="en-US" dirty="0"/>
              </a:p>
            </p:txBody>
          </p:sp>
        </mc:Choice>
        <mc:Fallback>
          <p:sp>
            <p:nvSpPr>
              <p:cNvPr id="5" name="TextBox 4">
                <a:extLst>
                  <a:ext uri="{FF2B5EF4-FFF2-40B4-BE49-F238E27FC236}">
                    <a16:creationId xmlns:a16="http://schemas.microsoft.com/office/drawing/2014/main" id="{CF0BADF9-A98C-701A-0CD3-359A9A8F44B6}"/>
                  </a:ext>
                </a:extLst>
              </p:cNvPr>
              <p:cNvSpPr txBox="1">
                <a:spLocks noRot="1" noChangeAspect="1" noMove="1" noResize="1" noEditPoints="1" noAdjustHandles="1" noChangeArrowheads="1" noChangeShapeType="1" noTextEdit="1"/>
              </p:cNvSpPr>
              <p:nvPr/>
            </p:nvSpPr>
            <p:spPr>
              <a:xfrm>
                <a:off x="2175545" y="3891596"/>
                <a:ext cx="7840910" cy="251017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504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dirty="0"/>
              <a:t>Receiver Operating Characteristic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p:txBody>
              <a:bodyPr/>
              <a:lstStyle/>
              <a:p>
                <a:r>
                  <a:rPr lang="en-AU" dirty="0"/>
                  <a:t>Is a graph showing the performance of a classification model at all classification thresholds.</a:t>
                </a:r>
              </a:p>
              <a:p>
                <a:r>
                  <a:rPr lang="en-AU" dirty="0"/>
                  <a:t>The curve plot two parameters:</a:t>
                </a:r>
              </a:p>
              <a:p>
                <a:pPr lvl="1"/>
                <a:r>
                  <a:rPr lang="en-AU" dirty="0"/>
                  <a:t>Recall</a:t>
                </a:r>
              </a:p>
              <a:p>
                <a:pPr lvl="1"/>
                <a:r>
                  <a:rPr lang="en-AU" dirty="0"/>
                  <a:t>FPR </a:t>
                </a:r>
              </a:p>
              <a:p>
                <a14:m>
                  <m:oMath xmlns:m="http://schemas.openxmlformats.org/officeDocument/2006/math">
                    <m:r>
                      <a:rPr lang="en-AU" b="0" i="1" smtClean="0">
                        <a:latin typeface="Cambria Math" panose="02040503050406030204" pitchFamily="18" charset="0"/>
                      </a:rPr>
                      <m:t>𝑅𝑒𝑐𝑎𝑙𝑙</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𝑇𝑃</m:t>
                        </m:r>
                      </m:num>
                      <m:den>
                        <m:r>
                          <a:rPr lang="en-AU" b="0" i="1" smtClean="0">
                            <a:latin typeface="Cambria Math" panose="02040503050406030204" pitchFamily="18" charset="0"/>
                          </a:rPr>
                          <m:t>𝑇𝑃</m:t>
                        </m:r>
                        <m:r>
                          <a:rPr lang="en-AU" b="0" i="1" smtClean="0">
                            <a:latin typeface="Cambria Math" panose="02040503050406030204" pitchFamily="18" charset="0"/>
                          </a:rPr>
                          <m:t>+</m:t>
                        </m:r>
                        <m:r>
                          <a:rPr lang="en-AU" b="0" i="1" smtClean="0">
                            <a:latin typeface="Cambria Math" panose="02040503050406030204" pitchFamily="18" charset="0"/>
                          </a:rPr>
                          <m:t>𝐹𝑁</m:t>
                        </m:r>
                      </m:den>
                    </m:f>
                  </m:oMath>
                </a14:m>
                <a:endParaRPr lang="en-US" dirty="0"/>
              </a:p>
              <a:p>
                <a14:m>
                  <m:oMath xmlns:m="http://schemas.openxmlformats.org/officeDocument/2006/math">
                    <m:r>
                      <a:rPr lang="en-AU" b="0" i="1" smtClean="0">
                        <a:latin typeface="Cambria Math" panose="02040503050406030204" pitchFamily="18" charset="0"/>
                      </a:rPr>
                      <m:t>𝐹𝑃𝑅</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𝐹𝑃</m:t>
                        </m:r>
                      </m:num>
                      <m:den>
                        <m:r>
                          <a:rPr lang="en-AU" b="0" i="1" smtClean="0">
                            <a:latin typeface="Cambria Math" panose="02040503050406030204" pitchFamily="18" charset="0"/>
                          </a:rPr>
                          <m:t>𝐹𝑃</m:t>
                        </m:r>
                        <m:r>
                          <a:rPr lang="en-AU" b="0" i="1" smtClean="0">
                            <a:latin typeface="Cambria Math" panose="02040503050406030204" pitchFamily="18" charset="0"/>
                          </a:rPr>
                          <m:t>+</m:t>
                        </m:r>
                        <m:r>
                          <a:rPr lang="en-AU" b="0" i="1" smtClean="0">
                            <a:latin typeface="Cambria Math" panose="02040503050406030204" pitchFamily="18" charset="0"/>
                          </a:rPr>
                          <m:t>𝑇𝑁</m:t>
                        </m:r>
                      </m:den>
                    </m:f>
                  </m:oMath>
                </a14:m>
                <a:endParaRPr lang="en-US" dirty="0"/>
              </a:p>
            </p:txBody>
          </p:sp>
        </mc:Choice>
        <mc:Fallback xmlns="">
          <p:sp>
            <p:nvSpPr>
              <p:cNvPr id="3" name="Content Placeholder 2">
                <a:extLst>
                  <a:ext uri="{FF2B5EF4-FFF2-40B4-BE49-F238E27FC236}">
                    <a16:creationId xmlns:a16="http://schemas.microsoft.com/office/drawing/2014/main" id="{8718F14D-98FC-812B-5B16-75ABC4C6F026}"/>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AU">
                    <a:noFill/>
                  </a:rPr>
                  <a:t> </a:t>
                </a:r>
              </a:p>
            </p:txBody>
          </p:sp>
        </mc:Fallback>
      </mc:AlternateContent>
      <p:sp>
        <p:nvSpPr>
          <p:cNvPr id="13" name="TextBox 12">
            <a:extLst>
              <a:ext uri="{FF2B5EF4-FFF2-40B4-BE49-F238E27FC236}">
                <a16:creationId xmlns:a16="http://schemas.microsoft.com/office/drawing/2014/main" id="{792E9FC6-5D69-F946-A9E2-DCF2C3207C1D}"/>
              </a:ext>
            </a:extLst>
          </p:cNvPr>
          <p:cNvSpPr txBox="1"/>
          <p:nvPr/>
        </p:nvSpPr>
        <p:spPr>
          <a:xfrm>
            <a:off x="5715241" y="5727036"/>
            <a:ext cx="301686" cy="369332"/>
          </a:xfrm>
          <a:prstGeom prst="rect">
            <a:avLst/>
          </a:prstGeom>
          <a:noFill/>
        </p:spPr>
        <p:txBody>
          <a:bodyPr wrap="none" rtlCol="0">
            <a:spAutoFit/>
          </a:bodyPr>
          <a:lstStyle/>
          <a:p>
            <a:r>
              <a:rPr lang="en-AU" dirty="0"/>
              <a:t>0</a:t>
            </a:r>
          </a:p>
        </p:txBody>
      </p:sp>
      <p:grpSp>
        <p:nvGrpSpPr>
          <p:cNvPr id="4" name="Group 3">
            <a:extLst>
              <a:ext uri="{FF2B5EF4-FFF2-40B4-BE49-F238E27FC236}">
                <a16:creationId xmlns:a16="http://schemas.microsoft.com/office/drawing/2014/main" id="{84AED9E8-1EAF-0B23-DDC9-70EB694D1461}"/>
              </a:ext>
            </a:extLst>
          </p:cNvPr>
          <p:cNvGrpSpPr/>
          <p:nvPr/>
        </p:nvGrpSpPr>
        <p:grpSpPr>
          <a:xfrm>
            <a:off x="5941092" y="1574730"/>
            <a:ext cx="5169931" cy="4993272"/>
            <a:chOff x="5941092" y="1574730"/>
            <a:chExt cx="5169931" cy="4993272"/>
          </a:xfrm>
        </p:grpSpPr>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9237200" y="5992297"/>
              <a:ext cx="534121" cy="369332"/>
            </a:xfrm>
            <a:prstGeom prst="rect">
              <a:avLst/>
            </a:prstGeom>
            <a:noFill/>
          </p:spPr>
          <p:txBody>
            <a:bodyPr wrap="none" rtlCol="0">
              <a:spAutoFit/>
            </a:bodyPr>
            <a:lstStyle/>
            <a:p>
              <a:r>
                <a:rPr lang="en-AU"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759089" y="2974067"/>
              <a:ext cx="733342" cy="369332"/>
            </a:xfrm>
            <a:prstGeom prst="rect">
              <a:avLst/>
            </a:prstGeom>
            <a:noFill/>
          </p:spPr>
          <p:txBody>
            <a:bodyPr wrap="none" rtlCol="0">
              <a:spAutoFit/>
            </a:bodyPr>
            <a:lstStyle/>
            <a:p>
              <a:r>
                <a:rPr lang="en-AU" dirty="0"/>
                <a:t>Recall</a:t>
              </a:r>
            </a:p>
          </p:txBody>
        </p:sp>
        <p:sp>
          <p:nvSpPr>
            <p:cNvPr id="11" name="Freeform: Shape 10">
              <a:extLst>
                <a:ext uri="{FF2B5EF4-FFF2-40B4-BE49-F238E27FC236}">
                  <a16:creationId xmlns:a16="http://schemas.microsoft.com/office/drawing/2014/main" id="{F9558C23-15CF-25C9-C870-F4D3B443BD5B}"/>
                </a:ext>
              </a:extLst>
            </p:cNvPr>
            <p:cNvSpPr/>
            <p:nvPr/>
          </p:nvSpPr>
          <p:spPr>
            <a:xfrm>
              <a:off x="6326372" y="1977656"/>
              <a:ext cx="4455042" cy="3934046"/>
            </a:xfrm>
            <a:custGeom>
              <a:avLst/>
              <a:gdLst>
                <a:gd name="connsiteX0" fmla="*/ 0 w 4455042"/>
                <a:gd name="connsiteY0" fmla="*/ 3934046 h 3934046"/>
                <a:gd name="connsiteX1" fmla="*/ 595423 w 4455042"/>
                <a:gd name="connsiteY1" fmla="*/ 1998921 h 3934046"/>
                <a:gd name="connsiteX2" fmla="*/ 1818168 w 4455042"/>
                <a:gd name="connsiteY2" fmla="*/ 1073888 h 3934046"/>
                <a:gd name="connsiteX3" fmla="*/ 2913321 w 4455042"/>
                <a:gd name="connsiteY3" fmla="*/ 563525 h 3934046"/>
                <a:gd name="connsiteX4" fmla="*/ 3498112 w 4455042"/>
                <a:gd name="connsiteY4" fmla="*/ 350874 h 3934046"/>
                <a:gd name="connsiteX5" fmla="*/ 4455042 w 4455042"/>
                <a:gd name="connsiteY5" fmla="*/ 0 h 3934046"/>
                <a:gd name="connsiteX6" fmla="*/ 4455042 w 4455042"/>
                <a:gd name="connsiteY6" fmla="*/ 0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042" h="3934046">
                  <a:moveTo>
                    <a:pt x="0" y="3934046"/>
                  </a:moveTo>
                  <a:cubicBezTo>
                    <a:pt x="146197" y="3204830"/>
                    <a:pt x="292395" y="2475614"/>
                    <a:pt x="595423" y="1998921"/>
                  </a:cubicBezTo>
                  <a:cubicBezTo>
                    <a:pt x="898451" y="1522228"/>
                    <a:pt x="1431852" y="1313121"/>
                    <a:pt x="1818168" y="1073888"/>
                  </a:cubicBezTo>
                  <a:cubicBezTo>
                    <a:pt x="2204484" y="834655"/>
                    <a:pt x="2633331" y="684027"/>
                    <a:pt x="2913321" y="563525"/>
                  </a:cubicBezTo>
                  <a:cubicBezTo>
                    <a:pt x="3193311" y="443023"/>
                    <a:pt x="3498112" y="350874"/>
                    <a:pt x="3498112" y="350874"/>
                  </a:cubicBezTo>
                  <a:lnTo>
                    <a:pt x="4455042" y="0"/>
                  </a:lnTo>
                  <a:lnTo>
                    <a:pt x="4455042"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1092" y="1574730"/>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6175529" y="6198670"/>
              <a:ext cx="301686" cy="369332"/>
            </a:xfrm>
            <a:prstGeom prst="rect">
              <a:avLst/>
            </a:prstGeom>
            <a:noFill/>
          </p:spPr>
          <p:txBody>
            <a:bodyPr wrap="none" rtlCol="0">
              <a:spAutoFit/>
            </a:bodyPr>
            <a:lstStyle/>
            <a:p>
              <a:r>
                <a:rPr lang="en-AU" dirty="0"/>
                <a:t>0</a:t>
              </a:r>
            </a:p>
          </p:txBody>
        </p:sp>
      </p:grpSp>
    </p:spTree>
    <p:extLst>
      <p:ext uri="{BB962C8B-B14F-4D97-AF65-F5344CB8AC3E}">
        <p14:creationId xmlns:p14="http://schemas.microsoft.com/office/powerpoint/2010/main" val="29958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53D6-2B47-ECEF-EECD-97A56854B64D}"/>
              </a:ext>
            </a:extLst>
          </p:cNvPr>
          <p:cNvSpPr>
            <a:spLocks noGrp="1"/>
          </p:cNvSpPr>
          <p:nvPr>
            <p:ph type="title"/>
          </p:nvPr>
        </p:nvSpPr>
        <p:spPr/>
        <p:txBody>
          <a:bodyPr/>
          <a:lstStyle/>
          <a:p>
            <a:r>
              <a:rPr lang="en-AU" dirty="0"/>
              <a:t>AUC – Area Under Curve (ROC)</a:t>
            </a:r>
          </a:p>
        </p:txBody>
      </p:sp>
      <p:sp>
        <p:nvSpPr>
          <p:cNvPr id="3" name="Content Placeholder 2">
            <a:extLst>
              <a:ext uri="{FF2B5EF4-FFF2-40B4-BE49-F238E27FC236}">
                <a16:creationId xmlns:a16="http://schemas.microsoft.com/office/drawing/2014/main" id="{708063C7-AB54-C8E9-465C-15AFD61B956F}"/>
              </a:ext>
            </a:extLst>
          </p:cNvPr>
          <p:cNvSpPr>
            <a:spLocks noGrp="1"/>
          </p:cNvSpPr>
          <p:nvPr>
            <p:ph sz="half" idx="1"/>
          </p:nvPr>
        </p:nvSpPr>
        <p:spPr/>
        <p:txBody>
          <a:bodyPr/>
          <a:lstStyle/>
          <a:p>
            <a:endParaRPr lang="en-AU" dirty="0"/>
          </a:p>
        </p:txBody>
      </p:sp>
      <p:grpSp>
        <p:nvGrpSpPr>
          <p:cNvPr id="5" name="Group 4">
            <a:extLst>
              <a:ext uri="{FF2B5EF4-FFF2-40B4-BE49-F238E27FC236}">
                <a16:creationId xmlns:a16="http://schemas.microsoft.com/office/drawing/2014/main" id="{AF6B2E58-1EA4-64FC-4A33-13791921C113}"/>
              </a:ext>
            </a:extLst>
          </p:cNvPr>
          <p:cNvGrpSpPr/>
          <p:nvPr/>
        </p:nvGrpSpPr>
        <p:grpSpPr>
          <a:xfrm>
            <a:off x="6377027" y="1504658"/>
            <a:ext cx="5169931" cy="4993272"/>
            <a:chOff x="5941092" y="1574730"/>
            <a:chExt cx="5169931" cy="4993272"/>
          </a:xfrm>
        </p:grpSpPr>
        <p:cxnSp>
          <p:nvCxnSpPr>
            <p:cNvPr id="6" name="Straight Arrow Connector 5">
              <a:extLst>
                <a:ext uri="{FF2B5EF4-FFF2-40B4-BE49-F238E27FC236}">
                  <a16:creationId xmlns:a16="http://schemas.microsoft.com/office/drawing/2014/main" id="{FF90CFA2-3DA9-5252-F66E-0C50959B1321}"/>
                </a:ext>
              </a:extLst>
            </p:cNvPr>
            <p:cNvCxnSpPr/>
            <p:nvPr/>
          </p:nvCxnSpPr>
          <p:spPr>
            <a:xfrm>
              <a:off x="6315740" y="1690688"/>
              <a:ext cx="0" cy="448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C91ED3-2C4F-D4A1-AD95-6A91AEE4CF15}"/>
                </a:ext>
              </a:extLst>
            </p:cNvPr>
            <p:cNvCxnSpPr/>
            <p:nvPr/>
          </p:nvCxnSpPr>
          <p:spPr>
            <a:xfrm>
              <a:off x="6019800" y="5901070"/>
              <a:ext cx="50912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0A626A-EB57-B8A8-4CC0-34E6264F1705}"/>
                </a:ext>
              </a:extLst>
            </p:cNvPr>
            <p:cNvSpPr txBox="1"/>
            <p:nvPr/>
          </p:nvSpPr>
          <p:spPr>
            <a:xfrm>
              <a:off x="9237200" y="5992297"/>
              <a:ext cx="534121" cy="369332"/>
            </a:xfrm>
            <a:prstGeom prst="rect">
              <a:avLst/>
            </a:prstGeom>
            <a:noFill/>
          </p:spPr>
          <p:txBody>
            <a:bodyPr wrap="none" rtlCol="0">
              <a:spAutoFit/>
            </a:bodyPr>
            <a:lstStyle/>
            <a:p>
              <a:r>
                <a:rPr lang="en-AU" dirty="0"/>
                <a:t>FPR</a:t>
              </a:r>
            </a:p>
          </p:txBody>
        </p:sp>
        <p:sp>
          <p:nvSpPr>
            <p:cNvPr id="9" name="TextBox 8">
              <a:extLst>
                <a:ext uri="{FF2B5EF4-FFF2-40B4-BE49-F238E27FC236}">
                  <a16:creationId xmlns:a16="http://schemas.microsoft.com/office/drawing/2014/main" id="{EDF6D825-2A2D-9A66-1C9D-34804BD9D01D}"/>
                </a:ext>
              </a:extLst>
            </p:cNvPr>
            <p:cNvSpPr txBox="1"/>
            <p:nvPr/>
          </p:nvSpPr>
          <p:spPr>
            <a:xfrm rot="16200000">
              <a:off x="5759089" y="2974067"/>
              <a:ext cx="733342" cy="369332"/>
            </a:xfrm>
            <a:prstGeom prst="rect">
              <a:avLst/>
            </a:prstGeom>
            <a:noFill/>
          </p:spPr>
          <p:txBody>
            <a:bodyPr wrap="none" rtlCol="0">
              <a:spAutoFit/>
            </a:bodyPr>
            <a:lstStyle/>
            <a:p>
              <a:r>
                <a:rPr lang="en-AU" dirty="0"/>
                <a:t>Recall</a:t>
              </a:r>
            </a:p>
          </p:txBody>
        </p:sp>
        <p:sp>
          <p:nvSpPr>
            <p:cNvPr id="10" name="Freeform: Shape 9">
              <a:extLst>
                <a:ext uri="{FF2B5EF4-FFF2-40B4-BE49-F238E27FC236}">
                  <a16:creationId xmlns:a16="http://schemas.microsoft.com/office/drawing/2014/main" id="{67E6990B-5D64-4F36-615C-041C123865E6}"/>
                </a:ext>
              </a:extLst>
            </p:cNvPr>
            <p:cNvSpPr/>
            <p:nvPr/>
          </p:nvSpPr>
          <p:spPr>
            <a:xfrm>
              <a:off x="6326372" y="1977656"/>
              <a:ext cx="4455042" cy="3934046"/>
            </a:xfrm>
            <a:custGeom>
              <a:avLst/>
              <a:gdLst>
                <a:gd name="connsiteX0" fmla="*/ 0 w 4455042"/>
                <a:gd name="connsiteY0" fmla="*/ 3934046 h 3934046"/>
                <a:gd name="connsiteX1" fmla="*/ 595423 w 4455042"/>
                <a:gd name="connsiteY1" fmla="*/ 1998921 h 3934046"/>
                <a:gd name="connsiteX2" fmla="*/ 1818168 w 4455042"/>
                <a:gd name="connsiteY2" fmla="*/ 1073888 h 3934046"/>
                <a:gd name="connsiteX3" fmla="*/ 2913321 w 4455042"/>
                <a:gd name="connsiteY3" fmla="*/ 563525 h 3934046"/>
                <a:gd name="connsiteX4" fmla="*/ 3498112 w 4455042"/>
                <a:gd name="connsiteY4" fmla="*/ 350874 h 3934046"/>
                <a:gd name="connsiteX5" fmla="*/ 4455042 w 4455042"/>
                <a:gd name="connsiteY5" fmla="*/ 0 h 3934046"/>
                <a:gd name="connsiteX6" fmla="*/ 4455042 w 4455042"/>
                <a:gd name="connsiteY6" fmla="*/ 0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042" h="3934046">
                  <a:moveTo>
                    <a:pt x="0" y="3934046"/>
                  </a:moveTo>
                  <a:cubicBezTo>
                    <a:pt x="146197" y="3204830"/>
                    <a:pt x="292395" y="2475614"/>
                    <a:pt x="595423" y="1998921"/>
                  </a:cubicBezTo>
                  <a:cubicBezTo>
                    <a:pt x="898451" y="1522228"/>
                    <a:pt x="1431852" y="1313121"/>
                    <a:pt x="1818168" y="1073888"/>
                  </a:cubicBezTo>
                  <a:cubicBezTo>
                    <a:pt x="2204484" y="834655"/>
                    <a:pt x="2633331" y="684027"/>
                    <a:pt x="2913321" y="563525"/>
                  </a:cubicBezTo>
                  <a:cubicBezTo>
                    <a:pt x="3193311" y="443023"/>
                    <a:pt x="3498112" y="350874"/>
                    <a:pt x="3498112" y="350874"/>
                  </a:cubicBezTo>
                  <a:lnTo>
                    <a:pt x="4455042" y="0"/>
                  </a:lnTo>
                  <a:lnTo>
                    <a:pt x="4455042"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B76D175E-C12D-4D91-46B5-7FC748432CAF}"/>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2" name="TextBox 11">
              <a:extLst>
                <a:ext uri="{FF2B5EF4-FFF2-40B4-BE49-F238E27FC236}">
                  <a16:creationId xmlns:a16="http://schemas.microsoft.com/office/drawing/2014/main" id="{EFEB61B8-AD95-2703-CA61-8EE09E22EC59}"/>
                </a:ext>
              </a:extLst>
            </p:cNvPr>
            <p:cNvSpPr txBox="1"/>
            <p:nvPr/>
          </p:nvSpPr>
          <p:spPr>
            <a:xfrm>
              <a:off x="5941092" y="1574730"/>
              <a:ext cx="301686" cy="369332"/>
            </a:xfrm>
            <a:prstGeom prst="rect">
              <a:avLst/>
            </a:prstGeom>
            <a:noFill/>
          </p:spPr>
          <p:txBody>
            <a:bodyPr wrap="square" rtlCol="0">
              <a:spAutoFit/>
            </a:bodyPr>
            <a:lstStyle/>
            <a:p>
              <a:r>
                <a:rPr lang="en-AU" dirty="0"/>
                <a:t>1</a:t>
              </a:r>
            </a:p>
          </p:txBody>
        </p:sp>
        <p:sp>
          <p:nvSpPr>
            <p:cNvPr id="13" name="TextBox 12">
              <a:extLst>
                <a:ext uri="{FF2B5EF4-FFF2-40B4-BE49-F238E27FC236}">
                  <a16:creationId xmlns:a16="http://schemas.microsoft.com/office/drawing/2014/main" id="{E2E0C4AC-622C-7A02-DA88-2147573A1F0A}"/>
                </a:ext>
              </a:extLst>
            </p:cNvPr>
            <p:cNvSpPr txBox="1"/>
            <p:nvPr/>
          </p:nvSpPr>
          <p:spPr>
            <a:xfrm>
              <a:off x="6175529" y="6198670"/>
              <a:ext cx="301686" cy="369332"/>
            </a:xfrm>
            <a:prstGeom prst="rect">
              <a:avLst/>
            </a:prstGeom>
            <a:noFill/>
          </p:spPr>
          <p:txBody>
            <a:bodyPr wrap="none" rtlCol="0">
              <a:spAutoFit/>
            </a:bodyPr>
            <a:lstStyle/>
            <a:p>
              <a:r>
                <a:rPr lang="en-AU" dirty="0"/>
                <a:t>0</a:t>
              </a:r>
            </a:p>
          </p:txBody>
        </p:sp>
      </p:grpSp>
      <p:sp>
        <p:nvSpPr>
          <p:cNvPr id="14" name="Freeform: Shape 13">
            <a:extLst>
              <a:ext uri="{FF2B5EF4-FFF2-40B4-BE49-F238E27FC236}">
                <a16:creationId xmlns:a16="http://schemas.microsoft.com/office/drawing/2014/main" id="{C060A950-1DE4-9724-BDDE-1051704CC870}"/>
              </a:ext>
            </a:extLst>
          </p:cNvPr>
          <p:cNvSpPr/>
          <p:nvPr/>
        </p:nvSpPr>
        <p:spPr>
          <a:xfrm>
            <a:off x="6772941" y="1831524"/>
            <a:ext cx="4931230" cy="4004645"/>
          </a:xfrm>
          <a:custGeom>
            <a:avLst/>
            <a:gdLst>
              <a:gd name="connsiteX0" fmla="*/ 0 w 4879081"/>
              <a:gd name="connsiteY0" fmla="*/ 4378693 h 4670484"/>
              <a:gd name="connsiteX1" fmla="*/ 329609 w 4879081"/>
              <a:gd name="connsiteY1" fmla="*/ 2996460 h 4670484"/>
              <a:gd name="connsiteX2" fmla="*/ 723013 w 4879081"/>
              <a:gd name="connsiteY2" fmla="*/ 2252181 h 4670484"/>
              <a:gd name="connsiteX3" fmla="*/ 1924493 w 4879081"/>
              <a:gd name="connsiteY3" fmla="*/ 1465372 h 4670484"/>
              <a:gd name="connsiteX4" fmla="*/ 2849525 w 4879081"/>
              <a:gd name="connsiteY4" fmla="*/ 1050702 h 4670484"/>
              <a:gd name="connsiteX5" fmla="*/ 3965944 w 4879081"/>
              <a:gd name="connsiteY5" fmla="*/ 604135 h 4670484"/>
              <a:gd name="connsiteX6" fmla="*/ 4455041 w 4879081"/>
              <a:gd name="connsiteY6" fmla="*/ 465911 h 4670484"/>
              <a:gd name="connsiteX7" fmla="*/ 4837813 w 4879081"/>
              <a:gd name="connsiteY7" fmla="*/ 253260 h 4670484"/>
              <a:gd name="connsiteX8" fmla="*/ 4869711 w 4879081"/>
              <a:gd name="connsiteY8" fmla="*/ 4378693 h 4670484"/>
              <a:gd name="connsiteX9" fmla="*/ 4848446 w 4879081"/>
              <a:gd name="connsiteY9" fmla="*/ 4336163 h 4670484"/>
              <a:gd name="connsiteX10" fmla="*/ 0 w 4879081"/>
              <a:gd name="connsiteY10" fmla="*/ 4378693 h 4670484"/>
              <a:gd name="connsiteX0" fmla="*/ 0 w 4997377"/>
              <a:gd name="connsiteY0" fmla="*/ 4374058 h 4618414"/>
              <a:gd name="connsiteX1" fmla="*/ 329609 w 4997377"/>
              <a:gd name="connsiteY1" fmla="*/ 2991825 h 4618414"/>
              <a:gd name="connsiteX2" fmla="*/ 723013 w 4997377"/>
              <a:gd name="connsiteY2" fmla="*/ 2247546 h 4618414"/>
              <a:gd name="connsiteX3" fmla="*/ 1924493 w 4997377"/>
              <a:gd name="connsiteY3" fmla="*/ 1460737 h 4618414"/>
              <a:gd name="connsiteX4" fmla="*/ 2849525 w 4997377"/>
              <a:gd name="connsiteY4" fmla="*/ 1046067 h 4618414"/>
              <a:gd name="connsiteX5" fmla="*/ 3965944 w 4997377"/>
              <a:gd name="connsiteY5" fmla="*/ 599500 h 4618414"/>
              <a:gd name="connsiteX6" fmla="*/ 4455041 w 4997377"/>
              <a:gd name="connsiteY6" fmla="*/ 461276 h 4618414"/>
              <a:gd name="connsiteX7" fmla="*/ 4837813 w 4997377"/>
              <a:gd name="connsiteY7" fmla="*/ 248625 h 4618414"/>
              <a:gd name="connsiteX8" fmla="*/ 4997362 w 4997377"/>
              <a:gd name="connsiteY8" fmla="*/ 4310401 h 4618414"/>
              <a:gd name="connsiteX9" fmla="*/ 4848446 w 4997377"/>
              <a:gd name="connsiteY9" fmla="*/ 4331528 h 4618414"/>
              <a:gd name="connsiteX10" fmla="*/ 0 w 4997377"/>
              <a:gd name="connsiteY10" fmla="*/ 4374058 h 4618414"/>
              <a:gd name="connsiteX0" fmla="*/ 0 w 5029287"/>
              <a:gd name="connsiteY0" fmla="*/ 4364021 h 4512437"/>
              <a:gd name="connsiteX1" fmla="*/ 329609 w 5029287"/>
              <a:gd name="connsiteY1" fmla="*/ 2981788 h 4512437"/>
              <a:gd name="connsiteX2" fmla="*/ 723013 w 5029287"/>
              <a:gd name="connsiteY2" fmla="*/ 2237509 h 4512437"/>
              <a:gd name="connsiteX3" fmla="*/ 1924493 w 5029287"/>
              <a:gd name="connsiteY3" fmla="*/ 1450700 h 4512437"/>
              <a:gd name="connsiteX4" fmla="*/ 2849525 w 5029287"/>
              <a:gd name="connsiteY4" fmla="*/ 1036030 h 4512437"/>
              <a:gd name="connsiteX5" fmla="*/ 3965944 w 5029287"/>
              <a:gd name="connsiteY5" fmla="*/ 589463 h 4512437"/>
              <a:gd name="connsiteX6" fmla="*/ 4455041 w 5029287"/>
              <a:gd name="connsiteY6" fmla="*/ 451239 h 4512437"/>
              <a:gd name="connsiteX7" fmla="*/ 4837813 w 5029287"/>
              <a:gd name="connsiteY7" fmla="*/ 238588 h 4512437"/>
              <a:gd name="connsiteX8" fmla="*/ 5029275 w 5029287"/>
              <a:gd name="connsiteY8" fmla="*/ 4162442 h 4512437"/>
              <a:gd name="connsiteX9" fmla="*/ 4848446 w 5029287"/>
              <a:gd name="connsiteY9" fmla="*/ 4321491 h 4512437"/>
              <a:gd name="connsiteX10" fmla="*/ 0 w 5029287"/>
              <a:gd name="connsiteY10" fmla="*/ 4364021 h 4512437"/>
              <a:gd name="connsiteX0" fmla="*/ 0 w 5029276"/>
              <a:gd name="connsiteY0" fmla="*/ 4364021 h 4505270"/>
              <a:gd name="connsiteX1" fmla="*/ 329609 w 5029276"/>
              <a:gd name="connsiteY1" fmla="*/ 2981788 h 4505270"/>
              <a:gd name="connsiteX2" fmla="*/ 723013 w 5029276"/>
              <a:gd name="connsiteY2" fmla="*/ 2237509 h 4505270"/>
              <a:gd name="connsiteX3" fmla="*/ 1924493 w 5029276"/>
              <a:gd name="connsiteY3" fmla="*/ 1450700 h 4505270"/>
              <a:gd name="connsiteX4" fmla="*/ 2849525 w 5029276"/>
              <a:gd name="connsiteY4" fmla="*/ 1036030 h 4505270"/>
              <a:gd name="connsiteX5" fmla="*/ 3965944 w 5029276"/>
              <a:gd name="connsiteY5" fmla="*/ 589463 h 4505270"/>
              <a:gd name="connsiteX6" fmla="*/ 4455041 w 5029276"/>
              <a:gd name="connsiteY6" fmla="*/ 451239 h 4505270"/>
              <a:gd name="connsiteX7" fmla="*/ 4837813 w 5029276"/>
              <a:gd name="connsiteY7" fmla="*/ 238588 h 4505270"/>
              <a:gd name="connsiteX8" fmla="*/ 5029275 w 5029276"/>
              <a:gd name="connsiteY8" fmla="*/ 4162442 h 4505270"/>
              <a:gd name="connsiteX9" fmla="*/ 3220905 w 5029276"/>
              <a:gd name="connsiteY9" fmla="*/ 4300273 h 4505270"/>
              <a:gd name="connsiteX10" fmla="*/ 0 w 5029276"/>
              <a:gd name="connsiteY10" fmla="*/ 4364021 h 4505270"/>
              <a:gd name="connsiteX0" fmla="*/ 0 w 5008001"/>
              <a:gd name="connsiteY0" fmla="*/ 4349372 h 4371100"/>
              <a:gd name="connsiteX1" fmla="*/ 329609 w 5008001"/>
              <a:gd name="connsiteY1" fmla="*/ 2967139 h 4371100"/>
              <a:gd name="connsiteX2" fmla="*/ 723013 w 5008001"/>
              <a:gd name="connsiteY2" fmla="*/ 2222860 h 4371100"/>
              <a:gd name="connsiteX3" fmla="*/ 1924493 w 5008001"/>
              <a:gd name="connsiteY3" fmla="*/ 1436051 h 4371100"/>
              <a:gd name="connsiteX4" fmla="*/ 2849525 w 5008001"/>
              <a:gd name="connsiteY4" fmla="*/ 1021381 h 4371100"/>
              <a:gd name="connsiteX5" fmla="*/ 3965944 w 5008001"/>
              <a:gd name="connsiteY5" fmla="*/ 574814 h 4371100"/>
              <a:gd name="connsiteX6" fmla="*/ 4455041 w 5008001"/>
              <a:gd name="connsiteY6" fmla="*/ 436590 h 4371100"/>
              <a:gd name="connsiteX7" fmla="*/ 4837813 w 5008001"/>
              <a:gd name="connsiteY7" fmla="*/ 223939 h 4371100"/>
              <a:gd name="connsiteX8" fmla="*/ 5008000 w 5008001"/>
              <a:gd name="connsiteY8" fmla="*/ 3946214 h 4371100"/>
              <a:gd name="connsiteX9" fmla="*/ 3220905 w 5008001"/>
              <a:gd name="connsiteY9" fmla="*/ 4285624 h 4371100"/>
              <a:gd name="connsiteX10" fmla="*/ 0 w 5008001"/>
              <a:gd name="connsiteY10" fmla="*/ 4349372 h 4371100"/>
              <a:gd name="connsiteX0" fmla="*/ 0 w 5008001"/>
              <a:gd name="connsiteY0" fmla="*/ 4349372 h 4405243"/>
              <a:gd name="connsiteX1" fmla="*/ 329609 w 5008001"/>
              <a:gd name="connsiteY1" fmla="*/ 2967139 h 4405243"/>
              <a:gd name="connsiteX2" fmla="*/ 723013 w 5008001"/>
              <a:gd name="connsiteY2" fmla="*/ 2222860 h 4405243"/>
              <a:gd name="connsiteX3" fmla="*/ 1924493 w 5008001"/>
              <a:gd name="connsiteY3" fmla="*/ 1436051 h 4405243"/>
              <a:gd name="connsiteX4" fmla="*/ 2849525 w 5008001"/>
              <a:gd name="connsiteY4" fmla="*/ 1021381 h 4405243"/>
              <a:gd name="connsiteX5" fmla="*/ 3965944 w 5008001"/>
              <a:gd name="connsiteY5" fmla="*/ 574814 h 4405243"/>
              <a:gd name="connsiteX6" fmla="*/ 4455041 w 5008001"/>
              <a:gd name="connsiteY6" fmla="*/ 436590 h 4405243"/>
              <a:gd name="connsiteX7" fmla="*/ 4837813 w 5008001"/>
              <a:gd name="connsiteY7" fmla="*/ 223939 h 4405243"/>
              <a:gd name="connsiteX8" fmla="*/ 5008000 w 5008001"/>
              <a:gd name="connsiteY8" fmla="*/ 3946214 h 4405243"/>
              <a:gd name="connsiteX9" fmla="*/ 3220906 w 5008001"/>
              <a:gd name="connsiteY9" fmla="*/ 4349280 h 4405243"/>
              <a:gd name="connsiteX10" fmla="*/ 0 w 5008001"/>
              <a:gd name="connsiteY10" fmla="*/ 4349372 h 4405243"/>
              <a:gd name="connsiteX0" fmla="*/ 0 w 5050551"/>
              <a:gd name="connsiteY0" fmla="*/ 4347062 h 4390130"/>
              <a:gd name="connsiteX1" fmla="*/ 329609 w 5050551"/>
              <a:gd name="connsiteY1" fmla="*/ 2964829 h 4390130"/>
              <a:gd name="connsiteX2" fmla="*/ 723013 w 5050551"/>
              <a:gd name="connsiteY2" fmla="*/ 2220550 h 4390130"/>
              <a:gd name="connsiteX3" fmla="*/ 1924493 w 5050551"/>
              <a:gd name="connsiteY3" fmla="*/ 1433741 h 4390130"/>
              <a:gd name="connsiteX4" fmla="*/ 2849525 w 5050551"/>
              <a:gd name="connsiteY4" fmla="*/ 1019071 h 4390130"/>
              <a:gd name="connsiteX5" fmla="*/ 3965944 w 5050551"/>
              <a:gd name="connsiteY5" fmla="*/ 572504 h 4390130"/>
              <a:gd name="connsiteX6" fmla="*/ 4455041 w 5050551"/>
              <a:gd name="connsiteY6" fmla="*/ 434280 h 4390130"/>
              <a:gd name="connsiteX7" fmla="*/ 4837813 w 5050551"/>
              <a:gd name="connsiteY7" fmla="*/ 221629 h 4390130"/>
              <a:gd name="connsiteX8" fmla="*/ 5050550 w 5050551"/>
              <a:gd name="connsiteY8" fmla="*/ 3912075 h 4390130"/>
              <a:gd name="connsiteX9" fmla="*/ 3220906 w 5050551"/>
              <a:gd name="connsiteY9" fmla="*/ 4346970 h 4390130"/>
              <a:gd name="connsiteX10" fmla="*/ 0 w 5050551"/>
              <a:gd name="connsiteY10" fmla="*/ 4347062 h 4390130"/>
              <a:gd name="connsiteX0" fmla="*/ 0 w 4892574"/>
              <a:gd name="connsiteY0" fmla="*/ 4347831 h 4395010"/>
              <a:gd name="connsiteX1" fmla="*/ 329609 w 4892574"/>
              <a:gd name="connsiteY1" fmla="*/ 2965598 h 4395010"/>
              <a:gd name="connsiteX2" fmla="*/ 723013 w 4892574"/>
              <a:gd name="connsiteY2" fmla="*/ 2221319 h 4395010"/>
              <a:gd name="connsiteX3" fmla="*/ 1924493 w 4892574"/>
              <a:gd name="connsiteY3" fmla="*/ 1434510 h 4395010"/>
              <a:gd name="connsiteX4" fmla="*/ 2849525 w 4892574"/>
              <a:gd name="connsiteY4" fmla="*/ 1019840 h 4395010"/>
              <a:gd name="connsiteX5" fmla="*/ 3965944 w 4892574"/>
              <a:gd name="connsiteY5" fmla="*/ 573273 h 4395010"/>
              <a:gd name="connsiteX6" fmla="*/ 4455041 w 4892574"/>
              <a:gd name="connsiteY6" fmla="*/ 435049 h 4395010"/>
              <a:gd name="connsiteX7" fmla="*/ 4837813 w 4892574"/>
              <a:gd name="connsiteY7" fmla="*/ 222398 h 4395010"/>
              <a:gd name="connsiteX8" fmla="*/ 4890986 w 4892574"/>
              <a:gd name="connsiteY8" fmla="*/ 3923454 h 4395010"/>
              <a:gd name="connsiteX9" fmla="*/ 3220906 w 4892574"/>
              <a:gd name="connsiteY9" fmla="*/ 4347739 h 4395010"/>
              <a:gd name="connsiteX10" fmla="*/ 0 w 4892574"/>
              <a:gd name="connsiteY10" fmla="*/ 4347831 h 4395010"/>
              <a:gd name="connsiteX0" fmla="*/ 0 w 4896457"/>
              <a:gd name="connsiteY0" fmla="*/ 3978766 h 4025945"/>
              <a:gd name="connsiteX1" fmla="*/ 329609 w 4896457"/>
              <a:gd name="connsiteY1" fmla="*/ 2596533 h 4025945"/>
              <a:gd name="connsiteX2" fmla="*/ 723013 w 4896457"/>
              <a:gd name="connsiteY2" fmla="*/ 1852254 h 4025945"/>
              <a:gd name="connsiteX3" fmla="*/ 1924493 w 4896457"/>
              <a:gd name="connsiteY3" fmla="*/ 1065445 h 4025945"/>
              <a:gd name="connsiteX4" fmla="*/ 2849525 w 4896457"/>
              <a:gd name="connsiteY4" fmla="*/ 650775 h 4025945"/>
              <a:gd name="connsiteX5" fmla="*/ 3965944 w 4896457"/>
              <a:gd name="connsiteY5" fmla="*/ 204208 h 4025945"/>
              <a:gd name="connsiteX6" fmla="*/ 4455041 w 4896457"/>
              <a:gd name="connsiteY6" fmla="*/ 65984 h 4025945"/>
              <a:gd name="connsiteX7" fmla="*/ 4848450 w 4896457"/>
              <a:gd name="connsiteY7" fmla="*/ 351979 h 4025945"/>
              <a:gd name="connsiteX8" fmla="*/ 4890986 w 4896457"/>
              <a:gd name="connsiteY8" fmla="*/ 3554389 h 4025945"/>
              <a:gd name="connsiteX9" fmla="*/ 3220906 w 4896457"/>
              <a:gd name="connsiteY9" fmla="*/ 3978674 h 4025945"/>
              <a:gd name="connsiteX10" fmla="*/ 0 w 4896457"/>
              <a:gd name="connsiteY10" fmla="*/ 3978766 h 4025945"/>
              <a:gd name="connsiteX0" fmla="*/ 0 w 4896457"/>
              <a:gd name="connsiteY0" fmla="*/ 3978766 h 4019604"/>
              <a:gd name="connsiteX1" fmla="*/ 329609 w 4896457"/>
              <a:gd name="connsiteY1" fmla="*/ 2596533 h 4019604"/>
              <a:gd name="connsiteX2" fmla="*/ 723013 w 4896457"/>
              <a:gd name="connsiteY2" fmla="*/ 1852254 h 4019604"/>
              <a:gd name="connsiteX3" fmla="*/ 1924493 w 4896457"/>
              <a:gd name="connsiteY3" fmla="*/ 1065445 h 4019604"/>
              <a:gd name="connsiteX4" fmla="*/ 2849525 w 4896457"/>
              <a:gd name="connsiteY4" fmla="*/ 650775 h 4019604"/>
              <a:gd name="connsiteX5" fmla="*/ 3965944 w 4896457"/>
              <a:gd name="connsiteY5" fmla="*/ 204208 h 4019604"/>
              <a:gd name="connsiteX6" fmla="*/ 4455041 w 4896457"/>
              <a:gd name="connsiteY6" fmla="*/ 65984 h 4019604"/>
              <a:gd name="connsiteX7" fmla="*/ 4848450 w 4896457"/>
              <a:gd name="connsiteY7" fmla="*/ 351979 h 4019604"/>
              <a:gd name="connsiteX8" fmla="*/ 4890986 w 4896457"/>
              <a:gd name="connsiteY8" fmla="*/ 3554389 h 4019604"/>
              <a:gd name="connsiteX9" fmla="*/ 2072053 w 4896457"/>
              <a:gd name="connsiteY9" fmla="*/ 3968064 h 4019604"/>
              <a:gd name="connsiteX10" fmla="*/ 0 w 4896457"/>
              <a:gd name="connsiteY10" fmla="*/ 3978766 h 4019604"/>
              <a:gd name="connsiteX0" fmla="*/ 0 w 4896457"/>
              <a:gd name="connsiteY0" fmla="*/ 3978766 h 4019604"/>
              <a:gd name="connsiteX1" fmla="*/ 329609 w 4896457"/>
              <a:gd name="connsiteY1" fmla="*/ 2596533 h 4019604"/>
              <a:gd name="connsiteX2" fmla="*/ 723013 w 4896457"/>
              <a:gd name="connsiteY2" fmla="*/ 1852254 h 4019604"/>
              <a:gd name="connsiteX3" fmla="*/ 1924493 w 4896457"/>
              <a:gd name="connsiteY3" fmla="*/ 1065445 h 4019604"/>
              <a:gd name="connsiteX4" fmla="*/ 2849525 w 4896457"/>
              <a:gd name="connsiteY4" fmla="*/ 650775 h 4019604"/>
              <a:gd name="connsiteX5" fmla="*/ 3965944 w 4896457"/>
              <a:gd name="connsiteY5" fmla="*/ 204208 h 4019604"/>
              <a:gd name="connsiteX6" fmla="*/ 4455041 w 4896457"/>
              <a:gd name="connsiteY6" fmla="*/ 65984 h 4019604"/>
              <a:gd name="connsiteX7" fmla="*/ 4848450 w 4896457"/>
              <a:gd name="connsiteY7" fmla="*/ 351979 h 4019604"/>
              <a:gd name="connsiteX8" fmla="*/ 4890986 w 4896457"/>
              <a:gd name="connsiteY8" fmla="*/ 3554389 h 4019604"/>
              <a:gd name="connsiteX9" fmla="*/ 2072053 w 4896457"/>
              <a:gd name="connsiteY9" fmla="*/ 3968064 h 4019604"/>
              <a:gd name="connsiteX10" fmla="*/ 0 w 4896457"/>
              <a:gd name="connsiteY10" fmla="*/ 3978766 h 4019604"/>
              <a:gd name="connsiteX0" fmla="*/ 0 w 4896457"/>
              <a:gd name="connsiteY0" fmla="*/ 3978766 h 4003169"/>
              <a:gd name="connsiteX1" fmla="*/ 329609 w 4896457"/>
              <a:gd name="connsiteY1" fmla="*/ 2596533 h 4003169"/>
              <a:gd name="connsiteX2" fmla="*/ 723013 w 4896457"/>
              <a:gd name="connsiteY2" fmla="*/ 1852254 h 4003169"/>
              <a:gd name="connsiteX3" fmla="*/ 1924493 w 4896457"/>
              <a:gd name="connsiteY3" fmla="*/ 1065445 h 4003169"/>
              <a:gd name="connsiteX4" fmla="*/ 2849525 w 4896457"/>
              <a:gd name="connsiteY4" fmla="*/ 650775 h 4003169"/>
              <a:gd name="connsiteX5" fmla="*/ 3965944 w 4896457"/>
              <a:gd name="connsiteY5" fmla="*/ 204208 h 4003169"/>
              <a:gd name="connsiteX6" fmla="*/ 4455041 w 4896457"/>
              <a:gd name="connsiteY6" fmla="*/ 65984 h 4003169"/>
              <a:gd name="connsiteX7" fmla="*/ 4848450 w 4896457"/>
              <a:gd name="connsiteY7" fmla="*/ 351979 h 4003169"/>
              <a:gd name="connsiteX8" fmla="*/ 4890986 w 4896457"/>
              <a:gd name="connsiteY8" fmla="*/ 3554389 h 4003169"/>
              <a:gd name="connsiteX9" fmla="*/ 2072053 w 4896457"/>
              <a:gd name="connsiteY9" fmla="*/ 3968064 h 4003169"/>
              <a:gd name="connsiteX10" fmla="*/ 0 w 4896457"/>
              <a:gd name="connsiteY10" fmla="*/ 3978766 h 4003169"/>
              <a:gd name="connsiteX0" fmla="*/ 0 w 4933536"/>
              <a:gd name="connsiteY0" fmla="*/ 4004518 h 4257136"/>
              <a:gd name="connsiteX1" fmla="*/ 329609 w 4933536"/>
              <a:gd name="connsiteY1" fmla="*/ 2622285 h 4257136"/>
              <a:gd name="connsiteX2" fmla="*/ 723013 w 4933536"/>
              <a:gd name="connsiteY2" fmla="*/ 1878006 h 4257136"/>
              <a:gd name="connsiteX3" fmla="*/ 1924493 w 4933536"/>
              <a:gd name="connsiteY3" fmla="*/ 1091197 h 4257136"/>
              <a:gd name="connsiteX4" fmla="*/ 2849525 w 4933536"/>
              <a:gd name="connsiteY4" fmla="*/ 676527 h 4257136"/>
              <a:gd name="connsiteX5" fmla="*/ 3965944 w 4933536"/>
              <a:gd name="connsiteY5" fmla="*/ 229960 h 4257136"/>
              <a:gd name="connsiteX6" fmla="*/ 4455041 w 4933536"/>
              <a:gd name="connsiteY6" fmla="*/ 91736 h 4257136"/>
              <a:gd name="connsiteX7" fmla="*/ 4848450 w 4933536"/>
              <a:gd name="connsiteY7" fmla="*/ 377731 h 4257136"/>
              <a:gd name="connsiteX8" fmla="*/ 4933536 w 4933536"/>
              <a:gd name="connsiteY8" fmla="*/ 3972691 h 4257136"/>
              <a:gd name="connsiteX9" fmla="*/ 2072053 w 4933536"/>
              <a:gd name="connsiteY9" fmla="*/ 3993816 h 4257136"/>
              <a:gd name="connsiteX10" fmla="*/ 0 w 4933536"/>
              <a:gd name="connsiteY10" fmla="*/ 4004518 h 4257136"/>
              <a:gd name="connsiteX0" fmla="*/ 0 w 4933536"/>
              <a:gd name="connsiteY0" fmla="*/ 4004518 h 4004518"/>
              <a:gd name="connsiteX1" fmla="*/ 329609 w 4933536"/>
              <a:gd name="connsiteY1" fmla="*/ 2622285 h 4004518"/>
              <a:gd name="connsiteX2" fmla="*/ 723013 w 4933536"/>
              <a:gd name="connsiteY2" fmla="*/ 1878006 h 4004518"/>
              <a:gd name="connsiteX3" fmla="*/ 1924493 w 4933536"/>
              <a:gd name="connsiteY3" fmla="*/ 1091197 h 4004518"/>
              <a:gd name="connsiteX4" fmla="*/ 2849525 w 4933536"/>
              <a:gd name="connsiteY4" fmla="*/ 676527 h 4004518"/>
              <a:gd name="connsiteX5" fmla="*/ 3965944 w 4933536"/>
              <a:gd name="connsiteY5" fmla="*/ 229960 h 4004518"/>
              <a:gd name="connsiteX6" fmla="*/ 4455041 w 4933536"/>
              <a:gd name="connsiteY6" fmla="*/ 91736 h 4004518"/>
              <a:gd name="connsiteX7" fmla="*/ 4848450 w 4933536"/>
              <a:gd name="connsiteY7" fmla="*/ 377731 h 4004518"/>
              <a:gd name="connsiteX8" fmla="*/ 4933536 w 4933536"/>
              <a:gd name="connsiteY8" fmla="*/ 3972691 h 4004518"/>
              <a:gd name="connsiteX9" fmla="*/ 2072053 w 4933536"/>
              <a:gd name="connsiteY9" fmla="*/ 3993816 h 4004518"/>
              <a:gd name="connsiteX10" fmla="*/ 0 w 4933536"/>
              <a:gd name="connsiteY10" fmla="*/ 4004518 h 4004518"/>
              <a:gd name="connsiteX0" fmla="*/ 0 w 4933536"/>
              <a:gd name="connsiteY0" fmla="*/ 4031043 h 4031043"/>
              <a:gd name="connsiteX1" fmla="*/ 329609 w 4933536"/>
              <a:gd name="connsiteY1" fmla="*/ 2648810 h 4031043"/>
              <a:gd name="connsiteX2" fmla="*/ 723013 w 4933536"/>
              <a:gd name="connsiteY2" fmla="*/ 1904531 h 4031043"/>
              <a:gd name="connsiteX3" fmla="*/ 1924493 w 4933536"/>
              <a:gd name="connsiteY3" fmla="*/ 1117722 h 4031043"/>
              <a:gd name="connsiteX4" fmla="*/ 2849525 w 4933536"/>
              <a:gd name="connsiteY4" fmla="*/ 703052 h 4031043"/>
              <a:gd name="connsiteX5" fmla="*/ 3965944 w 4933536"/>
              <a:gd name="connsiteY5" fmla="*/ 256485 h 4031043"/>
              <a:gd name="connsiteX6" fmla="*/ 4455041 w 4933536"/>
              <a:gd name="connsiteY6" fmla="*/ 118261 h 4031043"/>
              <a:gd name="connsiteX7" fmla="*/ 4848450 w 4933536"/>
              <a:gd name="connsiteY7" fmla="*/ 404256 h 4031043"/>
              <a:gd name="connsiteX8" fmla="*/ 4933536 w 4933536"/>
              <a:gd name="connsiteY8" fmla="*/ 3999216 h 4031043"/>
              <a:gd name="connsiteX9" fmla="*/ 2072053 w 4933536"/>
              <a:gd name="connsiteY9" fmla="*/ 4020341 h 4031043"/>
              <a:gd name="connsiteX10" fmla="*/ 0 w 4933536"/>
              <a:gd name="connsiteY10" fmla="*/ 4031043 h 4031043"/>
              <a:gd name="connsiteX0" fmla="*/ 0 w 4933536"/>
              <a:gd name="connsiteY0" fmla="*/ 3995948 h 3995948"/>
              <a:gd name="connsiteX1" fmla="*/ 329609 w 4933536"/>
              <a:gd name="connsiteY1" fmla="*/ 2613715 h 3995948"/>
              <a:gd name="connsiteX2" fmla="*/ 723013 w 4933536"/>
              <a:gd name="connsiteY2" fmla="*/ 1869436 h 3995948"/>
              <a:gd name="connsiteX3" fmla="*/ 1924493 w 4933536"/>
              <a:gd name="connsiteY3" fmla="*/ 1082627 h 3995948"/>
              <a:gd name="connsiteX4" fmla="*/ 2849525 w 4933536"/>
              <a:gd name="connsiteY4" fmla="*/ 667957 h 3995948"/>
              <a:gd name="connsiteX5" fmla="*/ 3965944 w 4933536"/>
              <a:gd name="connsiteY5" fmla="*/ 221390 h 3995948"/>
              <a:gd name="connsiteX6" fmla="*/ 4455041 w 4933536"/>
              <a:gd name="connsiteY6" fmla="*/ 83166 h 3995948"/>
              <a:gd name="connsiteX7" fmla="*/ 4848450 w 4933536"/>
              <a:gd name="connsiteY7" fmla="*/ 369161 h 3995948"/>
              <a:gd name="connsiteX8" fmla="*/ 4933536 w 4933536"/>
              <a:gd name="connsiteY8" fmla="*/ 3964121 h 3995948"/>
              <a:gd name="connsiteX9" fmla="*/ 2072053 w 4933536"/>
              <a:gd name="connsiteY9" fmla="*/ 3985246 h 3995948"/>
              <a:gd name="connsiteX10" fmla="*/ 0 w 4933536"/>
              <a:gd name="connsiteY10" fmla="*/ 3995948 h 399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3536" h="3995948">
                <a:moveTo>
                  <a:pt x="0" y="3995948"/>
                </a:moveTo>
                <a:cubicBezTo>
                  <a:pt x="104553" y="3482041"/>
                  <a:pt x="209107" y="2968134"/>
                  <a:pt x="329609" y="2613715"/>
                </a:cubicBezTo>
                <a:cubicBezTo>
                  <a:pt x="450111" y="2259296"/>
                  <a:pt x="457199" y="2124617"/>
                  <a:pt x="723013" y="1869436"/>
                </a:cubicBezTo>
                <a:cubicBezTo>
                  <a:pt x="988827" y="1614255"/>
                  <a:pt x="1570074" y="1282873"/>
                  <a:pt x="1924493" y="1082627"/>
                </a:cubicBezTo>
                <a:cubicBezTo>
                  <a:pt x="2278912" y="882381"/>
                  <a:pt x="2509283" y="811496"/>
                  <a:pt x="2849525" y="667957"/>
                </a:cubicBezTo>
                <a:cubicBezTo>
                  <a:pt x="3189767" y="524417"/>
                  <a:pt x="3698358" y="318855"/>
                  <a:pt x="3965944" y="221390"/>
                </a:cubicBezTo>
                <a:cubicBezTo>
                  <a:pt x="4233530" y="123925"/>
                  <a:pt x="4297320" y="132805"/>
                  <a:pt x="4455041" y="83166"/>
                </a:cubicBezTo>
                <a:cubicBezTo>
                  <a:pt x="4612762" y="33527"/>
                  <a:pt x="4758064" y="-182180"/>
                  <a:pt x="4848450" y="369161"/>
                </a:cubicBezTo>
                <a:cubicBezTo>
                  <a:pt x="4938836" y="920502"/>
                  <a:pt x="4931764" y="3283637"/>
                  <a:pt x="4933536" y="3964121"/>
                </a:cubicBezTo>
                <a:cubicBezTo>
                  <a:pt x="3063104" y="4018647"/>
                  <a:pt x="2072053" y="3985246"/>
                  <a:pt x="2072053" y="3985246"/>
                </a:cubicBezTo>
                <a:lnTo>
                  <a:pt x="0" y="3995948"/>
                </a:lnTo>
                <a:close/>
              </a:path>
            </a:pathLst>
          </a:custGeom>
          <a:solidFill>
            <a:srgbClr val="FBE5D6">
              <a:alpha val="7098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4208566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a:bodyPr>
          <a:lstStyle/>
          <a:p>
            <a:r>
              <a:rPr lang="en-AU" dirty="0"/>
              <a:t>Illustrates a negative slope function. It represents the trade-off between precision and recall for a given model. Considering the inverse relationship between precision and recall, the curve is generally non-linear, implying that increasing one metric decreases the other, but the decrease might not be proportional.</a:t>
            </a:r>
          </a:p>
        </p:txBody>
      </p:sp>
      <p:pic>
        <p:nvPicPr>
          <p:cNvPr id="1026" name="Picture 2" descr="Precision-recall curve">
            <a:extLst>
              <a:ext uri="{FF2B5EF4-FFF2-40B4-BE49-F238E27FC236}">
                <a16:creationId xmlns:a16="http://schemas.microsoft.com/office/drawing/2014/main" id="{5C885416-A040-16B1-A039-5B6F4FE61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208047"/>
            <a:ext cx="6172200" cy="358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25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7245</TotalTime>
  <Words>4697</Words>
  <Application>Microsoft Office PowerPoint</Application>
  <PresentationFormat>Widescreen</PresentationFormat>
  <Paragraphs>824</Paragraphs>
  <Slides>63</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Classification</vt:lpstr>
      <vt:lpstr>Classification</vt:lpstr>
      <vt:lpstr>What does Success Look Like?</vt:lpstr>
      <vt:lpstr>Accuracy</vt:lpstr>
      <vt:lpstr>Accuracy</vt:lpstr>
      <vt:lpstr>Recall</vt:lpstr>
      <vt:lpstr>Recall</vt:lpstr>
      <vt:lpstr>Precision</vt:lpstr>
      <vt:lpstr>Precision</vt:lpstr>
      <vt:lpstr>False Positive Rate (FPR)</vt:lpstr>
      <vt:lpstr>False Positive Rate (FPR)</vt:lpstr>
      <vt:lpstr>F1 Score</vt:lpstr>
      <vt:lpstr>F1 Score</vt:lpstr>
      <vt:lpstr>Some Corner Cases</vt:lpstr>
      <vt:lpstr>PowerPoint Presentation</vt:lpstr>
      <vt:lpstr>Receiver Operating Characteristic Curve</vt:lpstr>
      <vt:lpstr>AUC – Area Under Curve (ROC)</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68</cp:revision>
  <dcterms:created xsi:type="dcterms:W3CDTF">2023-07-02T05:28:43Z</dcterms:created>
  <dcterms:modified xsi:type="dcterms:W3CDTF">2023-08-31T07:44:01Z</dcterms:modified>
</cp:coreProperties>
</file>