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5" r:id="rId23"/>
    <p:sldId id="283" r:id="rId24"/>
    <p:sldId id="284" r:id="rId25"/>
    <p:sldId id="262"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7/12/2023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7/12/2023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15E2-EFCE-286C-7DAA-D21755E3D404}"/>
              </a:ext>
            </a:extLst>
          </p:cNvPr>
          <p:cNvSpPr>
            <a:spLocks noGrp="1"/>
          </p:cNvSpPr>
          <p:nvPr>
            <p:ph type="title"/>
          </p:nvPr>
        </p:nvSpPr>
        <p:spPr/>
        <p:txBody>
          <a:bodyPr/>
          <a:lstStyle/>
          <a:p>
            <a:endParaRPr lang="en-US"/>
          </a:p>
        </p:txBody>
      </p:sp>
      <p:sp>
        <p:nvSpPr>
          <p:cNvPr id="4" name="Oval 3">
            <a:extLst>
              <a:ext uri="{FF2B5EF4-FFF2-40B4-BE49-F238E27FC236}">
                <a16:creationId xmlns:a16="http://schemas.microsoft.com/office/drawing/2014/main" id="{AA92FE50-245A-5820-5CF0-0B57306ED493}"/>
              </a:ext>
            </a:extLst>
          </p:cNvPr>
          <p:cNvSpPr/>
          <p:nvPr/>
        </p:nvSpPr>
        <p:spPr>
          <a:xfrm>
            <a:off x="3867325" y="2801923"/>
            <a:ext cx="3674378" cy="1610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F2DB9599-7A0A-DC70-4D35-20F8DF8A21A4}"/>
              </a:ext>
            </a:extLst>
          </p:cNvPr>
          <p:cNvCxnSpPr>
            <a:cxnSpLocks/>
            <a:endCxn id="4" idx="3"/>
          </p:cNvCxnSpPr>
          <p:nvPr/>
        </p:nvCxnSpPr>
        <p:spPr>
          <a:xfrm flipH="1">
            <a:off x="4405425" y="2801923"/>
            <a:ext cx="1299089" cy="1374806"/>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A7482257-C89D-3B85-5563-EFCBEDD4D77C}"/>
              </a:ext>
            </a:extLst>
          </p:cNvPr>
          <p:cNvSpPr txBox="1"/>
          <p:nvPr/>
        </p:nvSpPr>
        <p:spPr>
          <a:xfrm>
            <a:off x="3719994" y="2973987"/>
            <a:ext cx="1571456" cy="369332"/>
          </a:xfrm>
          <a:prstGeom prst="rect">
            <a:avLst/>
          </a:prstGeom>
          <a:noFill/>
        </p:spPr>
        <p:txBody>
          <a:bodyPr wrap="none" rtlCol="0">
            <a:spAutoFit/>
          </a:bodyPr>
          <a:lstStyle/>
          <a:p>
            <a:r>
              <a:rPr lang="en-US" dirty="0"/>
              <a:t>20% Ice Cream</a:t>
            </a:r>
          </a:p>
        </p:txBody>
      </p:sp>
      <p:sp>
        <p:nvSpPr>
          <p:cNvPr id="8" name="TextBox 7">
            <a:extLst>
              <a:ext uri="{FF2B5EF4-FFF2-40B4-BE49-F238E27FC236}">
                <a16:creationId xmlns:a16="http://schemas.microsoft.com/office/drawing/2014/main" id="{9A50357D-195B-E3AA-67BA-D61D215D88A5}"/>
              </a:ext>
            </a:extLst>
          </p:cNvPr>
          <p:cNvSpPr txBox="1"/>
          <p:nvPr/>
        </p:nvSpPr>
        <p:spPr>
          <a:xfrm>
            <a:off x="6096000" y="3598877"/>
            <a:ext cx="1034257" cy="369332"/>
          </a:xfrm>
          <a:prstGeom prst="rect">
            <a:avLst/>
          </a:prstGeom>
          <a:noFill/>
        </p:spPr>
        <p:txBody>
          <a:bodyPr wrap="none" rtlCol="0">
            <a:spAutoFit/>
          </a:bodyPr>
          <a:lstStyle/>
          <a:p>
            <a:r>
              <a:rPr lang="en-US" dirty="0"/>
              <a:t>75% </a:t>
            </a:r>
            <a:r>
              <a:rPr lang="en-US" dirty="0" err="1"/>
              <a:t>Bajji</a:t>
            </a:r>
            <a:endParaRPr lang="en-US" dirty="0"/>
          </a:p>
        </p:txBody>
      </p:sp>
      <p:sp>
        <p:nvSpPr>
          <p:cNvPr id="11" name="Freeform: Shape 10">
            <a:extLst>
              <a:ext uri="{FF2B5EF4-FFF2-40B4-BE49-F238E27FC236}">
                <a16:creationId xmlns:a16="http://schemas.microsoft.com/office/drawing/2014/main" id="{377DF1B8-A5C6-BF2D-17F0-FD88DC3DC249}"/>
              </a:ext>
            </a:extLst>
          </p:cNvPr>
          <p:cNvSpPr/>
          <p:nvPr/>
        </p:nvSpPr>
        <p:spPr>
          <a:xfrm>
            <a:off x="5144118" y="2801923"/>
            <a:ext cx="736025" cy="1588658"/>
          </a:xfrm>
          <a:custGeom>
            <a:avLst/>
            <a:gdLst>
              <a:gd name="connsiteX0" fmla="*/ 677842 w 736025"/>
              <a:gd name="connsiteY0" fmla="*/ 0 h 1588658"/>
              <a:gd name="connsiteX1" fmla="*/ 669453 w 736025"/>
              <a:gd name="connsiteY1" fmla="*/ 813732 h 1588658"/>
              <a:gd name="connsiteX2" fmla="*/ 6722 w 736025"/>
              <a:gd name="connsiteY2" fmla="*/ 1551963 h 1588658"/>
            </a:gdLst>
            <a:ahLst/>
            <a:cxnLst>
              <a:cxn ang="0">
                <a:pos x="connsiteX0" y="connsiteY0"/>
              </a:cxn>
              <a:cxn ang="0">
                <a:pos x="connsiteX1" y="connsiteY1"/>
              </a:cxn>
              <a:cxn ang="0">
                <a:pos x="connsiteX2" y="connsiteY2"/>
              </a:cxn>
            </a:cxnLst>
            <a:rect l="l" t="t" r="r" b="b"/>
            <a:pathLst>
              <a:path w="736025" h="1588658">
                <a:moveTo>
                  <a:pt x="677842" y="0"/>
                </a:moveTo>
                <a:cubicBezTo>
                  <a:pt x="729574" y="277536"/>
                  <a:pt x="781306" y="555072"/>
                  <a:pt x="669453" y="813732"/>
                </a:cubicBezTo>
                <a:cubicBezTo>
                  <a:pt x="557600" y="1072392"/>
                  <a:pt x="-71575" y="1753299"/>
                  <a:pt x="6722" y="15519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92A4A18-74F0-D0FB-86CF-B5DBB5A242A4}"/>
              </a:ext>
            </a:extLst>
          </p:cNvPr>
          <p:cNvSpPr txBox="1"/>
          <p:nvPr/>
        </p:nvSpPr>
        <p:spPr>
          <a:xfrm rot="18953054">
            <a:off x="4806947" y="3575358"/>
            <a:ext cx="917239" cy="369332"/>
          </a:xfrm>
          <a:prstGeom prst="rect">
            <a:avLst/>
          </a:prstGeom>
          <a:noFill/>
        </p:spPr>
        <p:txBody>
          <a:bodyPr wrap="none" rtlCol="0">
            <a:spAutoFit/>
          </a:bodyPr>
          <a:lstStyle/>
          <a:p>
            <a:r>
              <a:rPr lang="en-US" dirty="0"/>
              <a:t>5% </a:t>
            </a:r>
            <a:r>
              <a:rPr lang="en-US" dirty="0" err="1"/>
              <a:t>Bajji</a:t>
            </a:r>
            <a:endParaRPr lang="en-US" dirty="0"/>
          </a:p>
        </p:txBody>
      </p:sp>
      <p:sp>
        <p:nvSpPr>
          <p:cNvPr id="13" name="TextBox 12">
            <a:extLst>
              <a:ext uri="{FF2B5EF4-FFF2-40B4-BE49-F238E27FC236}">
                <a16:creationId xmlns:a16="http://schemas.microsoft.com/office/drawing/2014/main" id="{4F96EAAA-D3AF-99D5-67C9-4EDC953EBF63}"/>
              </a:ext>
            </a:extLst>
          </p:cNvPr>
          <p:cNvSpPr txBox="1"/>
          <p:nvPr/>
        </p:nvSpPr>
        <p:spPr>
          <a:xfrm>
            <a:off x="5311312" y="2789321"/>
            <a:ext cx="540533" cy="369332"/>
          </a:xfrm>
          <a:prstGeom prst="rect">
            <a:avLst/>
          </a:prstGeom>
          <a:noFill/>
        </p:spPr>
        <p:txBody>
          <a:bodyPr wrap="none" rtlCol="0">
            <a:spAutoFit/>
          </a:bodyPr>
          <a:lstStyle/>
          <a:p>
            <a:r>
              <a:rPr lang="en-US" dirty="0"/>
              <a:t>C_1</a:t>
            </a:r>
          </a:p>
        </p:txBody>
      </p:sp>
      <p:sp>
        <p:nvSpPr>
          <p:cNvPr id="14" name="TextBox 13">
            <a:extLst>
              <a:ext uri="{FF2B5EF4-FFF2-40B4-BE49-F238E27FC236}">
                <a16:creationId xmlns:a16="http://schemas.microsoft.com/office/drawing/2014/main" id="{72877A92-F08E-5D05-58EC-DBAC53E5343D}"/>
              </a:ext>
            </a:extLst>
          </p:cNvPr>
          <p:cNvSpPr txBox="1"/>
          <p:nvPr/>
        </p:nvSpPr>
        <p:spPr>
          <a:xfrm>
            <a:off x="6096271" y="2889791"/>
            <a:ext cx="540533" cy="369332"/>
          </a:xfrm>
          <a:prstGeom prst="rect">
            <a:avLst/>
          </a:prstGeom>
          <a:noFill/>
        </p:spPr>
        <p:txBody>
          <a:bodyPr wrap="none" rtlCol="0">
            <a:spAutoFit/>
          </a:bodyPr>
          <a:lstStyle/>
          <a:p>
            <a:r>
              <a:rPr lang="en-US" dirty="0"/>
              <a:t>C_2</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8F7FD81-8765-3EF3-A226-A144B0E93A2A}"/>
                  </a:ext>
                </a:extLst>
              </p:cNvPr>
              <p:cNvSpPr txBox="1"/>
              <p:nvPr/>
            </p:nvSpPr>
            <p:spPr>
              <a:xfrm>
                <a:off x="8070209" y="2030136"/>
                <a:ext cx="3033203" cy="61837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en-US" b="0" i="1" dirty="0" smtClean="0">
                          <a:latin typeface="Cambria Math" panose="02040503050406030204" pitchFamily="18" charset="0"/>
                        </a:rPr>
                        <m:t>25×</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25</m:t>
                          </m:r>
                        </m:den>
                      </m:f>
                      <m:r>
                        <a:rPr lang="en-US" b="0" i="1" dirty="0" smtClean="0">
                          <a:latin typeface="Cambria Math" panose="02040503050406030204" pitchFamily="18" charset="0"/>
                        </a:rPr>
                        <m:t>+0.75×0=0.05</m:t>
                      </m:r>
                    </m:oMath>
                  </m:oMathPara>
                </a14:m>
                <a:endParaRPr lang="en-US" dirty="0"/>
              </a:p>
            </p:txBody>
          </p:sp>
        </mc:Choice>
        <mc:Fallback>
          <p:sp>
            <p:nvSpPr>
              <p:cNvPr id="16" name="TextBox 15">
                <a:extLst>
                  <a:ext uri="{FF2B5EF4-FFF2-40B4-BE49-F238E27FC236}">
                    <a16:creationId xmlns:a16="http://schemas.microsoft.com/office/drawing/2014/main" id="{28F7FD81-8765-3EF3-A226-A144B0E93A2A}"/>
                  </a:ext>
                </a:extLst>
              </p:cNvPr>
              <p:cNvSpPr txBox="1">
                <a:spLocks noRot="1" noChangeAspect="1" noMove="1" noResize="1" noEditPoints="1" noAdjustHandles="1" noChangeArrowheads="1" noChangeShapeType="1" noTextEdit="1"/>
              </p:cNvSpPr>
              <p:nvPr/>
            </p:nvSpPr>
            <p:spPr>
              <a:xfrm>
                <a:off x="8070209" y="2030136"/>
                <a:ext cx="3033203" cy="618374"/>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B16FBE7-26E7-7A14-381A-F2A19EE528F1}"/>
              </a:ext>
            </a:extLst>
          </p:cNvPr>
          <p:cNvSpPr txBox="1"/>
          <p:nvPr/>
        </p:nvSpPr>
        <p:spPr>
          <a:xfrm>
            <a:off x="6569309" y="3196422"/>
            <a:ext cx="1454437" cy="369332"/>
          </a:xfrm>
          <a:prstGeom prst="rect">
            <a:avLst/>
          </a:prstGeom>
          <a:noFill/>
        </p:spPr>
        <p:txBody>
          <a:bodyPr wrap="none" rtlCol="0">
            <a:spAutoFit/>
          </a:bodyPr>
          <a:lstStyle/>
          <a:p>
            <a:r>
              <a:rPr lang="en-US" dirty="0"/>
              <a:t>0% Ice Cream</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3AFDF20-00F6-630C-68ED-3FBBFDD96A6C}"/>
                  </a:ext>
                </a:extLst>
              </p:cNvPr>
              <p:cNvSpPr txBox="1"/>
              <p:nvPr/>
            </p:nvSpPr>
            <p:spPr>
              <a:xfrm>
                <a:off x="1108881" y="2207493"/>
                <a:ext cx="1305614"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𝑝</m:t>
                      </m:r>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dirty="0"/>
              </a:p>
            </p:txBody>
          </p:sp>
        </mc:Choice>
        <mc:Fallback>
          <p:sp>
            <p:nvSpPr>
              <p:cNvPr id="21" name="TextBox 20">
                <a:extLst>
                  <a:ext uri="{FF2B5EF4-FFF2-40B4-BE49-F238E27FC236}">
                    <a16:creationId xmlns:a16="http://schemas.microsoft.com/office/drawing/2014/main" id="{C3AFDF20-00F6-630C-68ED-3FBBFDD96A6C}"/>
                  </a:ext>
                </a:extLst>
              </p:cNvPr>
              <p:cNvSpPr txBox="1">
                <a:spLocks noRot="1" noChangeAspect="1" noMove="1" noResize="1" noEditPoints="1" noAdjustHandles="1" noChangeArrowheads="1" noChangeShapeType="1" noTextEdit="1"/>
              </p:cNvSpPr>
              <p:nvPr/>
            </p:nvSpPr>
            <p:spPr>
              <a:xfrm>
                <a:off x="1108881" y="2207493"/>
                <a:ext cx="1305614" cy="646331"/>
              </a:xfrm>
              <a:prstGeom prst="rect">
                <a:avLst/>
              </a:prstGeom>
              <a:blipFill>
                <a:blip r:embed="rId3"/>
                <a:stretch>
                  <a:fillRect b="-37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2D0977F-F433-D4E9-677D-CD73743BB7E3}"/>
                  </a:ext>
                </a:extLst>
              </p:cNvPr>
              <p:cNvSpPr txBox="1"/>
              <p:nvPr/>
            </p:nvSpPr>
            <p:spPr>
              <a:xfrm>
                <a:off x="3495480" y="4425211"/>
                <a:ext cx="1388329"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𝑞</m:t>
                      </m:r>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r>
                            <a:rPr lang="en-US" b="0" i="1" smtClean="0">
                              <a:latin typeface="Cambria Math" panose="02040503050406030204" pitchFamily="18" charset="0"/>
                            </a:rPr>
                            <m:t>2</m:t>
                          </m:r>
                        </m:sub>
                      </m:sSub>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dirty="0"/>
              </a:p>
            </p:txBody>
          </p:sp>
        </mc:Choice>
        <mc:Fallback>
          <p:sp>
            <p:nvSpPr>
              <p:cNvPr id="22" name="TextBox 21">
                <a:extLst>
                  <a:ext uri="{FF2B5EF4-FFF2-40B4-BE49-F238E27FC236}">
                    <a16:creationId xmlns:a16="http://schemas.microsoft.com/office/drawing/2014/main" id="{92D0977F-F433-D4E9-677D-CD73743BB7E3}"/>
                  </a:ext>
                </a:extLst>
              </p:cNvPr>
              <p:cNvSpPr txBox="1">
                <a:spLocks noRot="1" noChangeAspect="1" noMove="1" noResize="1" noEditPoints="1" noAdjustHandles="1" noChangeArrowheads="1" noChangeShapeType="1" noTextEdit="1"/>
              </p:cNvSpPr>
              <p:nvPr/>
            </p:nvSpPr>
            <p:spPr>
              <a:xfrm>
                <a:off x="3495480" y="4425211"/>
                <a:ext cx="1388329" cy="646331"/>
              </a:xfrm>
              <a:prstGeom prst="rect">
                <a:avLst/>
              </a:prstGeom>
              <a:blipFill>
                <a:blip r:embed="rId4"/>
                <a:stretch>
                  <a:fillRect b="-28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A50C9CF-6FE1-9909-C73D-6B318DF1740A}"/>
                  </a:ext>
                </a:extLst>
              </p:cNvPr>
              <p:cNvSpPr txBox="1"/>
              <p:nvPr/>
            </p:nvSpPr>
            <p:spPr>
              <a:xfrm>
                <a:off x="6242806" y="4469865"/>
                <a:ext cx="1362361"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=1−</m:t>
                      </m:r>
                      <m:r>
                        <a:rPr lang="en-US" b="0" i="1" smtClean="0">
                          <a:latin typeface="Cambria Math" panose="02040503050406030204" pitchFamily="18" charset="0"/>
                        </a:rPr>
                        <m:t>𝑟</m:t>
                      </m:r>
                    </m:oMath>
                  </m:oMathPara>
                </a14:m>
                <a:endParaRPr lang="en-US" dirty="0"/>
              </a:p>
            </p:txBody>
          </p:sp>
        </mc:Choice>
        <mc:Fallback>
          <p:sp>
            <p:nvSpPr>
              <p:cNvPr id="23" name="TextBox 22">
                <a:extLst>
                  <a:ext uri="{FF2B5EF4-FFF2-40B4-BE49-F238E27FC236}">
                    <a16:creationId xmlns:a16="http://schemas.microsoft.com/office/drawing/2014/main" id="{DA50C9CF-6FE1-9909-C73D-6B318DF1740A}"/>
                  </a:ext>
                </a:extLst>
              </p:cNvPr>
              <p:cNvSpPr txBox="1">
                <a:spLocks noRot="1" noChangeAspect="1" noMove="1" noResize="1" noEditPoints="1" noAdjustHandles="1" noChangeArrowheads="1" noChangeShapeType="1" noTextEdit="1"/>
              </p:cNvSpPr>
              <p:nvPr/>
            </p:nvSpPr>
            <p:spPr>
              <a:xfrm>
                <a:off x="6242806" y="4469865"/>
                <a:ext cx="136236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EFCA15E-7767-84A0-0FBC-DC1B9F346F8B}"/>
                  </a:ext>
                </a:extLst>
              </p:cNvPr>
              <p:cNvSpPr txBox="1"/>
              <p:nvPr/>
            </p:nvSpPr>
            <p:spPr>
              <a:xfrm>
                <a:off x="4077050" y="5287964"/>
                <a:ext cx="3709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oMath>
                  </m:oMathPara>
                </a14:m>
                <a:endParaRPr lang="en-US" dirty="0"/>
              </a:p>
            </p:txBody>
          </p:sp>
        </mc:Choice>
        <mc:Fallback>
          <p:sp>
            <p:nvSpPr>
              <p:cNvPr id="24" name="TextBox 23">
                <a:extLst>
                  <a:ext uri="{FF2B5EF4-FFF2-40B4-BE49-F238E27FC236}">
                    <a16:creationId xmlns:a16="http://schemas.microsoft.com/office/drawing/2014/main" id="{BEFCA15E-7767-84A0-0FBC-DC1B9F346F8B}"/>
                  </a:ext>
                </a:extLst>
              </p:cNvPr>
              <p:cNvSpPr txBox="1">
                <a:spLocks noRot="1" noChangeAspect="1" noMove="1" noResize="1" noEditPoints="1" noAdjustHandles="1" noChangeArrowheads="1" noChangeShapeType="1" noTextEdit="1"/>
              </p:cNvSpPr>
              <p:nvPr/>
            </p:nvSpPr>
            <p:spPr>
              <a:xfrm>
                <a:off x="4077050" y="5287964"/>
                <a:ext cx="370935"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33B8675-A299-8757-02B1-50B214C5B836}"/>
                  </a:ext>
                </a:extLst>
              </p:cNvPr>
              <p:cNvSpPr txBox="1"/>
              <p:nvPr/>
            </p:nvSpPr>
            <p:spPr>
              <a:xfrm>
                <a:off x="6660076" y="5117521"/>
                <a:ext cx="77489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p:sp>
            <p:nvSpPr>
              <p:cNvPr id="25" name="TextBox 24">
                <a:extLst>
                  <a:ext uri="{FF2B5EF4-FFF2-40B4-BE49-F238E27FC236}">
                    <a16:creationId xmlns:a16="http://schemas.microsoft.com/office/drawing/2014/main" id="{033B8675-A299-8757-02B1-50B214C5B836}"/>
                  </a:ext>
                </a:extLst>
              </p:cNvPr>
              <p:cNvSpPr txBox="1">
                <a:spLocks noRot="1" noChangeAspect="1" noMove="1" noResize="1" noEditPoints="1" noAdjustHandles="1" noChangeArrowheads="1" noChangeShapeType="1" noTextEdit="1"/>
              </p:cNvSpPr>
              <p:nvPr/>
            </p:nvSpPr>
            <p:spPr>
              <a:xfrm>
                <a:off x="6660076" y="5117521"/>
                <a:ext cx="77489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1B5A7C3-9AA8-5B9E-8D65-173AD7CC4767}"/>
                  </a:ext>
                </a:extLst>
              </p:cNvPr>
              <p:cNvSpPr txBox="1"/>
              <p:nvPr/>
            </p:nvSpPr>
            <p:spPr>
              <a:xfrm>
                <a:off x="798472" y="2812673"/>
                <a:ext cx="2615909" cy="7101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&lt;0.5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≥0.5</m:t>
                              </m:r>
                            </m:e>
                          </m:eqArr>
                        </m:e>
                      </m:d>
                    </m:oMath>
                  </m:oMathPara>
                </a14:m>
                <a:endParaRPr lang="en-US" dirty="0"/>
              </a:p>
            </p:txBody>
          </p:sp>
        </mc:Choice>
        <mc:Fallback>
          <p:sp>
            <p:nvSpPr>
              <p:cNvPr id="26" name="TextBox 25">
                <a:extLst>
                  <a:ext uri="{FF2B5EF4-FFF2-40B4-BE49-F238E27FC236}">
                    <a16:creationId xmlns:a16="http://schemas.microsoft.com/office/drawing/2014/main" id="{F1B5A7C3-9AA8-5B9E-8D65-173AD7CC4767}"/>
                  </a:ext>
                </a:extLst>
              </p:cNvPr>
              <p:cNvSpPr txBox="1">
                <a:spLocks noRot="1" noChangeAspect="1" noMove="1" noResize="1" noEditPoints="1" noAdjustHandles="1" noChangeArrowheads="1" noChangeShapeType="1" noTextEdit="1"/>
              </p:cNvSpPr>
              <p:nvPr/>
            </p:nvSpPr>
            <p:spPr>
              <a:xfrm>
                <a:off x="798472" y="2812673"/>
                <a:ext cx="2615909" cy="71019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620639E5-75CD-2A06-40A0-BB7D66D97428}"/>
                  </a:ext>
                </a:extLst>
              </p:cNvPr>
              <p:cNvSpPr txBox="1"/>
              <p:nvPr/>
            </p:nvSpPr>
            <p:spPr>
              <a:xfrm>
                <a:off x="3171841" y="5890188"/>
                <a:ext cx="7113742" cy="7101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r>
                            <a:rPr lang="en-US" b="0" i="1" smtClean="0">
                              <a:latin typeface="Cambria Math" panose="02040503050406030204" pitchFamily="18" charset="0"/>
                            </a:rPr>
                            <m:t>𝑆</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&lt;0.5</m:t>
                              </m:r>
                            </m:e>
                            <m:e>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≥0.5</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&lt;0.5</m:t>
                              </m:r>
                            </m:e>
                            <m:e>
                              <m:r>
                                <a:rPr lang="en-US" i="1">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qArr>
                        </m:e>
                      </m:d>
                    </m:oMath>
                  </m:oMathPara>
                </a14:m>
                <a:endParaRPr lang="en-US" dirty="0"/>
              </a:p>
            </p:txBody>
          </p:sp>
        </mc:Choice>
        <mc:Fallback>
          <p:sp>
            <p:nvSpPr>
              <p:cNvPr id="27" name="TextBox 26">
                <a:extLst>
                  <a:ext uri="{FF2B5EF4-FFF2-40B4-BE49-F238E27FC236}">
                    <a16:creationId xmlns:a16="http://schemas.microsoft.com/office/drawing/2014/main" id="{620639E5-75CD-2A06-40A0-BB7D66D97428}"/>
                  </a:ext>
                </a:extLst>
              </p:cNvPr>
              <p:cNvSpPr txBox="1">
                <a:spLocks noRot="1" noChangeAspect="1" noMove="1" noResize="1" noEditPoints="1" noAdjustHandles="1" noChangeArrowheads="1" noChangeShapeType="1" noTextEdit="1"/>
              </p:cNvSpPr>
              <p:nvPr/>
            </p:nvSpPr>
            <p:spPr>
              <a:xfrm>
                <a:off x="3171841" y="5890188"/>
                <a:ext cx="7113742" cy="71019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999A3B9-CC65-86EA-3644-BB4EE6ED646A}"/>
                  </a:ext>
                </a:extLst>
              </p:cNvPr>
              <p:cNvSpPr txBox="1"/>
              <p:nvPr/>
            </p:nvSpPr>
            <p:spPr>
              <a:xfrm>
                <a:off x="7605167" y="3744250"/>
                <a:ext cx="3841501"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𝑓𝑞</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𝑞</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7999A3B9-CC65-86EA-3644-BB4EE6ED646A}"/>
                  </a:ext>
                </a:extLst>
              </p:cNvPr>
              <p:cNvSpPr txBox="1">
                <a:spLocks noRot="1" noChangeAspect="1" noMove="1" noResize="1" noEditPoints="1" noAdjustHandles="1" noChangeArrowheads="1" noChangeShapeType="1" noTextEdit="1"/>
              </p:cNvSpPr>
              <p:nvPr/>
            </p:nvSpPr>
            <p:spPr>
              <a:xfrm>
                <a:off x="7605167" y="3744250"/>
                <a:ext cx="3841501" cy="646331"/>
              </a:xfrm>
              <a:prstGeom prst="rect">
                <a:avLst/>
              </a:prstGeom>
              <a:blipFill>
                <a:blip r:embed="rId10"/>
                <a:stretch>
                  <a:fillRect b="-7547"/>
                </a:stretch>
              </a:blipFill>
            </p:spPr>
            <p:txBody>
              <a:bodyPr/>
              <a:lstStyle/>
              <a:p>
                <a:r>
                  <a:rPr lang="en-US">
                    <a:noFill/>
                  </a:rPr>
                  <a:t> </a:t>
                </a:r>
              </a:p>
            </p:txBody>
          </p:sp>
        </mc:Fallback>
      </mc:AlternateContent>
    </p:spTree>
    <p:extLst>
      <p:ext uri="{BB962C8B-B14F-4D97-AF65-F5344CB8AC3E}">
        <p14:creationId xmlns:p14="http://schemas.microsoft.com/office/powerpoint/2010/main" val="45897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Not Sensitive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312340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4157-C6D0-2EA9-8E09-09A662918383}"/>
              </a:ext>
            </a:extLst>
          </p:cNvPr>
          <p:cNvSpPr>
            <a:spLocks noGrp="1"/>
          </p:cNvSpPr>
          <p:nvPr>
            <p:ph type="title"/>
          </p:nvPr>
        </p:nvSpPr>
        <p:spPr/>
        <p:txBody>
          <a:bodyPr/>
          <a:lstStyle/>
          <a:p>
            <a:r>
              <a:rPr lang="en-AU"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28F2A-4E22-DA45-3CDC-80B816A318D6}"/>
                  </a:ext>
                </a:extLst>
              </p:cNvPr>
              <p:cNvSpPr>
                <a:spLocks noGrp="1"/>
              </p:cNvSpPr>
              <p:nvPr>
                <p:ph idx="1"/>
              </p:nvPr>
            </p:nvSpPr>
            <p:spPr/>
            <p:txBody>
              <a:bodyPr>
                <a:normAutofit/>
              </a:bodyPr>
              <a:lstStyle/>
              <a:p>
                <a:r>
                  <a:rPr lang="en-AU" sz="2400" dirty="0"/>
                  <a:t>Entropy of a random variable X is the level of uncertainty inherent in the variables possible outcome.</a:t>
                </a:r>
              </a:p>
              <a:p>
                <a:r>
                  <a:rPr lang="en-AU" sz="2400" dirty="0"/>
                  <a:t>P(x) – Probability distribution and X is a random variable.</a:t>
                </a: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𝐸𝑛𝑡𝑟𝑜𝑝𝑦</m:t>
                      </m:r>
                      <m:r>
                        <a:rPr lang="en-AU" sz="2400" b="0" i="1" smtClean="0">
                          <a:latin typeface="Cambria Math" panose="02040503050406030204" pitchFamily="18" charset="0"/>
                        </a:rPr>
                        <m:t>=</m:t>
                      </m:r>
                      <m:r>
                        <a:rPr lang="en-AU" sz="2400" b="0" i="1" smtClean="0">
                          <a:latin typeface="Cambria Math" panose="02040503050406030204" pitchFamily="18" charset="0"/>
                        </a:rPr>
                        <m:t>𝐻</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 </m:t>
                      </m:r>
                      <m:d>
                        <m:dPr>
                          <m:begChr m:val="{"/>
                          <m:endChr m:val=""/>
                          <m:ctrlPr>
                            <a:rPr lang="en-AU" sz="2400" b="0" i="1" smtClean="0">
                              <a:latin typeface="Cambria Math" panose="02040503050406030204" pitchFamily="18" charset="0"/>
                            </a:rPr>
                          </m:ctrlPr>
                        </m:dPr>
                        <m:e>
                          <m:eqArr>
                            <m:eqArrPr>
                              <m:ctrlPr>
                                <a:rPr lang="en-AU" sz="2400" b="0" i="1" smtClean="0">
                                  <a:latin typeface="Cambria Math" panose="02040503050406030204" pitchFamily="18" charset="0"/>
                                </a:rPr>
                              </m:ctrlPr>
                            </m:eqArrPr>
                            <m:e>
                              <m:r>
                                <a:rPr lang="en-AU" sz="2400" b="0" i="1" smtClean="0">
                                  <a:latin typeface="Cambria Math" panose="02040503050406030204" pitchFamily="18" charset="0"/>
                                </a:rPr>
                                <m:t>−</m:t>
                              </m:r>
                              <m:nary>
                                <m:naryPr>
                                  <m:limLoc m:val="undOvr"/>
                                  <m:subHide m:val="on"/>
                                  <m:supHide m:val="on"/>
                                  <m:ctrlPr>
                                    <a:rPr lang="en-AU" sz="2400" b="0" i="1" smtClean="0">
                                      <a:latin typeface="Cambria Math" panose="02040503050406030204" pitchFamily="18" charset="0"/>
                                    </a:rPr>
                                  </m:ctrlPr>
                                </m:naryP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𝑐𝑜𝑛𝑡𝑖𝑛𝑜𝑢𝑠</m:t>
                                  </m:r>
                                </m:e>
                              </m:nary>
                            </m:e>
                            <m:e>
                              <m:r>
                                <a:rPr lang="en-AU" sz="2400" b="0" i="1" smtClean="0">
                                  <a:latin typeface="Cambria Math" panose="02040503050406030204" pitchFamily="18" charset="0"/>
                                </a:rPr>
                                <m:t>−</m:t>
                              </m:r>
                              <m:nary>
                                <m:naryPr>
                                  <m:chr m:val="∑"/>
                                  <m:supHide m:val="on"/>
                                  <m:ctrlPr>
                                    <a:rPr lang="en-AU" sz="2400" b="0" i="1" smtClean="0">
                                      <a:latin typeface="Cambria Math" panose="02040503050406030204" pitchFamily="18" charset="0"/>
                                    </a:rPr>
                                  </m:ctrlPr>
                                </m:naryPr>
                                <m:sub>
                                  <m:r>
                                    <m:rPr>
                                      <m:brk m:alnAt="7"/>
                                    </m:rPr>
                                    <a:rPr lang="en-AU" sz="2400" b="0" i="1" smtClean="0">
                                      <a:latin typeface="Cambria Math" panose="02040503050406030204" pitchFamily="18" charset="0"/>
                                    </a:rPr>
                                    <m:t>𝑥</m:t>
                                  </m: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𝑑𝑖𝑠𝑐𝑟𝑒𝑡𝑒</m:t>
                                  </m:r>
                                </m:e>
                              </m:nary>
                            </m:e>
                          </m:eqArr>
                        </m:e>
                      </m:d>
                    </m:oMath>
                  </m:oMathPara>
                </a14:m>
                <a:endParaRPr lang="en-AU" sz="2400" dirty="0"/>
              </a:p>
              <a:p>
                <a:r>
                  <a:rPr lang="en-AU" sz="2400" dirty="0"/>
                  <a:t>Reason for –Ve sign: </a:t>
                </a:r>
                <a14:m>
                  <m:oMath xmlns:m="http://schemas.openxmlformats.org/officeDocument/2006/math">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&lt;0, ∀</m:t>
                    </m:r>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oMath>
                </a14:m>
                <a:endParaRPr lang="en-AU" sz="2400" dirty="0"/>
              </a:p>
              <a:p>
                <a:r>
                  <a:rPr lang="en-AU" sz="2400" dirty="0"/>
                  <a:t> The greater the value of Entropy-H(x) , the greater the uncertainty for probability distribution and the smaller the value the less the uncertainty. </a:t>
                </a:r>
              </a:p>
              <a:p>
                <a:endParaRPr lang="en-AU" sz="2400" dirty="0"/>
              </a:p>
              <a:p>
                <a:endParaRPr lang="en-AU" sz="2400" dirty="0"/>
              </a:p>
            </p:txBody>
          </p:sp>
        </mc:Choice>
        <mc:Fallback xmlns="">
          <p:sp>
            <p:nvSpPr>
              <p:cNvPr id="3" name="Content Placeholder 2">
                <a:extLst>
                  <a:ext uri="{FF2B5EF4-FFF2-40B4-BE49-F238E27FC236}">
                    <a16:creationId xmlns:a16="http://schemas.microsoft.com/office/drawing/2014/main" id="{53228F2A-4E22-DA45-3CDC-80B816A318D6}"/>
                  </a:ext>
                </a:extLst>
              </p:cNvPr>
              <p:cNvSpPr>
                <a:spLocks noGrp="1" noRot="1" noChangeAspect="1" noMove="1" noResize="1" noEditPoints="1" noAdjustHandles="1" noChangeArrowheads="1" noChangeShapeType="1" noTextEdit="1"/>
              </p:cNvSpPr>
              <p:nvPr>
                <p:ph idx="1"/>
              </p:nvPr>
            </p:nvSpPr>
            <p:spPr>
              <a:blipFill>
                <a:blip r:embed="rId2"/>
                <a:stretch>
                  <a:fillRect l="-812" t="-1961" r="-1449" b="-1681"/>
                </a:stretch>
              </a:blipFill>
            </p:spPr>
            <p:txBody>
              <a:bodyPr/>
              <a:lstStyle/>
              <a:p>
                <a:r>
                  <a:rPr lang="en-AU">
                    <a:noFill/>
                  </a:rPr>
                  <a:t> </a:t>
                </a:r>
              </a:p>
            </p:txBody>
          </p:sp>
        </mc:Fallback>
      </mc:AlternateContent>
    </p:spTree>
    <p:extLst>
      <p:ext uri="{BB962C8B-B14F-4D97-AF65-F5344CB8AC3E}">
        <p14:creationId xmlns:p14="http://schemas.microsoft.com/office/powerpoint/2010/main" val="53836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xmlns="">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2912</TotalTime>
  <Words>1849</Words>
  <Application>Microsoft Office PowerPoint</Application>
  <PresentationFormat>Widescreen</PresentationFormat>
  <Paragraphs>361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PowerPoint Presentation</vt:lpstr>
      <vt:lpstr>Miss-Classification Loss (or) Classification Error Rate – Not Sensitive</vt:lpstr>
      <vt:lpstr>Entropy</vt:lpstr>
      <vt:lpstr>Cross Entropy Loss/Log Loss/Logistic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31</cp:revision>
  <dcterms:created xsi:type="dcterms:W3CDTF">2023-07-02T05:28:43Z</dcterms:created>
  <dcterms:modified xsi:type="dcterms:W3CDTF">2023-07-13T07:11:47Z</dcterms:modified>
</cp:coreProperties>
</file>