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5" r:id="rId6"/>
    <p:sldId id="311" r:id="rId7"/>
    <p:sldId id="318" r:id="rId8"/>
    <p:sldId id="323" r:id="rId9"/>
    <p:sldId id="312" r:id="rId10"/>
    <p:sldId id="324" r:id="rId11"/>
    <p:sldId id="314" r:id="rId12"/>
    <p:sldId id="322" r:id="rId13"/>
    <p:sldId id="316" r:id="rId14"/>
    <p:sldId id="273" r:id="rId15"/>
    <p:sldId id="257" r:id="rId16"/>
    <p:sldId id="270" r:id="rId17"/>
    <p:sldId id="259" r:id="rId18"/>
    <p:sldId id="266" r:id="rId19"/>
    <p:sldId id="263" r:id="rId20"/>
    <p:sldId id="267" r:id="rId21"/>
    <p:sldId id="265" r:id="rId22"/>
    <p:sldId id="271" r:id="rId23"/>
    <p:sldId id="264" r:id="rId24"/>
    <p:sldId id="272" r:id="rId25"/>
    <p:sldId id="329" r:id="rId26"/>
    <p:sldId id="330" r:id="rId27"/>
    <p:sldId id="331" r:id="rId28"/>
    <p:sldId id="274" r:id="rId29"/>
    <p:sldId id="258" r:id="rId30"/>
    <p:sldId id="260" r:id="rId31"/>
    <p:sldId id="261" r:id="rId32"/>
    <p:sldId id="282" r:id="rId33"/>
    <p:sldId id="287" r:id="rId34"/>
    <p:sldId id="289" r:id="rId35"/>
    <p:sldId id="288" r:id="rId36"/>
    <p:sldId id="290" r:id="rId37"/>
    <p:sldId id="291" r:id="rId38"/>
    <p:sldId id="293" r:id="rId39"/>
    <p:sldId id="294" r:id="rId40"/>
    <p:sldId id="297" r:id="rId41"/>
    <p:sldId id="298" r:id="rId42"/>
    <p:sldId id="299" r:id="rId43"/>
    <p:sldId id="300" r:id="rId44"/>
    <p:sldId id="278" r:id="rId45"/>
    <p:sldId id="301" r:id="rId46"/>
    <p:sldId id="302" r:id="rId47"/>
    <p:sldId id="279" r:id="rId48"/>
    <p:sldId id="303" r:id="rId49"/>
    <p:sldId id="305" r:id="rId50"/>
    <p:sldId id="304" r:id="rId51"/>
    <p:sldId id="306" r:id="rId52"/>
    <p:sldId id="326" r:id="rId53"/>
    <p:sldId id="327" r:id="rId54"/>
    <p:sldId id="328" r:id="rId55"/>
    <p:sldId id="325" r:id="rId56"/>
    <p:sldId id="317" r:id="rId57"/>
    <p:sldId id="307" r:id="rId58"/>
    <p:sldId id="308" r:id="rId59"/>
    <p:sldId id="31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00"/>
    <a:srgbClr val="FF3E3E"/>
    <a:srgbClr val="6B50AC"/>
    <a:srgbClr val="427EBA"/>
    <a:srgbClr val="CE5A57"/>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FF000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00B05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00B050"/>
                        </a:solidFill>
                      </a:rPr>
                      <a:t>y = 0.9928x</a:t>
                    </a:r>
                    <a:r>
                      <a:rPr lang="en-US" sz="1800" baseline="30000" dirty="0">
                        <a:solidFill>
                          <a:srgbClr val="00B050"/>
                        </a:solidFill>
                      </a:rPr>
                      <a:t>2</a:t>
                    </a:r>
                    <a:r>
                      <a:rPr lang="en-US" sz="1800" baseline="0" dirty="0">
                        <a:solidFill>
                          <a:srgbClr val="00B050"/>
                        </a:solidFill>
                      </a:rPr>
                      <a:t> - 3.8695x + 3.6519</a:t>
                    </a:r>
                    <a:endParaRPr lang="en-US" sz="1800" dirty="0">
                      <a:solidFill>
                        <a:srgbClr val="00B05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8/29/2023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8/29/2023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8/29/2023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8/29/2023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8/29/2023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8/29/2023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8/29/2023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8/29/2023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8/29/2023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8/29/2023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8/29/2023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8/29/2023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1.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78.png"/><Relationship Id="rId1" Type="http://schemas.openxmlformats.org/officeDocument/2006/relationships/slideLayout" Target="../slideLayouts/slideLayout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7.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fontScale="90000"/>
          </a:bodyPr>
          <a:lstStyle/>
          <a:p>
            <a:r>
              <a:rPr lang="en-AU" dirty="0"/>
              <a:t>Variance</a:t>
            </a:r>
            <a:br>
              <a:rPr lang="en-AU" dirty="0"/>
            </a:br>
            <a:r>
              <a:rPr lang="en-AU" sz="2800" dirty="0"/>
              <a:t>How much do the predictions of the ML models trained on different subsets of the data differ from the each other?</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r>
              <a:rPr lang="en-AU" sz="2400" dirty="0"/>
              <a:t>High Variance indicates that the features in the dataset coupled with the ML model may not have a robust  prediction capability</a:t>
            </a:r>
          </a:p>
          <a:p>
            <a:pPr lvl="1"/>
            <a:r>
              <a:rPr lang="en-AU" sz="2000" dirty="0"/>
              <a:t>Ex: The dataset on the right has quite a bit of noise and the two types of ML models have different degrees of variability. </a:t>
            </a:r>
          </a:p>
          <a:p>
            <a:pPr lvl="1"/>
            <a:r>
              <a:rPr lang="en-AU" sz="2000" dirty="0"/>
              <a:t>The green overfit models demonstrate high variance and have quite a bit of undulations with varying training data. </a:t>
            </a:r>
          </a:p>
          <a:p>
            <a:pPr lvl="1"/>
            <a:r>
              <a:rPr lang="en-AU" sz="2000" dirty="0"/>
              <a:t>The red underfit model has lower undulations and lower variance in comparison to the green model.</a:t>
            </a:r>
          </a:p>
        </p:txBody>
      </p:sp>
      <p:pic>
        <p:nvPicPr>
          <p:cNvPr id="5" name="Picture 4">
            <a:extLst>
              <a:ext uri="{FF2B5EF4-FFF2-40B4-BE49-F238E27FC236}">
                <a16:creationId xmlns:a16="http://schemas.microsoft.com/office/drawing/2014/main" id="{4F2998C2-82F2-F054-5616-1133163C5B3B}"/>
              </a:ext>
            </a:extLst>
          </p:cNvPr>
          <p:cNvPicPr>
            <a:picLocks noChangeAspect="1"/>
          </p:cNvPicPr>
          <p:nvPr/>
        </p:nvPicPr>
        <p:blipFill>
          <a:blip r:embed="rId2"/>
          <a:stretch>
            <a:fillRect/>
          </a:stretch>
        </p:blipFill>
        <p:spPr>
          <a:xfrm>
            <a:off x="6565392" y="1828800"/>
            <a:ext cx="4405495" cy="4352544"/>
          </a:xfrm>
          <a:prstGeom prst="rect">
            <a:avLst/>
          </a:prstGeom>
        </p:spPr>
      </p:pic>
    </p:spTree>
    <p:extLst>
      <p:ext uri="{BB962C8B-B14F-4D97-AF65-F5344CB8AC3E}">
        <p14:creationId xmlns:p14="http://schemas.microsoft.com/office/powerpoint/2010/main" val="258479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Regression Loss Metric</a:t>
            </a:r>
            <a:endParaRPr lang="en-AU" sz="3100" dirty="0"/>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(average)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xmlns="">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Classification Loss Metric </a:t>
            </a:r>
            <a:endParaRPr lang="en-AU" sz="3100" dirty="0"/>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–&gt; 0 – 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AU" i="1">
                              <a:latin typeface="Cambria Math" panose="02040503050406030204" pitchFamily="18" charset="0"/>
                            </a:rPr>
                            <m:t>𝐿</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the expectation (average) of the 0 – 1 loss over all </a:t>
                </a:r>
                <a14:m>
                  <m:oMath xmlns:m="http://schemas.openxmlformats.org/officeDocument/2006/math">
                    <m:r>
                      <a:rPr lang="en-US" i="1">
                        <a:latin typeface="Cambria Math" panose="02040503050406030204" pitchFamily="18" charset="0"/>
                      </a:rPr>
                      <m:t>𝑥</m:t>
                    </m:r>
                  </m:oMath>
                </a14:m>
                <a:r>
                  <a:rPr lang="en-AU" dirty="0"/>
                  <a:t> is the variance in classification.</a:t>
                </a:r>
              </a:p>
            </p:txBody>
          </p:sp>
        </mc:Choice>
        <mc:Fallback xmlns="">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92891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Bias Variance - Bull’s Eye</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0483" y="1690688"/>
            <a:ext cx="5151034" cy="462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3B68-9A3F-628C-D7DA-7E2FD55F6EE9}"/>
              </a:ext>
            </a:extLst>
          </p:cNvPr>
          <p:cNvSpPr>
            <a:spLocks noGrp="1"/>
          </p:cNvSpPr>
          <p:nvPr>
            <p:ph type="title"/>
          </p:nvPr>
        </p:nvSpPr>
        <p:spPr/>
        <p:txBody>
          <a:bodyPr/>
          <a:lstStyle/>
          <a:p>
            <a:r>
              <a:rPr lang="en-US" dirty="0"/>
              <a:t>F1-Score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CFF9A7-0C7D-3FDA-1BFE-F2F07D3AA3E9}"/>
                  </a:ext>
                </a:extLst>
              </p:cNvPr>
              <p:cNvSpPr>
                <a:spLocks noGrp="1"/>
              </p:cNvSpPr>
              <p:nvPr>
                <p:ph idx="1"/>
              </p:nvPr>
            </p:nvSpPr>
            <p:spPr/>
            <p:txBody>
              <a:bodyPr/>
              <a:lstStyle/>
              <a:p>
                <a:r>
                  <a:rPr lang="en-US" dirty="0"/>
                  <a:t>For handling, precision – recall trade off, </a:t>
                </a:r>
                <a:r>
                  <a:rPr lang="en-AU" dirty="0"/>
                  <a:t>combine the precision and recall metrics into a single metric namely f1 score. </a:t>
                </a:r>
              </a:p>
              <a:p>
                <a:r>
                  <a:rPr lang="en-AU" dirty="0"/>
                  <a:t>F1 score is a harmonic mean of precision and recall.</a:t>
                </a:r>
              </a:p>
              <a:p>
                <a:pPr marL="0" indent="0">
                  <a:buNone/>
                </a:pP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𝐹</m:t>
                      </m:r>
                      <m:r>
                        <a:rPr lang="en-AU" b="0" i="1" smtClean="0">
                          <a:latin typeface="Cambria Math" panose="02040503050406030204" pitchFamily="18" charset="0"/>
                        </a:rPr>
                        <m:t>1 </m:t>
                      </m:r>
                      <m:r>
                        <a:rPr lang="en-AU" b="0" i="1" smtClean="0">
                          <a:latin typeface="Cambria Math" panose="02040503050406030204" pitchFamily="18" charset="0"/>
                        </a:rPr>
                        <m:t>𝑠𝑐𝑜𝑟𝑒</m:t>
                      </m:r>
                      <m:r>
                        <a:rPr lang="en-AU" b="0" i="1" smtClean="0">
                          <a:latin typeface="Cambria Math" panose="02040503050406030204" pitchFamily="18" charset="0"/>
                        </a:rPr>
                        <m:t>=2∗</m:t>
                      </m:r>
                      <m:f>
                        <m:fPr>
                          <m:ctrlPr>
                            <a:rPr lang="en-AU" b="0" i="1" smtClean="0">
                              <a:latin typeface="Cambria Math" panose="02040503050406030204" pitchFamily="18" charset="0"/>
                            </a:rPr>
                          </m:ctrlPr>
                        </m:fPr>
                        <m:num>
                          <m:r>
                            <a:rPr lang="en-AU" b="0" i="1" smtClean="0">
                              <a:latin typeface="Cambria Math" panose="02040503050406030204" pitchFamily="18" charset="0"/>
                            </a:rPr>
                            <m:t>𝑃𝑟𝑒𝑐𝑖𝑠𝑖𝑜𝑛</m:t>
                          </m:r>
                          <m:r>
                            <a:rPr lang="en-AU" b="0" i="1" smtClean="0">
                              <a:latin typeface="Cambria Math" panose="02040503050406030204" pitchFamily="18" charset="0"/>
                            </a:rPr>
                            <m:t> ∗</m:t>
                          </m:r>
                          <m:r>
                            <a:rPr lang="en-AU" b="0" i="1" smtClean="0">
                              <a:latin typeface="Cambria Math" panose="02040503050406030204" pitchFamily="18" charset="0"/>
                            </a:rPr>
                            <m:t>𝑅𝑒𝑐𝑎𝑙𝑙</m:t>
                          </m:r>
                        </m:num>
                        <m:den>
                          <m:r>
                            <a:rPr lang="en-AU" b="0" i="1" smtClean="0">
                              <a:latin typeface="Cambria Math" panose="02040503050406030204" pitchFamily="18" charset="0"/>
                            </a:rPr>
                            <m:t>𝑃𝑟𝑒𝑐𝑖𝑠𝑖𝑜𝑛</m:t>
                          </m:r>
                          <m:r>
                            <a:rPr lang="en-AU" b="0" i="1" smtClean="0">
                              <a:latin typeface="Cambria Math" panose="02040503050406030204" pitchFamily="18" charset="0"/>
                            </a:rPr>
                            <m:t>+</m:t>
                          </m:r>
                          <m:r>
                            <a:rPr lang="en-AU" b="0" i="1" smtClean="0">
                              <a:latin typeface="Cambria Math" panose="02040503050406030204" pitchFamily="18" charset="0"/>
                            </a:rPr>
                            <m:t>𝑅𝑒𝑐𝑎𝑙𝑙</m:t>
                          </m:r>
                        </m:den>
                      </m:f>
                    </m:oMath>
                  </m:oMathPara>
                </a14:m>
                <a:endParaRPr lang="en-AU" b="0" dirty="0"/>
              </a:p>
              <a:p>
                <a:r>
                  <a:rPr lang="en-AU" dirty="0"/>
                  <a:t>High F1 score – Both Precision and Recall are high</a:t>
                </a:r>
              </a:p>
              <a:p>
                <a:r>
                  <a:rPr lang="en-AU" dirty="0"/>
                  <a:t>Low F1 score – Both Precision and Recall are low</a:t>
                </a:r>
              </a:p>
              <a:p>
                <a:r>
                  <a:rPr lang="en-AU" b="0" dirty="0"/>
                  <a:t>Medium F1 score </a:t>
                </a:r>
                <a:r>
                  <a:rPr lang="en-AU" dirty="0"/>
                  <a:t>– Either one is high and other is low</a:t>
                </a:r>
                <a:endParaRPr lang="en-AU" b="0" dirty="0"/>
              </a:p>
              <a:p>
                <a:pPr marL="0" indent="0">
                  <a:buNone/>
                </a:pPr>
                <a:endParaRPr lang="en-AU" dirty="0"/>
              </a:p>
              <a:p>
                <a:pPr marL="0" indent="0">
                  <a:buNone/>
                </a:pPr>
                <a:endParaRPr lang="en-AU" dirty="0"/>
              </a:p>
              <a:p>
                <a:endParaRPr lang="en-US" dirty="0"/>
              </a:p>
            </p:txBody>
          </p:sp>
        </mc:Choice>
        <mc:Fallback>
          <p:sp>
            <p:nvSpPr>
              <p:cNvPr id="3" name="Content Placeholder 2">
                <a:extLst>
                  <a:ext uri="{FF2B5EF4-FFF2-40B4-BE49-F238E27FC236}">
                    <a16:creationId xmlns:a16="http://schemas.microsoft.com/office/drawing/2014/main" id="{7CCFF9A7-0C7D-3FDA-1BFE-F2F07D3AA3E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AU">
                    <a:noFill/>
                  </a:rPr>
                  <a:t> </a:t>
                </a:r>
              </a:p>
            </p:txBody>
          </p:sp>
        </mc:Fallback>
      </mc:AlternateContent>
    </p:spTree>
    <p:extLst>
      <p:ext uri="{BB962C8B-B14F-4D97-AF65-F5344CB8AC3E}">
        <p14:creationId xmlns:p14="http://schemas.microsoft.com/office/powerpoint/2010/main" val="1923937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3AB0-3289-E557-795E-DB81BAFDDC3A}"/>
              </a:ext>
            </a:extLst>
          </p:cNvPr>
          <p:cNvSpPr>
            <a:spLocks noGrp="1"/>
          </p:cNvSpPr>
          <p:nvPr>
            <p:ph type="title"/>
          </p:nvPr>
        </p:nvSpPr>
        <p:spPr/>
        <p:txBody>
          <a:bodyPr/>
          <a:lstStyle/>
          <a:p>
            <a:r>
              <a:rPr lang="en-US" dirty="0"/>
              <a:t>Receiver Operating Characteristic Curve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18F14D-98FC-812B-5B16-75ABC4C6F026}"/>
                  </a:ext>
                </a:extLst>
              </p:cNvPr>
              <p:cNvSpPr>
                <a:spLocks noGrp="1"/>
              </p:cNvSpPr>
              <p:nvPr>
                <p:ph sz="half" idx="1"/>
              </p:nvPr>
            </p:nvSpPr>
            <p:spPr/>
            <p:txBody>
              <a:bodyPr/>
              <a:lstStyle/>
              <a:p>
                <a:r>
                  <a:rPr lang="en-AU" dirty="0"/>
                  <a:t>Is a graph showing the performance of a classification model at all classification thresholds.</a:t>
                </a:r>
              </a:p>
              <a:p>
                <a:r>
                  <a:rPr lang="en-AU" dirty="0"/>
                  <a:t>The curve plot two parameters:</a:t>
                </a:r>
              </a:p>
              <a:p>
                <a:pPr lvl="1"/>
                <a:r>
                  <a:rPr lang="en-AU" dirty="0"/>
                  <a:t>TPR</a:t>
                </a:r>
              </a:p>
              <a:p>
                <a:pPr lvl="1"/>
                <a:r>
                  <a:rPr lang="en-AU" dirty="0"/>
                  <a:t>FPR </a:t>
                </a:r>
              </a:p>
              <a:p>
                <a14:m>
                  <m:oMath xmlns:m="http://schemas.openxmlformats.org/officeDocument/2006/math">
                    <m:r>
                      <a:rPr lang="en-AU" b="0" i="1" smtClean="0">
                        <a:latin typeface="Cambria Math" panose="02040503050406030204" pitchFamily="18" charset="0"/>
                      </a:rPr>
                      <m:t>𝑇𝑃𝑅</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𝑇𝑃</m:t>
                        </m:r>
                      </m:num>
                      <m:den>
                        <m:r>
                          <a:rPr lang="en-AU" b="0" i="1" smtClean="0">
                            <a:latin typeface="Cambria Math" panose="02040503050406030204" pitchFamily="18" charset="0"/>
                          </a:rPr>
                          <m:t>𝑇𝑃</m:t>
                        </m:r>
                        <m:r>
                          <a:rPr lang="en-AU" b="0" i="1" smtClean="0">
                            <a:latin typeface="Cambria Math" panose="02040503050406030204" pitchFamily="18" charset="0"/>
                          </a:rPr>
                          <m:t>+</m:t>
                        </m:r>
                        <m:r>
                          <a:rPr lang="en-AU" b="0" i="1" smtClean="0">
                            <a:latin typeface="Cambria Math" panose="02040503050406030204" pitchFamily="18" charset="0"/>
                          </a:rPr>
                          <m:t>𝐹𝑁</m:t>
                        </m:r>
                      </m:den>
                    </m:f>
                  </m:oMath>
                </a14:m>
                <a:endParaRPr lang="en-US" dirty="0"/>
              </a:p>
              <a:p>
                <a14:m>
                  <m:oMath xmlns:m="http://schemas.openxmlformats.org/officeDocument/2006/math">
                    <m:r>
                      <a:rPr lang="en-AU" b="0" i="1" smtClean="0">
                        <a:latin typeface="Cambria Math" panose="02040503050406030204" pitchFamily="18" charset="0"/>
                      </a:rPr>
                      <m:t>𝐹𝑃𝑅</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𝐹𝑃</m:t>
                        </m:r>
                      </m:num>
                      <m:den>
                        <m:r>
                          <a:rPr lang="en-AU" b="0" i="1" smtClean="0">
                            <a:latin typeface="Cambria Math" panose="02040503050406030204" pitchFamily="18" charset="0"/>
                          </a:rPr>
                          <m:t>𝐹𝑃</m:t>
                        </m:r>
                        <m:r>
                          <a:rPr lang="en-AU" b="0" i="1" smtClean="0">
                            <a:latin typeface="Cambria Math" panose="02040503050406030204" pitchFamily="18" charset="0"/>
                          </a:rPr>
                          <m:t>+</m:t>
                        </m:r>
                        <m:r>
                          <a:rPr lang="en-AU" b="0" i="1" smtClean="0">
                            <a:latin typeface="Cambria Math" panose="02040503050406030204" pitchFamily="18" charset="0"/>
                          </a:rPr>
                          <m:t>𝑇𝑁</m:t>
                        </m:r>
                      </m:den>
                    </m:f>
                  </m:oMath>
                </a14:m>
                <a:endParaRPr lang="en-US" dirty="0"/>
              </a:p>
            </p:txBody>
          </p:sp>
        </mc:Choice>
        <mc:Fallback>
          <p:sp>
            <p:nvSpPr>
              <p:cNvPr id="3" name="Content Placeholder 2">
                <a:extLst>
                  <a:ext uri="{FF2B5EF4-FFF2-40B4-BE49-F238E27FC236}">
                    <a16:creationId xmlns:a16="http://schemas.microsoft.com/office/drawing/2014/main" id="{8718F14D-98FC-812B-5B16-75ABC4C6F026}"/>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AU">
                    <a:noFill/>
                  </a:rPr>
                  <a:t> </a:t>
                </a:r>
              </a:p>
            </p:txBody>
          </p:sp>
        </mc:Fallback>
      </mc:AlternateContent>
      <p:cxnSp>
        <p:nvCxnSpPr>
          <p:cNvPr id="6" name="Straight Arrow Connector 5">
            <a:extLst>
              <a:ext uri="{FF2B5EF4-FFF2-40B4-BE49-F238E27FC236}">
                <a16:creationId xmlns:a16="http://schemas.microsoft.com/office/drawing/2014/main" id="{364DDB88-AEF6-6FA5-294C-3174D1EDA96A}"/>
              </a:ext>
            </a:extLst>
          </p:cNvPr>
          <p:cNvCxnSpPr/>
          <p:nvPr/>
        </p:nvCxnSpPr>
        <p:spPr>
          <a:xfrm>
            <a:off x="6315740" y="1690688"/>
            <a:ext cx="0" cy="4486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9789CA-AA45-0CDB-DD35-EBE0C3A07702}"/>
              </a:ext>
            </a:extLst>
          </p:cNvPr>
          <p:cNvCxnSpPr/>
          <p:nvPr/>
        </p:nvCxnSpPr>
        <p:spPr>
          <a:xfrm>
            <a:off x="6019800" y="5901070"/>
            <a:ext cx="50912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BA790B-A221-7CB6-8402-7B5E4BE00656}"/>
              </a:ext>
            </a:extLst>
          </p:cNvPr>
          <p:cNvSpPr txBox="1"/>
          <p:nvPr/>
        </p:nvSpPr>
        <p:spPr>
          <a:xfrm>
            <a:off x="9237200" y="5992297"/>
            <a:ext cx="534121" cy="369332"/>
          </a:xfrm>
          <a:prstGeom prst="rect">
            <a:avLst/>
          </a:prstGeom>
          <a:noFill/>
        </p:spPr>
        <p:txBody>
          <a:bodyPr wrap="none" rtlCol="0">
            <a:spAutoFit/>
          </a:bodyPr>
          <a:lstStyle/>
          <a:p>
            <a:r>
              <a:rPr lang="en-AU" dirty="0"/>
              <a:t>FPR</a:t>
            </a:r>
          </a:p>
        </p:txBody>
      </p:sp>
      <p:sp>
        <p:nvSpPr>
          <p:cNvPr id="10" name="TextBox 9">
            <a:extLst>
              <a:ext uri="{FF2B5EF4-FFF2-40B4-BE49-F238E27FC236}">
                <a16:creationId xmlns:a16="http://schemas.microsoft.com/office/drawing/2014/main" id="{77B917ED-7E07-501C-D455-10DCAB4ECF52}"/>
              </a:ext>
            </a:extLst>
          </p:cNvPr>
          <p:cNvSpPr txBox="1"/>
          <p:nvPr/>
        </p:nvSpPr>
        <p:spPr>
          <a:xfrm rot="16200000">
            <a:off x="5855492" y="2974067"/>
            <a:ext cx="540533" cy="369332"/>
          </a:xfrm>
          <a:prstGeom prst="rect">
            <a:avLst/>
          </a:prstGeom>
          <a:noFill/>
        </p:spPr>
        <p:txBody>
          <a:bodyPr wrap="none" rtlCol="0">
            <a:spAutoFit/>
          </a:bodyPr>
          <a:lstStyle/>
          <a:p>
            <a:r>
              <a:rPr lang="en-AU" dirty="0"/>
              <a:t>TPR</a:t>
            </a:r>
          </a:p>
        </p:txBody>
      </p:sp>
      <p:sp>
        <p:nvSpPr>
          <p:cNvPr id="11" name="Freeform: Shape 10">
            <a:extLst>
              <a:ext uri="{FF2B5EF4-FFF2-40B4-BE49-F238E27FC236}">
                <a16:creationId xmlns:a16="http://schemas.microsoft.com/office/drawing/2014/main" id="{F9558C23-15CF-25C9-C870-F4D3B443BD5B}"/>
              </a:ext>
            </a:extLst>
          </p:cNvPr>
          <p:cNvSpPr/>
          <p:nvPr/>
        </p:nvSpPr>
        <p:spPr>
          <a:xfrm>
            <a:off x="6326372" y="1977656"/>
            <a:ext cx="4455042" cy="3934046"/>
          </a:xfrm>
          <a:custGeom>
            <a:avLst/>
            <a:gdLst>
              <a:gd name="connsiteX0" fmla="*/ 0 w 4455042"/>
              <a:gd name="connsiteY0" fmla="*/ 3934046 h 3934046"/>
              <a:gd name="connsiteX1" fmla="*/ 595423 w 4455042"/>
              <a:gd name="connsiteY1" fmla="*/ 1998921 h 3934046"/>
              <a:gd name="connsiteX2" fmla="*/ 1818168 w 4455042"/>
              <a:gd name="connsiteY2" fmla="*/ 1073888 h 3934046"/>
              <a:gd name="connsiteX3" fmla="*/ 2913321 w 4455042"/>
              <a:gd name="connsiteY3" fmla="*/ 563525 h 3934046"/>
              <a:gd name="connsiteX4" fmla="*/ 3498112 w 4455042"/>
              <a:gd name="connsiteY4" fmla="*/ 350874 h 3934046"/>
              <a:gd name="connsiteX5" fmla="*/ 4455042 w 4455042"/>
              <a:gd name="connsiteY5" fmla="*/ 0 h 3934046"/>
              <a:gd name="connsiteX6" fmla="*/ 4455042 w 4455042"/>
              <a:gd name="connsiteY6" fmla="*/ 0 h 393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042" h="3934046">
                <a:moveTo>
                  <a:pt x="0" y="3934046"/>
                </a:moveTo>
                <a:cubicBezTo>
                  <a:pt x="146197" y="3204830"/>
                  <a:pt x="292395" y="2475614"/>
                  <a:pt x="595423" y="1998921"/>
                </a:cubicBezTo>
                <a:cubicBezTo>
                  <a:pt x="898451" y="1522228"/>
                  <a:pt x="1431852" y="1313121"/>
                  <a:pt x="1818168" y="1073888"/>
                </a:cubicBezTo>
                <a:cubicBezTo>
                  <a:pt x="2204484" y="834655"/>
                  <a:pt x="2633331" y="684027"/>
                  <a:pt x="2913321" y="563525"/>
                </a:cubicBezTo>
                <a:cubicBezTo>
                  <a:pt x="3193311" y="443023"/>
                  <a:pt x="3498112" y="350874"/>
                  <a:pt x="3498112" y="350874"/>
                </a:cubicBezTo>
                <a:lnTo>
                  <a:pt x="4455042" y="0"/>
                </a:lnTo>
                <a:lnTo>
                  <a:pt x="4455042"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B85E5542-2C0A-4C45-B8AC-BC9D75010562}"/>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3" name="TextBox 12">
            <a:extLst>
              <a:ext uri="{FF2B5EF4-FFF2-40B4-BE49-F238E27FC236}">
                <a16:creationId xmlns:a16="http://schemas.microsoft.com/office/drawing/2014/main" id="{792E9FC6-5D69-F946-A9E2-DCF2C3207C1D}"/>
              </a:ext>
            </a:extLst>
          </p:cNvPr>
          <p:cNvSpPr txBox="1"/>
          <p:nvPr/>
        </p:nvSpPr>
        <p:spPr>
          <a:xfrm>
            <a:off x="5715241" y="5727036"/>
            <a:ext cx="301686" cy="369332"/>
          </a:xfrm>
          <a:prstGeom prst="rect">
            <a:avLst/>
          </a:prstGeom>
          <a:noFill/>
        </p:spPr>
        <p:txBody>
          <a:bodyPr wrap="none" rtlCol="0">
            <a:spAutoFit/>
          </a:bodyPr>
          <a:lstStyle/>
          <a:p>
            <a:r>
              <a:rPr lang="en-AU" dirty="0"/>
              <a:t>0</a:t>
            </a:r>
          </a:p>
        </p:txBody>
      </p:sp>
      <p:sp>
        <p:nvSpPr>
          <p:cNvPr id="14" name="TextBox 13">
            <a:extLst>
              <a:ext uri="{FF2B5EF4-FFF2-40B4-BE49-F238E27FC236}">
                <a16:creationId xmlns:a16="http://schemas.microsoft.com/office/drawing/2014/main" id="{8DC2EDAF-E2E6-9C76-5005-E6BA11361C28}"/>
              </a:ext>
            </a:extLst>
          </p:cNvPr>
          <p:cNvSpPr txBox="1"/>
          <p:nvPr/>
        </p:nvSpPr>
        <p:spPr>
          <a:xfrm>
            <a:off x="5941092" y="1574730"/>
            <a:ext cx="301686" cy="369332"/>
          </a:xfrm>
          <a:prstGeom prst="rect">
            <a:avLst/>
          </a:prstGeom>
          <a:noFill/>
        </p:spPr>
        <p:txBody>
          <a:bodyPr wrap="square" rtlCol="0">
            <a:spAutoFit/>
          </a:bodyPr>
          <a:lstStyle/>
          <a:p>
            <a:r>
              <a:rPr lang="en-AU" dirty="0"/>
              <a:t>1</a:t>
            </a:r>
          </a:p>
        </p:txBody>
      </p:sp>
      <p:sp>
        <p:nvSpPr>
          <p:cNvPr id="15" name="TextBox 14">
            <a:extLst>
              <a:ext uri="{FF2B5EF4-FFF2-40B4-BE49-F238E27FC236}">
                <a16:creationId xmlns:a16="http://schemas.microsoft.com/office/drawing/2014/main" id="{5D1496D4-68A6-0AB5-04FA-5868F6A8CD6B}"/>
              </a:ext>
            </a:extLst>
          </p:cNvPr>
          <p:cNvSpPr txBox="1"/>
          <p:nvPr/>
        </p:nvSpPr>
        <p:spPr>
          <a:xfrm>
            <a:off x="6175529" y="6198670"/>
            <a:ext cx="301686" cy="369332"/>
          </a:xfrm>
          <a:prstGeom prst="rect">
            <a:avLst/>
          </a:prstGeom>
          <a:noFill/>
        </p:spPr>
        <p:txBody>
          <a:bodyPr wrap="none" rtlCol="0">
            <a:spAutoFit/>
          </a:bodyPr>
          <a:lstStyle/>
          <a:p>
            <a:r>
              <a:rPr lang="en-AU" dirty="0"/>
              <a:t>0</a:t>
            </a:r>
          </a:p>
        </p:txBody>
      </p:sp>
    </p:spTree>
    <p:extLst>
      <p:ext uri="{BB962C8B-B14F-4D97-AF65-F5344CB8AC3E}">
        <p14:creationId xmlns:p14="http://schemas.microsoft.com/office/powerpoint/2010/main" val="299583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0E2-0BAD-5194-871F-5C159B390885}"/>
              </a:ext>
            </a:extLst>
          </p:cNvPr>
          <p:cNvSpPr>
            <a:spLocks noGrp="1"/>
          </p:cNvSpPr>
          <p:nvPr>
            <p:ph type="title"/>
          </p:nvPr>
        </p:nvSpPr>
        <p:spPr/>
        <p:txBody>
          <a:bodyPr/>
          <a:lstStyle/>
          <a:p>
            <a:r>
              <a:rPr lang="en-US" dirty="0"/>
              <a:t>Precision Recall Curve</a:t>
            </a:r>
          </a:p>
        </p:txBody>
      </p:sp>
      <p:sp>
        <p:nvSpPr>
          <p:cNvPr id="4" name="Content Placeholder 3">
            <a:extLst>
              <a:ext uri="{FF2B5EF4-FFF2-40B4-BE49-F238E27FC236}">
                <a16:creationId xmlns:a16="http://schemas.microsoft.com/office/drawing/2014/main" id="{67FD5BC7-C1A0-E963-28CC-AFB4A20820A4}"/>
              </a:ext>
            </a:extLst>
          </p:cNvPr>
          <p:cNvSpPr>
            <a:spLocks noGrp="1"/>
          </p:cNvSpPr>
          <p:nvPr>
            <p:ph sz="half" idx="1"/>
          </p:nvPr>
        </p:nvSpPr>
        <p:spPr/>
        <p:txBody>
          <a:bodyPr>
            <a:normAutofit/>
          </a:bodyPr>
          <a:lstStyle/>
          <a:p>
            <a:r>
              <a:rPr lang="en-AU" dirty="0"/>
              <a:t>Illustrates a negative slope function. It represents the trade-off between precision and recall for a given model. Considering the inverse relationship between precision and recall, the curve is generally non-linear, implying that increasing one metric decreases the other, but the decrease might not be proportional.</a:t>
            </a:r>
          </a:p>
        </p:txBody>
      </p:sp>
      <p:pic>
        <p:nvPicPr>
          <p:cNvPr id="1026" name="Picture 2" descr="Precision-recall curve">
            <a:extLst>
              <a:ext uri="{FF2B5EF4-FFF2-40B4-BE49-F238E27FC236}">
                <a16:creationId xmlns:a16="http://schemas.microsoft.com/office/drawing/2014/main" id="{5C885416-A040-16B1-A039-5B6F4FE619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2208047"/>
            <a:ext cx="6172200" cy="3586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425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𝑚</m:t>
                        </m:r>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F34AD1-77E2-504C-7FE2-7CC0B41495CD}"/>
                  </a:ext>
                </a:extLst>
              </p:cNvPr>
              <p:cNvSpPr txBox="1"/>
              <p:nvPr/>
            </p:nvSpPr>
            <p:spPr>
              <a:xfrm>
                <a:off x="5184648" y="349836"/>
                <a:ext cx="5751576" cy="1176861"/>
              </a:xfrm>
              <a:prstGeom prst="rect">
                <a:avLst/>
              </a:prstGeom>
              <a:noFill/>
            </p:spPr>
            <p:txBody>
              <a:bodyPr wrap="square" rtlCol="0">
                <a:spAutoFit/>
              </a:bodyPr>
              <a:lstStyle/>
              <a:p>
                <a:r>
                  <a:rPr lang="en-US" dirty="0"/>
                  <a:t>0.30 Diabetes, 0.70 No Diabetes</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m:t>
                              </m:r>
                            </m:sub>
                          </m:sSub>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𝐷𝑖𝑎𝑏𝑒𝑡𝑖𝑐𝑠</m:t>
                          </m:r>
                          <m:r>
                            <a:rPr lang="en-US" b="0" i="1" smtClean="0">
                              <a:latin typeface="Cambria Math" panose="02040503050406030204" pitchFamily="18" charset="0"/>
                            </a:rPr>
                            <m:t>∗</m:t>
                          </m:r>
                          <m:r>
                            <a:rPr lang="en-US" i="1">
                              <a:latin typeface="Cambria Math" panose="02040503050406030204" pitchFamily="18" charset="0"/>
                            </a:rPr>
                            <m:t>0.70</m:t>
                          </m:r>
                        </m:num>
                        <m:den>
                          <m:r>
                            <a:rPr lang="en-US" i="1">
                              <a:latin typeface="Cambria Math" panose="02040503050406030204" pitchFamily="18" charset="0"/>
                            </a:rPr>
                            <m:t>#</m:t>
                          </m:r>
                          <m:r>
                            <a:rPr lang="en-US" i="1">
                              <a:latin typeface="Cambria Math" panose="02040503050406030204" pitchFamily="18" charset="0"/>
                            </a:rPr>
                            <m:t>𝐷𝑖𝑎𝑏𝑒𝑡𝑖𝑐𝑠</m:t>
                          </m:r>
                          <m:r>
                            <a:rPr lang="en-US" i="1">
                              <a:latin typeface="Cambria Math" panose="02040503050406030204" pitchFamily="18" charset="0"/>
                            </a:rPr>
                            <m:t>∗0.70+#</m:t>
                          </m:r>
                          <m:r>
                            <a:rPr lang="en-US" i="1">
                              <a:latin typeface="Cambria Math" panose="02040503050406030204" pitchFamily="18" charset="0"/>
                            </a:rPr>
                            <m:t>𝑁𝑜𝑛𝐷𝑖𝑎𝑏𝑒𝑡𝑖𝑐𝑠</m:t>
                          </m:r>
                          <m:r>
                            <a:rPr lang="en-US" b="0" i="1" smtClean="0">
                              <a:latin typeface="Cambria Math" panose="02040503050406030204" pitchFamily="18" charset="0"/>
                            </a:rPr>
                            <m:t>∗0.30</m:t>
                          </m:r>
                        </m:den>
                      </m:f>
                    </m:oMath>
                  </m:oMathPara>
                </a14:m>
                <a:endParaRPr lang="en-US" dirty="0"/>
              </a:p>
            </p:txBody>
          </p:sp>
        </mc:Choice>
        <mc:Fallback xmlns="">
          <p:sp>
            <p:nvSpPr>
              <p:cNvPr id="4" name="TextBox 3">
                <a:extLst>
                  <a:ext uri="{FF2B5EF4-FFF2-40B4-BE49-F238E27FC236}">
                    <a16:creationId xmlns:a16="http://schemas.microsoft.com/office/drawing/2014/main" id="{F0F34AD1-77E2-504C-7FE2-7CC0B41495CD}"/>
                  </a:ext>
                </a:extLst>
              </p:cNvPr>
              <p:cNvSpPr txBox="1">
                <a:spLocks noRot="1" noChangeAspect="1" noMove="1" noResize="1" noEditPoints="1" noAdjustHandles="1" noChangeArrowheads="1" noChangeShapeType="1" noTextEdit="1"/>
              </p:cNvSpPr>
              <p:nvPr/>
            </p:nvSpPr>
            <p:spPr>
              <a:xfrm>
                <a:off x="5184648" y="349836"/>
                <a:ext cx="5751576" cy="1176861"/>
              </a:xfrm>
              <a:prstGeom prst="rect">
                <a:avLst/>
              </a:prstGeom>
              <a:blipFill>
                <a:blip r:embed="rId4"/>
                <a:stretch>
                  <a:fillRect l="-954" t="-2591"/>
                </a:stretch>
              </a:blipFill>
            </p:spPr>
            <p:txBody>
              <a:bodyPr/>
              <a:lstStyle/>
              <a:p>
                <a:r>
                  <a:rPr lang="en-US">
                    <a:noFill/>
                  </a:rPr>
                  <a:t> </a:t>
                </a:r>
              </a:p>
            </p:txBody>
          </p:sp>
        </mc:Fallback>
      </mc:AlternateContent>
    </p:spTree>
    <p:extLst>
      <p:ext uri="{BB962C8B-B14F-4D97-AF65-F5344CB8AC3E}">
        <p14:creationId xmlns:p14="http://schemas.microsoft.com/office/powerpoint/2010/main" val="4247009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error for a given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325-C33F-4A4B-2358-34D75DD53662}"/>
              </a:ext>
            </a:extLst>
          </p:cNvPr>
          <p:cNvSpPr>
            <a:spLocks noGrp="1"/>
          </p:cNvSpPr>
          <p:nvPr>
            <p:ph type="title"/>
          </p:nvPr>
        </p:nvSpPr>
        <p:spPr/>
        <p:txBody>
          <a:bodyPr/>
          <a:lstStyle/>
          <a:p>
            <a:r>
              <a:rPr lang="en-US" dirty="0"/>
              <a:t>Depth 1 Tree Performance on test?</a:t>
            </a:r>
          </a:p>
        </p:txBody>
      </p:sp>
      <p:pic>
        <p:nvPicPr>
          <p:cNvPr id="13" name="Content Placeholder 12">
            <a:extLst>
              <a:ext uri="{FF2B5EF4-FFF2-40B4-BE49-F238E27FC236}">
                <a16:creationId xmlns:a16="http://schemas.microsoft.com/office/drawing/2014/main" id="{85037271-F6D4-FEDA-B136-6DA856B61C9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238107" y="2102465"/>
            <a:ext cx="4327708" cy="368751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17267F-0C53-7251-41AB-CFA4D053C8E3}"/>
                  </a:ext>
                </a:extLst>
              </p:cNvPr>
              <p:cNvSpPr txBox="1"/>
              <p:nvPr/>
            </p:nvSpPr>
            <p:spPr>
              <a:xfrm>
                <a:off x="5332559" y="2102465"/>
                <a:ext cx="6654653" cy="579839"/>
              </a:xfrm>
              <a:prstGeom prst="rect">
                <a:avLst/>
              </a:prstGeom>
              <a:noFill/>
            </p:spPr>
            <p:txBody>
              <a:bodyPr wrap="square">
                <a:spAutoFit/>
              </a:bodyPr>
              <a:lstStyle/>
              <a:p>
                <a:pPr marL="0" indent="0">
                  <a:buNone/>
                </a:pP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46+125</m:t>
                        </m:r>
                      </m:num>
                      <m:den>
                        <m:r>
                          <a:rPr lang="en-US" sz="2000" b="0" i="1" smtClean="0">
                            <a:latin typeface="Cambria Math" panose="02040503050406030204" pitchFamily="18" charset="0"/>
                          </a:rPr>
                          <m:t>(46+125+39+20)</m:t>
                        </m:r>
                      </m:den>
                    </m:f>
                    <m:r>
                      <a:rPr lang="en-US" sz="2000" b="0" i="1" smtClean="0">
                        <a:latin typeface="Cambria Math" panose="02040503050406030204" pitchFamily="18" charset="0"/>
                      </a:rPr>
                      <m:t>=74.35%</m:t>
                    </m:r>
                  </m:oMath>
                </a14:m>
                <a:r>
                  <a:rPr lang="en-US" sz="2000" dirty="0"/>
                  <a:t> </a:t>
                </a:r>
              </a:p>
            </p:txBody>
          </p:sp>
        </mc:Choice>
        <mc:Fallback xmlns="">
          <p:sp>
            <p:nvSpPr>
              <p:cNvPr id="15" name="TextBox 14">
                <a:extLst>
                  <a:ext uri="{FF2B5EF4-FFF2-40B4-BE49-F238E27FC236}">
                    <a16:creationId xmlns:a16="http://schemas.microsoft.com/office/drawing/2014/main" id="{7B17267F-0C53-7251-41AB-CFA4D053C8E3}"/>
                  </a:ext>
                </a:extLst>
              </p:cNvPr>
              <p:cNvSpPr txBox="1">
                <a:spLocks noRot="1" noChangeAspect="1" noMove="1" noResize="1" noEditPoints="1" noAdjustHandles="1" noChangeArrowheads="1" noChangeShapeType="1" noTextEdit="1"/>
              </p:cNvSpPr>
              <p:nvPr/>
            </p:nvSpPr>
            <p:spPr>
              <a:xfrm>
                <a:off x="5332559" y="2102465"/>
                <a:ext cx="6654653" cy="579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1">
                <a:extLst>
                  <a:ext uri="{FF2B5EF4-FFF2-40B4-BE49-F238E27FC236}">
                    <a16:creationId xmlns:a16="http://schemas.microsoft.com/office/drawing/2014/main" id="{0D3A5AA8-B1B9-C939-97C2-00F1251ADAD1}"/>
                  </a:ext>
                </a:extLst>
              </p:cNvPr>
              <p:cNvSpPr txBox="1">
                <a:spLocks/>
              </p:cNvSpPr>
              <p:nvPr/>
            </p:nvSpPr>
            <p:spPr>
              <a:xfrm>
                <a:off x="4761059" y="4231210"/>
                <a:ext cx="7226153" cy="61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1800" b="0" i="1" smtClean="0">
                          <a:solidFill>
                            <a:prstClr val="black"/>
                          </a:solidFill>
                          <a:latin typeface="Cambria Math" panose="02040503050406030204" pitchFamily="18" charset="0"/>
                        </a:rPr>
                        <m:t>𝐹𝑃</m:t>
                      </m:r>
                      <m:sSub>
                        <m:sSubPr>
                          <m:ctrlPr>
                            <a:rPr lang="en-US" sz="1800" b="0" i="1" smtClean="0">
                              <a:solidFill>
                                <a:prstClr val="black"/>
                              </a:solidFill>
                              <a:latin typeface="Cambria Math" panose="02040503050406030204" pitchFamily="18" charset="0"/>
                            </a:rPr>
                          </m:ctrlPr>
                        </m:sSubPr>
                        <m:e>
                          <m:r>
                            <a:rPr lang="en-US" sz="1800" b="0" i="1" smtClean="0">
                              <a:solidFill>
                                <a:prstClr val="black"/>
                              </a:solidFill>
                              <a:latin typeface="Cambria Math" panose="02040503050406030204" pitchFamily="18" charset="0"/>
                            </a:rPr>
                            <m:t>𝑅</m:t>
                          </m:r>
                        </m:e>
                        <m:sub>
                          <m:r>
                            <a:rPr lang="en-US" sz="1800" b="0" i="1" smtClean="0">
                              <a:solidFill>
                                <a:prstClr val="black"/>
                              </a:solidFill>
                              <a:latin typeface="Cambria Math" panose="02040503050406030204" pitchFamily="18" charset="0"/>
                            </a:rPr>
                            <m:t>𝑑𝑖𝑎𝑏𝑒𝑡𝑖𝑐</m:t>
                          </m:r>
                        </m:sub>
                      </m:sSub>
                      <m:r>
                        <a:rPr lang="en-US" sz="1800" i="1" smtClean="0">
                          <a:solidFill>
                            <a:prstClr val="black"/>
                          </a:solidFill>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 </m:t>
                          </m:r>
                          <m:r>
                            <a:rPr lang="en-US" sz="1800" i="1">
                              <a:latin typeface="Cambria Math" panose="02040503050406030204" pitchFamily="18" charset="0"/>
                            </a:rPr>
                            <m:t>𝑖𝑛𝑐𝑜𝑟𝑟𝑒𝑐𝑡</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i="1">
                              <a:latin typeface="Cambria Math" panose="02040503050406030204" pitchFamily="18" charset="0"/>
                            </a:rPr>
                            <m:t># </m:t>
                          </m:r>
                          <m:r>
                            <a:rPr lang="en-US" sz="1800" i="1">
                              <a:latin typeface="Cambria Math" panose="02040503050406030204" pitchFamily="18" charset="0"/>
                            </a:rPr>
                            <m:t>𝑛𝑜𝑛</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i="1">
                              <a:latin typeface="Cambria Math" panose="02040503050406030204" pitchFamily="18" charset="0"/>
                            </a:rPr>
                            <m:t> </m:t>
                          </m:r>
                          <m:r>
                            <a:rPr lang="en-US" sz="1800" i="1">
                              <a:latin typeface="Cambria Math" panose="02040503050406030204" pitchFamily="18" charset="0"/>
                            </a:rPr>
                            <m:t>𝑑𝑎𝑡𝑎</m:t>
                          </m:r>
                          <m:r>
                            <a:rPr lang="en-US" sz="1800" i="1">
                              <a:latin typeface="Cambria Math" panose="02040503050406030204" pitchFamily="18" charset="0"/>
                            </a:rPr>
                            <m:t> </m:t>
                          </m:r>
                          <m:r>
                            <a:rPr lang="en-US" sz="1800" i="1">
                              <a:latin typeface="Cambria Math" panose="02040503050406030204" pitchFamily="18" charset="0"/>
                            </a:rPr>
                            <m:t>𝑝𝑜𝑖𝑛𝑡𝑠</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39</m:t>
                          </m:r>
                        </m:num>
                        <m:den>
                          <m:r>
                            <a:rPr lang="en-US" sz="1800" b="0" i="1" smtClean="0">
                              <a:latin typeface="Cambria Math" panose="02040503050406030204" pitchFamily="18" charset="0"/>
                            </a:rPr>
                            <m:t>39+125</m:t>
                          </m:r>
                        </m:den>
                      </m:f>
                      <m:r>
                        <a:rPr lang="en-US" sz="1800" b="0" i="1" smtClean="0">
                          <a:latin typeface="Cambria Math" panose="02040503050406030204" pitchFamily="18" charset="0"/>
                        </a:rPr>
                        <m:t>=23.78%</m:t>
                      </m:r>
                    </m:oMath>
                  </m:oMathPara>
                </a14:m>
                <a:endParaRPr lang="en-US" sz="1800" dirty="0">
                  <a:solidFill>
                    <a:prstClr val="black"/>
                  </a:solidFill>
                  <a:latin typeface="Calibri" panose="020F0502020204030204"/>
                </a:endParaRPr>
              </a:p>
            </p:txBody>
          </p:sp>
        </mc:Choice>
        <mc:Fallback xmlns="">
          <p:sp>
            <p:nvSpPr>
              <p:cNvPr id="16" name="Content Placeholder 11">
                <a:extLst>
                  <a:ext uri="{FF2B5EF4-FFF2-40B4-BE49-F238E27FC236}">
                    <a16:creationId xmlns:a16="http://schemas.microsoft.com/office/drawing/2014/main" id="{0D3A5AA8-B1B9-C939-97C2-00F1251ADAD1}"/>
                  </a:ext>
                </a:extLst>
              </p:cNvPr>
              <p:cNvSpPr txBox="1">
                <a:spLocks noRot="1" noChangeAspect="1" noMove="1" noResize="1" noEditPoints="1" noAdjustHandles="1" noChangeArrowheads="1" noChangeShapeType="1" noTextEdit="1"/>
              </p:cNvSpPr>
              <p:nvPr/>
            </p:nvSpPr>
            <p:spPr>
              <a:xfrm>
                <a:off x="4761059" y="4231210"/>
                <a:ext cx="7226153" cy="612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1">
                <a:extLst>
                  <a:ext uri="{FF2B5EF4-FFF2-40B4-BE49-F238E27FC236}">
                    <a16:creationId xmlns:a16="http://schemas.microsoft.com/office/drawing/2014/main" id="{DD827ED3-6E38-D056-14EE-5950682BFFFC}"/>
                  </a:ext>
                </a:extLst>
              </p:cNvPr>
              <p:cNvSpPr txBox="1">
                <a:spLocks/>
              </p:cNvSpPr>
              <p:nvPr/>
            </p:nvSpPr>
            <p:spPr>
              <a:xfrm>
                <a:off x="3495676" y="5312143"/>
                <a:ext cx="8491536" cy="95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2000" b="0" i="1" smtClean="0">
                          <a:solidFill>
                            <a:prstClr val="black"/>
                          </a:solidFill>
                          <a:latin typeface="Cambria Math" panose="02040503050406030204" pitchFamily="18" charset="0"/>
                        </a:rPr>
                        <m:t>𝑃𝑟𝑒𝑐𝑖𝑠𝑖𝑜</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𝑛</m:t>
                          </m:r>
                        </m:e>
                        <m:sub>
                          <m:r>
                            <a:rPr lang="en-US" sz="2000" b="0" i="1" smtClean="0">
                              <a:solidFill>
                                <a:prstClr val="black"/>
                              </a:solidFill>
                              <a:latin typeface="Cambria Math" panose="02040503050406030204" pitchFamily="18" charset="0"/>
                            </a:rPr>
                            <m:t>𝑑𝑖𝑎𝑏𝑒𝑡𝑖𝑐</m:t>
                          </m:r>
                        </m:sub>
                      </m:sSub>
                      <m:r>
                        <a:rPr lang="en-US" sz="2000" i="1" smtClean="0">
                          <a:solidFill>
                            <a:prstClr val="black"/>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𝑡𝑜𝑡𝑎𝑙</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i="1">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𝑝𝑟𝑒𝑑𝑖𝑐𝑡𝑖𝑜𝑛𝑠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m:t>
                          </m:r>
                        </m:num>
                        <m:den>
                          <m:r>
                            <a:rPr lang="en-US" sz="2000" b="0" i="1" smtClean="0">
                              <a:latin typeface="Cambria Math" panose="02040503050406030204" pitchFamily="18" charset="0"/>
                            </a:rPr>
                            <m:t>39+46</m:t>
                          </m:r>
                        </m:den>
                      </m:f>
                      <m:r>
                        <a:rPr lang="en-US" sz="2000" b="0" i="1" smtClean="0">
                          <a:latin typeface="Cambria Math" panose="02040503050406030204" pitchFamily="18" charset="0"/>
                        </a:rPr>
                        <m:t>=54.12%</m:t>
                      </m:r>
                    </m:oMath>
                  </m:oMathPara>
                </a14:m>
                <a:endParaRPr lang="en-US" sz="2000" dirty="0">
                  <a:solidFill>
                    <a:prstClr val="black"/>
                  </a:solidFill>
                  <a:latin typeface="Calibri" panose="020F0502020204030204"/>
                </a:endParaRPr>
              </a:p>
            </p:txBody>
          </p:sp>
        </mc:Choice>
        <mc:Fallback xmlns="">
          <p:sp>
            <p:nvSpPr>
              <p:cNvPr id="17" name="Content Placeholder 11">
                <a:extLst>
                  <a:ext uri="{FF2B5EF4-FFF2-40B4-BE49-F238E27FC236}">
                    <a16:creationId xmlns:a16="http://schemas.microsoft.com/office/drawing/2014/main" id="{DD827ED3-6E38-D056-14EE-5950682BFFFC}"/>
                  </a:ext>
                </a:extLst>
              </p:cNvPr>
              <p:cNvSpPr txBox="1">
                <a:spLocks noRot="1" noChangeAspect="1" noMove="1" noResize="1" noEditPoints="1" noAdjustHandles="1" noChangeArrowheads="1" noChangeShapeType="1" noTextEdit="1"/>
              </p:cNvSpPr>
              <p:nvPr/>
            </p:nvSpPr>
            <p:spPr>
              <a:xfrm>
                <a:off x="3495676" y="5312143"/>
                <a:ext cx="8491536" cy="955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04F2EC84-19D3-41AF-5556-988AF992F174}"/>
                  </a:ext>
                </a:extLst>
              </p:cNvPr>
              <p:cNvSpPr>
                <a:spLocks noGrp="1"/>
              </p:cNvSpPr>
              <p:nvPr>
                <p:ph sz="half" idx="2"/>
              </p:nvPr>
            </p:nvSpPr>
            <p:spPr>
              <a:xfrm>
                <a:off x="4895851" y="3150277"/>
                <a:ext cx="7091361" cy="612960"/>
              </a:xfrm>
            </p:spPr>
            <p:txBody>
              <a:bodyPr>
                <a:noAutofit/>
              </a:bodyPr>
              <a:lstStyle/>
              <a:p>
                <a:pPr marL="0" lvl="0" indent="0">
                  <a:buNone/>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𝑅𝑒𝑐𝑎𝑙</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𝑙</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𝑑𝑖𝑎𝑏𝑒𝑡𝑖𝑐</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𝑝𝑜𝑖𝑛𝑡𝑠</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(46+20)</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=69.70%</m:t>
                    </m:r>
                  </m:oMath>
                </a14:m>
                <a:r>
                  <a:rPr kumimoji="0" lang="en-US" sz="2000" b="0" i="0" u="none" strike="noStrike" kern="1200" cap="none" spc="0" normalizeH="0" baseline="0" noProof="0" dirty="0">
                    <a:ln>
                      <a:noFill/>
                    </a:ln>
                    <a:solidFill>
                      <a:prstClr val="black"/>
                    </a:solidFill>
                    <a:effectLst/>
                    <a:uLnTx/>
                    <a:uFillTx/>
                    <a:latin typeface="Calibri" panose="020F0502020204030204"/>
                  </a:rPr>
                  <a:t>  </a:t>
                </a:r>
              </a:p>
            </p:txBody>
          </p:sp>
        </mc:Choice>
        <mc:Fallback xmlns="">
          <p:sp>
            <p:nvSpPr>
              <p:cNvPr id="12" name="Content Placeholder 11">
                <a:extLst>
                  <a:ext uri="{FF2B5EF4-FFF2-40B4-BE49-F238E27FC236}">
                    <a16:creationId xmlns:a16="http://schemas.microsoft.com/office/drawing/2014/main" id="{04F2EC84-19D3-41AF-5556-988AF992F174}"/>
                  </a:ext>
                </a:extLst>
              </p:cNvPr>
              <p:cNvSpPr>
                <a:spLocks noGrp="1" noRot="1" noChangeAspect="1" noMove="1" noResize="1" noEditPoints="1" noAdjustHandles="1" noChangeArrowheads="1" noChangeShapeType="1" noTextEdit="1"/>
              </p:cNvSpPr>
              <p:nvPr>
                <p:ph sz="half" idx="2"/>
              </p:nvPr>
            </p:nvSpPr>
            <p:spPr>
              <a:xfrm>
                <a:off x="4895851" y="3150277"/>
                <a:ext cx="7091361" cy="612960"/>
              </a:xfr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8537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6362-258D-0F5A-7D53-5B50B0EB9AEF}"/>
              </a:ext>
            </a:extLst>
          </p:cNvPr>
          <p:cNvSpPr>
            <a:spLocks noGrp="1"/>
          </p:cNvSpPr>
          <p:nvPr>
            <p:ph type="title"/>
          </p:nvPr>
        </p:nvSpPr>
        <p:spPr/>
        <p:txBody>
          <a:bodyPr/>
          <a:lstStyle/>
          <a:p>
            <a:r>
              <a:rPr lang="en-US" dirty="0"/>
              <a:t>Bias &amp; Variance:</a:t>
            </a:r>
            <a:br>
              <a:rPr lang="en-US" dirty="0"/>
            </a:br>
            <a:r>
              <a:rPr lang="en-US" sz="3200" dirty="0"/>
              <a:t>Can we do better if we grow the tree deeper?</a:t>
            </a:r>
          </a:p>
        </p:txBody>
      </p:sp>
      <p:pic>
        <p:nvPicPr>
          <p:cNvPr id="8" name="Picture 7">
            <a:extLst>
              <a:ext uri="{FF2B5EF4-FFF2-40B4-BE49-F238E27FC236}">
                <a16:creationId xmlns:a16="http://schemas.microsoft.com/office/drawing/2014/main" id="{DC78D4D6-0722-A9A5-2404-7E1EA0BF2B3C}"/>
              </a:ext>
            </a:extLst>
          </p:cNvPr>
          <p:cNvPicPr>
            <a:picLocks noChangeAspect="1"/>
          </p:cNvPicPr>
          <p:nvPr/>
        </p:nvPicPr>
        <p:blipFill>
          <a:blip r:embed="rId2"/>
          <a:stretch>
            <a:fillRect/>
          </a:stretch>
        </p:blipFill>
        <p:spPr>
          <a:xfrm>
            <a:off x="3325915" y="1690688"/>
            <a:ext cx="5540170" cy="5016264"/>
          </a:xfrm>
          <a:prstGeom prst="rect">
            <a:avLst/>
          </a:prstGeom>
        </p:spPr>
      </p:pic>
      <p:sp>
        <p:nvSpPr>
          <p:cNvPr id="9" name="TextBox 8">
            <a:extLst>
              <a:ext uri="{FF2B5EF4-FFF2-40B4-BE49-F238E27FC236}">
                <a16:creationId xmlns:a16="http://schemas.microsoft.com/office/drawing/2014/main" id="{BD7B68A1-BC98-B897-ABFA-5BBB95A6415A}"/>
              </a:ext>
            </a:extLst>
          </p:cNvPr>
          <p:cNvSpPr txBox="1"/>
          <p:nvPr/>
        </p:nvSpPr>
        <p:spPr>
          <a:xfrm>
            <a:off x="9334500" y="2743200"/>
            <a:ext cx="2438400" cy="2585323"/>
          </a:xfrm>
          <a:prstGeom prst="rect">
            <a:avLst/>
          </a:prstGeom>
          <a:noFill/>
        </p:spPr>
        <p:txBody>
          <a:bodyPr wrap="square" rtlCol="0">
            <a:spAutoFit/>
          </a:bodyPr>
          <a:lstStyle/>
          <a:p>
            <a:r>
              <a:rPr lang="en-US" dirty="0"/>
              <a:t>We see that the lowest variance is at depth 2 with low prediction error. </a:t>
            </a:r>
          </a:p>
          <a:p>
            <a:endParaRPr lang="en-US" dirty="0"/>
          </a:p>
          <a:p>
            <a:r>
              <a:rPr lang="en-US" dirty="0"/>
              <a:t>While bias grows lower with increasing depth we will be in higher variance territory. </a:t>
            </a:r>
          </a:p>
        </p:txBody>
      </p:sp>
      <p:pic>
        <p:nvPicPr>
          <p:cNvPr id="10" name="Picture 2">
            <a:extLst>
              <a:ext uri="{FF2B5EF4-FFF2-40B4-BE49-F238E27FC236}">
                <a16:creationId xmlns:a16="http://schemas.microsoft.com/office/drawing/2014/main" id="{A2B773BA-C076-8B07-F140-4CC67481D13D}"/>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890073" y="2567940"/>
            <a:ext cx="773430" cy="7772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E08342B7-A5B7-1E0F-1004-F4AFB8ED4F3F}"/>
              </a:ext>
            </a:extLst>
          </p:cNvPr>
          <p:cNvCxnSpPr>
            <a:cxnSpLocks/>
          </p:cNvCxnSpPr>
          <p:nvPr/>
        </p:nvCxnSpPr>
        <p:spPr>
          <a:xfrm>
            <a:off x="6229350" y="2025650"/>
            <a:ext cx="0" cy="43370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A9238E-E83A-8B2F-D656-DFF70AAC880A}"/>
              </a:ext>
            </a:extLst>
          </p:cNvPr>
          <p:cNvSpPr txBox="1"/>
          <p:nvPr/>
        </p:nvSpPr>
        <p:spPr>
          <a:xfrm>
            <a:off x="6910716" y="3788120"/>
            <a:ext cx="1040093" cy="461665"/>
          </a:xfrm>
          <a:prstGeom prst="rect">
            <a:avLst/>
          </a:prstGeom>
          <a:noFill/>
        </p:spPr>
        <p:txBody>
          <a:bodyPr wrap="none" rtlCol="0">
            <a:spAutoFit/>
          </a:bodyPr>
          <a:lstStyle/>
          <a:p>
            <a:r>
              <a:rPr lang="en-US" sz="1200" dirty="0"/>
              <a:t>Low Bias</a:t>
            </a:r>
          </a:p>
          <a:p>
            <a:r>
              <a:rPr lang="en-US" sz="1200" dirty="0"/>
              <a:t>High Variance</a:t>
            </a:r>
          </a:p>
        </p:txBody>
      </p:sp>
      <p:cxnSp>
        <p:nvCxnSpPr>
          <p:cNvPr id="14" name="Straight Connector 13">
            <a:extLst>
              <a:ext uri="{FF2B5EF4-FFF2-40B4-BE49-F238E27FC236}">
                <a16:creationId xmlns:a16="http://schemas.microsoft.com/office/drawing/2014/main" id="{C8DCF9B6-00E1-A619-4246-4004804716A2}"/>
              </a:ext>
            </a:extLst>
          </p:cNvPr>
          <p:cNvCxnSpPr>
            <a:cxnSpLocks/>
          </p:cNvCxnSpPr>
          <p:nvPr/>
        </p:nvCxnSpPr>
        <p:spPr>
          <a:xfrm>
            <a:off x="4210050" y="2082800"/>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1D31DD80-DD91-A5D5-8F8F-C8F018257C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3828985" y="256794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CB39A6-E77E-B2C3-12F2-85371DCC6B27}"/>
              </a:ext>
            </a:extLst>
          </p:cNvPr>
          <p:cNvSpPr txBox="1"/>
          <p:nvPr/>
        </p:nvSpPr>
        <p:spPr>
          <a:xfrm rot="16200000">
            <a:off x="3688677" y="3788121"/>
            <a:ext cx="1012265" cy="461665"/>
          </a:xfrm>
          <a:prstGeom prst="rect">
            <a:avLst/>
          </a:prstGeom>
          <a:noFill/>
        </p:spPr>
        <p:txBody>
          <a:bodyPr wrap="none" rtlCol="0">
            <a:spAutoFit/>
          </a:bodyPr>
          <a:lstStyle/>
          <a:p>
            <a:r>
              <a:rPr lang="en-US" sz="1200" dirty="0"/>
              <a:t>Low Bias</a:t>
            </a:r>
          </a:p>
          <a:p>
            <a:r>
              <a:rPr lang="en-US" sz="1200" dirty="0"/>
              <a:t>Low Variance</a:t>
            </a:r>
          </a:p>
        </p:txBody>
      </p:sp>
      <p:pic>
        <p:nvPicPr>
          <p:cNvPr id="17" name="Picture 2">
            <a:extLst>
              <a:ext uri="{FF2B5EF4-FFF2-40B4-BE49-F238E27FC236}">
                <a16:creationId xmlns:a16="http://schemas.microsoft.com/office/drawing/2014/main" id="{870796E8-6709-1F3F-FA4A-A0DBE0B8C86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3390587" y="558546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848BBBB-9212-736A-8AF6-C42E532D9C9F}"/>
              </a:ext>
            </a:extLst>
          </p:cNvPr>
          <p:cNvSpPr txBox="1"/>
          <p:nvPr/>
        </p:nvSpPr>
        <p:spPr>
          <a:xfrm>
            <a:off x="2402125" y="5842329"/>
            <a:ext cx="1040093" cy="461665"/>
          </a:xfrm>
          <a:prstGeom prst="rect">
            <a:avLst/>
          </a:prstGeom>
          <a:noFill/>
        </p:spPr>
        <p:txBody>
          <a:bodyPr wrap="none" rtlCol="0">
            <a:spAutoFit/>
          </a:bodyPr>
          <a:lstStyle/>
          <a:p>
            <a:r>
              <a:rPr lang="en-US" sz="1200" dirty="0"/>
              <a:t>High Bias</a:t>
            </a:r>
          </a:p>
          <a:p>
            <a:r>
              <a:rPr lang="en-US" sz="1200" dirty="0"/>
              <a:t>High Variance</a:t>
            </a:r>
          </a:p>
        </p:txBody>
      </p:sp>
    </p:spTree>
    <p:extLst>
      <p:ext uri="{BB962C8B-B14F-4D97-AF65-F5344CB8AC3E}">
        <p14:creationId xmlns:p14="http://schemas.microsoft.com/office/powerpoint/2010/main" val="800332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C3873-2B26-C420-60DB-BE65AC9C9C55}"/>
              </a:ext>
            </a:extLst>
          </p:cNvPr>
          <p:cNvPicPr>
            <a:picLocks noChangeAspect="1"/>
          </p:cNvPicPr>
          <p:nvPr/>
        </p:nvPicPr>
        <p:blipFill>
          <a:blip r:embed="rId2"/>
          <a:stretch>
            <a:fillRect/>
          </a:stretch>
        </p:blipFill>
        <p:spPr>
          <a:xfrm>
            <a:off x="9311143" y="3016251"/>
            <a:ext cx="2732764" cy="2328508"/>
          </a:xfrm>
          <a:prstGeom prst="rect">
            <a:avLst/>
          </a:prstGeom>
        </p:spPr>
      </p:pic>
      <p:sp>
        <p:nvSpPr>
          <p:cNvPr id="2" name="Title 1">
            <a:extLst>
              <a:ext uri="{FF2B5EF4-FFF2-40B4-BE49-F238E27FC236}">
                <a16:creationId xmlns:a16="http://schemas.microsoft.com/office/drawing/2014/main" id="{3A18D64C-13C0-9DC8-73F5-F91B331D419D}"/>
              </a:ext>
            </a:extLst>
          </p:cNvPr>
          <p:cNvSpPr>
            <a:spLocks noGrp="1"/>
          </p:cNvSpPr>
          <p:nvPr>
            <p:ph type="title"/>
          </p:nvPr>
        </p:nvSpPr>
        <p:spPr/>
        <p:txBody>
          <a:bodyPr/>
          <a:lstStyle/>
          <a:p>
            <a:r>
              <a:rPr lang="en-US" dirty="0"/>
              <a:t>Low Bias Low Variance Tree</a:t>
            </a:r>
          </a:p>
        </p:txBody>
      </p:sp>
      <p:pic>
        <p:nvPicPr>
          <p:cNvPr id="6" name="Picture 5">
            <a:extLst>
              <a:ext uri="{FF2B5EF4-FFF2-40B4-BE49-F238E27FC236}">
                <a16:creationId xmlns:a16="http://schemas.microsoft.com/office/drawing/2014/main" id="{0DCD09F7-0338-013D-D242-F52AF8C2430C}"/>
              </a:ext>
            </a:extLst>
          </p:cNvPr>
          <p:cNvPicPr>
            <a:picLocks noChangeAspect="1"/>
          </p:cNvPicPr>
          <p:nvPr/>
        </p:nvPicPr>
        <p:blipFill rotWithShape="1">
          <a:blip r:embed="rId3">
            <a:clrChange>
              <a:clrFrom>
                <a:srgbClr val="FFFFFF"/>
              </a:clrFrom>
              <a:clrTo>
                <a:srgbClr val="FFFFFF">
                  <a:alpha val="0"/>
                </a:srgbClr>
              </a:clrTo>
            </a:clrChange>
          </a:blip>
          <a:srcRect l="3675" t="10299" r="3564" b="10414"/>
          <a:stretch/>
        </p:blipFill>
        <p:spPr>
          <a:xfrm>
            <a:off x="838200" y="1560821"/>
            <a:ext cx="7934325" cy="4774584"/>
          </a:xfrm>
          <a:prstGeom prst="rect">
            <a:avLst/>
          </a:prstGeom>
        </p:spPr>
      </p:pic>
      <p:sp>
        <p:nvSpPr>
          <p:cNvPr id="11" name="TextBox 10">
            <a:extLst>
              <a:ext uri="{FF2B5EF4-FFF2-40B4-BE49-F238E27FC236}">
                <a16:creationId xmlns:a16="http://schemas.microsoft.com/office/drawing/2014/main" id="{5F0E3E63-6D7D-43BF-E36B-8956F197CAA6}"/>
              </a:ext>
            </a:extLst>
          </p:cNvPr>
          <p:cNvSpPr txBox="1"/>
          <p:nvPr/>
        </p:nvSpPr>
        <p:spPr>
          <a:xfrm>
            <a:off x="8100557" y="1560821"/>
            <a:ext cx="3943350" cy="1200329"/>
          </a:xfrm>
          <a:prstGeom prst="rect">
            <a:avLst/>
          </a:prstGeom>
          <a:noFill/>
        </p:spPr>
        <p:txBody>
          <a:bodyPr wrap="square">
            <a:spAutoFit/>
          </a:bodyPr>
          <a:lstStyle/>
          <a:p>
            <a:r>
              <a:rPr lang="en-US" b="0" i="0" dirty="0">
                <a:effectLst/>
                <a:latin typeface="Consolas" panose="020B0609020204030204" pitchFamily="49" charset="0"/>
              </a:rPr>
              <a:t>Accuracy 	- 74.35 </a:t>
            </a:r>
          </a:p>
          <a:p>
            <a:r>
              <a:rPr lang="en-US" b="0" i="0" dirty="0">
                <a:effectLst/>
                <a:latin typeface="Consolas" panose="020B0609020204030204" pitchFamily="49" charset="0"/>
              </a:rPr>
              <a:t>Recall 		- 69.70 </a:t>
            </a:r>
          </a:p>
          <a:p>
            <a:r>
              <a:rPr lang="en-US" b="0" i="0" dirty="0">
                <a:effectLst/>
                <a:latin typeface="Consolas" panose="020B0609020204030204" pitchFamily="49" charset="0"/>
              </a:rPr>
              <a:t>Precision 	- 54.12 </a:t>
            </a:r>
          </a:p>
          <a:p>
            <a:r>
              <a:rPr lang="en-US" b="0" i="0" dirty="0">
                <a:effectLst/>
                <a:latin typeface="Consolas" panose="020B0609020204030204" pitchFamily="49" charset="0"/>
              </a:rPr>
              <a:t>FPR 		- 23.78</a:t>
            </a:r>
            <a:endParaRPr lang="en-US" dirty="0"/>
          </a:p>
        </p:txBody>
      </p:sp>
    </p:spTree>
    <p:extLst>
      <p:ext uri="{BB962C8B-B14F-4D97-AF65-F5344CB8AC3E}">
        <p14:creationId xmlns:p14="http://schemas.microsoft.com/office/powerpoint/2010/main" val="2856135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B8FBEF-37C1-F990-0D4F-B903B0807408}"/>
                  </a:ext>
                </a:extLst>
              </p:cNvPr>
              <p:cNvSpPr txBox="1"/>
              <p:nvPr/>
            </p:nvSpPr>
            <p:spPr>
              <a:xfrm>
                <a:off x="777240" y="3165562"/>
                <a:ext cx="10972800" cy="900375"/>
              </a:xfrm>
              <a:prstGeom prst="rect">
                <a:avLst/>
              </a:prstGeom>
              <a:noFill/>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𝐶𝑙𝑎𝑠</m:t>
                        </m:r>
                        <m:r>
                          <a:rPr lang="en-US" sz="2800" b="0" i="1" smtClean="0">
                            <a:latin typeface="Cambria Math" panose="02040503050406030204" pitchFamily="18" charset="0"/>
                          </a:rPr>
                          <m:t>𝑠</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t>
                        </m:r>
                      </m:fName>
                      <m:e>
                        <m:func>
                          <m:funcPr>
                            <m:ctrlPr>
                              <a:rPr lang="en-US" sz="2800" b="0" i="1" smtClean="0">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𝑁</m:t>
                                </m:r>
                              </m:lim>
                            </m:limLow>
                          </m:fName>
                          <m:e>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e>
                              <m:sub>
                                <m:r>
                                  <a:rPr lang="en-US" sz="2800" b="0" i="1" dirty="0" smtClean="0">
                                    <a:latin typeface="Cambria Math" panose="02040503050406030204" pitchFamily="18" charset="0"/>
                                  </a:rPr>
                                  <m:t>𝑚𝑖</m:t>
                                </m:r>
                              </m:sub>
                            </m:sSub>
                          </m:e>
                        </m:func>
                      </m:e>
                    </m:func>
                  </m:oMath>
                </a14:m>
                <a:r>
                  <a:rPr lang="en-US" sz="2800" b="0" i="0" dirty="0">
                    <a:latin typeface="+mj-lt"/>
                  </a:rPr>
                  <a:t> where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sub>
                        <m:r>
                          <a:rPr lang="en-US" sz="2800" i="1" dirty="0">
                            <a:latin typeface="Cambria Math" panose="02040503050406030204" pitchFamily="18" charset="0"/>
                          </a:rPr>
                          <m:t>𝑚𝑖</m:t>
                        </m:r>
                      </m:sub>
                    </m:sSub>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𝑖</m:t>
                                </m:r>
                              </m:sub>
                            </m:sSub>
                          </m:sub>
                        </m:sSub>
                      </m:num>
                      <m:den>
                        <m:nary>
                          <m:naryPr>
                            <m:chr m:val="∑"/>
                            <m:supHide m:val="on"/>
                            <m:ctrlPr>
                              <a:rPr lang="en-US" sz="2800" b="0" i="1" dirty="0" smtClean="0">
                                <a:latin typeface="Cambria Math" panose="02040503050406030204" pitchFamily="18" charset="0"/>
                              </a:rPr>
                            </m:ctrlPr>
                          </m:naryPr>
                          <m:sub>
                            <m:r>
                              <a:rPr lang="en-US" sz="2800" b="0" i="1" dirty="0" smtClean="0">
                                <a:latin typeface="Cambria Math" panose="02040503050406030204" pitchFamily="18" charset="0"/>
                              </a:rPr>
                              <m:t>𝑘</m:t>
                            </m:r>
                          </m:sub>
                          <m:sup/>
                          <m:e>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sub>
                            </m:sSub>
                          </m:e>
                        </m:nary>
                      </m:den>
                    </m:f>
                  </m:oMath>
                </a14:m>
                <a:endParaRPr lang="en-US" sz="2800" dirty="0"/>
              </a:p>
            </p:txBody>
          </p:sp>
        </mc:Choice>
        <mc:Fallback xmlns="">
          <p:sp>
            <p:nvSpPr>
              <p:cNvPr id="5" name="TextBox 4">
                <a:extLst>
                  <a:ext uri="{FF2B5EF4-FFF2-40B4-BE49-F238E27FC236}">
                    <a16:creationId xmlns:a16="http://schemas.microsoft.com/office/drawing/2014/main" id="{94B8FBEF-37C1-F990-0D4F-B903B0807408}"/>
                  </a:ext>
                </a:extLst>
              </p:cNvPr>
              <p:cNvSpPr txBox="1">
                <a:spLocks noRot="1" noChangeAspect="1" noMove="1" noResize="1" noEditPoints="1" noAdjustHandles="1" noChangeArrowheads="1" noChangeShapeType="1" noTextEdit="1"/>
              </p:cNvSpPr>
              <p:nvPr/>
            </p:nvSpPr>
            <p:spPr>
              <a:xfrm>
                <a:off x="777240" y="3165562"/>
                <a:ext cx="10972800" cy="9003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86832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2717572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7702025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2506745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70908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Inability of an ML model to capture the relationship between the features of the data and the predicted outcome owing to the assumptions made.</a:t>
            </a:r>
          </a:p>
          <a:p>
            <a:r>
              <a:rPr lang="en-AU" sz="2000" dirty="0"/>
              <a:t>High Bias indicates unsuitable assumptions – ex: Take the red line in the plot shown, it fits a linear function with two parameters.</a:t>
            </a:r>
          </a:p>
          <a:p>
            <a:r>
              <a:rPr lang="en-AU" sz="2000" dirty="0"/>
              <a:t>Low Bias indicates suitable assumptions – ex: Take the green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1132851389"/>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Regression 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Classification </a:t>
            </a:r>
            <a:r>
              <a:rPr lang="en-AU" sz="4400" dirty="0"/>
              <a:t>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fontScale="92500" lnSpcReduction="10000"/>
              </a:bodyPr>
              <a:lstStyle/>
              <a:p>
                <a:pPr marL="0" indent="0">
                  <a:buNone/>
                </a:pPr>
                <a:r>
                  <a:rPr lang="en-AU" dirty="0"/>
                  <a:t>Classification Type ML Models –&gt; 0 – 1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𝐵𝑖𝑎</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2</m:t>
                          </m:r>
                        </m:sup>
                      </m:sSup>
                      <m:r>
                        <a:rPr lang="en-AU" i="1">
                          <a:latin typeface="Cambria Math" panose="02040503050406030204" pitchFamily="18" charset="0"/>
                        </a:rPr>
                        <m:t>=</m:t>
                      </m:r>
                      <m:r>
                        <a:rPr lang="en-US" b="0" i="1" smtClean="0">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classification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 the expectation (average) of the 0 – 1 loss over all </a:t>
                </a:r>
                <a14:m>
                  <m:oMath xmlns:m="http://schemas.openxmlformats.org/officeDocument/2006/math">
                    <m:r>
                      <a:rPr lang="en-US" b="0" i="1" smtClean="0">
                        <a:latin typeface="Cambria Math" panose="02040503050406030204" pitchFamily="18" charset="0"/>
                      </a:rPr>
                      <m:t>𝑥</m:t>
                    </m:r>
                  </m:oMath>
                </a14:m>
                <a:r>
                  <a:rPr lang="en-AU" dirty="0"/>
                  <a:t> is the square of Bias in classification.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55758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25" name="Content Placeholder 24">
            <a:extLst>
              <a:ext uri="{FF2B5EF4-FFF2-40B4-BE49-F238E27FC236}">
                <a16:creationId xmlns:a16="http://schemas.microsoft.com/office/drawing/2014/main" id="{00D93BC0-F26B-01FB-4123-398095F351ED}"/>
              </a:ext>
            </a:extLst>
          </p:cNvPr>
          <p:cNvSpPr>
            <a:spLocks noGrp="1"/>
          </p:cNvSpPr>
          <p:nvPr>
            <p:ph sz="half" idx="1"/>
          </p:nvPr>
        </p:nvSpPr>
        <p:spPr/>
        <p:txBody>
          <a:bodyPr>
            <a:normAutofit fontScale="92500"/>
          </a:bodyPr>
          <a:lstStyle/>
          <a:p>
            <a:r>
              <a:rPr lang="en-US" dirty="0"/>
              <a:t>Low Bias – Implies the model is likely to fit even the noise. It results in the overfit situation.</a:t>
            </a:r>
          </a:p>
          <a:p>
            <a:r>
              <a:rPr lang="en-US" dirty="0"/>
              <a:t>High Bias – Implies the model is unlikely to capture the real data’s nitty gritty. </a:t>
            </a:r>
          </a:p>
          <a:p>
            <a:r>
              <a:rPr lang="en-US" dirty="0"/>
              <a:t>Ex: In the figure the red linear models are unable to capture the curvature in the data while the green non-linear models capture the twists and turns of the data. </a:t>
            </a:r>
          </a:p>
        </p:txBody>
      </p:sp>
      <p:pic>
        <p:nvPicPr>
          <p:cNvPr id="53" name="Content Placeholder 52">
            <a:extLst>
              <a:ext uri="{FF2B5EF4-FFF2-40B4-BE49-F238E27FC236}">
                <a16:creationId xmlns:a16="http://schemas.microsoft.com/office/drawing/2014/main" id="{49AE5371-8FFB-C0DA-7733-BC7D7035272E}"/>
              </a:ext>
            </a:extLst>
          </p:cNvPr>
          <p:cNvPicPr>
            <a:picLocks noGrp="1" noChangeAspect="1"/>
          </p:cNvPicPr>
          <p:nvPr>
            <p:ph sz="half" idx="2"/>
          </p:nvPr>
        </p:nvPicPr>
        <p:blipFill>
          <a:blip r:embed="rId2"/>
          <a:stretch>
            <a:fillRect/>
          </a:stretch>
        </p:blipFill>
        <p:spPr>
          <a:xfrm>
            <a:off x="6560863" y="1825625"/>
            <a:ext cx="4404273" cy="4351338"/>
          </a:xfrm>
          <a:prstGeom prst="rect">
            <a:avLst/>
          </a:prstGeom>
        </p:spPr>
      </p:pic>
      <p:sp>
        <p:nvSpPr>
          <p:cNvPr id="62" name="TextBox 61">
            <a:extLst>
              <a:ext uri="{FF2B5EF4-FFF2-40B4-BE49-F238E27FC236}">
                <a16:creationId xmlns:a16="http://schemas.microsoft.com/office/drawing/2014/main" id="{6223C9BC-CC60-E93B-4D46-27D733C6D236}"/>
              </a:ext>
            </a:extLst>
          </p:cNvPr>
          <p:cNvSpPr txBox="1"/>
          <p:nvPr/>
        </p:nvSpPr>
        <p:spPr>
          <a:xfrm>
            <a:off x="8870309" y="3300194"/>
            <a:ext cx="1043876" cy="369332"/>
          </a:xfrm>
          <a:prstGeom prst="rect">
            <a:avLst/>
          </a:prstGeom>
          <a:noFill/>
        </p:spPr>
        <p:txBody>
          <a:bodyPr wrap="none" rtlCol="0">
            <a:spAutoFit/>
          </a:bodyPr>
          <a:lstStyle/>
          <a:p>
            <a:r>
              <a:rPr lang="en-US" dirty="0">
                <a:solidFill>
                  <a:srgbClr val="FF3E3E"/>
                </a:solidFill>
              </a:rPr>
              <a:t>High Bias</a:t>
            </a:r>
          </a:p>
        </p:txBody>
      </p:sp>
      <p:sp>
        <p:nvSpPr>
          <p:cNvPr id="65" name="TextBox 64">
            <a:extLst>
              <a:ext uri="{FF2B5EF4-FFF2-40B4-BE49-F238E27FC236}">
                <a16:creationId xmlns:a16="http://schemas.microsoft.com/office/drawing/2014/main" id="{0F5EF3F4-D8DB-1EA8-64C6-CE55119F648E}"/>
              </a:ext>
            </a:extLst>
          </p:cNvPr>
          <p:cNvSpPr txBox="1"/>
          <p:nvPr/>
        </p:nvSpPr>
        <p:spPr>
          <a:xfrm>
            <a:off x="7063734" y="3328769"/>
            <a:ext cx="999697" cy="369332"/>
          </a:xfrm>
          <a:prstGeom prst="rect">
            <a:avLst/>
          </a:prstGeom>
          <a:noFill/>
        </p:spPr>
        <p:txBody>
          <a:bodyPr wrap="none" rtlCol="0">
            <a:spAutoFit/>
          </a:bodyPr>
          <a:lstStyle/>
          <a:p>
            <a:r>
              <a:rPr lang="en-US" dirty="0">
                <a:solidFill>
                  <a:srgbClr val="007700"/>
                </a:solidFill>
              </a:rPr>
              <a:t>Low Bias</a:t>
            </a:r>
          </a:p>
        </p:txBody>
      </p:sp>
    </p:spTree>
    <p:extLst>
      <p:ext uri="{BB962C8B-B14F-4D97-AF65-F5344CB8AC3E}">
        <p14:creationId xmlns:p14="http://schemas.microsoft.com/office/powerpoint/2010/main" val="38110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7054</TotalTime>
  <Words>4281</Words>
  <Application>Microsoft Office PowerPoint</Application>
  <PresentationFormat>Widescreen</PresentationFormat>
  <Paragraphs>714</Paragraphs>
  <Slides>59</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Cambria Math</vt:lpstr>
      <vt:lpstr>Consolas</vt:lpstr>
      <vt:lpstr>Office Theme</vt:lpstr>
      <vt:lpstr>Decision Trees</vt:lpstr>
      <vt:lpstr>Machine Learning</vt:lpstr>
      <vt:lpstr>Types of Machine Learning</vt:lpstr>
      <vt:lpstr>Types of Supervised Learning</vt:lpstr>
      <vt:lpstr>Bias-Variance Trade-off</vt:lpstr>
      <vt:lpstr>Bias How does the average ML model differ from the true value?</vt:lpstr>
      <vt:lpstr>Bias – Regression Loss Metric</vt:lpstr>
      <vt:lpstr>Bias – Classification Loss metric</vt:lpstr>
      <vt:lpstr>High Bias Vs Low Bias </vt:lpstr>
      <vt:lpstr>Variance How much do the predictions of the ML models trained on different subsets of the data differ from the each other?</vt:lpstr>
      <vt:lpstr>PowerPoint Presentation</vt:lpstr>
      <vt:lpstr>PowerPoint Presentation</vt:lpstr>
      <vt:lpstr>Bias Variance - Bull’s Eye</vt:lpstr>
      <vt:lpstr>Classification</vt:lpstr>
      <vt:lpstr>Classification</vt:lpstr>
      <vt:lpstr>What does Success Look Like?</vt:lpstr>
      <vt:lpstr>Accuracy</vt:lpstr>
      <vt:lpstr>Accuracy</vt:lpstr>
      <vt:lpstr>Recall</vt:lpstr>
      <vt:lpstr>Recall</vt:lpstr>
      <vt:lpstr>False Positive Rate (FPR)</vt:lpstr>
      <vt:lpstr>False Positive Rate (FPR)</vt:lpstr>
      <vt:lpstr>Precision</vt:lpstr>
      <vt:lpstr>Precision</vt:lpstr>
      <vt:lpstr>F1-Score</vt:lpstr>
      <vt:lpstr>Receiver Operating Characteristic Curve</vt:lpstr>
      <vt:lpstr>Precision Recall Curve</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Depth 1 Tree Performance on test?</vt:lpstr>
      <vt:lpstr>Bias &amp; Variance: Can we do better if we grow the tree deeper?</vt:lpstr>
      <vt:lpstr>Low Bias Low Variance Tree</vt:lpstr>
      <vt:lpstr>PowerPoint Presentation</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HP</cp:lastModifiedBy>
  <cp:revision>63</cp:revision>
  <dcterms:created xsi:type="dcterms:W3CDTF">2023-07-02T05:28:43Z</dcterms:created>
  <dcterms:modified xsi:type="dcterms:W3CDTF">2023-08-29T06:30:19Z</dcterms:modified>
</cp:coreProperties>
</file>