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70" r:id="rId2"/>
    <p:sldId id="259" r:id="rId3"/>
    <p:sldId id="266" r:id="rId4"/>
    <p:sldId id="263" r:id="rId5"/>
    <p:sldId id="267" r:id="rId6"/>
    <p:sldId id="264" r:id="rId7"/>
    <p:sldId id="272" r:id="rId8"/>
    <p:sldId id="265" r:id="rId9"/>
    <p:sldId id="271" r:id="rId10"/>
    <p:sldId id="334" r:id="rId11"/>
    <p:sldId id="335" r:id="rId12"/>
    <p:sldId id="336" r:id="rId13"/>
    <p:sldId id="337" r:id="rId14"/>
    <p:sldId id="338" r:id="rId15"/>
    <p:sldId id="330" r:id="rId16"/>
    <p:sldId id="33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D5FE42-1EAB-460C-8355-1D7865B1DBA8}" type="datetimeFigureOut">
              <a:rPr lang="en-US" smtClean="0"/>
              <a:t>9/4/2023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C2F289-CB88-4930-A5E2-EA122BB8DD01}" type="slidenum">
              <a:rPr lang="en-US" smtClean="0"/>
              <a:t>‹#›</a:t>
            </a:fld>
            <a:endParaRPr lang="en-US"/>
          </a:p>
        </p:txBody>
      </p:sp>
    </p:spTree>
    <p:extLst>
      <p:ext uri="{BB962C8B-B14F-4D97-AF65-F5344CB8AC3E}">
        <p14:creationId xmlns:p14="http://schemas.microsoft.com/office/powerpoint/2010/main" val="3187046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26894-47CE-398E-455E-AA08880B63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2DB4C3-147E-304D-6A51-4516FFCCC4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D751A9-DB34-6977-F71A-5A6E06B1472F}"/>
              </a:ext>
            </a:extLst>
          </p:cNvPr>
          <p:cNvSpPr>
            <a:spLocks noGrp="1"/>
          </p:cNvSpPr>
          <p:nvPr>
            <p:ph type="dt" sz="half" idx="10"/>
          </p:nvPr>
        </p:nvSpPr>
        <p:spPr/>
        <p:txBody>
          <a:bodyPr/>
          <a:lstStyle/>
          <a:p>
            <a:fld id="{456EF8A4-9D6E-4F13-B8BC-1A4CC1E85C66}" type="datetime1">
              <a:rPr lang="en-US" smtClean="0"/>
              <a:t>9/4/2023</a:t>
            </a:fld>
            <a:endParaRPr lang="en-US"/>
          </a:p>
        </p:txBody>
      </p:sp>
      <p:sp>
        <p:nvSpPr>
          <p:cNvPr id="5" name="Footer Placeholder 4">
            <a:extLst>
              <a:ext uri="{FF2B5EF4-FFF2-40B4-BE49-F238E27FC236}">
                <a16:creationId xmlns:a16="http://schemas.microsoft.com/office/drawing/2014/main" id="{5218DDE8-241B-D91A-B928-5AEBF2F896B0}"/>
              </a:ext>
            </a:extLst>
          </p:cNvPr>
          <p:cNvSpPr>
            <a:spLocks noGrp="1"/>
          </p:cNvSpPr>
          <p:nvPr>
            <p:ph type="ftr" sz="quarter" idx="11"/>
          </p:nvPr>
        </p:nvSpPr>
        <p:spPr/>
        <p:txBody>
          <a:bodyPr/>
          <a:lstStyle/>
          <a:p>
            <a:r>
              <a:rPr lang="en-US"/>
              <a:t>M. Meenakshi Sundaram, S. Ganesh</a:t>
            </a:r>
          </a:p>
        </p:txBody>
      </p:sp>
      <p:sp>
        <p:nvSpPr>
          <p:cNvPr id="6" name="Slide Number Placeholder 5">
            <a:extLst>
              <a:ext uri="{FF2B5EF4-FFF2-40B4-BE49-F238E27FC236}">
                <a16:creationId xmlns:a16="http://schemas.microsoft.com/office/drawing/2014/main" id="{0500E632-95B4-5D91-4393-0004CEAC5E1D}"/>
              </a:ext>
            </a:extLst>
          </p:cNvPr>
          <p:cNvSpPr>
            <a:spLocks noGrp="1"/>
          </p:cNvSpPr>
          <p:nvPr>
            <p:ph type="sldNum" sz="quarter" idx="12"/>
          </p:nvPr>
        </p:nvSpPr>
        <p:spPr/>
        <p:txBody>
          <a:bodyPr/>
          <a:lstStyle/>
          <a:p>
            <a:fld id="{9699E3E0-B686-4D72-B569-28BF9BB67EBA}" type="slidenum">
              <a:rPr lang="en-US" smtClean="0"/>
              <a:t>‹#›</a:t>
            </a:fld>
            <a:endParaRPr lang="en-US"/>
          </a:p>
        </p:txBody>
      </p:sp>
    </p:spTree>
    <p:extLst>
      <p:ext uri="{BB962C8B-B14F-4D97-AF65-F5344CB8AC3E}">
        <p14:creationId xmlns:p14="http://schemas.microsoft.com/office/powerpoint/2010/main" val="47625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BDD3F-E978-DA99-2EBC-3FAB8B143B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8C74CE-57CC-A805-F05F-0F5633FAC3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0856EA-AED6-B75D-C910-18FF15D7E695}"/>
              </a:ext>
            </a:extLst>
          </p:cNvPr>
          <p:cNvSpPr>
            <a:spLocks noGrp="1"/>
          </p:cNvSpPr>
          <p:nvPr>
            <p:ph type="dt" sz="half" idx="10"/>
          </p:nvPr>
        </p:nvSpPr>
        <p:spPr/>
        <p:txBody>
          <a:bodyPr/>
          <a:lstStyle/>
          <a:p>
            <a:fld id="{A4F9BB5A-5589-40B2-B1A7-817AC388B09B}" type="datetime1">
              <a:rPr lang="en-US" smtClean="0"/>
              <a:t>9/4/2023</a:t>
            </a:fld>
            <a:endParaRPr lang="en-US"/>
          </a:p>
        </p:txBody>
      </p:sp>
      <p:sp>
        <p:nvSpPr>
          <p:cNvPr id="5" name="Footer Placeholder 4">
            <a:extLst>
              <a:ext uri="{FF2B5EF4-FFF2-40B4-BE49-F238E27FC236}">
                <a16:creationId xmlns:a16="http://schemas.microsoft.com/office/drawing/2014/main" id="{7AE75D74-6E10-5927-A4F1-CE9EA8E6A71E}"/>
              </a:ext>
            </a:extLst>
          </p:cNvPr>
          <p:cNvSpPr>
            <a:spLocks noGrp="1"/>
          </p:cNvSpPr>
          <p:nvPr>
            <p:ph type="ftr" sz="quarter" idx="11"/>
          </p:nvPr>
        </p:nvSpPr>
        <p:spPr/>
        <p:txBody>
          <a:bodyPr/>
          <a:lstStyle/>
          <a:p>
            <a:r>
              <a:rPr lang="en-US"/>
              <a:t>M. Meenakshi Sundaram, S. Ganesh</a:t>
            </a:r>
          </a:p>
        </p:txBody>
      </p:sp>
      <p:sp>
        <p:nvSpPr>
          <p:cNvPr id="6" name="Slide Number Placeholder 5">
            <a:extLst>
              <a:ext uri="{FF2B5EF4-FFF2-40B4-BE49-F238E27FC236}">
                <a16:creationId xmlns:a16="http://schemas.microsoft.com/office/drawing/2014/main" id="{6BC69B5F-0775-E864-D27A-ADFD5AC48DF6}"/>
              </a:ext>
            </a:extLst>
          </p:cNvPr>
          <p:cNvSpPr>
            <a:spLocks noGrp="1"/>
          </p:cNvSpPr>
          <p:nvPr>
            <p:ph type="sldNum" sz="quarter" idx="12"/>
          </p:nvPr>
        </p:nvSpPr>
        <p:spPr/>
        <p:txBody>
          <a:bodyPr/>
          <a:lstStyle/>
          <a:p>
            <a:fld id="{9699E3E0-B686-4D72-B569-28BF9BB67EBA}" type="slidenum">
              <a:rPr lang="en-US" smtClean="0"/>
              <a:t>‹#›</a:t>
            </a:fld>
            <a:endParaRPr lang="en-US"/>
          </a:p>
        </p:txBody>
      </p:sp>
    </p:spTree>
    <p:extLst>
      <p:ext uri="{BB962C8B-B14F-4D97-AF65-F5344CB8AC3E}">
        <p14:creationId xmlns:p14="http://schemas.microsoft.com/office/powerpoint/2010/main" val="1233260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2181E5-DC48-AA50-929C-EE0AA45CC8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F78A26-8047-3F02-53C8-C8D9D9B49E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A7F400-8942-50B5-79AA-1E31C9FBE5C7}"/>
              </a:ext>
            </a:extLst>
          </p:cNvPr>
          <p:cNvSpPr>
            <a:spLocks noGrp="1"/>
          </p:cNvSpPr>
          <p:nvPr>
            <p:ph type="dt" sz="half" idx="10"/>
          </p:nvPr>
        </p:nvSpPr>
        <p:spPr/>
        <p:txBody>
          <a:bodyPr/>
          <a:lstStyle/>
          <a:p>
            <a:fld id="{2FE9B760-3C0C-4996-85D1-B0F26504D025}" type="datetime1">
              <a:rPr lang="en-US" smtClean="0"/>
              <a:t>9/4/2023</a:t>
            </a:fld>
            <a:endParaRPr lang="en-US"/>
          </a:p>
        </p:txBody>
      </p:sp>
      <p:sp>
        <p:nvSpPr>
          <p:cNvPr id="5" name="Footer Placeholder 4">
            <a:extLst>
              <a:ext uri="{FF2B5EF4-FFF2-40B4-BE49-F238E27FC236}">
                <a16:creationId xmlns:a16="http://schemas.microsoft.com/office/drawing/2014/main" id="{78A76526-9678-B57D-EA37-BBC0C86D3112}"/>
              </a:ext>
            </a:extLst>
          </p:cNvPr>
          <p:cNvSpPr>
            <a:spLocks noGrp="1"/>
          </p:cNvSpPr>
          <p:nvPr>
            <p:ph type="ftr" sz="quarter" idx="11"/>
          </p:nvPr>
        </p:nvSpPr>
        <p:spPr/>
        <p:txBody>
          <a:bodyPr/>
          <a:lstStyle/>
          <a:p>
            <a:r>
              <a:rPr lang="en-US"/>
              <a:t>M. Meenakshi Sundaram, S. Ganesh</a:t>
            </a:r>
          </a:p>
        </p:txBody>
      </p:sp>
      <p:sp>
        <p:nvSpPr>
          <p:cNvPr id="6" name="Slide Number Placeholder 5">
            <a:extLst>
              <a:ext uri="{FF2B5EF4-FFF2-40B4-BE49-F238E27FC236}">
                <a16:creationId xmlns:a16="http://schemas.microsoft.com/office/drawing/2014/main" id="{F998C855-3F3A-89C6-DFCF-634A70F64B2D}"/>
              </a:ext>
            </a:extLst>
          </p:cNvPr>
          <p:cNvSpPr>
            <a:spLocks noGrp="1"/>
          </p:cNvSpPr>
          <p:nvPr>
            <p:ph type="sldNum" sz="quarter" idx="12"/>
          </p:nvPr>
        </p:nvSpPr>
        <p:spPr/>
        <p:txBody>
          <a:bodyPr/>
          <a:lstStyle/>
          <a:p>
            <a:fld id="{9699E3E0-B686-4D72-B569-28BF9BB67EBA}" type="slidenum">
              <a:rPr lang="en-US" smtClean="0"/>
              <a:t>‹#›</a:t>
            </a:fld>
            <a:endParaRPr lang="en-US"/>
          </a:p>
        </p:txBody>
      </p:sp>
    </p:spTree>
    <p:extLst>
      <p:ext uri="{BB962C8B-B14F-4D97-AF65-F5344CB8AC3E}">
        <p14:creationId xmlns:p14="http://schemas.microsoft.com/office/powerpoint/2010/main" val="3067650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B673-348F-4598-58CF-7552689CD7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D7D9D2-37D0-5652-615C-AA53CA9AA4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DC0A68-BF49-1DFC-15B3-A372AD03D392}"/>
              </a:ext>
            </a:extLst>
          </p:cNvPr>
          <p:cNvSpPr>
            <a:spLocks noGrp="1"/>
          </p:cNvSpPr>
          <p:nvPr>
            <p:ph type="dt" sz="half" idx="10"/>
          </p:nvPr>
        </p:nvSpPr>
        <p:spPr/>
        <p:txBody>
          <a:bodyPr/>
          <a:lstStyle/>
          <a:p>
            <a:fld id="{37B53F6D-C0AC-4512-80D7-0280D1574B40}" type="datetime1">
              <a:rPr lang="en-US" smtClean="0"/>
              <a:t>9/4/2023</a:t>
            </a:fld>
            <a:endParaRPr lang="en-US"/>
          </a:p>
        </p:txBody>
      </p:sp>
      <p:sp>
        <p:nvSpPr>
          <p:cNvPr id="5" name="Footer Placeholder 4">
            <a:extLst>
              <a:ext uri="{FF2B5EF4-FFF2-40B4-BE49-F238E27FC236}">
                <a16:creationId xmlns:a16="http://schemas.microsoft.com/office/drawing/2014/main" id="{98FCF80D-1AB7-1ADF-711E-4D547D1D6F7C}"/>
              </a:ext>
            </a:extLst>
          </p:cNvPr>
          <p:cNvSpPr>
            <a:spLocks noGrp="1"/>
          </p:cNvSpPr>
          <p:nvPr>
            <p:ph type="ftr" sz="quarter" idx="11"/>
          </p:nvPr>
        </p:nvSpPr>
        <p:spPr/>
        <p:txBody>
          <a:bodyPr/>
          <a:lstStyle/>
          <a:p>
            <a:r>
              <a:rPr lang="en-US"/>
              <a:t>M. Meenakshi Sundaram, S. Ganesh</a:t>
            </a:r>
          </a:p>
        </p:txBody>
      </p:sp>
      <p:sp>
        <p:nvSpPr>
          <p:cNvPr id="6" name="Slide Number Placeholder 5">
            <a:extLst>
              <a:ext uri="{FF2B5EF4-FFF2-40B4-BE49-F238E27FC236}">
                <a16:creationId xmlns:a16="http://schemas.microsoft.com/office/drawing/2014/main" id="{E2EE6A2B-835A-2822-3B71-68920805FDF4}"/>
              </a:ext>
            </a:extLst>
          </p:cNvPr>
          <p:cNvSpPr>
            <a:spLocks noGrp="1"/>
          </p:cNvSpPr>
          <p:nvPr>
            <p:ph type="sldNum" sz="quarter" idx="12"/>
          </p:nvPr>
        </p:nvSpPr>
        <p:spPr/>
        <p:txBody>
          <a:bodyPr/>
          <a:lstStyle/>
          <a:p>
            <a:fld id="{9699E3E0-B686-4D72-B569-28BF9BB67EBA}" type="slidenum">
              <a:rPr lang="en-US" smtClean="0"/>
              <a:t>‹#›</a:t>
            </a:fld>
            <a:endParaRPr lang="en-US"/>
          </a:p>
        </p:txBody>
      </p:sp>
    </p:spTree>
    <p:extLst>
      <p:ext uri="{BB962C8B-B14F-4D97-AF65-F5344CB8AC3E}">
        <p14:creationId xmlns:p14="http://schemas.microsoft.com/office/powerpoint/2010/main" val="1216162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F911C-8B78-4319-FA9B-9C6A9E07F1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78D043-8DA1-7FC7-A22B-3A1971D78F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FA5DC9-8283-23CD-065D-85508AD64C76}"/>
              </a:ext>
            </a:extLst>
          </p:cNvPr>
          <p:cNvSpPr>
            <a:spLocks noGrp="1"/>
          </p:cNvSpPr>
          <p:nvPr>
            <p:ph type="dt" sz="half" idx="10"/>
          </p:nvPr>
        </p:nvSpPr>
        <p:spPr/>
        <p:txBody>
          <a:bodyPr/>
          <a:lstStyle/>
          <a:p>
            <a:fld id="{EA39EE69-4127-4C7C-83F0-11507CB0A997}" type="datetime1">
              <a:rPr lang="en-US" smtClean="0"/>
              <a:t>9/4/2023</a:t>
            </a:fld>
            <a:endParaRPr lang="en-US"/>
          </a:p>
        </p:txBody>
      </p:sp>
      <p:sp>
        <p:nvSpPr>
          <p:cNvPr id="5" name="Footer Placeholder 4">
            <a:extLst>
              <a:ext uri="{FF2B5EF4-FFF2-40B4-BE49-F238E27FC236}">
                <a16:creationId xmlns:a16="http://schemas.microsoft.com/office/drawing/2014/main" id="{857C3E8E-E9CA-C45E-1101-21FC79E84A62}"/>
              </a:ext>
            </a:extLst>
          </p:cNvPr>
          <p:cNvSpPr>
            <a:spLocks noGrp="1"/>
          </p:cNvSpPr>
          <p:nvPr>
            <p:ph type="ftr" sz="quarter" idx="11"/>
          </p:nvPr>
        </p:nvSpPr>
        <p:spPr/>
        <p:txBody>
          <a:bodyPr/>
          <a:lstStyle/>
          <a:p>
            <a:r>
              <a:rPr lang="en-US"/>
              <a:t>M. Meenakshi Sundaram, S. Ganesh</a:t>
            </a:r>
          </a:p>
        </p:txBody>
      </p:sp>
      <p:sp>
        <p:nvSpPr>
          <p:cNvPr id="6" name="Slide Number Placeholder 5">
            <a:extLst>
              <a:ext uri="{FF2B5EF4-FFF2-40B4-BE49-F238E27FC236}">
                <a16:creationId xmlns:a16="http://schemas.microsoft.com/office/drawing/2014/main" id="{1C2821AE-1A2D-BB4D-79E5-D490DD9DD187}"/>
              </a:ext>
            </a:extLst>
          </p:cNvPr>
          <p:cNvSpPr>
            <a:spLocks noGrp="1"/>
          </p:cNvSpPr>
          <p:nvPr>
            <p:ph type="sldNum" sz="quarter" idx="12"/>
          </p:nvPr>
        </p:nvSpPr>
        <p:spPr/>
        <p:txBody>
          <a:bodyPr/>
          <a:lstStyle/>
          <a:p>
            <a:fld id="{9699E3E0-B686-4D72-B569-28BF9BB67EBA}" type="slidenum">
              <a:rPr lang="en-US" smtClean="0"/>
              <a:t>‹#›</a:t>
            </a:fld>
            <a:endParaRPr lang="en-US"/>
          </a:p>
        </p:txBody>
      </p:sp>
    </p:spTree>
    <p:extLst>
      <p:ext uri="{BB962C8B-B14F-4D97-AF65-F5344CB8AC3E}">
        <p14:creationId xmlns:p14="http://schemas.microsoft.com/office/powerpoint/2010/main" val="2312627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C9B95-8035-8529-5D68-30CC1010E2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ADA84B-BE8D-7EE5-7632-B1F1E0037E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2460B6-2406-70B8-A4D6-6CF174FABF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4EE554-DEF1-A404-DF66-08EEEE284CB0}"/>
              </a:ext>
            </a:extLst>
          </p:cNvPr>
          <p:cNvSpPr>
            <a:spLocks noGrp="1"/>
          </p:cNvSpPr>
          <p:nvPr>
            <p:ph type="dt" sz="half" idx="10"/>
          </p:nvPr>
        </p:nvSpPr>
        <p:spPr/>
        <p:txBody>
          <a:bodyPr/>
          <a:lstStyle/>
          <a:p>
            <a:fld id="{D634613B-17C6-437C-AE12-7FB47AADB8FE}" type="datetime1">
              <a:rPr lang="en-US" smtClean="0"/>
              <a:t>9/4/2023</a:t>
            </a:fld>
            <a:endParaRPr lang="en-US"/>
          </a:p>
        </p:txBody>
      </p:sp>
      <p:sp>
        <p:nvSpPr>
          <p:cNvPr id="6" name="Footer Placeholder 5">
            <a:extLst>
              <a:ext uri="{FF2B5EF4-FFF2-40B4-BE49-F238E27FC236}">
                <a16:creationId xmlns:a16="http://schemas.microsoft.com/office/drawing/2014/main" id="{67638F99-C6E4-BCB4-B3CE-7CF381CCA567}"/>
              </a:ext>
            </a:extLst>
          </p:cNvPr>
          <p:cNvSpPr>
            <a:spLocks noGrp="1"/>
          </p:cNvSpPr>
          <p:nvPr>
            <p:ph type="ftr" sz="quarter" idx="11"/>
          </p:nvPr>
        </p:nvSpPr>
        <p:spPr/>
        <p:txBody>
          <a:bodyPr/>
          <a:lstStyle/>
          <a:p>
            <a:r>
              <a:rPr lang="en-US"/>
              <a:t>M. Meenakshi Sundaram, S. Ganesh</a:t>
            </a:r>
          </a:p>
        </p:txBody>
      </p:sp>
      <p:sp>
        <p:nvSpPr>
          <p:cNvPr id="7" name="Slide Number Placeholder 6">
            <a:extLst>
              <a:ext uri="{FF2B5EF4-FFF2-40B4-BE49-F238E27FC236}">
                <a16:creationId xmlns:a16="http://schemas.microsoft.com/office/drawing/2014/main" id="{7297E6AF-1E5A-3E03-3FD7-13FACF54538A}"/>
              </a:ext>
            </a:extLst>
          </p:cNvPr>
          <p:cNvSpPr>
            <a:spLocks noGrp="1"/>
          </p:cNvSpPr>
          <p:nvPr>
            <p:ph type="sldNum" sz="quarter" idx="12"/>
          </p:nvPr>
        </p:nvSpPr>
        <p:spPr/>
        <p:txBody>
          <a:bodyPr/>
          <a:lstStyle/>
          <a:p>
            <a:fld id="{9699E3E0-B686-4D72-B569-28BF9BB67EBA}" type="slidenum">
              <a:rPr lang="en-US" smtClean="0"/>
              <a:t>‹#›</a:t>
            </a:fld>
            <a:endParaRPr lang="en-US"/>
          </a:p>
        </p:txBody>
      </p:sp>
    </p:spTree>
    <p:extLst>
      <p:ext uri="{BB962C8B-B14F-4D97-AF65-F5344CB8AC3E}">
        <p14:creationId xmlns:p14="http://schemas.microsoft.com/office/powerpoint/2010/main" val="3186902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29B26-CEC2-B9C0-A9D1-33D7D30F7E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AD5575-FEBF-5A02-E8A1-491163205B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C7F471-2F88-C840-D8B7-7ED5BC2765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D89F51-4E65-3A43-5838-58C7754814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E77E7C-547F-F20C-C18C-074E2E0E70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09F2C5-A559-B76E-4C5A-D00301FB2A97}"/>
              </a:ext>
            </a:extLst>
          </p:cNvPr>
          <p:cNvSpPr>
            <a:spLocks noGrp="1"/>
          </p:cNvSpPr>
          <p:nvPr>
            <p:ph type="dt" sz="half" idx="10"/>
          </p:nvPr>
        </p:nvSpPr>
        <p:spPr/>
        <p:txBody>
          <a:bodyPr/>
          <a:lstStyle/>
          <a:p>
            <a:fld id="{94202EF2-D443-4D83-A251-B1B7BA09D34C}" type="datetime1">
              <a:rPr lang="en-US" smtClean="0"/>
              <a:t>9/4/2023</a:t>
            </a:fld>
            <a:endParaRPr lang="en-US"/>
          </a:p>
        </p:txBody>
      </p:sp>
      <p:sp>
        <p:nvSpPr>
          <p:cNvPr id="8" name="Footer Placeholder 7">
            <a:extLst>
              <a:ext uri="{FF2B5EF4-FFF2-40B4-BE49-F238E27FC236}">
                <a16:creationId xmlns:a16="http://schemas.microsoft.com/office/drawing/2014/main" id="{63C25102-7570-B15F-2C81-09718048D010}"/>
              </a:ext>
            </a:extLst>
          </p:cNvPr>
          <p:cNvSpPr>
            <a:spLocks noGrp="1"/>
          </p:cNvSpPr>
          <p:nvPr>
            <p:ph type="ftr" sz="quarter" idx="11"/>
          </p:nvPr>
        </p:nvSpPr>
        <p:spPr/>
        <p:txBody>
          <a:bodyPr/>
          <a:lstStyle/>
          <a:p>
            <a:r>
              <a:rPr lang="en-US"/>
              <a:t>M. Meenakshi Sundaram, S. Ganesh</a:t>
            </a:r>
          </a:p>
        </p:txBody>
      </p:sp>
      <p:sp>
        <p:nvSpPr>
          <p:cNvPr id="9" name="Slide Number Placeholder 8">
            <a:extLst>
              <a:ext uri="{FF2B5EF4-FFF2-40B4-BE49-F238E27FC236}">
                <a16:creationId xmlns:a16="http://schemas.microsoft.com/office/drawing/2014/main" id="{65AA6B55-A31F-84A1-3A1D-009C2AF0C149}"/>
              </a:ext>
            </a:extLst>
          </p:cNvPr>
          <p:cNvSpPr>
            <a:spLocks noGrp="1"/>
          </p:cNvSpPr>
          <p:nvPr>
            <p:ph type="sldNum" sz="quarter" idx="12"/>
          </p:nvPr>
        </p:nvSpPr>
        <p:spPr/>
        <p:txBody>
          <a:bodyPr/>
          <a:lstStyle/>
          <a:p>
            <a:fld id="{9699E3E0-B686-4D72-B569-28BF9BB67EBA}" type="slidenum">
              <a:rPr lang="en-US" smtClean="0"/>
              <a:t>‹#›</a:t>
            </a:fld>
            <a:endParaRPr lang="en-US"/>
          </a:p>
        </p:txBody>
      </p:sp>
    </p:spTree>
    <p:extLst>
      <p:ext uri="{BB962C8B-B14F-4D97-AF65-F5344CB8AC3E}">
        <p14:creationId xmlns:p14="http://schemas.microsoft.com/office/powerpoint/2010/main" val="730704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CE71-3968-46DA-0A62-2D2185B806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B45CCA-76E2-995A-ED76-B48D7FACF5DF}"/>
              </a:ext>
            </a:extLst>
          </p:cNvPr>
          <p:cNvSpPr>
            <a:spLocks noGrp="1"/>
          </p:cNvSpPr>
          <p:nvPr>
            <p:ph type="dt" sz="half" idx="10"/>
          </p:nvPr>
        </p:nvSpPr>
        <p:spPr/>
        <p:txBody>
          <a:bodyPr/>
          <a:lstStyle/>
          <a:p>
            <a:fld id="{19D3BFAB-26BA-4733-BAD5-AE8852624E61}" type="datetime1">
              <a:rPr lang="en-US" smtClean="0"/>
              <a:t>9/4/2023</a:t>
            </a:fld>
            <a:endParaRPr lang="en-US"/>
          </a:p>
        </p:txBody>
      </p:sp>
      <p:sp>
        <p:nvSpPr>
          <p:cNvPr id="4" name="Footer Placeholder 3">
            <a:extLst>
              <a:ext uri="{FF2B5EF4-FFF2-40B4-BE49-F238E27FC236}">
                <a16:creationId xmlns:a16="http://schemas.microsoft.com/office/drawing/2014/main" id="{B708EB54-206B-231D-7103-F9082E4BF57B}"/>
              </a:ext>
            </a:extLst>
          </p:cNvPr>
          <p:cNvSpPr>
            <a:spLocks noGrp="1"/>
          </p:cNvSpPr>
          <p:nvPr>
            <p:ph type="ftr" sz="quarter" idx="11"/>
          </p:nvPr>
        </p:nvSpPr>
        <p:spPr/>
        <p:txBody>
          <a:bodyPr/>
          <a:lstStyle/>
          <a:p>
            <a:r>
              <a:rPr lang="en-US"/>
              <a:t>M. Meenakshi Sundaram, S. Ganesh</a:t>
            </a:r>
          </a:p>
        </p:txBody>
      </p:sp>
      <p:sp>
        <p:nvSpPr>
          <p:cNvPr id="5" name="Slide Number Placeholder 4">
            <a:extLst>
              <a:ext uri="{FF2B5EF4-FFF2-40B4-BE49-F238E27FC236}">
                <a16:creationId xmlns:a16="http://schemas.microsoft.com/office/drawing/2014/main" id="{09E97512-95B0-4268-6D8B-26C0B1F44CAF}"/>
              </a:ext>
            </a:extLst>
          </p:cNvPr>
          <p:cNvSpPr>
            <a:spLocks noGrp="1"/>
          </p:cNvSpPr>
          <p:nvPr>
            <p:ph type="sldNum" sz="quarter" idx="12"/>
          </p:nvPr>
        </p:nvSpPr>
        <p:spPr/>
        <p:txBody>
          <a:bodyPr/>
          <a:lstStyle/>
          <a:p>
            <a:fld id="{9699E3E0-B686-4D72-B569-28BF9BB67EBA}" type="slidenum">
              <a:rPr lang="en-US" smtClean="0"/>
              <a:t>‹#›</a:t>
            </a:fld>
            <a:endParaRPr lang="en-US"/>
          </a:p>
        </p:txBody>
      </p:sp>
    </p:spTree>
    <p:extLst>
      <p:ext uri="{BB962C8B-B14F-4D97-AF65-F5344CB8AC3E}">
        <p14:creationId xmlns:p14="http://schemas.microsoft.com/office/powerpoint/2010/main" val="3772062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B611B2-994A-BF1D-866C-03E2627C158B}"/>
              </a:ext>
            </a:extLst>
          </p:cNvPr>
          <p:cNvSpPr>
            <a:spLocks noGrp="1"/>
          </p:cNvSpPr>
          <p:nvPr>
            <p:ph type="dt" sz="half" idx="10"/>
          </p:nvPr>
        </p:nvSpPr>
        <p:spPr/>
        <p:txBody>
          <a:bodyPr/>
          <a:lstStyle/>
          <a:p>
            <a:fld id="{4A42F2BB-830F-40D3-A40B-1A55615856C1}" type="datetime1">
              <a:rPr lang="en-US" smtClean="0"/>
              <a:t>9/4/2023</a:t>
            </a:fld>
            <a:endParaRPr lang="en-US"/>
          </a:p>
        </p:txBody>
      </p:sp>
      <p:sp>
        <p:nvSpPr>
          <p:cNvPr id="3" name="Footer Placeholder 2">
            <a:extLst>
              <a:ext uri="{FF2B5EF4-FFF2-40B4-BE49-F238E27FC236}">
                <a16:creationId xmlns:a16="http://schemas.microsoft.com/office/drawing/2014/main" id="{80DC9B48-F08A-9175-089C-77161941089D}"/>
              </a:ext>
            </a:extLst>
          </p:cNvPr>
          <p:cNvSpPr>
            <a:spLocks noGrp="1"/>
          </p:cNvSpPr>
          <p:nvPr>
            <p:ph type="ftr" sz="quarter" idx="11"/>
          </p:nvPr>
        </p:nvSpPr>
        <p:spPr/>
        <p:txBody>
          <a:bodyPr/>
          <a:lstStyle/>
          <a:p>
            <a:r>
              <a:rPr lang="en-US"/>
              <a:t>M. Meenakshi Sundaram, S. Ganesh</a:t>
            </a:r>
          </a:p>
        </p:txBody>
      </p:sp>
      <p:sp>
        <p:nvSpPr>
          <p:cNvPr id="4" name="Slide Number Placeholder 3">
            <a:extLst>
              <a:ext uri="{FF2B5EF4-FFF2-40B4-BE49-F238E27FC236}">
                <a16:creationId xmlns:a16="http://schemas.microsoft.com/office/drawing/2014/main" id="{4DDB2939-29A4-97DE-0BDE-BA0670922C63}"/>
              </a:ext>
            </a:extLst>
          </p:cNvPr>
          <p:cNvSpPr>
            <a:spLocks noGrp="1"/>
          </p:cNvSpPr>
          <p:nvPr>
            <p:ph type="sldNum" sz="quarter" idx="12"/>
          </p:nvPr>
        </p:nvSpPr>
        <p:spPr/>
        <p:txBody>
          <a:bodyPr/>
          <a:lstStyle/>
          <a:p>
            <a:fld id="{9699E3E0-B686-4D72-B569-28BF9BB67EBA}" type="slidenum">
              <a:rPr lang="en-US" smtClean="0"/>
              <a:t>‹#›</a:t>
            </a:fld>
            <a:endParaRPr lang="en-US"/>
          </a:p>
        </p:txBody>
      </p:sp>
    </p:spTree>
    <p:extLst>
      <p:ext uri="{BB962C8B-B14F-4D97-AF65-F5344CB8AC3E}">
        <p14:creationId xmlns:p14="http://schemas.microsoft.com/office/powerpoint/2010/main" val="2360959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79D1F-7110-35C6-89F5-BB781E206E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3A9BC7-CE6B-9A9A-8359-CB3FD616E1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0FDA1C-C761-DC21-E227-44F463BE0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59688E-9FFF-C212-E9BF-B2CD9A7E842D}"/>
              </a:ext>
            </a:extLst>
          </p:cNvPr>
          <p:cNvSpPr>
            <a:spLocks noGrp="1"/>
          </p:cNvSpPr>
          <p:nvPr>
            <p:ph type="dt" sz="half" idx="10"/>
          </p:nvPr>
        </p:nvSpPr>
        <p:spPr/>
        <p:txBody>
          <a:bodyPr/>
          <a:lstStyle/>
          <a:p>
            <a:fld id="{8004AD6E-8782-465C-AF9E-C7C68DBE6D3A}" type="datetime1">
              <a:rPr lang="en-US" smtClean="0"/>
              <a:t>9/4/2023</a:t>
            </a:fld>
            <a:endParaRPr lang="en-US"/>
          </a:p>
        </p:txBody>
      </p:sp>
      <p:sp>
        <p:nvSpPr>
          <p:cNvPr id="6" name="Footer Placeholder 5">
            <a:extLst>
              <a:ext uri="{FF2B5EF4-FFF2-40B4-BE49-F238E27FC236}">
                <a16:creationId xmlns:a16="http://schemas.microsoft.com/office/drawing/2014/main" id="{94D22DB7-7A26-172F-DA93-E01B07B6ED32}"/>
              </a:ext>
            </a:extLst>
          </p:cNvPr>
          <p:cNvSpPr>
            <a:spLocks noGrp="1"/>
          </p:cNvSpPr>
          <p:nvPr>
            <p:ph type="ftr" sz="quarter" idx="11"/>
          </p:nvPr>
        </p:nvSpPr>
        <p:spPr/>
        <p:txBody>
          <a:bodyPr/>
          <a:lstStyle/>
          <a:p>
            <a:r>
              <a:rPr lang="en-US"/>
              <a:t>M. Meenakshi Sundaram, S. Ganesh</a:t>
            </a:r>
          </a:p>
        </p:txBody>
      </p:sp>
      <p:sp>
        <p:nvSpPr>
          <p:cNvPr id="7" name="Slide Number Placeholder 6">
            <a:extLst>
              <a:ext uri="{FF2B5EF4-FFF2-40B4-BE49-F238E27FC236}">
                <a16:creationId xmlns:a16="http://schemas.microsoft.com/office/drawing/2014/main" id="{F5E83EEB-BF69-312F-6A0D-C6A6E152E617}"/>
              </a:ext>
            </a:extLst>
          </p:cNvPr>
          <p:cNvSpPr>
            <a:spLocks noGrp="1"/>
          </p:cNvSpPr>
          <p:nvPr>
            <p:ph type="sldNum" sz="quarter" idx="12"/>
          </p:nvPr>
        </p:nvSpPr>
        <p:spPr/>
        <p:txBody>
          <a:bodyPr/>
          <a:lstStyle/>
          <a:p>
            <a:fld id="{9699E3E0-B686-4D72-B569-28BF9BB67EBA}" type="slidenum">
              <a:rPr lang="en-US" smtClean="0"/>
              <a:t>‹#›</a:t>
            </a:fld>
            <a:endParaRPr lang="en-US"/>
          </a:p>
        </p:txBody>
      </p:sp>
    </p:spTree>
    <p:extLst>
      <p:ext uri="{BB962C8B-B14F-4D97-AF65-F5344CB8AC3E}">
        <p14:creationId xmlns:p14="http://schemas.microsoft.com/office/powerpoint/2010/main" val="1941276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81116-EA5A-5857-2B9B-788AC92394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23D0F3-DA05-80C2-C9E5-7FA72DAF57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D59C17-ED68-CD6E-BEA6-F9E2CA4E4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60D28B-ACF5-7808-1E3E-CA4F08703174}"/>
              </a:ext>
            </a:extLst>
          </p:cNvPr>
          <p:cNvSpPr>
            <a:spLocks noGrp="1"/>
          </p:cNvSpPr>
          <p:nvPr>
            <p:ph type="dt" sz="half" idx="10"/>
          </p:nvPr>
        </p:nvSpPr>
        <p:spPr/>
        <p:txBody>
          <a:bodyPr/>
          <a:lstStyle/>
          <a:p>
            <a:fld id="{D2613FEB-2838-4151-A5E2-A2A58DBE8C7D}" type="datetime1">
              <a:rPr lang="en-US" smtClean="0"/>
              <a:t>9/4/2023</a:t>
            </a:fld>
            <a:endParaRPr lang="en-US"/>
          </a:p>
        </p:txBody>
      </p:sp>
      <p:sp>
        <p:nvSpPr>
          <p:cNvPr id="6" name="Footer Placeholder 5">
            <a:extLst>
              <a:ext uri="{FF2B5EF4-FFF2-40B4-BE49-F238E27FC236}">
                <a16:creationId xmlns:a16="http://schemas.microsoft.com/office/drawing/2014/main" id="{2251B585-9F9E-2CC8-234C-485404134EC9}"/>
              </a:ext>
            </a:extLst>
          </p:cNvPr>
          <p:cNvSpPr>
            <a:spLocks noGrp="1"/>
          </p:cNvSpPr>
          <p:nvPr>
            <p:ph type="ftr" sz="quarter" idx="11"/>
          </p:nvPr>
        </p:nvSpPr>
        <p:spPr/>
        <p:txBody>
          <a:bodyPr/>
          <a:lstStyle/>
          <a:p>
            <a:r>
              <a:rPr lang="en-US"/>
              <a:t>M. Meenakshi Sundaram, S. Ganesh</a:t>
            </a:r>
          </a:p>
        </p:txBody>
      </p:sp>
      <p:sp>
        <p:nvSpPr>
          <p:cNvPr id="7" name="Slide Number Placeholder 6">
            <a:extLst>
              <a:ext uri="{FF2B5EF4-FFF2-40B4-BE49-F238E27FC236}">
                <a16:creationId xmlns:a16="http://schemas.microsoft.com/office/drawing/2014/main" id="{1B567335-B603-8DB0-C63F-389650D9371D}"/>
              </a:ext>
            </a:extLst>
          </p:cNvPr>
          <p:cNvSpPr>
            <a:spLocks noGrp="1"/>
          </p:cNvSpPr>
          <p:nvPr>
            <p:ph type="sldNum" sz="quarter" idx="12"/>
          </p:nvPr>
        </p:nvSpPr>
        <p:spPr/>
        <p:txBody>
          <a:bodyPr/>
          <a:lstStyle/>
          <a:p>
            <a:fld id="{9699E3E0-B686-4D72-B569-28BF9BB67EBA}" type="slidenum">
              <a:rPr lang="en-US" smtClean="0"/>
              <a:t>‹#›</a:t>
            </a:fld>
            <a:endParaRPr lang="en-US"/>
          </a:p>
        </p:txBody>
      </p:sp>
    </p:spTree>
    <p:extLst>
      <p:ext uri="{BB962C8B-B14F-4D97-AF65-F5344CB8AC3E}">
        <p14:creationId xmlns:p14="http://schemas.microsoft.com/office/powerpoint/2010/main" val="3708790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F93CC-BF61-438F-8D8D-FA3EF6C96C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42A8F4-076D-424C-A179-73EF3CCE9D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7C2DF7-4414-FD09-2851-26D4CD1F92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A940CB-4F11-420E-A70A-7A3FFAD2EFC6}" type="datetime1">
              <a:rPr lang="en-US" smtClean="0"/>
              <a:t>9/4/2023</a:t>
            </a:fld>
            <a:endParaRPr lang="en-US"/>
          </a:p>
        </p:txBody>
      </p:sp>
      <p:sp>
        <p:nvSpPr>
          <p:cNvPr id="5" name="Footer Placeholder 4">
            <a:extLst>
              <a:ext uri="{FF2B5EF4-FFF2-40B4-BE49-F238E27FC236}">
                <a16:creationId xmlns:a16="http://schemas.microsoft.com/office/drawing/2014/main" id="{EF434432-E86C-3496-652F-1DD528B595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 Meenakshi Sundaram, S. Ganesh</a:t>
            </a:r>
          </a:p>
        </p:txBody>
      </p:sp>
      <p:sp>
        <p:nvSpPr>
          <p:cNvPr id="6" name="Slide Number Placeholder 5">
            <a:extLst>
              <a:ext uri="{FF2B5EF4-FFF2-40B4-BE49-F238E27FC236}">
                <a16:creationId xmlns:a16="http://schemas.microsoft.com/office/drawing/2014/main" id="{E5E0974A-6412-28C4-D827-DAFF5BA3A4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9E3E0-B686-4D72-B569-28BF9BB67EBA}" type="slidenum">
              <a:rPr lang="en-US" smtClean="0"/>
              <a:t>‹#›</a:t>
            </a:fld>
            <a:endParaRPr lang="en-US"/>
          </a:p>
        </p:txBody>
      </p:sp>
    </p:spTree>
    <p:extLst>
      <p:ext uri="{BB962C8B-B14F-4D97-AF65-F5344CB8AC3E}">
        <p14:creationId xmlns:p14="http://schemas.microsoft.com/office/powerpoint/2010/main" val="722042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710.png"/></Relationships>
</file>

<file path=ppt/slides/_rels/slide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30.png"/><Relationship Id="rId4" Type="http://schemas.openxmlformats.org/officeDocument/2006/relationships/image" Target="../media/image120.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 Id="rId5" Type="http://schemas.openxmlformats.org/officeDocument/2006/relationships/image" Target="../media/image200.png"/><Relationship Id="rId4" Type="http://schemas.openxmlformats.org/officeDocument/2006/relationships/image" Target="../media/image190.png"/></Relationships>
</file>

<file path=ppt/slides/_rels/slide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7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06C110-85EE-BC3E-E61F-5D2DB6FD03CD}"/>
              </a:ext>
            </a:extLst>
          </p:cNvPr>
          <p:cNvSpPr>
            <a:spLocks noGrp="1"/>
          </p:cNvSpPr>
          <p:nvPr>
            <p:ph type="ctrTitle"/>
          </p:nvPr>
        </p:nvSpPr>
        <p:spPr/>
        <p:txBody>
          <a:bodyPr/>
          <a:lstStyle/>
          <a:p>
            <a:r>
              <a:rPr lang="en-US" dirty="0"/>
              <a:t>Classification – The definition of Success</a:t>
            </a:r>
          </a:p>
        </p:txBody>
      </p:sp>
      <p:sp>
        <p:nvSpPr>
          <p:cNvPr id="5" name="Text Placeholder 4">
            <a:extLst>
              <a:ext uri="{FF2B5EF4-FFF2-40B4-BE49-F238E27FC236}">
                <a16:creationId xmlns:a16="http://schemas.microsoft.com/office/drawing/2014/main" id="{352EA2D5-D286-5E7E-AA69-5DD45283A05A}"/>
              </a:ext>
            </a:extLst>
          </p:cNvPr>
          <p:cNvSpPr>
            <a:spLocks noGrp="1"/>
          </p:cNvSpPr>
          <p:nvPr>
            <p:ph type="subTitle" idx="1"/>
          </p:nvPr>
        </p:nvSpPr>
        <p:spPr>
          <a:xfrm>
            <a:off x="1524000" y="3602037"/>
            <a:ext cx="9144000" cy="2840708"/>
          </a:xfrm>
        </p:spPr>
        <p:txBody>
          <a:bodyPr>
            <a:normAutofit/>
          </a:bodyPr>
          <a:lstStyle/>
          <a:p>
            <a:r>
              <a:rPr lang="en-US" dirty="0"/>
              <a:t>Effectiveness of a classification system is measured by using a supervised approach of validating the model with unseen prelabeled datasets. </a:t>
            </a:r>
          </a:p>
          <a:p>
            <a:r>
              <a:rPr lang="en-US" dirty="0"/>
              <a:t>The success metrics used to optimize/validate classification systems will be discussed in this section</a:t>
            </a:r>
          </a:p>
          <a:p>
            <a:r>
              <a:rPr lang="en-US" dirty="0"/>
              <a:t>By</a:t>
            </a:r>
          </a:p>
          <a:p>
            <a:r>
              <a:rPr lang="en-US" dirty="0"/>
              <a:t>M. Meenakshi Sundaram, S. Ganesh</a:t>
            </a:r>
          </a:p>
          <a:p>
            <a:endParaRPr lang="en-US" dirty="0"/>
          </a:p>
        </p:txBody>
      </p:sp>
    </p:spTree>
    <p:extLst>
      <p:ext uri="{BB962C8B-B14F-4D97-AF65-F5344CB8AC3E}">
        <p14:creationId xmlns:p14="http://schemas.microsoft.com/office/powerpoint/2010/main" val="4081961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t>
            </a:r>
            <a:r>
              <a:rPr lang="en-US" baseline="-25000" dirty="0"/>
              <a:t>1</a:t>
            </a:r>
            <a:r>
              <a:rPr lang="en-US" dirty="0"/>
              <a:t> Score</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2233219" y="2877746"/>
                <a:ext cx="7725562" cy="76880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m:t>
                      </m:r>
                      <m:r>
                        <a:rPr lang="en-US" sz="1800" b="0" i="1" baseline="-25000" smtClean="0">
                          <a:latin typeface="Cambria Math" panose="02040503050406030204" pitchFamily="18" charset="0"/>
                        </a:rPr>
                        <m:t>1</m:t>
                      </m:r>
                      <m:r>
                        <a:rPr lang="en-US" sz="1800" b="0" i="1" smtClean="0">
                          <a:latin typeface="Cambria Math" panose="02040503050406030204" pitchFamily="18" charset="0"/>
                        </a:rPr>
                        <m:t> </m:t>
                      </m:r>
                      <m:r>
                        <a:rPr lang="en-US" sz="1800" b="0" i="1" smtClean="0">
                          <a:latin typeface="Cambria Math" panose="02040503050406030204" pitchFamily="18" charset="0"/>
                        </a:rPr>
                        <m:t>𝑆𝑐𝑜𝑟𝑒</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=2</m:t>
                      </m:r>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den>
                              </m:f>
                            </m:e>
                          </m:d>
                        </m:e>
                        <m:sup>
                          <m:r>
                            <a:rPr lang="en-US" sz="1800" b="0" i="1" smtClean="0">
                              <a:latin typeface="Cambria Math" panose="02040503050406030204" pitchFamily="18" charset="0"/>
                            </a:rPr>
                            <m:t>−1</m:t>
                          </m:r>
                        </m:sup>
                      </m:sSup>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2233219" y="2877746"/>
                <a:ext cx="7725562" cy="76880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9"/>
            <a:ext cx="10515600" cy="888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harmonic mean of precision and recall is F</a:t>
            </a:r>
            <a:r>
              <a:rPr lang="en-US" baseline="-25000" dirty="0"/>
              <a:t>1</a:t>
            </a:r>
            <a:r>
              <a:rPr lang="en-US" dirty="0"/>
              <a:t> Score. It offers a fine tradeoff between both the metrics.  </a:t>
            </a:r>
          </a:p>
        </p:txBody>
      </p:sp>
      <p:sp>
        <p:nvSpPr>
          <p:cNvPr id="3" name="Content Placeholder 2">
            <a:extLst>
              <a:ext uri="{FF2B5EF4-FFF2-40B4-BE49-F238E27FC236}">
                <a16:creationId xmlns:a16="http://schemas.microsoft.com/office/drawing/2014/main" id="{42E1631A-F153-120A-3AA5-CE6EB59C3B2E}"/>
              </a:ext>
            </a:extLst>
          </p:cNvPr>
          <p:cNvSpPr txBox="1">
            <a:spLocks/>
          </p:cNvSpPr>
          <p:nvPr/>
        </p:nvSpPr>
        <p:spPr>
          <a:xfrm>
            <a:off x="1655658" y="6138810"/>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64751D07-2696-36EA-93AD-D1354FACBD39}"/>
              </a:ext>
            </a:extLst>
          </p:cNvPr>
          <p:cNvGraphicFramePr>
            <a:graphicFrameLocks noGrp="1"/>
          </p:cNvGraphicFramePr>
          <p:nvPr/>
        </p:nvGraphicFramePr>
        <p:xfrm>
          <a:off x="310156" y="3947221"/>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graphicFrame>
            <p:nvGraphicFramePr>
              <p:cNvPr id="14" name="Table 10">
                <a:extLst>
                  <a:ext uri="{FF2B5EF4-FFF2-40B4-BE49-F238E27FC236}">
                    <a16:creationId xmlns:a16="http://schemas.microsoft.com/office/drawing/2014/main" id="{916CFE29-37D5-D7CD-264F-351A5FA0B7E1}"/>
                  </a:ext>
                </a:extLst>
              </p:cNvPr>
              <p:cNvGraphicFramePr>
                <a:graphicFrameLocks noGrp="1"/>
              </p:cNvGraphicFramePr>
              <p:nvPr/>
            </p:nvGraphicFramePr>
            <p:xfrm>
              <a:off x="3001160" y="3947221"/>
              <a:ext cx="3094840" cy="2124504"/>
            </p:xfrm>
            <a:graphic>
              <a:graphicData uri="http://schemas.openxmlformats.org/drawingml/2006/table">
                <a:tbl>
                  <a:tblPr firstRow="1" bandRow="1">
                    <a:tableStyleId>{5C22544A-7EE6-4342-B048-85BDC9FD1C3A}</a:tableStyleId>
                  </a:tblPr>
                  <a:tblGrid>
                    <a:gridCol w="506926">
                      <a:extLst>
                        <a:ext uri="{9D8B030D-6E8A-4147-A177-3AD203B41FA5}">
                          <a16:colId xmlns:a16="http://schemas.microsoft.com/office/drawing/2014/main" val="3779047369"/>
                        </a:ext>
                      </a:extLst>
                    </a:gridCol>
                    <a:gridCol w="899538">
                      <a:extLst>
                        <a:ext uri="{9D8B030D-6E8A-4147-A177-3AD203B41FA5}">
                          <a16:colId xmlns:a16="http://schemas.microsoft.com/office/drawing/2014/main" val="2587912599"/>
                        </a:ext>
                      </a:extLst>
                    </a:gridCol>
                    <a:gridCol w="860704">
                      <a:extLst>
                        <a:ext uri="{9D8B030D-6E8A-4147-A177-3AD203B41FA5}">
                          <a16:colId xmlns:a16="http://schemas.microsoft.com/office/drawing/2014/main" val="617498338"/>
                        </a:ext>
                      </a:extLst>
                    </a:gridCol>
                    <a:gridCol w="827672">
                      <a:extLst>
                        <a:ext uri="{9D8B030D-6E8A-4147-A177-3AD203B41FA5}">
                          <a16:colId xmlns:a16="http://schemas.microsoft.com/office/drawing/2014/main" val="1361611942"/>
                        </a:ext>
                      </a:extLst>
                    </a:gridCol>
                  </a:tblGrid>
                  <a:tr h="531126">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Precision</a:t>
                          </a:r>
                        </a:p>
                      </a:txBody>
                      <a:tcPr marL="73925" marR="73925" marT="36963" marB="36963"/>
                    </a:tc>
                    <a:tc>
                      <a:txBody>
                        <a:bodyPr/>
                        <a:lstStyle/>
                        <a:p>
                          <a:pPr algn="ctr"/>
                          <a:r>
                            <a:rPr lang="en-US" sz="1500" dirty="0"/>
                            <a:t>Recall</a:t>
                          </a:r>
                        </a:p>
                      </a:txBody>
                      <a:tcPr marL="73925" marR="73925" marT="36963" marB="36963"/>
                    </a:tc>
                    <a:tc>
                      <a:txBody>
                        <a:bodyPr/>
                        <a:lstStyle/>
                        <a:p>
                          <a:pPr algn="ctr"/>
                          <a:r>
                            <a:rPr lang="en-US" sz="1500" dirty="0"/>
                            <a:t>F</a:t>
                          </a:r>
                          <a:r>
                            <a:rPr lang="en-US" sz="1500" baseline="-25000" dirty="0"/>
                            <a:t>1 </a:t>
                          </a:r>
                          <a:r>
                            <a:rPr lang="en-US" sz="1500" baseline="0" dirty="0"/>
                            <a:t>Score</a:t>
                          </a:r>
                          <a:r>
                            <a:rPr lang="en-US" sz="1500" baseline="-25000" dirty="0"/>
                            <a:t> </a:t>
                          </a:r>
                          <a:endParaRPr lang="en-US" sz="1500" dirty="0"/>
                        </a:p>
                      </a:txBody>
                      <a:tcPr marL="73925" marR="73925" marT="36963" marB="36963"/>
                    </a:tc>
                    <a:extLst>
                      <a:ext uri="{0D108BD9-81ED-4DB2-BD59-A6C34878D82A}">
                        <a16:rowId xmlns:a16="http://schemas.microsoft.com/office/drawing/2014/main" val="2688480762"/>
                      </a:ext>
                    </a:extLst>
                  </a:tr>
                  <a:tr h="531126">
                    <a:tc>
                      <a:txBody>
                        <a:bodyPr/>
                        <a:lstStyle/>
                        <a:p>
                          <a:pPr algn="ctr"/>
                          <a:r>
                            <a:rPr lang="en-US" sz="1500" b="1" dirty="0">
                              <a:solidFill>
                                <a:schemeClr val="bg1"/>
                              </a:solidFill>
                            </a:rPr>
                            <a:t>Cat</a:t>
                          </a:r>
                        </a:p>
                      </a:txBody>
                      <a:tcPr marL="73925" marR="73925" marT="36963" marB="36963">
                        <a:solidFill>
                          <a:srgbClr val="4472C4"/>
                        </a:solidFill>
                      </a:tcPr>
                    </a:tc>
                    <a:tc>
                      <a:txBody>
                        <a:bodyPr/>
                        <a:lstStyle/>
                        <a:p>
                          <a:pPr algn="ctr"/>
                          <a14:m>
                            <m:oMath xmlns:m="http://schemas.openxmlformats.org/officeDocument/2006/math">
                              <m:r>
                                <a:rPr lang="en-AU" sz="1600" b="0" i="1" dirty="0" smtClean="0">
                                  <a:latin typeface="Cambria Math" panose="02040503050406030204" pitchFamily="18" charset="0"/>
                                </a:rPr>
                                <m:t>69.</m:t>
                              </m:r>
                              <m:r>
                                <a:rPr lang="en-US" sz="1600" b="0" i="1" dirty="0" smtClean="0">
                                  <a:latin typeface="Cambria Math" panose="02040503050406030204" pitchFamily="18" charset="0"/>
                                </a:rPr>
                                <m:t>7</m:t>
                              </m:r>
                              <m:r>
                                <a:rPr lang="en-AU" sz="1600" b="0" i="1" dirty="0" smtClean="0">
                                  <a:latin typeface="Cambria Math" panose="02040503050406030204" pitchFamily="18" charset="0"/>
                                </a:rPr>
                                <m:t>2</m:t>
                              </m:r>
                            </m:oMath>
                          </a14:m>
                          <a:r>
                            <a:rPr lang="en-US" sz="1500" dirty="0"/>
                            <a:t>%</a:t>
                          </a:r>
                        </a:p>
                      </a:txBody>
                      <a:tcPr marL="73925" marR="73925" marT="36963" marB="36963"/>
                    </a:tc>
                    <a:tc>
                      <a:txBody>
                        <a:bodyPr/>
                        <a:lstStyle/>
                        <a:p>
                          <a:pPr algn="ctr"/>
                          <a14:m>
                            <m:oMath xmlns:m="http://schemas.openxmlformats.org/officeDocument/2006/math">
                              <m:r>
                                <a:rPr lang="en-US" sz="1600" b="0" i="1" dirty="0" smtClean="0">
                                  <a:latin typeface="Cambria Math" panose="02040503050406030204" pitchFamily="18" charset="0"/>
                                </a:rPr>
                                <m:t>77</m:t>
                              </m:r>
                              <m:r>
                                <a:rPr lang="en-AU" sz="1600" b="0" i="1" dirty="0" smtClean="0">
                                  <a:latin typeface="Cambria Math" panose="02040503050406030204" pitchFamily="18" charset="0"/>
                                </a:rPr>
                                <m:t>.</m:t>
                              </m:r>
                              <m:r>
                                <a:rPr lang="en-US" sz="1600" b="0" i="1" dirty="0" smtClean="0">
                                  <a:latin typeface="Cambria Math" panose="02040503050406030204" pitchFamily="18" charset="0"/>
                                </a:rPr>
                                <m:t>55</m:t>
                              </m:r>
                            </m:oMath>
                          </a14:m>
                          <a:r>
                            <a:rPr lang="en-US" sz="1500" dirty="0"/>
                            <a:t>%</a:t>
                          </a:r>
                        </a:p>
                      </a:txBody>
                      <a:tcPr marL="73925" marR="73925" marT="36963" marB="36963"/>
                    </a:tc>
                    <a:tc>
                      <a:txBody>
                        <a:bodyPr/>
                        <a:lstStyle/>
                        <a:p>
                          <a:pPr algn="ctr"/>
                          <a14:m>
                            <m:oMath xmlns:m="http://schemas.openxmlformats.org/officeDocument/2006/math">
                              <m:r>
                                <a:rPr lang="en-US" sz="1600" b="0" i="1" dirty="0" smtClean="0">
                                  <a:latin typeface="Cambria Math" panose="02040503050406030204" pitchFamily="18" charset="0"/>
                                </a:rPr>
                                <m:t>73</m:t>
                              </m:r>
                              <m:r>
                                <a:rPr lang="en-AU" sz="1600" b="0" i="1" dirty="0" smtClean="0">
                                  <a:latin typeface="Cambria Math" panose="02040503050406030204" pitchFamily="18" charset="0"/>
                                </a:rPr>
                                <m:t>.</m:t>
                              </m:r>
                              <m:r>
                                <a:rPr lang="en-US" sz="1600" b="0" i="1" dirty="0" smtClean="0">
                                  <a:latin typeface="Cambria Math" panose="02040503050406030204" pitchFamily="18" charset="0"/>
                                </a:rPr>
                                <m:t>42</m:t>
                              </m:r>
                            </m:oMath>
                          </a14:m>
                          <a:r>
                            <a:rPr lang="en-US" sz="1500" dirty="0"/>
                            <a:t>%</a:t>
                          </a:r>
                        </a:p>
                      </a:txBody>
                      <a:tcPr marL="73925" marR="73925" marT="36963" marB="36963"/>
                    </a:tc>
                    <a:extLst>
                      <a:ext uri="{0D108BD9-81ED-4DB2-BD59-A6C34878D82A}">
                        <a16:rowId xmlns:a16="http://schemas.microsoft.com/office/drawing/2014/main" val="1617891110"/>
                      </a:ext>
                    </a:extLst>
                  </a:tr>
                  <a:tr h="531126">
                    <a:tc>
                      <a:txBody>
                        <a:bodyPr/>
                        <a:lstStyle/>
                        <a:p>
                          <a:pPr algn="ctr"/>
                          <a:r>
                            <a:rPr lang="en-US" sz="1500" b="1" dirty="0">
                              <a:solidFill>
                                <a:schemeClr val="bg1"/>
                              </a:solidFill>
                            </a:rPr>
                            <a:t>Dog</a:t>
                          </a:r>
                        </a:p>
                      </a:txBody>
                      <a:tcPr marL="73925" marR="73925" marT="36963" marB="36963">
                        <a:solidFill>
                          <a:srgbClr val="4472C4"/>
                        </a:solidFill>
                      </a:tcPr>
                    </a:tc>
                    <a:tc>
                      <a:txBody>
                        <a:bodyPr/>
                        <a:lstStyle/>
                        <a:p>
                          <a:pPr/>
                          <a14:m>
                            <m:oMathPara xmlns:m="http://schemas.openxmlformats.org/officeDocument/2006/math">
                              <m:oMathParaPr>
                                <m:jc m:val="centerGroup"/>
                              </m:oMathParaPr>
                              <m:oMath xmlns:m="http://schemas.openxmlformats.org/officeDocument/2006/math">
                                <m:r>
                                  <a:rPr lang="en-AU" sz="1600" b="0" i="1" smtClean="0">
                                    <a:latin typeface="Cambria Math" panose="02040503050406030204" pitchFamily="18" charset="0"/>
                                  </a:rPr>
                                  <m:t>84</m:t>
                                </m:r>
                                <m:r>
                                  <a:rPr lang="en-US" sz="1600" i="1">
                                    <a:latin typeface="Cambria Math" panose="02040503050406030204" pitchFamily="18" charset="0"/>
                                  </a:rPr>
                                  <m:t>.</m:t>
                                </m:r>
                                <m:r>
                                  <a:rPr lang="en-US" sz="1600" b="0" i="1" smtClean="0">
                                    <a:latin typeface="Cambria Math" panose="02040503050406030204" pitchFamily="18" charset="0"/>
                                  </a:rPr>
                                  <m:t>1</m:t>
                                </m:r>
                                <m:r>
                                  <a:rPr lang="en-AU" sz="1600" b="0" i="1" smtClean="0">
                                    <a:latin typeface="Cambria Math" panose="02040503050406030204" pitchFamily="18" charset="0"/>
                                  </a:rPr>
                                  <m:t>4</m:t>
                                </m:r>
                                <m:r>
                                  <a:rPr lang="en-US" sz="1600" i="1">
                                    <a:latin typeface="Cambria Math" panose="02040503050406030204" pitchFamily="18" charset="0"/>
                                  </a:rPr>
                                  <m:t>%</m:t>
                                </m:r>
                              </m:oMath>
                            </m:oMathPara>
                          </a14:m>
                          <a:endParaRPr lang="en-US" sz="1500" dirty="0"/>
                        </a:p>
                      </a:txBody>
                      <a:tcPr marL="73925" marR="73925" marT="36963" marB="36963"/>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90</m:t>
                                </m:r>
                                <m:r>
                                  <a:rPr lang="en-US" sz="1600" i="1">
                                    <a:latin typeface="Cambria Math" panose="02040503050406030204" pitchFamily="18" charset="0"/>
                                  </a:rPr>
                                  <m:t>.</m:t>
                                </m:r>
                                <m:r>
                                  <a:rPr lang="en-US" sz="1600" b="0" i="1" smtClean="0">
                                    <a:latin typeface="Cambria Math" panose="02040503050406030204" pitchFamily="18" charset="0"/>
                                  </a:rPr>
                                  <m:t>00</m:t>
                                </m:r>
                                <m:r>
                                  <a:rPr lang="en-US" sz="1600" i="1">
                                    <a:latin typeface="Cambria Math" panose="02040503050406030204" pitchFamily="18" charset="0"/>
                                  </a:rPr>
                                  <m:t>%</m:t>
                                </m:r>
                              </m:oMath>
                            </m:oMathPara>
                          </a14:m>
                          <a:endParaRPr lang="en-US" sz="1500" dirty="0"/>
                        </a:p>
                      </a:txBody>
                      <a:tcPr marL="73925" marR="73925" marT="36963" marB="36963"/>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86</m:t>
                                </m:r>
                                <m:r>
                                  <a:rPr lang="en-US" sz="1600" i="1">
                                    <a:latin typeface="Cambria Math" panose="02040503050406030204" pitchFamily="18" charset="0"/>
                                  </a:rPr>
                                  <m:t>.</m:t>
                                </m:r>
                                <m:r>
                                  <a:rPr lang="en-US" sz="1600" b="0" i="1" smtClean="0">
                                    <a:latin typeface="Cambria Math" panose="02040503050406030204" pitchFamily="18" charset="0"/>
                                  </a:rPr>
                                  <m:t>97</m:t>
                                </m:r>
                                <m:r>
                                  <a:rPr lang="en-US" sz="1600" i="1">
                                    <a:latin typeface="Cambria Math" panose="02040503050406030204" pitchFamily="18" charset="0"/>
                                  </a:rPr>
                                  <m:t>%</m:t>
                                </m:r>
                              </m:oMath>
                            </m:oMathPara>
                          </a14:m>
                          <a:endParaRPr lang="en-US" sz="1500" dirty="0"/>
                        </a:p>
                      </a:txBody>
                      <a:tcPr marL="73925" marR="73925" marT="36963" marB="36963"/>
                    </a:tc>
                    <a:extLst>
                      <a:ext uri="{0D108BD9-81ED-4DB2-BD59-A6C34878D82A}">
                        <a16:rowId xmlns:a16="http://schemas.microsoft.com/office/drawing/2014/main" val="842711822"/>
                      </a:ext>
                    </a:extLst>
                  </a:tr>
                  <a:tr h="531126">
                    <a:tc>
                      <a:txBody>
                        <a:bodyPr/>
                        <a:lstStyle/>
                        <a:p>
                          <a:pPr algn="ctr"/>
                          <a:r>
                            <a:rPr lang="en-US" sz="1500" b="1" dirty="0">
                              <a:solidFill>
                                <a:schemeClr val="bg1"/>
                              </a:solidFill>
                            </a:rPr>
                            <a:t>Bird</a:t>
                          </a:r>
                        </a:p>
                      </a:txBody>
                      <a:tcPr marL="73925" marR="73925" marT="36963" marB="36963">
                        <a:solidFill>
                          <a:srgbClr val="4472C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77</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88</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1500" b="0" i="0" u="none" strike="noStrike" kern="1200" cap="none" spc="0" normalizeH="0" baseline="0" noProof="0" dirty="0">
                            <a:ln>
                              <a:noFill/>
                            </a:ln>
                            <a:solidFill>
                              <a:prstClr val="black"/>
                            </a:solidFill>
                            <a:effectLst/>
                            <a:uLnTx/>
                            <a:uFillTx/>
                            <a:latin typeface="+mn-lt"/>
                            <a:ea typeface="+mn-ea"/>
                            <a:cs typeface="+mn-cs"/>
                          </a:endParaRPr>
                        </a:p>
                      </a:txBody>
                      <a:tcPr marL="73925" marR="73925" marT="36963" marB="3696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64</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48</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1500" b="0" i="0" u="none" strike="noStrike" kern="1200" cap="none" spc="0" normalizeH="0" baseline="0" noProof="0" dirty="0">
                            <a:ln>
                              <a:noFill/>
                            </a:ln>
                            <a:solidFill>
                              <a:prstClr val="black"/>
                            </a:solidFill>
                            <a:effectLst/>
                            <a:uLnTx/>
                            <a:uFillTx/>
                            <a:latin typeface="+mn-lt"/>
                            <a:ea typeface="+mn-ea"/>
                            <a:cs typeface="+mn-cs"/>
                          </a:endParaRPr>
                        </a:p>
                      </a:txBody>
                      <a:tcPr marL="73925" marR="73925" marT="36963" marB="3696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70</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55</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1500" b="0" i="0" u="none" strike="noStrike" kern="1200" cap="none" spc="0" normalizeH="0" baseline="0" noProof="0" dirty="0">
                            <a:ln>
                              <a:noFill/>
                            </a:ln>
                            <a:solidFill>
                              <a:prstClr val="black"/>
                            </a:solidFill>
                            <a:effectLst/>
                            <a:uLnTx/>
                            <a:uFillTx/>
                            <a:latin typeface="+mn-lt"/>
                            <a:ea typeface="+mn-ea"/>
                            <a:cs typeface="+mn-cs"/>
                          </a:endParaRPr>
                        </a:p>
                      </a:txBody>
                      <a:tcPr marL="73925" marR="73925" marT="36963" marB="36963"/>
                    </a:tc>
                    <a:extLst>
                      <a:ext uri="{0D108BD9-81ED-4DB2-BD59-A6C34878D82A}">
                        <a16:rowId xmlns:a16="http://schemas.microsoft.com/office/drawing/2014/main" val="1343416302"/>
                      </a:ext>
                    </a:extLst>
                  </a:tr>
                </a:tbl>
              </a:graphicData>
            </a:graphic>
          </p:graphicFrame>
        </mc:Choice>
        <mc:Fallback xmlns="">
          <p:graphicFrame>
            <p:nvGraphicFramePr>
              <p:cNvPr id="14" name="Table 10">
                <a:extLst>
                  <a:ext uri="{FF2B5EF4-FFF2-40B4-BE49-F238E27FC236}">
                    <a16:creationId xmlns:a16="http://schemas.microsoft.com/office/drawing/2014/main" id="{916CFE29-37D5-D7CD-264F-351A5FA0B7E1}"/>
                  </a:ext>
                </a:extLst>
              </p:cNvPr>
              <p:cNvGraphicFramePr>
                <a:graphicFrameLocks noGrp="1"/>
              </p:cNvGraphicFramePr>
              <p:nvPr>
                <p:extLst>
                  <p:ext uri="{D42A27DB-BD31-4B8C-83A1-F6EECF244321}">
                    <p14:modId xmlns:p14="http://schemas.microsoft.com/office/powerpoint/2010/main" val="3659952941"/>
                  </p:ext>
                </p:extLst>
              </p:nvPr>
            </p:nvGraphicFramePr>
            <p:xfrm>
              <a:off x="3001160" y="3947221"/>
              <a:ext cx="3094840" cy="2124504"/>
            </p:xfrm>
            <a:graphic>
              <a:graphicData uri="http://schemas.openxmlformats.org/drawingml/2006/table">
                <a:tbl>
                  <a:tblPr firstRow="1" bandRow="1">
                    <a:tableStyleId>{5C22544A-7EE6-4342-B048-85BDC9FD1C3A}</a:tableStyleId>
                  </a:tblPr>
                  <a:tblGrid>
                    <a:gridCol w="506926">
                      <a:extLst>
                        <a:ext uri="{9D8B030D-6E8A-4147-A177-3AD203B41FA5}">
                          <a16:colId xmlns:a16="http://schemas.microsoft.com/office/drawing/2014/main" val="3779047369"/>
                        </a:ext>
                      </a:extLst>
                    </a:gridCol>
                    <a:gridCol w="899538">
                      <a:extLst>
                        <a:ext uri="{9D8B030D-6E8A-4147-A177-3AD203B41FA5}">
                          <a16:colId xmlns:a16="http://schemas.microsoft.com/office/drawing/2014/main" val="2587912599"/>
                        </a:ext>
                      </a:extLst>
                    </a:gridCol>
                    <a:gridCol w="860704">
                      <a:extLst>
                        <a:ext uri="{9D8B030D-6E8A-4147-A177-3AD203B41FA5}">
                          <a16:colId xmlns:a16="http://schemas.microsoft.com/office/drawing/2014/main" val="617498338"/>
                        </a:ext>
                      </a:extLst>
                    </a:gridCol>
                    <a:gridCol w="827672">
                      <a:extLst>
                        <a:ext uri="{9D8B030D-6E8A-4147-A177-3AD203B41FA5}">
                          <a16:colId xmlns:a16="http://schemas.microsoft.com/office/drawing/2014/main" val="1361611942"/>
                        </a:ext>
                      </a:extLst>
                    </a:gridCol>
                  </a:tblGrid>
                  <a:tr h="531126">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Precision</a:t>
                          </a:r>
                        </a:p>
                      </a:txBody>
                      <a:tcPr marL="73925" marR="73925" marT="36963" marB="36963"/>
                    </a:tc>
                    <a:tc>
                      <a:txBody>
                        <a:bodyPr/>
                        <a:lstStyle/>
                        <a:p>
                          <a:pPr algn="ctr"/>
                          <a:r>
                            <a:rPr lang="en-US" sz="1500" dirty="0"/>
                            <a:t>Recall</a:t>
                          </a:r>
                        </a:p>
                      </a:txBody>
                      <a:tcPr marL="73925" marR="73925" marT="36963" marB="36963"/>
                    </a:tc>
                    <a:tc>
                      <a:txBody>
                        <a:bodyPr/>
                        <a:lstStyle/>
                        <a:p>
                          <a:pPr algn="ctr"/>
                          <a:r>
                            <a:rPr lang="en-US" sz="1500" dirty="0"/>
                            <a:t>F</a:t>
                          </a:r>
                          <a:r>
                            <a:rPr lang="en-US" sz="1500" baseline="-25000" dirty="0"/>
                            <a:t>1 </a:t>
                          </a:r>
                          <a:r>
                            <a:rPr lang="en-US" sz="1500" baseline="0" dirty="0"/>
                            <a:t>Score</a:t>
                          </a:r>
                          <a:r>
                            <a:rPr lang="en-US" sz="1500" baseline="-25000" dirty="0"/>
                            <a:t> </a:t>
                          </a:r>
                          <a:endParaRPr lang="en-US" sz="1500" dirty="0"/>
                        </a:p>
                      </a:txBody>
                      <a:tcPr marL="73925" marR="73925" marT="36963" marB="36963"/>
                    </a:tc>
                    <a:extLst>
                      <a:ext uri="{0D108BD9-81ED-4DB2-BD59-A6C34878D82A}">
                        <a16:rowId xmlns:a16="http://schemas.microsoft.com/office/drawing/2014/main" val="2688480762"/>
                      </a:ext>
                    </a:extLst>
                  </a:tr>
                  <a:tr h="531126">
                    <a:tc>
                      <a:txBody>
                        <a:bodyPr/>
                        <a:lstStyle/>
                        <a:p>
                          <a:pPr algn="ctr"/>
                          <a:r>
                            <a:rPr lang="en-US" sz="1500" b="1" dirty="0">
                              <a:solidFill>
                                <a:schemeClr val="bg1"/>
                              </a:solidFill>
                            </a:rPr>
                            <a:t>Cat</a:t>
                          </a:r>
                        </a:p>
                      </a:txBody>
                      <a:tcPr marL="73925" marR="73925" marT="36963" marB="36963">
                        <a:solidFill>
                          <a:srgbClr val="4472C4"/>
                        </a:solidFill>
                      </a:tcPr>
                    </a:tc>
                    <a:tc>
                      <a:txBody>
                        <a:bodyPr/>
                        <a:lstStyle/>
                        <a:p>
                          <a:endParaRPr lang="en-US"/>
                        </a:p>
                      </a:txBody>
                      <a:tcPr marL="73925" marR="73925" marT="36963" marB="36963">
                        <a:blipFill>
                          <a:blip r:embed="rId3"/>
                          <a:stretch>
                            <a:fillRect l="-56757" t="-104598" r="-190541" b="-203448"/>
                          </a:stretch>
                        </a:blipFill>
                      </a:tcPr>
                    </a:tc>
                    <a:tc>
                      <a:txBody>
                        <a:bodyPr/>
                        <a:lstStyle/>
                        <a:p>
                          <a:endParaRPr lang="en-US"/>
                        </a:p>
                      </a:txBody>
                      <a:tcPr marL="73925" marR="73925" marT="36963" marB="36963">
                        <a:blipFill>
                          <a:blip r:embed="rId3"/>
                          <a:stretch>
                            <a:fillRect l="-164539" t="-104598" r="-100000" b="-203448"/>
                          </a:stretch>
                        </a:blipFill>
                      </a:tcPr>
                    </a:tc>
                    <a:tc>
                      <a:txBody>
                        <a:bodyPr/>
                        <a:lstStyle/>
                        <a:p>
                          <a:endParaRPr lang="en-US"/>
                        </a:p>
                      </a:txBody>
                      <a:tcPr marL="73925" marR="73925" marT="36963" marB="36963">
                        <a:blipFill>
                          <a:blip r:embed="rId3"/>
                          <a:stretch>
                            <a:fillRect l="-274265" t="-104598" r="-3676" b="-203448"/>
                          </a:stretch>
                        </a:blipFill>
                      </a:tcPr>
                    </a:tc>
                    <a:extLst>
                      <a:ext uri="{0D108BD9-81ED-4DB2-BD59-A6C34878D82A}">
                        <a16:rowId xmlns:a16="http://schemas.microsoft.com/office/drawing/2014/main" val="1617891110"/>
                      </a:ext>
                    </a:extLst>
                  </a:tr>
                  <a:tr h="531126">
                    <a:tc>
                      <a:txBody>
                        <a:bodyPr/>
                        <a:lstStyle/>
                        <a:p>
                          <a:pPr algn="ctr"/>
                          <a:r>
                            <a:rPr lang="en-US" sz="1500" b="1" dirty="0">
                              <a:solidFill>
                                <a:schemeClr val="bg1"/>
                              </a:solidFill>
                            </a:rPr>
                            <a:t>Dog</a:t>
                          </a:r>
                        </a:p>
                      </a:txBody>
                      <a:tcPr marL="73925" marR="73925" marT="36963" marB="36963">
                        <a:solidFill>
                          <a:srgbClr val="4472C4"/>
                        </a:solidFill>
                      </a:tcPr>
                    </a:tc>
                    <a:tc>
                      <a:txBody>
                        <a:bodyPr/>
                        <a:lstStyle/>
                        <a:p>
                          <a:endParaRPr lang="en-US"/>
                        </a:p>
                      </a:txBody>
                      <a:tcPr marL="73925" marR="73925" marT="36963" marB="36963">
                        <a:blipFill>
                          <a:blip r:embed="rId3"/>
                          <a:stretch>
                            <a:fillRect l="-56757" t="-202273" r="-190541" b="-101136"/>
                          </a:stretch>
                        </a:blipFill>
                      </a:tcPr>
                    </a:tc>
                    <a:tc>
                      <a:txBody>
                        <a:bodyPr/>
                        <a:lstStyle/>
                        <a:p>
                          <a:endParaRPr lang="en-US"/>
                        </a:p>
                      </a:txBody>
                      <a:tcPr marL="73925" marR="73925" marT="36963" marB="36963">
                        <a:blipFill>
                          <a:blip r:embed="rId3"/>
                          <a:stretch>
                            <a:fillRect l="-164539" t="-202273" r="-100000" b="-101136"/>
                          </a:stretch>
                        </a:blipFill>
                      </a:tcPr>
                    </a:tc>
                    <a:tc>
                      <a:txBody>
                        <a:bodyPr/>
                        <a:lstStyle/>
                        <a:p>
                          <a:endParaRPr lang="en-US"/>
                        </a:p>
                      </a:txBody>
                      <a:tcPr marL="73925" marR="73925" marT="36963" marB="36963">
                        <a:blipFill>
                          <a:blip r:embed="rId3"/>
                          <a:stretch>
                            <a:fillRect l="-274265" t="-202273" r="-3676" b="-101136"/>
                          </a:stretch>
                        </a:blipFill>
                      </a:tcPr>
                    </a:tc>
                    <a:extLst>
                      <a:ext uri="{0D108BD9-81ED-4DB2-BD59-A6C34878D82A}">
                        <a16:rowId xmlns:a16="http://schemas.microsoft.com/office/drawing/2014/main" val="842711822"/>
                      </a:ext>
                    </a:extLst>
                  </a:tr>
                  <a:tr h="531126">
                    <a:tc>
                      <a:txBody>
                        <a:bodyPr/>
                        <a:lstStyle/>
                        <a:p>
                          <a:pPr algn="ctr"/>
                          <a:r>
                            <a:rPr lang="en-US" sz="1500" b="1" dirty="0">
                              <a:solidFill>
                                <a:schemeClr val="bg1"/>
                              </a:solidFill>
                            </a:rPr>
                            <a:t>Bird</a:t>
                          </a:r>
                        </a:p>
                      </a:txBody>
                      <a:tcPr marL="73925" marR="73925" marT="36963" marB="36963">
                        <a:solidFill>
                          <a:srgbClr val="4472C4"/>
                        </a:solidFill>
                      </a:tcPr>
                    </a:tc>
                    <a:tc>
                      <a:txBody>
                        <a:bodyPr/>
                        <a:lstStyle/>
                        <a:p>
                          <a:endParaRPr lang="en-US"/>
                        </a:p>
                      </a:txBody>
                      <a:tcPr marL="73925" marR="73925" marT="36963" marB="36963">
                        <a:blipFill>
                          <a:blip r:embed="rId3"/>
                          <a:stretch>
                            <a:fillRect l="-56757" t="-305747" r="-190541" b="-2299"/>
                          </a:stretch>
                        </a:blipFill>
                      </a:tcPr>
                    </a:tc>
                    <a:tc>
                      <a:txBody>
                        <a:bodyPr/>
                        <a:lstStyle/>
                        <a:p>
                          <a:endParaRPr lang="en-US"/>
                        </a:p>
                      </a:txBody>
                      <a:tcPr marL="73925" marR="73925" marT="36963" marB="36963">
                        <a:blipFill>
                          <a:blip r:embed="rId3"/>
                          <a:stretch>
                            <a:fillRect l="-164539" t="-305747" r="-100000" b="-2299"/>
                          </a:stretch>
                        </a:blipFill>
                      </a:tcPr>
                    </a:tc>
                    <a:tc>
                      <a:txBody>
                        <a:bodyPr/>
                        <a:lstStyle/>
                        <a:p>
                          <a:endParaRPr lang="en-US"/>
                        </a:p>
                      </a:txBody>
                      <a:tcPr marL="73925" marR="73925" marT="36963" marB="36963">
                        <a:blipFill>
                          <a:blip r:embed="rId3"/>
                          <a:stretch>
                            <a:fillRect l="-274265" t="-305747" r="-3676" b="-2299"/>
                          </a:stretch>
                        </a:blipFill>
                      </a:tcPr>
                    </a:tc>
                    <a:extLst>
                      <a:ext uri="{0D108BD9-81ED-4DB2-BD59-A6C34878D82A}">
                        <a16:rowId xmlns:a16="http://schemas.microsoft.com/office/drawing/2014/main" val="1343416302"/>
                      </a:ext>
                    </a:extLst>
                  </a:tr>
                </a:tbl>
              </a:graphicData>
            </a:graphic>
          </p:graphicFrame>
        </mc:Fallback>
      </mc:AlternateContent>
      <p:sp>
        <p:nvSpPr>
          <p:cNvPr id="18" name="Content Placeholder 2">
            <a:extLst>
              <a:ext uri="{FF2B5EF4-FFF2-40B4-BE49-F238E27FC236}">
                <a16:creationId xmlns:a16="http://schemas.microsoft.com/office/drawing/2014/main" id="{8919E49E-139C-09EA-A181-771B7B2C1848}"/>
              </a:ext>
            </a:extLst>
          </p:cNvPr>
          <p:cNvSpPr txBox="1">
            <a:spLocks/>
          </p:cNvSpPr>
          <p:nvPr/>
        </p:nvSpPr>
        <p:spPr>
          <a:xfrm>
            <a:off x="7441502" y="6138810"/>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19" name="Table 10">
            <a:extLst>
              <a:ext uri="{FF2B5EF4-FFF2-40B4-BE49-F238E27FC236}">
                <a16:creationId xmlns:a16="http://schemas.microsoft.com/office/drawing/2014/main" id="{B7256673-28A6-4067-214A-F4213FD9A8B0}"/>
              </a:ext>
            </a:extLst>
          </p:cNvPr>
          <p:cNvGraphicFramePr>
            <a:graphicFrameLocks noGrp="1"/>
          </p:cNvGraphicFramePr>
          <p:nvPr/>
        </p:nvGraphicFramePr>
        <p:xfrm>
          <a:off x="6096000" y="3946284"/>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graphicFrame>
            <p:nvGraphicFramePr>
              <p:cNvPr id="20" name="Table 10">
                <a:extLst>
                  <a:ext uri="{FF2B5EF4-FFF2-40B4-BE49-F238E27FC236}">
                    <a16:creationId xmlns:a16="http://schemas.microsoft.com/office/drawing/2014/main" id="{70F723D9-973E-113D-B968-78EE52D0ED91}"/>
                  </a:ext>
                </a:extLst>
              </p:cNvPr>
              <p:cNvGraphicFramePr>
                <a:graphicFrameLocks noGrp="1"/>
              </p:cNvGraphicFramePr>
              <p:nvPr/>
            </p:nvGraphicFramePr>
            <p:xfrm>
              <a:off x="8787004" y="3946284"/>
              <a:ext cx="3153562" cy="2124504"/>
            </p:xfrm>
            <a:graphic>
              <a:graphicData uri="http://schemas.openxmlformats.org/drawingml/2006/table">
                <a:tbl>
                  <a:tblPr firstRow="1" bandRow="1">
                    <a:tableStyleId>{5C22544A-7EE6-4342-B048-85BDC9FD1C3A}</a:tableStyleId>
                  </a:tblPr>
                  <a:tblGrid>
                    <a:gridCol w="516544">
                      <a:extLst>
                        <a:ext uri="{9D8B030D-6E8A-4147-A177-3AD203B41FA5}">
                          <a16:colId xmlns:a16="http://schemas.microsoft.com/office/drawing/2014/main" val="3779047369"/>
                        </a:ext>
                      </a:extLst>
                    </a:gridCol>
                    <a:gridCol w="916606">
                      <a:extLst>
                        <a:ext uri="{9D8B030D-6E8A-4147-A177-3AD203B41FA5}">
                          <a16:colId xmlns:a16="http://schemas.microsoft.com/office/drawing/2014/main" val="2587912599"/>
                        </a:ext>
                      </a:extLst>
                    </a:gridCol>
                    <a:gridCol w="877035">
                      <a:extLst>
                        <a:ext uri="{9D8B030D-6E8A-4147-A177-3AD203B41FA5}">
                          <a16:colId xmlns:a16="http://schemas.microsoft.com/office/drawing/2014/main" val="617498338"/>
                        </a:ext>
                      </a:extLst>
                    </a:gridCol>
                    <a:gridCol w="843377">
                      <a:extLst>
                        <a:ext uri="{9D8B030D-6E8A-4147-A177-3AD203B41FA5}">
                          <a16:colId xmlns:a16="http://schemas.microsoft.com/office/drawing/2014/main" val="1361611942"/>
                        </a:ext>
                      </a:extLst>
                    </a:gridCol>
                  </a:tblGrid>
                  <a:tr h="531126">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Precision</a:t>
                          </a:r>
                        </a:p>
                      </a:txBody>
                      <a:tcPr marL="73925" marR="73925" marT="36963" marB="36963"/>
                    </a:tc>
                    <a:tc>
                      <a:txBody>
                        <a:bodyPr/>
                        <a:lstStyle/>
                        <a:p>
                          <a:pPr algn="ctr"/>
                          <a:r>
                            <a:rPr lang="en-US" sz="1500" dirty="0"/>
                            <a:t>Recall</a:t>
                          </a:r>
                        </a:p>
                      </a:txBody>
                      <a:tcPr marL="73925" marR="73925" marT="36963" marB="36963"/>
                    </a:tc>
                    <a:tc>
                      <a:txBody>
                        <a:bodyPr/>
                        <a:lstStyle/>
                        <a:p>
                          <a:pPr algn="ctr"/>
                          <a:r>
                            <a:rPr lang="en-US" sz="1500" dirty="0"/>
                            <a:t>F</a:t>
                          </a:r>
                          <a:r>
                            <a:rPr lang="en-US" sz="1500" baseline="-25000" dirty="0"/>
                            <a:t>1 </a:t>
                          </a:r>
                          <a:r>
                            <a:rPr lang="en-US" sz="1500" baseline="0" dirty="0"/>
                            <a:t>Score</a:t>
                          </a:r>
                          <a:r>
                            <a:rPr lang="en-US" sz="1500" baseline="-25000" dirty="0"/>
                            <a:t> </a:t>
                          </a:r>
                          <a:endParaRPr lang="en-US" sz="1500" dirty="0"/>
                        </a:p>
                      </a:txBody>
                      <a:tcPr marL="73925" marR="73925" marT="36963" marB="36963"/>
                    </a:tc>
                    <a:extLst>
                      <a:ext uri="{0D108BD9-81ED-4DB2-BD59-A6C34878D82A}">
                        <a16:rowId xmlns:a16="http://schemas.microsoft.com/office/drawing/2014/main" val="2688480762"/>
                      </a:ext>
                    </a:extLst>
                  </a:tr>
                  <a:tr h="531126">
                    <a:tc>
                      <a:txBody>
                        <a:bodyPr/>
                        <a:lstStyle/>
                        <a:p>
                          <a:pPr algn="ctr"/>
                          <a:r>
                            <a:rPr lang="en-US" sz="1500" b="1" dirty="0">
                              <a:solidFill>
                                <a:schemeClr val="bg1"/>
                              </a:solidFill>
                            </a:rPr>
                            <a:t>Cat</a:t>
                          </a:r>
                        </a:p>
                      </a:txBody>
                      <a:tcPr marL="73925" marR="73925" marT="36963" marB="36963">
                        <a:solidFill>
                          <a:srgbClr val="4472C4"/>
                        </a:solidFill>
                      </a:tcPr>
                    </a:tc>
                    <a:tc>
                      <a:txBody>
                        <a:bodyPr/>
                        <a:lstStyle/>
                        <a:p>
                          <a:pPr algn="ctr"/>
                          <a14:m>
                            <m:oMath xmlns:m="http://schemas.openxmlformats.org/officeDocument/2006/math">
                              <m:r>
                                <a:rPr lang="en-AU" sz="1600" b="0" i="1" dirty="0" smtClean="0">
                                  <a:latin typeface="Cambria Math" panose="02040503050406030204" pitchFamily="18" charset="0"/>
                                </a:rPr>
                                <m:t>6</m:t>
                              </m:r>
                              <m:r>
                                <a:rPr lang="en-US" sz="1600" b="0" i="1" dirty="0" smtClean="0">
                                  <a:latin typeface="Cambria Math" panose="02040503050406030204" pitchFamily="18" charset="0"/>
                                </a:rPr>
                                <m:t>3</m:t>
                              </m:r>
                              <m:r>
                                <a:rPr lang="en-AU" sz="1600" b="0" i="1" dirty="0" smtClean="0">
                                  <a:latin typeface="Cambria Math" panose="02040503050406030204" pitchFamily="18" charset="0"/>
                                </a:rPr>
                                <m:t>.</m:t>
                              </m:r>
                              <m:r>
                                <a:rPr lang="en-US" sz="1600" b="0" i="0" dirty="0" smtClean="0">
                                  <a:latin typeface="Cambria Math" panose="02040503050406030204" pitchFamily="18" charset="0"/>
                                </a:rPr>
                                <m:t>86</m:t>
                              </m:r>
                            </m:oMath>
                          </a14:m>
                          <a:r>
                            <a:rPr lang="en-US" sz="1500" dirty="0"/>
                            <a:t>%</a:t>
                          </a:r>
                        </a:p>
                      </a:txBody>
                      <a:tcPr marL="73925" marR="73925" marT="36963" marB="36963"/>
                    </a:tc>
                    <a:tc>
                      <a:txBody>
                        <a:bodyPr/>
                        <a:lstStyle/>
                        <a:p>
                          <a:pPr algn="ctr"/>
                          <a14:m>
                            <m:oMath xmlns:m="http://schemas.openxmlformats.org/officeDocument/2006/math">
                              <m:r>
                                <a:rPr lang="en-US" sz="1600" b="0" i="1" dirty="0" smtClean="0">
                                  <a:latin typeface="Cambria Math" panose="02040503050406030204" pitchFamily="18" charset="0"/>
                                </a:rPr>
                                <m:t>70</m:t>
                              </m:r>
                              <m:r>
                                <a:rPr lang="en-AU" sz="1600" b="0" i="1" dirty="0" smtClean="0">
                                  <a:latin typeface="Cambria Math" panose="02040503050406030204" pitchFamily="18" charset="0"/>
                                </a:rPr>
                                <m:t>.</m:t>
                              </m:r>
                              <m:r>
                                <a:rPr lang="en-US" sz="1600" b="0" i="1" dirty="0" smtClean="0">
                                  <a:latin typeface="Cambria Math" panose="02040503050406030204" pitchFamily="18" charset="0"/>
                                </a:rPr>
                                <m:t>3</m:t>
                              </m:r>
                            </m:oMath>
                          </a14:m>
                          <a:r>
                            <a:rPr lang="en-US" sz="1500" dirty="0"/>
                            <a:t>7%</a:t>
                          </a:r>
                        </a:p>
                      </a:txBody>
                      <a:tcPr marL="73925" marR="73925" marT="36963" marB="36963"/>
                    </a:tc>
                    <a:tc>
                      <a:txBody>
                        <a:bodyPr/>
                        <a:lstStyle/>
                        <a:p>
                          <a:pPr algn="ctr"/>
                          <a14:m>
                            <m:oMath xmlns:m="http://schemas.openxmlformats.org/officeDocument/2006/math">
                              <m:r>
                                <a:rPr lang="en-US" sz="1600" b="0" i="1" dirty="0" smtClean="0">
                                  <a:latin typeface="Cambria Math" panose="02040503050406030204" pitchFamily="18" charset="0"/>
                                </a:rPr>
                                <m:t>66</m:t>
                              </m:r>
                              <m:r>
                                <a:rPr lang="en-AU" sz="1600" b="0" i="1" dirty="0" smtClean="0">
                                  <a:latin typeface="Cambria Math" panose="02040503050406030204" pitchFamily="18" charset="0"/>
                                </a:rPr>
                                <m:t>.</m:t>
                              </m:r>
                              <m:r>
                                <a:rPr lang="en-US" sz="1600" b="0" i="1" dirty="0" smtClean="0">
                                  <a:latin typeface="Cambria Math" panose="02040503050406030204" pitchFamily="18" charset="0"/>
                                </a:rPr>
                                <m:t>96</m:t>
                              </m:r>
                            </m:oMath>
                          </a14:m>
                          <a:r>
                            <a:rPr lang="en-US" sz="1500" dirty="0"/>
                            <a:t>%</a:t>
                          </a:r>
                        </a:p>
                      </a:txBody>
                      <a:tcPr marL="73925" marR="73925" marT="36963" marB="36963"/>
                    </a:tc>
                    <a:extLst>
                      <a:ext uri="{0D108BD9-81ED-4DB2-BD59-A6C34878D82A}">
                        <a16:rowId xmlns:a16="http://schemas.microsoft.com/office/drawing/2014/main" val="1617891110"/>
                      </a:ext>
                    </a:extLst>
                  </a:tr>
                  <a:tr h="531126">
                    <a:tc>
                      <a:txBody>
                        <a:bodyPr/>
                        <a:lstStyle/>
                        <a:p>
                          <a:pPr algn="ctr"/>
                          <a:r>
                            <a:rPr lang="en-US" sz="1500" b="1" dirty="0">
                              <a:solidFill>
                                <a:schemeClr val="bg1"/>
                              </a:solidFill>
                            </a:rPr>
                            <a:t>Dog</a:t>
                          </a:r>
                        </a:p>
                      </a:txBody>
                      <a:tcPr marL="73925" marR="73925" marT="36963" marB="36963">
                        <a:solidFill>
                          <a:srgbClr val="4472C4"/>
                        </a:solidFill>
                      </a:tcPr>
                    </a:tc>
                    <a:tc>
                      <a:txBody>
                        <a:bodyPr/>
                        <a:lstStyle/>
                        <a:p>
                          <a:pPr/>
                          <a14:m>
                            <m:oMathPara xmlns:m="http://schemas.openxmlformats.org/officeDocument/2006/math">
                              <m:oMathParaPr>
                                <m:jc m:val="centerGroup"/>
                              </m:oMathParaPr>
                              <m:oMath xmlns:m="http://schemas.openxmlformats.org/officeDocument/2006/math">
                                <m:r>
                                  <a:rPr lang="en-AU" sz="1600" b="0" i="1" smtClean="0">
                                    <a:latin typeface="Cambria Math" panose="02040503050406030204" pitchFamily="18" charset="0"/>
                                  </a:rPr>
                                  <m:t>8</m:t>
                                </m:r>
                                <m:r>
                                  <a:rPr lang="en-US" sz="1600" b="0" i="1" smtClean="0">
                                    <a:latin typeface="Cambria Math" panose="02040503050406030204" pitchFamily="18" charset="0"/>
                                  </a:rPr>
                                  <m:t>8</m:t>
                                </m:r>
                                <m:r>
                                  <a:rPr lang="en-US" sz="1600" i="1">
                                    <a:latin typeface="Cambria Math" panose="02040503050406030204" pitchFamily="18" charset="0"/>
                                  </a:rPr>
                                  <m:t>.</m:t>
                                </m:r>
                                <m:r>
                                  <a:rPr lang="en-US" sz="1600" b="0" i="1" smtClean="0">
                                    <a:latin typeface="Cambria Math" panose="02040503050406030204" pitchFamily="18" charset="0"/>
                                  </a:rPr>
                                  <m:t>66</m:t>
                                </m:r>
                                <m:r>
                                  <a:rPr lang="en-US" sz="1600" i="1">
                                    <a:latin typeface="Cambria Math" panose="02040503050406030204" pitchFamily="18" charset="0"/>
                                  </a:rPr>
                                  <m:t>%</m:t>
                                </m:r>
                              </m:oMath>
                            </m:oMathPara>
                          </a14:m>
                          <a:endParaRPr lang="en-US" sz="1500" dirty="0"/>
                        </a:p>
                      </a:txBody>
                      <a:tcPr marL="73925" marR="73925" marT="36963" marB="36963"/>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82</m:t>
                                </m:r>
                                <m:r>
                                  <a:rPr lang="en-US" sz="1600" i="1">
                                    <a:latin typeface="Cambria Math" panose="02040503050406030204" pitchFamily="18" charset="0"/>
                                  </a:rPr>
                                  <m:t>.</m:t>
                                </m:r>
                                <m:r>
                                  <a:rPr lang="en-US" sz="1600" b="0" i="1" smtClean="0">
                                    <a:latin typeface="Cambria Math" panose="02040503050406030204" pitchFamily="18" charset="0"/>
                                  </a:rPr>
                                  <m:t>56</m:t>
                                </m:r>
                                <m:r>
                                  <a:rPr lang="en-US" sz="1600" i="1">
                                    <a:latin typeface="Cambria Math" panose="02040503050406030204" pitchFamily="18" charset="0"/>
                                  </a:rPr>
                                  <m:t>%</m:t>
                                </m:r>
                              </m:oMath>
                            </m:oMathPara>
                          </a14:m>
                          <a:endParaRPr lang="en-US" sz="1500" dirty="0"/>
                        </a:p>
                      </a:txBody>
                      <a:tcPr marL="73925" marR="73925" marT="36963" marB="36963"/>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85</m:t>
                                </m:r>
                                <m:r>
                                  <a:rPr lang="en-US" sz="1600" i="1">
                                    <a:latin typeface="Cambria Math" panose="02040503050406030204" pitchFamily="18" charset="0"/>
                                  </a:rPr>
                                  <m:t>.</m:t>
                                </m:r>
                                <m:r>
                                  <a:rPr lang="en-US" sz="1600" b="0" i="1" smtClean="0">
                                    <a:latin typeface="Cambria Math" panose="02040503050406030204" pitchFamily="18" charset="0"/>
                                  </a:rPr>
                                  <m:t>50</m:t>
                                </m:r>
                                <m:r>
                                  <a:rPr lang="en-US" sz="1600" i="1">
                                    <a:latin typeface="Cambria Math" panose="02040503050406030204" pitchFamily="18" charset="0"/>
                                  </a:rPr>
                                  <m:t>%</m:t>
                                </m:r>
                              </m:oMath>
                            </m:oMathPara>
                          </a14:m>
                          <a:endParaRPr lang="en-US" sz="1500" dirty="0"/>
                        </a:p>
                      </a:txBody>
                      <a:tcPr marL="73925" marR="73925" marT="36963" marB="36963"/>
                    </a:tc>
                    <a:extLst>
                      <a:ext uri="{0D108BD9-81ED-4DB2-BD59-A6C34878D82A}">
                        <a16:rowId xmlns:a16="http://schemas.microsoft.com/office/drawing/2014/main" val="842711822"/>
                      </a:ext>
                    </a:extLst>
                  </a:tr>
                  <a:tr h="531126">
                    <a:tc>
                      <a:txBody>
                        <a:bodyPr/>
                        <a:lstStyle/>
                        <a:p>
                          <a:pPr algn="ctr"/>
                          <a:r>
                            <a:rPr lang="en-US" sz="1500" b="1" dirty="0">
                              <a:solidFill>
                                <a:schemeClr val="bg1"/>
                              </a:solidFill>
                            </a:rPr>
                            <a:t>Bird</a:t>
                          </a:r>
                        </a:p>
                      </a:txBody>
                      <a:tcPr marL="73925" marR="73925" marT="36963" marB="36963">
                        <a:solidFill>
                          <a:srgbClr val="4472C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52</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08</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1500" b="0" i="0" u="none" strike="noStrike" kern="1200" cap="none" spc="0" normalizeH="0" baseline="0" noProof="0" dirty="0">
                            <a:ln>
                              <a:noFill/>
                            </a:ln>
                            <a:solidFill>
                              <a:prstClr val="black"/>
                            </a:solidFill>
                            <a:effectLst/>
                            <a:uLnTx/>
                            <a:uFillTx/>
                            <a:latin typeface="+mn-lt"/>
                            <a:ea typeface="+mn-ea"/>
                            <a:cs typeface="+mn-cs"/>
                          </a:endParaRPr>
                        </a:p>
                      </a:txBody>
                      <a:tcPr marL="73925" marR="73925" marT="36963" marB="3696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56</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81</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1500" b="0" i="0" u="none" strike="noStrike" kern="1200" cap="none" spc="0" normalizeH="0" baseline="0" noProof="0" dirty="0">
                            <a:ln>
                              <a:noFill/>
                            </a:ln>
                            <a:solidFill>
                              <a:prstClr val="black"/>
                            </a:solidFill>
                            <a:effectLst/>
                            <a:uLnTx/>
                            <a:uFillTx/>
                            <a:latin typeface="+mn-lt"/>
                            <a:ea typeface="+mn-ea"/>
                            <a:cs typeface="+mn-cs"/>
                          </a:endParaRPr>
                        </a:p>
                      </a:txBody>
                      <a:tcPr marL="73925" marR="73925" marT="36963" marB="3696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54</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34</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1500" b="0" i="0" u="none" strike="noStrike" kern="1200" cap="none" spc="0" normalizeH="0" baseline="0" noProof="0" dirty="0">
                            <a:ln>
                              <a:noFill/>
                            </a:ln>
                            <a:solidFill>
                              <a:prstClr val="black"/>
                            </a:solidFill>
                            <a:effectLst/>
                            <a:uLnTx/>
                            <a:uFillTx/>
                            <a:latin typeface="+mn-lt"/>
                            <a:ea typeface="+mn-ea"/>
                            <a:cs typeface="+mn-cs"/>
                          </a:endParaRPr>
                        </a:p>
                      </a:txBody>
                      <a:tcPr marL="73925" marR="73925" marT="36963" marB="36963"/>
                    </a:tc>
                    <a:extLst>
                      <a:ext uri="{0D108BD9-81ED-4DB2-BD59-A6C34878D82A}">
                        <a16:rowId xmlns:a16="http://schemas.microsoft.com/office/drawing/2014/main" val="1343416302"/>
                      </a:ext>
                    </a:extLst>
                  </a:tr>
                </a:tbl>
              </a:graphicData>
            </a:graphic>
          </p:graphicFrame>
        </mc:Choice>
        <mc:Fallback xmlns="">
          <p:graphicFrame>
            <p:nvGraphicFramePr>
              <p:cNvPr id="20" name="Table 10">
                <a:extLst>
                  <a:ext uri="{FF2B5EF4-FFF2-40B4-BE49-F238E27FC236}">
                    <a16:creationId xmlns:a16="http://schemas.microsoft.com/office/drawing/2014/main" id="{70F723D9-973E-113D-B968-78EE52D0ED91}"/>
                  </a:ext>
                </a:extLst>
              </p:cNvPr>
              <p:cNvGraphicFramePr>
                <a:graphicFrameLocks noGrp="1"/>
              </p:cNvGraphicFramePr>
              <p:nvPr>
                <p:extLst>
                  <p:ext uri="{D42A27DB-BD31-4B8C-83A1-F6EECF244321}">
                    <p14:modId xmlns:p14="http://schemas.microsoft.com/office/powerpoint/2010/main" val="3108861603"/>
                  </p:ext>
                </p:extLst>
              </p:nvPr>
            </p:nvGraphicFramePr>
            <p:xfrm>
              <a:off x="8787004" y="3946284"/>
              <a:ext cx="3153562" cy="2124504"/>
            </p:xfrm>
            <a:graphic>
              <a:graphicData uri="http://schemas.openxmlformats.org/drawingml/2006/table">
                <a:tbl>
                  <a:tblPr firstRow="1" bandRow="1">
                    <a:tableStyleId>{5C22544A-7EE6-4342-B048-85BDC9FD1C3A}</a:tableStyleId>
                  </a:tblPr>
                  <a:tblGrid>
                    <a:gridCol w="516544">
                      <a:extLst>
                        <a:ext uri="{9D8B030D-6E8A-4147-A177-3AD203B41FA5}">
                          <a16:colId xmlns:a16="http://schemas.microsoft.com/office/drawing/2014/main" val="3779047369"/>
                        </a:ext>
                      </a:extLst>
                    </a:gridCol>
                    <a:gridCol w="916606">
                      <a:extLst>
                        <a:ext uri="{9D8B030D-6E8A-4147-A177-3AD203B41FA5}">
                          <a16:colId xmlns:a16="http://schemas.microsoft.com/office/drawing/2014/main" val="2587912599"/>
                        </a:ext>
                      </a:extLst>
                    </a:gridCol>
                    <a:gridCol w="877035">
                      <a:extLst>
                        <a:ext uri="{9D8B030D-6E8A-4147-A177-3AD203B41FA5}">
                          <a16:colId xmlns:a16="http://schemas.microsoft.com/office/drawing/2014/main" val="617498338"/>
                        </a:ext>
                      </a:extLst>
                    </a:gridCol>
                    <a:gridCol w="843377">
                      <a:extLst>
                        <a:ext uri="{9D8B030D-6E8A-4147-A177-3AD203B41FA5}">
                          <a16:colId xmlns:a16="http://schemas.microsoft.com/office/drawing/2014/main" val="1361611942"/>
                        </a:ext>
                      </a:extLst>
                    </a:gridCol>
                  </a:tblGrid>
                  <a:tr h="531126">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Precision</a:t>
                          </a:r>
                        </a:p>
                      </a:txBody>
                      <a:tcPr marL="73925" marR="73925" marT="36963" marB="36963"/>
                    </a:tc>
                    <a:tc>
                      <a:txBody>
                        <a:bodyPr/>
                        <a:lstStyle/>
                        <a:p>
                          <a:pPr algn="ctr"/>
                          <a:r>
                            <a:rPr lang="en-US" sz="1500" dirty="0"/>
                            <a:t>Recall</a:t>
                          </a:r>
                        </a:p>
                      </a:txBody>
                      <a:tcPr marL="73925" marR="73925" marT="36963" marB="36963"/>
                    </a:tc>
                    <a:tc>
                      <a:txBody>
                        <a:bodyPr/>
                        <a:lstStyle/>
                        <a:p>
                          <a:pPr algn="ctr"/>
                          <a:r>
                            <a:rPr lang="en-US" sz="1500" dirty="0"/>
                            <a:t>F</a:t>
                          </a:r>
                          <a:r>
                            <a:rPr lang="en-US" sz="1500" baseline="-25000" dirty="0"/>
                            <a:t>1 </a:t>
                          </a:r>
                          <a:r>
                            <a:rPr lang="en-US" sz="1500" baseline="0" dirty="0"/>
                            <a:t>Score</a:t>
                          </a:r>
                          <a:r>
                            <a:rPr lang="en-US" sz="1500" baseline="-25000" dirty="0"/>
                            <a:t> </a:t>
                          </a:r>
                          <a:endParaRPr lang="en-US" sz="1500" dirty="0"/>
                        </a:p>
                      </a:txBody>
                      <a:tcPr marL="73925" marR="73925" marT="36963" marB="36963"/>
                    </a:tc>
                    <a:extLst>
                      <a:ext uri="{0D108BD9-81ED-4DB2-BD59-A6C34878D82A}">
                        <a16:rowId xmlns:a16="http://schemas.microsoft.com/office/drawing/2014/main" val="2688480762"/>
                      </a:ext>
                    </a:extLst>
                  </a:tr>
                  <a:tr h="531126">
                    <a:tc>
                      <a:txBody>
                        <a:bodyPr/>
                        <a:lstStyle/>
                        <a:p>
                          <a:pPr algn="ctr"/>
                          <a:r>
                            <a:rPr lang="en-US" sz="1500" b="1" dirty="0">
                              <a:solidFill>
                                <a:schemeClr val="bg1"/>
                              </a:solidFill>
                            </a:rPr>
                            <a:t>Cat</a:t>
                          </a:r>
                        </a:p>
                      </a:txBody>
                      <a:tcPr marL="73925" marR="73925" marT="36963" marB="36963">
                        <a:solidFill>
                          <a:srgbClr val="4472C4"/>
                        </a:solidFill>
                      </a:tcPr>
                    </a:tc>
                    <a:tc>
                      <a:txBody>
                        <a:bodyPr/>
                        <a:lstStyle/>
                        <a:p>
                          <a:endParaRPr lang="en-US"/>
                        </a:p>
                      </a:txBody>
                      <a:tcPr marL="73925" marR="73925" marT="36963" marB="36963">
                        <a:blipFill>
                          <a:blip r:embed="rId4"/>
                          <a:stretch>
                            <a:fillRect l="-57333" t="-102273" r="-191333" b="-200000"/>
                          </a:stretch>
                        </a:blipFill>
                      </a:tcPr>
                    </a:tc>
                    <a:tc>
                      <a:txBody>
                        <a:bodyPr/>
                        <a:lstStyle/>
                        <a:p>
                          <a:endParaRPr lang="en-US"/>
                        </a:p>
                      </a:txBody>
                      <a:tcPr marL="73925" marR="73925" marT="36963" marB="36963">
                        <a:blipFill>
                          <a:blip r:embed="rId4"/>
                          <a:stretch>
                            <a:fillRect l="-163889" t="-102273" r="-99306" b="-200000"/>
                          </a:stretch>
                        </a:blipFill>
                      </a:tcPr>
                    </a:tc>
                    <a:tc>
                      <a:txBody>
                        <a:bodyPr/>
                        <a:lstStyle/>
                        <a:p>
                          <a:endParaRPr lang="en-US"/>
                        </a:p>
                      </a:txBody>
                      <a:tcPr marL="73925" marR="73925" marT="36963" marB="36963">
                        <a:blipFill>
                          <a:blip r:embed="rId4"/>
                          <a:stretch>
                            <a:fillRect l="-273381" t="-102273" r="-2878" b="-200000"/>
                          </a:stretch>
                        </a:blipFill>
                      </a:tcPr>
                    </a:tc>
                    <a:extLst>
                      <a:ext uri="{0D108BD9-81ED-4DB2-BD59-A6C34878D82A}">
                        <a16:rowId xmlns:a16="http://schemas.microsoft.com/office/drawing/2014/main" val="1617891110"/>
                      </a:ext>
                    </a:extLst>
                  </a:tr>
                  <a:tr h="531126">
                    <a:tc>
                      <a:txBody>
                        <a:bodyPr/>
                        <a:lstStyle/>
                        <a:p>
                          <a:pPr algn="ctr"/>
                          <a:r>
                            <a:rPr lang="en-US" sz="1500" b="1" dirty="0">
                              <a:solidFill>
                                <a:schemeClr val="bg1"/>
                              </a:solidFill>
                            </a:rPr>
                            <a:t>Dog</a:t>
                          </a:r>
                        </a:p>
                      </a:txBody>
                      <a:tcPr marL="73925" marR="73925" marT="36963" marB="36963">
                        <a:solidFill>
                          <a:srgbClr val="4472C4"/>
                        </a:solidFill>
                      </a:tcPr>
                    </a:tc>
                    <a:tc>
                      <a:txBody>
                        <a:bodyPr/>
                        <a:lstStyle/>
                        <a:p>
                          <a:endParaRPr lang="en-US"/>
                        </a:p>
                      </a:txBody>
                      <a:tcPr marL="73925" marR="73925" marT="36963" marB="36963">
                        <a:blipFill>
                          <a:blip r:embed="rId4"/>
                          <a:stretch>
                            <a:fillRect l="-57333" t="-204598" r="-191333" b="-102299"/>
                          </a:stretch>
                        </a:blipFill>
                      </a:tcPr>
                    </a:tc>
                    <a:tc>
                      <a:txBody>
                        <a:bodyPr/>
                        <a:lstStyle/>
                        <a:p>
                          <a:endParaRPr lang="en-US"/>
                        </a:p>
                      </a:txBody>
                      <a:tcPr marL="73925" marR="73925" marT="36963" marB="36963">
                        <a:blipFill>
                          <a:blip r:embed="rId4"/>
                          <a:stretch>
                            <a:fillRect l="-163889" t="-204598" r="-99306" b="-102299"/>
                          </a:stretch>
                        </a:blipFill>
                      </a:tcPr>
                    </a:tc>
                    <a:tc>
                      <a:txBody>
                        <a:bodyPr/>
                        <a:lstStyle/>
                        <a:p>
                          <a:endParaRPr lang="en-US"/>
                        </a:p>
                      </a:txBody>
                      <a:tcPr marL="73925" marR="73925" marT="36963" marB="36963">
                        <a:blipFill>
                          <a:blip r:embed="rId4"/>
                          <a:stretch>
                            <a:fillRect l="-273381" t="-204598" r="-2878" b="-102299"/>
                          </a:stretch>
                        </a:blipFill>
                      </a:tcPr>
                    </a:tc>
                    <a:extLst>
                      <a:ext uri="{0D108BD9-81ED-4DB2-BD59-A6C34878D82A}">
                        <a16:rowId xmlns:a16="http://schemas.microsoft.com/office/drawing/2014/main" val="842711822"/>
                      </a:ext>
                    </a:extLst>
                  </a:tr>
                  <a:tr h="531126">
                    <a:tc>
                      <a:txBody>
                        <a:bodyPr/>
                        <a:lstStyle/>
                        <a:p>
                          <a:pPr algn="ctr"/>
                          <a:r>
                            <a:rPr lang="en-US" sz="1500" b="1" dirty="0">
                              <a:solidFill>
                                <a:schemeClr val="bg1"/>
                              </a:solidFill>
                            </a:rPr>
                            <a:t>Bird</a:t>
                          </a:r>
                        </a:p>
                      </a:txBody>
                      <a:tcPr marL="73925" marR="73925" marT="36963" marB="36963">
                        <a:solidFill>
                          <a:srgbClr val="4472C4"/>
                        </a:solidFill>
                      </a:tcPr>
                    </a:tc>
                    <a:tc>
                      <a:txBody>
                        <a:bodyPr/>
                        <a:lstStyle/>
                        <a:p>
                          <a:endParaRPr lang="en-US"/>
                        </a:p>
                      </a:txBody>
                      <a:tcPr marL="73925" marR="73925" marT="36963" marB="36963">
                        <a:blipFill>
                          <a:blip r:embed="rId4"/>
                          <a:stretch>
                            <a:fillRect l="-57333" t="-304598" r="-191333" b="-2299"/>
                          </a:stretch>
                        </a:blipFill>
                      </a:tcPr>
                    </a:tc>
                    <a:tc>
                      <a:txBody>
                        <a:bodyPr/>
                        <a:lstStyle/>
                        <a:p>
                          <a:endParaRPr lang="en-US"/>
                        </a:p>
                      </a:txBody>
                      <a:tcPr marL="73925" marR="73925" marT="36963" marB="36963">
                        <a:blipFill>
                          <a:blip r:embed="rId4"/>
                          <a:stretch>
                            <a:fillRect l="-163889" t="-304598" r="-99306" b="-2299"/>
                          </a:stretch>
                        </a:blipFill>
                      </a:tcPr>
                    </a:tc>
                    <a:tc>
                      <a:txBody>
                        <a:bodyPr/>
                        <a:lstStyle/>
                        <a:p>
                          <a:endParaRPr lang="en-US"/>
                        </a:p>
                      </a:txBody>
                      <a:tcPr marL="73925" marR="73925" marT="36963" marB="36963">
                        <a:blipFill>
                          <a:blip r:embed="rId4"/>
                          <a:stretch>
                            <a:fillRect l="-273381" t="-304598" r="-2878" b="-2299"/>
                          </a:stretch>
                        </a:blipFill>
                      </a:tcPr>
                    </a:tc>
                    <a:extLst>
                      <a:ext uri="{0D108BD9-81ED-4DB2-BD59-A6C34878D82A}">
                        <a16:rowId xmlns:a16="http://schemas.microsoft.com/office/drawing/2014/main" val="1343416302"/>
                      </a:ext>
                    </a:extLst>
                  </a:tr>
                </a:tbl>
              </a:graphicData>
            </a:graphic>
          </p:graphicFrame>
        </mc:Fallback>
      </mc:AlternateContent>
      <p:sp>
        <p:nvSpPr>
          <p:cNvPr id="6" name="Footer Placeholder 5">
            <a:extLst>
              <a:ext uri="{FF2B5EF4-FFF2-40B4-BE49-F238E27FC236}">
                <a16:creationId xmlns:a16="http://schemas.microsoft.com/office/drawing/2014/main" id="{DD5D181B-14AD-D98D-C024-7FB1CA1A2134}"/>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1299709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t>
            </a:r>
            <a:r>
              <a:rPr lang="en-US" baseline="-25000" dirty="0"/>
              <a:t>1</a:t>
            </a:r>
            <a:r>
              <a:rPr lang="en-US" dirty="0"/>
              <a:t> Score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9"/>
                <a:ext cx="10515600" cy="1430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Aside: A harmonic mean is chosen to find a mean with a common denominator - </a:t>
                </a:r>
                <a14:m>
                  <m:oMath xmlns:m="http://schemas.openxmlformats.org/officeDocument/2006/math">
                    <m:r>
                      <a:rPr lang="en-US" sz="2800" b="0" i="1" smtClean="0">
                        <a:latin typeface="Cambria Math" panose="02040503050406030204" pitchFamily="18" charset="0"/>
                      </a:rPr>
                      <m:t># </m:t>
                    </m:r>
                    <m:r>
                      <a:rPr lang="en-US" sz="2800" b="0" i="1" smtClean="0">
                        <a:latin typeface="Cambria Math" panose="02040503050406030204" pitchFamily="18" charset="0"/>
                      </a:rPr>
                      <m:t>𝑐𝑜𝑟𝑟𝑒𝑐𝑡</m:t>
                    </m:r>
                    <m:r>
                      <a:rPr lang="en-US" sz="2800" b="0" i="1" smtClean="0">
                        <a:latin typeface="Cambria Math" panose="02040503050406030204" pitchFamily="18" charset="0"/>
                      </a:rPr>
                      <m:t> </m:t>
                    </m:r>
                    <m:r>
                      <a:rPr lang="en-US" sz="2800" b="0" i="1" smtClean="0">
                        <a:latin typeface="Cambria Math" panose="02040503050406030204" pitchFamily="18" charset="0"/>
                      </a:rPr>
                      <m:t>𝑐𝑙𝑎𝑠𝑠</m:t>
                    </m:r>
                    <m:r>
                      <a:rPr lang="en-US" sz="2800" b="0" i="1" smtClean="0">
                        <a:latin typeface="Cambria Math" panose="02040503050406030204" pitchFamily="18" charset="0"/>
                      </a:rPr>
                      <m:t> </m:t>
                    </m:r>
                    <m:r>
                      <a:rPr lang="en-US" sz="2800" b="0" i="1" smtClean="0">
                        <a:latin typeface="Cambria Math" panose="02040503050406030204" pitchFamily="18" charset="0"/>
                      </a:rPr>
                      <m:t>𝑝𝑟𝑒𝑑𝑖𝑐𝑡𝑖𝑜𝑛𝑠</m:t>
                    </m:r>
                    <m:r>
                      <a:rPr lang="en-US" sz="2800" b="0" i="1" smtClean="0">
                        <a:latin typeface="Cambria Math" panose="02040503050406030204" pitchFamily="18" charset="0"/>
                      </a:rPr>
                      <m:t> </m:t>
                    </m:r>
                    <m:r>
                      <a:rPr lang="en-US" sz="2800" b="0" i="1" smtClean="0">
                        <a:latin typeface="Cambria Math" panose="02040503050406030204" pitchFamily="18" charset="0"/>
                      </a:rPr>
                      <m:t>𝑓𝑜𝑟</m:t>
                    </m:r>
                    <m:r>
                      <a:rPr lang="en-US" sz="2800" b="0" i="1" smtClean="0">
                        <a:latin typeface="Cambria Math" panose="02040503050406030204" pitchFamily="18" charset="0"/>
                      </a:rPr>
                      <m:t> </m:t>
                    </m:r>
                    <m:r>
                      <a:rPr lang="en-US" sz="2800" b="0" i="1" smtClean="0">
                        <a:latin typeface="Cambria Math" panose="02040503050406030204" pitchFamily="18" charset="0"/>
                      </a:rPr>
                      <m:t>𝑐𝑙𝑎𝑠𝑠</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𝑖</m:t>
                        </m:r>
                      </m:sub>
                    </m:sSub>
                  </m:oMath>
                </a14:m>
                <a:r>
                  <a:rPr lang="en-US" dirty="0"/>
                  <a:t> (True Positives in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𝐶</m:t>
                        </m:r>
                      </m:e>
                      <m:sub>
                        <m:r>
                          <a:rPr lang="en-US" i="1" dirty="0" smtClean="0">
                            <a:latin typeface="Cambria Math" panose="02040503050406030204" pitchFamily="18" charset="0"/>
                          </a:rPr>
                          <m:t>𝑖</m:t>
                        </m:r>
                      </m:sub>
                    </m:sSub>
                  </m:oMath>
                </a14:m>
                <a:r>
                  <a:rPr lang="en-US" dirty="0"/>
                  <a:t>).</a:t>
                </a:r>
              </a:p>
            </p:txBody>
          </p:sp>
        </mc:Choice>
        <mc:Fallback xmlns="">
          <p:sp>
            <p:nvSpPr>
              <p:cNvPr id="4" name="Content Placeholder 2">
                <a:extLst>
                  <a:ext uri="{FF2B5EF4-FFF2-40B4-BE49-F238E27FC236}">
                    <a16:creationId xmlns:a16="http://schemas.microsoft.com/office/drawing/2014/main" id="{32211579-3B89-0650-DEC4-589F2ADE4610}"/>
                  </a:ext>
                </a:extLst>
              </p:cNvPr>
              <p:cNvSpPr txBox="1">
                <a:spLocks noRot="1" noChangeAspect="1" noMove="1" noResize="1" noEditPoints="1" noAdjustHandles="1" noChangeArrowheads="1" noChangeShapeType="1" noTextEdit="1"/>
              </p:cNvSpPr>
              <p:nvPr/>
            </p:nvSpPr>
            <p:spPr>
              <a:xfrm>
                <a:off x="838200" y="1690689"/>
                <a:ext cx="10515600" cy="1430016"/>
              </a:xfrm>
              <a:prstGeom prst="rect">
                <a:avLst/>
              </a:prstGeom>
              <a:blipFill>
                <a:blip r:embed="rId2"/>
                <a:stretch>
                  <a:fillRect l="-1217" t="-68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AC161E-EC7D-FA0B-9D2D-479A7945C104}"/>
                  </a:ext>
                </a:extLst>
              </p:cNvPr>
              <p:cNvSpPr txBox="1"/>
              <p:nvPr/>
            </p:nvSpPr>
            <p:spPr>
              <a:xfrm>
                <a:off x="2078547" y="2928195"/>
                <a:ext cx="8034906" cy="1619226"/>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m:t>
                      </m:r>
                      <m:r>
                        <a:rPr lang="en-US" sz="1800" b="0" i="1" baseline="-25000" smtClean="0">
                          <a:latin typeface="Cambria Math" panose="02040503050406030204" pitchFamily="18" charset="0"/>
                        </a:rPr>
                        <m:t>1</m:t>
                      </m:r>
                      <m:r>
                        <a:rPr lang="en-US" sz="1800" b="0" i="1" smtClean="0">
                          <a:latin typeface="Cambria Math" panose="02040503050406030204" pitchFamily="18" charset="0"/>
                        </a:rPr>
                        <m:t> </m:t>
                      </m:r>
                      <m:r>
                        <a:rPr lang="en-US" sz="1800" b="0" i="1" smtClean="0">
                          <a:latin typeface="Cambria Math" panose="02040503050406030204" pitchFamily="18" charset="0"/>
                        </a:rPr>
                        <m:t>𝑆𝑐𝑜𝑟𝑒</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=2</m:t>
                      </m:r>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𝑝𝑟𝑒𝑐𝑖𝑠𝑖𝑜𝑛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𝑟𝑒𝑐𝑎𝑙𝑙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den>
                              </m:f>
                            </m:e>
                          </m:d>
                        </m:e>
                        <m:sup>
                          <m:r>
                            <a:rPr lang="en-US" sz="1800" b="0" i="1" smtClean="0">
                              <a:latin typeface="Cambria Math" panose="02040503050406030204" pitchFamily="18" charset="0"/>
                            </a:rPr>
                            <m:t>−1</m:t>
                          </m:r>
                        </m:sup>
                      </m:sSup>
                    </m:oMath>
                  </m:oMathPara>
                </a14:m>
                <a:endParaRPr lang="en-US" dirty="0"/>
              </a:p>
              <a:p>
                <a:endParaRPr lang="en-US" dirty="0"/>
              </a:p>
              <a:p>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𝑆𝑐𝑜𝑟𝑒</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AU" i="1">
                          <a:latin typeface="Cambria Math" panose="02040503050406030204" pitchFamily="18" charset="0"/>
                        </a:rPr>
                        <m:t>=</m:t>
                      </m:r>
                      <m:f>
                        <m:fPr>
                          <m:ctrlPr>
                            <a:rPr lang="en-AU" i="1">
                              <a:latin typeface="Cambria Math" panose="02040503050406030204" pitchFamily="18" charset="0"/>
                            </a:rPr>
                          </m:ctrlPr>
                        </m:fPr>
                        <m:num>
                          <m:r>
                            <a:rPr lang="en-AU" i="1">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𝑐</m:t>
                          </m:r>
                          <m:r>
                            <a:rPr lang="en-US" i="1">
                              <a:latin typeface="Cambria Math" panose="02040503050406030204" pitchFamily="18" charset="0"/>
                            </a:rPr>
                            <m:t>𝑜𝑟𝑟𝑒𝑐𝑡</m:t>
                          </m:r>
                          <m:r>
                            <a:rPr lang="en-US" i="1">
                              <a:latin typeface="Cambria Math" panose="02040503050406030204" pitchFamily="18" charset="0"/>
                            </a:rPr>
                            <m:t> </m:t>
                          </m:r>
                          <m:r>
                            <a:rPr lang="en-US" b="0" i="1" smtClean="0">
                              <a:latin typeface="Cambria Math" panose="02040503050406030204" pitchFamily="18" charset="0"/>
                            </a:rPr>
                            <m:t>𝑝</m:t>
                          </m:r>
                          <m:r>
                            <a:rPr lang="en-US" i="1">
                              <a:latin typeface="Cambria Math" panose="02040503050406030204" pitchFamily="18" charset="0"/>
                            </a:rPr>
                            <m:t>𝑟𝑒𝑑𝑖𝑐𝑡𝑖𝑜𝑛𝑠</m:t>
                          </m:r>
                          <m:r>
                            <a:rPr lang="en-US" i="1">
                              <a:latin typeface="Cambria Math" panose="02040503050406030204" pitchFamily="18" charset="0"/>
                            </a:rPr>
                            <m:t> </m:t>
                          </m:r>
                          <m:r>
                            <a:rPr lang="en-US" i="1">
                              <a:latin typeface="Cambria Math" panose="02040503050406030204" pitchFamily="18" charset="0"/>
                            </a:rPr>
                            <m:t>𝑓𝑜𝑟</m:t>
                          </m:r>
                          <m:r>
                            <a:rPr lang="en-US" i="1">
                              <a:latin typeface="Cambria Math" panose="02040503050406030204" pitchFamily="18" charset="0"/>
                            </a:rPr>
                            <m:t> </m:t>
                          </m:r>
                          <m:r>
                            <a:rPr lang="en-US" b="0" i="1" smtClean="0">
                              <a:latin typeface="Cambria Math" panose="02040503050406030204" pitchFamily="18" charset="0"/>
                            </a:rPr>
                            <m:t>𝑐</m:t>
                          </m:r>
                          <m:r>
                            <a:rPr lang="en-US" i="1">
                              <a:latin typeface="Cambria Math" panose="02040503050406030204" pitchFamily="18" charset="0"/>
                            </a:rPr>
                            <m:t>𝑙𝑎𝑠𝑠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num>
                        <m:den>
                          <m:d>
                            <m:dPr>
                              <m:ctrlPr>
                                <a:rPr lang="en-AU" i="1">
                                  <a:latin typeface="Cambria Math" panose="02040503050406030204" pitchFamily="18" charset="0"/>
                                </a:rPr>
                              </m:ctrlPr>
                            </m:dPr>
                            <m:e>
                              <m:r>
                                <a:rPr lang="en-AU" i="1">
                                  <a:latin typeface="Cambria Math" panose="02040503050406030204" pitchFamily="18" charset="0"/>
                                </a:rPr>
                                <m:t>#</m:t>
                              </m:r>
                              <m:r>
                                <a:rPr lang="en-US" b="0" i="1" smtClean="0">
                                  <a:latin typeface="Cambria Math" panose="02040503050406030204" pitchFamily="18" charset="0"/>
                                </a:rPr>
                                <m:t>𝑐</m:t>
                              </m:r>
                              <m:r>
                                <a:rPr lang="en-AU" i="1">
                                  <a:latin typeface="Cambria Math" panose="02040503050406030204" pitchFamily="18" charset="0"/>
                                </a:rPr>
                                <m:t>𝑙𝑎𝑠𝑠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i="1">
                                  <a:latin typeface="Cambria Math" panose="02040503050406030204" pitchFamily="18" charset="0"/>
                                </a:rPr>
                                <m:t> </m:t>
                              </m:r>
                              <m:r>
                                <a:rPr lang="en-AU" i="1">
                                  <a:latin typeface="Cambria Math" panose="02040503050406030204" pitchFamily="18" charset="0"/>
                                </a:rPr>
                                <m:t>𝑝𝑟𝑒𝑑𝑖𝑐𝑡𝑖𝑜𝑛𝑠</m:t>
                              </m:r>
                              <m:r>
                                <a:rPr lang="en-US" i="1">
                                  <a:latin typeface="Cambria Math" panose="02040503050406030204" pitchFamily="18" charset="0"/>
                                </a:rPr>
                                <m:t>+#</m:t>
                              </m:r>
                              <m:r>
                                <a:rPr lang="en-US" b="0" i="1" smtClean="0">
                                  <a:latin typeface="Cambria Math" panose="02040503050406030204" pitchFamily="18" charset="0"/>
                                </a:rPr>
                                <m:t>𝑐</m:t>
                              </m:r>
                              <m:r>
                                <a:rPr lang="en-US" i="1">
                                  <a:latin typeface="Cambria Math" panose="02040503050406030204" pitchFamily="18" charset="0"/>
                                </a:rPr>
                                <m:t>𝑙𝑎𝑠𝑠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i="1">
                                  <a:latin typeface="Cambria Math" panose="02040503050406030204" pitchFamily="18" charset="0"/>
                                </a:rPr>
                                <m:t> </m:t>
                              </m:r>
                              <m:r>
                                <a:rPr lang="en-US" i="1">
                                  <a:latin typeface="Cambria Math" panose="02040503050406030204" pitchFamily="18" charset="0"/>
                                </a:rPr>
                                <m:t>𝑑𝑎𝑡𝑎</m:t>
                              </m:r>
                              <m:r>
                                <a:rPr lang="en-US" i="1">
                                  <a:latin typeface="Cambria Math" panose="02040503050406030204" pitchFamily="18" charset="0"/>
                                </a:rPr>
                                <m:t> </m:t>
                              </m:r>
                              <m:r>
                                <a:rPr lang="en-US" i="1">
                                  <a:latin typeface="Cambria Math" panose="02040503050406030204" pitchFamily="18" charset="0"/>
                                </a:rPr>
                                <m:t>𝑝𝑜𝑖𝑛𝑡𝑠</m:t>
                              </m:r>
                              <m:r>
                                <a:rPr lang="en-AU" i="1">
                                  <a:latin typeface="Cambria Math" panose="02040503050406030204" pitchFamily="18" charset="0"/>
                                </a:rPr>
                                <m:t> </m:t>
                              </m:r>
                            </m:e>
                          </m:d>
                          <m:r>
                            <a:rPr lang="en-AU" i="1">
                              <a:latin typeface="Cambria Math" panose="02040503050406030204" pitchFamily="18" charset="0"/>
                            </a:rPr>
                            <m:t> </m:t>
                          </m:r>
                        </m:den>
                      </m:f>
                    </m:oMath>
                  </m:oMathPara>
                </a14:m>
                <a:endParaRPr lang="en-US" dirty="0"/>
              </a:p>
            </p:txBody>
          </p:sp>
        </mc:Choice>
        <mc:Fallback xmlns="">
          <p:sp>
            <p:nvSpPr>
              <p:cNvPr id="6" name="TextBox 5">
                <a:extLst>
                  <a:ext uri="{FF2B5EF4-FFF2-40B4-BE49-F238E27FC236}">
                    <a16:creationId xmlns:a16="http://schemas.microsoft.com/office/drawing/2014/main" id="{59AC161E-EC7D-FA0B-9D2D-479A7945C104}"/>
                  </a:ext>
                </a:extLst>
              </p:cNvPr>
              <p:cNvSpPr txBox="1">
                <a:spLocks noRot="1" noChangeAspect="1" noMove="1" noResize="1" noEditPoints="1" noAdjustHandles="1" noChangeArrowheads="1" noChangeShapeType="1" noTextEdit="1"/>
              </p:cNvSpPr>
              <p:nvPr/>
            </p:nvSpPr>
            <p:spPr>
              <a:xfrm>
                <a:off x="2078547" y="2928195"/>
                <a:ext cx="8034906" cy="161922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65187865-2D8C-5BE5-0CC9-232C531CE72A}"/>
                  </a:ext>
                </a:extLst>
              </p:cNvPr>
              <p:cNvSpPr txBox="1">
                <a:spLocks/>
              </p:cNvSpPr>
              <p:nvPr/>
            </p:nvSpPr>
            <p:spPr>
              <a:xfrm>
                <a:off x="838200" y="5120943"/>
                <a:ext cx="10515600" cy="143001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model that is most effective based on F</a:t>
                </a:r>
                <a:r>
                  <a:rPr lang="en-US" baseline="-25000" dirty="0"/>
                  <a:t>1</a:t>
                </a:r>
                <a:r>
                  <a:rPr lang="en-US" dirty="0"/>
                  <a:t> Score for a class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 will have:</a:t>
                </a:r>
              </a:p>
              <a:p>
                <a:r>
                  <a:rPr lang="en-US" dirty="0"/>
                  <a:t>Low infiltration of other classes into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endParaRPr lang="en-US" b="0" dirty="0"/>
              </a:p>
              <a:p>
                <a:r>
                  <a:rPr lang="en-US" dirty="0"/>
                  <a:t>Low incorrect predictions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endParaRPr lang="en-US" dirty="0"/>
              </a:p>
            </p:txBody>
          </p:sp>
        </mc:Choice>
        <mc:Fallback xmlns="">
          <p:sp>
            <p:nvSpPr>
              <p:cNvPr id="7" name="Content Placeholder 2">
                <a:extLst>
                  <a:ext uri="{FF2B5EF4-FFF2-40B4-BE49-F238E27FC236}">
                    <a16:creationId xmlns:a16="http://schemas.microsoft.com/office/drawing/2014/main" id="{65187865-2D8C-5BE5-0CC9-232C531CE72A}"/>
                  </a:ext>
                </a:extLst>
              </p:cNvPr>
              <p:cNvSpPr txBox="1">
                <a:spLocks noRot="1" noChangeAspect="1" noMove="1" noResize="1" noEditPoints="1" noAdjustHandles="1" noChangeArrowheads="1" noChangeShapeType="1" noTextEdit="1"/>
              </p:cNvSpPr>
              <p:nvPr/>
            </p:nvSpPr>
            <p:spPr>
              <a:xfrm>
                <a:off x="838200" y="5120943"/>
                <a:ext cx="10515600" cy="1430016"/>
              </a:xfrm>
              <a:prstGeom prst="rect">
                <a:avLst/>
              </a:prstGeom>
              <a:blipFill>
                <a:blip r:embed="rId4"/>
                <a:stretch>
                  <a:fillRect l="-1043" t="-6383" b="-10213"/>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80D8C370-0010-14CF-7DAC-F02B990C3C67}"/>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4237157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865A-7FB4-F56E-9A34-DB6B64E00617}"/>
              </a:ext>
            </a:extLst>
          </p:cNvPr>
          <p:cNvSpPr>
            <a:spLocks noGrp="1"/>
          </p:cNvSpPr>
          <p:nvPr>
            <p:ph type="title"/>
          </p:nvPr>
        </p:nvSpPr>
        <p:spPr/>
        <p:txBody>
          <a:bodyPr/>
          <a:lstStyle/>
          <a:p>
            <a:r>
              <a:rPr lang="en-US" dirty="0"/>
              <a:t>Some General &amp; Corner Cases</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BAF77F22-5F50-E3A6-AEEE-EEEDEEC0B993}"/>
                  </a:ext>
                </a:extLst>
              </p:cNvPr>
              <p:cNvGraphicFramePr>
                <a:graphicFrameLocks noGrp="1"/>
              </p:cNvGraphicFramePr>
              <p:nvPr>
                <p:ph idx="1"/>
              </p:nvPr>
            </p:nvGraphicFramePr>
            <p:xfrm>
              <a:off x="838199" y="1551305"/>
              <a:ext cx="10515599" cy="4211320"/>
            </p:xfrm>
            <a:graphic>
              <a:graphicData uri="http://schemas.openxmlformats.org/drawingml/2006/table">
                <a:tbl>
                  <a:tblPr firstRow="1" bandRow="1">
                    <a:tableStyleId>{5C22544A-7EE6-4342-B048-85BDC9FD1C3A}</a:tableStyleId>
                  </a:tblPr>
                  <a:tblGrid>
                    <a:gridCol w="1970577">
                      <a:extLst>
                        <a:ext uri="{9D8B030D-6E8A-4147-A177-3AD203B41FA5}">
                          <a16:colId xmlns:a16="http://schemas.microsoft.com/office/drawing/2014/main" val="1921888879"/>
                        </a:ext>
                      </a:extLst>
                    </a:gridCol>
                    <a:gridCol w="1556542">
                      <a:extLst>
                        <a:ext uri="{9D8B030D-6E8A-4147-A177-3AD203B41FA5}">
                          <a16:colId xmlns:a16="http://schemas.microsoft.com/office/drawing/2014/main" val="1035316470"/>
                        </a:ext>
                      </a:extLst>
                    </a:gridCol>
                    <a:gridCol w="1892753">
                      <a:extLst>
                        <a:ext uri="{9D8B030D-6E8A-4147-A177-3AD203B41FA5}">
                          <a16:colId xmlns:a16="http://schemas.microsoft.com/office/drawing/2014/main" val="3465774982"/>
                        </a:ext>
                      </a:extLst>
                    </a:gridCol>
                    <a:gridCol w="1329783">
                      <a:extLst>
                        <a:ext uri="{9D8B030D-6E8A-4147-A177-3AD203B41FA5}">
                          <a16:colId xmlns:a16="http://schemas.microsoft.com/office/drawing/2014/main" val="348004934"/>
                        </a:ext>
                      </a:extLst>
                    </a:gridCol>
                    <a:gridCol w="1795367">
                      <a:extLst>
                        <a:ext uri="{9D8B030D-6E8A-4147-A177-3AD203B41FA5}">
                          <a16:colId xmlns:a16="http://schemas.microsoft.com/office/drawing/2014/main" val="2229111888"/>
                        </a:ext>
                      </a:extLst>
                    </a:gridCol>
                    <a:gridCol w="1970577">
                      <a:extLst>
                        <a:ext uri="{9D8B030D-6E8A-4147-A177-3AD203B41FA5}">
                          <a16:colId xmlns:a16="http://schemas.microsoft.com/office/drawing/2014/main" val="3316860004"/>
                        </a:ext>
                      </a:extLst>
                    </a:gridCol>
                  </a:tblGrid>
                  <a:tr h="370840">
                    <a:tc>
                      <a:txBody>
                        <a:bodyPr/>
                        <a:lstStyle/>
                        <a:p>
                          <a:r>
                            <a:rPr lang="en-US" dirty="0"/>
                            <a:t>Scenarios</a:t>
                          </a:r>
                        </a:p>
                      </a:txBody>
                      <a:tcPr/>
                    </a:tc>
                    <a:tc>
                      <a:txBody>
                        <a:bodyPr/>
                        <a:lstStyle/>
                        <a:p>
                          <a:r>
                            <a:rPr lang="en-US" dirty="0"/>
                            <a:t>Recall for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𝒊</m:t>
                                  </m:r>
                                </m:sub>
                              </m:sSub>
                            </m:oMath>
                          </a14:m>
                          <a:endParaRPr lang="en-US" dirty="0"/>
                        </a:p>
                      </a:txBody>
                      <a:tcPr/>
                    </a:tc>
                    <a:tc>
                      <a:txBody>
                        <a:bodyPr/>
                        <a:lstStyle/>
                        <a:p>
                          <a:r>
                            <a:rPr lang="en-US" dirty="0"/>
                            <a:t>Precision for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𝒊</m:t>
                                  </m:r>
                                </m:sub>
                              </m:sSub>
                            </m:oMath>
                          </a14:m>
                          <a:endParaRPr lang="en-US" dirty="0"/>
                        </a:p>
                      </a:txBody>
                      <a:tcPr/>
                    </a:tc>
                    <a:tc>
                      <a:txBody>
                        <a:bodyPr/>
                        <a:lstStyle/>
                        <a:p>
                          <a:r>
                            <a:rPr lang="en-US" dirty="0"/>
                            <a:t>FPR for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𝒊</m:t>
                                  </m:r>
                                </m:sub>
                              </m:sSub>
                            </m:oMath>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t>
                          </a:r>
                          <a:r>
                            <a:rPr lang="en-US" baseline="-25000" dirty="0"/>
                            <a:t>1</a:t>
                          </a:r>
                          <a:r>
                            <a:rPr lang="en-US" baseline="0" dirty="0"/>
                            <a:t> Score for </a:t>
                          </a:r>
                          <a14:m>
                            <m:oMath xmlns:m="http://schemas.openxmlformats.org/officeDocument/2006/math">
                              <m:sSub>
                                <m:sSubPr>
                                  <m:ctrlPr>
                                    <a:rPr lang="en-US" i="1" baseline="0" dirty="0" smtClean="0">
                                      <a:latin typeface="Cambria Math" panose="02040503050406030204" pitchFamily="18" charset="0"/>
                                    </a:rPr>
                                  </m:ctrlPr>
                                </m:sSubPr>
                                <m:e>
                                  <m:r>
                                    <a:rPr lang="en-US" i="1" baseline="0" dirty="0" smtClean="0">
                                      <a:latin typeface="Cambria Math" panose="02040503050406030204" pitchFamily="18" charset="0"/>
                                    </a:rPr>
                                    <m:t>𝐶</m:t>
                                  </m:r>
                                </m:e>
                                <m:sub>
                                  <m:r>
                                    <a:rPr lang="en-US" i="1" baseline="0" dirty="0" smtClean="0">
                                      <a:latin typeface="Cambria Math" panose="02040503050406030204" pitchFamily="18" charset="0"/>
                                    </a:rPr>
                                    <m:t>𝑖</m:t>
                                  </m:r>
                                </m:sub>
                              </m:sSub>
                            </m:oMath>
                          </a14:m>
                          <a:r>
                            <a:rPr lang="en-US" baseline="0" dirty="0"/>
                            <a:t> </a:t>
                          </a:r>
                          <a:endParaRPr lang="en-US" baseline="-25000" dirty="0"/>
                        </a:p>
                      </a:txBody>
                      <a:tcPr/>
                    </a:tc>
                    <a:tc>
                      <a:txBody>
                        <a:bodyPr/>
                        <a:lstStyle/>
                        <a:p>
                          <a:r>
                            <a:rPr lang="en-US" baseline="0" dirty="0"/>
                            <a:t>Accuracy</a:t>
                          </a:r>
                        </a:p>
                      </a:txBody>
                      <a:tcPr/>
                    </a:tc>
                    <a:extLst>
                      <a:ext uri="{0D108BD9-81ED-4DB2-BD59-A6C34878D82A}">
                        <a16:rowId xmlns:a16="http://schemas.microsoft.com/office/drawing/2014/main" val="4160922216"/>
                      </a:ext>
                    </a:extLst>
                  </a:tr>
                  <a:tr h="370840">
                    <a:tc>
                      <a:txBody>
                        <a:bodyPr/>
                        <a:lstStyle/>
                        <a:p>
                          <a:r>
                            <a:rPr lang="en-US" dirty="0"/>
                            <a:t>Uniformly random number indicates probability for class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𝐶</m:t>
                                  </m:r>
                                </m:e>
                                <m:sub>
                                  <m:r>
                                    <a:rPr lang="en-US" i="1" dirty="0" smtClean="0">
                                      <a:latin typeface="Cambria Math" panose="02040503050406030204" pitchFamily="18" charset="0"/>
                                    </a:rPr>
                                    <m:t>𝑖</m:t>
                                  </m:r>
                                </m:sub>
                              </m:sSub>
                            </m:oMath>
                          </a14:m>
                          <a:r>
                            <a:rPr lang="en-US" dirty="0"/>
                            <a:t> &amp; using a threshold </a:t>
                          </a:r>
                          <a14:m>
                            <m:oMath xmlns:m="http://schemas.openxmlformats.org/officeDocument/2006/math">
                              <m:r>
                                <a:rPr lang="en-US" b="0" i="1" smtClean="0">
                                  <a:latin typeface="Cambria Math" panose="02040503050406030204" pitchFamily="18" charset="0"/>
                                </a:rPr>
                                <m:t>𝑡</m:t>
                              </m:r>
                            </m:oMath>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𝑡</m:t>
                                </m:r>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𝑡</m:t>
                                </m:r>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2</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r>
                                          <a:rPr lang="en-US" b="0" i="1" dirty="0" smtClean="0">
                                            <a:latin typeface="Cambria Math" panose="02040503050406030204" pitchFamily="18" charset="0"/>
                                          </a:rPr>
                                          <m:t>𝑡</m:t>
                                        </m:r>
                                      </m:e>
                                    </m:d>
                                    <m:r>
                                      <a:rPr lang="en-US" b="0" i="1" dirty="0" smtClean="0">
                                        <a:latin typeface="Cambria Math" panose="02040503050406030204" pitchFamily="18" charset="0"/>
                                      </a:rPr>
                                      <m:t> </m:t>
                                    </m:r>
                                    <m:sSub>
                                      <m:sSubPr>
                                        <m:ctrlPr>
                                          <a:rPr lang="en-US" b="0" i="1" dirty="0" err="1" smtClean="0">
                                            <a:latin typeface="Cambria Math" panose="02040503050406030204" pitchFamily="18" charset="0"/>
                                          </a:rPr>
                                        </m:ctrlPr>
                                      </m:sSubPr>
                                      <m:e>
                                        <m:r>
                                          <a:rPr lang="en-US" b="0" i="1" dirty="0" err="1" smtClean="0">
                                            <a:latin typeface="Cambria Math" panose="02040503050406030204" pitchFamily="18" charset="0"/>
                                          </a:rPr>
                                          <m:t>𝑓</m:t>
                                        </m:r>
                                      </m:e>
                                      <m:sub>
                                        <m:r>
                                          <a:rPr lang="en-US" b="0" i="1" dirty="0" smtClean="0">
                                            <a:latin typeface="Cambria Math" panose="02040503050406030204" pitchFamily="18" charset="0"/>
                                          </a:rPr>
                                          <m:t>𝑖</m:t>
                                        </m:r>
                                      </m:sub>
                                    </m:sSub>
                                  </m:num>
                                  <m:den>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𝑓</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+1−</m:t>
                                    </m:r>
                                    <m:r>
                                      <a:rPr lang="en-US" b="0" i="1" dirty="0" smtClean="0">
                                        <a:latin typeface="Cambria Math" panose="02040503050406030204" pitchFamily="18" charset="0"/>
                                      </a:rPr>
                                      <m:t>𝑡</m:t>
                                    </m:r>
                                    <m:r>
                                      <a:rPr lang="en-US" b="0" i="1" dirty="0" smtClean="0">
                                        <a:latin typeface="Cambria Math" panose="02040503050406030204" pitchFamily="18" charset="0"/>
                                      </a:rPr>
                                      <m:t>)</m:t>
                                    </m:r>
                                  </m:den>
                                </m:f>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𝑡</m:t>
                                    </m:r>
                                  </m:e>
                                </m:d>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 </m:t>
                                    </m:r>
                                  </m:e>
                                </m:d>
                              </m:oMath>
                            </m:oMathPara>
                          </a14:m>
                          <a:endParaRPr lang="en-US" dirty="0"/>
                        </a:p>
                      </a:txBody>
                      <a:tcPr anchor="ctr"/>
                    </a:tc>
                    <a:extLst>
                      <a:ext uri="{0D108BD9-81ED-4DB2-BD59-A6C34878D82A}">
                        <a16:rowId xmlns:a16="http://schemas.microsoft.com/office/drawing/2014/main" val="3622926673"/>
                      </a:ext>
                    </a:extLst>
                  </a:tr>
                  <a:tr h="370840">
                    <a:tc>
                      <a:txBody>
                        <a:bodyPr/>
                        <a:lstStyle/>
                        <a:p>
                          <a:r>
                            <a:rPr lang="en-US" dirty="0"/>
                            <a:t>All data is predicted</a:t>
                          </a:r>
                          <a:r>
                            <a:rPr lang="en-US" baseline="0" dirty="0"/>
                            <a:t> by the model to be class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en>
                                </m:f>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p>
                      </a:txBody>
                      <a:tcPr anchor="ctr"/>
                    </a:tc>
                    <a:extLst>
                      <a:ext uri="{0D108BD9-81ED-4DB2-BD59-A6C34878D82A}">
                        <a16:rowId xmlns:a16="http://schemas.microsoft.com/office/drawing/2014/main" val="2461876082"/>
                      </a:ext>
                    </a:extLst>
                  </a:tr>
                  <a:tr h="370840">
                    <a:tc>
                      <a:txBody>
                        <a:bodyPr/>
                        <a:lstStyle/>
                        <a:p>
                          <a:r>
                            <a:rPr lang="en-US" dirty="0"/>
                            <a:t>No data is predicted by the model to be class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𝑁𝐴</m:t>
                                </m:r>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𝑁𝐴</m:t>
                                </m:r>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𝑁𝐴</m:t>
                                </m:r>
                              </m:oMath>
                            </m:oMathPara>
                          </a14:m>
                          <a:endParaRPr lang="en-US" dirty="0"/>
                        </a:p>
                      </a:txBody>
                      <a:tcPr anchor="ctr"/>
                    </a:tc>
                    <a:extLst>
                      <a:ext uri="{0D108BD9-81ED-4DB2-BD59-A6C34878D82A}">
                        <a16:rowId xmlns:a16="http://schemas.microsoft.com/office/drawing/2014/main" val="2135163359"/>
                      </a:ext>
                    </a:extLst>
                  </a:tr>
                </a:tbl>
              </a:graphicData>
            </a:graphic>
          </p:graphicFrame>
        </mc:Choice>
        <mc:Fallback xmlns="">
          <p:graphicFrame>
            <p:nvGraphicFramePr>
              <p:cNvPr id="4" name="Table 4">
                <a:extLst>
                  <a:ext uri="{FF2B5EF4-FFF2-40B4-BE49-F238E27FC236}">
                    <a16:creationId xmlns:a16="http://schemas.microsoft.com/office/drawing/2014/main" id="{BAF77F22-5F50-E3A6-AEEE-EEEDEEC0B993}"/>
                  </a:ext>
                </a:extLst>
              </p:cNvPr>
              <p:cNvGraphicFramePr>
                <a:graphicFrameLocks noGrp="1"/>
              </p:cNvGraphicFramePr>
              <p:nvPr>
                <p:ph idx="1"/>
                <p:extLst>
                  <p:ext uri="{D42A27DB-BD31-4B8C-83A1-F6EECF244321}">
                    <p14:modId xmlns:p14="http://schemas.microsoft.com/office/powerpoint/2010/main" val="3756255774"/>
                  </p:ext>
                </p:extLst>
              </p:nvPr>
            </p:nvGraphicFramePr>
            <p:xfrm>
              <a:off x="838199" y="1551305"/>
              <a:ext cx="10515599" cy="4211320"/>
            </p:xfrm>
            <a:graphic>
              <a:graphicData uri="http://schemas.openxmlformats.org/drawingml/2006/table">
                <a:tbl>
                  <a:tblPr firstRow="1" bandRow="1">
                    <a:tableStyleId>{5C22544A-7EE6-4342-B048-85BDC9FD1C3A}</a:tableStyleId>
                  </a:tblPr>
                  <a:tblGrid>
                    <a:gridCol w="1970577">
                      <a:extLst>
                        <a:ext uri="{9D8B030D-6E8A-4147-A177-3AD203B41FA5}">
                          <a16:colId xmlns:a16="http://schemas.microsoft.com/office/drawing/2014/main" val="1921888879"/>
                        </a:ext>
                      </a:extLst>
                    </a:gridCol>
                    <a:gridCol w="1556542">
                      <a:extLst>
                        <a:ext uri="{9D8B030D-6E8A-4147-A177-3AD203B41FA5}">
                          <a16:colId xmlns:a16="http://schemas.microsoft.com/office/drawing/2014/main" val="1035316470"/>
                        </a:ext>
                      </a:extLst>
                    </a:gridCol>
                    <a:gridCol w="1892753">
                      <a:extLst>
                        <a:ext uri="{9D8B030D-6E8A-4147-A177-3AD203B41FA5}">
                          <a16:colId xmlns:a16="http://schemas.microsoft.com/office/drawing/2014/main" val="3465774982"/>
                        </a:ext>
                      </a:extLst>
                    </a:gridCol>
                    <a:gridCol w="1329783">
                      <a:extLst>
                        <a:ext uri="{9D8B030D-6E8A-4147-A177-3AD203B41FA5}">
                          <a16:colId xmlns:a16="http://schemas.microsoft.com/office/drawing/2014/main" val="348004934"/>
                        </a:ext>
                      </a:extLst>
                    </a:gridCol>
                    <a:gridCol w="1795367">
                      <a:extLst>
                        <a:ext uri="{9D8B030D-6E8A-4147-A177-3AD203B41FA5}">
                          <a16:colId xmlns:a16="http://schemas.microsoft.com/office/drawing/2014/main" val="2229111888"/>
                        </a:ext>
                      </a:extLst>
                    </a:gridCol>
                    <a:gridCol w="1970577">
                      <a:extLst>
                        <a:ext uri="{9D8B030D-6E8A-4147-A177-3AD203B41FA5}">
                          <a16:colId xmlns:a16="http://schemas.microsoft.com/office/drawing/2014/main" val="3316860004"/>
                        </a:ext>
                      </a:extLst>
                    </a:gridCol>
                  </a:tblGrid>
                  <a:tr h="370840">
                    <a:tc>
                      <a:txBody>
                        <a:bodyPr/>
                        <a:lstStyle/>
                        <a:p>
                          <a:r>
                            <a:rPr lang="en-US" dirty="0"/>
                            <a:t>Scenarios</a:t>
                          </a:r>
                        </a:p>
                      </a:txBody>
                      <a:tcPr/>
                    </a:tc>
                    <a:tc>
                      <a:txBody>
                        <a:bodyPr/>
                        <a:lstStyle/>
                        <a:p>
                          <a:endParaRPr lang="en-US"/>
                        </a:p>
                      </a:txBody>
                      <a:tcPr>
                        <a:blipFill>
                          <a:blip r:embed="rId2"/>
                          <a:stretch>
                            <a:fillRect l="-126563" t="-8197" r="-449609" b="-1037705"/>
                          </a:stretch>
                        </a:blipFill>
                      </a:tcPr>
                    </a:tc>
                    <a:tc>
                      <a:txBody>
                        <a:bodyPr/>
                        <a:lstStyle/>
                        <a:p>
                          <a:endParaRPr lang="en-US"/>
                        </a:p>
                      </a:txBody>
                      <a:tcPr>
                        <a:blipFill>
                          <a:blip r:embed="rId2"/>
                          <a:stretch>
                            <a:fillRect l="-186495" t="-8197" r="-270096" b="-1037705"/>
                          </a:stretch>
                        </a:blipFill>
                      </a:tcPr>
                    </a:tc>
                    <a:tc>
                      <a:txBody>
                        <a:bodyPr/>
                        <a:lstStyle/>
                        <a:p>
                          <a:endParaRPr lang="en-US"/>
                        </a:p>
                      </a:txBody>
                      <a:tcPr>
                        <a:blipFill>
                          <a:blip r:embed="rId2"/>
                          <a:stretch>
                            <a:fillRect l="-408716" t="-8197" r="-285321" b="-1037705"/>
                          </a:stretch>
                        </a:blipFill>
                      </a:tcPr>
                    </a:tc>
                    <a:tc>
                      <a:txBody>
                        <a:bodyPr/>
                        <a:lstStyle/>
                        <a:p>
                          <a:endParaRPr lang="en-US"/>
                        </a:p>
                      </a:txBody>
                      <a:tcPr>
                        <a:blipFill>
                          <a:blip r:embed="rId2"/>
                          <a:stretch>
                            <a:fillRect l="-375932" t="-8197" r="-110847" b="-1037705"/>
                          </a:stretch>
                        </a:blipFill>
                      </a:tcPr>
                    </a:tc>
                    <a:tc>
                      <a:txBody>
                        <a:bodyPr/>
                        <a:lstStyle/>
                        <a:p>
                          <a:r>
                            <a:rPr lang="en-US" baseline="0" dirty="0"/>
                            <a:t>Accuracy</a:t>
                          </a:r>
                        </a:p>
                      </a:txBody>
                      <a:tcPr/>
                    </a:tc>
                    <a:extLst>
                      <a:ext uri="{0D108BD9-81ED-4DB2-BD59-A6C34878D82A}">
                        <a16:rowId xmlns:a16="http://schemas.microsoft.com/office/drawing/2014/main" val="4160922216"/>
                      </a:ext>
                    </a:extLst>
                  </a:tr>
                  <a:tr h="1463040">
                    <a:tc>
                      <a:txBody>
                        <a:bodyPr/>
                        <a:lstStyle/>
                        <a:p>
                          <a:endParaRPr lang="en-US"/>
                        </a:p>
                      </a:txBody>
                      <a:tcPr>
                        <a:blipFill>
                          <a:blip r:embed="rId2"/>
                          <a:stretch>
                            <a:fillRect l="-310" t="-27500" r="-435604" b="-163750"/>
                          </a:stretch>
                        </a:blipFill>
                      </a:tcPr>
                    </a:tc>
                    <a:tc>
                      <a:txBody>
                        <a:bodyPr/>
                        <a:lstStyle/>
                        <a:p>
                          <a:endParaRPr lang="en-US"/>
                        </a:p>
                      </a:txBody>
                      <a:tcPr anchor="ctr">
                        <a:blipFill>
                          <a:blip r:embed="rId2"/>
                          <a:stretch>
                            <a:fillRect l="-126563" t="-27500" r="-449609" b="-163750"/>
                          </a:stretch>
                        </a:blipFill>
                      </a:tcPr>
                    </a:tc>
                    <a:tc>
                      <a:txBody>
                        <a:bodyPr/>
                        <a:lstStyle/>
                        <a:p>
                          <a:endParaRPr lang="en-US"/>
                        </a:p>
                      </a:txBody>
                      <a:tcPr anchor="ctr">
                        <a:blipFill>
                          <a:blip r:embed="rId2"/>
                          <a:stretch>
                            <a:fillRect l="-186495" t="-27500" r="-270096" b="-163750"/>
                          </a:stretch>
                        </a:blipFill>
                      </a:tcPr>
                    </a:tc>
                    <a:tc>
                      <a:txBody>
                        <a:bodyPr/>
                        <a:lstStyle/>
                        <a:p>
                          <a:endParaRPr lang="en-US"/>
                        </a:p>
                      </a:txBody>
                      <a:tcPr anchor="ctr">
                        <a:blipFill>
                          <a:blip r:embed="rId2"/>
                          <a:stretch>
                            <a:fillRect l="-408716" t="-27500" r="-285321" b="-163750"/>
                          </a:stretch>
                        </a:blipFill>
                      </a:tcPr>
                    </a:tc>
                    <a:tc>
                      <a:txBody>
                        <a:bodyPr/>
                        <a:lstStyle/>
                        <a:p>
                          <a:endParaRPr lang="en-US"/>
                        </a:p>
                      </a:txBody>
                      <a:tcPr anchor="ctr">
                        <a:blipFill>
                          <a:blip r:embed="rId2"/>
                          <a:stretch>
                            <a:fillRect l="-375932" t="-27500" r="-110847" b="-163750"/>
                          </a:stretch>
                        </a:blipFill>
                      </a:tcPr>
                    </a:tc>
                    <a:tc>
                      <a:txBody>
                        <a:bodyPr/>
                        <a:lstStyle/>
                        <a:p>
                          <a:endParaRPr lang="en-US"/>
                        </a:p>
                      </a:txBody>
                      <a:tcPr anchor="ctr">
                        <a:blipFill>
                          <a:blip r:embed="rId2"/>
                          <a:stretch>
                            <a:fillRect l="-434675" t="-27500" r="-1238" b="-163750"/>
                          </a:stretch>
                        </a:blipFill>
                      </a:tcPr>
                    </a:tc>
                    <a:extLst>
                      <a:ext uri="{0D108BD9-81ED-4DB2-BD59-A6C34878D82A}">
                        <a16:rowId xmlns:a16="http://schemas.microsoft.com/office/drawing/2014/main" val="3622926673"/>
                      </a:ext>
                    </a:extLst>
                  </a:tr>
                  <a:tr h="1188720">
                    <a:tc>
                      <a:txBody>
                        <a:bodyPr/>
                        <a:lstStyle/>
                        <a:p>
                          <a:endParaRPr lang="en-US"/>
                        </a:p>
                      </a:txBody>
                      <a:tcPr>
                        <a:blipFill>
                          <a:blip r:embed="rId2"/>
                          <a:stretch>
                            <a:fillRect l="-310" t="-156122" r="-435604" b="-100510"/>
                          </a:stretch>
                        </a:blipFill>
                      </a:tcPr>
                    </a:tc>
                    <a:tc>
                      <a:txBody>
                        <a:bodyPr/>
                        <a:lstStyle/>
                        <a:p>
                          <a:endParaRPr lang="en-US"/>
                        </a:p>
                      </a:txBody>
                      <a:tcPr anchor="ctr">
                        <a:blipFill>
                          <a:blip r:embed="rId2"/>
                          <a:stretch>
                            <a:fillRect l="-126563" t="-156122" r="-449609" b="-100510"/>
                          </a:stretch>
                        </a:blipFill>
                      </a:tcPr>
                    </a:tc>
                    <a:tc>
                      <a:txBody>
                        <a:bodyPr/>
                        <a:lstStyle/>
                        <a:p>
                          <a:endParaRPr lang="en-US"/>
                        </a:p>
                      </a:txBody>
                      <a:tcPr anchor="ctr">
                        <a:blipFill>
                          <a:blip r:embed="rId2"/>
                          <a:stretch>
                            <a:fillRect l="-186495" t="-156122" r="-270096" b="-100510"/>
                          </a:stretch>
                        </a:blipFill>
                      </a:tcPr>
                    </a:tc>
                    <a:tc>
                      <a:txBody>
                        <a:bodyPr/>
                        <a:lstStyle/>
                        <a:p>
                          <a:endParaRPr lang="en-US"/>
                        </a:p>
                      </a:txBody>
                      <a:tcPr anchor="ctr">
                        <a:blipFill>
                          <a:blip r:embed="rId2"/>
                          <a:stretch>
                            <a:fillRect l="-408716" t="-156122" r="-285321" b="-100510"/>
                          </a:stretch>
                        </a:blipFill>
                      </a:tcPr>
                    </a:tc>
                    <a:tc>
                      <a:txBody>
                        <a:bodyPr/>
                        <a:lstStyle/>
                        <a:p>
                          <a:endParaRPr lang="en-US"/>
                        </a:p>
                      </a:txBody>
                      <a:tcPr anchor="ctr">
                        <a:blipFill>
                          <a:blip r:embed="rId2"/>
                          <a:stretch>
                            <a:fillRect l="-375932" t="-156122" r="-110847" b="-100510"/>
                          </a:stretch>
                        </a:blipFill>
                      </a:tcPr>
                    </a:tc>
                    <a:tc>
                      <a:txBody>
                        <a:bodyPr/>
                        <a:lstStyle/>
                        <a:p>
                          <a:endParaRPr lang="en-US"/>
                        </a:p>
                      </a:txBody>
                      <a:tcPr anchor="ctr">
                        <a:blipFill>
                          <a:blip r:embed="rId2"/>
                          <a:stretch>
                            <a:fillRect l="-434675" t="-156122" r="-1238" b="-100510"/>
                          </a:stretch>
                        </a:blipFill>
                      </a:tcPr>
                    </a:tc>
                    <a:extLst>
                      <a:ext uri="{0D108BD9-81ED-4DB2-BD59-A6C34878D82A}">
                        <a16:rowId xmlns:a16="http://schemas.microsoft.com/office/drawing/2014/main" val="2461876082"/>
                      </a:ext>
                    </a:extLst>
                  </a:tr>
                  <a:tr h="1188720">
                    <a:tc>
                      <a:txBody>
                        <a:bodyPr/>
                        <a:lstStyle/>
                        <a:p>
                          <a:endParaRPr lang="en-US"/>
                        </a:p>
                      </a:txBody>
                      <a:tcPr>
                        <a:blipFill>
                          <a:blip r:embed="rId2"/>
                          <a:stretch>
                            <a:fillRect l="-310" t="-257436" r="-435604" b="-1026"/>
                          </a:stretch>
                        </a:blipFill>
                      </a:tcPr>
                    </a:tc>
                    <a:tc>
                      <a:txBody>
                        <a:bodyPr/>
                        <a:lstStyle/>
                        <a:p>
                          <a:endParaRPr lang="en-US"/>
                        </a:p>
                      </a:txBody>
                      <a:tcPr anchor="ctr">
                        <a:blipFill>
                          <a:blip r:embed="rId2"/>
                          <a:stretch>
                            <a:fillRect l="-126563" t="-257436" r="-449609" b="-1026"/>
                          </a:stretch>
                        </a:blipFill>
                      </a:tcPr>
                    </a:tc>
                    <a:tc>
                      <a:txBody>
                        <a:bodyPr/>
                        <a:lstStyle/>
                        <a:p>
                          <a:endParaRPr lang="en-US"/>
                        </a:p>
                      </a:txBody>
                      <a:tcPr anchor="ctr">
                        <a:blipFill>
                          <a:blip r:embed="rId2"/>
                          <a:stretch>
                            <a:fillRect l="-186495" t="-257436" r="-270096" b="-1026"/>
                          </a:stretch>
                        </a:blipFill>
                      </a:tcPr>
                    </a:tc>
                    <a:tc>
                      <a:txBody>
                        <a:bodyPr/>
                        <a:lstStyle/>
                        <a:p>
                          <a:endParaRPr lang="en-US"/>
                        </a:p>
                      </a:txBody>
                      <a:tcPr anchor="ctr">
                        <a:blipFill>
                          <a:blip r:embed="rId2"/>
                          <a:stretch>
                            <a:fillRect l="-408716" t="-257436" r="-285321" b="-1026"/>
                          </a:stretch>
                        </a:blipFill>
                      </a:tcPr>
                    </a:tc>
                    <a:tc>
                      <a:txBody>
                        <a:bodyPr/>
                        <a:lstStyle/>
                        <a:p>
                          <a:endParaRPr lang="en-US"/>
                        </a:p>
                      </a:txBody>
                      <a:tcPr anchor="ctr">
                        <a:blipFill>
                          <a:blip r:embed="rId2"/>
                          <a:stretch>
                            <a:fillRect l="-375932" t="-257436" r="-110847" b="-1026"/>
                          </a:stretch>
                        </a:blipFill>
                      </a:tcPr>
                    </a:tc>
                    <a:tc>
                      <a:txBody>
                        <a:bodyPr/>
                        <a:lstStyle/>
                        <a:p>
                          <a:endParaRPr lang="en-US"/>
                        </a:p>
                      </a:txBody>
                      <a:tcPr anchor="ctr">
                        <a:blipFill>
                          <a:blip r:embed="rId2"/>
                          <a:stretch>
                            <a:fillRect l="-434675" t="-257436" r="-1238" b="-1026"/>
                          </a:stretch>
                        </a:blipFill>
                      </a:tcPr>
                    </a:tc>
                    <a:extLst>
                      <a:ext uri="{0D108BD9-81ED-4DB2-BD59-A6C34878D82A}">
                        <a16:rowId xmlns:a16="http://schemas.microsoft.com/office/drawing/2014/main" val="2135163359"/>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685CB80-8FAA-5E64-8CF5-33D6A8DEC620}"/>
                  </a:ext>
                </a:extLst>
              </p:cNvPr>
              <p:cNvSpPr txBox="1"/>
              <p:nvPr/>
            </p:nvSpPr>
            <p:spPr>
              <a:xfrm>
                <a:off x="3048699" y="5897562"/>
                <a:ext cx="6094602" cy="6649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𝑑𝑎𝑡𝑎</m:t>
                      </m:r>
                      <m:r>
                        <a:rPr lang="en-US" b="0" i="1" smtClean="0">
                          <a:latin typeface="Cambria Math" panose="02040503050406030204" pitchFamily="18" charset="0"/>
                        </a:rPr>
                        <m:t> </m:t>
                      </m:r>
                      <m:r>
                        <a:rPr lang="en-US" b="0" i="1" smtClean="0">
                          <a:latin typeface="Cambria Math" panose="02040503050406030204" pitchFamily="18" charset="0"/>
                        </a:rPr>
                        <m:t>𝑓𝑟𝑒𝑞𝑢𝑒𝑛𝑐𝑦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𝑑𝑎𝑡𝑎</m:t>
                          </m:r>
                          <m:r>
                            <a:rPr lang="en-US" b="0" i="1" smtClean="0">
                              <a:latin typeface="Cambria Math" panose="02040503050406030204" pitchFamily="18" charset="0"/>
                            </a:rPr>
                            <m:t> </m:t>
                          </m:r>
                          <m:r>
                            <a:rPr lang="en-US" b="0" i="1" smtClean="0">
                              <a:latin typeface="Cambria Math" panose="02040503050406030204" pitchFamily="18" charset="0"/>
                            </a:rPr>
                            <m:t>𝑝𝑜𝑖𝑛𝑡𝑠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 </m:t>
                          </m:r>
                          <m:r>
                            <a:rPr lang="en-US" b="0" i="1" smtClean="0">
                              <a:latin typeface="Cambria Math" panose="02040503050406030204" pitchFamily="18" charset="0"/>
                            </a:rPr>
                            <m:t>𝑑𝑎𝑡𝑎</m:t>
                          </m:r>
                          <m:r>
                            <a:rPr lang="en-US" b="0" i="1" smtClean="0">
                              <a:latin typeface="Cambria Math" panose="02040503050406030204" pitchFamily="18" charset="0"/>
                            </a:rPr>
                            <m:t> </m:t>
                          </m:r>
                          <m:r>
                            <a:rPr lang="en-US" b="0" i="1" smtClean="0">
                              <a:latin typeface="Cambria Math" panose="02040503050406030204" pitchFamily="18" charset="0"/>
                            </a:rPr>
                            <m:t>𝑝𝑜𝑖𝑛𝑡𝑠</m:t>
                          </m:r>
                          <m:r>
                            <a:rPr lang="en-US" b="0" i="1" smtClean="0">
                              <a:latin typeface="Cambria Math" panose="02040503050406030204" pitchFamily="18" charset="0"/>
                            </a:rPr>
                            <m:t> </m:t>
                          </m:r>
                        </m:den>
                      </m:f>
                    </m:oMath>
                  </m:oMathPara>
                </a14:m>
                <a:endParaRPr lang="en-US" dirty="0"/>
              </a:p>
            </p:txBody>
          </p:sp>
        </mc:Choice>
        <mc:Fallback xmlns="">
          <p:sp>
            <p:nvSpPr>
              <p:cNvPr id="6" name="TextBox 5">
                <a:extLst>
                  <a:ext uri="{FF2B5EF4-FFF2-40B4-BE49-F238E27FC236}">
                    <a16:creationId xmlns:a16="http://schemas.microsoft.com/office/drawing/2014/main" id="{9685CB80-8FAA-5E64-8CF5-33D6A8DEC620}"/>
                  </a:ext>
                </a:extLst>
              </p:cNvPr>
              <p:cNvSpPr txBox="1">
                <a:spLocks noRot="1" noChangeAspect="1" noMove="1" noResize="1" noEditPoints="1" noAdjustHandles="1" noChangeArrowheads="1" noChangeShapeType="1" noTextEdit="1"/>
              </p:cNvSpPr>
              <p:nvPr/>
            </p:nvSpPr>
            <p:spPr>
              <a:xfrm>
                <a:off x="3048699" y="5897562"/>
                <a:ext cx="6094602" cy="664926"/>
              </a:xfrm>
              <a:prstGeom prst="rect">
                <a:avLst/>
              </a:prstGeom>
              <a:blipFill>
                <a:blip r:embed="rId3"/>
                <a:stretch>
                  <a:fillRect/>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61279DF-8BEC-CC0D-96A2-98874EF7A76A}"/>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2567946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4EC5CC7-9277-FE68-89DA-F6FEFAA1E1A4}"/>
              </a:ext>
            </a:extLst>
          </p:cNvPr>
          <p:cNvGraphicFramePr>
            <a:graphicFrameLocks noGrp="1"/>
          </p:cNvGraphicFramePr>
          <p:nvPr>
            <p:ph idx="1"/>
          </p:nvPr>
        </p:nvGraphicFramePr>
        <p:xfrm>
          <a:off x="4039369" y="372130"/>
          <a:ext cx="4734047" cy="1381760"/>
        </p:xfrm>
        <a:graphic>
          <a:graphicData uri="http://schemas.openxmlformats.org/drawingml/2006/table">
            <a:tbl>
              <a:tblPr firstRow="1" bandRow="1">
                <a:tableStyleId>{5C22544A-7EE6-4342-B048-85BDC9FD1C3A}</a:tableStyleId>
              </a:tblPr>
              <a:tblGrid>
                <a:gridCol w="1618933">
                  <a:extLst>
                    <a:ext uri="{9D8B030D-6E8A-4147-A177-3AD203B41FA5}">
                      <a16:colId xmlns:a16="http://schemas.microsoft.com/office/drawing/2014/main" val="228608768"/>
                    </a:ext>
                  </a:extLst>
                </a:gridCol>
                <a:gridCol w="1557557">
                  <a:extLst>
                    <a:ext uri="{9D8B030D-6E8A-4147-A177-3AD203B41FA5}">
                      <a16:colId xmlns:a16="http://schemas.microsoft.com/office/drawing/2014/main" val="380918769"/>
                    </a:ext>
                  </a:extLst>
                </a:gridCol>
                <a:gridCol w="1557557">
                  <a:extLst>
                    <a:ext uri="{9D8B030D-6E8A-4147-A177-3AD203B41FA5}">
                      <a16:colId xmlns:a16="http://schemas.microsoft.com/office/drawing/2014/main" val="3724052745"/>
                    </a:ext>
                  </a:extLst>
                </a:gridCol>
              </a:tblGrid>
              <a:tr h="370840">
                <a:tc>
                  <a:txBody>
                    <a:bodyPr/>
                    <a:lstStyle/>
                    <a:p>
                      <a:endParaRPr lang="en-US" dirty="0"/>
                    </a:p>
                  </a:txBody>
                  <a:tcPr/>
                </a:tc>
                <a:tc>
                  <a:txBody>
                    <a:bodyPr/>
                    <a:lstStyle/>
                    <a:p>
                      <a:r>
                        <a:rPr lang="en-US" dirty="0"/>
                        <a:t>Model Positive</a:t>
                      </a:r>
                    </a:p>
                  </a:txBody>
                  <a:tcPr/>
                </a:tc>
                <a:tc>
                  <a:txBody>
                    <a:bodyPr/>
                    <a:lstStyle/>
                    <a:p>
                      <a:r>
                        <a:rPr lang="en-US" dirty="0"/>
                        <a:t>Model Negative</a:t>
                      </a:r>
                    </a:p>
                  </a:txBody>
                  <a:tcPr/>
                </a:tc>
                <a:extLst>
                  <a:ext uri="{0D108BD9-81ED-4DB2-BD59-A6C34878D82A}">
                    <a16:rowId xmlns:a16="http://schemas.microsoft.com/office/drawing/2014/main" val="3647249813"/>
                  </a:ext>
                </a:extLst>
              </a:tr>
              <a:tr h="370840">
                <a:tc>
                  <a:txBody>
                    <a:bodyPr/>
                    <a:lstStyle/>
                    <a:p>
                      <a:r>
                        <a:rPr lang="en-US" dirty="0"/>
                        <a:t>Positive = 100</a:t>
                      </a:r>
                    </a:p>
                  </a:txBody>
                  <a:tcPr/>
                </a:tc>
                <a:tc>
                  <a:txBody>
                    <a:bodyPr/>
                    <a:lstStyle/>
                    <a:p>
                      <a:r>
                        <a:rPr lang="en-US" dirty="0"/>
                        <a:t>100(1-t)</a:t>
                      </a:r>
                    </a:p>
                  </a:txBody>
                  <a:tcPr/>
                </a:tc>
                <a:tc>
                  <a:txBody>
                    <a:bodyPr/>
                    <a:lstStyle/>
                    <a:p>
                      <a:r>
                        <a:rPr lang="en-US" dirty="0"/>
                        <a:t>100t</a:t>
                      </a:r>
                    </a:p>
                  </a:txBody>
                  <a:tcPr/>
                </a:tc>
                <a:extLst>
                  <a:ext uri="{0D108BD9-81ED-4DB2-BD59-A6C34878D82A}">
                    <a16:rowId xmlns:a16="http://schemas.microsoft.com/office/drawing/2014/main" val="3565715256"/>
                  </a:ext>
                </a:extLst>
              </a:tr>
              <a:tr h="370840">
                <a:tc>
                  <a:txBody>
                    <a:bodyPr/>
                    <a:lstStyle/>
                    <a:p>
                      <a:r>
                        <a:rPr lang="en-US" dirty="0"/>
                        <a:t>Negative = 200</a:t>
                      </a:r>
                    </a:p>
                  </a:txBody>
                  <a:tcPr/>
                </a:tc>
                <a:tc>
                  <a:txBody>
                    <a:bodyPr/>
                    <a:lstStyle/>
                    <a:p>
                      <a:r>
                        <a:rPr lang="en-US" dirty="0"/>
                        <a:t>200(1-t)</a:t>
                      </a:r>
                    </a:p>
                  </a:txBody>
                  <a:tcPr/>
                </a:tc>
                <a:tc>
                  <a:txBody>
                    <a:bodyPr/>
                    <a:lstStyle/>
                    <a:p>
                      <a:r>
                        <a:rPr lang="en-US" dirty="0"/>
                        <a:t>200t</a:t>
                      </a:r>
                    </a:p>
                  </a:txBody>
                  <a:tcPr/>
                </a:tc>
                <a:extLst>
                  <a:ext uri="{0D108BD9-81ED-4DB2-BD59-A6C34878D82A}">
                    <a16:rowId xmlns:a16="http://schemas.microsoft.com/office/drawing/2014/main" val="1626347828"/>
                  </a:ext>
                </a:extLst>
              </a:tr>
            </a:tbl>
          </a:graphicData>
        </a:graphic>
      </p:graphicFrame>
      <p:sp>
        <p:nvSpPr>
          <p:cNvPr id="2" name="TextBox 1">
            <a:extLst>
              <a:ext uri="{FF2B5EF4-FFF2-40B4-BE49-F238E27FC236}">
                <a16:creationId xmlns:a16="http://schemas.microsoft.com/office/drawing/2014/main" id="{D8167584-375E-8BF9-9057-737565E3DF72}"/>
              </a:ext>
            </a:extLst>
          </p:cNvPr>
          <p:cNvSpPr txBox="1"/>
          <p:nvPr/>
        </p:nvSpPr>
        <p:spPr>
          <a:xfrm>
            <a:off x="9127222" y="1753890"/>
            <a:ext cx="261610" cy="369332"/>
          </a:xfrm>
          <a:prstGeom prst="rect">
            <a:avLst/>
          </a:prstGeom>
          <a:noFill/>
        </p:spPr>
        <p:txBody>
          <a:bodyPr wrap="none" rtlCol="0">
            <a:spAutoFit/>
          </a:bodyPr>
          <a:lstStyle/>
          <a:p>
            <a:r>
              <a:rPr lang="en-US" dirty="0"/>
              <a:t>t</a:t>
            </a:r>
          </a:p>
        </p:txBody>
      </p:sp>
      <p:cxnSp>
        <p:nvCxnSpPr>
          <p:cNvPr id="6" name="Straight Arrow Connector 5">
            <a:extLst>
              <a:ext uri="{FF2B5EF4-FFF2-40B4-BE49-F238E27FC236}">
                <a16:creationId xmlns:a16="http://schemas.microsoft.com/office/drawing/2014/main" id="{B70493EB-9077-4DA7-A401-013D76F6EFF3}"/>
              </a:ext>
            </a:extLst>
          </p:cNvPr>
          <p:cNvCxnSpPr/>
          <p:nvPr/>
        </p:nvCxnSpPr>
        <p:spPr>
          <a:xfrm>
            <a:off x="1098958" y="2108084"/>
            <a:ext cx="20217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D895872-D229-0FCF-6E2F-49CA08D237F0}"/>
              </a:ext>
            </a:extLst>
          </p:cNvPr>
          <p:cNvCxnSpPr/>
          <p:nvPr/>
        </p:nvCxnSpPr>
        <p:spPr>
          <a:xfrm flipV="1">
            <a:off x="1098958" y="382222"/>
            <a:ext cx="0" cy="174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8018D75-6F23-C5AA-DA5A-60359377292D}"/>
              </a:ext>
            </a:extLst>
          </p:cNvPr>
          <p:cNvSpPr txBox="1"/>
          <p:nvPr/>
        </p:nvSpPr>
        <p:spPr>
          <a:xfrm>
            <a:off x="964893" y="2108084"/>
            <a:ext cx="301686" cy="369332"/>
          </a:xfrm>
          <a:prstGeom prst="rect">
            <a:avLst/>
          </a:prstGeom>
          <a:noFill/>
        </p:spPr>
        <p:txBody>
          <a:bodyPr wrap="none" rtlCol="0">
            <a:spAutoFit/>
          </a:bodyPr>
          <a:lstStyle/>
          <a:p>
            <a:r>
              <a:rPr lang="en-US" dirty="0"/>
              <a:t>0</a:t>
            </a:r>
          </a:p>
        </p:txBody>
      </p:sp>
      <p:sp>
        <p:nvSpPr>
          <p:cNvPr id="10" name="TextBox 9">
            <a:extLst>
              <a:ext uri="{FF2B5EF4-FFF2-40B4-BE49-F238E27FC236}">
                <a16:creationId xmlns:a16="http://schemas.microsoft.com/office/drawing/2014/main" id="{4C9FC7E3-4FDF-B154-3CB4-AE7A7584872E}"/>
              </a:ext>
            </a:extLst>
          </p:cNvPr>
          <p:cNvSpPr txBox="1"/>
          <p:nvPr/>
        </p:nvSpPr>
        <p:spPr>
          <a:xfrm>
            <a:off x="2376378" y="2108084"/>
            <a:ext cx="301686" cy="369332"/>
          </a:xfrm>
          <a:prstGeom prst="rect">
            <a:avLst/>
          </a:prstGeom>
          <a:noFill/>
        </p:spPr>
        <p:txBody>
          <a:bodyPr wrap="none" rtlCol="0">
            <a:spAutoFit/>
          </a:bodyPr>
          <a:lstStyle/>
          <a:p>
            <a:r>
              <a:rPr lang="en-US" dirty="0"/>
              <a:t>1</a:t>
            </a:r>
          </a:p>
        </p:txBody>
      </p:sp>
      <p:sp>
        <p:nvSpPr>
          <p:cNvPr id="15" name="Rectangle 14">
            <a:extLst>
              <a:ext uri="{FF2B5EF4-FFF2-40B4-BE49-F238E27FC236}">
                <a16:creationId xmlns:a16="http://schemas.microsoft.com/office/drawing/2014/main" id="{F32F1035-5FDC-6CAC-DA67-2C1914CAD405}"/>
              </a:ext>
            </a:extLst>
          </p:cNvPr>
          <p:cNvSpPr/>
          <p:nvPr/>
        </p:nvSpPr>
        <p:spPr>
          <a:xfrm>
            <a:off x="1098958" y="665177"/>
            <a:ext cx="1442908" cy="14429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4405EC5-934B-388E-B65C-7B1656AED4ED}"/>
              </a:ext>
            </a:extLst>
          </p:cNvPr>
          <p:cNvSpPr txBox="1"/>
          <p:nvPr/>
        </p:nvSpPr>
        <p:spPr>
          <a:xfrm>
            <a:off x="780495" y="504934"/>
            <a:ext cx="301686" cy="369332"/>
          </a:xfrm>
          <a:prstGeom prst="rect">
            <a:avLst/>
          </a:prstGeom>
          <a:noFill/>
        </p:spPr>
        <p:txBody>
          <a:bodyPr wrap="none" rtlCol="0">
            <a:spAutoFit/>
          </a:bodyPr>
          <a:lstStyle/>
          <a:p>
            <a:r>
              <a:rPr lang="en-US" dirty="0"/>
              <a:t>1</a:t>
            </a:r>
          </a:p>
        </p:txBody>
      </p:sp>
      <p:sp>
        <p:nvSpPr>
          <p:cNvPr id="17" name="Rectangle 16">
            <a:extLst>
              <a:ext uri="{FF2B5EF4-FFF2-40B4-BE49-F238E27FC236}">
                <a16:creationId xmlns:a16="http://schemas.microsoft.com/office/drawing/2014/main" id="{1BE8AEA3-741D-211A-066A-9C8C8F10727F}"/>
              </a:ext>
            </a:extLst>
          </p:cNvPr>
          <p:cNvSpPr/>
          <p:nvPr/>
        </p:nvSpPr>
        <p:spPr>
          <a:xfrm>
            <a:off x="2090146" y="659449"/>
            <a:ext cx="451714" cy="144290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1458E36-246D-D6B5-1A19-D7185D963944}"/>
              </a:ext>
            </a:extLst>
          </p:cNvPr>
          <p:cNvSpPr txBox="1"/>
          <p:nvPr/>
        </p:nvSpPr>
        <p:spPr>
          <a:xfrm>
            <a:off x="2090146" y="2102358"/>
            <a:ext cx="261610" cy="369332"/>
          </a:xfrm>
          <a:prstGeom prst="rect">
            <a:avLst/>
          </a:prstGeom>
          <a:noFill/>
        </p:spPr>
        <p:txBody>
          <a:bodyPr wrap="none" rtlCol="0">
            <a:spAutoFit/>
          </a:bodyPr>
          <a:lstStyle/>
          <a:p>
            <a:r>
              <a:rPr lang="en-US" dirty="0"/>
              <a:t>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0A4CBAE-1482-F138-3A9F-85141194F8C9}"/>
                  </a:ext>
                </a:extLst>
              </p:cNvPr>
              <p:cNvSpPr txBox="1"/>
              <p:nvPr/>
            </p:nvSpPr>
            <p:spPr>
              <a:xfrm>
                <a:off x="780495" y="2600128"/>
                <a:ext cx="10819002" cy="3086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𝑃𝑟𝑒𝑐𝑖𝑠𝑖𝑜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𝑃</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𝑃</m:t>
                          </m:r>
                        </m:num>
                        <m:den>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m:t>
                              </m:r>
                            </m:e>
                          </m:d>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𝑃</m:t>
                          </m:r>
                        </m:sub>
                      </m:sSub>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𝑅𝑒𝑐𝑎𝑙</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𝑃</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𝑃</m:t>
                          </m:r>
                        </m:num>
                        <m:den>
                          <m:r>
                            <a:rPr lang="en-US" b="0" i="1" smtClean="0">
                              <a:latin typeface="Cambria Math" panose="02040503050406030204" pitchFamily="18" charset="0"/>
                            </a:rPr>
                            <m:t>𝑃</m:t>
                          </m:r>
                        </m:den>
                      </m:f>
                      <m:r>
                        <a:rPr lang="en-US" b="0" i="1" smtClean="0">
                          <a:latin typeface="Cambria Math" panose="02040503050406030204" pitchFamily="18" charset="0"/>
                        </a:rPr>
                        <m:t>=1−</m:t>
                      </m:r>
                      <m:r>
                        <a:rPr lang="en-US" b="0" i="1" smtClean="0">
                          <a:latin typeface="Cambria Math" panose="02040503050406030204" pitchFamily="18" charset="0"/>
                        </a:rPr>
                        <m:t>𝑡</m:t>
                      </m:r>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𝑃</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𝑁</m:t>
                          </m:r>
                        </m:num>
                        <m:den>
                          <m:r>
                            <a:rPr lang="en-US" b="0" i="1" smtClean="0">
                              <a:latin typeface="Cambria Math" panose="02040503050406030204" pitchFamily="18" charset="0"/>
                            </a:rPr>
                            <m:t>𝑁</m:t>
                          </m:r>
                        </m:den>
                      </m:f>
                      <m:r>
                        <a:rPr lang="en-US" b="0" i="1" smtClean="0">
                          <a:latin typeface="Cambria Math" panose="02040503050406030204" pitchFamily="18" charset="0"/>
                        </a:rPr>
                        <m:t>=1−</m:t>
                      </m:r>
                      <m:r>
                        <a:rPr lang="en-US" b="0" i="1" smtClean="0">
                          <a:latin typeface="Cambria Math" panose="02040503050406030204" pitchFamily="18" charset="0"/>
                        </a:rPr>
                        <m:t>𝑡</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𝑆𝑐𝑜𝑟</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𝑃</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r>
                                <a:rPr lang="en-US" b="0" i="1" smtClean="0">
                                  <a:latin typeface="Cambria Math" panose="02040503050406030204" pitchFamily="18" charset="0"/>
                                </a:rPr>
                                <m:t>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𝑝</m:t>
                                  </m:r>
                                </m:sub>
                              </m:sSub>
                            </m:den>
                          </m:f>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0" smtClean="0">
                              <a:latin typeface="Cambria Math" panose="02040503050406030204" pitchFamily="18" charset="0"/>
                            </a:rPr>
                            <m:t>2</m:t>
                          </m:r>
                          <m:d>
                            <m:dPr>
                              <m:ctrlPr>
                                <a:rPr lang="en-US" b="0" i="1" smtClean="0">
                                  <a:latin typeface="Cambria Math" panose="02040503050406030204" pitchFamily="18" charset="0"/>
                                </a:rPr>
                              </m:ctrlPr>
                            </m:dPr>
                            <m:e>
                              <m:r>
                                <a:rPr lang="en-US" b="0" i="0" smtClean="0">
                                  <a:latin typeface="Cambria Math" panose="02040503050406030204" pitchFamily="18" charset="0"/>
                                </a:rPr>
                                <m:t>1−</m:t>
                              </m:r>
                              <m:r>
                                <m:rPr>
                                  <m:sty m:val="p"/>
                                </m:rPr>
                                <a:rPr lang="en-US" b="0" i="0" smtClean="0">
                                  <a:latin typeface="Cambria Math" panose="02040503050406030204" pitchFamily="18" charset="0"/>
                                </a:rPr>
                                <m:t>t</m:t>
                              </m:r>
                            </m:e>
                          </m:d>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f</m:t>
                              </m:r>
                            </m:e>
                            <m:sub>
                              <m:r>
                                <m:rPr>
                                  <m:sty m:val="p"/>
                                </m:rPr>
                                <a:rPr lang="en-US" b="0" i="0" smtClean="0">
                                  <a:latin typeface="Cambria Math" panose="02040503050406030204" pitchFamily="18" charset="0"/>
                                </a:rPr>
                                <m:t>p</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𝑝</m:t>
                              </m:r>
                            </m:sub>
                          </m:sSub>
                          <m:r>
                            <a:rPr lang="en-US" b="0" i="1" smtClean="0">
                              <a:latin typeface="Cambria Math" panose="02040503050406030204" pitchFamily="18" charset="0"/>
                            </a:rPr>
                            <m:t>+1−</m:t>
                          </m:r>
                          <m:r>
                            <a:rPr lang="en-US" b="0" i="1" smtClean="0">
                              <a:latin typeface="Cambria Math" panose="02040503050406030204" pitchFamily="18" charset="0"/>
                            </a:rPr>
                            <m:t>𝑡</m:t>
                          </m:r>
                        </m:den>
                      </m:f>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𝐴𝑐𝑐𝑢𝑟𝑎𝑐𝑦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𝑁</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m:t>
                          </m:r>
                        </m:den>
                      </m:f>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m:t>
                          </m:r>
                        </m:den>
                      </m:f>
                      <m:r>
                        <a:rPr lang="en-US" b="0" i="1" smtClean="0">
                          <a:latin typeface="Cambria Math" panose="02040503050406030204" pitchFamily="18" charset="0"/>
                        </a:rPr>
                        <m:t>+</m:t>
                      </m:r>
                      <m:r>
                        <a:rPr lang="en-US" b="0" i="1" smtClean="0">
                          <a:latin typeface="Cambria Math" panose="02040503050406030204" pitchFamily="18" charset="0"/>
                        </a:rPr>
                        <m:t>𝑡</m:t>
                      </m:r>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m:t>
                          </m:r>
                        </m:den>
                      </m:f>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𝑡</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𝑝</m:t>
                              </m:r>
                            </m:sub>
                          </m:sSub>
                        </m:e>
                      </m:d>
                    </m:oMath>
                  </m:oMathPara>
                </a14:m>
                <a:endParaRPr lang="en-US" dirty="0"/>
              </a:p>
            </p:txBody>
          </p:sp>
        </mc:Choice>
        <mc:Fallback xmlns="">
          <p:sp>
            <p:nvSpPr>
              <p:cNvPr id="19" name="TextBox 18">
                <a:extLst>
                  <a:ext uri="{FF2B5EF4-FFF2-40B4-BE49-F238E27FC236}">
                    <a16:creationId xmlns:a16="http://schemas.microsoft.com/office/drawing/2014/main" id="{A0A4CBAE-1482-F138-3A9F-85141194F8C9}"/>
                  </a:ext>
                </a:extLst>
              </p:cNvPr>
              <p:cNvSpPr txBox="1">
                <a:spLocks noRot="1" noChangeAspect="1" noMove="1" noResize="1" noEditPoints="1" noAdjustHandles="1" noChangeArrowheads="1" noChangeShapeType="1" noTextEdit="1"/>
              </p:cNvSpPr>
              <p:nvPr/>
            </p:nvSpPr>
            <p:spPr>
              <a:xfrm>
                <a:off x="780495" y="2600128"/>
                <a:ext cx="10819002" cy="3086294"/>
              </a:xfrm>
              <a:prstGeom prst="rect">
                <a:avLst/>
              </a:prstGeom>
              <a:blipFill>
                <a:blip r:embed="rId2"/>
                <a:stretch>
                  <a:fillRect/>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0FDA9518-4528-7BDE-CA58-83D703D3C295}"/>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1515040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F0BADF9-A98C-701A-0CD3-359A9A8F44B6}"/>
                  </a:ext>
                </a:extLst>
              </p:cNvPr>
              <p:cNvSpPr txBox="1"/>
              <p:nvPr/>
            </p:nvSpPr>
            <p:spPr>
              <a:xfrm>
                <a:off x="686499" y="3304366"/>
                <a:ext cx="10819002" cy="30214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𝑃𝑟𝑒𝑐𝑖𝑠𝑖𝑜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𝐶</m:t>
                              </m:r>
                            </m:e>
                            <m:sub>
                              <m:r>
                                <a:rPr lang="en-US" b="0" i="1" smtClean="0">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d>
                            <m:dPr>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e>
                              </m:nary>
                            </m:e>
                          </m:d>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𝑅𝑒𝑐𝑎𝑙</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nary>
                            <m:naryPr>
                              <m:chr m:val="∑"/>
                              <m:supHide m:val="on"/>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𝑖</m:t>
                              </m:r>
                            </m:sub>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sub>
                              </m:sSub>
                            </m:e>
                          </m:nary>
                        </m:num>
                        <m:den>
                          <m:nary>
                            <m:naryPr>
                              <m:chr m:val="∑"/>
                              <m:supHide m:val="on"/>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𝑖</m:t>
                              </m:r>
                            </m:sub>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sub>
                              </m:sSub>
                            </m:e>
                          </m:nary>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𝑆𝑐𝑜𝑟</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𝐴𝑐𝑐𝑢𝑟𝑎𝑐𝑦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sub>
                              </m:sSub>
                            </m:e>
                          </m:nary>
                        </m:num>
                        <m:den>
                          <m:nary>
                            <m:naryPr>
                              <m:chr m:val="∑"/>
                              <m:supHide m:val="on"/>
                              <m:ctrlPr>
                                <a:rPr lang="en-US" i="1">
                                  <a:latin typeface="Cambria Math" panose="02040503050406030204" pitchFamily="18" charset="0"/>
                                </a:rPr>
                              </m:ctrlPr>
                            </m:naryPr>
                            <m:sub>
                              <m:r>
                                <a:rPr lang="en-US" i="1">
                                  <a:latin typeface="Cambria Math" panose="02040503050406030204" pitchFamily="18" charset="0"/>
                                </a:rPr>
                                <m:t>𝑗</m:t>
                              </m:r>
                            </m:sub>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sub>
                              </m:sSub>
                            </m:e>
                          </m:nary>
                        </m:den>
                      </m:f>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sub>
                          </m:sSub>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Sup>
                            <m:sSubSupPr>
                              <m:ctrlPr>
                                <a:rPr lang="en-US" b="0" i="1" smtClean="0">
                                  <a:latin typeface="Cambria Math" panose="02040503050406030204" pitchFamily="18" charset="0"/>
                                </a:rPr>
                              </m:ctrlPr>
                            </m:sSubSupPr>
                            <m:e>
                              <m:r>
                                <a:rPr lang="en-US" i="1">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sub>
                            <m:sup>
                              <m:r>
                                <a:rPr lang="en-US" b="0" i="1" smtClean="0">
                                  <a:latin typeface="Cambria Math" panose="02040503050406030204" pitchFamily="18" charset="0"/>
                                </a:rPr>
                                <m:t>2</m:t>
                              </m:r>
                            </m:sup>
                          </m:sSubSup>
                        </m:e>
                      </m:nary>
                    </m:oMath>
                  </m:oMathPara>
                </a14:m>
                <a:endParaRPr lang="en-US" dirty="0"/>
              </a:p>
            </p:txBody>
          </p:sp>
        </mc:Choice>
        <mc:Fallback xmlns="">
          <p:sp>
            <p:nvSpPr>
              <p:cNvPr id="5" name="TextBox 4">
                <a:extLst>
                  <a:ext uri="{FF2B5EF4-FFF2-40B4-BE49-F238E27FC236}">
                    <a16:creationId xmlns:a16="http://schemas.microsoft.com/office/drawing/2014/main" id="{CF0BADF9-A98C-701A-0CD3-359A9A8F44B6}"/>
                  </a:ext>
                </a:extLst>
              </p:cNvPr>
              <p:cNvSpPr txBox="1">
                <a:spLocks noRot="1" noChangeAspect="1" noMove="1" noResize="1" noEditPoints="1" noAdjustHandles="1" noChangeArrowheads="1" noChangeShapeType="1" noTextEdit="1"/>
              </p:cNvSpPr>
              <p:nvPr/>
            </p:nvSpPr>
            <p:spPr>
              <a:xfrm>
                <a:off x="686499" y="3304366"/>
                <a:ext cx="10819002" cy="3021405"/>
              </a:xfrm>
              <a:prstGeom prst="rect">
                <a:avLst/>
              </a:prstGeom>
              <a:blipFill>
                <a:blip r:embed="rId2"/>
                <a:stretch>
                  <a:fillRect/>
                </a:stretch>
              </a:blipFill>
            </p:spPr>
            <p:txBody>
              <a:bodyPr/>
              <a:lstStyle/>
              <a:p>
                <a:r>
                  <a:rPr lang="en-US">
                    <a:noFill/>
                  </a:rPr>
                  <a:t> </a:t>
                </a:r>
              </a:p>
            </p:txBody>
          </p:sp>
        </mc:Fallback>
      </mc:AlternateContent>
      <p:graphicFrame>
        <p:nvGraphicFramePr>
          <p:cNvPr id="6" name="Table 10">
            <a:extLst>
              <a:ext uri="{FF2B5EF4-FFF2-40B4-BE49-F238E27FC236}">
                <a16:creationId xmlns:a16="http://schemas.microsoft.com/office/drawing/2014/main" id="{4BABF33B-BA29-244D-37FE-07C3061B5219}"/>
              </a:ext>
            </a:extLst>
          </p:cNvPr>
          <p:cNvGraphicFramePr>
            <a:graphicFrameLocks noGrp="1"/>
          </p:cNvGraphicFramePr>
          <p:nvPr/>
        </p:nvGraphicFramePr>
        <p:xfrm>
          <a:off x="4929930" y="95293"/>
          <a:ext cx="2691004" cy="28103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p>
                      <a:pPr algn="ctr"/>
                      <a:r>
                        <a:rPr lang="en-US" sz="1500" b="1" dirty="0">
                          <a:solidFill>
                            <a:schemeClr val="bg1"/>
                          </a:solidFill>
                        </a:rPr>
                        <a:t>98</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p>
                      <a:pPr algn="ctr"/>
                      <a:r>
                        <a:rPr lang="en-US" sz="1500" b="1" dirty="0">
                          <a:solidFill>
                            <a:schemeClr val="bg1"/>
                          </a:solidFill>
                        </a:rPr>
                        <a:t>218</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p>
                      <a:pPr algn="ctr"/>
                      <a:r>
                        <a:rPr lang="en-US" sz="1500" b="1" dirty="0">
                          <a:solidFill>
                            <a:schemeClr val="bg1"/>
                          </a:solidFill>
                        </a:rPr>
                        <a:t>44</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2" name="Footer Placeholder 1">
            <a:extLst>
              <a:ext uri="{FF2B5EF4-FFF2-40B4-BE49-F238E27FC236}">
                <a16:creationId xmlns:a16="http://schemas.microsoft.com/office/drawing/2014/main" id="{5302652E-C762-5134-52AF-99588530F67D}"/>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2307302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3AB0-3289-E557-795E-DB81BAFDDC3A}"/>
              </a:ext>
            </a:extLst>
          </p:cNvPr>
          <p:cNvSpPr>
            <a:spLocks noGrp="1"/>
          </p:cNvSpPr>
          <p:nvPr>
            <p:ph type="title"/>
          </p:nvPr>
        </p:nvSpPr>
        <p:spPr/>
        <p:txBody>
          <a:bodyPr/>
          <a:lstStyle/>
          <a:p>
            <a:r>
              <a:rPr lang="en-US" b="1" dirty="0"/>
              <a:t>R</a:t>
            </a:r>
            <a:r>
              <a:rPr lang="en-US" dirty="0"/>
              <a:t>eceiver </a:t>
            </a:r>
            <a:r>
              <a:rPr lang="en-US" b="1" dirty="0"/>
              <a:t>O</a:t>
            </a:r>
            <a:r>
              <a:rPr lang="en-US" dirty="0"/>
              <a:t>perating </a:t>
            </a:r>
            <a:r>
              <a:rPr lang="en-US" b="1" dirty="0"/>
              <a:t>C</a:t>
            </a:r>
            <a:r>
              <a:rPr lang="en-US" dirty="0"/>
              <a:t>haracteristic (ROC) Curve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18F14D-98FC-812B-5B16-75ABC4C6F026}"/>
                  </a:ext>
                </a:extLst>
              </p:cNvPr>
              <p:cNvSpPr>
                <a:spLocks noGrp="1"/>
              </p:cNvSpPr>
              <p:nvPr>
                <p:ph sz="half" idx="1"/>
              </p:nvPr>
            </p:nvSpPr>
            <p:spPr>
              <a:xfrm>
                <a:off x="838200" y="1864722"/>
                <a:ext cx="4244085" cy="4032737"/>
              </a:xfrm>
            </p:spPr>
            <p:txBody>
              <a:bodyPr>
                <a:normAutofit fontScale="62500" lnSpcReduction="20000"/>
              </a:bodyPr>
              <a:lstStyle/>
              <a:p>
                <a:r>
                  <a:rPr lang="en-AU" dirty="0"/>
                  <a:t>Is the graph between Recall and FPR for each class for a model for a given data set</a:t>
                </a:r>
              </a:p>
              <a:p>
                <a:pPr marL="457200" lvl="1" indent="0">
                  <a:buNone/>
                </a:pPr>
                <a:r>
                  <a:rPr lang="en-AU" dirty="0"/>
                  <a:t>These are generated by varying the thresholds and classifying into classes based on the predicted probabilities</a:t>
                </a:r>
              </a:p>
              <a:p>
                <a:pPr marL="457200" lvl="1" indent="0">
                  <a:buNone/>
                </a:pPr>
                <a:r>
                  <a:rPr lang="en-AU" dirty="0"/>
                  <a:t>The graph tends to be a positive sloped graph, negative curvature graph indicating the compromise between the metrics for a model.</a:t>
                </a:r>
              </a:p>
              <a:p>
                <a:pPr marL="457200" lvl="1" indent="0">
                  <a:buNone/>
                </a:pPr>
                <a:r>
                  <a:rPr lang="en-AU" dirty="0"/>
                  <a:t>We want to target a model operating at a threshold with high recall and low FPR.</a:t>
                </a:r>
              </a:p>
              <a:p>
                <a:r>
                  <a:rPr lang="en-AU" dirty="0"/>
                  <a:t>Random model takes the form:</a:t>
                </a:r>
              </a:p>
              <a:p>
                <a:pPr marL="457200" lvl="1" indent="0">
                  <a:buNone/>
                </a:pPr>
                <a14:m>
                  <m:oMathPara xmlns:m="http://schemas.openxmlformats.org/officeDocument/2006/math">
                    <m:oMathParaPr>
                      <m:jc m:val="centerGroup"/>
                    </m:oMathParaPr>
                    <m:oMath xmlns:m="http://schemas.openxmlformats.org/officeDocument/2006/math">
                      <m:r>
                        <a:rPr lang="en-AU" i="1" dirty="0" smtClean="0">
                          <a:latin typeface="Cambria Math" panose="02040503050406030204" pitchFamily="18" charset="0"/>
                        </a:rPr>
                        <m:t>𝐹𝑃𝑅</m:t>
                      </m:r>
                      <m:r>
                        <a:rPr lang="en-AU" i="1" dirty="0" smtClean="0">
                          <a:latin typeface="Cambria Math" panose="02040503050406030204" pitchFamily="18" charset="0"/>
                        </a:rPr>
                        <m:t> = </m:t>
                      </m:r>
                      <m:r>
                        <a:rPr lang="en-AU" i="1" dirty="0" smtClean="0">
                          <a:latin typeface="Cambria Math" panose="02040503050406030204" pitchFamily="18" charset="0"/>
                        </a:rPr>
                        <m:t>𝑅𝑒𝑐𝑎𝑙𝑙</m:t>
                      </m:r>
                      <m:r>
                        <a:rPr lang="en-AU" i="1" dirty="0" smtClean="0">
                          <a:latin typeface="Cambria Math" panose="02040503050406030204" pitchFamily="18" charset="0"/>
                        </a:rPr>
                        <m:t> = 1−</m:t>
                      </m:r>
                      <m:r>
                        <a:rPr lang="en-AU" i="1" dirty="0" smtClean="0">
                          <a:latin typeface="Cambria Math" panose="02040503050406030204" pitchFamily="18" charset="0"/>
                        </a:rPr>
                        <m:t>𝑡</m:t>
                      </m:r>
                    </m:oMath>
                  </m:oMathPara>
                </a14:m>
                <a:endParaRPr lang="en-AU" dirty="0"/>
              </a:p>
              <a:p>
                <a:r>
                  <a:rPr lang="en-AU" dirty="0"/>
                  <a:t>The area under the curve (AUC) being greater than 0.5  indicates better performance than random model. </a:t>
                </a:r>
              </a:p>
              <a:p>
                <a:r>
                  <a:rPr lang="en-AU" dirty="0"/>
                  <a:t>Models can be optimized for maximal AUC as well. </a:t>
                </a:r>
              </a:p>
            </p:txBody>
          </p:sp>
        </mc:Choice>
        <mc:Fallback xmlns="">
          <p:sp>
            <p:nvSpPr>
              <p:cNvPr id="3" name="Content Placeholder 2">
                <a:extLst>
                  <a:ext uri="{FF2B5EF4-FFF2-40B4-BE49-F238E27FC236}">
                    <a16:creationId xmlns:a16="http://schemas.microsoft.com/office/drawing/2014/main" id="{8718F14D-98FC-812B-5B16-75ABC4C6F026}"/>
                  </a:ext>
                </a:extLst>
              </p:cNvPr>
              <p:cNvSpPr>
                <a:spLocks noGrp="1" noRot="1" noChangeAspect="1" noMove="1" noResize="1" noEditPoints="1" noAdjustHandles="1" noChangeArrowheads="1" noChangeShapeType="1" noTextEdit="1"/>
              </p:cNvSpPr>
              <p:nvPr>
                <p:ph sz="half" idx="1"/>
              </p:nvPr>
            </p:nvSpPr>
            <p:spPr>
              <a:xfrm>
                <a:off x="838200" y="1864722"/>
                <a:ext cx="4244085" cy="4032737"/>
              </a:xfrm>
              <a:blipFill>
                <a:blip r:embed="rId2"/>
                <a:stretch>
                  <a:fillRect l="-1006" t="-2572" r="-718"/>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84AED9E8-1EAF-0B23-DDC9-70EB694D1461}"/>
              </a:ext>
            </a:extLst>
          </p:cNvPr>
          <p:cNvGrpSpPr/>
          <p:nvPr/>
        </p:nvGrpSpPr>
        <p:grpSpPr>
          <a:xfrm>
            <a:off x="5911334" y="1690688"/>
            <a:ext cx="5199689" cy="4632325"/>
            <a:chOff x="5911334" y="1690688"/>
            <a:chExt cx="5199689" cy="4632325"/>
          </a:xfrm>
        </p:grpSpPr>
        <p:cxnSp>
          <p:nvCxnSpPr>
            <p:cNvPr id="6" name="Straight Arrow Connector 5">
              <a:extLst>
                <a:ext uri="{FF2B5EF4-FFF2-40B4-BE49-F238E27FC236}">
                  <a16:creationId xmlns:a16="http://schemas.microsoft.com/office/drawing/2014/main" id="{364DDB88-AEF6-6FA5-294C-3174D1EDA96A}"/>
                </a:ext>
              </a:extLst>
            </p:cNvPr>
            <p:cNvCxnSpPr/>
            <p:nvPr/>
          </p:nvCxnSpPr>
          <p:spPr>
            <a:xfrm>
              <a:off x="6315740" y="1690688"/>
              <a:ext cx="0" cy="4486275"/>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79789CA-AA45-0CDB-DD35-EBE0C3A07702}"/>
                </a:ext>
              </a:extLst>
            </p:cNvPr>
            <p:cNvCxnSpPr/>
            <p:nvPr/>
          </p:nvCxnSpPr>
          <p:spPr>
            <a:xfrm>
              <a:off x="6019800" y="5901070"/>
              <a:ext cx="5091223"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9BA790B-A221-7CB6-8402-7B5E4BE00656}"/>
                </a:ext>
              </a:extLst>
            </p:cNvPr>
            <p:cNvSpPr txBox="1"/>
            <p:nvPr/>
          </p:nvSpPr>
          <p:spPr>
            <a:xfrm>
              <a:off x="8298350" y="5901070"/>
              <a:ext cx="543739" cy="369332"/>
            </a:xfrm>
            <a:prstGeom prst="rect">
              <a:avLst/>
            </a:prstGeom>
            <a:noFill/>
          </p:spPr>
          <p:txBody>
            <a:bodyPr wrap="none" rtlCol="0">
              <a:spAutoFit/>
            </a:bodyPr>
            <a:lstStyle/>
            <a:p>
              <a:r>
                <a:rPr lang="en-AU" b="1" dirty="0"/>
                <a:t>FPR</a:t>
              </a:r>
            </a:p>
          </p:txBody>
        </p:sp>
        <p:sp>
          <p:nvSpPr>
            <p:cNvPr id="10" name="TextBox 9">
              <a:extLst>
                <a:ext uri="{FF2B5EF4-FFF2-40B4-BE49-F238E27FC236}">
                  <a16:creationId xmlns:a16="http://schemas.microsoft.com/office/drawing/2014/main" id="{77B917ED-7E07-501C-D455-10DCAB4ECF52}"/>
                </a:ext>
              </a:extLst>
            </p:cNvPr>
            <p:cNvSpPr txBox="1"/>
            <p:nvPr/>
          </p:nvSpPr>
          <p:spPr>
            <a:xfrm rot="16200000">
              <a:off x="5722308" y="3749159"/>
              <a:ext cx="747384" cy="369332"/>
            </a:xfrm>
            <a:prstGeom prst="rect">
              <a:avLst/>
            </a:prstGeom>
            <a:noFill/>
          </p:spPr>
          <p:txBody>
            <a:bodyPr wrap="none" rtlCol="0">
              <a:spAutoFit/>
            </a:bodyPr>
            <a:lstStyle/>
            <a:p>
              <a:r>
                <a:rPr lang="en-AU" b="1" dirty="0"/>
                <a:t>Recall</a:t>
              </a:r>
            </a:p>
          </p:txBody>
        </p:sp>
        <p:sp>
          <p:nvSpPr>
            <p:cNvPr id="12" name="TextBox 11">
              <a:extLst>
                <a:ext uri="{FF2B5EF4-FFF2-40B4-BE49-F238E27FC236}">
                  <a16:creationId xmlns:a16="http://schemas.microsoft.com/office/drawing/2014/main" id="{B85E5542-2C0A-4C45-B8AC-BC9D75010562}"/>
                </a:ext>
              </a:extLst>
            </p:cNvPr>
            <p:cNvSpPr txBox="1"/>
            <p:nvPr/>
          </p:nvSpPr>
          <p:spPr>
            <a:xfrm>
              <a:off x="10781414" y="5953681"/>
              <a:ext cx="301686" cy="369332"/>
            </a:xfrm>
            <a:prstGeom prst="rect">
              <a:avLst/>
            </a:prstGeom>
            <a:noFill/>
          </p:spPr>
          <p:txBody>
            <a:bodyPr wrap="none" rtlCol="0">
              <a:spAutoFit/>
            </a:bodyPr>
            <a:lstStyle/>
            <a:p>
              <a:r>
                <a:rPr lang="en-AU" dirty="0"/>
                <a:t>1</a:t>
              </a:r>
            </a:p>
          </p:txBody>
        </p:sp>
        <p:sp>
          <p:nvSpPr>
            <p:cNvPr id="14" name="TextBox 13">
              <a:extLst>
                <a:ext uri="{FF2B5EF4-FFF2-40B4-BE49-F238E27FC236}">
                  <a16:creationId xmlns:a16="http://schemas.microsoft.com/office/drawing/2014/main" id="{8DC2EDAF-E2E6-9C76-5005-E6BA11361C28}"/>
                </a:ext>
              </a:extLst>
            </p:cNvPr>
            <p:cNvSpPr txBox="1"/>
            <p:nvPr/>
          </p:nvSpPr>
          <p:spPr>
            <a:xfrm>
              <a:off x="5945157" y="1984291"/>
              <a:ext cx="301686" cy="369332"/>
            </a:xfrm>
            <a:prstGeom prst="rect">
              <a:avLst/>
            </a:prstGeom>
            <a:noFill/>
          </p:spPr>
          <p:txBody>
            <a:bodyPr wrap="square" rtlCol="0">
              <a:spAutoFit/>
            </a:bodyPr>
            <a:lstStyle/>
            <a:p>
              <a:r>
                <a:rPr lang="en-AU" dirty="0"/>
                <a:t>1</a:t>
              </a:r>
            </a:p>
          </p:txBody>
        </p:sp>
        <p:sp>
          <p:nvSpPr>
            <p:cNvPr id="15" name="TextBox 14">
              <a:extLst>
                <a:ext uri="{FF2B5EF4-FFF2-40B4-BE49-F238E27FC236}">
                  <a16:creationId xmlns:a16="http://schemas.microsoft.com/office/drawing/2014/main" id="{5D1496D4-68A6-0AB5-04FA-5868F6A8CD6B}"/>
                </a:ext>
              </a:extLst>
            </p:cNvPr>
            <p:cNvSpPr txBox="1"/>
            <p:nvPr/>
          </p:nvSpPr>
          <p:spPr>
            <a:xfrm>
              <a:off x="5945157" y="5953681"/>
              <a:ext cx="301686" cy="369332"/>
            </a:xfrm>
            <a:prstGeom prst="rect">
              <a:avLst/>
            </a:prstGeom>
            <a:noFill/>
          </p:spPr>
          <p:txBody>
            <a:bodyPr wrap="none" rtlCol="0">
              <a:spAutoFit/>
            </a:bodyPr>
            <a:lstStyle/>
            <a:p>
              <a:r>
                <a:rPr lang="en-AU" dirty="0"/>
                <a:t>0</a:t>
              </a:r>
            </a:p>
          </p:txBody>
        </p:sp>
      </p:grpSp>
      <p:sp>
        <p:nvSpPr>
          <p:cNvPr id="7" name="TextBox 6">
            <a:extLst>
              <a:ext uri="{FF2B5EF4-FFF2-40B4-BE49-F238E27FC236}">
                <a16:creationId xmlns:a16="http://schemas.microsoft.com/office/drawing/2014/main" id="{3EC40059-6FFA-B79C-628D-A212C5F9D013}"/>
              </a:ext>
            </a:extLst>
          </p:cNvPr>
          <p:cNvSpPr txBox="1"/>
          <p:nvPr/>
        </p:nvSpPr>
        <p:spPr>
          <a:xfrm>
            <a:off x="5092120" y="4307517"/>
            <a:ext cx="1118453" cy="1754326"/>
          </a:xfrm>
          <a:prstGeom prst="rect">
            <a:avLst/>
          </a:prstGeom>
          <a:noFill/>
        </p:spPr>
        <p:txBody>
          <a:bodyPr wrap="square" rtlCol="0">
            <a:spAutoFit/>
          </a:bodyPr>
          <a:lstStyle/>
          <a:p>
            <a:r>
              <a:rPr lang="en-US" dirty="0"/>
              <a:t>No data belongs to that class i.e., threshold = 1 </a:t>
            </a:r>
          </a:p>
        </p:txBody>
      </p:sp>
      <p:cxnSp>
        <p:nvCxnSpPr>
          <p:cNvPr id="17" name="Straight Connector 16">
            <a:extLst>
              <a:ext uri="{FF2B5EF4-FFF2-40B4-BE49-F238E27FC236}">
                <a16:creationId xmlns:a16="http://schemas.microsoft.com/office/drawing/2014/main" id="{C2086822-CF06-D472-F1B5-B82B618CC445}"/>
              </a:ext>
            </a:extLst>
          </p:cNvPr>
          <p:cNvCxnSpPr>
            <a:cxnSpLocks/>
          </p:cNvCxnSpPr>
          <p:nvPr/>
        </p:nvCxnSpPr>
        <p:spPr>
          <a:xfrm>
            <a:off x="6315738" y="2168957"/>
            <a:ext cx="46165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A1A808A-A749-8DC2-2CFC-3792166D7C35}"/>
              </a:ext>
            </a:extLst>
          </p:cNvPr>
          <p:cNvCxnSpPr>
            <a:cxnSpLocks/>
            <a:stCxn id="12" idx="0"/>
          </p:cNvCxnSpPr>
          <p:nvPr/>
        </p:nvCxnSpPr>
        <p:spPr>
          <a:xfrm flipV="1">
            <a:off x="10932257" y="2168957"/>
            <a:ext cx="0" cy="3784724"/>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D5B2B23-9D77-1E88-20A6-3D426790D798}"/>
              </a:ext>
            </a:extLst>
          </p:cNvPr>
          <p:cNvSpPr txBox="1"/>
          <p:nvPr/>
        </p:nvSpPr>
        <p:spPr>
          <a:xfrm>
            <a:off x="10929688" y="1280807"/>
            <a:ext cx="1223363" cy="1754326"/>
          </a:xfrm>
          <a:prstGeom prst="rect">
            <a:avLst/>
          </a:prstGeom>
          <a:noFill/>
        </p:spPr>
        <p:txBody>
          <a:bodyPr wrap="square" rtlCol="0">
            <a:spAutoFit/>
          </a:bodyPr>
          <a:lstStyle/>
          <a:p>
            <a:r>
              <a:rPr lang="en-US" dirty="0"/>
              <a:t>All data is considered to be that class i.e., threshold = 0</a:t>
            </a:r>
          </a:p>
        </p:txBody>
      </p:sp>
      <p:cxnSp>
        <p:nvCxnSpPr>
          <p:cNvPr id="26" name="Straight Connector 25">
            <a:extLst>
              <a:ext uri="{FF2B5EF4-FFF2-40B4-BE49-F238E27FC236}">
                <a16:creationId xmlns:a16="http://schemas.microsoft.com/office/drawing/2014/main" id="{1DB14923-B3B2-55A9-83D4-03DD16BB336C}"/>
              </a:ext>
            </a:extLst>
          </p:cNvPr>
          <p:cNvCxnSpPr>
            <a:cxnSpLocks/>
          </p:cNvCxnSpPr>
          <p:nvPr/>
        </p:nvCxnSpPr>
        <p:spPr>
          <a:xfrm flipV="1">
            <a:off x="6315740" y="2168137"/>
            <a:ext cx="4616517" cy="3732932"/>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3" name="Star: 5 Points 22">
            <a:extLst>
              <a:ext uri="{FF2B5EF4-FFF2-40B4-BE49-F238E27FC236}">
                <a16:creationId xmlns:a16="http://schemas.microsoft.com/office/drawing/2014/main" id="{D91A81C4-3364-3D26-6577-98470118C2E4}"/>
              </a:ext>
            </a:extLst>
          </p:cNvPr>
          <p:cNvSpPr/>
          <p:nvPr/>
        </p:nvSpPr>
        <p:spPr>
          <a:xfrm>
            <a:off x="10834306" y="2057553"/>
            <a:ext cx="195901" cy="214516"/>
          </a:xfrm>
          <a:prstGeom prst="star5">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A1DA0679-FEC6-E566-B0BE-E6C009759DAE}"/>
              </a:ext>
            </a:extLst>
          </p:cNvPr>
          <p:cNvSpPr/>
          <p:nvPr/>
        </p:nvSpPr>
        <p:spPr>
          <a:xfrm>
            <a:off x="6217788" y="5784373"/>
            <a:ext cx="195901" cy="214516"/>
          </a:xfrm>
          <a:prstGeom prst="star5">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DE066387-EEF9-40A4-0B4C-F42864644102}"/>
              </a:ext>
            </a:extLst>
          </p:cNvPr>
          <p:cNvSpPr txBox="1"/>
          <p:nvPr/>
        </p:nvSpPr>
        <p:spPr>
          <a:xfrm rot="19258224">
            <a:off x="7671541" y="3749157"/>
            <a:ext cx="1619354" cy="369332"/>
          </a:xfrm>
          <a:prstGeom prst="rect">
            <a:avLst/>
          </a:prstGeom>
          <a:noFill/>
        </p:spPr>
        <p:txBody>
          <a:bodyPr wrap="none" rtlCol="0">
            <a:spAutoFit/>
          </a:bodyPr>
          <a:lstStyle/>
          <a:p>
            <a:r>
              <a:rPr lang="en-US" dirty="0">
                <a:solidFill>
                  <a:schemeClr val="accent6"/>
                </a:solidFill>
              </a:rPr>
              <a:t>Random model</a:t>
            </a:r>
          </a:p>
        </p:txBody>
      </p:sp>
      <p:sp>
        <p:nvSpPr>
          <p:cNvPr id="11" name="TextBox 10">
            <a:extLst>
              <a:ext uri="{FF2B5EF4-FFF2-40B4-BE49-F238E27FC236}">
                <a16:creationId xmlns:a16="http://schemas.microsoft.com/office/drawing/2014/main" id="{1E89A098-7AF5-E539-7803-FFE980F65C49}"/>
              </a:ext>
            </a:extLst>
          </p:cNvPr>
          <p:cNvSpPr txBox="1"/>
          <p:nvPr/>
        </p:nvSpPr>
        <p:spPr>
          <a:xfrm>
            <a:off x="7810072" y="2758590"/>
            <a:ext cx="2197967" cy="646331"/>
          </a:xfrm>
          <a:prstGeom prst="rect">
            <a:avLst/>
          </a:prstGeom>
          <a:noFill/>
        </p:spPr>
        <p:txBody>
          <a:bodyPr wrap="square" rtlCol="0">
            <a:spAutoFit/>
          </a:bodyPr>
          <a:lstStyle/>
          <a:p>
            <a:r>
              <a:rPr lang="en-US" dirty="0"/>
              <a:t>Region where the model is useful</a:t>
            </a:r>
          </a:p>
        </p:txBody>
      </p:sp>
      <p:sp>
        <p:nvSpPr>
          <p:cNvPr id="16" name="Freeform: Shape 15">
            <a:extLst>
              <a:ext uri="{FF2B5EF4-FFF2-40B4-BE49-F238E27FC236}">
                <a16:creationId xmlns:a16="http://schemas.microsoft.com/office/drawing/2014/main" id="{B3F073D5-740C-28DB-D8F5-D9034177DDAA}"/>
              </a:ext>
            </a:extLst>
          </p:cNvPr>
          <p:cNvSpPr/>
          <p:nvPr/>
        </p:nvSpPr>
        <p:spPr>
          <a:xfrm>
            <a:off x="6308521" y="2164360"/>
            <a:ext cx="4630723" cy="3733101"/>
          </a:xfrm>
          <a:custGeom>
            <a:avLst/>
            <a:gdLst>
              <a:gd name="connsiteX0" fmla="*/ 0 w 4622334"/>
              <a:gd name="connsiteY0" fmla="*/ 3738893 h 3738893"/>
              <a:gd name="connsiteX1" fmla="*/ 109057 w 4622334"/>
              <a:gd name="connsiteY1" fmla="*/ 2883215 h 3738893"/>
              <a:gd name="connsiteX2" fmla="*/ 478173 w 4622334"/>
              <a:gd name="connsiteY2" fmla="*/ 1599700 h 3738893"/>
              <a:gd name="connsiteX3" fmla="*/ 1375795 w 4622334"/>
              <a:gd name="connsiteY3" fmla="*/ 668522 h 3738893"/>
              <a:gd name="connsiteX4" fmla="*/ 3171039 w 4622334"/>
              <a:gd name="connsiteY4" fmla="*/ 257461 h 3738893"/>
              <a:gd name="connsiteX5" fmla="*/ 4622334 w 4622334"/>
              <a:gd name="connsiteY5" fmla="*/ 5792 h 3738893"/>
              <a:gd name="connsiteX0" fmla="*/ 0 w 4622334"/>
              <a:gd name="connsiteY0" fmla="*/ 3738893 h 3738893"/>
              <a:gd name="connsiteX1" fmla="*/ 109057 w 4622334"/>
              <a:gd name="connsiteY1" fmla="*/ 2883215 h 3738893"/>
              <a:gd name="connsiteX2" fmla="*/ 478173 w 4622334"/>
              <a:gd name="connsiteY2" fmla="*/ 1599700 h 3738893"/>
              <a:gd name="connsiteX3" fmla="*/ 1375795 w 4622334"/>
              <a:gd name="connsiteY3" fmla="*/ 668522 h 3738893"/>
              <a:gd name="connsiteX4" fmla="*/ 3171039 w 4622334"/>
              <a:gd name="connsiteY4" fmla="*/ 257461 h 3738893"/>
              <a:gd name="connsiteX5" fmla="*/ 4622334 w 4622334"/>
              <a:gd name="connsiteY5" fmla="*/ 5792 h 3738893"/>
              <a:gd name="connsiteX0" fmla="*/ 0 w 4622334"/>
              <a:gd name="connsiteY0" fmla="*/ 3733101 h 3733101"/>
              <a:gd name="connsiteX1" fmla="*/ 109057 w 4622334"/>
              <a:gd name="connsiteY1" fmla="*/ 2877423 h 3733101"/>
              <a:gd name="connsiteX2" fmla="*/ 478173 w 4622334"/>
              <a:gd name="connsiteY2" fmla="*/ 1593908 h 3733101"/>
              <a:gd name="connsiteX3" fmla="*/ 1375795 w 4622334"/>
              <a:gd name="connsiteY3" fmla="*/ 662730 h 3733101"/>
              <a:gd name="connsiteX4" fmla="*/ 4622334 w 4622334"/>
              <a:gd name="connsiteY4" fmla="*/ 0 h 3733101"/>
              <a:gd name="connsiteX0" fmla="*/ 26232 w 4648566"/>
              <a:gd name="connsiteY0" fmla="*/ 3733101 h 3733101"/>
              <a:gd name="connsiteX1" fmla="*/ 135289 w 4648566"/>
              <a:gd name="connsiteY1" fmla="*/ 2877423 h 3733101"/>
              <a:gd name="connsiteX2" fmla="*/ 1402027 w 4648566"/>
              <a:gd name="connsiteY2" fmla="*/ 662730 h 3733101"/>
              <a:gd name="connsiteX3" fmla="*/ 4648566 w 4648566"/>
              <a:gd name="connsiteY3" fmla="*/ 0 h 3733101"/>
              <a:gd name="connsiteX0" fmla="*/ 0 w 4622334"/>
              <a:gd name="connsiteY0" fmla="*/ 3733101 h 3733101"/>
              <a:gd name="connsiteX1" fmla="*/ 109057 w 4622334"/>
              <a:gd name="connsiteY1" fmla="*/ 2877423 h 3733101"/>
              <a:gd name="connsiteX2" fmla="*/ 1375795 w 4622334"/>
              <a:gd name="connsiteY2" fmla="*/ 662730 h 3733101"/>
              <a:gd name="connsiteX3" fmla="*/ 4622334 w 4622334"/>
              <a:gd name="connsiteY3" fmla="*/ 0 h 3733101"/>
              <a:gd name="connsiteX0" fmla="*/ 0 w 4622334"/>
              <a:gd name="connsiteY0" fmla="*/ 3733101 h 3733101"/>
              <a:gd name="connsiteX1" fmla="*/ 109057 w 4622334"/>
              <a:gd name="connsiteY1" fmla="*/ 2877423 h 3733101"/>
              <a:gd name="connsiteX2" fmla="*/ 1375795 w 4622334"/>
              <a:gd name="connsiteY2" fmla="*/ 662730 h 3733101"/>
              <a:gd name="connsiteX3" fmla="*/ 4622334 w 4622334"/>
              <a:gd name="connsiteY3" fmla="*/ 0 h 3733101"/>
              <a:gd name="connsiteX0" fmla="*/ 0 w 4622334"/>
              <a:gd name="connsiteY0" fmla="*/ 3733101 h 3733101"/>
              <a:gd name="connsiteX1" fmla="*/ 151002 w 4622334"/>
              <a:gd name="connsiteY1" fmla="*/ 2776755 h 3733101"/>
              <a:gd name="connsiteX2" fmla="*/ 1375795 w 4622334"/>
              <a:gd name="connsiteY2" fmla="*/ 662730 h 3733101"/>
              <a:gd name="connsiteX3" fmla="*/ 4622334 w 4622334"/>
              <a:gd name="connsiteY3" fmla="*/ 0 h 3733101"/>
              <a:gd name="connsiteX0" fmla="*/ 0 w 4622334"/>
              <a:gd name="connsiteY0" fmla="*/ 3733101 h 3733101"/>
              <a:gd name="connsiteX1" fmla="*/ 151002 w 4622334"/>
              <a:gd name="connsiteY1" fmla="*/ 2776755 h 3733101"/>
              <a:gd name="connsiteX2" fmla="*/ 1375795 w 4622334"/>
              <a:gd name="connsiteY2" fmla="*/ 662730 h 3733101"/>
              <a:gd name="connsiteX3" fmla="*/ 4622334 w 4622334"/>
              <a:gd name="connsiteY3" fmla="*/ 0 h 3733101"/>
              <a:gd name="connsiteX0" fmla="*/ 0 w 4622334"/>
              <a:gd name="connsiteY0" fmla="*/ 3733101 h 3733101"/>
              <a:gd name="connsiteX1" fmla="*/ 226503 w 4622334"/>
              <a:gd name="connsiteY1" fmla="*/ 2508307 h 3733101"/>
              <a:gd name="connsiteX2" fmla="*/ 1375795 w 4622334"/>
              <a:gd name="connsiteY2" fmla="*/ 662730 h 3733101"/>
              <a:gd name="connsiteX3" fmla="*/ 4622334 w 4622334"/>
              <a:gd name="connsiteY3" fmla="*/ 0 h 3733101"/>
              <a:gd name="connsiteX0" fmla="*/ 2495 w 4624829"/>
              <a:gd name="connsiteY0" fmla="*/ 3733101 h 3733101"/>
              <a:gd name="connsiteX1" fmla="*/ 228998 w 4624829"/>
              <a:gd name="connsiteY1" fmla="*/ 2508307 h 3733101"/>
              <a:gd name="connsiteX2" fmla="*/ 1378290 w 4624829"/>
              <a:gd name="connsiteY2" fmla="*/ 662730 h 3733101"/>
              <a:gd name="connsiteX3" fmla="*/ 4624829 w 4624829"/>
              <a:gd name="connsiteY3" fmla="*/ 0 h 3733101"/>
              <a:gd name="connsiteX0" fmla="*/ 0 w 4622334"/>
              <a:gd name="connsiteY0" fmla="*/ 3733101 h 3733101"/>
              <a:gd name="connsiteX1" fmla="*/ 343949 w 4622334"/>
              <a:gd name="connsiteY1" fmla="*/ 2457973 h 3733101"/>
              <a:gd name="connsiteX2" fmla="*/ 1375795 w 4622334"/>
              <a:gd name="connsiteY2" fmla="*/ 662730 h 3733101"/>
              <a:gd name="connsiteX3" fmla="*/ 4622334 w 4622334"/>
              <a:gd name="connsiteY3" fmla="*/ 0 h 3733101"/>
              <a:gd name="connsiteX0" fmla="*/ 0 w 4622334"/>
              <a:gd name="connsiteY0" fmla="*/ 3733101 h 3733101"/>
              <a:gd name="connsiteX1" fmla="*/ 343949 w 4622334"/>
              <a:gd name="connsiteY1" fmla="*/ 2457973 h 3733101"/>
              <a:gd name="connsiteX2" fmla="*/ 1375795 w 4622334"/>
              <a:gd name="connsiteY2" fmla="*/ 662730 h 3733101"/>
              <a:gd name="connsiteX3" fmla="*/ 4622334 w 4622334"/>
              <a:gd name="connsiteY3" fmla="*/ 0 h 3733101"/>
              <a:gd name="connsiteX0" fmla="*/ 0 w 4622334"/>
              <a:gd name="connsiteY0" fmla="*/ 3733101 h 3733101"/>
              <a:gd name="connsiteX1" fmla="*/ 343949 w 4622334"/>
              <a:gd name="connsiteY1" fmla="*/ 2457973 h 3733101"/>
              <a:gd name="connsiteX2" fmla="*/ 1392573 w 4622334"/>
              <a:gd name="connsiteY2" fmla="*/ 494950 h 3733101"/>
              <a:gd name="connsiteX3" fmla="*/ 4622334 w 4622334"/>
              <a:gd name="connsiteY3" fmla="*/ 0 h 3733101"/>
              <a:gd name="connsiteX0" fmla="*/ 0 w 4622334"/>
              <a:gd name="connsiteY0" fmla="*/ 3733101 h 3733101"/>
              <a:gd name="connsiteX1" fmla="*/ 343949 w 4622334"/>
              <a:gd name="connsiteY1" fmla="*/ 2457973 h 3733101"/>
              <a:gd name="connsiteX2" fmla="*/ 1392573 w 4622334"/>
              <a:gd name="connsiteY2" fmla="*/ 494950 h 3733101"/>
              <a:gd name="connsiteX3" fmla="*/ 4622334 w 4622334"/>
              <a:gd name="connsiteY3" fmla="*/ 0 h 3733101"/>
              <a:gd name="connsiteX0" fmla="*/ 0 w 4622334"/>
              <a:gd name="connsiteY0" fmla="*/ 3733101 h 3733101"/>
              <a:gd name="connsiteX1" fmla="*/ 1392573 w 4622334"/>
              <a:gd name="connsiteY1" fmla="*/ 494950 h 3733101"/>
              <a:gd name="connsiteX2" fmla="*/ 4622334 w 4622334"/>
              <a:gd name="connsiteY2" fmla="*/ 0 h 3733101"/>
              <a:gd name="connsiteX0" fmla="*/ 0 w 4622334"/>
              <a:gd name="connsiteY0" fmla="*/ 3733101 h 3733101"/>
              <a:gd name="connsiteX1" fmla="*/ 880844 w 4622334"/>
              <a:gd name="connsiteY1" fmla="*/ 578840 h 3733101"/>
              <a:gd name="connsiteX2" fmla="*/ 4622334 w 4622334"/>
              <a:gd name="connsiteY2" fmla="*/ 0 h 3733101"/>
              <a:gd name="connsiteX0" fmla="*/ 0 w 4622334"/>
              <a:gd name="connsiteY0" fmla="*/ 3733101 h 3733101"/>
              <a:gd name="connsiteX1" fmla="*/ 973123 w 4622334"/>
              <a:gd name="connsiteY1" fmla="*/ 662730 h 3733101"/>
              <a:gd name="connsiteX2" fmla="*/ 4622334 w 4622334"/>
              <a:gd name="connsiteY2" fmla="*/ 0 h 3733101"/>
              <a:gd name="connsiteX0" fmla="*/ 0 w 4622334"/>
              <a:gd name="connsiteY0" fmla="*/ 3733101 h 3733101"/>
              <a:gd name="connsiteX1" fmla="*/ 973123 w 4622334"/>
              <a:gd name="connsiteY1" fmla="*/ 662730 h 3733101"/>
              <a:gd name="connsiteX2" fmla="*/ 4622334 w 4622334"/>
              <a:gd name="connsiteY2" fmla="*/ 0 h 3733101"/>
              <a:gd name="connsiteX0" fmla="*/ 0 w 4622334"/>
              <a:gd name="connsiteY0" fmla="*/ 3733101 h 3733101"/>
              <a:gd name="connsiteX1" fmla="*/ 822121 w 4622334"/>
              <a:gd name="connsiteY1" fmla="*/ 771787 h 3733101"/>
              <a:gd name="connsiteX2" fmla="*/ 4622334 w 4622334"/>
              <a:gd name="connsiteY2" fmla="*/ 0 h 3733101"/>
              <a:gd name="connsiteX0" fmla="*/ 0 w 4622334"/>
              <a:gd name="connsiteY0" fmla="*/ 3733101 h 3733101"/>
              <a:gd name="connsiteX1" fmla="*/ 822121 w 4622334"/>
              <a:gd name="connsiteY1" fmla="*/ 771787 h 3733101"/>
              <a:gd name="connsiteX2" fmla="*/ 4622334 w 4622334"/>
              <a:gd name="connsiteY2" fmla="*/ 0 h 3733101"/>
              <a:gd name="connsiteX0" fmla="*/ 0 w 4622334"/>
              <a:gd name="connsiteY0" fmla="*/ 3733101 h 3733101"/>
              <a:gd name="connsiteX1" fmla="*/ 931178 w 4622334"/>
              <a:gd name="connsiteY1" fmla="*/ 813732 h 3733101"/>
              <a:gd name="connsiteX2" fmla="*/ 4622334 w 4622334"/>
              <a:gd name="connsiteY2" fmla="*/ 0 h 3733101"/>
              <a:gd name="connsiteX0" fmla="*/ 0 w 4622334"/>
              <a:gd name="connsiteY0" fmla="*/ 3733101 h 3733101"/>
              <a:gd name="connsiteX1" fmla="*/ 1023457 w 4622334"/>
              <a:gd name="connsiteY1" fmla="*/ 864066 h 3733101"/>
              <a:gd name="connsiteX2" fmla="*/ 4622334 w 4622334"/>
              <a:gd name="connsiteY2" fmla="*/ 0 h 3733101"/>
              <a:gd name="connsiteX0" fmla="*/ 0 w 4622334"/>
              <a:gd name="connsiteY0" fmla="*/ 3733101 h 3733101"/>
              <a:gd name="connsiteX1" fmla="*/ 1023457 w 4622334"/>
              <a:gd name="connsiteY1" fmla="*/ 864066 h 3733101"/>
              <a:gd name="connsiteX2" fmla="*/ 4622334 w 4622334"/>
              <a:gd name="connsiteY2" fmla="*/ 0 h 3733101"/>
              <a:gd name="connsiteX0" fmla="*/ 0 w 4622334"/>
              <a:gd name="connsiteY0" fmla="*/ 3733101 h 3733101"/>
              <a:gd name="connsiteX1" fmla="*/ 1023457 w 4622334"/>
              <a:gd name="connsiteY1" fmla="*/ 864066 h 3733101"/>
              <a:gd name="connsiteX2" fmla="*/ 4622334 w 4622334"/>
              <a:gd name="connsiteY2" fmla="*/ 0 h 3733101"/>
              <a:gd name="connsiteX0" fmla="*/ 0 w 4622334"/>
              <a:gd name="connsiteY0" fmla="*/ 3733101 h 3733101"/>
              <a:gd name="connsiteX1" fmla="*/ 1023457 w 4622334"/>
              <a:gd name="connsiteY1" fmla="*/ 864066 h 3733101"/>
              <a:gd name="connsiteX2" fmla="*/ 4622334 w 4622334"/>
              <a:gd name="connsiteY2" fmla="*/ 0 h 3733101"/>
              <a:gd name="connsiteX0" fmla="*/ 0 w 4622334"/>
              <a:gd name="connsiteY0" fmla="*/ 3733101 h 3733101"/>
              <a:gd name="connsiteX1" fmla="*/ 1023457 w 4622334"/>
              <a:gd name="connsiteY1" fmla="*/ 864066 h 3733101"/>
              <a:gd name="connsiteX2" fmla="*/ 4622334 w 4622334"/>
              <a:gd name="connsiteY2" fmla="*/ 0 h 3733101"/>
              <a:gd name="connsiteX0" fmla="*/ 0 w 4622334"/>
              <a:gd name="connsiteY0" fmla="*/ 3733101 h 3733101"/>
              <a:gd name="connsiteX1" fmla="*/ 1023457 w 4622334"/>
              <a:gd name="connsiteY1" fmla="*/ 864066 h 3733101"/>
              <a:gd name="connsiteX2" fmla="*/ 4622334 w 4622334"/>
              <a:gd name="connsiteY2" fmla="*/ 0 h 3733101"/>
              <a:gd name="connsiteX0" fmla="*/ 0 w 4622334"/>
              <a:gd name="connsiteY0" fmla="*/ 3733101 h 3733101"/>
              <a:gd name="connsiteX1" fmla="*/ 1023457 w 4622334"/>
              <a:gd name="connsiteY1" fmla="*/ 864066 h 3733101"/>
              <a:gd name="connsiteX2" fmla="*/ 4622334 w 4622334"/>
              <a:gd name="connsiteY2" fmla="*/ 0 h 3733101"/>
              <a:gd name="connsiteX0" fmla="*/ 0 w 4622334"/>
              <a:gd name="connsiteY0" fmla="*/ 3733101 h 3733101"/>
              <a:gd name="connsiteX1" fmla="*/ 1023457 w 4622334"/>
              <a:gd name="connsiteY1" fmla="*/ 864066 h 3733101"/>
              <a:gd name="connsiteX2" fmla="*/ 4622334 w 4622334"/>
              <a:gd name="connsiteY2" fmla="*/ 0 h 3733101"/>
              <a:gd name="connsiteX0" fmla="*/ 0 w 4622334"/>
              <a:gd name="connsiteY0" fmla="*/ 3733101 h 3733101"/>
              <a:gd name="connsiteX1" fmla="*/ 1191237 w 4622334"/>
              <a:gd name="connsiteY1" fmla="*/ 872455 h 3733101"/>
              <a:gd name="connsiteX2" fmla="*/ 4622334 w 4622334"/>
              <a:gd name="connsiteY2" fmla="*/ 0 h 3733101"/>
              <a:gd name="connsiteX0" fmla="*/ 0 w 4622334"/>
              <a:gd name="connsiteY0" fmla="*/ 3733101 h 3733101"/>
              <a:gd name="connsiteX1" fmla="*/ 1191237 w 4622334"/>
              <a:gd name="connsiteY1" fmla="*/ 872455 h 3733101"/>
              <a:gd name="connsiteX2" fmla="*/ 4622334 w 4622334"/>
              <a:gd name="connsiteY2" fmla="*/ 0 h 3733101"/>
              <a:gd name="connsiteX0" fmla="*/ 0 w 4630723"/>
              <a:gd name="connsiteY0" fmla="*/ 3733101 h 3733101"/>
              <a:gd name="connsiteX1" fmla="*/ 1191237 w 4630723"/>
              <a:gd name="connsiteY1" fmla="*/ 872455 h 3733101"/>
              <a:gd name="connsiteX2" fmla="*/ 4630723 w 4630723"/>
              <a:gd name="connsiteY2" fmla="*/ 0 h 3733101"/>
            </a:gdLst>
            <a:ahLst/>
            <a:cxnLst>
              <a:cxn ang="0">
                <a:pos x="connsiteX0" y="connsiteY0"/>
              </a:cxn>
              <a:cxn ang="0">
                <a:pos x="connsiteX1" y="connsiteY1"/>
              </a:cxn>
              <a:cxn ang="0">
                <a:pos x="connsiteX2" y="connsiteY2"/>
              </a:cxn>
            </a:cxnLst>
            <a:rect l="l" t="t" r="r" b="b"/>
            <a:pathLst>
              <a:path w="4630723" h="3733101">
                <a:moveTo>
                  <a:pt x="0" y="3733101"/>
                </a:moveTo>
                <a:cubicBezTo>
                  <a:pt x="13283" y="2831984"/>
                  <a:pt x="419450" y="1494638"/>
                  <a:pt x="1191237" y="872455"/>
                </a:cubicBezTo>
                <a:cubicBezTo>
                  <a:pt x="1963024" y="250272"/>
                  <a:pt x="3190963" y="12235"/>
                  <a:pt x="4630723" y="0"/>
                </a:cubicBezTo>
              </a:path>
            </a:pathLst>
          </a:custGeom>
          <a:ln>
            <a:solidFill>
              <a:schemeClr val="accent2">
                <a:lumMod val="75000"/>
              </a:schemeClr>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3E60109A-607B-F1C4-CEBE-030D43F6BA85}"/>
              </a:ext>
            </a:extLst>
          </p:cNvPr>
          <p:cNvSpPr txBox="1"/>
          <p:nvPr/>
        </p:nvSpPr>
        <p:spPr>
          <a:xfrm>
            <a:off x="7752671" y="4780639"/>
            <a:ext cx="2785252" cy="923330"/>
          </a:xfrm>
          <a:prstGeom prst="rect">
            <a:avLst/>
          </a:prstGeom>
          <a:noFill/>
        </p:spPr>
        <p:txBody>
          <a:bodyPr wrap="square" rtlCol="0">
            <a:spAutoFit/>
          </a:bodyPr>
          <a:lstStyle/>
          <a:p>
            <a:r>
              <a:rPr lang="en-US" dirty="0"/>
              <a:t>Region where the model is performing worse than a random model</a:t>
            </a:r>
          </a:p>
        </p:txBody>
      </p:sp>
      <p:sp>
        <p:nvSpPr>
          <p:cNvPr id="20" name="TextBox 19">
            <a:extLst>
              <a:ext uri="{FF2B5EF4-FFF2-40B4-BE49-F238E27FC236}">
                <a16:creationId xmlns:a16="http://schemas.microsoft.com/office/drawing/2014/main" id="{23C42FC7-0377-4AA2-CEFB-C99961AFE5DE}"/>
              </a:ext>
            </a:extLst>
          </p:cNvPr>
          <p:cNvSpPr txBox="1"/>
          <p:nvPr/>
        </p:nvSpPr>
        <p:spPr>
          <a:xfrm>
            <a:off x="7446765" y="2349026"/>
            <a:ext cx="2378600" cy="369332"/>
          </a:xfrm>
          <a:prstGeom prst="rect">
            <a:avLst/>
          </a:prstGeom>
          <a:solidFill>
            <a:srgbClr val="AFABAB">
              <a:alpha val="69804"/>
            </a:srgbClr>
          </a:solidFill>
        </p:spPr>
        <p:txBody>
          <a:bodyPr wrap="none" rtlCol="0">
            <a:spAutoFit/>
          </a:bodyPr>
          <a:lstStyle/>
          <a:p>
            <a:r>
              <a:rPr lang="en-US" dirty="0">
                <a:solidFill>
                  <a:schemeClr val="accent2">
                    <a:lumMod val="75000"/>
                  </a:schemeClr>
                </a:solidFill>
              </a:rPr>
              <a:t>Model Operating Curve</a:t>
            </a:r>
          </a:p>
        </p:txBody>
      </p:sp>
      <p:sp>
        <p:nvSpPr>
          <p:cNvPr id="27" name="Oval 26">
            <a:extLst>
              <a:ext uri="{FF2B5EF4-FFF2-40B4-BE49-F238E27FC236}">
                <a16:creationId xmlns:a16="http://schemas.microsoft.com/office/drawing/2014/main" id="{5C40C790-C444-CC6A-C520-A3759CE81144}"/>
              </a:ext>
            </a:extLst>
          </p:cNvPr>
          <p:cNvSpPr/>
          <p:nvPr/>
        </p:nvSpPr>
        <p:spPr>
          <a:xfrm>
            <a:off x="7114996" y="3182040"/>
            <a:ext cx="249925" cy="246960"/>
          </a:xfrm>
          <a:prstGeom prst="ellipse">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BF22722-3BF5-42DA-47AB-580E0F57977E}"/>
              </a:ext>
            </a:extLst>
          </p:cNvPr>
          <p:cNvSpPr/>
          <p:nvPr/>
        </p:nvSpPr>
        <p:spPr>
          <a:xfrm>
            <a:off x="6190774" y="2066541"/>
            <a:ext cx="249925" cy="24696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B15E7C2-044A-0C3C-2293-3A146027A2B1}"/>
              </a:ext>
            </a:extLst>
          </p:cNvPr>
          <p:cNvSpPr txBox="1"/>
          <p:nvPr/>
        </p:nvSpPr>
        <p:spPr>
          <a:xfrm>
            <a:off x="6338261" y="1746119"/>
            <a:ext cx="1251305" cy="369332"/>
          </a:xfrm>
          <a:prstGeom prst="rect">
            <a:avLst/>
          </a:prstGeom>
          <a:noFill/>
        </p:spPr>
        <p:txBody>
          <a:bodyPr wrap="none" rtlCol="0">
            <a:spAutoFit/>
          </a:bodyPr>
          <a:lstStyle/>
          <a:p>
            <a:r>
              <a:rPr lang="en-US" dirty="0"/>
              <a:t>Best Model</a:t>
            </a:r>
          </a:p>
        </p:txBody>
      </p:sp>
      <p:sp>
        <p:nvSpPr>
          <p:cNvPr id="30" name="TextBox 29">
            <a:extLst>
              <a:ext uri="{FF2B5EF4-FFF2-40B4-BE49-F238E27FC236}">
                <a16:creationId xmlns:a16="http://schemas.microsoft.com/office/drawing/2014/main" id="{093CE9F9-D256-79CB-FA69-BDC3B691523D}"/>
              </a:ext>
            </a:extLst>
          </p:cNvPr>
          <p:cNvSpPr txBox="1"/>
          <p:nvPr/>
        </p:nvSpPr>
        <p:spPr>
          <a:xfrm>
            <a:off x="6386927" y="3445153"/>
            <a:ext cx="2094291" cy="369332"/>
          </a:xfrm>
          <a:prstGeom prst="rect">
            <a:avLst/>
          </a:prstGeom>
          <a:solidFill>
            <a:srgbClr val="AFABAB"/>
          </a:solidFill>
        </p:spPr>
        <p:txBody>
          <a:bodyPr wrap="square" rtlCol="0">
            <a:spAutoFit/>
          </a:bodyPr>
          <a:lstStyle/>
          <a:p>
            <a:r>
              <a:rPr lang="en-US" dirty="0">
                <a:solidFill>
                  <a:schemeClr val="accent2">
                    <a:lumMod val="75000"/>
                  </a:schemeClr>
                </a:solidFill>
              </a:rPr>
              <a:t>Operating threshold</a:t>
            </a:r>
          </a:p>
        </p:txBody>
      </p:sp>
      <p:sp>
        <p:nvSpPr>
          <p:cNvPr id="13" name="Footer Placeholder 12">
            <a:extLst>
              <a:ext uri="{FF2B5EF4-FFF2-40B4-BE49-F238E27FC236}">
                <a16:creationId xmlns:a16="http://schemas.microsoft.com/office/drawing/2014/main" id="{0EB61926-B5B0-EF0D-682D-BFA17BBC83F9}"/>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299583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9F0E2-0BAD-5194-871F-5C159B390885}"/>
              </a:ext>
            </a:extLst>
          </p:cNvPr>
          <p:cNvSpPr>
            <a:spLocks noGrp="1"/>
          </p:cNvSpPr>
          <p:nvPr>
            <p:ph type="title"/>
          </p:nvPr>
        </p:nvSpPr>
        <p:spPr/>
        <p:txBody>
          <a:bodyPr/>
          <a:lstStyle/>
          <a:p>
            <a:r>
              <a:rPr lang="en-US" b="1" dirty="0"/>
              <a:t>P</a:t>
            </a:r>
            <a:r>
              <a:rPr lang="en-US" dirty="0"/>
              <a:t>recision </a:t>
            </a:r>
            <a:r>
              <a:rPr lang="en-US" b="1" dirty="0"/>
              <a:t>R</a:t>
            </a:r>
            <a:r>
              <a:rPr lang="en-US" dirty="0"/>
              <a:t>ecall </a:t>
            </a:r>
            <a:r>
              <a:rPr lang="en-US" b="1" dirty="0"/>
              <a:t>C</a:t>
            </a:r>
            <a:r>
              <a:rPr lang="en-US" dirty="0"/>
              <a:t>urve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67FD5BC7-C1A0-E963-28CC-AFB4A20820A4}"/>
                  </a:ext>
                </a:extLst>
              </p:cNvPr>
              <p:cNvSpPr>
                <a:spLocks noGrp="1"/>
              </p:cNvSpPr>
              <p:nvPr>
                <p:ph sz="half" idx="1"/>
              </p:nvPr>
            </p:nvSpPr>
            <p:spPr/>
            <p:txBody>
              <a:bodyPr>
                <a:normAutofit fontScale="92500" lnSpcReduction="20000"/>
              </a:bodyPr>
              <a:lstStyle/>
              <a:p>
                <a:r>
                  <a:rPr lang="en-AU" sz="2600" dirty="0"/>
                  <a:t>Is the graph between Precision and Recall for each class for a model for a given data set</a:t>
                </a:r>
              </a:p>
              <a:p>
                <a:pPr marL="457200" lvl="1" indent="0">
                  <a:buNone/>
                </a:pPr>
                <a:r>
                  <a:rPr lang="en-AU" sz="1900" dirty="0"/>
                  <a:t>Similar to the ROC these are generated by varying the thresholds and classifying based on the predicted probabilities.</a:t>
                </a:r>
              </a:p>
              <a:p>
                <a:pPr marL="457200" lvl="1" indent="0">
                  <a:buNone/>
                </a:pPr>
                <a:r>
                  <a:rPr lang="en-AU" sz="1900" dirty="0"/>
                  <a:t>This is a negative sloped negative curvature system indicating the compromise between the metrics.</a:t>
                </a:r>
              </a:p>
              <a:p>
                <a:pPr marL="457200" lvl="1" indent="0">
                  <a:buNone/>
                </a:pPr>
                <a:r>
                  <a:rPr lang="en-AU" sz="1900" dirty="0"/>
                  <a:t>We want to target a model operating at a threshold with high precision and recall.</a:t>
                </a:r>
              </a:p>
              <a:p>
                <a:r>
                  <a:rPr lang="en-AU" sz="2100" dirty="0"/>
                  <a:t>Random model takes the form</a:t>
                </a:r>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=1−</m:t>
                      </m:r>
                      <m:r>
                        <a:rPr lang="en-US" sz="1800" b="0" i="1" smtClean="0">
                          <a:latin typeface="Cambria Math" panose="02040503050406030204" pitchFamily="18" charset="0"/>
                        </a:rPr>
                        <m:t>𝑡</m:t>
                      </m:r>
                    </m:oMath>
                  </m:oMathPara>
                </a14:m>
                <a:endParaRPr lang="en-AU" sz="1800" dirty="0"/>
              </a:p>
              <a:p>
                <a:r>
                  <a:rPr lang="en-AU" sz="1900" dirty="0"/>
                  <a:t>The area under the curve (AUC) should be greater than </a:t>
                </a:r>
                <a14:m>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𝑓</m:t>
                        </m:r>
                      </m:e>
                      <m:sub>
                        <m:r>
                          <a:rPr lang="en-US" sz="1900" b="0" i="1" smtClean="0">
                            <a:latin typeface="Cambria Math" panose="02040503050406030204" pitchFamily="18" charset="0"/>
                          </a:rPr>
                          <m:t>𝑖</m:t>
                        </m:r>
                      </m:sub>
                    </m:sSub>
                  </m:oMath>
                </a14:m>
                <a:r>
                  <a:rPr lang="en-AU" sz="1900" dirty="0"/>
                  <a:t> for the model to be useful.  </a:t>
                </a:r>
              </a:p>
              <a:p>
                <a:r>
                  <a:rPr lang="en-AU" sz="1900" dirty="0"/>
                  <a:t>Here too the model can be optimized for maximal AUC.</a:t>
                </a:r>
              </a:p>
            </p:txBody>
          </p:sp>
        </mc:Choice>
        <mc:Fallback xmlns="">
          <p:sp>
            <p:nvSpPr>
              <p:cNvPr id="4" name="Content Placeholder 3">
                <a:extLst>
                  <a:ext uri="{FF2B5EF4-FFF2-40B4-BE49-F238E27FC236}">
                    <a16:creationId xmlns:a16="http://schemas.microsoft.com/office/drawing/2014/main" id="{67FD5BC7-C1A0-E963-28CC-AFB4A20820A4}"/>
                  </a:ext>
                </a:extLst>
              </p:cNvPr>
              <p:cNvSpPr>
                <a:spLocks noGrp="1" noRot="1" noChangeAspect="1" noMove="1" noResize="1" noEditPoints="1" noAdjustHandles="1" noChangeArrowheads="1" noChangeShapeType="1" noTextEdit="1"/>
              </p:cNvSpPr>
              <p:nvPr>
                <p:ph sz="half" idx="1"/>
              </p:nvPr>
            </p:nvSpPr>
            <p:spPr>
              <a:blipFill>
                <a:blip r:embed="rId2"/>
                <a:stretch>
                  <a:fillRect l="-1647" t="-3221"/>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EF7D1094-D2FB-A663-4794-A867E443FA40}"/>
              </a:ext>
            </a:extLst>
          </p:cNvPr>
          <p:cNvGrpSpPr/>
          <p:nvPr/>
        </p:nvGrpSpPr>
        <p:grpSpPr>
          <a:xfrm>
            <a:off x="5911334" y="1690688"/>
            <a:ext cx="5442466" cy="4632325"/>
            <a:chOff x="5911334" y="1690688"/>
            <a:chExt cx="5442466" cy="4632325"/>
          </a:xfrm>
        </p:grpSpPr>
        <p:cxnSp>
          <p:nvCxnSpPr>
            <p:cNvPr id="6" name="Straight Arrow Connector 5">
              <a:extLst>
                <a:ext uri="{FF2B5EF4-FFF2-40B4-BE49-F238E27FC236}">
                  <a16:creationId xmlns:a16="http://schemas.microsoft.com/office/drawing/2014/main" id="{834FFA6E-98A6-EA7B-1436-003DD02A1220}"/>
                </a:ext>
              </a:extLst>
            </p:cNvPr>
            <p:cNvCxnSpPr/>
            <p:nvPr/>
          </p:nvCxnSpPr>
          <p:spPr>
            <a:xfrm>
              <a:off x="6315740" y="1690688"/>
              <a:ext cx="0" cy="4486275"/>
            </a:xfrm>
            <a:prstGeom prst="straightConnector1">
              <a:avLst/>
            </a:prstGeom>
            <a:ln w="127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B892B6D-F9A1-5C13-B9DB-C61D3475B56A}"/>
                </a:ext>
              </a:extLst>
            </p:cNvPr>
            <p:cNvCxnSpPr>
              <a:cxnSpLocks/>
            </p:cNvCxnSpPr>
            <p:nvPr/>
          </p:nvCxnSpPr>
          <p:spPr>
            <a:xfrm>
              <a:off x="6019800" y="5901070"/>
              <a:ext cx="5334000"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FC60F21-73A1-82B9-7FEA-BA6DE32FD78C}"/>
                </a:ext>
              </a:extLst>
            </p:cNvPr>
            <p:cNvSpPr txBox="1"/>
            <p:nvPr/>
          </p:nvSpPr>
          <p:spPr>
            <a:xfrm>
              <a:off x="8298350" y="5901070"/>
              <a:ext cx="747384" cy="369332"/>
            </a:xfrm>
            <a:prstGeom prst="rect">
              <a:avLst/>
            </a:prstGeom>
            <a:noFill/>
          </p:spPr>
          <p:txBody>
            <a:bodyPr wrap="none" rtlCol="0">
              <a:spAutoFit/>
            </a:bodyPr>
            <a:lstStyle/>
            <a:p>
              <a:r>
                <a:rPr lang="en-AU" b="1" dirty="0"/>
                <a:t>Recall</a:t>
              </a:r>
            </a:p>
          </p:txBody>
        </p:sp>
        <p:sp>
          <p:nvSpPr>
            <p:cNvPr id="9" name="TextBox 8">
              <a:extLst>
                <a:ext uri="{FF2B5EF4-FFF2-40B4-BE49-F238E27FC236}">
                  <a16:creationId xmlns:a16="http://schemas.microsoft.com/office/drawing/2014/main" id="{4CBBA17E-23F7-4314-1E35-4F95D1F81030}"/>
                </a:ext>
              </a:extLst>
            </p:cNvPr>
            <p:cNvSpPr txBox="1"/>
            <p:nvPr/>
          </p:nvSpPr>
          <p:spPr>
            <a:xfrm rot="16200000">
              <a:off x="5571337" y="3749159"/>
              <a:ext cx="1049326" cy="369332"/>
            </a:xfrm>
            <a:prstGeom prst="rect">
              <a:avLst/>
            </a:prstGeom>
            <a:noFill/>
          </p:spPr>
          <p:txBody>
            <a:bodyPr wrap="none" rtlCol="0">
              <a:spAutoFit/>
            </a:bodyPr>
            <a:lstStyle/>
            <a:p>
              <a:r>
                <a:rPr lang="en-AU" b="1" dirty="0"/>
                <a:t>Precision</a:t>
              </a:r>
            </a:p>
          </p:txBody>
        </p:sp>
        <p:sp>
          <p:nvSpPr>
            <p:cNvPr id="10" name="TextBox 9">
              <a:extLst>
                <a:ext uri="{FF2B5EF4-FFF2-40B4-BE49-F238E27FC236}">
                  <a16:creationId xmlns:a16="http://schemas.microsoft.com/office/drawing/2014/main" id="{71F6E84B-FF0C-E939-0980-C93B6B2E4726}"/>
                </a:ext>
              </a:extLst>
            </p:cNvPr>
            <p:cNvSpPr txBox="1"/>
            <p:nvPr/>
          </p:nvSpPr>
          <p:spPr>
            <a:xfrm>
              <a:off x="10781414" y="5953681"/>
              <a:ext cx="301686" cy="369332"/>
            </a:xfrm>
            <a:prstGeom prst="rect">
              <a:avLst/>
            </a:prstGeom>
            <a:noFill/>
          </p:spPr>
          <p:txBody>
            <a:bodyPr wrap="none" rtlCol="0">
              <a:spAutoFit/>
            </a:bodyPr>
            <a:lstStyle/>
            <a:p>
              <a:r>
                <a:rPr lang="en-AU" dirty="0"/>
                <a:t>1</a:t>
              </a:r>
            </a:p>
          </p:txBody>
        </p:sp>
        <p:sp>
          <p:nvSpPr>
            <p:cNvPr id="11" name="TextBox 10">
              <a:extLst>
                <a:ext uri="{FF2B5EF4-FFF2-40B4-BE49-F238E27FC236}">
                  <a16:creationId xmlns:a16="http://schemas.microsoft.com/office/drawing/2014/main" id="{EE9BA903-86E8-254C-C1DE-21AEEB263A8C}"/>
                </a:ext>
              </a:extLst>
            </p:cNvPr>
            <p:cNvSpPr txBox="1"/>
            <p:nvPr/>
          </p:nvSpPr>
          <p:spPr>
            <a:xfrm>
              <a:off x="5945157" y="1984291"/>
              <a:ext cx="301686" cy="369332"/>
            </a:xfrm>
            <a:prstGeom prst="rect">
              <a:avLst/>
            </a:prstGeom>
            <a:noFill/>
          </p:spPr>
          <p:txBody>
            <a:bodyPr wrap="square" rtlCol="0">
              <a:spAutoFit/>
            </a:bodyPr>
            <a:lstStyle/>
            <a:p>
              <a:r>
                <a:rPr lang="en-AU" dirty="0"/>
                <a:t>1</a:t>
              </a:r>
            </a:p>
          </p:txBody>
        </p:sp>
        <p:sp>
          <p:nvSpPr>
            <p:cNvPr id="12" name="TextBox 11">
              <a:extLst>
                <a:ext uri="{FF2B5EF4-FFF2-40B4-BE49-F238E27FC236}">
                  <a16:creationId xmlns:a16="http://schemas.microsoft.com/office/drawing/2014/main" id="{D63959E5-34FB-843B-10AB-A65489E42583}"/>
                </a:ext>
              </a:extLst>
            </p:cNvPr>
            <p:cNvSpPr txBox="1"/>
            <p:nvPr/>
          </p:nvSpPr>
          <p:spPr>
            <a:xfrm>
              <a:off x="5945157" y="5953681"/>
              <a:ext cx="301686" cy="369332"/>
            </a:xfrm>
            <a:prstGeom prst="rect">
              <a:avLst/>
            </a:prstGeom>
            <a:noFill/>
          </p:spPr>
          <p:txBody>
            <a:bodyPr wrap="none" rtlCol="0">
              <a:spAutoFit/>
            </a:bodyPr>
            <a:lstStyle/>
            <a:p>
              <a:r>
                <a:rPr lang="en-AU" dirty="0"/>
                <a:t>0</a:t>
              </a:r>
            </a:p>
          </p:txBody>
        </p:sp>
      </p:grpSp>
      <p:cxnSp>
        <p:nvCxnSpPr>
          <p:cNvPr id="14" name="Straight Connector 13">
            <a:extLst>
              <a:ext uri="{FF2B5EF4-FFF2-40B4-BE49-F238E27FC236}">
                <a16:creationId xmlns:a16="http://schemas.microsoft.com/office/drawing/2014/main" id="{07BB0DDC-061A-6C50-9FEE-AA985CE4481F}"/>
              </a:ext>
            </a:extLst>
          </p:cNvPr>
          <p:cNvCxnSpPr>
            <a:cxnSpLocks/>
          </p:cNvCxnSpPr>
          <p:nvPr/>
        </p:nvCxnSpPr>
        <p:spPr>
          <a:xfrm>
            <a:off x="6315738" y="2168957"/>
            <a:ext cx="46165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2B4F5EC-AD7B-E029-04C3-EE88BCAE851F}"/>
              </a:ext>
            </a:extLst>
          </p:cNvPr>
          <p:cNvCxnSpPr>
            <a:cxnSpLocks/>
            <a:stCxn id="10" idx="0"/>
          </p:cNvCxnSpPr>
          <p:nvPr/>
        </p:nvCxnSpPr>
        <p:spPr>
          <a:xfrm flipV="1">
            <a:off x="10932257" y="2168957"/>
            <a:ext cx="0" cy="37847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5294C93-CFD2-68F8-60D1-BAE1EA9E4972}"/>
              </a:ext>
            </a:extLst>
          </p:cNvPr>
          <p:cNvCxnSpPr>
            <a:cxnSpLocks/>
          </p:cNvCxnSpPr>
          <p:nvPr/>
        </p:nvCxnSpPr>
        <p:spPr>
          <a:xfrm>
            <a:off x="6412150" y="4743315"/>
            <a:ext cx="4572000" cy="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8" name="Star: 5 Points 17">
            <a:extLst>
              <a:ext uri="{FF2B5EF4-FFF2-40B4-BE49-F238E27FC236}">
                <a16:creationId xmlns:a16="http://schemas.microsoft.com/office/drawing/2014/main" id="{BE08FFFF-4DE8-2194-8963-8EF53EECA01D}"/>
              </a:ext>
            </a:extLst>
          </p:cNvPr>
          <p:cNvSpPr/>
          <p:nvPr/>
        </p:nvSpPr>
        <p:spPr>
          <a:xfrm>
            <a:off x="6246843" y="4636057"/>
            <a:ext cx="195901" cy="214516"/>
          </a:xfrm>
          <a:prstGeom prst="star5">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tar: 5 Points 18">
            <a:extLst>
              <a:ext uri="{FF2B5EF4-FFF2-40B4-BE49-F238E27FC236}">
                <a16:creationId xmlns:a16="http://schemas.microsoft.com/office/drawing/2014/main" id="{BFEA9FE9-6DB7-8A32-3959-7F0EA1600CD7}"/>
              </a:ext>
            </a:extLst>
          </p:cNvPr>
          <p:cNvSpPr/>
          <p:nvPr/>
        </p:nvSpPr>
        <p:spPr>
          <a:xfrm>
            <a:off x="10849725" y="4636057"/>
            <a:ext cx="195901" cy="214516"/>
          </a:xfrm>
          <a:prstGeom prst="star5">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6E98927-575B-6D75-7C94-E196FCCA5AF7}"/>
                  </a:ext>
                </a:extLst>
              </p:cNvPr>
              <p:cNvSpPr txBox="1"/>
              <p:nvPr/>
            </p:nvSpPr>
            <p:spPr>
              <a:xfrm>
                <a:off x="7113933" y="4403896"/>
                <a:ext cx="3145733" cy="369332"/>
              </a:xfrm>
              <a:prstGeom prst="rect">
                <a:avLst/>
              </a:prstGeom>
              <a:noFill/>
            </p:spPr>
            <p:txBody>
              <a:bodyPr wrap="none" rtlCol="0">
                <a:spAutoFit/>
              </a:bodyPr>
              <a:lstStyle/>
              <a:p>
                <a:r>
                  <a:rPr lang="en-US" dirty="0">
                    <a:solidFill>
                      <a:schemeClr val="accent6"/>
                    </a:solidFill>
                  </a:rPr>
                  <a:t>Random model -&gt; Precision = </a:t>
                </a:r>
                <a14:m>
                  <m:oMath xmlns:m="http://schemas.openxmlformats.org/officeDocument/2006/math">
                    <m:sSub>
                      <m:sSubPr>
                        <m:ctrlPr>
                          <a:rPr lang="en-US" i="1" dirty="0" smtClean="0">
                            <a:solidFill>
                              <a:schemeClr val="accent6"/>
                            </a:solidFill>
                            <a:latin typeface="Cambria Math" panose="02040503050406030204" pitchFamily="18" charset="0"/>
                          </a:rPr>
                        </m:ctrlPr>
                      </m:sSubPr>
                      <m:e>
                        <m:r>
                          <a:rPr lang="en-US" i="1" dirty="0" smtClean="0">
                            <a:solidFill>
                              <a:schemeClr val="accent6"/>
                            </a:solidFill>
                            <a:latin typeface="Cambria Math" panose="02040503050406030204" pitchFamily="18" charset="0"/>
                          </a:rPr>
                          <m:t>𝑓</m:t>
                        </m:r>
                      </m:e>
                      <m:sub>
                        <m:r>
                          <a:rPr lang="en-US" i="1" dirty="0" smtClean="0">
                            <a:solidFill>
                              <a:schemeClr val="accent6"/>
                            </a:solidFill>
                            <a:latin typeface="Cambria Math" panose="02040503050406030204" pitchFamily="18" charset="0"/>
                          </a:rPr>
                          <m:t>𝑖</m:t>
                        </m:r>
                      </m:sub>
                    </m:sSub>
                  </m:oMath>
                </a14:m>
                <a:endParaRPr lang="en-US" dirty="0">
                  <a:solidFill>
                    <a:schemeClr val="accent6"/>
                  </a:solidFill>
                </a:endParaRPr>
              </a:p>
            </p:txBody>
          </p:sp>
        </mc:Choice>
        <mc:Fallback xmlns="">
          <p:sp>
            <p:nvSpPr>
              <p:cNvPr id="20" name="TextBox 19">
                <a:extLst>
                  <a:ext uri="{FF2B5EF4-FFF2-40B4-BE49-F238E27FC236}">
                    <a16:creationId xmlns:a16="http://schemas.microsoft.com/office/drawing/2014/main" id="{46E98927-575B-6D75-7C94-E196FCCA5AF7}"/>
                  </a:ext>
                </a:extLst>
              </p:cNvPr>
              <p:cNvSpPr txBox="1">
                <a:spLocks noRot="1" noChangeAspect="1" noMove="1" noResize="1" noEditPoints="1" noAdjustHandles="1" noChangeArrowheads="1" noChangeShapeType="1" noTextEdit="1"/>
              </p:cNvSpPr>
              <p:nvPr/>
            </p:nvSpPr>
            <p:spPr>
              <a:xfrm>
                <a:off x="7113933" y="4403896"/>
                <a:ext cx="3145733" cy="369332"/>
              </a:xfrm>
              <a:prstGeom prst="rect">
                <a:avLst/>
              </a:prstGeom>
              <a:blipFill>
                <a:blip r:embed="rId3"/>
                <a:stretch>
                  <a:fillRect l="-1744" t="-8197" b="-24590"/>
                </a:stretch>
              </a:blipFill>
            </p:spPr>
            <p:txBody>
              <a:bodyPr/>
              <a:lstStyle/>
              <a:p>
                <a:r>
                  <a:rPr lang="en-US">
                    <a:noFill/>
                  </a:rPr>
                  <a:t> </a:t>
                </a:r>
              </a:p>
            </p:txBody>
          </p:sp>
        </mc:Fallback>
      </mc:AlternateContent>
      <p:sp>
        <p:nvSpPr>
          <p:cNvPr id="26" name="Oval 25">
            <a:extLst>
              <a:ext uri="{FF2B5EF4-FFF2-40B4-BE49-F238E27FC236}">
                <a16:creationId xmlns:a16="http://schemas.microsoft.com/office/drawing/2014/main" id="{1E5FD4FC-8E2F-735D-FCF7-659BF8543F4F}"/>
              </a:ext>
            </a:extLst>
          </p:cNvPr>
          <p:cNvSpPr/>
          <p:nvPr/>
        </p:nvSpPr>
        <p:spPr>
          <a:xfrm>
            <a:off x="10817072" y="2053795"/>
            <a:ext cx="249925" cy="24696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54801BD-BBB7-618C-84E2-6451FAE759AE}"/>
              </a:ext>
            </a:extLst>
          </p:cNvPr>
          <p:cNvSpPr txBox="1"/>
          <p:nvPr/>
        </p:nvSpPr>
        <p:spPr>
          <a:xfrm>
            <a:off x="9875452" y="1701075"/>
            <a:ext cx="1251305" cy="369332"/>
          </a:xfrm>
          <a:prstGeom prst="rect">
            <a:avLst/>
          </a:prstGeom>
          <a:noFill/>
        </p:spPr>
        <p:txBody>
          <a:bodyPr wrap="none" rtlCol="0">
            <a:spAutoFit/>
          </a:bodyPr>
          <a:lstStyle/>
          <a:p>
            <a:r>
              <a:rPr lang="en-US" dirty="0"/>
              <a:t>Best Model</a:t>
            </a:r>
          </a:p>
        </p:txBody>
      </p:sp>
      <p:sp>
        <p:nvSpPr>
          <p:cNvPr id="35" name="TextBox 34">
            <a:extLst>
              <a:ext uri="{FF2B5EF4-FFF2-40B4-BE49-F238E27FC236}">
                <a16:creationId xmlns:a16="http://schemas.microsoft.com/office/drawing/2014/main" id="{6604F83F-29C9-4EA1-23A9-91873B2712B3}"/>
              </a:ext>
            </a:extLst>
          </p:cNvPr>
          <p:cNvSpPr txBox="1"/>
          <p:nvPr/>
        </p:nvSpPr>
        <p:spPr>
          <a:xfrm rot="16200000">
            <a:off x="10338176" y="2967282"/>
            <a:ext cx="1457643" cy="369332"/>
          </a:xfrm>
          <a:prstGeom prst="rect">
            <a:avLst/>
          </a:prstGeom>
          <a:noFill/>
        </p:spPr>
        <p:txBody>
          <a:bodyPr wrap="none" rtlCol="0">
            <a:spAutoFit/>
          </a:bodyPr>
          <a:lstStyle/>
          <a:p>
            <a:r>
              <a:rPr lang="en-US" dirty="0"/>
              <a:t>Threshold = 0</a:t>
            </a:r>
          </a:p>
        </p:txBody>
      </p:sp>
      <p:sp>
        <p:nvSpPr>
          <p:cNvPr id="37" name="TextBox 36">
            <a:extLst>
              <a:ext uri="{FF2B5EF4-FFF2-40B4-BE49-F238E27FC236}">
                <a16:creationId xmlns:a16="http://schemas.microsoft.com/office/drawing/2014/main" id="{FA7839D1-1F7D-31DA-CD13-1E67820E9708}"/>
              </a:ext>
            </a:extLst>
          </p:cNvPr>
          <p:cNvSpPr txBox="1"/>
          <p:nvPr/>
        </p:nvSpPr>
        <p:spPr>
          <a:xfrm rot="16200000">
            <a:off x="5484144" y="309004"/>
            <a:ext cx="1917201" cy="923330"/>
          </a:xfrm>
          <a:prstGeom prst="rect">
            <a:avLst/>
          </a:prstGeom>
          <a:noFill/>
        </p:spPr>
        <p:txBody>
          <a:bodyPr wrap="square" rtlCol="0">
            <a:spAutoFit/>
          </a:bodyPr>
          <a:lstStyle/>
          <a:p>
            <a:r>
              <a:rPr lang="en-US" dirty="0"/>
              <a:t>Threshold = 1</a:t>
            </a:r>
          </a:p>
          <a:p>
            <a:r>
              <a:rPr lang="en-US" dirty="0"/>
              <a:t>Precision Not Defined</a:t>
            </a:r>
          </a:p>
        </p:txBody>
      </p:sp>
      <p:sp>
        <p:nvSpPr>
          <p:cNvPr id="39" name="Freeform: Shape 38">
            <a:extLst>
              <a:ext uri="{FF2B5EF4-FFF2-40B4-BE49-F238E27FC236}">
                <a16:creationId xmlns:a16="http://schemas.microsoft.com/office/drawing/2014/main" id="{BFD5B8AC-12B5-3D8F-4EF7-E46224364A57}"/>
              </a:ext>
            </a:extLst>
          </p:cNvPr>
          <p:cNvSpPr/>
          <p:nvPr/>
        </p:nvSpPr>
        <p:spPr>
          <a:xfrm>
            <a:off x="6358071" y="2298819"/>
            <a:ext cx="4572152" cy="2435551"/>
          </a:xfrm>
          <a:custGeom>
            <a:avLst/>
            <a:gdLst>
              <a:gd name="connsiteX0" fmla="*/ 4572000 w 4572803"/>
              <a:gd name="connsiteY0" fmla="*/ 2435551 h 2435551"/>
              <a:gd name="connsiteX1" fmla="*/ 3819970 w 4572803"/>
              <a:gd name="connsiteY1" fmla="*/ 1529697 h 2435551"/>
              <a:gd name="connsiteX2" fmla="*/ 0 w 4572803"/>
              <a:gd name="connsiteY2" fmla="*/ 0 h 2435551"/>
              <a:gd name="connsiteX0" fmla="*/ 4572000 w 4572803"/>
              <a:gd name="connsiteY0" fmla="*/ 2435551 h 2435551"/>
              <a:gd name="connsiteX1" fmla="*/ 3819970 w 4572803"/>
              <a:gd name="connsiteY1" fmla="*/ 1529697 h 2435551"/>
              <a:gd name="connsiteX2" fmla="*/ 0 w 4572803"/>
              <a:gd name="connsiteY2" fmla="*/ 0 h 2435551"/>
              <a:gd name="connsiteX0" fmla="*/ 4572000 w 4572803"/>
              <a:gd name="connsiteY0" fmla="*/ 2435551 h 2435551"/>
              <a:gd name="connsiteX1" fmla="*/ 3819970 w 4572803"/>
              <a:gd name="connsiteY1" fmla="*/ 1529697 h 2435551"/>
              <a:gd name="connsiteX2" fmla="*/ 0 w 4572803"/>
              <a:gd name="connsiteY2" fmla="*/ 0 h 2435551"/>
              <a:gd name="connsiteX0" fmla="*/ 4572000 w 4572152"/>
              <a:gd name="connsiteY0" fmla="*/ 2435551 h 2435551"/>
              <a:gd name="connsiteX1" fmla="*/ 3819970 w 4572152"/>
              <a:gd name="connsiteY1" fmla="*/ 1529697 h 2435551"/>
              <a:gd name="connsiteX2" fmla="*/ 0 w 4572152"/>
              <a:gd name="connsiteY2" fmla="*/ 0 h 2435551"/>
            </a:gdLst>
            <a:ahLst/>
            <a:cxnLst>
              <a:cxn ang="0">
                <a:pos x="connsiteX0" y="connsiteY0"/>
              </a:cxn>
              <a:cxn ang="0">
                <a:pos x="connsiteX1" y="connsiteY1"/>
              </a:cxn>
              <a:cxn ang="0">
                <a:pos x="connsiteX2" y="connsiteY2"/>
              </a:cxn>
            </a:cxnLst>
            <a:rect l="l" t="t" r="r" b="b"/>
            <a:pathLst>
              <a:path w="4572152" h="2435551">
                <a:moveTo>
                  <a:pt x="4572000" y="2435551"/>
                </a:moveTo>
                <a:cubicBezTo>
                  <a:pt x="4576985" y="2185586"/>
                  <a:pt x="4462329" y="1969805"/>
                  <a:pt x="3819970" y="1529697"/>
                </a:cubicBezTo>
                <a:cubicBezTo>
                  <a:pt x="2929784" y="1029768"/>
                  <a:pt x="583963" y="156673"/>
                  <a:pt x="0" y="0"/>
                </a:cubicBezTo>
              </a:path>
            </a:pathLst>
          </a:custGeom>
          <a:noFill/>
          <a:ln w="285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084ED3AB-636D-FB00-A2F8-D5B4711E1FAA}"/>
              </a:ext>
            </a:extLst>
          </p:cNvPr>
          <p:cNvSpPr txBox="1"/>
          <p:nvPr/>
        </p:nvSpPr>
        <p:spPr>
          <a:xfrm>
            <a:off x="6674398" y="2865047"/>
            <a:ext cx="1125257" cy="923330"/>
          </a:xfrm>
          <a:prstGeom prst="rect">
            <a:avLst/>
          </a:prstGeom>
          <a:solidFill>
            <a:srgbClr val="AFABAB">
              <a:alpha val="69804"/>
            </a:srgbClr>
          </a:solidFill>
        </p:spPr>
        <p:txBody>
          <a:bodyPr wrap="square" rtlCol="0">
            <a:spAutoFit/>
          </a:bodyPr>
          <a:lstStyle/>
          <a:p>
            <a:r>
              <a:rPr lang="en-US" dirty="0">
                <a:solidFill>
                  <a:schemeClr val="accent2">
                    <a:lumMod val="75000"/>
                  </a:schemeClr>
                </a:solidFill>
              </a:rPr>
              <a:t>Model Operating Curve</a:t>
            </a:r>
          </a:p>
        </p:txBody>
      </p:sp>
      <p:sp>
        <p:nvSpPr>
          <p:cNvPr id="41" name="TextBox 40">
            <a:extLst>
              <a:ext uri="{FF2B5EF4-FFF2-40B4-BE49-F238E27FC236}">
                <a16:creationId xmlns:a16="http://schemas.microsoft.com/office/drawing/2014/main" id="{24DFEFC0-644C-8476-B55C-AFC79D7A117C}"/>
              </a:ext>
            </a:extLst>
          </p:cNvPr>
          <p:cNvSpPr txBox="1"/>
          <p:nvPr/>
        </p:nvSpPr>
        <p:spPr>
          <a:xfrm>
            <a:off x="7358376" y="4850573"/>
            <a:ext cx="2785252" cy="923330"/>
          </a:xfrm>
          <a:prstGeom prst="rect">
            <a:avLst/>
          </a:prstGeom>
          <a:noFill/>
        </p:spPr>
        <p:txBody>
          <a:bodyPr wrap="square" rtlCol="0">
            <a:spAutoFit/>
          </a:bodyPr>
          <a:lstStyle/>
          <a:p>
            <a:r>
              <a:rPr lang="en-US" dirty="0"/>
              <a:t>Region where the model is performing worse than a random model</a:t>
            </a:r>
          </a:p>
        </p:txBody>
      </p:sp>
      <p:sp>
        <p:nvSpPr>
          <p:cNvPr id="42" name="TextBox 41">
            <a:extLst>
              <a:ext uri="{FF2B5EF4-FFF2-40B4-BE49-F238E27FC236}">
                <a16:creationId xmlns:a16="http://schemas.microsoft.com/office/drawing/2014/main" id="{95C01239-F640-72B3-916B-CCBD78E07D8B}"/>
              </a:ext>
            </a:extLst>
          </p:cNvPr>
          <p:cNvSpPr txBox="1"/>
          <p:nvPr/>
        </p:nvSpPr>
        <p:spPr>
          <a:xfrm>
            <a:off x="6659543" y="3866092"/>
            <a:ext cx="2197967" cy="646331"/>
          </a:xfrm>
          <a:prstGeom prst="rect">
            <a:avLst/>
          </a:prstGeom>
          <a:noFill/>
        </p:spPr>
        <p:txBody>
          <a:bodyPr wrap="square" rtlCol="0">
            <a:spAutoFit/>
          </a:bodyPr>
          <a:lstStyle/>
          <a:p>
            <a:r>
              <a:rPr lang="en-US" dirty="0"/>
              <a:t>Region where the model is useful</a:t>
            </a:r>
          </a:p>
        </p:txBody>
      </p:sp>
      <p:sp>
        <p:nvSpPr>
          <p:cNvPr id="43" name="Oval 42">
            <a:extLst>
              <a:ext uri="{FF2B5EF4-FFF2-40B4-BE49-F238E27FC236}">
                <a16:creationId xmlns:a16="http://schemas.microsoft.com/office/drawing/2014/main" id="{A63371CF-442C-13B3-E5F1-A050C54E2C94}"/>
              </a:ext>
            </a:extLst>
          </p:cNvPr>
          <p:cNvSpPr/>
          <p:nvPr/>
        </p:nvSpPr>
        <p:spPr>
          <a:xfrm>
            <a:off x="9413438" y="3364580"/>
            <a:ext cx="249925" cy="246960"/>
          </a:xfrm>
          <a:prstGeom prst="ellipse">
            <a:avLst/>
          </a:prstGeom>
          <a:solidFill>
            <a:schemeClr val="accent2">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628BC15E-079C-F734-DA05-9819EFFAFCAA}"/>
              </a:ext>
            </a:extLst>
          </p:cNvPr>
          <p:cNvSpPr txBox="1"/>
          <p:nvPr/>
        </p:nvSpPr>
        <p:spPr>
          <a:xfrm>
            <a:off x="8548805" y="2270270"/>
            <a:ext cx="1125256" cy="646331"/>
          </a:xfrm>
          <a:prstGeom prst="rect">
            <a:avLst/>
          </a:prstGeom>
          <a:solidFill>
            <a:srgbClr val="AFABAB"/>
          </a:solidFill>
        </p:spPr>
        <p:txBody>
          <a:bodyPr wrap="square" rtlCol="0">
            <a:spAutoFit/>
          </a:bodyPr>
          <a:lstStyle/>
          <a:p>
            <a:r>
              <a:rPr lang="en-US" dirty="0">
                <a:solidFill>
                  <a:schemeClr val="accent2">
                    <a:lumMod val="75000"/>
                  </a:schemeClr>
                </a:solidFill>
              </a:rPr>
              <a:t>Operating threshold</a:t>
            </a:r>
          </a:p>
        </p:txBody>
      </p:sp>
      <p:cxnSp>
        <p:nvCxnSpPr>
          <p:cNvPr id="46" name="Straight Arrow Connector 45">
            <a:extLst>
              <a:ext uri="{FF2B5EF4-FFF2-40B4-BE49-F238E27FC236}">
                <a16:creationId xmlns:a16="http://schemas.microsoft.com/office/drawing/2014/main" id="{B6D3F856-8CAE-FA78-7BD4-F8BA24A13E92}"/>
              </a:ext>
            </a:extLst>
          </p:cNvPr>
          <p:cNvCxnSpPr>
            <a:cxnSpLocks/>
          </p:cNvCxnSpPr>
          <p:nvPr/>
        </p:nvCxnSpPr>
        <p:spPr>
          <a:xfrm flipH="1">
            <a:off x="9663363" y="2308270"/>
            <a:ext cx="1118051" cy="1018442"/>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F9B94CF7-8F11-CA23-28EB-D7C247350D4F}"/>
                  </a:ext>
                </a:extLst>
              </p:cNvPr>
              <p:cNvSpPr txBox="1"/>
              <p:nvPr/>
            </p:nvSpPr>
            <p:spPr>
              <a:xfrm>
                <a:off x="5927437" y="4529612"/>
                <a:ext cx="4028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p>
            </p:txBody>
          </p:sp>
        </mc:Choice>
        <mc:Fallback xmlns="">
          <p:sp>
            <p:nvSpPr>
              <p:cNvPr id="49" name="TextBox 48">
                <a:extLst>
                  <a:ext uri="{FF2B5EF4-FFF2-40B4-BE49-F238E27FC236}">
                    <a16:creationId xmlns:a16="http://schemas.microsoft.com/office/drawing/2014/main" id="{F9B94CF7-8F11-CA23-28EB-D7C247350D4F}"/>
                  </a:ext>
                </a:extLst>
              </p:cNvPr>
              <p:cNvSpPr txBox="1">
                <a:spLocks noRot="1" noChangeAspect="1" noMove="1" noResize="1" noEditPoints="1" noAdjustHandles="1" noChangeArrowheads="1" noChangeShapeType="1" noTextEdit="1"/>
              </p:cNvSpPr>
              <p:nvPr/>
            </p:nvSpPr>
            <p:spPr>
              <a:xfrm>
                <a:off x="5927437" y="4529612"/>
                <a:ext cx="402803" cy="369332"/>
              </a:xfrm>
              <a:prstGeom prst="rect">
                <a:avLst/>
              </a:prstGeom>
              <a:blipFill>
                <a:blip r:embed="rId4"/>
                <a:stretch>
                  <a:fillRect b="-13115"/>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FB473C4D-0271-9754-2BA6-1358BCE5BE7B}"/>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3313425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D45CFC62-A670-21F7-0A1B-08F4DCC6C8DE}"/>
              </a:ext>
            </a:extLst>
          </p:cNvPr>
          <p:cNvSpPr>
            <a:spLocks noGrp="1"/>
          </p:cNvSpPr>
          <p:nvPr>
            <p:ph idx="1"/>
          </p:nvPr>
        </p:nvSpPr>
        <p:spPr>
          <a:xfrm>
            <a:off x="838200" y="1690688"/>
            <a:ext cx="10515600" cy="1294220"/>
          </a:xfrm>
        </p:spPr>
        <p:txBody>
          <a:bodyPr>
            <a:normAutofit/>
          </a:bodyPr>
          <a:lstStyle/>
          <a:p>
            <a:pPr marL="0" indent="0">
              <a:buNone/>
            </a:pPr>
            <a:r>
              <a:rPr lang="en-US" dirty="0"/>
              <a:t>Accuracy measures the overall effectiveness of the classification model (classifier). It answers the question, “How many datapoints did the model classify correctly?”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CB4C24-4F98-E772-A8BC-A22E9F7D878E}"/>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5" name="TextBox 4">
                <a:extLst>
                  <a:ext uri="{FF2B5EF4-FFF2-40B4-BE49-F238E27FC236}">
                    <a16:creationId xmlns:a16="http://schemas.microsoft.com/office/drawing/2014/main" id="{3ECB4C24-4F98-E772-A8BC-A22E9F7D878E}"/>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2"/>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6790423"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76+69+81</m:t>
                          </m:r>
                        </m:num>
                        <m:den>
                          <m:r>
                            <a:rPr lang="en-US" sz="1800" b="0" i="1" dirty="0" smtClean="0">
                              <a:latin typeface="Cambria Math" panose="02040503050406030204" pitchFamily="18" charset="0"/>
                            </a:rPr>
                            <m:t>76+69+81+10+12+11+27+3+6</m:t>
                          </m:r>
                        </m:den>
                      </m:f>
                      <m:r>
                        <a:rPr lang="en-US" sz="1800" b="0" i="1" dirty="0" smtClean="0">
                          <a:latin typeface="Cambria Math" panose="02040503050406030204" pitchFamily="18" charset="0"/>
                        </a:rPr>
                        <m:t>=76.66%</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6790423" cy="664926"/>
              </a:xfrm>
              <a:prstGeom prst="rect">
                <a:avLst/>
              </a:prstGeom>
              <a:blipFill>
                <a:blip r:embed="rId3"/>
                <a:stretch>
                  <a:fillRect/>
                </a:stretch>
              </a:blipFill>
              <a:ln>
                <a:noFill/>
              </a:ln>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BF23B6F-56D2-3AA3-EC90-1C8495412C86}"/>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2081715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7075650"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r>
                            <a:rPr lang="en-US" sz="1800" b="0" i="1" dirty="0" smtClean="0">
                              <a:latin typeface="Cambria Math" panose="02040503050406030204" pitchFamily="18" charset="0"/>
                            </a:rPr>
                            <m:t>180</m:t>
                          </m:r>
                          <m:r>
                            <a:rPr lang="en-US" sz="1800" i="1" dirty="0" smtClean="0">
                              <a:latin typeface="Cambria Math" panose="02040503050406030204" pitchFamily="18" charset="0"/>
                            </a:rPr>
                            <m:t>+</m:t>
                          </m:r>
                          <m:r>
                            <a:rPr lang="en-US" sz="1800" b="0" i="1" dirty="0" smtClean="0">
                              <a:latin typeface="Cambria Math" panose="02040503050406030204" pitchFamily="18" charset="0"/>
                            </a:rPr>
                            <m:t>25</m:t>
                          </m:r>
                        </m:num>
                        <m:den>
                          <m:r>
                            <a:rPr lang="en-US" sz="1800" b="0" i="1" dirty="0" smtClean="0">
                              <a:latin typeface="Cambria Math" panose="02040503050406030204" pitchFamily="18" charset="0"/>
                            </a:rPr>
                            <m:t>76+180+25+20+12+11+27+3+16</m:t>
                          </m:r>
                        </m:den>
                      </m:f>
                      <m:r>
                        <a:rPr lang="en-US" sz="1800" b="0" i="1" dirty="0" smtClean="0">
                          <a:latin typeface="Cambria Math" panose="02040503050406030204" pitchFamily="18" charset="0"/>
                        </a:rPr>
                        <m:t>=75.95%</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7075650" cy="664926"/>
              </a:xfrm>
              <a:prstGeom prst="rect">
                <a:avLst/>
              </a:prstGeom>
              <a:blipFill>
                <a:blip r:embed="rId3"/>
                <a:stretch>
                  <a:fillRect/>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9440DC4E-6298-D7EB-40CE-74F9EA18D2A0}"/>
              </a:ext>
            </a:extLst>
          </p:cNvPr>
          <p:cNvSpPr txBox="1">
            <a:spLocks/>
          </p:cNvSpPr>
          <p:nvPr/>
        </p:nvSpPr>
        <p:spPr>
          <a:xfrm>
            <a:off x="3877112" y="5591226"/>
            <a:ext cx="7958970" cy="5057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Even though the classification of “Birds” is poor, the accuracy is comparable to the previous scenario as the majority class is mostly captured by the model.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4C1042-7799-9336-BBD3-436B42CDE708}"/>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4" name="TextBox 3">
                <a:extLst>
                  <a:ext uri="{FF2B5EF4-FFF2-40B4-BE49-F238E27FC236}">
                    <a16:creationId xmlns:a16="http://schemas.microsoft.com/office/drawing/2014/main" id="{054C1042-7799-9336-BBD3-436B42CDE708}"/>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4"/>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60CC0261-6700-A4A8-7C5A-49C5846F73E6}"/>
              </a:ext>
            </a:extLst>
          </p:cNvPr>
          <p:cNvSpPr txBox="1">
            <a:spLocks/>
          </p:cNvSpPr>
          <p:nvPr/>
        </p:nvSpPr>
        <p:spPr>
          <a:xfrm>
            <a:off x="838200" y="1699627"/>
            <a:ext cx="10515600" cy="129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Accuracy measures the overall effectiveness of the classification model (classifier). It answers the question, “How many datapoints did the model classify correctly?”</a:t>
            </a:r>
          </a:p>
        </p:txBody>
      </p:sp>
      <p:sp>
        <p:nvSpPr>
          <p:cNvPr id="3" name="Footer Placeholder 2">
            <a:extLst>
              <a:ext uri="{FF2B5EF4-FFF2-40B4-BE49-F238E27FC236}">
                <a16:creationId xmlns:a16="http://schemas.microsoft.com/office/drawing/2014/main" id="{323F72F9-621E-0DD3-0D30-28613065EF96}"/>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4184444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2E1F2FC-D6BB-E739-5996-DE282D5009B5}"/>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C04EFBBC-ED7E-F8D0-7316-C3A5C60C0368}"/>
              </a:ext>
            </a:extLst>
          </p:cNvPr>
          <p:cNvGraphicFramePr>
            <a:graphicFrameLocks noGrp="1"/>
          </p:cNvGraphicFramePr>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8" name="Content Placeholder 2">
            <a:extLst>
              <a:ext uri="{FF2B5EF4-FFF2-40B4-BE49-F238E27FC236}">
                <a16:creationId xmlns:a16="http://schemas.microsoft.com/office/drawing/2014/main" id="{5D483418-8BBC-0A49-DC12-97D12821365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D7720B1-92C6-30BE-A941-4636CD09C77B}"/>
                  </a:ext>
                </a:extLst>
              </p:cNvPr>
              <p:cNvSpPr txBox="1"/>
              <p:nvPr/>
            </p:nvSpPr>
            <p:spPr>
              <a:xfrm>
                <a:off x="3529202" y="4116549"/>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76+10+12</m:t>
                          </m:r>
                        </m:den>
                      </m:f>
                      <m:r>
                        <a:rPr lang="en-US" sz="1800" b="0" i="1" dirty="0" smtClean="0">
                          <a:latin typeface="Cambria Math" panose="02040503050406030204" pitchFamily="18" charset="0"/>
                        </a:rPr>
                        <m:t>=77.55%</m:t>
                      </m:r>
                    </m:oMath>
                  </m:oMathPara>
                </a14:m>
                <a:endParaRPr lang="en-US" sz="1800" b="0" dirty="0"/>
              </a:p>
            </p:txBody>
          </p:sp>
        </mc:Choice>
        <mc:Fallback xmlns="">
          <p:sp>
            <p:nvSpPr>
              <p:cNvPr id="10" name="TextBox 9">
                <a:extLst>
                  <a:ext uri="{FF2B5EF4-FFF2-40B4-BE49-F238E27FC236}">
                    <a16:creationId xmlns:a16="http://schemas.microsoft.com/office/drawing/2014/main" id="{0D7720B1-92C6-30BE-A941-4636CD09C77B}"/>
                  </a:ext>
                </a:extLst>
              </p:cNvPr>
              <p:cNvSpPr txBox="1">
                <a:spLocks noRot="1" noChangeAspect="1" noMove="1" noResize="1" noEditPoints="1" noAdjustHandles="1" noChangeArrowheads="1" noChangeShapeType="1" noTextEdit="1"/>
              </p:cNvSpPr>
              <p:nvPr/>
            </p:nvSpPr>
            <p:spPr>
              <a:xfrm>
                <a:off x="3529202" y="4116549"/>
                <a:ext cx="6442744"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80D0F2-1176-BB9B-0ADF-7EB16CF2FB7B}"/>
                  </a:ext>
                </a:extLst>
              </p:cNvPr>
              <p:cNvSpPr txBox="1"/>
              <p:nvPr/>
            </p:nvSpPr>
            <p:spPr>
              <a:xfrm>
                <a:off x="3529202" y="4741021"/>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81</m:t>
                          </m:r>
                        </m:num>
                        <m:den>
                          <m:r>
                            <a:rPr lang="en-US" sz="1800" b="0" i="1" smtClean="0">
                              <a:latin typeface="Cambria Math" panose="02040503050406030204" pitchFamily="18" charset="0"/>
                            </a:rPr>
                            <m:t>81+6+3</m:t>
                          </m:r>
                        </m:den>
                      </m:f>
                      <m:r>
                        <a:rPr lang="en-US" sz="1800" b="0" i="1" smtClean="0">
                          <a:latin typeface="Cambria Math" panose="02040503050406030204" pitchFamily="18" charset="0"/>
                        </a:rPr>
                        <m:t>=90.00%</m:t>
                      </m:r>
                    </m:oMath>
                  </m:oMathPara>
                </a14:m>
                <a:endParaRPr lang="en-US" sz="1800" b="0" dirty="0"/>
              </a:p>
            </p:txBody>
          </p:sp>
        </mc:Choice>
        <mc:Fallback xmlns="">
          <p:sp>
            <p:nvSpPr>
              <p:cNvPr id="12" name="TextBox 11">
                <a:extLst>
                  <a:ext uri="{FF2B5EF4-FFF2-40B4-BE49-F238E27FC236}">
                    <a16:creationId xmlns:a16="http://schemas.microsoft.com/office/drawing/2014/main" id="{2580D0F2-1176-BB9B-0ADF-7EB16CF2FB7B}"/>
                  </a:ext>
                </a:extLst>
              </p:cNvPr>
              <p:cNvSpPr txBox="1">
                <a:spLocks noRot="1" noChangeAspect="1" noMove="1" noResize="1" noEditPoints="1" noAdjustHandles="1" noChangeArrowheads="1" noChangeShapeType="1" noTextEdit="1"/>
              </p:cNvSpPr>
              <p:nvPr/>
            </p:nvSpPr>
            <p:spPr>
              <a:xfrm>
                <a:off x="3529202" y="4741021"/>
                <a:ext cx="6442744"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A1106EA-CF34-DA3C-D3F5-913D555AEAB5}"/>
                  </a:ext>
                </a:extLst>
              </p:cNvPr>
              <p:cNvSpPr txBox="1"/>
              <p:nvPr/>
            </p:nvSpPr>
            <p:spPr>
              <a:xfrm>
                <a:off x="3529202" y="5365493"/>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69</m:t>
                          </m:r>
                        </m:num>
                        <m:den>
                          <m:r>
                            <a:rPr lang="en-US" sz="1800" i="1">
                              <a:latin typeface="Cambria Math" panose="02040503050406030204" pitchFamily="18" charset="0"/>
                            </a:rPr>
                            <m:t>27+69+11</m:t>
                          </m:r>
                        </m:den>
                      </m:f>
                      <m:r>
                        <a:rPr lang="en-US" sz="1800" i="1">
                          <a:latin typeface="Cambria Math" panose="02040503050406030204" pitchFamily="18" charset="0"/>
                        </a:rPr>
                        <m:t>=64.48%</m:t>
                      </m:r>
                    </m:oMath>
                  </m:oMathPara>
                </a14:m>
                <a:endParaRPr lang="en-US" sz="1800" b="0" dirty="0"/>
              </a:p>
            </p:txBody>
          </p:sp>
        </mc:Choice>
        <mc:Fallback xmlns="">
          <p:sp>
            <p:nvSpPr>
              <p:cNvPr id="14" name="TextBox 13">
                <a:extLst>
                  <a:ext uri="{FF2B5EF4-FFF2-40B4-BE49-F238E27FC236}">
                    <a16:creationId xmlns:a16="http://schemas.microsoft.com/office/drawing/2014/main" id="{DA1106EA-CF34-DA3C-D3F5-913D555AEAB5}"/>
                  </a:ext>
                </a:extLst>
              </p:cNvPr>
              <p:cNvSpPr txBox="1">
                <a:spLocks noRot="1" noChangeAspect="1" noMove="1" noResize="1" noEditPoints="1" noAdjustHandles="1" noChangeArrowheads="1" noChangeShapeType="1" noTextEdit="1"/>
              </p:cNvSpPr>
              <p:nvPr/>
            </p:nvSpPr>
            <p:spPr>
              <a:xfrm>
                <a:off x="3529202" y="5365493"/>
                <a:ext cx="6094602" cy="879856"/>
              </a:xfrm>
              <a:prstGeom prst="rect">
                <a:avLst/>
              </a:prstGeom>
              <a:blipFill>
                <a:blip r:embed="rId5"/>
                <a:stretch>
                  <a:fillRect/>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F92190FD-BFF2-7924-3356-E2D00442FB64}"/>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3241345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p:sp>
        <p:nvSpPr>
          <p:cNvPr id="8" name="Content Placeholder 2">
            <a:extLst>
              <a:ext uri="{FF2B5EF4-FFF2-40B4-BE49-F238E27FC236}">
                <a16:creationId xmlns:a16="http://schemas.microsoft.com/office/drawing/2014/main" id="{1ACE73D8-CA01-F52D-CEAD-E58F2D15B72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9" name="Table 10">
            <a:extLst>
              <a:ext uri="{FF2B5EF4-FFF2-40B4-BE49-F238E27FC236}">
                <a16:creationId xmlns:a16="http://schemas.microsoft.com/office/drawing/2014/main" id="{C43AA608-26D8-521F-1D49-10FC8EFC66D6}"/>
              </a:ext>
            </a:extLst>
          </p:cNvPr>
          <p:cNvGraphicFramePr>
            <a:graphicFrameLocks noGrp="1"/>
          </p:cNvGraphicFramePr>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10" name="Content Placeholder 2">
            <a:extLst>
              <a:ext uri="{FF2B5EF4-FFF2-40B4-BE49-F238E27FC236}">
                <a16:creationId xmlns:a16="http://schemas.microsoft.com/office/drawing/2014/main" id="{803E182C-3DAD-7A2E-EFFC-55FF3C2DC654}"/>
              </a:ext>
            </a:extLst>
          </p:cNvPr>
          <p:cNvSpPr txBox="1">
            <a:spLocks/>
          </p:cNvSpPr>
          <p:nvPr/>
        </p:nvSpPr>
        <p:spPr>
          <a:xfrm>
            <a:off x="8083228" y="4581345"/>
            <a:ext cx="3753523" cy="15156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Clearly this model performs poorly on the identification of “Birds” relative to the previous scenario and the metric “Recall” captures this. </a:t>
            </a:r>
          </a:p>
        </p:txBody>
      </p:sp>
      <p:sp>
        <p:nvSpPr>
          <p:cNvPr id="12" name="Content Placeholder 2">
            <a:extLst>
              <a:ext uri="{FF2B5EF4-FFF2-40B4-BE49-F238E27FC236}">
                <a16:creationId xmlns:a16="http://schemas.microsoft.com/office/drawing/2014/main" id="{AEC4BA8C-E2A9-86EA-A821-C94D8110A17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6EF30D-54D2-546A-9058-9EF4D8D6DA0B}"/>
                  </a:ext>
                </a:extLst>
              </p:cNvPr>
              <p:cNvSpPr txBox="1"/>
              <p:nvPr/>
            </p:nvSpPr>
            <p:spPr>
              <a:xfrm>
                <a:off x="3654411" y="421269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76+20+12</m:t>
                          </m:r>
                        </m:den>
                      </m:f>
                      <m:r>
                        <a:rPr lang="en-US" sz="1800" b="0" i="1" dirty="0" smtClean="0">
                          <a:latin typeface="Cambria Math" panose="02040503050406030204" pitchFamily="18" charset="0"/>
                        </a:rPr>
                        <m:t>=70.37%</m:t>
                      </m:r>
                    </m:oMath>
                  </m:oMathPara>
                </a14:m>
                <a:endParaRPr lang="en-US" sz="1800" b="0" dirty="0"/>
              </a:p>
            </p:txBody>
          </p:sp>
        </mc:Choice>
        <mc:Fallback xmlns="">
          <p:sp>
            <p:nvSpPr>
              <p:cNvPr id="14" name="TextBox 13">
                <a:extLst>
                  <a:ext uri="{FF2B5EF4-FFF2-40B4-BE49-F238E27FC236}">
                    <a16:creationId xmlns:a16="http://schemas.microsoft.com/office/drawing/2014/main" id="{306EF30D-54D2-546A-9058-9EF4D8D6DA0B}"/>
                  </a:ext>
                </a:extLst>
              </p:cNvPr>
              <p:cNvSpPr txBox="1">
                <a:spLocks noRot="1" noChangeAspect="1" noMove="1" noResize="1" noEditPoints="1" noAdjustHandles="1" noChangeArrowheads="1" noChangeShapeType="1" noTextEdit="1"/>
              </p:cNvSpPr>
              <p:nvPr/>
            </p:nvSpPr>
            <p:spPr>
              <a:xfrm>
                <a:off x="3654411" y="4212691"/>
                <a:ext cx="6094602" cy="87985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A93A521-3E67-5500-8227-C62188F0362A}"/>
                  </a:ext>
                </a:extLst>
              </p:cNvPr>
              <p:cNvSpPr txBox="1"/>
              <p:nvPr/>
            </p:nvSpPr>
            <p:spPr>
              <a:xfrm>
                <a:off x="3654411" y="473646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180</m:t>
                          </m:r>
                        </m:num>
                        <m:den>
                          <m:r>
                            <a:rPr lang="en-US" sz="1800" i="1">
                              <a:latin typeface="Cambria Math" panose="02040503050406030204" pitchFamily="18" charset="0"/>
                            </a:rPr>
                            <m:t>27+</m:t>
                          </m:r>
                          <m:r>
                            <a:rPr lang="en-US" sz="1800" b="0" i="1" smtClean="0">
                              <a:latin typeface="Cambria Math" panose="02040503050406030204" pitchFamily="18" charset="0"/>
                            </a:rPr>
                            <m:t>180</m:t>
                          </m:r>
                          <m:r>
                            <a:rPr lang="en-US" sz="1800" i="1">
                              <a:latin typeface="Cambria Math" panose="02040503050406030204" pitchFamily="18" charset="0"/>
                            </a:rPr>
                            <m:t>+11</m:t>
                          </m:r>
                        </m:den>
                      </m:f>
                      <m:r>
                        <a:rPr lang="en-US" sz="1800" i="1">
                          <a:latin typeface="Cambria Math" panose="02040503050406030204" pitchFamily="18" charset="0"/>
                        </a:rPr>
                        <m:t>=</m:t>
                      </m:r>
                      <m:r>
                        <a:rPr lang="en-US" sz="1800" b="0" i="1" smtClean="0">
                          <a:latin typeface="Cambria Math" panose="02040503050406030204" pitchFamily="18" charset="0"/>
                        </a:rPr>
                        <m:t>82</m:t>
                      </m:r>
                      <m:r>
                        <a:rPr lang="en-US" sz="1800" i="1">
                          <a:latin typeface="Cambria Math" panose="02040503050406030204" pitchFamily="18" charset="0"/>
                        </a:rPr>
                        <m:t>.</m:t>
                      </m:r>
                      <m:r>
                        <a:rPr lang="en-US" sz="1800" b="0" i="1" smtClean="0">
                          <a:latin typeface="Cambria Math" panose="02040503050406030204" pitchFamily="18" charset="0"/>
                        </a:rPr>
                        <m:t>56</m:t>
                      </m:r>
                      <m:r>
                        <a:rPr lang="en-US" sz="1800" i="1">
                          <a:latin typeface="Cambria Math" panose="02040503050406030204" pitchFamily="18" charset="0"/>
                        </a:rPr>
                        <m:t>%</m:t>
                      </m:r>
                    </m:oMath>
                  </m:oMathPara>
                </a14:m>
                <a:endParaRPr lang="en-US" sz="1800" b="0" dirty="0"/>
              </a:p>
            </p:txBody>
          </p:sp>
        </mc:Choice>
        <mc:Fallback xmlns="">
          <p:sp>
            <p:nvSpPr>
              <p:cNvPr id="16" name="TextBox 15">
                <a:extLst>
                  <a:ext uri="{FF2B5EF4-FFF2-40B4-BE49-F238E27FC236}">
                    <a16:creationId xmlns:a16="http://schemas.microsoft.com/office/drawing/2014/main" id="{EA93A521-3E67-5500-8227-C62188F0362A}"/>
                  </a:ext>
                </a:extLst>
              </p:cNvPr>
              <p:cNvSpPr txBox="1">
                <a:spLocks noRot="1" noChangeAspect="1" noMove="1" noResize="1" noEditPoints="1" noAdjustHandles="1" noChangeArrowheads="1" noChangeShapeType="1" noTextEdit="1"/>
              </p:cNvSpPr>
              <p:nvPr/>
            </p:nvSpPr>
            <p:spPr>
              <a:xfrm>
                <a:off x="3654411" y="4736468"/>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8E35040-C154-FE67-539E-BBC7176DA859}"/>
                  </a:ext>
                </a:extLst>
              </p:cNvPr>
              <p:cNvSpPr txBox="1"/>
              <p:nvPr/>
            </p:nvSpPr>
            <p:spPr>
              <a:xfrm>
                <a:off x="3654411" y="5260245"/>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25</m:t>
                          </m:r>
                        </m:num>
                        <m:den>
                          <m:r>
                            <a:rPr lang="en-US" sz="1800" b="0" i="1" smtClean="0">
                              <a:latin typeface="Cambria Math" panose="02040503050406030204" pitchFamily="18" charset="0"/>
                            </a:rPr>
                            <m:t>16+3+25</m:t>
                          </m:r>
                        </m:den>
                      </m:f>
                      <m:r>
                        <a:rPr lang="en-US" sz="1800" b="0" i="1" smtClean="0">
                          <a:latin typeface="Cambria Math" panose="02040503050406030204" pitchFamily="18" charset="0"/>
                        </a:rPr>
                        <m:t>=56.81%</m:t>
                      </m:r>
                    </m:oMath>
                  </m:oMathPara>
                </a14:m>
                <a:endParaRPr lang="en-US" sz="1800" b="0" dirty="0"/>
              </a:p>
            </p:txBody>
          </p:sp>
        </mc:Choice>
        <mc:Fallback xmlns="">
          <p:sp>
            <p:nvSpPr>
              <p:cNvPr id="18" name="TextBox 17">
                <a:extLst>
                  <a:ext uri="{FF2B5EF4-FFF2-40B4-BE49-F238E27FC236}">
                    <a16:creationId xmlns:a16="http://schemas.microsoft.com/office/drawing/2014/main" id="{38E35040-C154-FE67-539E-BBC7176DA859}"/>
                  </a:ext>
                </a:extLst>
              </p:cNvPr>
              <p:cNvSpPr txBox="1">
                <a:spLocks noRot="1" noChangeAspect="1" noMove="1" noResize="1" noEditPoints="1" noAdjustHandles="1" noChangeArrowheads="1" noChangeShapeType="1" noTextEdit="1"/>
              </p:cNvSpPr>
              <p:nvPr/>
            </p:nvSpPr>
            <p:spPr>
              <a:xfrm>
                <a:off x="3654411" y="5260245"/>
                <a:ext cx="6094602" cy="8882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9BE55B8-9119-FBE8-2365-7221267398EC}"/>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19" name="TextBox 18">
                <a:extLst>
                  <a:ext uri="{FF2B5EF4-FFF2-40B4-BE49-F238E27FC236}">
                    <a16:creationId xmlns:a16="http://schemas.microsoft.com/office/drawing/2014/main" id="{99BE55B8-9119-FBE8-2365-7221267398EC}"/>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5"/>
                <a:stretch>
                  <a:fillRect/>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6B0F4E2-1844-2FF4-AD12-46DC76EFE8E1}"/>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1519358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446FAAB-3915-7B5C-4BFB-022FB35DAE33}"/>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85D84FA7-B1B6-9C41-4304-5134E6266AA6}"/>
              </a:ext>
            </a:extLst>
          </p:cNvPr>
          <p:cNvGraphicFramePr>
            <a:graphicFrameLocks noGrp="1"/>
          </p:cNvGraphicFramePr>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6DAC1A-625F-F11A-A0D9-993CCF22CFBE}"/>
                  </a:ext>
                </a:extLst>
              </p:cNvPr>
              <p:cNvSpPr txBox="1"/>
              <p:nvPr/>
            </p:nvSpPr>
            <p:spPr>
              <a:xfrm>
                <a:off x="3680204" y="4134600"/>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69.</m:t>
                      </m:r>
                      <m:r>
                        <a:rPr lang="en-US" sz="1800" b="0" i="1" dirty="0" smtClean="0">
                          <a:latin typeface="Cambria Math" panose="02040503050406030204" pitchFamily="18" charset="0"/>
                        </a:rPr>
                        <m:t>7</m:t>
                      </m:r>
                      <m:r>
                        <a:rPr lang="en-AU" sz="1800" b="0" i="1" dirty="0" smtClean="0">
                          <a:latin typeface="Cambria Math" panose="02040503050406030204" pitchFamily="18" charset="0"/>
                        </a:rPr>
                        <m:t>2</m:t>
                      </m:r>
                      <m:r>
                        <a:rPr lang="en-US" sz="1800" b="0" i="1" dirty="0" smtClean="0">
                          <a:latin typeface="Cambria Math" panose="02040503050406030204" pitchFamily="18" charset="0"/>
                        </a:rPr>
                        <m:t>%</m:t>
                      </m:r>
                    </m:oMath>
                  </m:oMathPara>
                </a14:m>
                <a:endParaRPr lang="en-US" sz="1800" b="0" dirty="0"/>
              </a:p>
            </p:txBody>
          </p:sp>
        </mc:Choice>
        <mc:Fallback xmlns="">
          <p:sp>
            <p:nvSpPr>
              <p:cNvPr id="8" name="TextBox 7">
                <a:extLst>
                  <a:ext uri="{FF2B5EF4-FFF2-40B4-BE49-F238E27FC236}">
                    <a16:creationId xmlns:a16="http://schemas.microsoft.com/office/drawing/2014/main" id="{AA6DAC1A-625F-F11A-A0D9-993CCF22CFBE}"/>
                  </a:ext>
                </a:extLst>
              </p:cNvPr>
              <p:cNvSpPr txBox="1">
                <a:spLocks noRot="1" noChangeAspect="1" noMove="1" noResize="1" noEditPoints="1" noAdjustHandles="1" noChangeArrowheads="1" noChangeShapeType="1" noTextEdit="1"/>
              </p:cNvSpPr>
              <p:nvPr/>
            </p:nvSpPr>
            <p:spPr>
              <a:xfrm>
                <a:off x="3680204" y="4134600"/>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7C7E46C-EEAF-34E7-408D-57C897E30216}"/>
                  </a:ext>
                </a:extLst>
              </p:cNvPr>
              <p:cNvSpPr txBox="1"/>
              <p:nvPr/>
            </p:nvSpPr>
            <p:spPr>
              <a:xfrm>
                <a:off x="3680204" y="468744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69</m:t>
                          </m:r>
                        </m:num>
                        <m:den>
                          <m:r>
                            <a:rPr lang="en-AU" sz="1800" b="0" i="1" smtClean="0">
                              <a:latin typeface="Cambria Math" panose="02040503050406030204" pitchFamily="18" charset="0"/>
                            </a:rPr>
                            <m:t>10+69+3</m:t>
                          </m:r>
                        </m:den>
                      </m:f>
                      <m:r>
                        <a:rPr lang="en-US" sz="1800" i="1">
                          <a:latin typeface="Cambria Math" panose="02040503050406030204" pitchFamily="18" charset="0"/>
                        </a:rPr>
                        <m:t>=</m:t>
                      </m:r>
                      <m:r>
                        <a:rPr lang="en-AU" sz="1800" b="0" i="1" smtClean="0">
                          <a:latin typeface="Cambria Math" panose="02040503050406030204" pitchFamily="18" charset="0"/>
                        </a:rPr>
                        <m:t>84</m:t>
                      </m:r>
                      <m:r>
                        <a:rPr lang="en-US" sz="1800" i="1">
                          <a:latin typeface="Cambria Math" panose="02040503050406030204" pitchFamily="18" charset="0"/>
                        </a:rPr>
                        <m:t>.</m:t>
                      </m:r>
                      <m:r>
                        <a:rPr lang="en-US" sz="1800" b="0" i="1" smtClean="0">
                          <a:latin typeface="Cambria Math" panose="02040503050406030204" pitchFamily="18" charset="0"/>
                        </a:rPr>
                        <m:t>1</m:t>
                      </m:r>
                      <m:r>
                        <a:rPr lang="en-AU" sz="1800" b="0" i="1" smtClean="0">
                          <a:latin typeface="Cambria Math" panose="02040503050406030204" pitchFamily="18" charset="0"/>
                        </a:rPr>
                        <m:t>4</m:t>
                      </m:r>
                      <m:r>
                        <a:rPr lang="en-US" sz="1800" i="1">
                          <a:latin typeface="Cambria Math" panose="02040503050406030204" pitchFamily="18" charset="0"/>
                        </a:rPr>
                        <m:t>%</m:t>
                      </m:r>
                    </m:oMath>
                  </m:oMathPara>
                </a14:m>
                <a:endParaRPr lang="en-US" sz="1800" b="0" dirty="0"/>
              </a:p>
            </p:txBody>
          </p:sp>
        </mc:Choice>
        <mc:Fallback xmlns="">
          <p:sp>
            <p:nvSpPr>
              <p:cNvPr id="11" name="TextBox 10">
                <a:extLst>
                  <a:ext uri="{FF2B5EF4-FFF2-40B4-BE49-F238E27FC236}">
                    <a16:creationId xmlns:a16="http://schemas.microsoft.com/office/drawing/2014/main" id="{17C7E46C-EEAF-34E7-408D-57C897E30216}"/>
                  </a:ext>
                </a:extLst>
              </p:cNvPr>
              <p:cNvSpPr txBox="1">
                <a:spLocks noRot="1" noChangeAspect="1" noMove="1" noResize="1" noEditPoints="1" noAdjustHandles="1" noChangeArrowheads="1" noChangeShapeType="1" noTextEdit="1"/>
              </p:cNvSpPr>
              <p:nvPr/>
            </p:nvSpPr>
            <p:spPr>
              <a:xfrm>
                <a:off x="3680204" y="468744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44D0F7A-EC7C-E7D2-AFC6-3EED27FF9C02}"/>
                  </a:ext>
                </a:extLst>
              </p:cNvPr>
              <p:cNvSpPr txBox="1"/>
              <p:nvPr/>
            </p:nvSpPr>
            <p:spPr>
              <a:xfrm>
                <a:off x="3680204" y="52402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81</m:t>
                          </m:r>
                        </m:num>
                        <m:den>
                          <m:r>
                            <a:rPr lang="en-AU" sz="1800" b="0" i="1" smtClean="0">
                              <a:latin typeface="Cambria Math" panose="02040503050406030204" pitchFamily="18" charset="0"/>
                            </a:rPr>
                            <m:t>12+11+81</m:t>
                          </m:r>
                        </m:den>
                      </m:f>
                      <m:r>
                        <a:rPr lang="en-US" sz="1800" b="0" i="1" smtClean="0">
                          <a:latin typeface="Cambria Math" panose="02040503050406030204" pitchFamily="18" charset="0"/>
                        </a:rPr>
                        <m:t>=</m:t>
                      </m:r>
                      <m:r>
                        <a:rPr lang="en-AU" sz="1800" b="0" i="1" smtClean="0">
                          <a:latin typeface="Cambria Math" panose="02040503050406030204" pitchFamily="18" charset="0"/>
                        </a:rPr>
                        <m:t>77</m:t>
                      </m:r>
                      <m:r>
                        <a:rPr lang="en-US" sz="1800" b="0" i="1" smtClean="0">
                          <a:latin typeface="Cambria Math" panose="02040503050406030204" pitchFamily="18" charset="0"/>
                        </a:rPr>
                        <m:t>.</m:t>
                      </m:r>
                      <m:r>
                        <a:rPr lang="en-AU" sz="1800" b="0" i="1" smtClean="0">
                          <a:latin typeface="Cambria Math" panose="02040503050406030204" pitchFamily="18" charset="0"/>
                        </a:rPr>
                        <m:t>88</m:t>
                      </m:r>
                      <m:r>
                        <a:rPr lang="en-US" sz="1800" b="0" i="1" smtClean="0">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B44D0F7A-EC7C-E7D2-AFC6-3EED27FF9C02}"/>
                  </a:ext>
                </a:extLst>
              </p:cNvPr>
              <p:cNvSpPr txBox="1">
                <a:spLocks noRot="1" noChangeAspect="1" noMove="1" noResize="1" noEditPoints="1" noAdjustHandles="1" noChangeArrowheads="1" noChangeShapeType="1" noTextEdit="1"/>
              </p:cNvSpPr>
              <p:nvPr/>
            </p:nvSpPr>
            <p:spPr>
              <a:xfrm>
                <a:off x="3680204" y="5240288"/>
                <a:ext cx="6094602" cy="87985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6A3123E-4C2A-B708-3FC4-81D8A655D3F9}"/>
                  </a:ext>
                </a:extLst>
              </p:cNvPr>
              <p:cNvSpPr txBox="1">
                <a:spLocks/>
              </p:cNvSpPr>
              <p:nvPr/>
            </p:nvSpPr>
            <p:spPr>
              <a:xfrm>
                <a:off x="8103765" y="4360432"/>
                <a:ext cx="2877309" cy="10392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When this model predicts “a cat” it is </a:t>
                </a:r>
                <a14:m>
                  <m:oMath xmlns:m="http://schemas.openxmlformats.org/officeDocument/2006/math">
                    <m:r>
                      <a:rPr lang="en-US" sz="1800" b="0" i="1" smtClean="0">
                        <a:latin typeface="Cambria Math" panose="02040503050406030204" pitchFamily="18" charset="0"/>
                      </a:rPr>
                      <m:t>≈</m:t>
                    </m:r>
                  </m:oMath>
                </a14:m>
                <a:r>
                  <a:rPr lang="en-US" sz="1800" dirty="0"/>
                  <a:t>30% unlikely to be a cat.</a:t>
                </a:r>
              </a:p>
            </p:txBody>
          </p:sp>
        </mc:Choice>
        <mc:Fallback xmlns="">
          <p:sp>
            <p:nvSpPr>
              <p:cNvPr id="6" name="Content Placeholder 2">
                <a:extLst>
                  <a:ext uri="{FF2B5EF4-FFF2-40B4-BE49-F238E27FC236}">
                    <a16:creationId xmlns:a16="http://schemas.microsoft.com/office/drawing/2014/main" id="{D6A3123E-4C2A-B708-3FC4-81D8A655D3F9}"/>
                  </a:ext>
                </a:extLst>
              </p:cNvPr>
              <p:cNvSpPr txBox="1">
                <a:spLocks noRot="1" noChangeAspect="1" noMove="1" noResize="1" noEditPoints="1" noAdjustHandles="1" noChangeArrowheads="1" noChangeShapeType="1" noTextEdit="1"/>
              </p:cNvSpPr>
              <p:nvPr/>
            </p:nvSpPr>
            <p:spPr>
              <a:xfrm>
                <a:off x="8103765" y="4360432"/>
                <a:ext cx="2877309" cy="1039279"/>
              </a:xfrm>
              <a:prstGeom prst="rect">
                <a:avLst/>
              </a:prstGeom>
              <a:blipFill>
                <a:blip r:embed="rId6"/>
                <a:stretch>
                  <a:fillRect l="-1695" t="-5263" r="-2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4586743-43A9-DC17-6C5C-1C99E71BAF0F}"/>
                  </a:ext>
                </a:extLst>
              </p:cNvPr>
              <p:cNvSpPr txBox="1">
                <a:spLocks/>
              </p:cNvSpPr>
              <p:nvPr/>
            </p:nvSpPr>
            <p:spPr>
              <a:xfrm>
                <a:off x="8103765" y="5240288"/>
                <a:ext cx="2877309" cy="10392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When this model predicts “a dog” it is </a:t>
                </a:r>
                <a14:m>
                  <m:oMath xmlns:m="http://schemas.openxmlformats.org/officeDocument/2006/math">
                    <m:r>
                      <a:rPr lang="en-US" sz="1800" b="0" i="1" smtClean="0">
                        <a:latin typeface="Cambria Math" panose="02040503050406030204" pitchFamily="18" charset="0"/>
                      </a:rPr>
                      <m:t>≈</m:t>
                    </m:r>
                  </m:oMath>
                </a14:m>
                <a:r>
                  <a:rPr lang="en-US" sz="1800" dirty="0"/>
                  <a:t>84% likely to be a dog.</a:t>
                </a:r>
              </a:p>
            </p:txBody>
          </p:sp>
        </mc:Choice>
        <mc:Fallback xmlns="">
          <p:sp>
            <p:nvSpPr>
              <p:cNvPr id="7" name="Content Placeholder 2">
                <a:extLst>
                  <a:ext uri="{FF2B5EF4-FFF2-40B4-BE49-F238E27FC236}">
                    <a16:creationId xmlns:a16="http://schemas.microsoft.com/office/drawing/2014/main" id="{44586743-43A9-DC17-6C5C-1C99E71BAF0F}"/>
                  </a:ext>
                </a:extLst>
              </p:cNvPr>
              <p:cNvSpPr txBox="1">
                <a:spLocks noRot="1" noChangeAspect="1" noMove="1" noResize="1" noEditPoints="1" noAdjustHandles="1" noChangeArrowheads="1" noChangeShapeType="1" noTextEdit="1"/>
              </p:cNvSpPr>
              <p:nvPr/>
            </p:nvSpPr>
            <p:spPr>
              <a:xfrm>
                <a:off x="8103765" y="5240288"/>
                <a:ext cx="2877309" cy="1039279"/>
              </a:xfrm>
              <a:prstGeom prst="rect">
                <a:avLst/>
              </a:prstGeom>
              <a:blipFill>
                <a:blip r:embed="rId7"/>
                <a:stretch>
                  <a:fillRect l="-1695" t="-5882" r="-2754"/>
                </a:stretch>
              </a:blipFill>
            </p:spPr>
            <p:txBody>
              <a:bodyPr/>
              <a:lstStyle/>
              <a:p>
                <a:r>
                  <a:rPr lang="en-US">
                    <a:noFill/>
                  </a:rPr>
                  <a:t> </a:t>
                </a:r>
              </a:p>
            </p:txBody>
          </p:sp>
        </mc:Fallback>
      </mc:AlternateContent>
      <p:sp>
        <p:nvSpPr>
          <p:cNvPr id="10" name="Footer Placeholder 9">
            <a:extLst>
              <a:ext uri="{FF2B5EF4-FFF2-40B4-BE49-F238E27FC236}">
                <a16:creationId xmlns:a16="http://schemas.microsoft.com/office/drawing/2014/main" id="{E48F0B9A-1FE7-594E-2636-CD1C7E72A8ED}"/>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2586127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p:graphicFrame>
        <p:nvGraphicFramePr>
          <p:cNvPr id="6" name="Table 10">
            <a:extLst>
              <a:ext uri="{FF2B5EF4-FFF2-40B4-BE49-F238E27FC236}">
                <a16:creationId xmlns:a16="http://schemas.microsoft.com/office/drawing/2014/main" id="{6315CBA3-1AD9-A71A-6C58-091A3E0AF8C6}"/>
              </a:ext>
            </a:extLst>
          </p:cNvPr>
          <p:cNvGraphicFramePr>
            <a:graphicFrameLocks noGrp="1"/>
          </p:cNvGraphicFramePr>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7" name="Content Placeholder 2">
            <a:extLst>
              <a:ext uri="{FF2B5EF4-FFF2-40B4-BE49-F238E27FC236}">
                <a16:creationId xmlns:a16="http://schemas.microsoft.com/office/drawing/2014/main" id="{96AE808C-E540-5E15-EB20-AEAC818FF9E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901BA5-1828-13B4-25C6-1304635ECD65}"/>
                  </a:ext>
                </a:extLst>
              </p:cNvPr>
              <p:cNvSpPr txBox="1"/>
              <p:nvPr/>
            </p:nvSpPr>
            <p:spPr>
              <a:xfrm>
                <a:off x="3635696" y="411803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76+27+16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63.86</m:t>
                      </m:r>
                      <m:r>
                        <a:rPr lang="en-US" sz="1800" b="0" i="1" dirty="0" smtClean="0">
                          <a:latin typeface="Cambria Math" panose="02040503050406030204" pitchFamily="18" charset="0"/>
                        </a:rPr>
                        <m:t>%</m:t>
                      </m:r>
                    </m:oMath>
                  </m:oMathPara>
                </a14:m>
                <a:endParaRPr lang="en-US" sz="1800" b="0" dirty="0"/>
              </a:p>
            </p:txBody>
          </p:sp>
        </mc:Choice>
        <mc:Fallback xmlns="">
          <p:sp>
            <p:nvSpPr>
              <p:cNvPr id="12" name="TextBox 11">
                <a:extLst>
                  <a:ext uri="{FF2B5EF4-FFF2-40B4-BE49-F238E27FC236}">
                    <a16:creationId xmlns:a16="http://schemas.microsoft.com/office/drawing/2014/main" id="{5D901BA5-1828-13B4-25C6-1304635ECD65}"/>
                  </a:ext>
                </a:extLst>
              </p:cNvPr>
              <p:cNvSpPr txBox="1">
                <a:spLocks noRot="1" noChangeAspect="1" noMove="1" noResize="1" noEditPoints="1" noAdjustHandles="1" noChangeArrowheads="1" noChangeShapeType="1" noTextEdit="1"/>
              </p:cNvSpPr>
              <p:nvPr/>
            </p:nvSpPr>
            <p:spPr>
              <a:xfrm>
                <a:off x="3635696" y="4118031"/>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EC8FFF3-6155-FCE9-5749-AEF99C85E1D2}"/>
                  </a:ext>
                </a:extLst>
              </p:cNvPr>
              <p:cNvSpPr txBox="1"/>
              <p:nvPr/>
            </p:nvSpPr>
            <p:spPr>
              <a:xfrm>
                <a:off x="3635696" y="472738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180</m:t>
                          </m:r>
                        </m:num>
                        <m:den>
                          <m:r>
                            <a:rPr lang="en-AU" sz="1800" b="0" i="1" smtClean="0">
                              <a:latin typeface="Cambria Math" panose="02040503050406030204" pitchFamily="18" charset="0"/>
                            </a:rPr>
                            <m:t>180+20+3</m:t>
                          </m:r>
                        </m:den>
                      </m:f>
                      <m:r>
                        <a:rPr lang="en-US" sz="1800" i="1">
                          <a:latin typeface="Cambria Math" panose="02040503050406030204" pitchFamily="18" charset="0"/>
                        </a:rPr>
                        <m:t>=</m:t>
                      </m:r>
                      <m:r>
                        <a:rPr lang="en-AU" sz="1800" b="0" i="1" smtClean="0">
                          <a:latin typeface="Cambria Math" panose="02040503050406030204" pitchFamily="18" charset="0"/>
                        </a:rPr>
                        <m:t>88</m:t>
                      </m:r>
                      <m:r>
                        <a:rPr lang="en-US" sz="1800" i="1">
                          <a:latin typeface="Cambria Math" panose="02040503050406030204" pitchFamily="18" charset="0"/>
                        </a:rPr>
                        <m:t>.</m:t>
                      </m:r>
                      <m:r>
                        <a:rPr lang="en-AU" sz="1800" b="0" i="1" smtClean="0">
                          <a:latin typeface="Cambria Math" panose="02040503050406030204" pitchFamily="18" charset="0"/>
                        </a:rPr>
                        <m:t>66</m:t>
                      </m:r>
                      <m:r>
                        <a:rPr lang="en-US" sz="1800" i="1">
                          <a:latin typeface="Cambria Math" panose="02040503050406030204" pitchFamily="18" charset="0"/>
                        </a:rPr>
                        <m:t>%</m:t>
                      </m:r>
                    </m:oMath>
                  </m:oMathPara>
                </a14:m>
                <a:endParaRPr lang="en-US" sz="1800" b="0" dirty="0"/>
              </a:p>
            </p:txBody>
          </p:sp>
        </mc:Choice>
        <mc:Fallback xmlns="">
          <p:sp>
            <p:nvSpPr>
              <p:cNvPr id="15" name="TextBox 14">
                <a:extLst>
                  <a:ext uri="{FF2B5EF4-FFF2-40B4-BE49-F238E27FC236}">
                    <a16:creationId xmlns:a16="http://schemas.microsoft.com/office/drawing/2014/main" id="{0EC8FFF3-6155-FCE9-5749-AEF99C85E1D2}"/>
                  </a:ext>
                </a:extLst>
              </p:cNvPr>
              <p:cNvSpPr txBox="1">
                <a:spLocks noRot="1" noChangeAspect="1" noMove="1" noResize="1" noEditPoints="1" noAdjustHandles="1" noChangeArrowheads="1" noChangeShapeType="1" noTextEdit="1"/>
              </p:cNvSpPr>
              <p:nvPr/>
            </p:nvSpPr>
            <p:spPr>
              <a:xfrm>
                <a:off x="3635696" y="472738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4CD6DFF-0480-B12E-6214-683B1C10BC0E}"/>
                  </a:ext>
                </a:extLst>
              </p:cNvPr>
              <p:cNvSpPr txBox="1"/>
              <p:nvPr/>
            </p:nvSpPr>
            <p:spPr>
              <a:xfrm>
                <a:off x="3635696" y="5336737"/>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25</m:t>
                          </m:r>
                        </m:num>
                        <m:den>
                          <m:r>
                            <a:rPr lang="en-AU" sz="1800" b="0" i="1" smtClean="0">
                              <a:latin typeface="Cambria Math" panose="02040503050406030204" pitchFamily="18" charset="0"/>
                            </a:rPr>
                            <m:t>12+11+25</m:t>
                          </m:r>
                        </m:den>
                      </m:f>
                      <m:r>
                        <a:rPr lang="en-US" sz="1800" b="0" i="1" smtClean="0">
                          <a:latin typeface="Cambria Math" panose="02040503050406030204" pitchFamily="18" charset="0"/>
                        </a:rPr>
                        <m:t>=</m:t>
                      </m:r>
                      <m:r>
                        <a:rPr lang="en-AU" sz="1800" b="0" i="1" smtClean="0">
                          <a:latin typeface="Cambria Math" panose="02040503050406030204" pitchFamily="18" charset="0"/>
                        </a:rPr>
                        <m:t>52</m:t>
                      </m:r>
                      <m:r>
                        <a:rPr lang="en-US" sz="1800" b="0" i="1" smtClean="0">
                          <a:latin typeface="Cambria Math" panose="02040503050406030204" pitchFamily="18" charset="0"/>
                        </a:rPr>
                        <m:t>.</m:t>
                      </m:r>
                      <m:r>
                        <a:rPr lang="en-AU" sz="1800" b="0" i="1" smtClean="0">
                          <a:latin typeface="Cambria Math" panose="02040503050406030204" pitchFamily="18" charset="0"/>
                        </a:rPr>
                        <m:t>08</m:t>
                      </m:r>
                      <m:r>
                        <a:rPr lang="en-US" sz="1800" b="0" i="1" smtClean="0">
                          <a:latin typeface="Cambria Math" panose="02040503050406030204" pitchFamily="18" charset="0"/>
                        </a:rPr>
                        <m:t>%</m:t>
                      </m:r>
                    </m:oMath>
                  </m:oMathPara>
                </a14:m>
                <a:endParaRPr lang="en-US" sz="1800" b="0" dirty="0"/>
              </a:p>
            </p:txBody>
          </p:sp>
        </mc:Choice>
        <mc:Fallback xmlns="">
          <p:sp>
            <p:nvSpPr>
              <p:cNvPr id="17" name="TextBox 16">
                <a:extLst>
                  <a:ext uri="{FF2B5EF4-FFF2-40B4-BE49-F238E27FC236}">
                    <a16:creationId xmlns:a16="http://schemas.microsoft.com/office/drawing/2014/main" id="{64CD6DFF-0480-B12E-6214-683B1C10BC0E}"/>
                  </a:ext>
                </a:extLst>
              </p:cNvPr>
              <p:cNvSpPr txBox="1">
                <a:spLocks noRot="1" noChangeAspect="1" noMove="1" noResize="1" noEditPoints="1" noAdjustHandles="1" noChangeArrowheads="1" noChangeShapeType="1" noTextEdit="1"/>
              </p:cNvSpPr>
              <p:nvPr/>
            </p:nvSpPr>
            <p:spPr>
              <a:xfrm>
                <a:off x="3635696" y="5336737"/>
                <a:ext cx="6094602" cy="88825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5887F2-D379-1697-41E1-464229B41484}"/>
                  </a:ext>
                </a:extLst>
              </p:cNvPr>
              <p:cNvSpPr txBox="1">
                <a:spLocks/>
              </p:cNvSpPr>
              <p:nvPr/>
            </p:nvSpPr>
            <p:spPr>
              <a:xfrm>
                <a:off x="8221211" y="4478247"/>
                <a:ext cx="2877309" cy="10392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When this model predicts “a dog” it is </a:t>
                </a:r>
                <a14:m>
                  <m:oMath xmlns:m="http://schemas.openxmlformats.org/officeDocument/2006/math">
                    <m:r>
                      <a:rPr lang="en-US" sz="1800" b="0" i="1" smtClean="0">
                        <a:latin typeface="Cambria Math" panose="02040503050406030204" pitchFamily="18" charset="0"/>
                      </a:rPr>
                      <m:t>≈</m:t>
                    </m:r>
                  </m:oMath>
                </a14:m>
                <a:r>
                  <a:rPr lang="en-US" sz="1800" dirty="0"/>
                  <a:t>88% likely to be a dog.</a:t>
                </a:r>
              </a:p>
            </p:txBody>
          </p:sp>
        </mc:Choice>
        <mc:Fallback xmlns="">
          <p:sp>
            <p:nvSpPr>
              <p:cNvPr id="3" name="Content Placeholder 2">
                <a:extLst>
                  <a:ext uri="{FF2B5EF4-FFF2-40B4-BE49-F238E27FC236}">
                    <a16:creationId xmlns:a16="http://schemas.microsoft.com/office/drawing/2014/main" id="{6E5887F2-D379-1697-41E1-464229B41484}"/>
                  </a:ext>
                </a:extLst>
              </p:cNvPr>
              <p:cNvSpPr txBox="1">
                <a:spLocks noRot="1" noChangeAspect="1" noMove="1" noResize="1" noEditPoints="1" noAdjustHandles="1" noChangeArrowheads="1" noChangeShapeType="1" noTextEdit="1"/>
              </p:cNvSpPr>
              <p:nvPr/>
            </p:nvSpPr>
            <p:spPr>
              <a:xfrm>
                <a:off x="8221211" y="4478247"/>
                <a:ext cx="2877309" cy="1039279"/>
              </a:xfrm>
              <a:prstGeom prst="rect">
                <a:avLst/>
              </a:prstGeom>
              <a:blipFill>
                <a:blip r:embed="rId6"/>
                <a:stretch>
                  <a:fillRect l="-1907" t="-5882" r="-2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6788C94D-581F-BF62-CFEA-0D20782BC6FF}"/>
                  </a:ext>
                </a:extLst>
              </p:cNvPr>
              <p:cNvSpPr txBox="1">
                <a:spLocks/>
              </p:cNvSpPr>
              <p:nvPr/>
            </p:nvSpPr>
            <p:spPr>
              <a:xfrm>
                <a:off x="8221210" y="5280942"/>
                <a:ext cx="2877309" cy="10392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When this model predicts “a bird” it is </a:t>
                </a:r>
                <a14:m>
                  <m:oMath xmlns:m="http://schemas.openxmlformats.org/officeDocument/2006/math">
                    <m:r>
                      <a:rPr lang="en-US" sz="1800" b="0" i="1" smtClean="0">
                        <a:latin typeface="Cambria Math" panose="02040503050406030204" pitchFamily="18" charset="0"/>
                      </a:rPr>
                      <m:t>≈</m:t>
                    </m:r>
                  </m:oMath>
                </a14:m>
                <a:r>
                  <a:rPr lang="en-US" sz="1800" dirty="0"/>
                  <a:t>48% unlikely to be a bird.</a:t>
                </a:r>
              </a:p>
            </p:txBody>
          </p:sp>
        </mc:Choice>
        <mc:Fallback xmlns="">
          <p:sp>
            <p:nvSpPr>
              <p:cNvPr id="5" name="Content Placeholder 2">
                <a:extLst>
                  <a:ext uri="{FF2B5EF4-FFF2-40B4-BE49-F238E27FC236}">
                    <a16:creationId xmlns:a16="http://schemas.microsoft.com/office/drawing/2014/main" id="{6788C94D-581F-BF62-CFEA-0D20782BC6FF}"/>
                  </a:ext>
                </a:extLst>
              </p:cNvPr>
              <p:cNvSpPr txBox="1">
                <a:spLocks noRot="1" noChangeAspect="1" noMove="1" noResize="1" noEditPoints="1" noAdjustHandles="1" noChangeArrowheads="1" noChangeShapeType="1" noTextEdit="1"/>
              </p:cNvSpPr>
              <p:nvPr/>
            </p:nvSpPr>
            <p:spPr>
              <a:xfrm>
                <a:off x="8221210" y="5280942"/>
                <a:ext cx="2877309" cy="1039279"/>
              </a:xfrm>
              <a:prstGeom prst="rect">
                <a:avLst/>
              </a:prstGeom>
              <a:blipFill>
                <a:blip r:embed="rId7"/>
                <a:stretch>
                  <a:fillRect l="-1907" t="-5263" r="-1695"/>
                </a:stretch>
              </a:blipFill>
            </p:spPr>
            <p:txBody>
              <a:bodyPr/>
              <a:lstStyle/>
              <a:p>
                <a:r>
                  <a:rPr lang="en-US">
                    <a:noFill/>
                  </a:rPr>
                  <a:t> </a:t>
                </a:r>
              </a:p>
            </p:txBody>
          </p:sp>
        </mc:Fallback>
      </mc:AlternateContent>
      <p:sp>
        <p:nvSpPr>
          <p:cNvPr id="8" name="Footer Placeholder 7">
            <a:extLst>
              <a:ext uri="{FF2B5EF4-FFF2-40B4-BE49-F238E27FC236}">
                <a16:creationId xmlns:a16="http://schemas.microsoft.com/office/drawing/2014/main" id="{A013AE93-FC16-E76D-24D4-59CEED6DBCDE}"/>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3988379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87808785-0E66-BE7E-E437-D7B0D92E4ED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4" name="Table 10">
            <a:extLst>
              <a:ext uri="{FF2B5EF4-FFF2-40B4-BE49-F238E27FC236}">
                <a16:creationId xmlns:a16="http://schemas.microsoft.com/office/drawing/2014/main" id="{291C64F9-0B8A-D106-366D-31B50BA8C3D2}"/>
              </a:ext>
            </a:extLst>
          </p:cNvPr>
          <p:cNvGraphicFramePr>
            <a:graphicFrameLocks noGrp="1"/>
          </p:cNvGraphicFramePr>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42919" y="4366487"/>
                <a:ext cx="6094602" cy="61734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𝐹𝑃</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𝑅</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27+6</m:t>
                          </m:r>
                        </m:num>
                        <m:den>
                          <m:r>
                            <a:rPr lang="en-US" sz="1800" b="0" i="1" dirty="0" smtClean="0">
                              <a:latin typeface="Cambria Math" panose="02040503050406030204" pitchFamily="18" charset="0"/>
                            </a:rPr>
                            <m:t>27+69+11+6+3+81</m:t>
                          </m:r>
                        </m:den>
                      </m:f>
                      <m:r>
                        <a:rPr lang="en-US" sz="1800" b="0" i="1" dirty="0" smtClean="0">
                          <a:latin typeface="Cambria Math" panose="02040503050406030204" pitchFamily="18" charset="0"/>
                        </a:rPr>
                        <m:t>=16.75%</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42919" y="4366487"/>
                <a:ext cx="6094602" cy="6173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42919" y="4660545"/>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𝐹𝑃𝑅</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10+3</m:t>
                          </m:r>
                        </m:num>
                        <m:den>
                          <m:r>
                            <a:rPr lang="en-US" sz="1800" i="1" smtClean="0">
                              <a:latin typeface="Cambria Math" panose="02040503050406030204" pitchFamily="18" charset="0"/>
                            </a:rPr>
                            <m:t>7</m:t>
                          </m:r>
                          <m:r>
                            <a:rPr lang="en-US" sz="1800" b="0" i="1" smtClean="0">
                              <a:latin typeface="Cambria Math" panose="02040503050406030204" pitchFamily="18" charset="0"/>
                            </a:rPr>
                            <m:t>6+10+12+6+3+81</m:t>
                          </m:r>
                        </m:den>
                      </m:f>
                      <m:r>
                        <a:rPr lang="en-US" sz="1800" i="1">
                          <a:latin typeface="Cambria Math" panose="02040503050406030204" pitchFamily="18" charset="0"/>
                        </a:rPr>
                        <m:t>=</m:t>
                      </m:r>
                      <m:r>
                        <a:rPr lang="en-US" sz="1800" b="0" i="1" smtClean="0">
                          <a:latin typeface="Cambria Math" panose="02040503050406030204" pitchFamily="18" charset="0"/>
                        </a:rPr>
                        <m:t>6</m:t>
                      </m:r>
                      <m:r>
                        <a:rPr lang="en-US" sz="1800" i="1">
                          <a:latin typeface="Cambria Math" panose="02040503050406030204" pitchFamily="18" charset="0"/>
                        </a:rPr>
                        <m:t>.</m:t>
                      </m:r>
                      <m:r>
                        <a:rPr lang="en-US" sz="1800" b="0" i="1" smtClean="0">
                          <a:latin typeface="Cambria Math" panose="02040503050406030204" pitchFamily="18" charset="0"/>
                        </a:rPr>
                        <m:t>91</m:t>
                      </m:r>
                      <m:r>
                        <a:rPr lang="en-US" sz="1800" i="1">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42919" y="4660545"/>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99A681C-ABD4-F935-FFDB-5DE436099B80}"/>
                  </a:ext>
                </a:extLst>
              </p:cNvPr>
              <p:cNvSpPr txBox="1"/>
              <p:nvPr/>
            </p:nvSpPr>
            <p:spPr>
              <a:xfrm>
                <a:off x="3642919" y="5217111"/>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76+10+12</m:t>
                          </m:r>
                          <m:r>
                            <a:rPr lang="en-US" sz="1800" b="0" i="1" smtClean="0">
                              <a:latin typeface="Cambria Math" panose="02040503050406030204" pitchFamily="18" charset="0"/>
                            </a:rPr>
                            <m:t>+27+69+11</m:t>
                          </m:r>
                        </m:den>
                      </m:f>
                      <m:r>
                        <a:rPr lang="en-US" sz="1800" b="0" i="1" smtClean="0">
                          <a:latin typeface="Cambria Math" panose="02040503050406030204" pitchFamily="18" charset="0"/>
                        </a:rPr>
                        <m:t>=11.21%</m:t>
                      </m:r>
                    </m:oMath>
                  </m:oMathPara>
                </a14:m>
                <a:endParaRPr lang="en-US" sz="1800" b="0" dirty="0"/>
              </a:p>
            </p:txBody>
          </p:sp>
        </mc:Choice>
        <mc:Fallback xmlns="">
          <p:sp>
            <p:nvSpPr>
              <p:cNvPr id="15" name="TextBox 14">
                <a:extLst>
                  <a:ext uri="{FF2B5EF4-FFF2-40B4-BE49-F238E27FC236}">
                    <a16:creationId xmlns:a16="http://schemas.microsoft.com/office/drawing/2014/main" id="{399A681C-ABD4-F935-FFDB-5DE436099B80}"/>
                  </a:ext>
                </a:extLst>
              </p:cNvPr>
              <p:cNvSpPr txBox="1">
                <a:spLocks noRot="1" noChangeAspect="1" noMove="1" noResize="1" noEditPoints="1" noAdjustHandles="1" noChangeArrowheads="1" noChangeShapeType="1" noTextEdit="1"/>
              </p:cNvSpPr>
              <p:nvPr/>
            </p:nvSpPr>
            <p:spPr>
              <a:xfrm>
                <a:off x="3642919" y="5217111"/>
                <a:ext cx="6094602" cy="879856"/>
              </a:xfrm>
              <a:prstGeom prst="rect">
                <a:avLst/>
              </a:prstGeom>
              <a:blipFill>
                <a:blip r:embed="rId5"/>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sp>
        <p:nvSpPr>
          <p:cNvPr id="5" name="Content Placeholder 2">
            <a:extLst>
              <a:ext uri="{FF2B5EF4-FFF2-40B4-BE49-F238E27FC236}">
                <a16:creationId xmlns:a16="http://schemas.microsoft.com/office/drawing/2014/main" id="{4A9A2639-9198-54E5-EB7A-A7EB61ED69BF}"/>
              </a:ext>
            </a:extLst>
          </p:cNvPr>
          <p:cNvSpPr txBox="1">
            <a:spLocks/>
          </p:cNvSpPr>
          <p:nvPr/>
        </p:nvSpPr>
        <p:spPr>
          <a:xfrm>
            <a:off x="8959442" y="4581345"/>
            <a:ext cx="2877309" cy="10392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This model confuses “a cat for a dog” or “a bird for a dog” with the least probability.</a:t>
            </a:r>
          </a:p>
        </p:txBody>
      </p:sp>
      <p:sp>
        <p:nvSpPr>
          <p:cNvPr id="6" name="Footer Placeholder 5">
            <a:extLst>
              <a:ext uri="{FF2B5EF4-FFF2-40B4-BE49-F238E27FC236}">
                <a16:creationId xmlns:a16="http://schemas.microsoft.com/office/drawing/2014/main" id="{CF22A0E9-89CE-8AC0-9E35-85AA54EB5CCA}"/>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3273390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34530" y="4123276"/>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𝐹𝑃</m:t>
                      </m:r>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𝐶𝑎𝑡</m:t>
                          </m:r>
                        </m:sub>
                      </m:sSub>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27+16</m:t>
                          </m:r>
                        </m:num>
                        <m:den>
                          <m:r>
                            <a:rPr lang="en-US" i="1" dirty="0">
                              <a:latin typeface="Cambria Math" panose="02040503050406030204" pitchFamily="18" charset="0"/>
                            </a:rPr>
                            <m:t>27+180+11+16+3+27</m:t>
                          </m:r>
                        </m:den>
                      </m:f>
                      <m:r>
                        <a:rPr lang="en-US" i="1" dirty="0">
                          <a:latin typeface="Cambria Math" panose="02040503050406030204" pitchFamily="18" charset="0"/>
                        </a:rPr>
                        <m:t>=16.41%</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34530" y="4123276"/>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34530" y="4698582"/>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𝐹𝑃𝑅</m:t>
                          </m:r>
                        </m:e>
                        <m:sub>
                          <m:r>
                            <a:rPr lang="en-US" i="1">
                              <a:latin typeface="Cambria Math" panose="02040503050406030204" pitchFamily="18" charset="0"/>
                            </a:rPr>
                            <m:t>𝐷𝑜𝑔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20+3</m:t>
                          </m:r>
                        </m:num>
                        <m:den>
                          <m:r>
                            <a:rPr lang="en-US" i="1">
                              <a:latin typeface="Cambria Math" panose="02040503050406030204" pitchFamily="18" charset="0"/>
                            </a:rPr>
                            <m:t>76+20+12+16+3+25</m:t>
                          </m:r>
                        </m:den>
                      </m:f>
                      <m:r>
                        <a:rPr lang="en-US" i="1">
                          <a:latin typeface="Cambria Math" panose="02040503050406030204" pitchFamily="18" charset="0"/>
                        </a:rPr>
                        <m:t>=15.13%</m:t>
                      </m:r>
                    </m:oMath>
                  </m:oMathPara>
                </a14:m>
                <a:endParaRPr lang="en-US"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34530" y="4698582"/>
                <a:ext cx="6094602" cy="879856"/>
              </a:xfrm>
              <a:prstGeom prst="rect">
                <a:avLst/>
              </a:prstGeom>
              <a:blipFill>
                <a:blip r:embed="rId4"/>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graphicFrame>
        <p:nvGraphicFramePr>
          <p:cNvPr id="5" name="Table 10">
            <a:extLst>
              <a:ext uri="{FF2B5EF4-FFF2-40B4-BE49-F238E27FC236}">
                <a16:creationId xmlns:a16="http://schemas.microsoft.com/office/drawing/2014/main" id="{FB08D77E-69AB-C717-F41C-56843A68DEC7}"/>
              </a:ext>
            </a:extLst>
          </p:cNvPr>
          <p:cNvGraphicFramePr>
            <a:graphicFrameLocks noGrp="1"/>
          </p:cNvGraphicFramePr>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6" name="Content Placeholder 2">
            <a:extLst>
              <a:ext uri="{FF2B5EF4-FFF2-40B4-BE49-F238E27FC236}">
                <a16:creationId xmlns:a16="http://schemas.microsoft.com/office/drawing/2014/main" id="{53DB457E-F086-1CE1-1F54-D5335585FDF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BCC7A3D-F9E3-1EA9-658F-325DEA8B2483}"/>
                  </a:ext>
                </a:extLst>
              </p:cNvPr>
              <p:cNvSpPr txBox="1"/>
              <p:nvPr/>
            </p:nvSpPr>
            <p:spPr>
              <a:xfrm>
                <a:off x="3634530" y="52738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m:t>
                          </m:r>
                          <m:r>
                            <a:rPr lang="en-US" sz="1800" b="0" i="1" smtClean="0">
                              <a:latin typeface="Cambria Math" panose="02040503050406030204" pitchFamily="18" charset="0"/>
                            </a:rPr>
                            <m:t>2</m:t>
                          </m:r>
                          <m:r>
                            <a:rPr lang="en-US" sz="1800" i="1">
                              <a:latin typeface="Cambria Math" panose="02040503050406030204" pitchFamily="18" charset="0"/>
                            </a:rPr>
                            <m:t>0+12</m:t>
                          </m:r>
                          <m:r>
                            <a:rPr lang="en-US" sz="1800" b="0" i="1" smtClean="0">
                              <a:latin typeface="Cambria Math" panose="02040503050406030204" pitchFamily="18" charset="0"/>
                            </a:rPr>
                            <m:t>+27+180+11</m:t>
                          </m:r>
                        </m:den>
                      </m:f>
                      <m:r>
                        <a:rPr lang="en-US" sz="1800" b="0" i="1" smtClean="0">
                          <a:latin typeface="Cambria Math" panose="02040503050406030204" pitchFamily="18" charset="0"/>
                        </a:rPr>
                        <m:t>=7.05%</m:t>
                      </m:r>
                    </m:oMath>
                  </m:oMathPara>
                </a14:m>
                <a:endParaRPr lang="en-US" sz="1800" b="0" dirty="0"/>
              </a:p>
            </p:txBody>
          </p:sp>
        </mc:Choice>
        <mc:Fallback xmlns="">
          <p:sp>
            <p:nvSpPr>
              <p:cNvPr id="9" name="TextBox 8">
                <a:extLst>
                  <a:ext uri="{FF2B5EF4-FFF2-40B4-BE49-F238E27FC236}">
                    <a16:creationId xmlns:a16="http://schemas.microsoft.com/office/drawing/2014/main" id="{4BCC7A3D-F9E3-1EA9-658F-325DEA8B2483}"/>
                  </a:ext>
                </a:extLst>
              </p:cNvPr>
              <p:cNvSpPr txBox="1">
                <a:spLocks noRot="1" noChangeAspect="1" noMove="1" noResize="1" noEditPoints="1" noAdjustHandles="1" noChangeArrowheads="1" noChangeShapeType="1" noTextEdit="1"/>
              </p:cNvSpPr>
              <p:nvPr/>
            </p:nvSpPr>
            <p:spPr>
              <a:xfrm>
                <a:off x="3634530" y="5273888"/>
                <a:ext cx="6094602" cy="879856"/>
              </a:xfrm>
              <a:prstGeom prst="rect">
                <a:avLst/>
              </a:prstGeom>
              <a:blipFill>
                <a:blip r:embed="rId5"/>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6CE53A51-F8CF-9067-7CEF-2ECD3798A2CF}"/>
              </a:ext>
            </a:extLst>
          </p:cNvPr>
          <p:cNvSpPr txBox="1">
            <a:spLocks/>
          </p:cNvSpPr>
          <p:nvPr/>
        </p:nvSpPr>
        <p:spPr>
          <a:xfrm>
            <a:off x="8959442" y="4581345"/>
            <a:ext cx="2877309" cy="10392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This model confuses “a cat for a bird” or “a dog for a bird” with the least probability.</a:t>
            </a:r>
          </a:p>
        </p:txBody>
      </p:sp>
      <p:sp>
        <p:nvSpPr>
          <p:cNvPr id="4" name="Footer Placeholder 3">
            <a:extLst>
              <a:ext uri="{FF2B5EF4-FFF2-40B4-BE49-F238E27FC236}">
                <a16:creationId xmlns:a16="http://schemas.microsoft.com/office/drawing/2014/main" id="{D399217D-5C96-BBE0-5773-0C3EFD591463}"/>
              </a:ext>
            </a:extLst>
          </p:cNvPr>
          <p:cNvSpPr>
            <a:spLocks noGrp="1"/>
          </p:cNvSpPr>
          <p:nvPr>
            <p:ph type="ftr" sz="quarter" idx="11"/>
          </p:nvPr>
        </p:nvSpPr>
        <p:spPr/>
        <p:txBody>
          <a:bodyPr/>
          <a:lstStyle/>
          <a:p>
            <a:r>
              <a:rPr lang="en-US"/>
              <a:t>M. Meenakshi Sundaram, S. Ganesh</a:t>
            </a:r>
          </a:p>
        </p:txBody>
      </p:sp>
    </p:spTree>
    <p:extLst>
      <p:ext uri="{BB962C8B-B14F-4D97-AF65-F5344CB8AC3E}">
        <p14:creationId xmlns:p14="http://schemas.microsoft.com/office/powerpoint/2010/main" val="3919655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1923</Words>
  <Application>Microsoft Office PowerPoint</Application>
  <PresentationFormat>Widescreen</PresentationFormat>
  <Paragraphs>386</Paragraphs>
  <Slides>16</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Classification – The definition of Success</vt:lpstr>
      <vt:lpstr>Accuracy</vt:lpstr>
      <vt:lpstr>Accuracy</vt:lpstr>
      <vt:lpstr>Recall</vt:lpstr>
      <vt:lpstr>Recall</vt:lpstr>
      <vt:lpstr>Precision</vt:lpstr>
      <vt:lpstr>Precision</vt:lpstr>
      <vt:lpstr>False Positive Rate (FPR)</vt:lpstr>
      <vt:lpstr>False Positive Rate (FPR)</vt:lpstr>
      <vt:lpstr>F1 Score</vt:lpstr>
      <vt:lpstr>F1 Score</vt:lpstr>
      <vt:lpstr>Some General &amp; Corner Cases</vt:lpstr>
      <vt:lpstr>PowerPoint Presentation</vt:lpstr>
      <vt:lpstr>PowerPoint Presentation</vt:lpstr>
      <vt:lpstr>Receiver Operating Characteristic (ROC) Curve</vt:lpstr>
      <vt:lpstr>Precision Recall Curve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 The definition of Success</dc:title>
  <dc:creator>Meenakshi Sundaram Manivannan</dc:creator>
  <cp:lastModifiedBy>Meenakshi Sundaram Manivannan</cp:lastModifiedBy>
  <cp:revision>4</cp:revision>
  <dcterms:created xsi:type="dcterms:W3CDTF">2023-09-05T06:34:04Z</dcterms:created>
  <dcterms:modified xsi:type="dcterms:W3CDTF">2023-09-05T06:45:42Z</dcterms:modified>
</cp:coreProperties>
</file>