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6" r:id="rId3"/>
    <p:sldId id="277" r:id="rId4"/>
    <p:sldId id="281" r:id="rId5"/>
    <p:sldId id="273" r:id="rId6"/>
    <p:sldId id="257" r:id="rId7"/>
    <p:sldId id="275" r:id="rId8"/>
    <p:sldId id="311" r:id="rId9"/>
    <p:sldId id="318" r:id="rId10"/>
    <p:sldId id="323" r:id="rId11"/>
    <p:sldId id="312" r:id="rId12"/>
    <p:sldId id="324" r:id="rId13"/>
    <p:sldId id="314" r:id="rId14"/>
    <p:sldId id="322" r:id="rId15"/>
    <p:sldId id="316" r:id="rId16"/>
    <p:sldId id="270" r:id="rId17"/>
    <p:sldId id="259" r:id="rId18"/>
    <p:sldId id="266" r:id="rId19"/>
    <p:sldId id="263" r:id="rId20"/>
    <p:sldId id="267" r:id="rId21"/>
    <p:sldId id="264" r:id="rId22"/>
    <p:sldId id="272" r:id="rId23"/>
    <p:sldId id="265" r:id="rId24"/>
    <p:sldId id="271" r:id="rId25"/>
    <p:sldId id="334" r:id="rId26"/>
    <p:sldId id="335" r:id="rId27"/>
    <p:sldId id="336" r:id="rId28"/>
    <p:sldId id="337" r:id="rId29"/>
    <p:sldId id="338" r:id="rId30"/>
    <p:sldId id="330" r:id="rId31"/>
    <p:sldId id="331" r:id="rId32"/>
    <p:sldId id="274" r:id="rId33"/>
    <p:sldId id="258" r:id="rId34"/>
    <p:sldId id="260" r:id="rId35"/>
    <p:sldId id="261" r:id="rId36"/>
    <p:sldId id="282" r:id="rId37"/>
    <p:sldId id="287" r:id="rId38"/>
    <p:sldId id="289" r:id="rId39"/>
    <p:sldId id="288" r:id="rId40"/>
    <p:sldId id="290" r:id="rId41"/>
    <p:sldId id="291" r:id="rId42"/>
    <p:sldId id="293" r:id="rId43"/>
    <p:sldId id="294" r:id="rId44"/>
    <p:sldId id="297" r:id="rId45"/>
    <p:sldId id="298" r:id="rId46"/>
    <p:sldId id="299" r:id="rId47"/>
    <p:sldId id="300" r:id="rId48"/>
    <p:sldId id="278" r:id="rId49"/>
    <p:sldId id="301" r:id="rId50"/>
    <p:sldId id="302" r:id="rId51"/>
    <p:sldId id="279" r:id="rId52"/>
    <p:sldId id="303" r:id="rId53"/>
    <p:sldId id="305" r:id="rId54"/>
    <p:sldId id="304" r:id="rId55"/>
    <p:sldId id="306" r:id="rId56"/>
    <p:sldId id="326" r:id="rId57"/>
    <p:sldId id="327" r:id="rId58"/>
    <p:sldId id="328" r:id="rId59"/>
    <p:sldId id="325" r:id="rId60"/>
    <p:sldId id="317" r:id="rId61"/>
    <p:sldId id="307" r:id="rId62"/>
    <p:sldId id="308" r:id="rId63"/>
    <p:sldId id="310" r:id="rId6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FABAB"/>
    <a:srgbClr val="007700"/>
    <a:srgbClr val="FBE5D6"/>
    <a:srgbClr val="FF3E3E"/>
    <a:srgbClr val="6B50AC"/>
    <a:srgbClr val="427EBA"/>
    <a:srgbClr val="CE5A57"/>
    <a:srgbClr val="4472C4"/>
    <a:srgbClr val="0068B5"/>
    <a:srgbClr val="C6C6C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spPr>
            <a:ln w="1905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linear"/>
            <c:dispRSqr val="0"/>
            <c:dispEq val="0"/>
          </c:trendline>
          <c:trendline>
            <c:spPr>
              <a:ln w="31750" cap="rnd">
                <a:solidFill>
                  <a:srgbClr val="FF0000"/>
                </a:solidFill>
                <a:prstDash val="solid"/>
              </a:ln>
              <a:effectLst/>
            </c:spPr>
            <c:trendlineType val="linear"/>
            <c:dispRSqr val="0"/>
            <c:dispEq val="1"/>
            <c:trendlineLbl>
              <c:layout>
                <c:manualLayout>
                  <c:x val="-0.2437751162304081"/>
                  <c:y val="0.14116908453853386"/>
                </c:manualLayout>
              </c:layout>
              <c:tx>
                <c:rich>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r>
                      <a:rPr lang="en-US" sz="1800" baseline="0" dirty="0">
                        <a:solidFill>
                          <a:srgbClr val="FF0000"/>
                        </a:solidFill>
                      </a:rPr>
                      <a:t>y = 14.497x - 53.286</a:t>
                    </a:r>
                  </a:p>
                </c:rich>
              </c:tx>
              <c:numFmt formatCode="General" sourceLinked="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trendlineLbl>
          </c:trendline>
          <c:trendline>
            <c:spPr>
              <a:ln w="22225" cap="rnd">
                <a:solidFill>
                  <a:srgbClr val="00B050"/>
                </a:solidFill>
                <a:prstDash val="solid"/>
              </a:ln>
              <a:effectLst/>
            </c:spPr>
            <c:trendlineType val="poly"/>
            <c:order val="2"/>
            <c:dispRSqr val="0"/>
            <c:dispEq val="1"/>
            <c:trendlineLbl>
              <c:layout>
                <c:manualLayout>
                  <c:x val="0.11795724156538463"/>
                  <c:y val="0.5727359999829239"/>
                </c:manualLayout>
              </c:layout>
              <c:tx>
                <c:rich>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r>
                      <a:rPr lang="en-US" sz="1800" baseline="0" dirty="0">
                        <a:solidFill>
                          <a:srgbClr val="00B050"/>
                        </a:solidFill>
                      </a:rPr>
                      <a:t>y = 0.9928x</a:t>
                    </a:r>
                    <a:r>
                      <a:rPr lang="en-US" sz="1800" baseline="30000" dirty="0">
                        <a:solidFill>
                          <a:srgbClr val="00B050"/>
                        </a:solidFill>
                      </a:rPr>
                      <a:t>2</a:t>
                    </a:r>
                    <a:r>
                      <a:rPr lang="en-US" sz="1800" baseline="0" dirty="0">
                        <a:solidFill>
                          <a:srgbClr val="00B050"/>
                        </a:solidFill>
                      </a:rPr>
                      <a:t> - 3.8695x + 3.6519</a:t>
                    </a:r>
                    <a:endParaRPr lang="en-US" sz="1800" dirty="0">
                      <a:solidFill>
                        <a:srgbClr val="00B050"/>
                      </a:solidFill>
                    </a:endParaRPr>
                  </a:p>
                </c:rich>
              </c:tx>
              <c:numFmt formatCode="General" sourceLinked="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trendlineLbl>
          </c:trendline>
          <c:xVal>
            <c:numRef>
              <c:f>Sheet1!$A$3:$A$186</c:f>
              <c:numCache>
                <c:formatCode>General</c:formatCode>
                <c:ptCount val="184"/>
                <c:pt idx="0">
                  <c:v>0.1</c:v>
                </c:pt>
                <c:pt idx="1">
                  <c:v>0.2</c:v>
                </c:pt>
                <c:pt idx="2">
                  <c:v>0.30000000000000004</c:v>
                </c:pt>
                <c:pt idx="3">
                  <c:v>0.4</c:v>
                </c:pt>
                <c:pt idx="4">
                  <c:v>0.5</c:v>
                </c:pt>
                <c:pt idx="5">
                  <c:v>0.6</c:v>
                </c:pt>
                <c:pt idx="6">
                  <c:v>0.7</c:v>
                </c:pt>
                <c:pt idx="7">
                  <c:v>0.79999999999999993</c:v>
                </c:pt>
                <c:pt idx="8">
                  <c:v>0.89999999999999991</c:v>
                </c:pt>
                <c:pt idx="9">
                  <c:v>0.99999999999999989</c:v>
                </c:pt>
                <c:pt idx="10">
                  <c:v>1.0999999999999999</c:v>
                </c:pt>
                <c:pt idx="11">
                  <c:v>1.2</c:v>
                </c:pt>
                <c:pt idx="12">
                  <c:v>1.3</c:v>
                </c:pt>
                <c:pt idx="13">
                  <c:v>1.4000000000000001</c:v>
                </c:pt>
                <c:pt idx="14">
                  <c:v>1.5000000000000002</c:v>
                </c:pt>
                <c:pt idx="15">
                  <c:v>1.6000000000000003</c:v>
                </c:pt>
                <c:pt idx="16">
                  <c:v>1.7000000000000004</c:v>
                </c:pt>
                <c:pt idx="17">
                  <c:v>1.8000000000000005</c:v>
                </c:pt>
                <c:pt idx="18">
                  <c:v>1.9000000000000006</c:v>
                </c:pt>
                <c:pt idx="19">
                  <c:v>2.0000000000000004</c:v>
                </c:pt>
                <c:pt idx="20">
                  <c:v>2.1000000000000005</c:v>
                </c:pt>
                <c:pt idx="21">
                  <c:v>2.2000000000000006</c:v>
                </c:pt>
                <c:pt idx="22">
                  <c:v>2.3000000000000007</c:v>
                </c:pt>
                <c:pt idx="23">
                  <c:v>2.4000000000000008</c:v>
                </c:pt>
                <c:pt idx="24">
                  <c:v>2.5000000000000009</c:v>
                </c:pt>
                <c:pt idx="25">
                  <c:v>2.600000000000001</c:v>
                </c:pt>
                <c:pt idx="26">
                  <c:v>2.7000000000000011</c:v>
                </c:pt>
                <c:pt idx="27">
                  <c:v>2.8000000000000012</c:v>
                </c:pt>
                <c:pt idx="28">
                  <c:v>2.9000000000000012</c:v>
                </c:pt>
                <c:pt idx="29">
                  <c:v>3.0000000000000013</c:v>
                </c:pt>
                <c:pt idx="30">
                  <c:v>3.1000000000000014</c:v>
                </c:pt>
                <c:pt idx="31">
                  <c:v>3.2000000000000015</c:v>
                </c:pt>
                <c:pt idx="32">
                  <c:v>3.3000000000000016</c:v>
                </c:pt>
                <c:pt idx="33">
                  <c:v>3.4000000000000017</c:v>
                </c:pt>
                <c:pt idx="34">
                  <c:v>3.5000000000000018</c:v>
                </c:pt>
                <c:pt idx="35">
                  <c:v>3.6000000000000019</c:v>
                </c:pt>
                <c:pt idx="36">
                  <c:v>3.700000000000002</c:v>
                </c:pt>
                <c:pt idx="37">
                  <c:v>3.800000000000002</c:v>
                </c:pt>
                <c:pt idx="38">
                  <c:v>3.9000000000000021</c:v>
                </c:pt>
                <c:pt idx="39">
                  <c:v>4.0000000000000018</c:v>
                </c:pt>
                <c:pt idx="40">
                  <c:v>4.1000000000000014</c:v>
                </c:pt>
                <c:pt idx="41">
                  <c:v>4.2000000000000011</c:v>
                </c:pt>
                <c:pt idx="42">
                  <c:v>4.3000000000000007</c:v>
                </c:pt>
                <c:pt idx="43">
                  <c:v>4.4000000000000004</c:v>
                </c:pt>
                <c:pt idx="44">
                  <c:v>4.5</c:v>
                </c:pt>
                <c:pt idx="45">
                  <c:v>4.5999999999999996</c:v>
                </c:pt>
                <c:pt idx="46">
                  <c:v>4.6999999999999993</c:v>
                </c:pt>
                <c:pt idx="47">
                  <c:v>4.7999999999999989</c:v>
                </c:pt>
                <c:pt idx="48">
                  <c:v>4.8999999999999986</c:v>
                </c:pt>
                <c:pt idx="49">
                  <c:v>4.9999999999999982</c:v>
                </c:pt>
                <c:pt idx="50">
                  <c:v>5.0999999999999979</c:v>
                </c:pt>
                <c:pt idx="51">
                  <c:v>5.1999999999999975</c:v>
                </c:pt>
                <c:pt idx="52">
                  <c:v>5.2999999999999972</c:v>
                </c:pt>
                <c:pt idx="53">
                  <c:v>5.3999999999999968</c:v>
                </c:pt>
                <c:pt idx="54">
                  <c:v>5.4999999999999964</c:v>
                </c:pt>
                <c:pt idx="55">
                  <c:v>5.5999999999999961</c:v>
                </c:pt>
                <c:pt idx="56">
                  <c:v>5.6999999999999957</c:v>
                </c:pt>
                <c:pt idx="57">
                  <c:v>5.7999999999999954</c:v>
                </c:pt>
                <c:pt idx="58">
                  <c:v>5.899999999999995</c:v>
                </c:pt>
                <c:pt idx="59">
                  <c:v>5.9999999999999947</c:v>
                </c:pt>
                <c:pt idx="60">
                  <c:v>6.0999999999999943</c:v>
                </c:pt>
                <c:pt idx="61">
                  <c:v>6.199999999999994</c:v>
                </c:pt>
                <c:pt idx="62">
                  <c:v>6.2999999999999936</c:v>
                </c:pt>
                <c:pt idx="63">
                  <c:v>6.3999999999999932</c:v>
                </c:pt>
                <c:pt idx="64">
                  <c:v>6.4999999999999929</c:v>
                </c:pt>
                <c:pt idx="65">
                  <c:v>6.5999999999999925</c:v>
                </c:pt>
                <c:pt idx="66">
                  <c:v>6.6999999999999922</c:v>
                </c:pt>
                <c:pt idx="67">
                  <c:v>6.7999999999999918</c:v>
                </c:pt>
                <c:pt idx="68">
                  <c:v>6.8999999999999915</c:v>
                </c:pt>
                <c:pt idx="69">
                  <c:v>6.9999999999999911</c:v>
                </c:pt>
                <c:pt idx="70">
                  <c:v>7.0999999999999908</c:v>
                </c:pt>
                <c:pt idx="71">
                  <c:v>7.1999999999999904</c:v>
                </c:pt>
                <c:pt idx="72">
                  <c:v>7.2999999999999901</c:v>
                </c:pt>
                <c:pt idx="73">
                  <c:v>7.3999999999999897</c:v>
                </c:pt>
                <c:pt idx="74">
                  <c:v>7.4999999999999893</c:v>
                </c:pt>
                <c:pt idx="75">
                  <c:v>7.599999999999989</c:v>
                </c:pt>
                <c:pt idx="76">
                  <c:v>7.6999999999999886</c:v>
                </c:pt>
                <c:pt idx="77">
                  <c:v>7.7999999999999883</c:v>
                </c:pt>
                <c:pt idx="78">
                  <c:v>7.8999999999999879</c:v>
                </c:pt>
                <c:pt idx="79">
                  <c:v>7.9999999999999876</c:v>
                </c:pt>
                <c:pt idx="80">
                  <c:v>8.0999999999999872</c:v>
                </c:pt>
                <c:pt idx="81">
                  <c:v>8.1999999999999869</c:v>
                </c:pt>
                <c:pt idx="82">
                  <c:v>8.2999999999999865</c:v>
                </c:pt>
                <c:pt idx="83">
                  <c:v>8.3999999999999861</c:v>
                </c:pt>
                <c:pt idx="84">
                  <c:v>8.4999999999999858</c:v>
                </c:pt>
                <c:pt idx="85">
                  <c:v>8.5999999999999854</c:v>
                </c:pt>
                <c:pt idx="86">
                  <c:v>8.6999999999999851</c:v>
                </c:pt>
                <c:pt idx="87">
                  <c:v>8.7999999999999847</c:v>
                </c:pt>
                <c:pt idx="88">
                  <c:v>8.8999999999999844</c:v>
                </c:pt>
                <c:pt idx="89">
                  <c:v>8.999999999999984</c:v>
                </c:pt>
                <c:pt idx="90">
                  <c:v>9.0999999999999837</c:v>
                </c:pt>
                <c:pt idx="91">
                  <c:v>9.1999999999999833</c:v>
                </c:pt>
                <c:pt idx="92">
                  <c:v>9.2999999999999829</c:v>
                </c:pt>
                <c:pt idx="93">
                  <c:v>9.3999999999999826</c:v>
                </c:pt>
                <c:pt idx="94">
                  <c:v>9.4999999999999822</c:v>
                </c:pt>
                <c:pt idx="95">
                  <c:v>9.5999999999999819</c:v>
                </c:pt>
                <c:pt idx="96">
                  <c:v>9.6999999999999815</c:v>
                </c:pt>
                <c:pt idx="97">
                  <c:v>9.7999999999999812</c:v>
                </c:pt>
                <c:pt idx="98">
                  <c:v>9.8999999999999808</c:v>
                </c:pt>
                <c:pt idx="99">
                  <c:v>9.9999999999999805</c:v>
                </c:pt>
                <c:pt idx="100">
                  <c:v>10.09999999999998</c:v>
                </c:pt>
                <c:pt idx="101">
                  <c:v>10.19999999999998</c:v>
                </c:pt>
                <c:pt idx="102">
                  <c:v>10.299999999999979</c:v>
                </c:pt>
                <c:pt idx="103">
                  <c:v>10.399999999999979</c:v>
                </c:pt>
                <c:pt idx="104">
                  <c:v>10.499999999999979</c:v>
                </c:pt>
                <c:pt idx="105">
                  <c:v>10.599999999999978</c:v>
                </c:pt>
                <c:pt idx="106">
                  <c:v>10.699999999999978</c:v>
                </c:pt>
                <c:pt idx="107">
                  <c:v>10.799999999999978</c:v>
                </c:pt>
                <c:pt idx="108">
                  <c:v>10.899999999999977</c:v>
                </c:pt>
                <c:pt idx="109">
                  <c:v>10.999999999999977</c:v>
                </c:pt>
                <c:pt idx="110">
                  <c:v>11.099999999999977</c:v>
                </c:pt>
                <c:pt idx="111">
                  <c:v>11.199999999999976</c:v>
                </c:pt>
                <c:pt idx="112">
                  <c:v>11.299999999999976</c:v>
                </c:pt>
                <c:pt idx="113">
                  <c:v>11.399999999999975</c:v>
                </c:pt>
                <c:pt idx="114">
                  <c:v>11.499999999999975</c:v>
                </c:pt>
                <c:pt idx="115">
                  <c:v>11.599999999999975</c:v>
                </c:pt>
                <c:pt idx="116">
                  <c:v>11.699999999999974</c:v>
                </c:pt>
                <c:pt idx="117">
                  <c:v>11.799999999999974</c:v>
                </c:pt>
                <c:pt idx="118">
                  <c:v>11.899999999999974</c:v>
                </c:pt>
                <c:pt idx="119">
                  <c:v>11.999999999999973</c:v>
                </c:pt>
                <c:pt idx="120">
                  <c:v>12.099999999999973</c:v>
                </c:pt>
                <c:pt idx="121">
                  <c:v>12.199999999999973</c:v>
                </c:pt>
                <c:pt idx="122">
                  <c:v>12.299999999999972</c:v>
                </c:pt>
                <c:pt idx="123">
                  <c:v>12.399999999999972</c:v>
                </c:pt>
                <c:pt idx="124">
                  <c:v>12.499999999999972</c:v>
                </c:pt>
                <c:pt idx="125">
                  <c:v>12.599999999999971</c:v>
                </c:pt>
                <c:pt idx="126">
                  <c:v>12.699999999999971</c:v>
                </c:pt>
                <c:pt idx="127">
                  <c:v>12.799999999999971</c:v>
                </c:pt>
                <c:pt idx="128">
                  <c:v>12.89999999999997</c:v>
                </c:pt>
                <c:pt idx="129">
                  <c:v>12.99999999999997</c:v>
                </c:pt>
                <c:pt idx="130">
                  <c:v>13.099999999999969</c:v>
                </c:pt>
                <c:pt idx="131">
                  <c:v>13.199999999999969</c:v>
                </c:pt>
                <c:pt idx="132">
                  <c:v>13.299999999999969</c:v>
                </c:pt>
                <c:pt idx="133">
                  <c:v>13.399999999999968</c:v>
                </c:pt>
                <c:pt idx="134">
                  <c:v>13.499999999999968</c:v>
                </c:pt>
                <c:pt idx="135">
                  <c:v>13.599999999999968</c:v>
                </c:pt>
                <c:pt idx="136">
                  <c:v>13.699999999999967</c:v>
                </c:pt>
                <c:pt idx="137">
                  <c:v>13.799999999999967</c:v>
                </c:pt>
                <c:pt idx="138">
                  <c:v>13.899999999999967</c:v>
                </c:pt>
                <c:pt idx="139">
                  <c:v>13.999999999999966</c:v>
                </c:pt>
                <c:pt idx="140">
                  <c:v>14.099999999999966</c:v>
                </c:pt>
                <c:pt idx="141">
                  <c:v>14.199999999999966</c:v>
                </c:pt>
                <c:pt idx="142">
                  <c:v>14.299999999999965</c:v>
                </c:pt>
                <c:pt idx="143">
                  <c:v>14.399999999999965</c:v>
                </c:pt>
                <c:pt idx="144">
                  <c:v>14.499999999999964</c:v>
                </c:pt>
                <c:pt idx="145">
                  <c:v>14.599999999999964</c:v>
                </c:pt>
                <c:pt idx="146">
                  <c:v>14.699999999999964</c:v>
                </c:pt>
                <c:pt idx="147">
                  <c:v>14.799999999999963</c:v>
                </c:pt>
                <c:pt idx="148">
                  <c:v>14.899999999999963</c:v>
                </c:pt>
                <c:pt idx="149">
                  <c:v>14.999999999999963</c:v>
                </c:pt>
                <c:pt idx="150">
                  <c:v>15.099999999999962</c:v>
                </c:pt>
                <c:pt idx="151">
                  <c:v>15.199999999999962</c:v>
                </c:pt>
                <c:pt idx="152">
                  <c:v>15.299999999999962</c:v>
                </c:pt>
                <c:pt idx="153">
                  <c:v>15.399999999999961</c:v>
                </c:pt>
                <c:pt idx="154">
                  <c:v>15.499999999999961</c:v>
                </c:pt>
                <c:pt idx="155">
                  <c:v>15.599999999999961</c:v>
                </c:pt>
                <c:pt idx="156">
                  <c:v>15.69999999999996</c:v>
                </c:pt>
                <c:pt idx="157">
                  <c:v>15.79999999999996</c:v>
                </c:pt>
                <c:pt idx="158">
                  <c:v>15.899999999999959</c:v>
                </c:pt>
                <c:pt idx="159">
                  <c:v>15.999999999999959</c:v>
                </c:pt>
                <c:pt idx="160">
                  <c:v>16.099999999999959</c:v>
                </c:pt>
                <c:pt idx="161">
                  <c:v>16.19999999999996</c:v>
                </c:pt>
                <c:pt idx="162">
                  <c:v>16.299999999999962</c:v>
                </c:pt>
                <c:pt idx="163">
                  <c:v>16.399999999999963</c:v>
                </c:pt>
                <c:pt idx="164">
                  <c:v>16.499999999999964</c:v>
                </c:pt>
                <c:pt idx="165">
                  <c:v>16.599999999999966</c:v>
                </c:pt>
                <c:pt idx="166">
                  <c:v>16.699999999999967</c:v>
                </c:pt>
                <c:pt idx="167">
                  <c:v>16.799999999999969</c:v>
                </c:pt>
                <c:pt idx="168">
                  <c:v>16.89999999999997</c:v>
                </c:pt>
                <c:pt idx="169">
                  <c:v>16.999999999999972</c:v>
                </c:pt>
                <c:pt idx="170">
                  <c:v>17.099999999999973</c:v>
                </c:pt>
                <c:pt idx="171">
                  <c:v>17.199999999999974</c:v>
                </c:pt>
                <c:pt idx="172">
                  <c:v>17.299999999999976</c:v>
                </c:pt>
                <c:pt idx="173">
                  <c:v>17.399999999999977</c:v>
                </c:pt>
                <c:pt idx="174">
                  <c:v>17.499999999999979</c:v>
                </c:pt>
                <c:pt idx="175">
                  <c:v>17.59999999999998</c:v>
                </c:pt>
                <c:pt idx="176">
                  <c:v>17.699999999999982</c:v>
                </c:pt>
                <c:pt idx="177">
                  <c:v>17.799999999999983</c:v>
                </c:pt>
                <c:pt idx="178">
                  <c:v>17.899999999999984</c:v>
                </c:pt>
                <c:pt idx="179">
                  <c:v>17.999999999999986</c:v>
                </c:pt>
                <c:pt idx="180">
                  <c:v>18.099999999999987</c:v>
                </c:pt>
                <c:pt idx="181">
                  <c:v>18.199999999999989</c:v>
                </c:pt>
                <c:pt idx="182">
                  <c:v>18.29999999999999</c:v>
                </c:pt>
                <c:pt idx="183">
                  <c:v>18.399999999999991</c:v>
                </c:pt>
              </c:numCache>
            </c:numRef>
          </c:xVal>
          <c:yVal>
            <c:numRef>
              <c:f>Sheet1!$D$3:$D$186</c:f>
              <c:numCache>
                <c:formatCode>General</c:formatCode>
                <c:ptCount val="184"/>
                <c:pt idx="0">
                  <c:v>5.9529595640640274</c:v>
                </c:pt>
                <c:pt idx="1">
                  <c:v>1.3969355360669058</c:v>
                </c:pt>
                <c:pt idx="2">
                  <c:v>1.4073069610277094</c:v>
                </c:pt>
                <c:pt idx="3">
                  <c:v>1.0786914563450078</c:v>
                </c:pt>
                <c:pt idx="4">
                  <c:v>4.7120316744631667</c:v>
                </c:pt>
                <c:pt idx="5">
                  <c:v>4.6349479477022548</c:v>
                </c:pt>
                <c:pt idx="6">
                  <c:v>0.10445139889852029</c:v>
                </c:pt>
                <c:pt idx="7">
                  <c:v>1.1217841408260822</c:v>
                </c:pt>
                <c:pt idx="8">
                  <c:v>0.53789616132900375</c:v>
                </c:pt>
                <c:pt idx="9">
                  <c:v>-1.4036728691040974</c:v>
                </c:pt>
                <c:pt idx="10">
                  <c:v>-2.3314487711327674</c:v>
                </c:pt>
                <c:pt idx="11">
                  <c:v>2.5769810215327742</c:v>
                </c:pt>
                <c:pt idx="12">
                  <c:v>3.4391745390025723</c:v>
                </c:pt>
                <c:pt idx="13">
                  <c:v>-0.38862922344351825</c:v>
                </c:pt>
                <c:pt idx="14">
                  <c:v>1.6925153253028367</c:v>
                </c:pt>
                <c:pt idx="15">
                  <c:v>-1.4995713342166002</c:v>
                </c:pt>
                <c:pt idx="16">
                  <c:v>1.6379062242711755</c:v>
                </c:pt>
                <c:pt idx="17">
                  <c:v>2.7527443370280045</c:v>
                </c:pt>
                <c:pt idx="18">
                  <c:v>-1.6963610594735279</c:v>
                </c:pt>
                <c:pt idx="19">
                  <c:v>-1.8128707280086402</c:v>
                </c:pt>
                <c:pt idx="20">
                  <c:v>2.7716863180017097</c:v>
                </c:pt>
                <c:pt idx="21">
                  <c:v>-0.10591356648174086</c:v>
                </c:pt>
                <c:pt idx="22">
                  <c:v>1.3770234224383067</c:v>
                </c:pt>
                <c:pt idx="23">
                  <c:v>-3.2291216334554784E-2</c:v>
                </c:pt>
                <c:pt idx="24">
                  <c:v>2.2712807424666703</c:v>
                </c:pt>
                <c:pt idx="25">
                  <c:v>2.6544138502023169</c:v>
                </c:pt>
                <c:pt idx="26">
                  <c:v>2.2422525674352691</c:v>
                </c:pt>
                <c:pt idx="27">
                  <c:v>0.71036598845409504</c:v>
                </c:pt>
                <c:pt idx="28">
                  <c:v>-3.0147003791761273E-2</c:v>
                </c:pt>
                <c:pt idx="29">
                  <c:v>-4.205095498204658</c:v>
                </c:pt>
                <c:pt idx="30">
                  <c:v>-0.29928970125997445</c:v>
                </c:pt>
                <c:pt idx="31">
                  <c:v>3.8509322163624038</c:v>
                </c:pt>
                <c:pt idx="32">
                  <c:v>0.97284534858911942</c:v>
                </c:pt>
                <c:pt idx="33">
                  <c:v>0.14598164634915478</c:v>
                </c:pt>
                <c:pt idx="34">
                  <c:v>3.4661540524559342</c:v>
                </c:pt>
                <c:pt idx="35">
                  <c:v>3.2790514063147738</c:v>
                </c:pt>
                <c:pt idx="36">
                  <c:v>1.3303127821990435</c:v>
                </c:pt>
                <c:pt idx="37">
                  <c:v>9.613275289621555</c:v>
                </c:pt>
                <c:pt idx="38">
                  <c:v>2.755974699074355</c:v>
                </c:pt>
                <c:pt idx="39">
                  <c:v>5.6666079797238735</c:v>
                </c:pt>
                <c:pt idx="40">
                  <c:v>4.8597190548890756</c:v>
                </c:pt>
                <c:pt idx="41">
                  <c:v>5.334059089887905</c:v>
                </c:pt>
                <c:pt idx="42">
                  <c:v>3.6934209352666132</c:v>
                </c:pt>
                <c:pt idx="43">
                  <c:v>6.0952943674120297</c:v>
                </c:pt>
                <c:pt idx="44">
                  <c:v>8.333653529693013</c:v>
                </c:pt>
                <c:pt idx="45">
                  <c:v>11.179285129962885</c:v>
                </c:pt>
                <c:pt idx="46">
                  <c:v>8.9280507869280576</c:v>
                </c:pt>
                <c:pt idx="47">
                  <c:v>8.9561190230173668</c:v>
                </c:pt>
                <c:pt idx="48">
                  <c:v>7.7962195907484046</c:v>
                </c:pt>
                <c:pt idx="49">
                  <c:v>10.77197222552936</c:v>
                </c:pt>
                <c:pt idx="50">
                  <c:v>12.593860272657476</c:v>
                </c:pt>
                <c:pt idx="51">
                  <c:v>9.7955806975755664</c:v>
                </c:pt>
                <c:pt idx="52">
                  <c:v>10.839348437663372</c:v>
                </c:pt>
                <c:pt idx="53">
                  <c:v>12.149134944353984</c:v>
                </c:pt>
                <c:pt idx="54">
                  <c:v>10.561672330351591</c:v>
                </c:pt>
                <c:pt idx="55">
                  <c:v>12.859293968758083</c:v>
                </c:pt>
                <c:pt idx="56">
                  <c:v>13.367674373136584</c:v>
                </c:pt>
                <c:pt idx="57">
                  <c:v>14.50100536484738</c:v>
                </c:pt>
                <c:pt idx="58">
                  <c:v>16.954643887806064</c:v>
                </c:pt>
                <c:pt idx="59">
                  <c:v>13.846938515731576</c:v>
                </c:pt>
                <c:pt idx="60">
                  <c:v>19.635127101662185</c:v>
                </c:pt>
                <c:pt idx="61">
                  <c:v>18.792541376712069</c:v>
                </c:pt>
                <c:pt idx="62">
                  <c:v>18.300891767727546</c:v>
                </c:pt>
                <c:pt idx="63">
                  <c:v>20.059110788225361</c:v>
                </c:pt>
                <c:pt idx="64">
                  <c:v>22.773084847523357</c:v>
                </c:pt>
                <c:pt idx="65">
                  <c:v>20.679161936974452</c:v>
                </c:pt>
                <c:pt idx="66">
                  <c:v>23.827669232566301</c:v>
                </c:pt>
                <c:pt idx="67">
                  <c:v>22.712331360132612</c:v>
                </c:pt>
                <c:pt idx="68">
                  <c:v>21.962422532301396</c:v>
                </c:pt>
                <c:pt idx="69">
                  <c:v>25.536326346259777</c:v>
                </c:pt>
                <c:pt idx="70">
                  <c:v>25.424548690175836</c:v>
                </c:pt>
                <c:pt idx="71">
                  <c:v>25.156434934750919</c:v>
                </c:pt>
                <c:pt idx="72">
                  <c:v>32.846304782322228</c:v>
                </c:pt>
                <c:pt idx="73">
                  <c:v>28.744504703468198</c:v>
                </c:pt>
                <c:pt idx="74">
                  <c:v>30.040435439653034</c:v>
                </c:pt>
                <c:pt idx="75">
                  <c:v>32.211952147198005</c:v>
                </c:pt>
                <c:pt idx="76">
                  <c:v>33.184011015140292</c:v>
                </c:pt>
                <c:pt idx="77">
                  <c:v>35.235215595636362</c:v>
                </c:pt>
                <c:pt idx="78">
                  <c:v>32.699024478570571</c:v>
                </c:pt>
                <c:pt idx="79">
                  <c:v>32.79608297613855</c:v>
                </c:pt>
                <c:pt idx="80">
                  <c:v>39.35776125039289</c:v>
                </c:pt>
                <c:pt idx="81">
                  <c:v>38.966212599459688</c:v>
                </c:pt>
                <c:pt idx="82">
                  <c:v>40.34748673181408</c:v>
                </c:pt>
                <c:pt idx="83">
                  <c:v>39.578935255331153</c:v>
                </c:pt>
                <c:pt idx="84">
                  <c:v>44.619981486201944</c:v>
                </c:pt>
                <c:pt idx="85">
                  <c:v>44.260820013762846</c:v>
                </c:pt>
                <c:pt idx="86">
                  <c:v>46.031610058479629</c:v>
                </c:pt>
                <c:pt idx="87">
                  <c:v>45.883761833247164</c:v>
                </c:pt>
                <c:pt idx="88">
                  <c:v>47.841454113147527</c:v>
                </c:pt>
                <c:pt idx="89">
                  <c:v>48.303579805357813</c:v>
                </c:pt>
                <c:pt idx="90">
                  <c:v>51.22364581514951</c:v>
                </c:pt>
                <c:pt idx="91">
                  <c:v>52.825074892186677</c:v>
                </c:pt>
                <c:pt idx="92">
                  <c:v>54.642761304679979</c:v>
                </c:pt>
                <c:pt idx="93">
                  <c:v>55.681539358771111</c:v>
                </c:pt>
                <c:pt idx="94">
                  <c:v>58.60605173755043</c:v>
                </c:pt>
                <c:pt idx="95">
                  <c:v>57.188045344908915</c:v>
                </c:pt>
                <c:pt idx="96">
                  <c:v>59.602146086014969</c:v>
                </c:pt>
                <c:pt idx="97">
                  <c:v>60.827561521954024</c:v>
                </c:pt>
                <c:pt idx="98">
                  <c:v>66.159905956796706</c:v>
                </c:pt>
                <c:pt idx="99">
                  <c:v>65.024479365595298</c:v>
                </c:pt>
                <c:pt idx="100">
                  <c:v>64.515835575900383</c:v>
                </c:pt>
                <c:pt idx="101">
                  <c:v>65.533255933819362</c:v>
                </c:pt>
                <c:pt idx="102">
                  <c:v>69.563939802543089</c:v>
                </c:pt>
                <c:pt idx="103">
                  <c:v>67.173624784584121</c:v>
                </c:pt>
                <c:pt idx="104">
                  <c:v>71.796150746376114</c:v>
                </c:pt>
                <c:pt idx="105">
                  <c:v>75.629891926421749</c:v>
                </c:pt>
                <c:pt idx="106">
                  <c:v>78.852824052484067</c:v>
                </c:pt>
                <c:pt idx="107">
                  <c:v>79.228151886468254</c:v>
                </c:pt>
                <c:pt idx="108">
                  <c:v>75.420759210270859</c:v>
                </c:pt>
                <c:pt idx="109">
                  <c:v>77.262114619616668</c:v>
                </c:pt>
                <c:pt idx="110">
                  <c:v>83.822206249064834</c:v>
                </c:pt>
                <c:pt idx="111">
                  <c:v>85.313368478005074</c:v>
                </c:pt>
                <c:pt idx="112">
                  <c:v>88.574261257809383</c:v>
                </c:pt>
                <c:pt idx="113">
                  <c:v>89.826194757452456</c:v>
                </c:pt>
                <c:pt idx="114">
                  <c:v>88.844556629691581</c:v>
                </c:pt>
                <c:pt idx="115">
                  <c:v>93.5963452412756</c:v>
                </c:pt>
                <c:pt idx="116">
                  <c:v>93.409464265501015</c:v>
                </c:pt>
                <c:pt idx="117">
                  <c:v>94.912652561301826</c:v>
                </c:pt>
                <c:pt idx="118">
                  <c:v>96.148909194289985</c:v>
                </c:pt>
                <c:pt idx="119">
                  <c:v>98.706349418777037</c:v>
                </c:pt>
                <c:pt idx="120">
                  <c:v>99.010197855173445</c:v>
                </c:pt>
                <c:pt idx="121">
                  <c:v>100.40658082864438</c:v>
                </c:pt>
                <c:pt idx="122">
                  <c:v>106.13108565117651</c:v>
                </c:pt>
                <c:pt idx="123">
                  <c:v>110.87021709948669</c:v>
                </c:pt>
                <c:pt idx="124">
                  <c:v>111.32239835371814</c:v>
                </c:pt>
                <c:pt idx="125">
                  <c:v>110.63845775855202</c:v>
                </c:pt>
                <c:pt idx="126">
                  <c:v>115.24132967961937</c:v>
                </c:pt>
                <c:pt idx="127">
                  <c:v>117.20903699578011</c:v>
                </c:pt>
                <c:pt idx="128">
                  <c:v>120.98611593684245</c:v>
                </c:pt>
                <c:pt idx="129">
                  <c:v>118.28794452129412</c:v>
                </c:pt>
                <c:pt idx="130">
                  <c:v>124.58245854203774</c:v>
                </c:pt>
                <c:pt idx="131">
                  <c:v>126.79922471900387</c:v>
                </c:pt>
                <c:pt idx="132">
                  <c:v>125.15753398281224</c:v>
                </c:pt>
                <c:pt idx="133">
                  <c:v>129.66765016921983</c:v>
                </c:pt>
                <c:pt idx="134">
                  <c:v>130.86748394230281</c:v>
                </c:pt>
                <c:pt idx="135">
                  <c:v>131.96310316747207</c:v>
                </c:pt>
                <c:pt idx="136">
                  <c:v>135.53255928103016</c:v>
                </c:pt>
                <c:pt idx="137">
                  <c:v>137.82753763373952</c:v>
                </c:pt>
                <c:pt idx="138">
                  <c:v>143.60972758493821</c:v>
                </c:pt>
                <c:pt idx="139">
                  <c:v>148.15317983944132</c:v>
                </c:pt>
                <c:pt idx="140">
                  <c:v>148.96338147495197</c:v>
                </c:pt>
                <c:pt idx="141">
                  <c:v>147.03907842045456</c:v>
                </c:pt>
                <c:pt idx="142">
                  <c:v>151.16466472933215</c:v>
                </c:pt>
                <c:pt idx="143">
                  <c:v>151.84006854457056</c:v>
                </c:pt>
                <c:pt idx="144">
                  <c:v>153.63535726003443</c:v>
                </c:pt>
                <c:pt idx="145">
                  <c:v>158.45821301316647</c:v>
                </c:pt>
                <c:pt idx="146">
                  <c:v>160.78775291665133</c:v>
                </c:pt>
                <c:pt idx="147">
                  <c:v>163.20431075978166</c:v>
                </c:pt>
                <c:pt idx="148">
                  <c:v>165.55955210844945</c:v>
                </c:pt>
                <c:pt idx="149">
                  <c:v>168.52381983144372</c:v>
                </c:pt>
                <c:pt idx="150">
                  <c:v>170.56137649689401</c:v>
                </c:pt>
                <c:pt idx="151">
                  <c:v>178.54363714253321</c:v>
                </c:pt>
                <c:pt idx="152">
                  <c:v>177.00625190915844</c:v>
                </c:pt>
                <c:pt idx="153">
                  <c:v>177.85437842990785</c:v>
                </c:pt>
                <c:pt idx="154">
                  <c:v>181.22390522197063</c:v>
                </c:pt>
                <c:pt idx="155">
                  <c:v>186.2662976937842</c:v>
                </c:pt>
                <c:pt idx="156">
                  <c:v>186.56278378870581</c:v>
                </c:pt>
                <c:pt idx="157">
                  <c:v>186.50764484881645</c:v>
                </c:pt>
                <c:pt idx="158">
                  <c:v>192.93377920852586</c:v>
                </c:pt>
                <c:pt idx="159">
                  <c:v>192.85099370037909</c:v>
                </c:pt>
                <c:pt idx="160">
                  <c:v>198.4507739478872</c:v>
                </c:pt>
                <c:pt idx="161">
                  <c:v>200.16232598422087</c:v>
                </c:pt>
                <c:pt idx="162">
                  <c:v>206.49255072037988</c:v>
                </c:pt>
                <c:pt idx="163">
                  <c:v>207.1486185256926</c:v>
                </c:pt>
                <c:pt idx="164">
                  <c:v>208.78143164359761</c:v>
                </c:pt>
                <c:pt idx="165">
                  <c:v>212.45610213086636</c:v>
                </c:pt>
                <c:pt idx="166">
                  <c:v>215.01930703896176</c:v>
                </c:pt>
                <c:pt idx="167">
                  <c:v>221.27354158698029</c:v>
                </c:pt>
                <c:pt idx="168">
                  <c:v>222.00656408432059</c:v>
                </c:pt>
                <c:pt idx="169">
                  <c:v>224.2871065295318</c:v>
                </c:pt>
                <c:pt idx="170">
                  <c:v>227.42059826965695</c:v>
                </c:pt>
                <c:pt idx="171">
                  <c:v>228.05126749936906</c:v>
                </c:pt>
                <c:pt idx="172">
                  <c:v>228.11741016679611</c:v>
                </c:pt>
                <c:pt idx="173">
                  <c:v>236.30719563954474</c:v>
                </c:pt>
                <c:pt idx="174">
                  <c:v>239.87831129391091</c:v>
                </c:pt>
                <c:pt idx="175">
                  <c:v>245.67032590863741</c:v>
                </c:pt>
                <c:pt idx="176">
                  <c:v>247.34286495197554</c:v>
                </c:pt>
                <c:pt idx="177">
                  <c:v>248.28003406349646</c:v>
                </c:pt>
                <c:pt idx="178">
                  <c:v>255.50774526928168</c:v>
                </c:pt>
                <c:pt idx="179">
                  <c:v>257.93815433396549</c:v>
                </c:pt>
                <c:pt idx="180">
                  <c:v>259.77350096311545</c:v>
                </c:pt>
                <c:pt idx="181">
                  <c:v>263.23426709517736</c:v>
                </c:pt>
                <c:pt idx="182">
                  <c:v>267.46331098442215</c:v>
                </c:pt>
                <c:pt idx="183">
                  <c:v>271.47271236791289</c:v>
                </c:pt>
              </c:numCache>
            </c:numRef>
          </c:yVal>
          <c:smooth val="0"/>
          <c:extLst>
            <c:ext xmlns:c16="http://schemas.microsoft.com/office/drawing/2014/chart" uri="{C3380CC4-5D6E-409C-BE32-E72D297353CC}">
              <c16:uniqueId val="{00000003-9DC4-4781-9645-09A10A557408}"/>
            </c:ext>
          </c:extLst>
        </c:ser>
        <c:dLbls>
          <c:showLegendKey val="0"/>
          <c:showVal val="0"/>
          <c:showCatName val="0"/>
          <c:showSerName val="0"/>
          <c:showPercent val="0"/>
          <c:showBubbleSize val="0"/>
        </c:dLbls>
        <c:axId val="1754484512"/>
        <c:axId val="344350880"/>
      </c:scatterChart>
      <c:valAx>
        <c:axId val="1754484512"/>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crossAx val="344350880"/>
        <c:crosses val="autoZero"/>
        <c:crossBetween val="midCat"/>
      </c:valAx>
      <c:valAx>
        <c:axId val="34435088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crossAx val="1754484512"/>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5ECE2E8-C662-4C02-811F-1419773231D2}" type="doc">
      <dgm:prSet loTypeId="urn:microsoft.com/office/officeart/2008/layout/HalfCircleOrganizationChart" loCatId="hierarchy" qsTypeId="urn:microsoft.com/office/officeart/2005/8/quickstyle/simple1" qsCatId="simple" csTypeId="urn:microsoft.com/office/officeart/2005/8/colors/accent1_2" csCatId="accent1" phldr="1"/>
      <dgm:spPr/>
      <dgm:t>
        <a:bodyPr/>
        <a:lstStyle/>
        <a:p>
          <a:endParaRPr lang="en-AU"/>
        </a:p>
      </dgm:t>
    </dgm:pt>
    <dgm:pt modelId="{0DD3B60F-7283-4FB1-8A89-0580BFF5059D}">
      <dgm:prSet phldrT="[Text]" custT="1"/>
      <dgm:spPr/>
      <dgm:t>
        <a:bodyPr/>
        <a:lstStyle/>
        <a:p>
          <a:r>
            <a:rPr lang="en-AU" sz="2400" dirty="0"/>
            <a:t>Machine Learning</a:t>
          </a:r>
        </a:p>
      </dgm:t>
    </dgm:pt>
    <dgm:pt modelId="{6C5B42CF-05BB-49FF-824A-3A756B86A6FB}" type="parTrans" cxnId="{1D86BF3B-0902-4A50-AD8C-C97F143E7BBD}">
      <dgm:prSet/>
      <dgm:spPr/>
      <dgm:t>
        <a:bodyPr/>
        <a:lstStyle/>
        <a:p>
          <a:endParaRPr lang="en-AU" sz="1100"/>
        </a:p>
      </dgm:t>
    </dgm:pt>
    <dgm:pt modelId="{5C578BE7-3C56-4B86-8F04-F27A9CAC6D7D}" type="sibTrans" cxnId="{1D86BF3B-0902-4A50-AD8C-C97F143E7BBD}">
      <dgm:prSet/>
      <dgm:spPr/>
      <dgm:t>
        <a:bodyPr/>
        <a:lstStyle/>
        <a:p>
          <a:endParaRPr lang="en-AU" sz="1100"/>
        </a:p>
      </dgm:t>
    </dgm:pt>
    <dgm:pt modelId="{D91A506C-0D74-422D-9C72-3A408974BC63}">
      <dgm:prSet phldrT="[Text]" custT="1"/>
      <dgm:spPr/>
      <dgm:t>
        <a:bodyPr/>
        <a:lstStyle/>
        <a:p>
          <a:r>
            <a:rPr lang="en-AU" sz="2400" dirty="0"/>
            <a:t>Supervised Learning</a:t>
          </a:r>
        </a:p>
      </dgm:t>
    </dgm:pt>
    <dgm:pt modelId="{92D96538-1F7D-446D-8776-6CA8D4CD8032}" type="parTrans" cxnId="{EFA38EA9-E4B9-480B-A8E1-642250E6E367}">
      <dgm:prSet/>
      <dgm:spPr/>
      <dgm:t>
        <a:bodyPr/>
        <a:lstStyle/>
        <a:p>
          <a:endParaRPr lang="en-AU" sz="1100"/>
        </a:p>
      </dgm:t>
    </dgm:pt>
    <dgm:pt modelId="{53AAC91E-4D92-486E-A2F1-B51D96891609}" type="sibTrans" cxnId="{EFA38EA9-E4B9-480B-A8E1-642250E6E367}">
      <dgm:prSet/>
      <dgm:spPr/>
      <dgm:t>
        <a:bodyPr/>
        <a:lstStyle/>
        <a:p>
          <a:endParaRPr lang="en-AU" sz="1100"/>
        </a:p>
      </dgm:t>
    </dgm:pt>
    <dgm:pt modelId="{5B62232E-D73F-457B-99BE-718E55D8FE2F}">
      <dgm:prSet phldrT="[Text]" custT="1"/>
      <dgm:spPr/>
      <dgm:t>
        <a:bodyPr/>
        <a:lstStyle/>
        <a:p>
          <a:r>
            <a:rPr lang="en-AU" sz="2400" dirty="0"/>
            <a:t>Unsupervised Learning</a:t>
          </a:r>
        </a:p>
      </dgm:t>
    </dgm:pt>
    <dgm:pt modelId="{9C8C4A70-8264-4B04-8CEC-F5E6A35FA358}" type="parTrans" cxnId="{DA76A0D3-D770-423B-A762-DDEBB2DC14E1}">
      <dgm:prSet/>
      <dgm:spPr/>
      <dgm:t>
        <a:bodyPr/>
        <a:lstStyle/>
        <a:p>
          <a:endParaRPr lang="en-AU" sz="1100"/>
        </a:p>
      </dgm:t>
    </dgm:pt>
    <dgm:pt modelId="{8888518F-5BD3-4379-90B8-CB8476FA5774}" type="sibTrans" cxnId="{DA76A0D3-D770-423B-A762-DDEBB2DC14E1}">
      <dgm:prSet/>
      <dgm:spPr/>
      <dgm:t>
        <a:bodyPr/>
        <a:lstStyle/>
        <a:p>
          <a:endParaRPr lang="en-AU" sz="1100"/>
        </a:p>
      </dgm:t>
    </dgm:pt>
    <dgm:pt modelId="{69533F02-E40F-4F6C-8794-F27EF4A1E01A}">
      <dgm:prSet phldrT="[Text]" custT="1"/>
      <dgm:spPr/>
      <dgm:t>
        <a:bodyPr/>
        <a:lstStyle/>
        <a:p>
          <a:r>
            <a:rPr lang="en-AU" sz="2400" dirty="0"/>
            <a:t>Reinforcement Learning</a:t>
          </a:r>
        </a:p>
      </dgm:t>
    </dgm:pt>
    <dgm:pt modelId="{DD62D2AC-260F-4743-BAB4-8376B09654FD}" type="parTrans" cxnId="{99697E33-07B8-48FD-9991-FB9A781F4CDB}">
      <dgm:prSet/>
      <dgm:spPr/>
      <dgm:t>
        <a:bodyPr/>
        <a:lstStyle/>
        <a:p>
          <a:endParaRPr lang="en-AU" sz="1100"/>
        </a:p>
      </dgm:t>
    </dgm:pt>
    <dgm:pt modelId="{FAB34884-B3C9-4C59-BCF1-F9AC7DAEB07A}" type="sibTrans" cxnId="{99697E33-07B8-48FD-9991-FB9A781F4CDB}">
      <dgm:prSet/>
      <dgm:spPr/>
      <dgm:t>
        <a:bodyPr/>
        <a:lstStyle/>
        <a:p>
          <a:endParaRPr lang="en-AU" sz="1100"/>
        </a:p>
      </dgm:t>
    </dgm:pt>
    <dgm:pt modelId="{5992844B-7DCC-4529-8C8A-65CE78951AF3}" type="pres">
      <dgm:prSet presAssocID="{05ECE2E8-C662-4C02-811F-1419773231D2}" presName="Name0" presStyleCnt="0">
        <dgm:presLayoutVars>
          <dgm:orgChart val="1"/>
          <dgm:chPref val="1"/>
          <dgm:dir/>
          <dgm:animOne val="branch"/>
          <dgm:animLvl val="lvl"/>
          <dgm:resizeHandles/>
        </dgm:presLayoutVars>
      </dgm:prSet>
      <dgm:spPr/>
    </dgm:pt>
    <dgm:pt modelId="{F8DE8FCD-ABA1-4CFB-80C4-54453C70955D}" type="pres">
      <dgm:prSet presAssocID="{0DD3B60F-7283-4FB1-8A89-0580BFF5059D}" presName="hierRoot1" presStyleCnt="0">
        <dgm:presLayoutVars>
          <dgm:hierBranch val="init"/>
        </dgm:presLayoutVars>
      </dgm:prSet>
      <dgm:spPr/>
    </dgm:pt>
    <dgm:pt modelId="{3ABCE26A-ED6D-4E1A-8DBB-CBEFF6E24EE3}" type="pres">
      <dgm:prSet presAssocID="{0DD3B60F-7283-4FB1-8A89-0580BFF5059D}" presName="rootComposite1" presStyleCnt="0"/>
      <dgm:spPr/>
    </dgm:pt>
    <dgm:pt modelId="{48E3F802-D729-4765-A310-E03AAAA9280B}" type="pres">
      <dgm:prSet presAssocID="{0DD3B60F-7283-4FB1-8A89-0580BFF5059D}" presName="rootText1" presStyleLbl="alignAcc1" presStyleIdx="0" presStyleCnt="0">
        <dgm:presLayoutVars>
          <dgm:chPref val="3"/>
        </dgm:presLayoutVars>
      </dgm:prSet>
      <dgm:spPr/>
    </dgm:pt>
    <dgm:pt modelId="{AE9B1D64-B9AD-48C2-97D9-90852472219C}" type="pres">
      <dgm:prSet presAssocID="{0DD3B60F-7283-4FB1-8A89-0580BFF5059D}" presName="topArc1" presStyleLbl="parChTrans1D1" presStyleIdx="0" presStyleCnt="8"/>
      <dgm:spPr/>
    </dgm:pt>
    <dgm:pt modelId="{6F835D7A-6787-42D7-8DCC-866E2B9CC390}" type="pres">
      <dgm:prSet presAssocID="{0DD3B60F-7283-4FB1-8A89-0580BFF5059D}" presName="bottomArc1" presStyleLbl="parChTrans1D1" presStyleIdx="1" presStyleCnt="8"/>
      <dgm:spPr/>
    </dgm:pt>
    <dgm:pt modelId="{F0AF405E-3520-48B2-9FD2-F89E1649A754}" type="pres">
      <dgm:prSet presAssocID="{0DD3B60F-7283-4FB1-8A89-0580BFF5059D}" presName="topConnNode1" presStyleLbl="node1" presStyleIdx="0" presStyleCnt="0"/>
      <dgm:spPr/>
    </dgm:pt>
    <dgm:pt modelId="{C044E718-35E4-4839-BD8A-DD1A32440F64}" type="pres">
      <dgm:prSet presAssocID="{0DD3B60F-7283-4FB1-8A89-0580BFF5059D}" presName="hierChild2" presStyleCnt="0"/>
      <dgm:spPr/>
    </dgm:pt>
    <dgm:pt modelId="{1B50497C-2968-403B-B758-0F5D0A9F6BA4}" type="pres">
      <dgm:prSet presAssocID="{92D96538-1F7D-446D-8776-6CA8D4CD8032}" presName="Name28" presStyleLbl="parChTrans1D2" presStyleIdx="0" presStyleCnt="3"/>
      <dgm:spPr/>
    </dgm:pt>
    <dgm:pt modelId="{F1495125-11A0-4CC4-A83F-F6934BE7BA4D}" type="pres">
      <dgm:prSet presAssocID="{D91A506C-0D74-422D-9C72-3A408974BC63}" presName="hierRoot2" presStyleCnt="0">
        <dgm:presLayoutVars>
          <dgm:hierBranch val="init"/>
        </dgm:presLayoutVars>
      </dgm:prSet>
      <dgm:spPr/>
    </dgm:pt>
    <dgm:pt modelId="{64B663B7-A559-4E53-9926-81EFC573F184}" type="pres">
      <dgm:prSet presAssocID="{D91A506C-0D74-422D-9C72-3A408974BC63}" presName="rootComposite2" presStyleCnt="0"/>
      <dgm:spPr/>
    </dgm:pt>
    <dgm:pt modelId="{3D2DEE87-0CF9-428A-BCB3-C0D44940B05C}" type="pres">
      <dgm:prSet presAssocID="{D91A506C-0D74-422D-9C72-3A408974BC63}" presName="rootText2" presStyleLbl="alignAcc1" presStyleIdx="0" presStyleCnt="0">
        <dgm:presLayoutVars>
          <dgm:chPref val="3"/>
        </dgm:presLayoutVars>
      </dgm:prSet>
      <dgm:spPr/>
    </dgm:pt>
    <dgm:pt modelId="{92A7F271-6905-4BF1-9161-B29AEC091F54}" type="pres">
      <dgm:prSet presAssocID="{D91A506C-0D74-422D-9C72-3A408974BC63}" presName="topArc2" presStyleLbl="parChTrans1D1" presStyleIdx="2" presStyleCnt="8"/>
      <dgm:spPr/>
    </dgm:pt>
    <dgm:pt modelId="{D475A9BE-C839-47B4-A433-CF6012E355A6}" type="pres">
      <dgm:prSet presAssocID="{D91A506C-0D74-422D-9C72-3A408974BC63}" presName="bottomArc2" presStyleLbl="parChTrans1D1" presStyleIdx="3" presStyleCnt="8"/>
      <dgm:spPr/>
    </dgm:pt>
    <dgm:pt modelId="{1BDFA892-6B16-47BC-AB0F-20FD8B641911}" type="pres">
      <dgm:prSet presAssocID="{D91A506C-0D74-422D-9C72-3A408974BC63}" presName="topConnNode2" presStyleLbl="node2" presStyleIdx="0" presStyleCnt="0"/>
      <dgm:spPr/>
    </dgm:pt>
    <dgm:pt modelId="{FB2385AE-0B9B-4F44-B805-08A2C02ACCE0}" type="pres">
      <dgm:prSet presAssocID="{D91A506C-0D74-422D-9C72-3A408974BC63}" presName="hierChild4" presStyleCnt="0"/>
      <dgm:spPr/>
    </dgm:pt>
    <dgm:pt modelId="{C435FD65-6818-439F-9E0C-25870A24B43D}" type="pres">
      <dgm:prSet presAssocID="{D91A506C-0D74-422D-9C72-3A408974BC63}" presName="hierChild5" presStyleCnt="0"/>
      <dgm:spPr/>
    </dgm:pt>
    <dgm:pt modelId="{1868C3D2-587E-499B-8F45-E0DD96A576FA}" type="pres">
      <dgm:prSet presAssocID="{9C8C4A70-8264-4B04-8CEC-F5E6A35FA358}" presName="Name28" presStyleLbl="parChTrans1D2" presStyleIdx="1" presStyleCnt="3"/>
      <dgm:spPr/>
    </dgm:pt>
    <dgm:pt modelId="{A35419ED-B14E-41F9-8798-9908E565224C}" type="pres">
      <dgm:prSet presAssocID="{5B62232E-D73F-457B-99BE-718E55D8FE2F}" presName="hierRoot2" presStyleCnt="0">
        <dgm:presLayoutVars>
          <dgm:hierBranch val="init"/>
        </dgm:presLayoutVars>
      </dgm:prSet>
      <dgm:spPr/>
    </dgm:pt>
    <dgm:pt modelId="{95E0B634-9728-45F7-81C6-E0777F30EFF8}" type="pres">
      <dgm:prSet presAssocID="{5B62232E-D73F-457B-99BE-718E55D8FE2F}" presName="rootComposite2" presStyleCnt="0"/>
      <dgm:spPr/>
    </dgm:pt>
    <dgm:pt modelId="{FFBD7AE5-E231-4596-A180-0A13DE3FD084}" type="pres">
      <dgm:prSet presAssocID="{5B62232E-D73F-457B-99BE-718E55D8FE2F}" presName="rootText2" presStyleLbl="alignAcc1" presStyleIdx="0" presStyleCnt="0">
        <dgm:presLayoutVars>
          <dgm:chPref val="3"/>
        </dgm:presLayoutVars>
      </dgm:prSet>
      <dgm:spPr/>
    </dgm:pt>
    <dgm:pt modelId="{A80C04B5-364F-406C-92D2-269675C72AF5}" type="pres">
      <dgm:prSet presAssocID="{5B62232E-D73F-457B-99BE-718E55D8FE2F}" presName="topArc2" presStyleLbl="parChTrans1D1" presStyleIdx="4" presStyleCnt="8"/>
      <dgm:spPr/>
    </dgm:pt>
    <dgm:pt modelId="{025E6360-CAD4-4D48-A923-03E578C54067}" type="pres">
      <dgm:prSet presAssocID="{5B62232E-D73F-457B-99BE-718E55D8FE2F}" presName="bottomArc2" presStyleLbl="parChTrans1D1" presStyleIdx="5" presStyleCnt="8"/>
      <dgm:spPr/>
    </dgm:pt>
    <dgm:pt modelId="{96E1DEAE-9C2E-484D-8E30-29F0B99BD6C9}" type="pres">
      <dgm:prSet presAssocID="{5B62232E-D73F-457B-99BE-718E55D8FE2F}" presName="topConnNode2" presStyleLbl="node2" presStyleIdx="0" presStyleCnt="0"/>
      <dgm:spPr/>
    </dgm:pt>
    <dgm:pt modelId="{F688FF38-14C6-44EA-927A-94469E231008}" type="pres">
      <dgm:prSet presAssocID="{5B62232E-D73F-457B-99BE-718E55D8FE2F}" presName="hierChild4" presStyleCnt="0"/>
      <dgm:spPr/>
    </dgm:pt>
    <dgm:pt modelId="{17A7791A-5127-4378-8D32-9449AB7A2273}" type="pres">
      <dgm:prSet presAssocID="{5B62232E-D73F-457B-99BE-718E55D8FE2F}" presName="hierChild5" presStyleCnt="0"/>
      <dgm:spPr/>
    </dgm:pt>
    <dgm:pt modelId="{82B28556-699E-4F8C-A919-0E5897ABC3B5}" type="pres">
      <dgm:prSet presAssocID="{DD62D2AC-260F-4743-BAB4-8376B09654FD}" presName="Name28" presStyleLbl="parChTrans1D2" presStyleIdx="2" presStyleCnt="3"/>
      <dgm:spPr/>
    </dgm:pt>
    <dgm:pt modelId="{B195C9F7-EE64-40EC-86E1-B2ABBCE1F28E}" type="pres">
      <dgm:prSet presAssocID="{69533F02-E40F-4F6C-8794-F27EF4A1E01A}" presName="hierRoot2" presStyleCnt="0">
        <dgm:presLayoutVars>
          <dgm:hierBranch val="init"/>
        </dgm:presLayoutVars>
      </dgm:prSet>
      <dgm:spPr/>
    </dgm:pt>
    <dgm:pt modelId="{DA6EC803-281A-4989-9938-7309A37D8110}" type="pres">
      <dgm:prSet presAssocID="{69533F02-E40F-4F6C-8794-F27EF4A1E01A}" presName="rootComposite2" presStyleCnt="0"/>
      <dgm:spPr/>
    </dgm:pt>
    <dgm:pt modelId="{AACAEF7C-67AB-41B2-A0E8-D8A094A65FD4}" type="pres">
      <dgm:prSet presAssocID="{69533F02-E40F-4F6C-8794-F27EF4A1E01A}" presName="rootText2" presStyleLbl="alignAcc1" presStyleIdx="0" presStyleCnt="0">
        <dgm:presLayoutVars>
          <dgm:chPref val="3"/>
        </dgm:presLayoutVars>
      </dgm:prSet>
      <dgm:spPr/>
    </dgm:pt>
    <dgm:pt modelId="{A1E59654-E384-483A-B0EF-0FC778994E79}" type="pres">
      <dgm:prSet presAssocID="{69533F02-E40F-4F6C-8794-F27EF4A1E01A}" presName="topArc2" presStyleLbl="parChTrans1D1" presStyleIdx="6" presStyleCnt="8"/>
      <dgm:spPr/>
    </dgm:pt>
    <dgm:pt modelId="{6C7171CF-DB5C-4A39-B665-18BFD445FBAF}" type="pres">
      <dgm:prSet presAssocID="{69533F02-E40F-4F6C-8794-F27EF4A1E01A}" presName="bottomArc2" presStyleLbl="parChTrans1D1" presStyleIdx="7" presStyleCnt="8"/>
      <dgm:spPr/>
    </dgm:pt>
    <dgm:pt modelId="{3D03E96C-BDF9-49D6-974C-CF16AFE3A6C8}" type="pres">
      <dgm:prSet presAssocID="{69533F02-E40F-4F6C-8794-F27EF4A1E01A}" presName="topConnNode2" presStyleLbl="node2" presStyleIdx="0" presStyleCnt="0"/>
      <dgm:spPr/>
    </dgm:pt>
    <dgm:pt modelId="{9B51F088-5E11-48F3-B036-791BA2D50BC1}" type="pres">
      <dgm:prSet presAssocID="{69533F02-E40F-4F6C-8794-F27EF4A1E01A}" presName="hierChild4" presStyleCnt="0"/>
      <dgm:spPr/>
    </dgm:pt>
    <dgm:pt modelId="{22EB88FC-BC7F-4CD8-8155-CF3F38ED8131}" type="pres">
      <dgm:prSet presAssocID="{69533F02-E40F-4F6C-8794-F27EF4A1E01A}" presName="hierChild5" presStyleCnt="0"/>
      <dgm:spPr/>
    </dgm:pt>
    <dgm:pt modelId="{6A845E5B-B16B-45DD-9044-FE6F93A25653}" type="pres">
      <dgm:prSet presAssocID="{0DD3B60F-7283-4FB1-8A89-0580BFF5059D}" presName="hierChild3" presStyleCnt="0"/>
      <dgm:spPr/>
    </dgm:pt>
  </dgm:ptLst>
  <dgm:cxnLst>
    <dgm:cxn modelId="{2998CC15-592E-48AF-B2AB-94D57B5FEAEA}" type="presOf" srcId="{69533F02-E40F-4F6C-8794-F27EF4A1E01A}" destId="{3D03E96C-BDF9-49D6-974C-CF16AFE3A6C8}" srcOrd="1" destOrd="0" presId="urn:microsoft.com/office/officeart/2008/layout/HalfCircleOrganizationChart"/>
    <dgm:cxn modelId="{99697E33-07B8-48FD-9991-FB9A781F4CDB}" srcId="{0DD3B60F-7283-4FB1-8A89-0580BFF5059D}" destId="{69533F02-E40F-4F6C-8794-F27EF4A1E01A}" srcOrd="2" destOrd="0" parTransId="{DD62D2AC-260F-4743-BAB4-8376B09654FD}" sibTransId="{FAB34884-B3C9-4C59-BCF1-F9AC7DAEB07A}"/>
    <dgm:cxn modelId="{FA3B5334-FD35-4642-B342-398B22E925B1}" type="presOf" srcId="{92D96538-1F7D-446D-8776-6CA8D4CD8032}" destId="{1B50497C-2968-403B-B758-0F5D0A9F6BA4}" srcOrd="0" destOrd="0" presId="urn:microsoft.com/office/officeart/2008/layout/HalfCircleOrganizationChart"/>
    <dgm:cxn modelId="{5952D836-1046-426C-9AC7-F748E5C758F6}" type="presOf" srcId="{5B62232E-D73F-457B-99BE-718E55D8FE2F}" destId="{96E1DEAE-9C2E-484D-8E30-29F0B99BD6C9}" srcOrd="1" destOrd="0" presId="urn:microsoft.com/office/officeart/2008/layout/HalfCircleOrganizationChart"/>
    <dgm:cxn modelId="{1D86BF3B-0902-4A50-AD8C-C97F143E7BBD}" srcId="{05ECE2E8-C662-4C02-811F-1419773231D2}" destId="{0DD3B60F-7283-4FB1-8A89-0580BFF5059D}" srcOrd="0" destOrd="0" parTransId="{6C5B42CF-05BB-49FF-824A-3A756B86A6FB}" sibTransId="{5C578BE7-3C56-4B86-8F04-F27A9CAC6D7D}"/>
    <dgm:cxn modelId="{22185840-AB66-409F-9CCD-E9898DECBD63}" type="presOf" srcId="{D91A506C-0D74-422D-9C72-3A408974BC63}" destId="{3D2DEE87-0CF9-428A-BCB3-C0D44940B05C}" srcOrd="0" destOrd="0" presId="urn:microsoft.com/office/officeart/2008/layout/HalfCircleOrganizationChart"/>
    <dgm:cxn modelId="{90CD7C90-BE00-427B-B47E-64F5836E486C}" type="presOf" srcId="{DD62D2AC-260F-4743-BAB4-8376B09654FD}" destId="{82B28556-699E-4F8C-A919-0E5897ABC3B5}" srcOrd="0" destOrd="0" presId="urn:microsoft.com/office/officeart/2008/layout/HalfCircleOrganizationChart"/>
    <dgm:cxn modelId="{78E9E29B-00C2-4162-99B0-FBC3BB8F7CA1}" type="presOf" srcId="{9C8C4A70-8264-4B04-8CEC-F5E6A35FA358}" destId="{1868C3D2-587E-499B-8F45-E0DD96A576FA}" srcOrd="0" destOrd="0" presId="urn:microsoft.com/office/officeart/2008/layout/HalfCircleOrganizationChart"/>
    <dgm:cxn modelId="{EFA38EA9-E4B9-480B-A8E1-642250E6E367}" srcId="{0DD3B60F-7283-4FB1-8A89-0580BFF5059D}" destId="{D91A506C-0D74-422D-9C72-3A408974BC63}" srcOrd="0" destOrd="0" parTransId="{92D96538-1F7D-446D-8776-6CA8D4CD8032}" sibTransId="{53AAC91E-4D92-486E-A2F1-B51D96891609}"/>
    <dgm:cxn modelId="{940A8BB8-581D-4C4D-8678-8080B7A97324}" type="presOf" srcId="{D91A506C-0D74-422D-9C72-3A408974BC63}" destId="{1BDFA892-6B16-47BC-AB0F-20FD8B641911}" srcOrd="1" destOrd="0" presId="urn:microsoft.com/office/officeart/2008/layout/HalfCircleOrganizationChart"/>
    <dgm:cxn modelId="{382B38C4-3F6C-4A00-AC6E-AFE2D3F14E99}" type="presOf" srcId="{69533F02-E40F-4F6C-8794-F27EF4A1E01A}" destId="{AACAEF7C-67AB-41B2-A0E8-D8A094A65FD4}" srcOrd="0" destOrd="0" presId="urn:microsoft.com/office/officeart/2008/layout/HalfCircleOrganizationChart"/>
    <dgm:cxn modelId="{623C4BC8-038C-4E73-8F1B-23A29437F716}" type="presOf" srcId="{0DD3B60F-7283-4FB1-8A89-0580BFF5059D}" destId="{48E3F802-D729-4765-A310-E03AAAA9280B}" srcOrd="0" destOrd="0" presId="urn:microsoft.com/office/officeart/2008/layout/HalfCircleOrganizationChart"/>
    <dgm:cxn modelId="{9A615ACC-0048-47F8-B4E4-255196D681CB}" type="presOf" srcId="{5B62232E-D73F-457B-99BE-718E55D8FE2F}" destId="{FFBD7AE5-E231-4596-A180-0A13DE3FD084}" srcOrd="0" destOrd="0" presId="urn:microsoft.com/office/officeart/2008/layout/HalfCircleOrganizationChart"/>
    <dgm:cxn modelId="{AC9A73D1-CDF7-4F00-A053-3482CA5922BF}" type="presOf" srcId="{05ECE2E8-C662-4C02-811F-1419773231D2}" destId="{5992844B-7DCC-4529-8C8A-65CE78951AF3}" srcOrd="0" destOrd="0" presId="urn:microsoft.com/office/officeart/2008/layout/HalfCircleOrganizationChart"/>
    <dgm:cxn modelId="{DA76A0D3-D770-423B-A762-DDEBB2DC14E1}" srcId="{0DD3B60F-7283-4FB1-8A89-0580BFF5059D}" destId="{5B62232E-D73F-457B-99BE-718E55D8FE2F}" srcOrd="1" destOrd="0" parTransId="{9C8C4A70-8264-4B04-8CEC-F5E6A35FA358}" sibTransId="{8888518F-5BD3-4379-90B8-CB8476FA5774}"/>
    <dgm:cxn modelId="{34CE28D7-B9F2-41F2-A2A6-30D3021E33E5}" type="presOf" srcId="{0DD3B60F-7283-4FB1-8A89-0580BFF5059D}" destId="{F0AF405E-3520-48B2-9FD2-F89E1649A754}" srcOrd="1" destOrd="0" presId="urn:microsoft.com/office/officeart/2008/layout/HalfCircleOrganizationChart"/>
    <dgm:cxn modelId="{68A70C41-E99E-48E0-8D00-E7B2A909E0C0}" type="presParOf" srcId="{5992844B-7DCC-4529-8C8A-65CE78951AF3}" destId="{F8DE8FCD-ABA1-4CFB-80C4-54453C70955D}" srcOrd="0" destOrd="0" presId="urn:microsoft.com/office/officeart/2008/layout/HalfCircleOrganizationChart"/>
    <dgm:cxn modelId="{A689D197-9299-4E2A-8C78-694FEA4F0A11}" type="presParOf" srcId="{F8DE8FCD-ABA1-4CFB-80C4-54453C70955D}" destId="{3ABCE26A-ED6D-4E1A-8DBB-CBEFF6E24EE3}" srcOrd="0" destOrd="0" presId="urn:microsoft.com/office/officeart/2008/layout/HalfCircleOrganizationChart"/>
    <dgm:cxn modelId="{5AEE2A97-1CA8-4481-AC7B-FDCD42440E6E}" type="presParOf" srcId="{3ABCE26A-ED6D-4E1A-8DBB-CBEFF6E24EE3}" destId="{48E3F802-D729-4765-A310-E03AAAA9280B}" srcOrd="0" destOrd="0" presId="urn:microsoft.com/office/officeart/2008/layout/HalfCircleOrganizationChart"/>
    <dgm:cxn modelId="{12F64C9A-42C6-46F4-B28A-05336F6F1ED9}" type="presParOf" srcId="{3ABCE26A-ED6D-4E1A-8DBB-CBEFF6E24EE3}" destId="{AE9B1D64-B9AD-48C2-97D9-90852472219C}" srcOrd="1" destOrd="0" presId="urn:microsoft.com/office/officeart/2008/layout/HalfCircleOrganizationChart"/>
    <dgm:cxn modelId="{E784B5D6-C474-46A3-A031-FD1400D8D6D2}" type="presParOf" srcId="{3ABCE26A-ED6D-4E1A-8DBB-CBEFF6E24EE3}" destId="{6F835D7A-6787-42D7-8DCC-866E2B9CC390}" srcOrd="2" destOrd="0" presId="urn:microsoft.com/office/officeart/2008/layout/HalfCircleOrganizationChart"/>
    <dgm:cxn modelId="{35C4F438-AD28-419B-AF07-4EE355413BC5}" type="presParOf" srcId="{3ABCE26A-ED6D-4E1A-8DBB-CBEFF6E24EE3}" destId="{F0AF405E-3520-48B2-9FD2-F89E1649A754}" srcOrd="3" destOrd="0" presId="urn:microsoft.com/office/officeart/2008/layout/HalfCircleOrganizationChart"/>
    <dgm:cxn modelId="{377ED48D-550C-4B89-AE52-859CDE57C185}" type="presParOf" srcId="{F8DE8FCD-ABA1-4CFB-80C4-54453C70955D}" destId="{C044E718-35E4-4839-BD8A-DD1A32440F64}" srcOrd="1" destOrd="0" presId="urn:microsoft.com/office/officeart/2008/layout/HalfCircleOrganizationChart"/>
    <dgm:cxn modelId="{D6596B9D-9FB2-431A-AD7E-B20B6A60967D}" type="presParOf" srcId="{C044E718-35E4-4839-BD8A-DD1A32440F64}" destId="{1B50497C-2968-403B-B758-0F5D0A9F6BA4}" srcOrd="0" destOrd="0" presId="urn:microsoft.com/office/officeart/2008/layout/HalfCircleOrganizationChart"/>
    <dgm:cxn modelId="{0261094B-8340-4745-94BA-C609A5EDA11A}" type="presParOf" srcId="{C044E718-35E4-4839-BD8A-DD1A32440F64}" destId="{F1495125-11A0-4CC4-A83F-F6934BE7BA4D}" srcOrd="1" destOrd="0" presId="urn:microsoft.com/office/officeart/2008/layout/HalfCircleOrganizationChart"/>
    <dgm:cxn modelId="{371886D9-F07A-41C5-A35D-D33B84894DCC}" type="presParOf" srcId="{F1495125-11A0-4CC4-A83F-F6934BE7BA4D}" destId="{64B663B7-A559-4E53-9926-81EFC573F184}" srcOrd="0" destOrd="0" presId="urn:microsoft.com/office/officeart/2008/layout/HalfCircleOrganizationChart"/>
    <dgm:cxn modelId="{4547B100-4F87-4010-9699-1BA3A077CD51}" type="presParOf" srcId="{64B663B7-A559-4E53-9926-81EFC573F184}" destId="{3D2DEE87-0CF9-428A-BCB3-C0D44940B05C}" srcOrd="0" destOrd="0" presId="urn:microsoft.com/office/officeart/2008/layout/HalfCircleOrganizationChart"/>
    <dgm:cxn modelId="{CC832C74-3728-4467-B573-48FFE8DCDDF2}" type="presParOf" srcId="{64B663B7-A559-4E53-9926-81EFC573F184}" destId="{92A7F271-6905-4BF1-9161-B29AEC091F54}" srcOrd="1" destOrd="0" presId="urn:microsoft.com/office/officeart/2008/layout/HalfCircleOrganizationChart"/>
    <dgm:cxn modelId="{01F7CEA3-AE91-4EF8-AA70-511E838BB216}" type="presParOf" srcId="{64B663B7-A559-4E53-9926-81EFC573F184}" destId="{D475A9BE-C839-47B4-A433-CF6012E355A6}" srcOrd="2" destOrd="0" presId="urn:microsoft.com/office/officeart/2008/layout/HalfCircleOrganizationChart"/>
    <dgm:cxn modelId="{8A35A788-0258-4AA2-8D17-92A3D9C3AFCE}" type="presParOf" srcId="{64B663B7-A559-4E53-9926-81EFC573F184}" destId="{1BDFA892-6B16-47BC-AB0F-20FD8B641911}" srcOrd="3" destOrd="0" presId="urn:microsoft.com/office/officeart/2008/layout/HalfCircleOrganizationChart"/>
    <dgm:cxn modelId="{9731D725-545D-4E17-AA85-D931BB94245E}" type="presParOf" srcId="{F1495125-11A0-4CC4-A83F-F6934BE7BA4D}" destId="{FB2385AE-0B9B-4F44-B805-08A2C02ACCE0}" srcOrd="1" destOrd="0" presId="urn:microsoft.com/office/officeart/2008/layout/HalfCircleOrganizationChart"/>
    <dgm:cxn modelId="{1847F3F6-058E-43F3-9CE2-04B919EC154E}" type="presParOf" srcId="{F1495125-11A0-4CC4-A83F-F6934BE7BA4D}" destId="{C435FD65-6818-439F-9E0C-25870A24B43D}" srcOrd="2" destOrd="0" presId="urn:microsoft.com/office/officeart/2008/layout/HalfCircleOrganizationChart"/>
    <dgm:cxn modelId="{E961E192-8BA3-4B02-948D-AB80518B30BD}" type="presParOf" srcId="{C044E718-35E4-4839-BD8A-DD1A32440F64}" destId="{1868C3D2-587E-499B-8F45-E0DD96A576FA}" srcOrd="2" destOrd="0" presId="urn:microsoft.com/office/officeart/2008/layout/HalfCircleOrganizationChart"/>
    <dgm:cxn modelId="{6E0B4502-9555-49F8-AA69-44DC50BE87C3}" type="presParOf" srcId="{C044E718-35E4-4839-BD8A-DD1A32440F64}" destId="{A35419ED-B14E-41F9-8798-9908E565224C}" srcOrd="3" destOrd="0" presId="urn:microsoft.com/office/officeart/2008/layout/HalfCircleOrganizationChart"/>
    <dgm:cxn modelId="{25AB2B5C-F6F3-4A96-95EF-AC3D255A4DE3}" type="presParOf" srcId="{A35419ED-B14E-41F9-8798-9908E565224C}" destId="{95E0B634-9728-45F7-81C6-E0777F30EFF8}" srcOrd="0" destOrd="0" presId="urn:microsoft.com/office/officeart/2008/layout/HalfCircleOrganizationChart"/>
    <dgm:cxn modelId="{A6873D58-F184-4D81-9516-78FC3027E617}" type="presParOf" srcId="{95E0B634-9728-45F7-81C6-E0777F30EFF8}" destId="{FFBD7AE5-E231-4596-A180-0A13DE3FD084}" srcOrd="0" destOrd="0" presId="urn:microsoft.com/office/officeart/2008/layout/HalfCircleOrganizationChart"/>
    <dgm:cxn modelId="{A24DFFF6-1E1D-40E1-B9F2-335C92F26839}" type="presParOf" srcId="{95E0B634-9728-45F7-81C6-E0777F30EFF8}" destId="{A80C04B5-364F-406C-92D2-269675C72AF5}" srcOrd="1" destOrd="0" presId="urn:microsoft.com/office/officeart/2008/layout/HalfCircleOrganizationChart"/>
    <dgm:cxn modelId="{8024C595-A54A-4540-9684-F614CF064B9E}" type="presParOf" srcId="{95E0B634-9728-45F7-81C6-E0777F30EFF8}" destId="{025E6360-CAD4-4D48-A923-03E578C54067}" srcOrd="2" destOrd="0" presId="urn:microsoft.com/office/officeart/2008/layout/HalfCircleOrganizationChart"/>
    <dgm:cxn modelId="{A19B9743-37EF-46B7-BAD8-D1C4A7763D71}" type="presParOf" srcId="{95E0B634-9728-45F7-81C6-E0777F30EFF8}" destId="{96E1DEAE-9C2E-484D-8E30-29F0B99BD6C9}" srcOrd="3" destOrd="0" presId="urn:microsoft.com/office/officeart/2008/layout/HalfCircleOrganizationChart"/>
    <dgm:cxn modelId="{740F5757-430E-4D02-ADA9-9496C9395A94}" type="presParOf" srcId="{A35419ED-B14E-41F9-8798-9908E565224C}" destId="{F688FF38-14C6-44EA-927A-94469E231008}" srcOrd="1" destOrd="0" presId="urn:microsoft.com/office/officeart/2008/layout/HalfCircleOrganizationChart"/>
    <dgm:cxn modelId="{E77F5441-F463-409E-8390-C311BDE9C6E0}" type="presParOf" srcId="{A35419ED-B14E-41F9-8798-9908E565224C}" destId="{17A7791A-5127-4378-8D32-9449AB7A2273}" srcOrd="2" destOrd="0" presId="urn:microsoft.com/office/officeart/2008/layout/HalfCircleOrganizationChart"/>
    <dgm:cxn modelId="{CD1F1E11-61F4-41F3-91AF-A7D184E62AEE}" type="presParOf" srcId="{C044E718-35E4-4839-BD8A-DD1A32440F64}" destId="{82B28556-699E-4F8C-A919-0E5897ABC3B5}" srcOrd="4" destOrd="0" presId="urn:microsoft.com/office/officeart/2008/layout/HalfCircleOrganizationChart"/>
    <dgm:cxn modelId="{F6BABC47-1CC3-4046-ADC7-E19628C5B7FE}" type="presParOf" srcId="{C044E718-35E4-4839-BD8A-DD1A32440F64}" destId="{B195C9F7-EE64-40EC-86E1-B2ABBCE1F28E}" srcOrd="5" destOrd="0" presId="urn:microsoft.com/office/officeart/2008/layout/HalfCircleOrganizationChart"/>
    <dgm:cxn modelId="{8681A871-C2C1-46B8-8E08-320068A06B1B}" type="presParOf" srcId="{B195C9F7-EE64-40EC-86E1-B2ABBCE1F28E}" destId="{DA6EC803-281A-4989-9938-7309A37D8110}" srcOrd="0" destOrd="0" presId="urn:microsoft.com/office/officeart/2008/layout/HalfCircleOrganizationChart"/>
    <dgm:cxn modelId="{4C63EA45-E3A1-4E90-9289-03EBF6958B77}" type="presParOf" srcId="{DA6EC803-281A-4989-9938-7309A37D8110}" destId="{AACAEF7C-67AB-41B2-A0E8-D8A094A65FD4}" srcOrd="0" destOrd="0" presId="urn:microsoft.com/office/officeart/2008/layout/HalfCircleOrganizationChart"/>
    <dgm:cxn modelId="{3FF54FBA-1314-434D-A9CC-C3789FF641D4}" type="presParOf" srcId="{DA6EC803-281A-4989-9938-7309A37D8110}" destId="{A1E59654-E384-483A-B0EF-0FC778994E79}" srcOrd="1" destOrd="0" presId="urn:microsoft.com/office/officeart/2008/layout/HalfCircleOrganizationChart"/>
    <dgm:cxn modelId="{B71EDAC0-4DC7-41E0-81ED-9580D80B466D}" type="presParOf" srcId="{DA6EC803-281A-4989-9938-7309A37D8110}" destId="{6C7171CF-DB5C-4A39-B665-18BFD445FBAF}" srcOrd="2" destOrd="0" presId="urn:microsoft.com/office/officeart/2008/layout/HalfCircleOrganizationChart"/>
    <dgm:cxn modelId="{475DFAA7-DBEA-4647-9A75-FB4DF32647BF}" type="presParOf" srcId="{DA6EC803-281A-4989-9938-7309A37D8110}" destId="{3D03E96C-BDF9-49D6-974C-CF16AFE3A6C8}" srcOrd="3" destOrd="0" presId="urn:microsoft.com/office/officeart/2008/layout/HalfCircleOrganizationChart"/>
    <dgm:cxn modelId="{CB75BCC4-B57A-46B1-B6DD-6AF3824AFAFC}" type="presParOf" srcId="{B195C9F7-EE64-40EC-86E1-B2ABBCE1F28E}" destId="{9B51F088-5E11-48F3-B036-791BA2D50BC1}" srcOrd="1" destOrd="0" presId="urn:microsoft.com/office/officeart/2008/layout/HalfCircleOrganizationChart"/>
    <dgm:cxn modelId="{DD1D281F-3A17-40BE-AE61-273A5090096E}" type="presParOf" srcId="{B195C9F7-EE64-40EC-86E1-B2ABBCE1F28E}" destId="{22EB88FC-BC7F-4CD8-8155-CF3F38ED8131}" srcOrd="2" destOrd="0" presId="urn:microsoft.com/office/officeart/2008/layout/HalfCircleOrganizationChart"/>
    <dgm:cxn modelId="{746FCF7A-0C67-4C1D-BAB4-56CB1A436179}" type="presParOf" srcId="{F8DE8FCD-ABA1-4CFB-80C4-54453C70955D}" destId="{6A845E5B-B16B-45DD-9044-FE6F93A25653}" srcOrd="2" destOrd="0" presId="urn:microsoft.com/office/officeart/2008/layout/HalfCircleOrganization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5ECE2E8-C662-4C02-811F-1419773231D2}" type="doc">
      <dgm:prSet loTypeId="urn:microsoft.com/office/officeart/2008/layout/HalfCircleOrganizationChart" loCatId="hierarchy" qsTypeId="urn:microsoft.com/office/officeart/2005/8/quickstyle/simple1" qsCatId="simple" csTypeId="urn:microsoft.com/office/officeart/2005/8/colors/accent1_2" csCatId="accent1" phldr="1"/>
      <dgm:spPr/>
      <dgm:t>
        <a:bodyPr/>
        <a:lstStyle/>
        <a:p>
          <a:endParaRPr lang="en-AU"/>
        </a:p>
      </dgm:t>
    </dgm:pt>
    <dgm:pt modelId="{0DD3B60F-7283-4FB1-8A89-0580BFF5059D}">
      <dgm:prSet phldrT="[Text]" custT="1"/>
      <dgm:spPr/>
      <dgm:t>
        <a:bodyPr/>
        <a:lstStyle/>
        <a:p>
          <a:r>
            <a:rPr lang="en-AU" sz="2400" dirty="0"/>
            <a:t>Supervised Learning</a:t>
          </a:r>
        </a:p>
      </dgm:t>
    </dgm:pt>
    <dgm:pt modelId="{6C5B42CF-05BB-49FF-824A-3A756B86A6FB}" type="parTrans" cxnId="{1D86BF3B-0902-4A50-AD8C-C97F143E7BBD}">
      <dgm:prSet/>
      <dgm:spPr/>
      <dgm:t>
        <a:bodyPr/>
        <a:lstStyle/>
        <a:p>
          <a:endParaRPr lang="en-AU" sz="1100"/>
        </a:p>
      </dgm:t>
    </dgm:pt>
    <dgm:pt modelId="{5C578BE7-3C56-4B86-8F04-F27A9CAC6D7D}" type="sibTrans" cxnId="{1D86BF3B-0902-4A50-AD8C-C97F143E7BBD}">
      <dgm:prSet/>
      <dgm:spPr/>
      <dgm:t>
        <a:bodyPr/>
        <a:lstStyle/>
        <a:p>
          <a:endParaRPr lang="en-AU" sz="1100"/>
        </a:p>
      </dgm:t>
    </dgm:pt>
    <dgm:pt modelId="{D91A506C-0D74-422D-9C72-3A408974BC63}">
      <dgm:prSet phldrT="[Text]" custT="1"/>
      <dgm:spPr/>
      <dgm:t>
        <a:bodyPr/>
        <a:lstStyle/>
        <a:p>
          <a:r>
            <a:rPr lang="en-AU" sz="2400" dirty="0"/>
            <a:t>Regression</a:t>
          </a:r>
        </a:p>
      </dgm:t>
    </dgm:pt>
    <dgm:pt modelId="{92D96538-1F7D-446D-8776-6CA8D4CD8032}" type="parTrans" cxnId="{EFA38EA9-E4B9-480B-A8E1-642250E6E367}">
      <dgm:prSet/>
      <dgm:spPr/>
      <dgm:t>
        <a:bodyPr/>
        <a:lstStyle/>
        <a:p>
          <a:endParaRPr lang="en-AU" sz="1100"/>
        </a:p>
      </dgm:t>
    </dgm:pt>
    <dgm:pt modelId="{53AAC91E-4D92-486E-A2F1-B51D96891609}" type="sibTrans" cxnId="{EFA38EA9-E4B9-480B-A8E1-642250E6E367}">
      <dgm:prSet/>
      <dgm:spPr/>
      <dgm:t>
        <a:bodyPr/>
        <a:lstStyle/>
        <a:p>
          <a:endParaRPr lang="en-AU" sz="1100"/>
        </a:p>
      </dgm:t>
    </dgm:pt>
    <dgm:pt modelId="{5B62232E-D73F-457B-99BE-718E55D8FE2F}">
      <dgm:prSet phldrT="[Text]" custT="1"/>
      <dgm:spPr/>
      <dgm:t>
        <a:bodyPr/>
        <a:lstStyle/>
        <a:p>
          <a:r>
            <a:rPr lang="en-AU" sz="2400" dirty="0"/>
            <a:t>Classification</a:t>
          </a:r>
        </a:p>
      </dgm:t>
    </dgm:pt>
    <dgm:pt modelId="{9C8C4A70-8264-4B04-8CEC-F5E6A35FA358}" type="parTrans" cxnId="{DA76A0D3-D770-423B-A762-DDEBB2DC14E1}">
      <dgm:prSet/>
      <dgm:spPr/>
      <dgm:t>
        <a:bodyPr/>
        <a:lstStyle/>
        <a:p>
          <a:endParaRPr lang="en-AU" sz="1100"/>
        </a:p>
      </dgm:t>
    </dgm:pt>
    <dgm:pt modelId="{8888518F-5BD3-4379-90B8-CB8476FA5774}" type="sibTrans" cxnId="{DA76A0D3-D770-423B-A762-DDEBB2DC14E1}">
      <dgm:prSet/>
      <dgm:spPr/>
      <dgm:t>
        <a:bodyPr/>
        <a:lstStyle/>
        <a:p>
          <a:endParaRPr lang="en-AU" sz="1100"/>
        </a:p>
      </dgm:t>
    </dgm:pt>
    <dgm:pt modelId="{5992844B-7DCC-4529-8C8A-65CE78951AF3}" type="pres">
      <dgm:prSet presAssocID="{05ECE2E8-C662-4C02-811F-1419773231D2}" presName="Name0" presStyleCnt="0">
        <dgm:presLayoutVars>
          <dgm:orgChart val="1"/>
          <dgm:chPref val="1"/>
          <dgm:dir/>
          <dgm:animOne val="branch"/>
          <dgm:animLvl val="lvl"/>
          <dgm:resizeHandles/>
        </dgm:presLayoutVars>
      </dgm:prSet>
      <dgm:spPr/>
    </dgm:pt>
    <dgm:pt modelId="{F8DE8FCD-ABA1-4CFB-80C4-54453C70955D}" type="pres">
      <dgm:prSet presAssocID="{0DD3B60F-7283-4FB1-8A89-0580BFF5059D}" presName="hierRoot1" presStyleCnt="0">
        <dgm:presLayoutVars>
          <dgm:hierBranch val="init"/>
        </dgm:presLayoutVars>
      </dgm:prSet>
      <dgm:spPr/>
    </dgm:pt>
    <dgm:pt modelId="{3ABCE26A-ED6D-4E1A-8DBB-CBEFF6E24EE3}" type="pres">
      <dgm:prSet presAssocID="{0DD3B60F-7283-4FB1-8A89-0580BFF5059D}" presName="rootComposite1" presStyleCnt="0"/>
      <dgm:spPr/>
    </dgm:pt>
    <dgm:pt modelId="{48E3F802-D729-4765-A310-E03AAAA9280B}" type="pres">
      <dgm:prSet presAssocID="{0DD3B60F-7283-4FB1-8A89-0580BFF5059D}" presName="rootText1" presStyleLbl="alignAcc1" presStyleIdx="0" presStyleCnt="0">
        <dgm:presLayoutVars>
          <dgm:chPref val="3"/>
        </dgm:presLayoutVars>
      </dgm:prSet>
      <dgm:spPr/>
    </dgm:pt>
    <dgm:pt modelId="{AE9B1D64-B9AD-48C2-97D9-90852472219C}" type="pres">
      <dgm:prSet presAssocID="{0DD3B60F-7283-4FB1-8A89-0580BFF5059D}" presName="topArc1" presStyleLbl="parChTrans1D1" presStyleIdx="0" presStyleCnt="6"/>
      <dgm:spPr/>
    </dgm:pt>
    <dgm:pt modelId="{6F835D7A-6787-42D7-8DCC-866E2B9CC390}" type="pres">
      <dgm:prSet presAssocID="{0DD3B60F-7283-4FB1-8A89-0580BFF5059D}" presName="bottomArc1" presStyleLbl="parChTrans1D1" presStyleIdx="1" presStyleCnt="6"/>
      <dgm:spPr/>
    </dgm:pt>
    <dgm:pt modelId="{F0AF405E-3520-48B2-9FD2-F89E1649A754}" type="pres">
      <dgm:prSet presAssocID="{0DD3B60F-7283-4FB1-8A89-0580BFF5059D}" presName="topConnNode1" presStyleLbl="node1" presStyleIdx="0" presStyleCnt="0"/>
      <dgm:spPr/>
    </dgm:pt>
    <dgm:pt modelId="{C044E718-35E4-4839-BD8A-DD1A32440F64}" type="pres">
      <dgm:prSet presAssocID="{0DD3B60F-7283-4FB1-8A89-0580BFF5059D}" presName="hierChild2" presStyleCnt="0"/>
      <dgm:spPr/>
    </dgm:pt>
    <dgm:pt modelId="{1B50497C-2968-403B-B758-0F5D0A9F6BA4}" type="pres">
      <dgm:prSet presAssocID="{92D96538-1F7D-446D-8776-6CA8D4CD8032}" presName="Name28" presStyleLbl="parChTrans1D2" presStyleIdx="0" presStyleCnt="2"/>
      <dgm:spPr/>
    </dgm:pt>
    <dgm:pt modelId="{F1495125-11A0-4CC4-A83F-F6934BE7BA4D}" type="pres">
      <dgm:prSet presAssocID="{D91A506C-0D74-422D-9C72-3A408974BC63}" presName="hierRoot2" presStyleCnt="0">
        <dgm:presLayoutVars>
          <dgm:hierBranch val="init"/>
        </dgm:presLayoutVars>
      </dgm:prSet>
      <dgm:spPr/>
    </dgm:pt>
    <dgm:pt modelId="{64B663B7-A559-4E53-9926-81EFC573F184}" type="pres">
      <dgm:prSet presAssocID="{D91A506C-0D74-422D-9C72-3A408974BC63}" presName="rootComposite2" presStyleCnt="0"/>
      <dgm:spPr/>
    </dgm:pt>
    <dgm:pt modelId="{3D2DEE87-0CF9-428A-BCB3-C0D44940B05C}" type="pres">
      <dgm:prSet presAssocID="{D91A506C-0D74-422D-9C72-3A408974BC63}" presName="rootText2" presStyleLbl="alignAcc1" presStyleIdx="0" presStyleCnt="0">
        <dgm:presLayoutVars>
          <dgm:chPref val="3"/>
        </dgm:presLayoutVars>
      </dgm:prSet>
      <dgm:spPr/>
    </dgm:pt>
    <dgm:pt modelId="{92A7F271-6905-4BF1-9161-B29AEC091F54}" type="pres">
      <dgm:prSet presAssocID="{D91A506C-0D74-422D-9C72-3A408974BC63}" presName="topArc2" presStyleLbl="parChTrans1D1" presStyleIdx="2" presStyleCnt="6"/>
      <dgm:spPr/>
    </dgm:pt>
    <dgm:pt modelId="{D475A9BE-C839-47B4-A433-CF6012E355A6}" type="pres">
      <dgm:prSet presAssocID="{D91A506C-0D74-422D-9C72-3A408974BC63}" presName="bottomArc2" presStyleLbl="parChTrans1D1" presStyleIdx="3" presStyleCnt="6"/>
      <dgm:spPr/>
    </dgm:pt>
    <dgm:pt modelId="{1BDFA892-6B16-47BC-AB0F-20FD8B641911}" type="pres">
      <dgm:prSet presAssocID="{D91A506C-0D74-422D-9C72-3A408974BC63}" presName="topConnNode2" presStyleLbl="node2" presStyleIdx="0" presStyleCnt="0"/>
      <dgm:spPr/>
    </dgm:pt>
    <dgm:pt modelId="{FB2385AE-0B9B-4F44-B805-08A2C02ACCE0}" type="pres">
      <dgm:prSet presAssocID="{D91A506C-0D74-422D-9C72-3A408974BC63}" presName="hierChild4" presStyleCnt="0"/>
      <dgm:spPr/>
    </dgm:pt>
    <dgm:pt modelId="{C435FD65-6818-439F-9E0C-25870A24B43D}" type="pres">
      <dgm:prSet presAssocID="{D91A506C-0D74-422D-9C72-3A408974BC63}" presName="hierChild5" presStyleCnt="0"/>
      <dgm:spPr/>
    </dgm:pt>
    <dgm:pt modelId="{1868C3D2-587E-499B-8F45-E0DD96A576FA}" type="pres">
      <dgm:prSet presAssocID="{9C8C4A70-8264-4B04-8CEC-F5E6A35FA358}" presName="Name28" presStyleLbl="parChTrans1D2" presStyleIdx="1" presStyleCnt="2"/>
      <dgm:spPr/>
    </dgm:pt>
    <dgm:pt modelId="{A35419ED-B14E-41F9-8798-9908E565224C}" type="pres">
      <dgm:prSet presAssocID="{5B62232E-D73F-457B-99BE-718E55D8FE2F}" presName="hierRoot2" presStyleCnt="0">
        <dgm:presLayoutVars>
          <dgm:hierBranch val="init"/>
        </dgm:presLayoutVars>
      </dgm:prSet>
      <dgm:spPr/>
    </dgm:pt>
    <dgm:pt modelId="{95E0B634-9728-45F7-81C6-E0777F30EFF8}" type="pres">
      <dgm:prSet presAssocID="{5B62232E-D73F-457B-99BE-718E55D8FE2F}" presName="rootComposite2" presStyleCnt="0"/>
      <dgm:spPr/>
    </dgm:pt>
    <dgm:pt modelId="{FFBD7AE5-E231-4596-A180-0A13DE3FD084}" type="pres">
      <dgm:prSet presAssocID="{5B62232E-D73F-457B-99BE-718E55D8FE2F}" presName="rootText2" presStyleLbl="alignAcc1" presStyleIdx="0" presStyleCnt="0">
        <dgm:presLayoutVars>
          <dgm:chPref val="3"/>
        </dgm:presLayoutVars>
      </dgm:prSet>
      <dgm:spPr/>
    </dgm:pt>
    <dgm:pt modelId="{A80C04B5-364F-406C-92D2-269675C72AF5}" type="pres">
      <dgm:prSet presAssocID="{5B62232E-D73F-457B-99BE-718E55D8FE2F}" presName="topArc2" presStyleLbl="parChTrans1D1" presStyleIdx="4" presStyleCnt="6"/>
      <dgm:spPr/>
    </dgm:pt>
    <dgm:pt modelId="{025E6360-CAD4-4D48-A923-03E578C54067}" type="pres">
      <dgm:prSet presAssocID="{5B62232E-D73F-457B-99BE-718E55D8FE2F}" presName="bottomArc2" presStyleLbl="parChTrans1D1" presStyleIdx="5" presStyleCnt="6"/>
      <dgm:spPr/>
    </dgm:pt>
    <dgm:pt modelId="{96E1DEAE-9C2E-484D-8E30-29F0B99BD6C9}" type="pres">
      <dgm:prSet presAssocID="{5B62232E-D73F-457B-99BE-718E55D8FE2F}" presName="topConnNode2" presStyleLbl="node2" presStyleIdx="0" presStyleCnt="0"/>
      <dgm:spPr/>
    </dgm:pt>
    <dgm:pt modelId="{F688FF38-14C6-44EA-927A-94469E231008}" type="pres">
      <dgm:prSet presAssocID="{5B62232E-D73F-457B-99BE-718E55D8FE2F}" presName="hierChild4" presStyleCnt="0"/>
      <dgm:spPr/>
    </dgm:pt>
    <dgm:pt modelId="{17A7791A-5127-4378-8D32-9449AB7A2273}" type="pres">
      <dgm:prSet presAssocID="{5B62232E-D73F-457B-99BE-718E55D8FE2F}" presName="hierChild5" presStyleCnt="0"/>
      <dgm:spPr/>
    </dgm:pt>
    <dgm:pt modelId="{6A845E5B-B16B-45DD-9044-FE6F93A25653}" type="pres">
      <dgm:prSet presAssocID="{0DD3B60F-7283-4FB1-8A89-0580BFF5059D}" presName="hierChild3" presStyleCnt="0"/>
      <dgm:spPr/>
    </dgm:pt>
  </dgm:ptLst>
  <dgm:cxnLst>
    <dgm:cxn modelId="{FA3B5334-FD35-4642-B342-398B22E925B1}" type="presOf" srcId="{92D96538-1F7D-446D-8776-6CA8D4CD8032}" destId="{1B50497C-2968-403B-B758-0F5D0A9F6BA4}" srcOrd="0" destOrd="0" presId="urn:microsoft.com/office/officeart/2008/layout/HalfCircleOrganizationChart"/>
    <dgm:cxn modelId="{5952D836-1046-426C-9AC7-F748E5C758F6}" type="presOf" srcId="{5B62232E-D73F-457B-99BE-718E55D8FE2F}" destId="{96E1DEAE-9C2E-484D-8E30-29F0B99BD6C9}" srcOrd="1" destOrd="0" presId="urn:microsoft.com/office/officeart/2008/layout/HalfCircleOrganizationChart"/>
    <dgm:cxn modelId="{1D86BF3B-0902-4A50-AD8C-C97F143E7BBD}" srcId="{05ECE2E8-C662-4C02-811F-1419773231D2}" destId="{0DD3B60F-7283-4FB1-8A89-0580BFF5059D}" srcOrd="0" destOrd="0" parTransId="{6C5B42CF-05BB-49FF-824A-3A756B86A6FB}" sibTransId="{5C578BE7-3C56-4B86-8F04-F27A9CAC6D7D}"/>
    <dgm:cxn modelId="{22185840-AB66-409F-9CCD-E9898DECBD63}" type="presOf" srcId="{D91A506C-0D74-422D-9C72-3A408974BC63}" destId="{3D2DEE87-0CF9-428A-BCB3-C0D44940B05C}" srcOrd="0" destOrd="0" presId="urn:microsoft.com/office/officeart/2008/layout/HalfCircleOrganizationChart"/>
    <dgm:cxn modelId="{78E9E29B-00C2-4162-99B0-FBC3BB8F7CA1}" type="presOf" srcId="{9C8C4A70-8264-4B04-8CEC-F5E6A35FA358}" destId="{1868C3D2-587E-499B-8F45-E0DD96A576FA}" srcOrd="0" destOrd="0" presId="urn:microsoft.com/office/officeart/2008/layout/HalfCircleOrganizationChart"/>
    <dgm:cxn modelId="{EFA38EA9-E4B9-480B-A8E1-642250E6E367}" srcId="{0DD3B60F-7283-4FB1-8A89-0580BFF5059D}" destId="{D91A506C-0D74-422D-9C72-3A408974BC63}" srcOrd="0" destOrd="0" parTransId="{92D96538-1F7D-446D-8776-6CA8D4CD8032}" sibTransId="{53AAC91E-4D92-486E-A2F1-B51D96891609}"/>
    <dgm:cxn modelId="{940A8BB8-581D-4C4D-8678-8080B7A97324}" type="presOf" srcId="{D91A506C-0D74-422D-9C72-3A408974BC63}" destId="{1BDFA892-6B16-47BC-AB0F-20FD8B641911}" srcOrd="1" destOrd="0" presId="urn:microsoft.com/office/officeart/2008/layout/HalfCircleOrganizationChart"/>
    <dgm:cxn modelId="{623C4BC8-038C-4E73-8F1B-23A29437F716}" type="presOf" srcId="{0DD3B60F-7283-4FB1-8A89-0580BFF5059D}" destId="{48E3F802-D729-4765-A310-E03AAAA9280B}" srcOrd="0" destOrd="0" presId="urn:microsoft.com/office/officeart/2008/layout/HalfCircleOrganizationChart"/>
    <dgm:cxn modelId="{9A615ACC-0048-47F8-B4E4-255196D681CB}" type="presOf" srcId="{5B62232E-D73F-457B-99BE-718E55D8FE2F}" destId="{FFBD7AE5-E231-4596-A180-0A13DE3FD084}" srcOrd="0" destOrd="0" presId="urn:microsoft.com/office/officeart/2008/layout/HalfCircleOrganizationChart"/>
    <dgm:cxn modelId="{AC9A73D1-CDF7-4F00-A053-3482CA5922BF}" type="presOf" srcId="{05ECE2E8-C662-4C02-811F-1419773231D2}" destId="{5992844B-7DCC-4529-8C8A-65CE78951AF3}" srcOrd="0" destOrd="0" presId="urn:microsoft.com/office/officeart/2008/layout/HalfCircleOrganizationChart"/>
    <dgm:cxn modelId="{DA76A0D3-D770-423B-A762-DDEBB2DC14E1}" srcId="{0DD3B60F-7283-4FB1-8A89-0580BFF5059D}" destId="{5B62232E-D73F-457B-99BE-718E55D8FE2F}" srcOrd="1" destOrd="0" parTransId="{9C8C4A70-8264-4B04-8CEC-F5E6A35FA358}" sibTransId="{8888518F-5BD3-4379-90B8-CB8476FA5774}"/>
    <dgm:cxn modelId="{34CE28D7-B9F2-41F2-A2A6-30D3021E33E5}" type="presOf" srcId="{0DD3B60F-7283-4FB1-8A89-0580BFF5059D}" destId="{F0AF405E-3520-48B2-9FD2-F89E1649A754}" srcOrd="1" destOrd="0" presId="urn:microsoft.com/office/officeart/2008/layout/HalfCircleOrganizationChart"/>
    <dgm:cxn modelId="{68A70C41-E99E-48E0-8D00-E7B2A909E0C0}" type="presParOf" srcId="{5992844B-7DCC-4529-8C8A-65CE78951AF3}" destId="{F8DE8FCD-ABA1-4CFB-80C4-54453C70955D}" srcOrd="0" destOrd="0" presId="urn:microsoft.com/office/officeart/2008/layout/HalfCircleOrganizationChart"/>
    <dgm:cxn modelId="{A689D197-9299-4E2A-8C78-694FEA4F0A11}" type="presParOf" srcId="{F8DE8FCD-ABA1-4CFB-80C4-54453C70955D}" destId="{3ABCE26A-ED6D-4E1A-8DBB-CBEFF6E24EE3}" srcOrd="0" destOrd="0" presId="urn:microsoft.com/office/officeart/2008/layout/HalfCircleOrganizationChart"/>
    <dgm:cxn modelId="{5AEE2A97-1CA8-4481-AC7B-FDCD42440E6E}" type="presParOf" srcId="{3ABCE26A-ED6D-4E1A-8DBB-CBEFF6E24EE3}" destId="{48E3F802-D729-4765-A310-E03AAAA9280B}" srcOrd="0" destOrd="0" presId="urn:microsoft.com/office/officeart/2008/layout/HalfCircleOrganizationChart"/>
    <dgm:cxn modelId="{12F64C9A-42C6-46F4-B28A-05336F6F1ED9}" type="presParOf" srcId="{3ABCE26A-ED6D-4E1A-8DBB-CBEFF6E24EE3}" destId="{AE9B1D64-B9AD-48C2-97D9-90852472219C}" srcOrd="1" destOrd="0" presId="urn:microsoft.com/office/officeart/2008/layout/HalfCircleOrganizationChart"/>
    <dgm:cxn modelId="{E784B5D6-C474-46A3-A031-FD1400D8D6D2}" type="presParOf" srcId="{3ABCE26A-ED6D-4E1A-8DBB-CBEFF6E24EE3}" destId="{6F835D7A-6787-42D7-8DCC-866E2B9CC390}" srcOrd="2" destOrd="0" presId="urn:microsoft.com/office/officeart/2008/layout/HalfCircleOrganizationChart"/>
    <dgm:cxn modelId="{35C4F438-AD28-419B-AF07-4EE355413BC5}" type="presParOf" srcId="{3ABCE26A-ED6D-4E1A-8DBB-CBEFF6E24EE3}" destId="{F0AF405E-3520-48B2-9FD2-F89E1649A754}" srcOrd="3" destOrd="0" presId="urn:microsoft.com/office/officeart/2008/layout/HalfCircleOrganizationChart"/>
    <dgm:cxn modelId="{377ED48D-550C-4B89-AE52-859CDE57C185}" type="presParOf" srcId="{F8DE8FCD-ABA1-4CFB-80C4-54453C70955D}" destId="{C044E718-35E4-4839-BD8A-DD1A32440F64}" srcOrd="1" destOrd="0" presId="urn:microsoft.com/office/officeart/2008/layout/HalfCircleOrganizationChart"/>
    <dgm:cxn modelId="{D6596B9D-9FB2-431A-AD7E-B20B6A60967D}" type="presParOf" srcId="{C044E718-35E4-4839-BD8A-DD1A32440F64}" destId="{1B50497C-2968-403B-B758-0F5D0A9F6BA4}" srcOrd="0" destOrd="0" presId="urn:microsoft.com/office/officeart/2008/layout/HalfCircleOrganizationChart"/>
    <dgm:cxn modelId="{0261094B-8340-4745-94BA-C609A5EDA11A}" type="presParOf" srcId="{C044E718-35E4-4839-BD8A-DD1A32440F64}" destId="{F1495125-11A0-4CC4-A83F-F6934BE7BA4D}" srcOrd="1" destOrd="0" presId="urn:microsoft.com/office/officeart/2008/layout/HalfCircleOrganizationChart"/>
    <dgm:cxn modelId="{371886D9-F07A-41C5-A35D-D33B84894DCC}" type="presParOf" srcId="{F1495125-11A0-4CC4-A83F-F6934BE7BA4D}" destId="{64B663B7-A559-4E53-9926-81EFC573F184}" srcOrd="0" destOrd="0" presId="urn:microsoft.com/office/officeart/2008/layout/HalfCircleOrganizationChart"/>
    <dgm:cxn modelId="{4547B100-4F87-4010-9699-1BA3A077CD51}" type="presParOf" srcId="{64B663B7-A559-4E53-9926-81EFC573F184}" destId="{3D2DEE87-0CF9-428A-BCB3-C0D44940B05C}" srcOrd="0" destOrd="0" presId="urn:microsoft.com/office/officeart/2008/layout/HalfCircleOrganizationChart"/>
    <dgm:cxn modelId="{CC832C74-3728-4467-B573-48FFE8DCDDF2}" type="presParOf" srcId="{64B663B7-A559-4E53-9926-81EFC573F184}" destId="{92A7F271-6905-4BF1-9161-B29AEC091F54}" srcOrd="1" destOrd="0" presId="urn:microsoft.com/office/officeart/2008/layout/HalfCircleOrganizationChart"/>
    <dgm:cxn modelId="{01F7CEA3-AE91-4EF8-AA70-511E838BB216}" type="presParOf" srcId="{64B663B7-A559-4E53-9926-81EFC573F184}" destId="{D475A9BE-C839-47B4-A433-CF6012E355A6}" srcOrd="2" destOrd="0" presId="urn:microsoft.com/office/officeart/2008/layout/HalfCircleOrganizationChart"/>
    <dgm:cxn modelId="{8A35A788-0258-4AA2-8D17-92A3D9C3AFCE}" type="presParOf" srcId="{64B663B7-A559-4E53-9926-81EFC573F184}" destId="{1BDFA892-6B16-47BC-AB0F-20FD8B641911}" srcOrd="3" destOrd="0" presId="urn:microsoft.com/office/officeart/2008/layout/HalfCircleOrganizationChart"/>
    <dgm:cxn modelId="{9731D725-545D-4E17-AA85-D931BB94245E}" type="presParOf" srcId="{F1495125-11A0-4CC4-A83F-F6934BE7BA4D}" destId="{FB2385AE-0B9B-4F44-B805-08A2C02ACCE0}" srcOrd="1" destOrd="0" presId="urn:microsoft.com/office/officeart/2008/layout/HalfCircleOrganizationChart"/>
    <dgm:cxn modelId="{1847F3F6-058E-43F3-9CE2-04B919EC154E}" type="presParOf" srcId="{F1495125-11A0-4CC4-A83F-F6934BE7BA4D}" destId="{C435FD65-6818-439F-9E0C-25870A24B43D}" srcOrd="2" destOrd="0" presId="urn:microsoft.com/office/officeart/2008/layout/HalfCircleOrganizationChart"/>
    <dgm:cxn modelId="{E961E192-8BA3-4B02-948D-AB80518B30BD}" type="presParOf" srcId="{C044E718-35E4-4839-BD8A-DD1A32440F64}" destId="{1868C3D2-587E-499B-8F45-E0DD96A576FA}" srcOrd="2" destOrd="0" presId="urn:microsoft.com/office/officeart/2008/layout/HalfCircleOrganizationChart"/>
    <dgm:cxn modelId="{6E0B4502-9555-49F8-AA69-44DC50BE87C3}" type="presParOf" srcId="{C044E718-35E4-4839-BD8A-DD1A32440F64}" destId="{A35419ED-B14E-41F9-8798-9908E565224C}" srcOrd="3" destOrd="0" presId="urn:microsoft.com/office/officeart/2008/layout/HalfCircleOrganizationChart"/>
    <dgm:cxn modelId="{25AB2B5C-F6F3-4A96-95EF-AC3D255A4DE3}" type="presParOf" srcId="{A35419ED-B14E-41F9-8798-9908E565224C}" destId="{95E0B634-9728-45F7-81C6-E0777F30EFF8}" srcOrd="0" destOrd="0" presId="urn:microsoft.com/office/officeart/2008/layout/HalfCircleOrganizationChart"/>
    <dgm:cxn modelId="{A6873D58-F184-4D81-9516-78FC3027E617}" type="presParOf" srcId="{95E0B634-9728-45F7-81C6-E0777F30EFF8}" destId="{FFBD7AE5-E231-4596-A180-0A13DE3FD084}" srcOrd="0" destOrd="0" presId="urn:microsoft.com/office/officeart/2008/layout/HalfCircleOrganizationChart"/>
    <dgm:cxn modelId="{A24DFFF6-1E1D-40E1-B9F2-335C92F26839}" type="presParOf" srcId="{95E0B634-9728-45F7-81C6-E0777F30EFF8}" destId="{A80C04B5-364F-406C-92D2-269675C72AF5}" srcOrd="1" destOrd="0" presId="urn:microsoft.com/office/officeart/2008/layout/HalfCircleOrganizationChart"/>
    <dgm:cxn modelId="{8024C595-A54A-4540-9684-F614CF064B9E}" type="presParOf" srcId="{95E0B634-9728-45F7-81C6-E0777F30EFF8}" destId="{025E6360-CAD4-4D48-A923-03E578C54067}" srcOrd="2" destOrd="0" presId="urn:microsoft.com/office/officeart/2008/layout/HalfCircleOrganizationChart"/>
    <dgm:cxn modelId="{A19B9743-37EF-46B7-BAD8-D1C4A7763D71}" type="presParOf" srcId="{95E0B634-9728-45F7-81C6-E0777F30EFF8}" destId="{96E1DEAE-9C2E-484D-8E30-29F0B99BD6C9}" srcOrd="3" destOrd="0" presId="urn:microsoft.com/office/officeart/2008/layout/HalfCircleOrganizationChart"/>
    <dgm:cxn modelId="{740F5757-430E-4D02-ADA9-9496C9395A94}" type="presParOf" srcId="{A35419ED-B14E-41F9-8798-9908E565224C}" destId="{F688FF38-14C6-44EA-927A-94469E231008}" srcOrd="1" destOrd="0" presId="urn:microsoft.com/office/officeart/2008/layout/HalfCircleOrganizationChart"/>
    <dgm:cxn modelId="{E77F5441-F463-409E-8390-C311BDE9C6E0}" type="presParOf" srcId="{A35419ED-B14E-41F9-8798-9908E565224C}" destId="{17A7791A-5127-4378-8D32-9449AB7A2273}" srcOrd="2" destOrd="0" presId="urn:microsoft.com/office/officeart/2008/layout/HalfCircleOrganizationChart"/>
    <dgm:cxn modelId="{746FCF7A-0C67-4C1D-BAB4-56CB1A436179}" type="presParOf" srcId="{F8DE8FCD-ABA1-4CFB-80C4-54453C70955D}" destId="{6A845E5B-B16B-45DD-9044-FE6F93A25653}" srcOrd="2" destOrd="0" presId="urn:microsoft.com/office/officeart/2008/layout/HalfCircleOrganization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B28556-699E-4F8C-A919-0E5897ABC3B5}">
      <dsp:nvSpPr>
        <dsp:cNvPr id="0" name=""/>
        <dsp:cNvSpPr/>
      </dsp:nvSpPr>
      <dsp:spPr>
        <a:xfrm>
          <a:off x="4402168" y="1396602"/>
          <a:ext cx="3114566" cy="540544"/>
        </a:xfrm>
        <a:custGeom>
          <a:avLst/>
          <a:gdLst/>
          <a:ahLst/>
          <a:cxnLst/>
          <a:rect l="0" t="0" r="0" b="0"/>
          <a:pathLst>
            <a:path>
              <a:moveTo>
                <a:pt x="0" y="0"/>
              </a:moveTo>
              <a:lnTo>
                <a:pt x="0" y="270272"/>
              </a:lnTo>
              <a:lnTo>
                <a:pt x="3114566" y="270272"/>
              </a:lnTo>
              <a:lnTo>
                <a:pt x="3114566" y="54054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868C3D2-587E-499B-8F45-E0DD96A576FA}">
      <dsp:nvSpPr>
        <dsp:cNvPr id="0" name=""/>
        <dsp:cNvSpPr/>
      </dsp:nvSpPr>
      <dsp:spPr>
        <a:xfrm>
          <a:off x="4356448" y="1396602"/>
          <a:ext cx="91440" cy="540544"/>
        </a:xfrm>
        <a:custGeom>
          <a:avLst/>
          <a:gdLst/>
          <a:ahLst/>
          <a:cxnLst/>
          <a:rect l="0" t="0" r="0" b="0"/>
          <a:pathLst>
            <a:path>
              <a:moveTo>
                <a:pt x="45720" y="0"/>
              </a:moveTo>
              <a:lnTo>
                <a:pt x="45720" y="54054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B50497C-2968-403B-B758-0F5D0A9F6BA4}">
      <dsp:nvSpPr>
        <dsp:cNvPr id="0" name=""/>
        <dsp:cNvSpPr/>
      </dsp:nvSpPr>
      <dsp:spPr>
        <a:xfrm>
          <a:off x="1287601" y="1396602"/>
          <a:ext cx="3114566" cy="540544"/>
        </a:xfrm>
        <a:custGeom>
          <a:avLst/>
          <a:gdLst/>
          <a:ahLst/>
          <a:cxnLst/>
          <a:rect l="0" t="0" r="0" b="0"/>
          <a:pathLst>
            <a:path>
              <a:moveTo>
                <a:pt x="3114566" y="0"/>
              </a:moveTo>
              <a:lnTo>
                <a:pt x="3114566" y="270272"/>
              </a:lnTo>
              <a:lnTo>
                <a:pt x="0" y="270272"/>
              </a:lnTo>
              <a:lnTo>
                <a:pt x="0" y="54054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E9B1D64-B9AD-48C2-97D9-90852472219C}">
      <dsp:nvSpPr>
        <dsp:cNvPr id="0" name=""/>
        <dsp:cNvSpPr/>
      </dsp:nvSpPr>
      <dsp:spPr>
        <a:xfrm>
          <a:off x="3758662" y="109591"/>
          <a:ext cx="1287010" cy="1287010"/>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F835D7A-6787-42D7-8DCC-866E2B9CC390}">
      <dsp:nvSpPr>
        <dsp:cNvPr id="0" name=""/>
        <dsp:cNvSpPr/>
      </dsp:nvSpPr>
      <dsp:spPr>
        <a:xfrm>
          <a:off x="3758662" y="109591"/>
          <a:ext cx="1287010" cy="1287010"/>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8E3F802-D729-4765-A310-E03AAAA9280B}">
      <dsp:nvSpPr>
        <dsp:cNvPr id="0" name=""/>
        <dsp:cNvSpPr/>
      </dsp:nvSpPr>
      <dsp:spPr>
        <a:xfrm>
          <a:off x="3115157" y="341253"/>
          <a:ext cx="2574021" cy="823686"/>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AU" sz="2400" kern="1200" dirty="0"/>
            <a:t>Machine Learning</a:t>
          </a:r>
        </a:p>
      </dsp:txBody>
      <dsp:txXfrm>
        <a:off x="3115157" y="341253"/>
        <a:ext cx="2574021" cy="823686"/>
      </dsp:txXfrm>
    </dsp:sp>
    <dsp:sp modelId="{92A7F271-6905-4BF1-9161-B29AEC091F54}">
      <dsp:nvSpPr>
        <dsp:cNvPr id="0" name=""/>
        <dsp:cNvSpPr/>
      </dsp:nvSpPr>
      <dsp:spPr>
        <a:xfrm>
          <a:off x="644096" y="1937147"/>
          <a:ext cx="1287010" cy="1287010"/>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475A9BE-C839-47B4-A433-CF6012E355A6}">
      <dsp:nvSpPr>
        <dsp:cNvPr id="0" name=""/>
        <dsp:cNvSpPr/>
      </dsp:nvSpPr>
      <dsp:spPr>
        <a:xfrm>
          <a:off x="644096" y="1937147"/>
          <a:ext cx="1287010" cy="1287010"/>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D2DEE87-0CF9-428A-BCB3-C0D44940B05C}">
      <dsp:nvSpPr>
        <dsp:cNvPr id="0" name=""/>
        <dsp:cNvSpPr/>
      </dsp:nvSpPr>
      <dsp:spPr>
        <a:xfrm>
          <a:off x="591" y="2168809"/>
          <a:ext cx="2574021" cy="823686"/>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AU" sz="2400" kern="1200" dirty="0"/>
            <a:t>Supervised Learning</a:t>
          </a:r>
        </a:p>
      </dsp:txBody>
      <dsp:txXfrm>
        <a:off x="591" y="2168809"/>
        <a:ext cx="2574021" cy="823686"/>
      </dsp:txXfrm>
    </dsp:sp>
    <dsp:sp modelId="{A80C04B5-364F-406C-92D2-269675C72AF5}">
      <dsp:nvSpPr>
        <dsp:cNvPr id="0" name=""/>
        <dsp:cNvSpPr/>
      </dsp:nvSpPr>
      <dsp:spPr>
        <a:xfrm>
          <a:off x="3758662" y="1937147"/>
          <a:ext cx="1287010" cy="1287010"/>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25E6360-CAD4-4D48-A923-03E578C54067}">
      <dsp:nvSpPr>
        <dsp:cNvPr id="0" name=""/>
        <dsp:cNvSpPr/>
      </dsp:nvSpPr>
      <dsp:spPr>
        <a:xfrm>
          <a:off x="3758662" y="1937147"/>
          <a:ext cx="1287010" cy="1287010"/>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FBD7AE5-E231-4596-A180-0A13DE3FD084}">
      <dsp:nvSpPr>
        <dsp:cNvPr id="0" name=""/>
        <dsp:cNvSpPr/>
      </dsp:nvSpPr>
      <dsp:spPr>
        <a:xfrm>
          <a:off x="3115157" y="2168809"/>
          <a:ext cx="2574021" cy="823686"/>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AU" sz="2400" kern="1200" dirty="0"/>
            <a:t>Unsupervised Learning</a:t>
          </a:r>
        </a:p>
      </dsp:txBody>
      <dsp:txXfrm>
        <a:off x="3115157" y="2168809"/>
        <a:ext cx="2574021" cy="823686"/>
      </dsp:txXfrm>
    </dsp:sp>
    <dsp:sp modelId="{A1E59654-E384-483A-B0EF-0FC778994E79}">
      <dsp:nvSpPr>
        <dsp:cNvPr id="0" name=""/>
        <dsp:cNvSpPr/>
      </dsp:nvSpPr>
      <dsp:spPr>
        <a:xfrm>
          <a:off x="6873228" y="1937147"/>
          <a:ext cx="1287010" cy="1287010"/>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C7171CF-DB5C-4A39-B665-18BFD445FBAF}">
      <dsp:nvSpPr>
        <dsp:cNvPr id="0" name=""/>
        <dsp:cNvSpPr/>
      </dsp:nvSpPr>
      <dsp:spPr>
        <a:xfrm>
          <a:off x="6873228" y="1937147"/>
          <a:ext cx="1287010" cy="1287010"/>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ACAEF7C-67AB-41B2-A0E8-D8A094A65FD4}">
      <dsp:nvSpPr>
        <dsp:cNvPr id="0" name=""/>
        <dsp:cNvSpPr/>
      </dsp:nvSpPr>
      <dsp:spPr>
        <a:xfrm>
          <a:off x="6229723" y="2168809"/>
          <a:ext cx="2574021" cy="823686"/>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AU" sz="2400" kern="1200" dirty="0"/>
            <a:t>Reinforcement Learning</a:t>
          </a:r>
        </a:p>
      </dsp:txBody>
      <dsp:txXfrm>
        <a:off x="6229723" y="2168809"/>
        <a:ext cx="2574021" cy="82368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68C3D2-587E-499B-8F45-E0DD96A576FA}">
      <dsp:nvSpPr>
        <dsp:cNvPr id="0" name=""/>
        <dsp:cNvSpPr/>
      </dsp:nvSpPr>
      <dsp:spPr>
        <a:xfrm>
          <a:off x="4402167" y="1377982"/>
          <a:ext cx="1664569" cy="577784"/>
        </a:xfrm>
        <a:custGeom>
          <a:avLst/>
          <a:gdLst/>
          <a:ahLst/>
          <a:cxnLst/>
          <a:rect l="0" t="0" r="0" b="0"/>
          <a:pathLst>
            <a:path>
              <a:moveTo>
                <a:pt x="0" y="0"/>
              </a:moveTo>
              <a:lnTo>
                <a:pt x="0" y="288892"/>
              </a:lnTo>
              <a:lnTo>
                <a:pt x="1664569" y="288892"/>
              </a:lnTo>
              <a:lnTo>
                <a:pt x="1664569" y="57778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B50497C-2968-403B-B758-0F5D0A9F6BA4}">
      <dsp:nvSpPr>
        <dsp:cNvPr id="0" name=""/>
        <dsp:cNvSpPr/>
      </dsp:nvSpPr>
      <dsp:spPr>
        <a:xfrm>
          <a:off x="2737598" y="1377982"/>
          <a:ext cx="1664569" cy="577784"/>
        </a:xfrm>
        <a:custGeom>
          <a:avLst/>
          <a:gdLst/>
          <a:ahLst/>
          <a:cxnLst/>
          <a:rect l="0" t="0" r="0" b="0"/>
          <a:pathLst>
            <a:path>
              <a:moveTo>
                <a:pt x="1664569" y="0"/>
              </a:moveTo>
              <a:lnTo>
                <a:pt x="1664569" y="288892"/>
              </a:lnTo>
              <a:lnTo>
                <a:pt x="0" y="288892"/>
              </a:lnTo>
              <a:lnTo>
                <a:pt x="0" y="57778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E9B1D64-B9AD-48C2-97D9-90852472219C}">
      <dsp:nvSpPr>
        <dsp:cNvPr id="0" name=""/>
        <dsp:cNvSpPr/>
      </dsp:nvSpPr>
      <dsp:spPr>
        <a:xfrm>
          <a:off x="3714329" y="2305"/>
          <a:ext cx="1375677" cy="1375677"/>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F835D7A-6787-42D7-8DCC-866E2B9CC390}">
      <dsp:nvSpPr>
        <dsp:cNvPr id="0" name=""/>
        <dsp:cNvSpPr/>
      </dsp:nvSpPr>
      <dsp:spPr>
        <a:xfrm>
          <a:off x="3714329" y="2305"/>
          <a:ext cx="1375677" cy="1375677"/>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8E3F802-D729-4765-A310-E03AAAA9280B}">
      <dsp:nvSpPr>
        <dsp:cNvPr id="0" name=""/>
        <dsp:cNvSpPr/>
      </dsp:nvSpPr>
      <dsp:spPr>
        <a:xfrm>
          <a:off x="3026490" y="249927"/>
          <a:ext cx="2751354" cy="880433"/>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AU" sz="2400" kern="1200" dirty="0"/>
            <a:t>Supervised Learning</a:t>
          </a:r>
        </a:p>
      </dsp:txBody>
      <dsp:txXfrm>
        <a:off x="3026490" y="249927"/>
        <a:ext cx="2751354" cy="880433"/>
      </dsp:txXfrm>
    </dsp:sp>
    <dsp:sp modelId="{92A7F271-6905-4BF1-9161-B29AEC091F54}">
      <dsp:nvSpPr>
        <dsp:cNvPr id="0" name=""/>
        <dsp:cNvSpPr/>
      </dsp:nvSpPr>
      <dsp:spPr>
        <a:xfrm>
          <a:off x="2049759" y="1955767"/>
          <a:ext cx="1375677" cy="1375677"/>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475A9BE-C839-47B4-A433-CF6012E355A6}">
      <dsp:nvSpPr>
        <dsp:cNvPr id="0" name=""/>
        <dsp:cNvSpPr/>
      </dsp:nvSpPr>
      <dsp:spPr>
        <a:xfrm>
          <a:off x="2049759" y="1955767"/>
          <a:ext cx="1375677" cy="1375677"/>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D2DEE87-0CF9-428A-BCB3-C0D44940B05C}">
      <dsp:nvSpPr>
        <dsp:cNvPr id="0" name=""/>
        <dsp:cNvSpPr/>
      </dsp:nvSpPr>
      <dsp:spPr>
        <a:xfrm>
          <a:off x="1361920" y="2203389"/>
          <a:ext cx="2751354" cy="880433"/>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AU" sz="2400" kern="1200" dirty="0"/>
            <a:t>Regression</a:t>
          </a:r>
        </a:p>
      </dsp:txBody>
      <dsp:txXfrm>
        <a:off x="1361920" y="2203389"/>
        <a:ext cx="2751354" cy="880433"/>
      </dsp:txXfrm>
    </dsp:sp>
    <dsp:sp modelId="{A80C04B5-364F-406C-92D2-269675C72AF5}">
      <dsp:nvSpPr>
        <dsp:cNvPr id="0" name=""/>
        <dsp:cNvSpPr/>
      </dsp:nvSpPr>
      <dsp:spPr>
        <a:xfrm>
          <a:off x="5378899" y="1955767"/>
          <a:ext cx="1375677" cy="1375677"/>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25E6360-CAD4-4D48-A923-03E578C54067}">
      <dsp:nvSpPr>
        <dsp:cNvPr id="0" name=""/>
        <dsp:cNvSpPr/>
      </dsp:nvSpPr>
      <dsp:spPr>
        <a:xfrm>
          <a:off x="5378899" y="1955767"/>
          <a:ext cx="1375677" cy="1375677"/>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FBD7AE5-E231-4596-A180-0A13DE3FD084}">
      <dsp:nvSpPr>
        <dsp:cNvPr id="0" name=""/>
        <dsp:cNvSpPr/>
      </dsp:nvSpPr>
      <dsp:spPr>
        <a:xfrm>
          <a:off x="4691060" y="2203389"/>
          <a:ext cx="2751354" cy="880433"/>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AU" sz="2400" kern="1200" dirty="0"/>
            <a:t>Classification</a:t>
          </a:r>
        </a:p>
      </dsp:txBody>
      <dsp:txXfrm>
        <a:off x="4691060" y="2203389"/>
        <a:ext cx="2751354" cy="880433"/>
      </dsp:txXfrm>
    </dsp:sp>
  </dsp:spTree>
</dsp:drawing>
</file>

<file path=ppt/diagrams/layout1.xml><?xml version="1.0" encoding="utf-8"?>
<dgm:layoutDef xmlns:dgm="http://schemas.openxmlformats.org/drawingml/2006/diagram" xmlns:a="http://schemas.openxmlformats.org/drawingml/2006/main" uniqueId="urn:microsoft.com/office/officeart/2008/layout/HalfCircleOrganizationChart">
  <dgm:title val=""/>
  <dgm:desc val=""/>
  <dgm:catLst>
    <dgm:cat type="hierarchy" pri="1500"/>
  </dgm:catLst>
  <dgm:samp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Name0">
    <dgm:varLst>
      <dgm:orgChart val="1"/>
      <dgm:chPref val="1"/>
      <dgm:dir/>
      <dgm:animOne val="branch"/>
      <dgm:animLvl val="lvl"/>
      <dgm:resizeHandles/>
    </dgm:varLst>
    <dgm:choose name="Name1">
      <dgm:if name="Name2" func="var" arg="dir" op="equ" val="norm">
        <dgm:alg type="hierChild">
          <dgm:param type="linDir" val="fromL"/>
        </dgm:alg>
      </dgm:if>
      <dgm:else name="Name3">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2" refType="w" fact="10"/>
      <dgm:constr type="h" for="des" forName="rootComposite2"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forEach name="Name4" axis="ch">
      <dgm:forEach name="Name5" axis="self" ptType="node">
        <dgm:layoutNode name="hierRoot1">
          <dgm:varLst>
            <dgm:hierBranch val="init"/>
          </dgm:varLst>
          <dgm:choose name="Name6">
            <dgm:if name="Name7" func="var" arg="hierBranch" op="equ" val="l">
              <dgm:alg type="hierRoot">
                <dgm:param type="hierAlign" val="tR"/>
              </dgm:alg>
              <dgm:constrLst>
                <dgm:constr type="alignOff" val="0.65"/>
              </dgm:constrLst>
            </dgm:if>
            <dgm:if name="Name8" func="var" arg="hierBranch" op="equ" val="r">
              <dgm:alg type="hierRoot">
                <dgm:param type="hierAlign" val="tL"/>
              </dgm:alg>
              <dgm:constrLst>
                <dgm:constr type="alignOff" val="0.65"/>
              </dgm:constrLst>
            </dgm:if>
            <dgm:if name="Name9" func="var" arg="hierBranch" op="equ" val="hang">
              <dgm:alg type="hierRoot"/>
              <dgm:constrLst>
                <dgm:constr type="alignOff" val="0.65"/>
              </dgm:constrLst>
            </dgm:if>
            <dgm:else name="Name10">
              <dgm:alg type="hierRoot"/>
              <dgm:constrLst>
                <dgm:constr type="alignOff"/>
                <dgm:constr type="bendDist" for="des" ptType="parTrans" refType="sp" fact="0.5"/>
              </dgm:constrLst>
            </dgm:else>
          </dgm:choose>
          <dgm:shape xmlns:r="http://schemas.openxmlformats.org/officeDocument/2006/relationships" r:blip="">
            <dgm:adjLst/>
          </dgm:shape>
          <dgm:presOf/>
          <dgm:layoutNode name="rootComposite1">
            <dgm:alg type="composite"/>
            <dgm:shape xmlns:r="http://schemas.openxmlformats.org/officeDocument/2006/relationships" r:blip="">
              <dgm:adjLst/>
            </dgm:shape>
            <dgm:presOf axis="self" ptType="node" cnt="1"/>
            <dgm:choose name="Name11">
              <dgm:if name="Name12" func="var" arg="hierBranch" op="equ" val="init">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3" func="var" arg="hierBranch" op="equ" val="l">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4" func="var" arg="hierBranch" op="equ" val="r">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else name="Name15">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else>
            </dgm:choose>
            <dgm:layoutNode name="rootText1"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1" styleLbl="parChTrans1D1" moveWith="rootText1">
              <dgm:alg type="sp"/>
              <dgm:shape xmlns:r="http://schemas.openxmlformats.org/officeDocument/2006/relationships" type="arc" r:blip="" zOrderOff="-2">
                <dgm:adjLst>
                  <dgm:adj idx="1" val="-140"/>
                  <dgm:adj idx="2" val="-40"/>
                </dgm:adjLst>
              </dgm:shape>
              <dgm:presOf/>
            </dgm:layoutNode>
            <dgm:layoutNode name="bottomArc1" styleLbl="parChTrans1D1" moveWith="rootText1">
              <dgm:alg type="sp"/>
              <dgm:shape xmlns:r="http://schemas.openxmlformats.org/officeDocument/2006/relationships" type="arc" r:blip="" zOrderOff="-2">
                <dgm:adjLst>
                  <dgm:adj idx="1" val="40"/>
                  <dgm:adj idx="2" val="140"/>
                </dgm:adjLst>
              </dgm:shape>
              <dgm:presOf/>
            </dgm:layoutNode>
            <dgm:layoutNode name="topConnNode1" moveWith="rootText1">
              <dgm:alg type="sp"/>
              <dgm:shape xmlns:r="http://schemas.openxmlformats.org/officeDocument/2006/relationships" type="rect" r:blip="" hideGeom="1">
                <dgm:adjLst/>
              </dgm:shape>
              <dgm:presOf axis="self" ptType="node" cnt="1"/>
            </dgm:layoutNode>
          </dgm:layoutNode>
          <dgm:layoutNode name="hierChild2">
            <dgm:choose name="Name16">
              <dgm:if name="Name17" func="var" arg="hierBranch" op="equ" val="l">
                <dgm:alg type="hierChild">
                  <dgm:param type="chAlign" val="r"/>
                  <dgm:param type="linDir" val="fromT"/>
                </dgm:alg>
              </dgm:if>
              <dgm:if name="Name18" func="var" arg="hierBranch" op="equ" val="r">
                <dgm:alg type="hierChild">
                  <dgm:param type="chAlign" val="l"/>
                  <dgm:param type="linDir" val="fromT"/>
                </dgm:alg>
              </dgm:if>
              <dgm:if name="Name19" func="var" arg="hierBranch" op="equ" val="hang">
                <dgm:choose name="Name20">
                  <dgm:if name="Name21" func="var" arg="dir" op="equ" val="norm">
                    <dgm:alg type="hierChild">
                      <dgm:param type="chAlign" val="l"/>
                      <dgm:param type="linDir" val="fromL"/>
                      <dgm:param type="secChAlign" val="t"/>
                      <dgm:param type="secLinDir" val="fromT"/>
                    </dgm:alg>
                  </dgm:if>
                  <dgm:else name="Name22">
                    <dgm:alg type="hierChild">
                      <dgm:param type="chAlign" val="l"/>
                      <dgm:param type="linDir" val="fromR"/>
                      <dgm:param type="secChAlign" val="t"/>
                      <dgm:param type="secLinDir" val="fromT"/>
                    </dgm:alg>
                  </dgm:else>
                </dgm:choose>
              </dgm:if>
              <dgm:else name="Name23">
                <dgm:choose name="Name24">
                  <dgm:if name="Name25" func="var" arg="dir" op="equ" val="norm">
                    <dgm:alg type="hierChild"/>
                  </dgm:if>
                  <dgm:else name="Name26">
                    <dgm:alg type="hierChild">
                      <dgm:param type="linDir" val="fromR"/>
                    </dgm:alg>
                  </dgm:else>
                </dgm:choose>
              </dgm:else>
            </dgm:choose>
            <dgm:shape xmlns:r="http://schemas.openxmlformats.org/officeDocument/2006/relationships" r:blip="">
              <dgm:adjLst/>
            </dgm:shape>
            <dgm:presOf/>
            <dgm:forEach name="rep2a" axis="ch" ptType="nonAsst">
              <dgm:forEach name="Name27" axis="precedSib" ptType="parTrans" st="-1" cnt="1">
                <dgm:layoutNode name="Name28">
                  <dgm:choose name="Name29">
                    <dgm:if name="Name30" func="var" arg="hierBranch" op="equ" val="std">
                      <dgm:choose name="Name31">
                        <dgm:if name="Name32"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33"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34">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if name="Name35" func="var" arg="hierBranch" op="equ" val="init">
                      <dgm:choose name="Name36">
                        <dgm:if name="Name37" axis="self" func="depth" op="lte" val="2">
                          <dgm:choose name="Name38">
                            <dgm:if name="Name39"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40"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41">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else name="Name42">
                          <dgm:choose name="Name43">
                            <dgm:if name="Name44" axis="par des" func="maxDepth" op="lte" val="1">
                              <dgm:choose name="Name45">
                                <dgm:if name="Name4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4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48">
                                  <dgm:alg type="conn">
                                    <dgm:param type="connRout" val="bend"/>
                                    <dgm:param type="dim" val="1D"/>
                                    <dgm:param type="endSty" val="noArr"/>
                                    <dgm:param type="begPts" val="bCtr"/>
                                    <dgm:param type="endPts" val="bL bR"/>
                                    <dgm:param type="srcNode" val="bottomArc2"/>
                                    <dgm:param type="dstNode" val="topConnNode2"/>
                                  </dgm:alg>
                                </dgm:else>
                              </dgm:choose>
                            </dgm:if>
                            <dgm:else name="Name49">
                              <dgm:choose name="Name50">
                                <dgm:if name="Name51"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52"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53">
                                  <dgm:alg type="conn">
                                    <dgm:param type="connRout" val="bend"/>
                                    <dgm:param type="dim" val="1D"/>
                                    <dgm:param type="endSty" val="noArr"/>
                                    <dgm:param type="begPts" val="bCtr"/>
                                    <dgm:param type="endPts" val="tCtr"/>
                                    <dgm:param type="bendPt" val="end"/>
                                    <dgm:param type="srcNode" val="bottomArc2"/>
                                    <dgm:param type="dstNode" val="topArc2"/>
                                  </dgm:alg>
                                </dgm:else>
                              </dgm:choose>
                            </dgm:else>
                          </dgm:choose>
                        </dgm:else>
                      </dgm:choose>
                    </dgm:if>
                    <dgm:else name="Name54">
                      <dgm:choose name="Name55">
                        <dgm:if name="Name5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5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58">
                          <dgm:alg type="conn">
                            <dgm:param type="connRout" val="bend"/>
                            <dgm:param type="dim" val="1D"/>
                            <dgm:param type="endSty" val="noArr"/>
                            <dgm:param type="begPts" val="bCtr"/>
                            <dgm:param type="endPts" val="bL bR"/>
                            <dgm:param type="srcNode" val="bottomArc2"/>
                            <dgm:param type="dstNode" val="topConnNode2"/>
                          </dgm:alg>
                        </dgm:else>
                      </dgm:choose>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2">
                <dgm:varLst>
                  <dgm:hierBranch val="init"/>
                </dgm:varLst>
                <dgm:choose name="Name59">
                  <dgm:if name="Name60" func="var" arg="hierBranch" op="equ" val="l">
                    <dgm:alg type="hierRoot">
                      <dgm:param type="hierAlign" val="tR"/>
                    </dgm:alg>
                    <dgm:shape xmlns:r="http://schemas.openxmlformats.org/officeDocument/2006/relationships" r:blip="">
                      <dgm:adjLst/>
                    </dgm:shape>
                    <dgm:presOf/>
                    <dgm:constrLst>
                      <dgm:constr type="alignOff" val="0.65"/>
                    </dgm:constrLst>
                  </dgm:if>
                  <dgm:if name="Name61" func="var" arg="hierBranch" op="equ" val="r">
                    <dgm:alg type="hierRoot">
                      <dgm:param type="hierAlign" val="tL"/>
                    </dgm:alg>
                    <dgm:shape xmlns:r="http://schemas.openxmlformats.org/officeDocument/2006/relationships" r:blip="">
                      <dgm:adjLst/>
                    </dgm:shape>
                    <dgm:presOf/>
                    <dgm:constrLst>
                      <dgm:constr type="alignOff" val="0.65"/>
                    </dgm:constrLst>
                  </dgm:if>
                  <dgm:if name="Name62"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3" func="var" arg="hierBranch" op="equ" val="init">
                    <dgm:choose name="Name64">
                      <dgm:if name="Name65" axis="des" func="maxDepth" op="lte" val="1">
                        <dgm:alg type="hierRoot">
                          <dgm:param type="hierAlign" val="tL"/>
                        </dgm:alg>
                        <dgm:shape xmlns:r="http://schemas.openxmlformats.org/officeDocument/2006/relationships" r:blip="">
                          <dgm:adjLst/>
                        </dgm:shape>
                        <dgm:presOf/>
                        <dgm:constrLst>
                          <dgm:constr type="alignOff" val="0.65"/>
                        </dgm:constrLst>
                      </dgm:if>
                      <dgm:else name="Name6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67">
                    <dgm:alg type="hierRoot"/>
                    <dgm:shape xmlns:r="http://schemas.openxmlformats.org/officeDocument/2006/relationships" r:blip="">
                      <dgm:adjLst/>
                    </dgm:shape>
                    <dgm:presOf/>
                    <dgm:constrLst>
                      <dgm:constr type="alignOff" val="0.65"/>
                    </dgm:constrLst>
                  </dgm:else>
                </dgm:choose>
                <dgm:layoutNode name="rootComposite2">
                  <dgm:alg type="composite"/>
                  <dgm:shape xmlns:r="http://schemas.openxmlformats.org/officeDocument/2006/relationships" r:blip="">
                    <dgm:adjLst/>
                  </dgm:shape>
                  <dgm:presOf axis="self" ptType="node" cnt="1"/>
                  <dgm:choose name="Name68">
                    <dgm:if name="Name69" func="var" arg="hierBranch" op="equ" val="init">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0" func="var" arg="hierBranch" op="equ" val="l">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1" func="var" arg="hierBranch" op="equ" val="r">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else name="Name72">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else>
                  </dgm:choose>
                  <dgm:layoutNode name="rootText2"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2" styleLbl="parChTrans1D1" moveWith="rootText2">
                    <dgm:alg type="sp"/>
                    <dgm:shape xmlns:r="http://schemas.openxmlformats.org/officeDocument/2006/relationships" type="arc" r:blip="" zOrderOff="-2">
                      <dgm:adjLst>
                        <dgm:adj idx="1" val="-140"/>
                        <dgm:adj idx="2" val="-40"/>
                      </dgm:adjLst>
                    </dgm:shape>
                    <dgm:presOf/>
                  </dgm:layoutNode>
                  <dgm:layoutNode name="bottomArc2" styleLbl="parChTrans1D1" moveWith="rootText2">
                    <dgm:alg type="sp"/>
                    <dgm:shape xmlns:r="http://schemas.openxmlformats.org/officeDocument/2006/relationships" type="arc" r:blip="" zOrderOff="-2">
                      <dgm:adjLst>
                        <dgm:adj idx="1" val="40"/>
                        <dgm:adj idx="2" val="140"/>
                      </dgm:adjLst>
                    </dgm:shape>
                    <dgm:presOf/>
                  </dgm:layoutNode>
                  <dgm:layoutNode name="topConnNode2" moveWith="rootText2">
                    <dgm:alg type="sp"/>
                    <dgm:shape xmlns:r="http://schemas.openxmlformats.org/officeDocument/2006/relationships" type="rect" r:blip="" hideGeom="1">
                      <dgm:adjLst/>
                    </dgm:shape>
                    <dgm:presOf axis="self" ptType="node" cnt="1"/>
                  </dgm:layoutNode>
                </dgm:layoutNode>
                <dgm:layoutNode name="hierChild4">
                  <dgm:choose name="Name73">
                    <dgm:if name="Name74" func="var" arg="hierBranch" op="equ" val="l">
                      <dgm:alg type="hierChild">
                        <dgm:param type="chAlign" val="r"/>
                        <dgm:param type="linDir" val="fromT"/>
                      </dgm:alg>
                    </dgm:if>
                    <dgm:if name="Name75" func="var" arg="hierBranch" op="equ" val="r">
                      <dgm:alg type="hierChild">
                        <dgm:param type="chAlign" val="l"/>
                        <dgm:param type="linDir" val="fromT"/>
                      </dgm:alg>
                    </dgm:if>
                    <dgm:if name="Name76" func="var" arg="hierBranch" op="equ" val="hang">
                      <dgm:choose name="Name77">
                        <dgm:if name="Name78" func="var" arg="dir" op="equ" val="norm">
                          <dgm:alg type="hierChild">
                            <dgm:param type="chAlign" val="l"/>
                            <dgm:param type="linDir" val="fromL"/>
                            <dgm:param type="secChAlign" val="t"/>
                            <dgm:param type="secLinDir" val="fromT"/>
                          </dgm:alg>
                        </dgm:if>
                        <dgm:else name="Name79">
                          <dgm:alg type="hierChild">
                            <dgm:param type="chAlign" val="l"/>
                            <dgm:param type="linDir" val="fromR"/>
                            <dgm:param type="secChAlign" val="t"/>
                            <dgm:param type="secLinDir" val="fromT"/>
                          </dgm:alg>
                        </dgm:else>
                      </dgm:choose>
                    </dgm:if>
                    <dgm:if name="Name80" func="var" arg="hierBranch" op="equ" val="std">
                      <dgm:choose name="Name81">
                        <dgm:if name="Name82" func="var" arg="dir" op="equ" val="norm">
                          <dgm:alg type="hierChild"/>
                        </dgm:if>
                        <dgm:else name="Name83">
                          <dgm:alg type="hierChild">
                            <dgm:param type="linDir" val="fromR"/>
                          </dgm:alg>
                        </dgm:else>
                      </dgm:choose>
                    </dgm:if>
                    <dgm:if name="Name84" func="var" arg="hierBranch" op="equ" val="init">
                      <dgm:choose name="Name85">
                        <dgm:if name="Name86" axis="des" func="maxDepth" op="lte" val="1">
                          <dgm:alg type="hierChild">
                            <dgm:param type="chAlign" val="l"/>
                            <dgm:param type="linDir" val="fromT"/>
                          </dgm:alg>
                        </dgm:if>
                        <dgm:else name="Name87">
                          <dgm:choose name="Name88">
                            <dgm:if name="Name89" func="var" arg="dir" op="equ" val="norm">
                              <dgm:alg type="hierChild"/>
                            </dgm:if>
                            <dgm:else name="Name90">
                              <dgm:alg type="hierChild">
                                <dgm:param type="linDir" val="fromR"/>
                              </dgm:alg>
                            </dgm:else>
                          </dgm:choose>
                        </dgm:else>
                      </dgm:choose>
                    </dgm:if>
                    <dgm:else name="Name91"/>
                  </dgm:choose>
                  <dgm:shape xmlns:r="http://schemas.openxmlformats.org/officeDocument/2006/relationships" r:blip="">
                    <dgm:adjLst/>
                  </dgm:shape>
                  <dgm:presOf/>
                  <dgm:forEach name="Name92" ref="rep2a"/>
                </dgm:layoutNode>
                <dgm:layoutNode name="hierChild5">
                  <dgm:choose name="Name93">
                    <dgm:if name="Name94" func="var" arg="dir" op="equ" val="norm">
                      <dgm:alg type="hierChild">
                        <dgm:param type="chAlign" val="l"/>
                        <dgm:param type="linDir" val="fromL"/>
                        <dgm:param type="secChAlign" val="t"/>
                        <dgm:param type="secLinDir" val="fromT"/>
                      </dgm:alg>
                    </dgm:if>
                    <dgm:else name="Name95">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96" ref="rep2b"/>
                </dgm:layoutNode>
              </dgm:layoutNode>
            </dgm:forEach>
          </dgm:layoutNode>
          <dgm:layoutNode name="hierChild3">
            <dgm:choose name="Name97">
              <dgm:if name="Name98" func="var" arg="dir" op="equ" val="norm">
                <dgm:alg type="hierChild">
                  <dgm:param type="chAlign" val="l"/>
                  <dgm:param type="linDir" val="fromL"/>
                  <dgm:param type="secChAlign" val="t"/>
                  <dgm:param type="secLinDir" val="fromT"/>
                </dgm:alg>
              </dgm:if>
              <dgm:else name="Name99">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rep2b" axis="ch" ptType="asst">
              <dgm:forEach name="Name100" axis="precedSib" ptType="parTrans" st="-1" cnt="1">
                <dgm:layoutNode name="Name101">
                  <dgm:choose name="Name102">
                    <dgm:if name="Name103" axis="self" func="depth" op="lte" val="2">
                      <dgm:alg type="conn">
                        <dgm:param type="connRout" val="bend"/>
                        <dgm:param type="dim" val="1D"/>
                        <dgm:param type="endSty" val="noArr"/>
                        <dgm:param type="begPts" val="bCtr"/>
                        <dgm:param type="endPts" val="bL bR"/>
                        <dgm:param type="srcNode" val="bottomArc1"/>
                        <dgm:param type="dstNode" val="topConnNode3"/>
                      </dgm:alg>
                    </dgm:if>
                    <dgm:if name="Name104" axis="par" ptType="asst" func="cnt" op="equ" val="1">
                      <dgm:alg type="conn">
                        <dgm:param type="connRout" val="bend"/>
                        <dgm:param type="dim" val="1D"/>
                        <dgm:param type="endSty" val="noArr"/>
                        <dgm:param type="begPts" val="bCtr"/>
                        <dgm:param type="endPts" val="bL bR"/>
                        <dgm:param type="srcNode" val="bottomArc3"/>
                        <dgm:param type="dstNode" val="topConnNode3"/>
                      </dgm:alg>
                    </dgm:if>
                    <dgm:else name="Name105">
                      <dgm:alg type="conn">
                        <dgm:param type="connRout" val="bend"/>
                        <dgm:param type="dim" val="1D"/>
                        <dgm:param type="endSty" val="noArr"/>
                        <dgm:param type="begPts" val="bCtr"/>
                        <dgm:param type="endPts" val="bL bR"/>
                        <dgm:param type="srcNode" val="bottomArc2"/>
                        <dgm:param type="dstNode" val="topConnNode3"/>
                      </dgm:alg>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3">
                <dgm:varLst>
                  <dgm:hierBranch val="init"/>
                </dgm:varLst>
                <dgm:choose name="Name106">
                  <dgm:if name="Name107" func="var" arg="hierBranch" op="equ" val="l">
                    <dgm:alg type="hierRoot">
                      <dgm:param type="hierAlign" val="tR"/>
                    </dgm:alg>
                    <dgm:shape xmlns:r="http://schemas.openxmlformats.org/officeDocument/2006/relationships" r:blip="">
                      <dgm:adjLst/>
                    </dgm:shape>
                    <dgm:presOf/>
                    <dgm:constrLst>
                      <dgm:constr type="alignOff" val="0.65"/>
                    </dgm:constrLst>
                  </dgm:if>
                  <dgm:if name="Name108" func="var" arg="hierBranch" op="equ" val="r">
                    <dgm:alg type="hierRoot">
                      <dgm:param type="hierAlign" val="tL"/>
                    </dgm:alg>
                    <dgm:shape xmlns:r="http://schemas.openxmlformats.org/officeDocument/2006/relationships" r:blip="">
                      <dgm:adjLst/>
                    </dgm:shape>
                    <dgm:presOf/>
                    <dgm:constrLst>
                      <dgm:constr type="alignOff" val="0.65"/>
                    </dgm:constrLst>
                  </dgm:if>
                  <dgm:if name="Name109" func="var" arg="hierBranch" op="equ" val="hang">
                    <dgm:alg type="hierRoot"/>
                    <dgm:shape xmlns:r="http://schemas.openxmlformats.org/officeDocument/2006/relationships" r:blip="">
                      <dgm:adjLst/>
                    </dgm:shape>
                    <dgm:presOf/>
                    <dgm:constrLst>
                      <dgm:constr type="alignOff" val="0.65"/>
                    </dgm:constrLst>
                  </dgm:if>
                  <dgm:if name="Name110"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1" func="var" arg="hierBranch" op="equ" val="init">
                    <dgm:choose name="Name112">
                      <dgm:if name="Name113" axis="des" func="maxDepth" op="lte" val="1">
                        <dgm:alg type="hierRoot">
                          <dgm:param type="hierAlign" val="tL"/>
                        </dgm:alg>
                        <dgm:shape xmlns:r="http://schemas.openxmlformats.org/officeDocument/2006/relationships" r:blip="">
                          <dgm:adjLst/>
                        </dgm:shape>
                        <dgm:presOf/>
                        <dgm:constrLst>
                          <dgm:constr type="alignOff" val="0.65"/>
                        </dgm:constrLst>
                      </dgm:if>
                      <dgm:else name="Name114">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15"/>
                </dgm:choose>
                <dgm:layoutNode name="rootComposite3">
                  <dgm:alg type="composite"/>
                  <dgm:shape xmlns:r="http://schemas.openxmlformats.org/officeDocument/2006/relationships" r:blip="">
                    <dgm:adjLst/>
                  </dgm:shape>
                  <dgm:presOf axis="self" ptType="node" cnt="1"/>
                  <dgm:choose name="Name116">
                    <dgm:if name="Name117" func="var" arg="hierBranch" op="equ" val="init">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8" func="var" arg="hierBranch" op="equ" val="l">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9" func="var" arg="hierBranch" op="equ" val="r">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else name="Name120">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else>
                  </dgm:choose>
                  <dgm:layoutNode name="rootText3"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3" styleLbl="parChTrans1D1" moveWith="rootText3">
                    <dgm:alg type="sp"/>
                    <dgm:shape xmlns:r="http://schemas.openxmlformats.org/officeDocument/2006/relationships" type="arc" r:blip="" zOrderOff="-2">
                      <dgm:adjLst>
                        <dgm:adj idx="1" val="-140"/>
                        <dgm:adj idx="2" val="-40"/>
                      </dgm:adjLst>
                    </dgm:shape>
                    <dgm:presOf/>
                  </dgm:layoutNode>
                  <dgm:layoutNode name="bottomArc3" styleLbl="parChTrans1D1" moveWith="rootText3">
                    <dgm:alg type="sp"/>
                    <dgm:shape xmlns:r="http://schemas.openxmlformats.org/officeDocument/2006/relationships" type="arc" r:blip="" zOrderOff="-2">
                      <dgm:adjLst>
                        <dgm:adj idx="1" val="40"/>
                        <dgm:adj idx="2" val="140"/>
                      </dgm:adjLst>
                    </dgm:shape>
                    <dgm:presOf/>
                  </dgm:layoutNode>
                  <dgm:layoutNode name="topConnNode3" moveWith="rootText3">
                    <dgm:alg type="sp"/>
                    <dgm:shape xmlns:r="http://schemas.openxmlformats.org/officeDocument/2006/relationships" type="rect" r:blip="" hideGeom="1">
                      <dgm:adjLst/>
                    </dgm:shape>
                    <dgm:presOf axis="self" ptType="node" cnt="1"/>
                  </dgm:layoutNode>
                </dgm:layoutNode>
                <dgm:layoutNode name="hierChild6">
                  <dgm:choose name="Name121">
                    <dgm:if name="Name122" func="var" arg="hierBranch" op="equ" val="l">
                      <dgm:alg type="hierChild">
                        <dgm:param type="chAlign" val="r"/>
                        <dgm:param type="linDir" val="fromT"/>
                      </dgm:alg>
                    </dgm:if>
                    <dgm:if name="Name123" func="var" arg="hierBranch" op="equ" val="r">
                      <dgm:alg type="hierChild">
                        <dgm:param type="chAlign" val="l"/>
                        <dgm:param type="linDir" val="fromT"/>
                      </dgm:alg>
                    </dgm:if>
                    <dgm:if name="Name124" func="var" arg="hierBranch" op="equ" val="hang">
                      <dgm:choose name="Name125">
                        <dgm:if name="Name126" func="var" arg="dir" op="equ" val="norm">
                          <dgm:alg type="hierChild">
                            <dgm:param type="chAlign" val="l"/>
                            <dgm:param type="linDir" val="fromL"/>
                            <dgm:param type="secChAlign" val="t"/>
                            <dgm:param type="secLinDir" val="fromT"/>
                          </dgm:alg>
                        </dgm:if>
                        <dgm:else name="Name127">
                          <dgm:alg type="hierChild">
                            <dgm:param type="chAlign" val="l"/>
                            <dgm:param type="linDir" val="fromR"/>
                            <dgm:param type="secChAlign" val="t"/>
                            <dgm:param type="secLinDir" val="fromT"/>
                          </dgm:alg>
                        </dgm:else>
                      </dgm:choose>
                    </dgm:if>
                    <dgm:if name="Name128" func="var" arg="hierBranch" op="equ" val="std">
                      <dgm:choose name="Name129">
                        <dgm:if name="Name130" func="var" arg="dir" op="equ" val="norm">
                          <dgm:alg type="hierChild"/>
                        </dgm:if>
                        <dgm:else name="Name131">
                          <dgm:alg type="hierChild">
                            <dgm:param type="linDir" val="fromR"/>
                          </dgm:alg>
                        </dgm:else>
                      </dgm:choose>
                    </dgm:if>
                    <dgm:if name="Name132" func="var" arg="hierBranch" op="equ" val="init">
                      <dgm:choose name="Name133">
                        <dgm:if name="Name134" axis="des" func="maxDepth" op="lte" val="1">
                          <dgm:alg type="hierChild">
                            <dgm:param type="chAlign" val="l"/>
                            <dgm:param type="linDir" val="fromT"/>
                          </dgm:alg>
                        </dgm:if>
                        <dgm:else name="Name135">
                          <dgm:alg type="hierChild"/>
                        </dgm:else>
                      </dgm:choose>
                    </dgm:if>
                    <dgm:else name="Name136"/>
                  </dgm:choose>
                  <dgm:shape xmlns:r="http://schemas.openxmlformats.org/officeDocument/2006/relationships" r:blip="">
                    <dgm:adjLst/>
                  </dgm:shape>
                  <dgm:presOf/>
                  <dgm:forEach name="Name137" ref="rep2a"/>
                </dgm:layoutNode>
                <dgm:layoutNode name="hierChild7">
                  <dgm:choose name="Name138">
                    <dgm:if name="Name139" func="var" arg="dir" op="equ" val="norm">
                      <dgm:alg type="hierChild">
                        <dgm:param type="chAlign" val="l"/>
                        <dgm:param type="linDir" val="fromL"/>
                        <dgm:param type="secChAlign" val="t"/>
                        <dgm:param type="secLinDir" val="fromT"/>
                      </dgm:alg>
                    </dgm:if>
                    <dgm:else name="Name140">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141"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HalfCircleOrganizationChart">
  <dgm:title val=""/>
  <dgm:desc val=""/>
  <dgm:catLst>
    <dgm:cat type="hierarchy" pri="1500"/>
  </dgm:catLst>
  <dgm:samp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Name0">
    <dgm:varLst>
      <dgm:orgChart val="1"/>
      <dgm:chPref val="1"/>
      <dgm:dir/>
      <dgm:animOne val="branch"/>
      <dgm:animLvl val="lvl"/>
      <dgm:resizeHandles/>
    </dgm:varLst>
    <dgm:choose name="Name1">
      <dgm:if name="Name2" func="var" arg="dir" op="equ" val="norm">
        <dgm:alg type="hierChild">
          <dgm:param type="linDir" val="fromL"/>
        </dgm:alg>
      </dgm:if>
      <dgm:else name="Name3">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2" refType="w" fact="10"/>
      <dgm:constr type="h" for="des" forName="rootComposite2"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forEach name="Name4" axis="ch">
      <dgm:forEach name="Name5" axis="self" ptType="node">
        <dgm:layoutNode name="hierRoot1">
          <dgm:varLst>
            <dgm:hierBranch val="init"/>
          </dgm:varLst>
          <dgm:choose name="Name6">
            <dgm:if name="Name7" func="var" arg="hierBranch" op="equ" val="l">
              <dgm:alg type="hierRoot">
                <dgm:param type="hierAlign" val="tR"/>
              </dgm:alg>
              <dgm:constrLst>
                <dgm:constr type="alignOff" val="0.65"/>
              </dgm:constrLst>
            </dgm:if>
            <dgm:if name="Name8" func="var" arg="hierBranch" op="equ" val="r">
              <dgm:alg type="hierRoot">
                <dgm:param type="hierAlign" val="tL"/>
              </dgm:alg>
              <dgm:constrLst>
                <dgm:constr type="alignOff" val="0.65"/>
              </dgm:constrLst>
            </dgm:if>
            <dgm:if name="Name9" func="var" arg="hierBranch" op="equ" val="hang">
              <dgm:alg type="hierRoot"/>
              <dgm:constrLst>
                <dgm:constr type="alignOff" val="0.65"/>
              </dgm:constrLst>
            </dgm:if>
            <dgm:else name="Name10">
              <dgm:alg type="hierRoot"/>
              <dgm:constrLst>
                <dgm:constr type="alignOff"/>
                <dgm:constr type="bendDist" for="des" ptType="parTrans" refType="sp" fact="0.5"/>
              </dgm:constrLst>
            </dgm:else>
          </dgm:choose>
          <dgm:shape xmlns:r="http://schemas.openxmlformats.org/officeDocument/2006/relationships" r:blip="">
            <dgm:adjLst/>
          </dgm:shape>
          <dgm:presOf/>
          <dgm:layoutNode name="rootComposite1">
            <dgm:alg type="composite"/>
            <dgm:shape xmlns:r="http://schemas.openxmlformats.org/officeDocument/2006/relationships" r:blip="">
              <dgm:adjLst/>
            </dgm:shape>
            <dgm:presOf axis="self" ptType="node" cnt="1"/>
            <dgm:choose name="Name11">
              <dgm:if name="Name12" func="var" arg="hierBranch" op="equ" val="init">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3" func="var" arg="hierBranch" op="equ" val="l">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4" func="var" arg="hierBranch" op="equ" val="r">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else name="Name15">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else>
            </dgm:choose>
            <dgm:layoutNode name="rootText1"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1" styleLbl="parChTrans1D1" moveWith="rootText1">
              <dgm:alg type="sp"/>
              <dgm:shape xmlns:r="http://schemas.openxmlformats.org/officeDocument/2006/relationships" type="arc" r:blip="" zOrderOff="-2">
                <dgm:adjLst>
                  <dgm:adj idx="1" val="-140"/>
                  <dgm:adj idx="2" val="-40"/>
                </dgm:adjLst>
              </dgm:shape>
              <dgm:presOf/>
            </dgm:layoutNode>
            <dgm:layoutNode name="bottomArc1" styleLbl="parChTrans1D1" moveWith="rootText1">
              <dgm:alg type="sp"/>
              <dgm:shape xmlns:r="http://schemas.openxmlformats.org/officeDocument/2006/relationships" type="arc" r:blip="" zOrderOff="-2">
                <dgm:adjLst>
                  <dgm:adj idx="1" val="40"/>
                  <dgm:adj idx="2" val="140"/>
                </dgm:adjLst>
              </dgm:shape>
              <dgm:presOf/>
            </dgm:layoutNode>
            <dgm:layoutNode name="topConnNode1" moveWith="rootText1">
              <dgm:alg type="sp"/>
              <dgm:shape xmlns:r="http://schemas.openxmlformats.org/officeDocument/2006/relationships" type="rect" r:blip="" hideGeom="1">
                <dgm:adjLst/>
              </dgm:shape>
              <dgm:presOf axis="self" ptType="node" cnt="1"/>
            </dgm:layoutNode>
          </dgm:layoutNode>
          <dgm:layoutNode name="hierChild2">
            <dgm:choose name="Name16">
              <dgm:if name="Name17" func="var" arg="hierBranch" op="equ" val="l">
                <dgm:alg type="hierChild">
                  <dgm:param type="chAlign" val="r"/>
                  <dgm:param type="linDir" val="fromT"/>
                </dgm:alg>
              </dgm:if>
              <dgm:if name="Name18" func="var" arg="hierBranch" op="equ" val="r">
                <dgm:alg type="hierChild">
                  <dgm:param type="chAlign" val="l"/>
                  <dgm:param type="linDir" val="fromT"/>
                </dgm:alg>
              </dgm:if>
              <dgm:if name="Name19" func="var" arg="hierBranch" op="equ" val="hang">
                <dgm:choose name="Name20">
                  <dgm:if name="Name21" func="var" arg="dir" op="equ" val="norm">
                    <dgm:alg type="hierChild">
                      <dgm:param type="chAlign" val="l"/>
                      <dgm:param type="linDir" val="fromL"/>
                      <dgm:param type="secChAlign" val="t"/>
                      <dgm:param type="secLinDir" val="fromT"/>
                    </dgm:alg>
                  </dgm:if>
                  <dgm:else name="Name22">
                    <dgm:alg type="hierChild">
                      <dgm:param type="chAlign" val="l"/>
                      <dgm:param type="linDir" val="fromR"/>
                      <dgm:param type="secChAlign" val="t"/>
                      <dgm:param type="secLinDir" val="fromT"/>
                    </dgm:alg>
                  </dgm:else>
                </dgm:choose>
              </dgm:if>
              <dgm:else name="Name23">
                <dgm:choose name="Name24">
                  <dgm:if name="Name25" func="var" arg="dir" op="equ" val="norm">
                    <dgm:alg type="hierChild"/>
                  </dgm:if>
                  <dgm:else name="Name26">
                    <dgm:alg type="hierChild">
                      <dgm:param type="linDir" val="fromR"/>
                    </dgm:alg>
                  </dgm:else>
                </dgm:choose>
              </dgm:else>
            </dgm:choose>
            <dgm:shape xmlns:r="http://schemas.openxmlformats.org/officeDocument/2006/relationships" r:blip="">
              <dgm:adjLst/>
            </dgm:shape>
            <dgm:presOf/>
            <dgm:forEach name="rep2a" axis="ch" ptType="nonAsst">
              <dgm:forEach name="Name27" axis="precedSib" ptType="parTrans" st="-1" cnt="1">
                <dgm:layoutNode name="Name28">
                  <dgm:choose name="Name29">
                    <dgm:if name="Name30" func="var" arg="hierBranch" op="equ" val="std">
                      <dgm:choose name="Name31">
                        <dgm:if name="Name32"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33"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34">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if name="Name35" func="var" arg="hierBranch" op="equ" val="init">
                      <dgm:choose name="Name36">
                        <dgm:if name="Name37" axis="self" func="depth" op="lte" val="2">
                          <dgm:choose name="Name38">
                            <dgm:if name="Name39"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40"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41">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else name="Name42">
                          <dgm:choose name="Name43">
                            <dgm:if name="Name44" axis="par des" func="maxDepth" op="lte" val="1">
                              <dgm:choose name="Name45">
                                <dgm:if name="Name4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4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48">
                                  <dgm:alg type="conn">
                                    <dgm:param type="connRout" val="bend"/>
                                    <dgm:param type="dim" val="1D"/>
                                    <dgm:param type="endSty" val="noArr"/>
                                    <dgm:param type="begPts" val="bCtr"/>
                                    <dgm:param type="endPts" val="bL bR"/>
                                    <dgm:param type="srcNode" val="bottomArc2"/>
                                    <dgm:param type="dstNode" val="topConnNode2"/>
                                  </dgm:alg>
                                </dgm:else>
                              </dgm:choose>
                            </dgm:if>
                            <dgm:else name="Name49">
                              <dgm:choose name="Name50">
                                <dgm:if name="Name51"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52"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53">
                                  <dgm:alg type="conn">
                                    <dgm:param type="connRout" val="bend"/>
                                    <dgm:param type="dim" val="1D"/>
                                    <dgm:param type="endSty" val="noArr"/>
                                    <dgm:param type="begPts" val="bCtr"/>
                                    <dgm:param type="endPts" val="tCtr"/>
                                    <dgm:param type="bendPt" val="end"/>
                                    <dgm:param type="srcNode" val="bottomArc2"/>
                                    <dgm:param type="dstNode" val="topArc2"/>
                                  </dgm:alg>
                                </dgm:else>
                              </dgm:choose>
                            </dgm:else>
                          </dgm:choose>
                        </dgm:else>
                      </dgm:choose>
                    </dgm:if>
                    <dgm:else name="Name54">
                      <dgm:choose name="Name55">
                        <dgm:if name="Name5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5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58">
                          <dgm:alg type="conn">
                            <dgm:param type="connRout" val="bend"/>
                            <dgm:param type="dim" val="1D"/>
                            <dgm:param type="endSty" val="noArr"/>
                            <dgm:param type="begPts" val="bCtr"/>
                            <dgm:param type="endPts" val="bL bR"/>
                            <dgm:param type="srcNode" val="bottomArc2"/>
                            <dgm:param type="dstNode" val="topConnNode2"/>
                          </dgm:alg>
                        </dgm:else>
                      </dgm:choose>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2">
                <dgm:varLst>
                  <dgm:hierBranch val="init"/>
                </dgm:varLst>
                <dgm:choose name="Name59">
                  <dgm:if name="Name60" func="var" arg="hierBranch" op="equ" val="l">
                    <dgm:alg type="hierRoot">
                      <dgm:param type="hierAlign" val="tR"/>
                    </dgm:alg>
                    <dgm:shape xmlns:r="http://schemas.openxmlformats.org/officeDocument/2006/relationships" r:blip="">
                      <dgm:adjLst/>
                    </dgm:shape>
                    <dgm:presOf/>
                    <dgm:constrLst>
                      <dgm:constr type="alignOff" val="0.65"/>
                    </dgm:constrLst>
                  </dgm:if>
                  <dgm:if name="Name61" func="var" arg="hierBranch" op="equ" val="r">
                    <dgm:alg type="hierRoot">
                      <dgm:param type="hierAlign" val="tL"/>
                    </dgm:alg>
                    <dgm:shape xmlns:r="http://schemas.openxmlformats.org/officeDocument/2006/relationships" r:blip="">
                      <dgm:adjLst/>
                    </dgm:shape>
                    <dgm:presOf/>
                    <dgm:constrLst>
                      <dgm:constr type="alignOff" val="0.65"/>
                    </dgm:constrLst>
                  </dgm:if>
                  <dgm:if name="Name62"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3" func="var" arg="hierBranch" op="equ" val="init">
                    <dgm:choose name="Name64">
                      <dgm:if name="Name65" axis="des" func="maxDepth" op="lte" val="1">
                        <dgm:alg type="hierRoot">
                          <dgm:param type="hierAlign" val="tL"/>
                        </dgm:alg>
                        <dgm:shape xmlns:r="http://schemas.openxmlformats.org/officeDocument/2006/relationships" r:blip="">
                          <dgm:adjLst/>
                        </dgm:shape>
                        <dgm:presOf/>
                        <dgm:constrLst>
                          <dgm:constr type="alignOff" val="0.65"/>
                        </dgm:constrLst>
                      </dgm:if>
                      <dgm:else name="Name6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67">
                    <dgm:alg type="hierRoot"/>
                    <dgm:shape xmlns:r="http://schemas.openxmlformats.org/officeDocument/2006/relationships" r:blip="">
                      <dgm:adjLst/>
                    </dgm:shape>
                    <dgm:presOf/>
                    <dgm:constrLst>
                      <dgm:constr type="alignOff" val="0.65"/>
                    </dgm:constrLst>
                  </dgm:else>
                </dgm:choose>
                <dgm:layoutNode name="rootComposite2">
                  <dgm:alg type="composite"/>
                  <dgm:shape xmlns:r="http://schemas.openxmlformats.org/officeDocument/2006/relationships" r:blip="">
                    <dgm:adjLst/>
                  </dgm:shape>
                  <dgm:presOf axis="self" ptType="node" cnt="1"/>
                  <dgm:choose name="Name68">
                    <dgm:if name="Name69" func="var" arg="hierBranch" op="equ" val="init">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0" func="var" arg="hierBranch" op="equ" val="l">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1" func="var" arg="hierBranch" op="equ" val="r">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else name="Name72">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else>
                  </dgm:choose>
                  <dgm:layoutNode name="rootText2"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2" styleLbl="parChTrans1D1" moveWith="rootText2">
                    <dgm:alg type="sp"/>
                    <dgm:shape xmlns:r="http://schemas.openxmlformats.org/officeDocument/2006/relationships" type="arc" r:blip="" zOrderOff="-2">
                      <dgm:adjLst>
                        <dgm:adj idx="1" val="-140"/>
                        <dgm:adj idx="2" val="-40"/>
                      </dgm:adjLst>
                    </dgm:shape>
                    <dgm:presOf/>
                  </dgm:layoutNode>
                  <dgm:layoutNode name="bottomArc2" styleLbl="parChTrans1D1" moveWith="rootText2">
                    <dgm:alg type="sp"/>
                    <dgm:shape xmlns:r="http://schemas.openxmlformats.org/officeDocument/2006/relationships" type="arc" r:blip="" zOrderOff="-2">
                      <dgm:adjLst>
                        <dgm:adj idx="1" val="40"/>
                        <dgm:adj idx="2" val="140"/>
                      </dgm:adjLst>
                    </dgm:shape>
                    <dgm:presOf/>
                  </dgm:layoutNode>
                  <dgm:layoutNode name="topConnNode2" moveWith="rootText2">
                    <dgm:alg type="sp"/>
                    <dgm:shape xmlns:r="http://schemas.openxmlformats.org/officeDocument/2006/relationships" type="rect" r:blip="" hideGeom="1">
                      <dgm:adjLst/>
                    </dgm:shape>
                    <dgm:presOf axis="self" ptType="node" cnt="1"/>
                  </dgm:layoutNode>
                </dgm:layoutNode>
                <dgm:layoutNode name="hierChild4">
                  <dgm:choose name="Name73">
                    <dgm:if name="Name74" func="var" arg="hierBranch" op="equ" val="l">
                      <dgm:alg type="hierChild">
                        <dgm:param type="chAlign" val="r"/>
                        <dgm:param type="linDir" val="fromT"/>
                      </dgm:alg>
                    </dgm:if>
                    <dgm:if name="Name75" func="var" arg="hierBranch" op="equ" val="r">
                      <dgm:alg type="hierChild">
                        <dgm:param type="chAlign" val="l"/>
                        <dgm:param type="linDir" val="fromT"/>
                      </dgm:alg>
                    </dgm:if>
                    <dgm:if name="Name76" func="var" arg="hierBranch" op="equ" val="hang">
                      <dgm:choose name="Name77">
                        <dgm:if name="Name78" func="var" arg="dir" op="equ" val="norm">
                          <dgm:alg type="hierChild">
                            <dgm:param type="chAlign" val="l"/>
                            <dgm:param type="linDir" val="fromL"/>
                            <dgm:param type="secChAlign" val="t"/>
                            <dgm:param type="secLinDir" val="fromT"/>
                          </dgm:alg>
                        </dgm:if>
                        <dgm:else name="Name79">
                          <dgm:alg type="hierChild">
                            <dgm:param type="chAlign" val="l"/>
                            <dgm:param type="linDir" val="fromR"/>
                            <dgm:param type="secChAlign" val="t"/>
                            <dgm:param type="secLinDir" val="fromT"/>
                          </dgm:alg>
                        </dgm:else>
                      </dgm:choose>
                    </dgm:if>
                    <dgm:if name="Name80" func="var" arg="hierBranch" op="equ" val="std">
                      <dgm:choose name="Name81">
                        <dgm:if name="Name82" func="var" arg="dir" op="equ" val="norm">
                          <dgm:alg type="hierChild"/>
                        </dgm:if>
                        <dgm:else name="Name83">
                          <dgm:alg type="hierChild">
                            <dgm:param type="linDir" val="fromR"/>
                          </dgm:alg>
                        </dgm:else>
                      </dgm:choose>
                    </dgm:if>
                    <dgm:if name="Name84" func="var" arg="hierBranch" op="equ" val="init">
                      <dgm:choose name="Name85">
                        <dgm:if name="Name86" axis="des" func="maxDepth" op="lte" val="1">
                          <dgm:alg type="hierChild">
                            <dgm:param type="chAlign" val="l"/>
                            <dgm:param type="linDir" val="fromT"/>
                          </dgm:alg>
                        </dgm:if>
                        <dgm:else name="Name87">
                          <dgm:choose name="Name88">
                            <dgm:if name="Name89" func="var" arg="dir" op="equ" val="norm">
                              <dgm:alg type="hierChild"/>
                            </dgm:if>
                            <dgm:else name="Name90">
                              <dgm:alg type="hierChild">
                                <dgm:param type="linDir" val="fromR"/>
                              </dgm:alg>
                            </dgm:else>
                          </dgm:choose>
                        </dgm:else>
                      </dgm:choose>
                    </dgm:if>
                    <dgm:else name="Name91"/>
                  </dgm:choose>
                  <dgm:shape xmlns:r="http://schemas.openxmlformats.org/officeDocument/2006/relationships" r:blip="">
                    <dgm:adjLst/>
                  </dgm:shape>
                  <dgm:presOf/>
                  <dgm:forEach name="Name92" ref="rep2a"/>
                </dgm:layoutNode>
                <dgm:layoutNode name="hierChild5">
                  <dgm:choose name="Name93">
                    <dgm:if name="Name94" func="var" arg="dir" op="equ" val="norm">
                      <dgm:alg type="hierChild">
                        <dgm:param type="chAlign" val="l"/>
                        <dgm:param type="linDir" val="fromL"/>
                        <dgm:param type="secChAlign" val="t"/>
                        <dgm:param type="secLinDir" val="fromT"/>
                      </dgm:alg>
                    </dgm:if>
                    <dgm:else name="Name95">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96" ref="rep2b"/>
                </dgm:layoutNode>
              </dgm:layoutNode>
            </dgm:forEach>
          </dgm:layoutNode>
          <dgm:layoutNode name="hierChild3">
            <dgm:choose name="Name97">
              <dgm:if name="Name98" func="var" arg="dir" op="equ" val="norm">
                <dgm:alg type="hierChild">
                  <dgm:param type="chAlign" val="l"/>
                  <dgm:param type="linDir" val="fromL"/>
                  <dgm:param type="secChAlign" val="t"/>
                  <dgm:param type="secLinDir" val="fromT"/>
                </dgm:alg>
              </dgm:if>
              <dgm:else name="Name99">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rep2b" axis="ch" ptType="asst">
              <dgm:forEach name="Name100" axis="precedSib" ptType="parTrans" st="-1" cnt="1">
                <dgm:layoutNode name="Name101">
                  <dgm:choose name="Name102">
                    <dgm:if name="Name103" axis="self" func="depth" op="lte" val="2">
                      <dgm:alg type="conn">
                        <dgm:param type="connRout" val="bend"/>
                        <dgm:param type="dim" val="1D"/>
                        <dgm:param type="endSty" val="noArr"/>
                        <dgm:param type="begPts" val="bCtr"/>
                        <dgm:param type="endPts" val="bL bR"/>
                        <dgm:param type="srcNode" val="bottomArc1"/>
                        <dgm:param type="dstNode" val="topConnNode3"/>
                      </dgm:alg>
                    </dgm:if>
                    <dgm:if name="Name104" axis="par" ptType="asst" func="cnt" op="equ" val="1">
                      <dgm:alg type="conn">
                        <dgm:param type="connRout" val="bend"/>
                        <dgm:param type="dim" val="1D"/>
                        <dgm:param type="endSty" val="noArr"/>
                        <dgm:param type="begPts" val="bCtr"/>
                        <dgm:param type="endPts" val="bL bR"/>
                        <dgm:param type="srcNode" val="bottomArc3"/>
                        <dgm:param type="dstNode" val="topConnNode3"/>
                      </dgm:alg>
                    </dgm:if>
                    <dgm:else name="Name105">
                      <dgm:alg type="conn">
                        <dgm:param type="connRout" val="bend"/>
                        <dgm:param type="dim" val="1D"/>
                        <dgm:param type="endSty" val="noArr"/>
                        <dgm:param type="begPts" val="bCtr"/>
                        <dgm:param type="endPts" val="bL bR"/>
                        <dgm:param type="srcNode" val="bottomArc2"/>
                        <dgm:param type="dstNode" val="topConnNode3"/>
                      </dgm:alg>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3">
                <dgm:varLst>
                  <dgm:hierBranch val="init"/>
                </dgm:varLst>
                <dgm:choose name="Name106">
                  <dgm:if name="Name107" func="var" arg="hierBranch" op="equ" val="l">
                    <dgm:alg type="hierRoot">
                      <dgm:param type="hierAlign" val="tR"/>
                    </dgm:alg>
                    <dgm:shape xmlns:r="http://schemas.openxmlformats.org/officeDocument/2006/relationships" r:blip="">
                      <dgm:adjLst/>
                    </dgm:shape>
                    <dgm:presOf/>
                    <dgm:constrLst>
                      <dgm:constr type="alignOff" val="0.65"/>
                    </dgm:constrLst>
                  </dgm:if>
                  <dgm:if name="Name108" func="var" arg="hierBranch" op="equ" val="r">
                    <dgm:alg type="hierRoot">
                      <dgm:param type="hierAlign" val="tL"/>
                    </dgm:alg>
                    <dgm:shape xmlns:r="http://schemas.openxmlformats.org/officeDocument/2006/relationships" r:blip="">
                      <dgm:adjLst/>
                    </dgm:shape>
                    <dgm:presOf/>
                    <dgm:constrLst>
                      <dgm:constr type="alignOff" val="0.65"/>
                    </dgm:constrLst>
                  </dgm:if>
                  <dgm:if name="Name109" func="var" arg="hierBranch" op="equ" val="hang">
                    <dgm:alg type="hierRoot"/>
                    <dgm:shape xmlns:r="http://schemas.openxmlformats.org/officeDocument/2006/relationships" r:blip="">
                      <dgm:adjLst/>
                    </dgm:shape>
                    <dgm:presOf/>
                    <dgm:constrLst>
                      <dgm:constr type="alignOff" val="0.65"/>
                    </dgm:constrLst>
                  </dgm:if>
                  <dgm:if name="Name110"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1" func="var" arg="hierBranch" op="equ" val="init">
                    <dgm:choose name="Name112">
                      <dgm:if name="Name113" axis="des" func="maxDepth" op="lte" val="1">
                        <dgm:alg type="hierRoot">
                          <dgm:param type="hierAlign" val="tL"/>
                        </dgm:alg>
                        <dgm:shape xmlns:r="http://schemas.openxmlformats.org/officeDocument/2006/relationships" r:blip="">
                          <dgm:adjLst/>
                        </dgm:shape>
                        <dgm:presOf/>
                        <dgm:constrLst>
                          <dgm:constr type="alignOff" val="0.65"/>
                        </dgm:constrLst>
                      </dgm:if>
                      <dgm:else name="Name114">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15"/>
                </dgm:choose>
                <dgm:layoutNode name="rootComposite3">
                  <dgm:alg type="composite"/>
                  <dgm:shape xmlns:r="http://schemas.openxmlformats.org/officeDocument/2006/relationships" r:blip="">
                    <dgm:adjLst/>
                  </dgm:shape>
                  <dgm:presOf axis="self" ptType="node" cnt="1"/>
                  <dgm:choose name="Name116">
                    <dgm:if name="Name117" func="var" arg="hierBranch" op="equ" val="init">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8" func="var" arg="hierBranch" op="equ" val="l">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9" func="var" arg="hierBranch" op="equ" val="r">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else name="Name120">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else>
                  </dgm:choose>
                  <dgm:layoutNode name="rootText3"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3" styleLbl="parChTrans1D1" moveWith="rootText3">
                    <dgm:alg type="sp"/>
                    <dgm:shape xmlns:r="http://schemas.openxmlformats.org/officeDocument/2006/relationships" type="arc" r:blip="" zOrderOff="-2">
                      <dgm:adjLst>
                        <dgm:adj idx="1" val="-140"/>
                        <dgm:adj idx="2" val="-40"/>
                      </dgm:adjLst>
                    </dgm:shape>
                    <dgm:presOf/>
                  </dgm:layoutNode>
                  <dgm:layoutNode name="bottomArc3" styleLbl="parChTrans1D1" moveWith="rootText3">
                    <dgm:alg type="sp"/>
                    <dgm:shape xmlns:r="http://schemas.openxmlformats.org/officeDocument/2006/relationships" type="arc" r:blip="" zOrderOff="-2">
                      <dgm:adjLst>
                        <dgm:adj idx="1" val="40"/>
                        <dgm:adj idx="2" val="140"/>
                      </dgm:adjLst>
                    </dgm:shape>
                    <dgm:presOf/>
                  </dgm:layoutNode>
                  <dgm:layoutNode name="topConnNode3" moveWith="rootText3">
                    <dgm:alg type="sp"/>
                    <dgm:shape xmlns:r="http://schemas.openxmlformats.org/officeDocument/2006/relationships" type="rect" r:blip="" hideGeom="1">
                      <dgm:adjLst/>
                    </dgm:shape>
                    <dgm:presOf axis="self" ptType="node" cnt="1"/>
                  </dgm:layoutNode>
                </dgm:layoutNode>
                <dgm:layoutNode name="hierChild6">
                  <dgm:choose name="Name121">
                    <dgm:if name="Name122" func="var" arg="hierBranch" op="equ" val="l">
                      <dgm:alg type="hierChild">
                        <dgm:param type="chAlign" val="r"/>
                        <dgm:param type="linDir" val="fromT"/>
                      </dgm:alg>
                    </dgm:if>
                    <dgm:if name="Name123" func="var" arg="hierBranch" op="equ" val="r">
                      <dgm:alg type="hierChild">
                        <dgm:param type="chAlign" val="l"/>
                        <dgm:param type="linDir" val="fromT"/>
                      </dgm:alg>
                    </dgm:if>
                    <dgm:if name="Name124" func="var" arg="hierBranch" op="equ" val="hang">
                      <dgm:choose name="Name125">
                        <dgm:if name="Name126" func="var" arg="dir" op="equ" val="norm">
                          <dgm:alg type="hierChild">
                            <dgm:param type="chAlign" val="l"/>
                            <dgm:param type="linDir" val="fromL"/>
                            <dgm:param type="secChAlign" val="t"/>
                            <dgm:param type="secLinDir" val="fromT"/>
                          </dgm:alg>
                        </dgm:if>
                        <dgm:else name="Name127">
                          <dgm:alg type="hierChild">
                            <dgm:param type="chAlign" val="l"/>
                            <dgm:param type="linDir" val="fromR"/>
                            <dgm:param type="secChAlign" val="t"/>
                            <dgm:param type="secLinDir" val="fromT"/>
                          </dgm:alg>
                        </dgm:else>
                      </dgm:choose>
                    </dgm:if>
                    <dgm:if name="Name128" func="var" arg="hierBranch" op="equ" val="std">
                      <dgm:choose name="Name129">
                        <dgm:if name="Name130" func="var" arg="dir" op="equ" val="norm">
                          <dgm:alg type="hierChild"/>
                        </dgm:if>
                        <dgm:else name="Name131">
                          <dgm:alg type="hierChild">
                            <dgm:param type="linDir" val="fromR"/>
                          </dgm:alg>
                        </dgm:else>
                      </dgm:choose>
                    </dgm:if>
                    <dgm:if name="Name132" func="var" arg="hierBranch" op="equ" val="init">
                      <dgm:choose name="Name133">
                        <dgm:if name="Name134" axis="des" func="maxDepth" op="lte" val="1">
                          <dgm:alg type="hierChild">
                            <dgm:param type="chAlign" val="l"/>
                            <dgm:param type="linDir" val="fromT"/>
                          </dgm:alg>
                        </dgm:if>
                        <dgm:else name="Name135">
                          <dgm:alg type="hierChild"/>
                        </dgm:else>
                      </dgm:choose>
                    </dgm:if>
                    <dgm:else name="Name136"/>
                  </dgm:choose>
                  <dgm:shape xmlns:r="http://schemas.openxmlformats.org/officeDocument/2006/relationships" r:blip="">
                    <dgm:adjLst/>
                  </dgm:shape>
                  <dgm:presOf/>
                  <dgm:forEach name="Name137" ref="rep2a"/>
                </dgm:layoutNode>
                <dgm:layoutNode name="hierChild7">
                  <dgm:choose name="Name138">
                    <dgm:if name="Name139" func="var" arg="dir" op="equ" val="norm">
                      <dgm:alg type="hierChild">
                        <dgm:param type="chAlign" val="l"/>
                        <dgm:param type="linDir" val="fromL"/>
                        <dgm:param type="secChAlign" val="t"/>
                        <dgm:param type="secLinDir" val="fromT"/>
                      </dgm:alg>
                    </dgm:if>
                    <dgm:else name="Name140">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141"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E406E-D42E-733F-386F-0335CEFE790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BCB0A57-2D07-8BBE-9CE8-5AFD6FAD19E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C8A17FF-9C94-D08C-D5B1-6FF64F06462B}"/>
              </a:ext>
            </a:extLst>
          </p:cNvPr>
          <p:cNvSpPr>
            <a:spLocks noGrp="1"/>
          </p:cNvSpPr>
          <p:nvPr>
            <p:ph type="dt" sz="half" idx="10"/>
          </p:nvPr>
        </p:nvSpPr>
        <p:spPr/>
        <p:txBody>
          <a:bodyPr/>
          <a:lstStyle/>
          <a:p>
            <a:fld id="{7E292AB8-5F8F-4402-9592-F9413DCC0C16}" type="datetimeFigureOut">
              <a:rPr lang="en-US" smtClean="0"/>
              <a:t>9/4/2023</a:t>
            </a:fld>
            <a:endParaRPr lang="en-US"/>
          </a:p>
        </p:txBody>
      </p:sp>
      <p:sp>
        <p:nvSpPr>
          <p:cNvPr id="5" name="Footer Placeholder 4">
            <a:extLst>
              <a:ext uri="{FF2B5EF4-FFF2-40B4-BE49-F238E27FC236}">
                <a16:creationId xmlns:a16="http://schemas.microsoft.com/office/drawing/2014/main" id="{C4C4FDB7-D0E8-E0FE-802A-5810F49DCD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6D2861-6AE9-4397-4A71-B5B6C19D8201}"/>
              </a:ext>
            </a:extLst>
          </p:cNvPr>
          <p:cNvSpPr>
            <a:spLocks noGrp="1"/>
          </p:cNvSpPr>
          <p:nvPr>
            <p:ph type="sldNum" sz="quarter" idx="12"/>
          </p:nvPr>
        </p:nvSpPr>
        <p:spPr/>
        <p:txBody>
          <a:bodyPr/>
          <a:lstStyle/>
          <a:p>
            <a:fld id="{345B0563-058C-4F09-B8B6-B7FC02ECA1FA}" type="slidenum">
              <a:rPr lang="en-US" smtClean="0"/>
              <a:t>‹#›</a:t>
            </a:fld>
            <a:endParaRPr lang="en-US"/>
          </a:p>
        </p:txBody>
      </p:sp>
    </p:spTree>
    <p:extLst>
      <p:ext uri="{BB962C8B-B14F-4D97-AF65-F5344CB8AC3E}">
        <p14:creationId xmlns:p14="http://schemas.microsoft.com/office/powerpoint/2010/main" val="34568782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928877-2B63-A5C6-ECD2-0B3A6CCE050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3359DE7-E449-21C5-8CC6-02CC4AAA6B1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5DBA06-B769-51FF-2C07-1D6ABC59C124}"/>
              </a:ext>
            </a:extLst>
          </p:cNvPr>
          <p:cNvSpPr>
            <a:spLocks noGrp="1"/>
          </p:cNvSpPr>
          <p:nvPr>
            <p:ph type="dt" sz="half" idx="10"/>
          </p:nvPr>
        </p:nvSpPr>
        <p:spPr/>
        <p:txBody>
          <a:bodyPr/>
          <a:lstStyle/>
          <a:p>
            <a:fld id="{7E292AB8-5F8F-4402-9592-F9413DCC0C16}" type="datetimeFigureOut">
              <a:rPr lang="en-US" smtClean="0"/>
              <a:t>9/4/2023</a:t>
            </a:fld>
            <a:endParaRPr lang="en-US"/>
          </a:p>
        </p:txBody>
      </p:sp>
      <p:sp>
        <p:nvSpPr>
          <p:cNvPr id="5" name="Footer Placeholder 4">
            <a:extLst>
              <a:ext uri="{FF2B5EF4-FFF2-40B4-BE49-F238E27FC236}">
                <a16:creationId xmlns:a16="http://schemas.microsoft.com/office/drawing/2014/main" id="{D147A7E2-B51F-C8A6-16AD-A0737C65EA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549F6A-86F3-4BA9-7FBC-F73B25FFC26E}"/>
              </a:ext>
            </a:extLst>
          </p:cNvPr>
          <p:cNvSpPr>
            <a:spLocks noGrp="1"/>
          </p:cNvSpPr>
          <p:nvPr>
            <p:ph type="sldNum" sz="quarter" idx="12"/>
          </p:nvPr>
        </p:nvSpPr>
        <p:spPr/>
        <p:txBody>
          <a:bodyPr/>
          <a:lstStyle/>
          <a:p>
            <a:fld id="{345B0563-058C-4F09-B8B6-B7FC02ECA1FA}" type="slidenum">
              <a:rPr lang="en-US" smtClean="0"/>
              <a:t>‹#›</a:t>
            </a:fld>
            <a:endParaRPr lang="en-US"/>
          </a:p>
        </p:txBody>
      </p:sp>
    </p:spTree>
    <p:extLst>
      <p:ext uri="{BB962C8B-B14F-4D97-AF65-F5344CB8AC3E}">
        <p14:creationId xmlns:p14="http://schemas.microsoft.com/office/powerpoint/2010/main" val="29581732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18B16F2-6A40-AC7E-84F3-B10D8685443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B22744D-065F-817E-CFD7-2F731476FB5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A15A4EB-612E-0E5E-A4A5-ED375DE0FEF9}"/>
              </a:ext>
            </a:extLst>
          </p:cNvPr>
          <p:cNvSpPr>
            <a:spLocks noGrp="1"/>
          </p:cNvSpPr>
          <p:nvPr>
            <p:ph type="dt" sz="half" idx="10"/>
          </p:nvPr>
        </p:nvSpPr>
        <p:spPr/>
        <p:txBody>
          <a:bodyPr/>
          <a:lstStyle/>
          <a:p>
            <a:fld id="{7E292AB8-5F8F-4402-9592-F9413DCC0C16}" type="datetimeFigureOut">
              <a:rPr lang="en-US" smtClean="0"/>
              <a:t>9/4/2023</a:t>
            </a:fld>
            <a:endParaRPr lang="en-US"/>
          </a:p>
        </p:txBody>
      </p:sp>
      <p:sp>
        <p:nvSpPr>
          <p:cNvPr id="5" name="Footer Placeholder 4">
            <a:extLst>
              <a:ext uri="{FF2B5EF4-FFF2-40B4-BE49-F238E27FC236}">
                <a16:creationId xmlns:a16="http://schemas.microsoft.com/office/drawing/2014/main" id="{6F630100-1433-4AC2-7824-552233EC79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D4C6133-20E5-C011-8824-E69C233C8FC2}"/>
              </a:ext>
            </a:extLst>
          </p:cNvPr>
          <p:cNvSpPr>
            <a:spLocks noGrp="1"/>
          </p:cNvSpPr>
          <p:nvPr>
            <p:ph type="sldNum" sz="quarter" idx="12"/>
          </p:nvPr>
        </p:nvSpPr>
        <p:spPr/>
        <p:txBody>
          <a:bodyPr/>
          <a:lstStyle/>
          <a:p>
            <a:fld id="{345B0563-058C-4F09-B8B6-B7FC02ECA1FA}" type="slidenum">
              <a:rPr lang="en-US" smtClean="0"/>
              <a:t>‹#›</a:t>
            </a:fld>
            <a:endParaRPr lang="en-US"/>
          </a:p>
        </p:txBody>
      </p:sp>
    </p:spTree>
    <p:extLst>
      <p:ext uri="{BB962C8B-B14F-4D97-AF65-F5344CB8AC3E}">
        <p14:creationId xmlns:p14="http://schemas.microsoft.com/office/powerpoint/2010/main" val="32683566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45B7A-1911-4FE2-7015-CDB576FE986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C20F511-992D-C58B-9A15-85170C96128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8ECD16-4539-CEB5-3592-A83102940187}"/>
              </a:ext>
            </a:extLst>
          </p:cNvPr>
          <p:cNvSpPr>
            <a:spLocks noGrp="1"/>
          </p:cNvSpPr>
          <p:nvPr>
            <p:ph type="dt" sz="half" idx="10"/>
          </p:nvPr>
        </p:nvSpPr>
        <p:spPr/>
        <p:txBody>
          <a:bodyPr/>
          <a:lstStyle/>
          <a:p>
            <a:fld id="{7E292AB8-5F8F-4402-9592-F9413DCC0C16}" type="datetimeFigureOut">
              <a:rPr lang="en-US" smtClean="0"/>
              <a:t>9/4/2023</a:t>
            </a:fld>
            <a:endParaRPr lang="en-US"/>
          </a:p>
        </p:txBody>
      </p:sp>
      <p:sp>
        <p:nvSpPr>
          <p:cNvPr id="5" name="Footer Placeholder 4">
            <a:extLst>
              <a:ext uri="{FF2B5EF4-FFF2-40B4-BE49-F238E27FC236}">
                <a16:creationId xmlns:a16="http://schemas.microsoft.com/office/drawing/2014/main" id="{CC903C02-A569-50BA-44A7-AD498FA2CD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9CAC85-44FC-BB27-F010-2241D5AD2BF5}"/>
              </a:ext>
            </a:extLst>
          </p:cNvPr>
          <p:cNvSpPr>
            <a:spLocks noGrp="1"/>
          </p:cNvSpPr>
          <p:nvPr>
            <p:ph type="sldNum" sz="quarter" idx="12"/>
          </p:nvPr>
        </p:nvSpPr>
        <p:spPr/>
        <p:txBody>
          <a:bodyPr/>
          <a:lstStyle/>
          <a:p>
            <a:fld id="{345B0563-058C-4F09-B8B6-B7FC02ECA1FA}" type="slidenum">
              <a:rPr lang="en-US" smtClean="0"/>
              <a:t>‹#›</a:t>
            </a:fld>
            <a:endParaRPr lang="en-US"/>
          </a:p>
        </p:txBody>
      </p:sp>
    </p:spTree>
    <p:extLst>
      <p:ext uri="{BB962C8B-B14F-4D97-AF65-F5344CB8AC3E}">
        <p14:creationId xmlns:p14="http://schemas.microsoft.com/office/powerpoint/2010/main" val="27505837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2D421-2830-0CD5-B0C1-5BDCD805C09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231BA96-82F6-892D-5C21-A7751AC89E1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BE1914C-DC34-29A9-74E9-2AA6781A2DF2}"/>
              </a:ext>
            </a:extLst>
          </p:cNvPr>
          <p:cNvSpPr>
            <a:spLocks noGrp="1"/>
          </p:cNvSpPr>
          <p:nvPr>
            <p:ph type="dt" sz="half" idx="10"/>
          </p:nvPr>
        </p:nvSpPr>
        <p:spPr/>
        <p:txBody>
          <a:bodyPr/>
          <a:lstStyle/>
          <a:p>
            <a:fld id="{7E292AB8-5F8F-4402-9592-F9413DCC0C16}" type="datetimeFigureOut">
              <a:rPr lang="en-US" smtClean="0"/>
              <a:t>9/4/2023</a:t>
            </a:fld>
            <a:endParaRPr lang="en-US"/>
          </a:p>
        </p:txBody>
      </p:sp>
      <p:sp>
        <p:nvSpPr>
          <p:cNvPr id="5" name="Footer Placeholder 4">
            <a:extLst>
              <a:ext uri="{FF2B5EF4-FFF2-40B4-BE49-F238E27FC236}">
                <a16:creationId xmlns:a16="http://schemas.microsoft.com/office/drawing/2014/main" id="{16D9F609-33B1-231C-2A77-242AE4E817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A7E1E2-DF8D-47D2-EB3D-164BF242291D}"/>
              </a:ext>
            </a:extLst>
          </p:cNvPr>
          <p:cNvSpPr>
            <a:spLocks noGrp="1"/>
          </p:cNvSpPr>
          <p:nvPr>
            <p:ph type="sldNum" sz="quarter" idx="12"/>
          </p:nvPr>
        </p:nvSpPr>
        <p:spPr/>
        <p:txBody>
          <a:bodyPr/>
          <a:lstStyle/>
          <a:p>
            <a:fld id="{345B0563-058C-4F09-B8B6-B7FC02ECA1FA}" type="slidenum">
              <a:rPr lang="en-US" smtClean="0"/>
              <a:t>‹#›</a:t>
            </a:fld>
            <a:endParaRPr lang="en-US"/>
          </a:p>
        </p:txBody>
      </p:sp>
    </p:spTree>
    <p:extLst>
      <p:ext uri="{BB962C8B-B14F-4D97-AF65-F5344CB8AC3E}">
        <p14:creationId xmlns:p14="http://schemas.microsoft.com/office/powerpoint/2010/main" val="7088508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2B72D-D555-73E1-C7A2-59B62614FBC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410DAD2-3DBD-3849-E1DD-48A325F197F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95B6A5D-A66A-8014-B592-4F10EBCC048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3E4CAA6-8473-EBBE-B039-BEE0C910BF3F}"/>
              </a:ext>
            </a:extLst>
          </p:cNvPr>
          <p:cNvSpPr>
            <a:spLocks noGrp="1"/>
          </p:cNvSpPr>
          <p:nvPr>
            <p:ph type="dt" sz="half" idx="10"/>
          </p:nvPr>
        </p:nvSpPr>
        <p:spPr/>
        <p:txBody>
          <a:bodyPr/>
          <a:lstStyle/>
          <a:p>
            <a:fld id="{7E292AB8-5F8F-4402-9592-F9413DCC0C16}" type="datetimeFigureOut">
              <a:rPr lang="en-US" smtClean="0"/>
              <a:t>9/4/2023</a:t>
            </a:fld>
            <a:endParaRPr lang="en-US"/>
          </a:p>
        </p:txBody>
      </p:sp>
      <p:sp>
        <p:nvSpPr>
          <p:cNvPr id="6" name="Footer Placeholder 5">
            <a:extLst>
              <a:ext uri="{FF2B5EF4-FFF2-40B4-BE49-F238E27FC236}">
                <a16:creationId xmlns:a16="http://schemas.microsoft.com/office/drawing/2014/main" id="{8121B93A-5DC6-B51E-2678-938F7806D2E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0B680F8-1C0D-E67F-CC2F-CD0D03C9F07F}"/>
              </a:ext>
            </a:extLst>
          </p:cNvPr>
          <p:cNvSpPr>
            <a:spLocks noGrp="1"/>
          </p:cNvSpPr>
          <p:nvPr>
            <p:ph type="sldNum" sz="quarter" idx="12"/>
          </p:nvPr>
        </p:nvSpPr>
        <p:spPr/>
        <p:txBody>
          <a:bodyPr/>
          <a:lstStyle/>
          <a:p>
            <a:fld id="{345B0563-058C-4F09-B8B6-B7FC02ECA1FA}" type="slidenum">
              <a:rPr lang="en-US" smtClean="0"/>
              <a:t>‹#›</a:t>
            </a:fld>
            <a:endParaRPr lang="en-US"/>
          </a:p>
        </p:txBody>
      </p:sp>
    </p:spTree>
    <p:extLst>
      <p:ext uri="{BB962C8B-B14F-4D97-AF65-F5344CB8AC3E}">
        <p14:creationId xmlns:p14="http://schemas.microsoft.com/office/powerpoint/2010/main" val="2292959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68B23-9B1F-28F7-9D3F-9D82D46F6F2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8D76FC7-3D6C-759F-DE9E-BC99ED428AF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6262931-AEF8-AB4D-32F1-E2BE66771BF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28E5511-128D-B56A-42D8-81498D57727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DD62ADB-F3F1-B318-B0B1-E990C64ECFB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5C2826D-CA8B-18E3-4FAB-3EF9E11D8EC8}"/>
              </a:ext>
            </a:extLst>
          </p:cNvPr>
          <p:cNvSpPr>
            <a:spLocks noGrp="1"/>
          </p:cNvSpPr>
          <p:nvPr>
            <p:ph type="dt" sz="half" idx="10"/>
          </p:nvPr>
        </p:nvSpPr>
        <p:spPr/>
        <p:txBody>
          <a:bodyPr/>
          <a:lstStyle/>
          <a:p>
            <a:fld id="{7E292AB8-5F8F-4402-9592-F9413DCC0C16}" type="datetimeFigureOut">
              <a:rPr lang="en-US" smtClean="0"/>
              <a:t>9/4/2023</a:t>
            </a:fld>
            <a:endParaRPr lang="en-US"/>
          </a:p>
        </p:txBody>
      </p:sp>
      <p:sp>
        <p:nvSpPr>
          <p:cNvPr id="8" name="Footer Placeholder 7">
            <a:extLst>
              <a:ext uri="{FF2B5EF4-FFF2-40B4-BE49-F238E27FC236}">
                <a16:creationId xmlns:a16="http://schemas.microsoft.com/office/drawing/2014/main" id="{B782DF66-2D58-AB6F-7422-1CB776C869A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10B2C77-2672-86DF-A34B-39F947B1687F}"/>
              </a:ext>
            </a:extLst>
          </p:cNvPr>
          <p:cNvSpPr>
            <a:spLocks noGrp="1"/>
          </p:cNvSpPr>
          <p:nvPr>
            <p:ph type="sldNum" sz="quarter" idx="12"/>
          </p:nvPr>
        </p:nvSpPr>
        <p:spPr/>
        <p:txBody>
          <a:bodyPr/>
          <a:lstStyle/>
          <a:p>
            <a:fld id="{345B0563-058C-4F09-B8B6-B7FC02ECA1FA}" type="slidenum">
              <a:rPr lang="en-US" smtClean="0"/>
              <a:t>‹#›</a:t>
            </a:fld>
            <a:endParaRPr lang="en-US"/>
          </a:p>
        </p:txBody>
      </p:sp>
    </p:spTree>
    <p:extLst>
      <p:ext uri="{BB962C8B-B14F-4D97-AF65-F5344CB8AC3E}">
        <p14:creationId xmlns:p14="http://schemas.microsoft.com/office/powerpoint/2010/main" val="15021421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9AA412-A377-DC12-4631-E2A06800076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60C4107-1D59-096E-435C-AADC0B077F1D}"/>
              </a:ext>
            </a:extLst>
          </p:cNvPr>
          <p:cNvSpPr>
            <a:spLocks noGrp="1"/>
          </p:cNvSpPr>
          <p:nvPr>
            <p:ph type="dt" sz="half" idx="10"/>
          </p:nvPr>
        </p:nvSpPr>
        <p:spPr/>
        <p:txBody>
          <a:bodyPr/>
          <a:lstStyle/>
          <a:p>
            <a:fld id="{7E292AB8-5F8F-4402-9592-F9413DCC0C16}" type="datetimeFigureOut">
              <a:rPr lang="en-US" smtClean="0"/>
              <a:t>9/4/2023</a:t>
            </a:fld>
            <a:endParaRPr lang="en-US"/>
          </a:p>
        </p:txBody>
      </p:sp>
      <p:sp>
        <p:nvSpPr>
          <p:cNvPr id="4" name="Footer Placeholder 3">
            <a:extLst>
              <a:ext uri="{FF2B5EF4-FFF2-40B4-BE49-F238E27FC236}">
                <a16:creationId xmlns:a16="http://schemas.microsoft.com/office/drawing/2014/main" id="{1E301DB0-A199-A5FF-FCE1-52BF7EB13DF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E3416F3-CB93-B755-AD25-6517DC4067B3}"/>
              </a:ext>
            </a:extLst>
          </p:cNvPr>
          <p:cNvSpPr>
            <a:spLocks noGrp="1"/>
          </p:cNvSpPr>
          <p:nvPr>
            <p:ph type="sldNum" sz="quarter" idx="12"/>
          </p:nvPr>
        </p:nvSpPr>
        <p:spPr/>
        <p:txBody>
          <a:bodyPr/>
          <a:lstStyle/>
          <a:p>
            <a:fld id="{345B0563-058C-4F09-B8B6-B7FC02ECA1FA}" type="slidenum">
              <a:rPr lang="en-US" smtClean="0"/>
              <a:t>‹#›</a:t>
            </a:fld>
            <a:endParaRPr lang="en-US"/>
          </a:p>
        </p:txBody>
      </p:sp>
    </p:spTree>
    <p:extLst>
      <p:ext uri="{BB962C8B-B14F-4D97-AF65-F5344CB8AC3E}">
        <p14:creationId xmlns:p14="http://schemas.microsoft.com/office/powerpoint/2010/main" val="24608013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2BA8CFD-3D40-EBBD-EC8F-6F4A7B46D482}"/>
              </a:ext>
            </a:extLst>
          </p:cNvPr>
          <p:cNvSpPr>
            <a:spLocks noGrp="1"/>
          </p:cNvSpPr>
          <p:nvPr>
            <p:ph type="dt" sz="half" idx="10"/>
          </p:nvPr>
        </p:nvSpPr>
        <p:spPr/>
        <p:txBody>
          <a:bodyPr/>
          <a:lstStyle/>
          <a:p>
            <a:fld id="{7E292AB8-5F8F-4402-9592-F9413DCC0C16}" type="datetimeFigureOut">
              <a:rPr lang="en-US" smtClean="0"/>
              <a:t>9/4/2023</a:t>
            </a:fld>
            <a:endParaRPr lang="en-US"/>
          </a:p>
        </p:txBody>
      </p:sp>
      <p:sp>
        <p:nvSpPr>
          <p:cNvPr id="3" name="Footer Placeholder 2">
            <a:extLst>
              <a:ext uri="{FF2B5EF4-FFF2-40B4-BE49-F238E27FC236}">
                <a16:creationId xmlns:a16="http://schemas.microsoft.com/office/drawing/2014/main" id="{E0243789-B813-AD88-E7EF-07E110C45FC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059FC4D-7853-C666-AA28-002DD81D8495}"/>
              </a:ext>
            </a:extLst>
          </p:cNvPr>
          <p:cNvSpPr>
            <a:spLocks noGrp="1"/>
          </p:cNvSpPr>
          <p:nvPr>
            <p:ph type="sldNum" sz="quarter" idx="12"/>
          </p:nvPr>
        </p:nvSpPr>
        <p:spPr/>
        <p:txBody>
          <a:bodyPr/>
          <a:lstStyle/>
          <a:p>
            <a:fld id="{345B0563-058C-4F09-B8B6-B7FC02ECA1FA}" type="slidenum">
              <a:rPr lang="en-US" smtClean="0"/>
              <a:t>‹#›</a:t>
            </a:fld>
            <a:endParaRPr lang="en-US"/>
          </a:p>
        </p:txBody>
      </p:sp>
    </p:spTree>
    <p:extLst>
      <p:ext uri="{BB962C8B-B14F-4D97-AF65-F5344CB8AC3E}">
        <p14:creationId xmlns:p14="http://schemas.microsoft.com/office/powerpoint/2010/main" val="8867692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0B472-E91C-849C-9642-14620A8E13B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6828868-8704-82C1-FA2E-812343FA959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00F0979-F5A7-18D0-42BD-2CF77512EE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4869A76-2BCF-D513-94A1-22334AFABBEF}"/>
              </a:ext>
            </a:extLst>
          </p:cNvPr>
          <p:cNvSpPr>
            <a:spLocks noGrp="1"/>
          </p:cNvSpPr>
          <p:nvPr>
            <p:ph type="dt" sz="half" idx="10"/>
          </p:nvPr>
        </p:nvSpPr>
        <p:spPr/>
        <p:txBody>
          <a:bodyPr/>
          <a:lstStyle/>
          <a:p>
            <a:fld id="{7E292AB8-5F8F-4402-9592-F9413DCC0C16}" type="datetimeFigureOut">
              <a:rPr lang="en-US" smtClean="0"/>
              <a:t>9/4/2023</a:t>
            </a:fld>
            <a:endParaRPr lang="en-US"/>
          </a:p>
        </p:txBody>
      </p:sp>
      <p:sp>
        <p:nvSpPr>
          <p:cNvPr id="6" name="Footer Placeholder 5">
            <a:extLst>
              <a:ext uri="{FF2B5EF4-FFF2-40B4-BE49-F238E27FC236}">
                <a16:creationId xmlns:a16="http://schemas.microsoft.com/office/drawing/2014/main" id="{CD5D3735-AB0A-0923-9100-88D195F1C25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8F8B063-E305-AAB0-D6AA-1EAD3BD4FA57}"/>
              </a:ext>
            </a:extLst>
          </p:cNvPr>
          <p:cNvSpPr>
            <a:spLocks noGrp="1"/>
          </p:cNvSpPr>
          <p:nvPr>
            <p:ph type="sldNum" sz="quarter" idx="12"/>
          </p:nvPr>
        </p:nvSpPr>
        <p:spPr/>
        <p:txBody>
          <a:bodyPr/>
          <a:lstStyle/>
          <a:p>
            <a:fld id="{345B0563-058C-4F09-B8B6-B7FC02ECA1FA}" type="slidenum">
              <a:rPr lang="en-US" smtClean="0"/>
              <a:t>‹#›</a:t>
            </a:fld>
            <a:endParaRPr lang="en-US"/>
          </a:p>
        </p:txBody>
      </p:sp>
    </p:spTree>
    <p:extLst>
      <p:ext uri="{BB962C8B-B14F-4D97-AF65-F5344CB8AC3E}">
        <p14:creationId xmlns:p14="http://schemas.microsoft.com/office/powerpoint/2010/main" val="5786627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4D943-6E07-2C91-26A2-3BB5EFC99A0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CD95C19-8C37-B6BD-A6D9-4931E7F5B04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800E101-C9DE-5F4C-85D5-363386C30C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23B6E78-FA38-0BB0-9146-C2B672D4693F}"/>
              </a:ext>
            </a:extLst>
          </p:cNvPr>
          <p:cNvSpPr>
            <a:spLocks noGrp="1"/>
          </p:cNvSpPr>
          <p:nvPr>
            <p:ph type="dt" sz="half" idx="10"/>
          </p:nvPr>
        </p:nvSpPr>
        <p:spPr/>
        <p:txBody>
          <a:bodyPr/>
          <a:lstStyle/>
          <a:p>
            <a:fld id="{7E292AB8-5F8F-4402-9592-F9413DCC0C16}" type="datetimeFigureOut">
              <a:rPr lang="en-US" smtClean="0"/>
              <a:t>9/4/2023</a:t>
            </a:fld>
            <a:endParaRPr lang="en-US"/>
          </a:p>
        </p:txBody>
      </p:sp>
      <p:sp>
        <p:nvSpPr>
          <p:cNvPr id="6" name="Footer Placeholder 5">
            <a:extLst>
              <a:ext uri="{FF2B5EF4-FFF2-40B4-BE49-F238E27FC236}">
                <a16:creationId xmlns:a16="http://schemas.microsoft.com/office/drawing/2014/main" id="{FA9B18E8-7671-EF58-F5D4-74AA7B6DF0A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0CC77A-27DD-9C03-CEE8-4B729636D714}"/>
              </a:ext>
            </a:extLst>
          </p:cNvPr>
          <p:cNvSpPr>
            <a:spLocks noGrp="1"/>
          </p:cNvSpPr>
          <p:nvPr>
            <p:ph type="sldNum" sz="quarter" idx="12"/>
          </p:nvPr>
        </p:nvSpPr>
        <p:spPr/>
        <p:txBody>
          <a:bodyPr/>
          <a:lstStyle/>
          <a:p>
            <a:fld id="{345B0563-058C-4F09-B8B6-B7FC02ECA1FA}" type="slidenum">
              <a:rPr lang="en-US" smtClean="0"/>
              <a:t>‹#›</a:t>
            </a:fld>
            <a:endParaRPr lang="en-US"/>
          </a:p>
        </p:txBody>
      </p:sp>
    </p:spTree>
    <p:extLst>
      <p:ext uri="{BB962C8B-B14F-4D97-AF65-F5344CB8AC3E}">
        <p14:creationId xmlns:p14="http://schemas.microsoft.com/office/powerpoint/2010/main" val="258027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BBA1E73-6014-27CB-EE2B-F6110443EBE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638C652-E486-686A-6A81-6DA65217D1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5ED998-8811-9E66-61AD-81AB2584157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292AB8-5F8F-4402-9592-F9413DCC0C16}" type="datetimeFigureOut">
              <a:rPr lang="en-US" smtClean="0"/>
              <a:t>9/4/2023</a:t>
            </a:fld>
            <a:endParaRPr lang="en-US"/>
          </a:p>
        </p:txBody>
      </p:sp>
      <p:sp>
        <p:nvSpPr>
          <p:cNvPr id="5" name="Footer Placeholder 4">
            <a:extLst>
              <a:ext uri="{FF2B5EF4-FFF2-40B4-BE49-F238E27FC236}">
                <a16:creationId xmlns:a16="http://schemas.microsoft.com/office/drawing/2014/main" id="{9F586CD9-564F-32E4-B0E2-1A2D40EF434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B981F19-5FEE-92CD-6459-5B0F63008FF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5B0563-058C-4F09-B8B6-B7FC02ECA1FA}" type="slidenum">
              <a:rPr lang="en-US" smtClean="0"/>
              <a:t>‹#›</a:t>
            </a:fld>
            <a:endParaRPr lang="en-US"/>
          </a:p>
        </p:txBody>
      </p:sp>
    </p:spTree>
    <p:extLst>
      <p:ext uri="{BB962C8B-B14F-4D97-AF65-F5344CB8AC3E}">
        <p14:creationId xmlns:p14="http://schemas.microsoft.com/office/powerpoint/2010/main" val="23185497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2.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4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1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810.png"/><Relationship Id="rId2" Type="http://schemas.openxmlformats.org/officeDocument/2006/relationships/image" Target="../media/image7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0.png"/><Relationship Id="rId1" Type="http://schemas.openxmlformats.org/officeDocument/2006/relationships/slideLayout" Target="../slideLayouts/slideLayout2.xml"/><Relationship Id="rId4" Type="http://schemas.openxmlformats.org/officeDocument/2006/relationships/image" Target="../media/image710.png"/></Relationships>
</file>

<file path=ppt/slides/_rels/slide19.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30.png"/><Relationship Id="rId4" Type="http://schemas.openxmlformats.org/officeDocument/2006/relationships/image" Target="../media/image1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image" Target="../media/image20.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26.png"/></Relationships>
</file>

<file path=ppt/slides/_rels/slide22.xml.rels><?xml version="1.0" encoding="UTF-8" standalone="yes"?>
<Relationships xmlns="http://schemas.openxmlformats.org/package/2006/relationships"><Relationship Id="rId3" Type="http://schemas.openxmlformats.org/officeDocument/2006/relationships/image" Target="../media/image28.png"/><Relationship Id="rId7" Type="http://schemas.openxmlformats.org/officeDocument/2006/relationships/image" Target="../media/image22.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30.png"/><Relationship Id="rId4" Type="http://schemas.openxmlformats.org/officeDocument/2006/relationships/image" Target="../media/image29.png"/></Relationships>
</file>

<file path=ppt/slides/_rels/slide23.xml.rels><?xml version="1.0" encoding="UTF-8" standalone="yes"?>
<Relationships xmlns="http://schemas.openxmlformats.org/package/2006/relationships"><Relationship Id="rId3" Type="http://schemas.openxmlformats.org/officeDocument/2006/relationships/image" Target="../media/image180.png"/><Relationship Id="rId2" Type="http://schemas.openxmlformats.org/officeDocument/2006/relationships/image" Target="../media/image170.png"/><Relationship Id="rId1" Type="http://schemas.openxmlformats.org/officeDocument/2006/relationships/slideLayout" Target="../slideLayouts/slideLayout2.xml"/><Relationship Id="rId5" Type="http://schemas.openxmlformats.org/officeDocument/2006/relationships/image" Target="../media/image200.png"/><Relationship Id="rId4" Type="http://schemas.openxmlformats.org/officeDocument/2006/relationships/image" Target="../media/image190.png"/></Relationships>
</file>

<file path=ppt/slides/_rels/slide24.xml.rels><?xml version="1.0" encoding="UTF-8" standalone="yes"?>
<Relationships xmlns="http://schemas.openxmlformats.org/package/2006/relationships"><Relationship Id="rId3" Type="http://schemas.openxmlformats.org/officeDocument/2006/relationships/image" Target="../media/image210.png"/><Relationship Id="rId2" Type="http://schemas.openxmlformats.org/officeDocument/2006/relationships/image" Target="../media/image170.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0.png"/></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2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31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30.png"/><Relationship Id="rId2" Type="http://schemas.openxmlformats.org/officeDocument/2006/relationships/image" Target="../media/image320.png"/><Relationship Id="rId1" Type="http://schemas.openxmlformats.org/officeDocument/2006/relationships/slideLayout" Target="../slideLayouts/slideLayout2.xml"/><Relationship Id="rId6" Type="http://schemas.openxmlformats.org/officeDocument/2006/relationships/image" Target="../media/image360.png"/><Relationship Id="rId5" Type="http://schemas.openxmlformats.org/officeDocument/2006/relationships/image" Target="../media/image350.png"/><Relationship Id="rId4" Type="http://schemas.openxmlformats.org/officeDocument/2006/relationships/image" Target="../media/image340.png"/></Relationships>
</file>

<file path=ppt/slides/_rels/slide3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0.png"/><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350.png"/><Relationship Id="rId4" Type="http://schemas.openxmlformats.org/officeDocument/2006/relationships/image" Target="../media/image39.png"/></Relationships>
</file>

<file path=ppt/slides/_rels/slide38.xml.rels><?xml version="1.0" encoding="UTF-8" standalone="yes"?>
<Relationships xmlns="http://schemas.openxmlformats.org/package/2006/relationships"><Relationship Id="rId8" Type="http://schemas.openxmlformats.org/officeDocument/2006/relationships/image" Target="../media/image47.png"/><Relationship Id="rId3" Type="http://schemas.openxmlformats.org/officeDocument/2006/relationships/image" Target="../media/image42.png"/><Relationship Id="rId7" Type="http://schemas.openxmlformats.org/officeDocument/2006/relationships/image" Target="../media/image46.png"/><Relationship Id="rId2" Type="http://schemas.openxmlformats.org/officeDocument/2006/relationships/image" Target="../media/image41.png"/><Relationship Id="rId1" Type="http://schemas.openxmlformats.org/officeDocument/2006/relationships/slideLayout" Target="../slideLayouts/slideLayout2.xml"/><Relationship Id="rId6" Type="http://schemas.openxmlformats.org/officeDocument/2006/relationships/image" Target="../media/image45.png"/><Relationship Id="rId11" Type="http://schemas.openxmlformats.org/officeDocument/2006/relationships/image" Target="../media/image50.png"/><Relationship Id="rId5" Type="http://schemas.openxmlformats.org/officeDocument/2006/relationships/image" Target="../media/image44.png"/><Relationship Id="rId10" Type="http://schemas.openxmlformats.org/officeDocument/2006/relationships/image" Target="../media/image49.png"/><Relationship Id="rId4" Type="http://schemas.openxmlformats.org/officeDocument/2006/relationships/image" Target="../media/image43.png"/><Relationship Id="rId9" Type="http://schemas.openxmlformats.org/officeDocument/2006/relationships/image" Target="../media/image48.png"/></Relationships>
</file>

<file path=ppt/slides/_rels/slide39.xml.rels><?xml version="1.0" encoding="UTF-8" standalone="yes"?>
<Relationships xmlns="http://schemas.openxmlformats.org/package/2006/relationships"><Relationship Id="rId3" Type="http://schemas.openxmlformats.org/officeDocument/2006/relationships/image" Target="../media/image420.png"/><Relationship Id="rId2" Type="http://schemas.openxmlformats.org/officeDocument/2006/relationships/image" Target="../media/image410.png"/><Relationship Id="rId1" Type="http://schemas.openxmlformats.org/officeDocument/2006/relationships/slideLayout" Target="../slideLayouts/slideLayout2.xml"/><Relationship Id="rId4" Type="http://schemas.openxmlformats.org/officeDocument/2006/relationships/image" Target="../media/image430.png"/></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0.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 Id="rId6" Type="http://schemas.openxmlformats.org/officeDocument/2006/relationships/image" Target="../media/image55.png"/><Relationship Id="rId5" Type="http://schemas.openxmlformats.org/officeDocument/2006/relationships/image" Target="../media/image54.png"/><Relationship Id="rId4" Type="http://schemas.openxmlformats.org/officeDocument/2006/relationships/image" Target="../media/image53.png"/></Relationships>
</file>

<file path=ppt/slides/_rels/slide41.xml.rels><?xml version="1.0" encoding="UTF-8" standalone="yes"?>
<Relationships xmlns="http://schemas.openxmlformats.org/package/2006/relationships"><Relationship Id="rId8" Type="http://schemas.openxmlformats.org/officeDocument/2006/relationships/image" Target="../media/image60.png"/><Relationship Id="rId3" Type="http://schemas.openxmlformats.org/officeDocument/2006/relationships/image" Target="../media/image54.png"/><Relationship Id="rId7" Type="http://schemas.openxmlformats.org/officeDocument/2006/relationships/image" Target="../media/image59.png"/><Relationship Id="rId2" Type="http://schemas.openxmlformats.org/officeDocument/2006/relationships/image" Target="../media/image52.png"/><Relationship Id="rId1" Type="http://schemas.openxmlformats.org/officeDocument/2006/relationships/slideLayout" Target="../slideLayouts/slideLayout2.xml"/><Relationship Id="rId6" Type="http://schemas.openxmlformats.org/officeDocument/2006/relationships/image" Target="../media/image58.png"/><Relationship Id="rId5" Type="http://schemas.openxmlformats.org/officeDocument/2006/relationships/image" Target="../media/image57.png"/><Relationship Id="rId4" Type="http://schemas.openxmlformats.org/officeDocument/2006/relationships/image" Target="../media/image56.png"/></Relationships>
</file>

<file path=ppt/slides/_rels/slide42.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43.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 Id="rId4" Type="http://schemas.openxmlformats.org/officeDocument/2006/relationships/image" Target="../media/image66.png"/></Relationships>
</file>

<file path=ppt/slides/_rels/slide44.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3.png"/><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2" Type="http://schemas.openxmlformats.org/officeDocument/2006/relationships/image" Target="../media/image67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2.xml"/><Relationship Id="rId5" Type="http://schemas.openxmlformats.org/officeDocument/2006/relationships/image" Target="../media/image72.png"/><Relationship Id="rId4" Type="http://schemas.openxmlformats.org/officeDocument/2006/relationships/image" Target="../media/image71.png"/></Relationships>
</file>

<file path=ppt/slides/_rels/slide47.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73.png"/><Relationship Id="rId1" Type="http://schemas.openxmlformats.org/officeDocument/2006/relationships/slideLayout" Target="../slideLayouts/slideLayout2.xml"/><Relationship Id="rId5" Type="http://schemas.openxmlformats.org/officeDocument/2006/relationships/image" Target="../media/image75.png"/><Relationship Id="rId4" Type="http://schemas.openxmlformats.org/officeDocument/2006/relationships/image" Target="../media/image71.png"/></Relationships>
</file>

<file path=ppt/slides/_rels/slide48.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76.png"/><Relationship Id="rId1" Type="http://schemas.openxmlformats.org/officeDocument/2006/relationships/slideLayout" Target="../slideLayouts/slideLayout2.xml"/><Relationship Id="rId4" Type="http://schemas.openxmlformats.org/officeDocument/2006/relationships/image" Target="../media/image77.png"/></Relationships>
</file>

<file path=ppt/slides/_rels/slide49.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image" Target="../media/image780.png"/><Relationship Id="rId1" Type="http://schemas.openxmlformats.org/officeDocument/2006/relationships/slideLayout" Target="../slideLayouts/slideLayout2.xml"/><Relationship Id="rId5" Type="http://schemas.openxmlformats.org/officeDocument/2006/relationships/image" Target="../media/image81.png"/><Relationship Id="rId4" Type="http://schemas.openxmlformats.org/officeDocument/2006/relationships/image" Target="../media/image8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image" Target="../media/image82.png"/><Relationship Id="rId1" Type="http://schemas.openxmlformats.org/officeDocument/2006/relationships/slideLayout" Target="../slideLayouts/slideLayout2.xml"/><Relationship Id="rId5" Type="http://schemas.openxmlformats.org/officeDocument/2006/relationships/image" Target="../media/image85.png"/><Relationship Id="rId4" Type="http://schemas.openxmlformats.org/officeDocument/2006/relationships/image" Target="../media/image84.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8" Type="http://schemas.openxmlformats.org/officeDocument/2006/relationships/image" Target="../media/image92.png"/><Relationship Id="rId3" Type="http://schemas.openxmlformats.org/officeDocument/2006/relationships/image" Target="../media/image87.png"/><Relationship Id="rId7" Type="http://schemas.openxmlformats.org/officeDocument/2006/relationships/image" Target="../media/image91.png"/><Relationship Id="rId2" Type="http://schemas.openxmlformats.org/officeDocument/2006/relationships/image" Target="../media/image86.png"/><Relationship Id="rId1" Type="http://schemas.openxmlformats.org/officeDocument/2006/relationships/slideLayout" Target="../slideLayouts/slideLayout4.xml"/><Relationship Id="rId6" Type="http://schemas.openxmlformats.org/officeDocument/2006/relationships/image" Target="../media/image90.png"/><Relationship Id="rId5" Type="http://schemas.openxmlformats.org/officeDocument/2006/relationships/image" Target="../media/image89.png"/><Relationship Id="rId4" Type="http://schemas.openxmlformats.org/officeDocument/2006/relationships/image" Target="../media/image88.png"/></Relationships>
</file>

<file path=ppt/slides/_rels/slide55.xml.rels><?xml version="1.0" encoding="UTF-8" standalone="yes"?>
<Relationships xmlns="http://schemas.openxmlformats.org/package/2006/relationships"><Relationship Id="rId3" Type="http://schemas.openxmlformats.org/officeDocument/2006/relationships/image" Target="../media/image94.png"/><Relationship Id="rId7" Type="http://schemas.openxmlformats.org/officeDocument/2006/relationships/image" Target="../media/image98.png"/><Relationship Id="rId2" Type="http://schemas.openxmlformats.org/officeDocument/2006/relationships/image" Target="../media/image93.png"/><Relationship Id="rId1" Type="http://schemas.openxmlformats.org/officeDocument/2006/relationships/slideLayout" Target="../slideLayouts/slideLayout4.xml"/><Relationship Id="rId6" Type="http://schemas.openxmlformats.org/officeDocument/2006/relationships/image" Target="../media/image97.png"/><Relationship Id="rId5" Type="http://schemas.openxmlformats.org/officeDocument/2006/relationships/image" Target="../media/image96.png"/><Relationship Id="rId4" Type="http://schemas.openxmlformats.org/officeDocument/2006/relationships/image" Target="../media/image95.png"/></Relationships>
</file>

<file path=ppt/slides/_rels/slide56.xml.rels><?xml version="1.0" encoding="UTF-8" standalone="yes"?>
<Relationships xmlns="http://schemas.openxmlformats.org/package/2006/relationships"><Relationship Id="rId3" Type="http://schemas.openxmlformats.org/officeDocument/2006/relationships/image" Target="../media/image101.png"/><Relationship Id="rId2" Type="http://schemas.openxmlformats.org/officeDocument/2006/relationships/image" Target="../media/image67.png"/><Relationship Id="rId1" Type="http://schemas.openxmlformats.org/officeDocument/2006/relationships/slideLayout" Target="../slideLayouts/slideLayout4.xml"/><Relationship Id="rId6" Type="http://schemas.openxmlformats.org/officeDocument/2006/relationships/image" Target="../media/image104.png"/><Relationship Id="rId5" Type="http://schemas.openxmlformats.org/officeDocument/2006/relationships/image" Target="../media/image103.png"/><Relationship Id="rId4" Type="http://schemas.openxmlformats.org/officeDocument/2006/relationships/image" Target="../media/image102.png"/></Relationships>
</file>

<file path=ppt/slides/_rels/slide5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8.png"/><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3" Type="http://schemas.openxmlformats.org/officeDocument/2006/relationships/image" Target="../media/image99.png"/><Relationship Id="rId2" Type="http://schemas.openxmlformats.org/officeDocument/2006/relationships/image" Target="../media/image67.png"/><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2" Type="http://schemas.openxmlformats.org/officeDocument/2006/relationships/image" Target="../media/image78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60.xml.rels><?xml version="1.0" encoding="UTF-8" standalone="yes"?>
<Relationships xmlns="http://schemas.openxmlformats.org/package/2006/relationships"><Relationship Id="rId2" Type="http://schemas.openxmlformats.org/officeDocument/2006/relationships/image" Target="../media/image100.jp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711.png"/><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3" Type="http://schemas.openxmlformats.org/officeDocument/2006/relationships/image" Target="../media/image111.png"/><Relationship Id="rId2" Type="http://schemas.openxmlformats.org/officeDocument/2006/relationships/hyperlink" Target="https://www.machinelearningplus.com/machine-learning/bias-variance-tradeoff/" TargetMode="Externa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569AC1-5236-F67E-D339-BC7039A094FA}"/>
              </a:ext>
            </a:extLst>
          </p:cNvPr>
          <p:cNvSpPr>
            <a:spLocks noGrp="1"/>
          </p:cNvSpPr>
          <p:nvPr>
            <p:ph type="ctrTitle"/>
          </p:nvPr>
        </p:nvSpPr>
        <p:spPr/>
        <p:txBody>
          <a:bodyPr/>
          <a:lstStyle/>
          <a:p>
            <a:r>
              <a:rPr lang="en-US" dirty="0"/>
              <a:t>Decision Trees</a:t>
            </a:r>
          </a:p>
        </p:txBody>
      </p:sp>
    </p:spTree>
    <p:extLst>
      <p:ext uri="{BB962C8B-B14F-4D97-AF65-F5344CB8AC3E}">
        <p14:creationId xmlns:p14="http://schemas.microsoft.com/office/powerpoint/2010/main" val="5264125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8C6D3-612F-B425-73ED-1491D53A1E76}"/>
              </a:ext>
            </a:extLst>
          </p:cNvPr>
          <p:cNvSpPr>
            <a:spLocks noGrp="1"/>
          </p:cNvSpPr>
          <p:nvPr>
            <p:ph type="title"/>
          </p:nvPr>
        </p:nvSpPr>
        <p:spPr/>
        <p:txBody>
          <a:bodyPr>
            <a:normAutofit/>
          </a:bodyPr>
          <a:lstStyle/>
          <a:p>
            <a:r>
              <a:rPr lang="en-AU" dirty="0"/>
              <a:t>Bias – Classification </a:t>
            </a:r>
            <a:r>
              <a:rPr lang="en-AU" sz="4400" dirty="0"/>
              <a:t>Loss metric</a:t>
            </a:r>
            <a:endParaRPr lang="en-AU" sz="3100" dirty="0"/>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1F7FF2D3-1BBB-02BC-93A2-6B2327095FBD}"/>
                  </a:ext>
                </a:extLst>
              </p:cNvPr>
              <p:cNvSpPr>
                <a:spLocks noGrp="1"/>
              </p:cNvSpPr>
              <p:nvPr>
                <p:ph sz="half" idx="2"/>
              </p:nvPr>
            </p:nvSpPr>
            <p:spPr>
              <a:xfrm>
                <a:off x="838200" y="1825625"/>
                <a:ext cx="10515600" cy="4351338"/>
              </a:xfrm>
            </p:spPr>
            <p:txBody>
              <a:bodyPr>
                <a:normAutofit fontScale="92500" lnSpcReduction="10000"/>
              </a:bodyPr>
              <a:lstStyle/>
              <a:p>
                <a:pPr marL="0" indent="0">
                  <a:buNone/>
                </a:pPr>
                <a:r>
                  <a:rPr lang="en-AU" dirty="0"/>
                  <a:t>Classification Type ML Models –&gt; 0 – 1 Loss:</a:t>
                </a:r>
              </a:p>
              <a:p>
                <a:pPr marL="457200" lvl="1" indent="0">
                  <a:buNone/>
                </a:pPr>
                <a:endParaRPr lang="en-AU" b="0" i="1" dirty="0">
                  <a:latin typeface="Cambria Math" panose="02040503050406030204" pitchFamily="18" charset="0"/>
                </a:endParaRPr>
              </a:p>
              <a:p>
                <a:pPr marL="457200" lvl="1" indent="0">
                  <a:buNone/>
                </a:pPr>
                <a14:m>
                  <m:oMathPara xmlns:m="http://schemas.openxmlformats.org/officeDocument/2006/math">
                    <m:oMathParaPr>
                      <m:jc m:val="centerGroup"/>
                    </m:oMathParaPr>
                    <m:oMath xmlns:m="http://schemas.openxmlformats.org/officeDocument/2006/math">
                      <m:r>
                        <a:rPr lang="en-AU" i="1">
                          <a:latin typeface="Cambria Math" panose="02040503050406030204" pitchFamily="18" charset="0"/>
                        </a:rPr>
                        <m:t>𝐵𝑖𝑎</m:t>
                      </m:r>
                      <m:sSup>
                        <m:sSupPr>
                          <m:ctrlPr>
                            <a:rPr lang="en-AU" i="1">
                              <a:latin typeface="Cambria Math" panose="02040503050406030204" pitchFamily="18" charset="0"/>
                            </a:rPr>
                          </m:ctrlPr>
                        </m:sSupPr>
                        <m:e>
                          <m:r>
                            <a:rPr lang="en-AU" i="1">
                              <a:latin typeface="Cambria Math" panose="02040503050406030204" pitchFamily="18" charset="0"/>
                            </a:rPr>
                            <m:t>𝑠</m:t>
                          </m:r>
                        </m:e>
                        <m:sup>
                          <m:r>
                            <a:rPr lang="en-AU" i="1">
                              <a:latin typeface="Cambria Math" panose="02040503050406030204" pitchFamily="18" charset="0"/>
                            </a:rPr>
                            <m:t>2</m:t>
                          </m:r>
                        </m:sup>
                      </m:sSup>
                      <m:r>
                        <a:rPr lang="en-AU" i="1">
                          <a:latin typeface="Cambria Math" panose="02040503050406030204" pitchFamily="18" charset="0"/>
                        </a:rPr>
                        <m:t>=</m:t>
                      </m:r>
                      <m:r>
                        <a:rPr lang="en-US" b="0" i="1" smtClean="0">
                          <a:latin typeface="Cambria Math" panose="02040503050406030204" pitchFamily="18" charset="0"/>
                        </a:rPr>
                        <m:t>𝐸</m:t>
                      </m:r>
                      <m:d>
                        <m:dPr>
                          <m:ctrlPr>
                            <a:rPr lang="en-AU" i="1">
                              <a:latin typeface="Cambria Math" panose="02040503050406030204" pitchFamily="18" charset="0"/>
                            </a:rPr>
                          </m:ctrlPr>
                        </m:dPr>
                        <m:e>
                          <m:r>
                            <a:rPr lang="en-AU" i="1">
                              <a:latin typeface="Cambria Math" panose="02040503050406030204" pitchFamily="18" charset="0"/>
                            </a:rPr>
                            <m:t>𝐿</m:t>
                          </m:r>
                          <m:d>
                            <m:dPr>
                              <m:ctrlPr>
                                <a:rPr lang="en-US" i="1">
                                  <a:latin typeface="Cambria Math" panose="02040503050406030204" pitchFamily="18" charset="0"/>
                                </a:rPr>
                              </m:ctrlPr>
                            </m:dPr>
                            <m:e>
                              <m:r>
                                <a:rPr lang="en-AU" i="1">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𝑀</m:t>
                              </m:r>
                              <m:d>
                                <m:dPr>
                                  <m:ctrlPr>
                                    <a:rPr lang="en-AU" i="1">
                                      <a:latin typeface="Cambria Math" panose="02040503050406030204" pitchFamily="18" charset="0"/>
                                    </a:rPr>
                                  </m:ctrlPr>
                                </m:dPr>
                                <m:e>
                                  <m:acc>
                                    <m:accPr>
                                      <m:chr m:val="̂"/>
                                      <m:ctrlPr>
                                        <a:rPr lang="en-US" i="1">
                                          <a:latin typeface="Cambria Math" panose="02040503050406030204" pitchFamily="18" charset="0"/>
                                        </a:rPr>
                                      </m:ctrlPr>
                                    </m:accPr>
                                    <m:e>
                                      <m:r>
                                        <a:rPr lang="en-US" i="1">
                                          <a:latin typeface="Cambria Math" panose="02040503050406030204" pitchFamily="18" charset="0"/>
                                        </a:rPr>
                                        <m:t>𝑦</m:t>
                                      </m:r>
                                    </m:e>
                                  </m:acc>
                                </m:e>
                              </m:d>
                            </m:e>
                          </m:d>
                        </m:e>
                      </m:d>
                    </m:oMath>
                  </m:oMathPara>
                </a14:m>
                <a:endParaRPr lang="en-AU" dirty="0"/>
              </a:p>
              <a:p>
                <a:pPr marL="457200" lvl="1" indent="0">
                  <a:buNone/>
                </a:pPr>
                <a:endParaRPr lang="en-US" b="0" i="1" dirty="0">
                  <a:latin typeface="Cambria Math" panose="02040503050406030204" pitchFamily="18" charset="0"/>
                </a:endParaRPr>
              </a:p>
              <a:p>
                <a:pPr marL="457200" lvl="1" indent="0">
                  <a:buNone/>
                </a:pPr>
                <a14:m>
                  <m:oMath xmlns:m="http://schemas.openxmlformats.org/officeDocument/2006/math">
                    <m:r>
                      <a:rPr lang="en-US" b="0" i="1" smtClean="0">
                        <a:latin typeface="Cambria Math" panose="02040503050406030204" pitchFamily="18" charset="0"/>
                      </a:rPr>
                      <m:t>𝑦</m:t>
                    </m:r>
                  </m:oMath>
                </a14:m>
                <a:r>
                  <a:rPr lang="en-AU" dirty="0"/>
                  <a:t> is the true classification for a given input </a:t>
                </a:r>
                <a14:m>
                  <m:oMath xmlns:m="http://schemas.openxmlformats.org/officeDocument/2006/math">
                    <m:r>
                      <a:rPr lang="en-US" b="0" i="1" smtClean="0">
                        <a:latin typeface="Cambria Math" panose="02040503050406030204" pitchFamily="18" charset="0"/>
                      </a:rPr>
                      <m:t>𝑥</m:t>
                    </m:r>
                  </m:oMath>
                </a14:m>
                <a:r>
                  <a:rPr lang="en-AU" dirty="0"/>
                  <a:t>.</a:t>
                </a:r>
              </a:p>
              <a:p>
                <a:pPr marL="457200" lvl="1" indent="0">
                  <a:buNone/>
                </a:pP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oMath>
                </a14:m>
                <a:r>
                  <a:rPr lang="en-AU" dirty="0"/>
                  <a:t> is the predicted class from one model trained on a training data for a given input </a:t>
                </a:r>
                <a14:m>
                  <m:oMath xmlns:m="http://schemas.openxmlformats.org/officeDocument/2006/math">
                    <m:r>
                      <a:rPr lang="en-US" b="0" i="1" smtClean="0">
                        <a:latin typeface="Cambria Math" panose="02040503050406030204" pitchFamily="18" charset="0"/>
                      </a:rPr>
                      <m:t>𝑥</m:t>
                    </m:r>
                  </m:oMath>
                </a14:m>
                <a:r>
                  <a:rPr lang="en-AU" dirty="0"/>
                  <a:t>.</a:t>
                </a:r>
              </a:p>
              <a:p>
                <a:pPr marL="457200" lvl="1" indent="0">
                  <a:buNone/>
                </a:pPr>
                <a14:m>
                  <m:oMath xmlns:m="http://schemas.openxmlformats.org/officeDocument/2006/math">
                    <m:r>
                      <a:rPr lang="en-US" b="0" i="1" smtClean="0">
                        <a:latin typeface="Cambria Math" panose="02040503050406030204" pitchFamily="18" charset="0"/>
                      </a:rPr>
                      <m:t>𝑀</m:t>
                    </m:r>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r>
                      <a:rPr lang="en-US" b="0" i="1" smtClean="0">
                        <a:latin typeface="Cambria Math" panose="02040503050406030204" pitchFamily="18" charset="0"/>
                      </a:rPr>
                      <m:t>)</m:t>
                    </m:r>
                  </m:oMath>
                </a14:m>
                <a:r>
                  <a:rPr lang="en-AU" dirty="0"/>
                  <a:t> is the mode over classes predicted by all models trained on different training data drawn from the training data population for a given input </a:t>
                </a:r>
                <a14:m>
                  <m:oMath xmlns:m="http://schemas.openxmlformats.org/officeDocument/2006/math">
                    <m:r>
                      <a:rPr lang="en-US" b="0" i="1" smtClean="0">
                        <a:latin typeface="Cambria Math" panose="02040503050406030204" pitchFamily="18" charset="0"/>
                      </a:rPr>
                      <m:t>𝑥</m:t>
                    </m:r>
                  </m:oMath>
                </a14:m>
                <a:r>
                  <a:rPr lang="en-AU" dirty="0"/>
                  <a:t>.</a:t>
                </a:r>
              </a:p>
              <a:p>
                <a:pPr marL="457200" lvl="1" indent="0">
                  <a:buNone/>
                </a:pPr>
                <a14:m>
                  <m:oMath xmlns:m="http://schemas.openxmlformats.org/officeDocument/2006/math">
                    <m:r>
                      <a:rPr lang="en-AU" i="1">
                        <a:latin typeface="Cambria Math" panose="02040503050406030204" pitchFamily="18" charset="0"/>
                      </a:rPr>
                      <m:t>𝐿</m:t>
                    </m:r>
                    <m:d>
                      <m:dPr>
                        <m:ctrlPr>
                          <a:rPr lang="en-US" i="1">
                            <a:latin typeface="Cambria Math" panose="02040503050406030204" pitchFamily="18" charset="0"/>
                          </a:rPr>
                        </m:ctrlPr>
                      </m:dPr>
                      <m:e>
                        <m:r>
                          <a:rPr lang="en-AU" i="1">
                            <a:latin typeface="Cambria Math" panose="02040503050406030204" pitchFamily="18" charset="0"/>
                          </a:rPr>
                          <m:t>𝑦</m:t>
                        </m:r>
                        <m:r>
                          <a:rPr lang="en-US" b="0" i="1" smtClean="0">
                            <a:latin typeface="Cambria Math" panose="02040503050406030204" pitchFamily="18" charset="0"/>
                          </a:rPr>
                          <m:t>, </m:t>
                        </m:r>
                        <m:r>
                          <a:rPr lang="en-US" b="0" i="1" smtClean="0">
                            <a:latin typeface="Cambria Math" panose="02040503050406030204" pitchFamily="18" charset="0"/>
                          </a:rPr>
                          <m:t>𝑀</m:t>
                        </m:r>
                        <m:d>
                          <m:dPr>
                            <m:ctrlPr>
                              <a:rPr lang="en-AU" i="1">
                                <a:latin typeface="Cambria Math" panose="02040503050406030204" pitchFamily="18" charset="0"/>
                              </a:rPr>
                            </m:ctrlPr>
                          </m:dPr>
                          <m:e>
                            <m:acc>
                              <m:accPr>
                                <m:chr m:val="̂"/>
                                <m:ctrlPr>
                                  <a:rPr lang="en-US" i="1">
                                    <a:latin typeface="Cambria Math" panose="02040503050406030204" pitchFamily="18" charset="0"/>
                                  </a:rPr>
                                </m:ctrlPr>
                              </m:accPr>
                              <m:e>
                                <m:r>
                                  <a:rPr lang="en-US" i="1">
                                    <a:latin typeface="Cambria Math" panose="02040503050406030204" pitchFamily="18" charset="0"/>
                                  </a:rPr>
                                  <m:t>𝑦</m:t>
                                </m:r>
                              </m:e>
                            </m:acc>
                          </m:e>
                        </m:d>
                      </m:e>
                    </m:d>
                  </m:oMath>
                </a14:m>
                <a:r>
                  <a:rPr lang="en-AU" dirty="0"/>
                  <a:t> is the 0 – 1 loss, 1 if the classes are non-identical and 0 if identical for a given input </a:t>
                </a:r>
                <a14:m>
                  <m:oMath xmlns:m="http://schemas.openxmlformats.org/officeDocument/2006/math">
                    <m:r>
                      <a:rPr lang="en-US" b="0" i="1" smtClean="0">
                        <a:latin typeface="Cambria Math" panose="02040503050406030204" pitchFamily="18" charset="0"/>
                      </a:rPr>
                      <m:t>𝑥</m:t>
                    </m:r>
                  </m:oMath>
                </a14:m>
                <a:r>
                  <a:rPr lang="en-AU" dirty="0"/>
                  <a:t>.</a:t>
                </a:r>
              </a:p>
              <a:p>
                <a:pPr marL="457200" lvl="1" indent="0">
                  <a:buNone/>
                </a:pPr>
                <a14:m>
                  <m:oMath xmlns:m="http://schemas.openxmlformats.org/officeDocument/2006/math">
                    <m:r>
                      <a:rPr lang="en-US" i="1">
                        <a:latin typeface="Cambria Math" panose="02040503050406030204" pitchFamily="18" charset="0"/>
                      </a:rPr>
                      <m:t>𝐸</m:t>
                    </m:r>
                    <m:d>
                      <m:dPr>
                        <m:ctrlPr>
                          <a:rPr lang="en-AU" i="1">
                            <a:latin typeface="Cambria Math" panose="02040503050406030204" pitchFamily="18" charset="0"/>
                          </a:rPr>
                        </m:ctrlPr>
                      </m:dPr>
                      <m:e>
                        <m:r>
                          <a:rPr lang="en-AU" i="1">
                            <a:latin typeface="Cambria Math" panose="02040503050406030204" pitchFamily="18" charset="0"/>
                          </a:rPr>
                          <m:t>𝐿</m:t>
                        </m:r>
                        <m:d>
                          <m:dPr>
                            <m:ctrlPr>
                              <a:rPr lang="en-US" i="1">
                                <a:latin typeface="Cambria Math" panose="02040503050406030204" pitchFamily="18" charset="0"/>
                              </a:rPr>
                            </m:ctrlPr>
                          </m:dPr>
                          <m:e>
                            <m:r>
                              <a:rPr lang="en-AU" i="1">
                                <a:latin typeface="Cambria Math" panose="02040503050406030204" pitchFamily="18" charset="0"/>
                              </a:rPr>
                              <m:t>𝑦</m:t>
                            </m:r>
                            <m:r>
                              <a:rPr lang="en-US" i="1">
                                <a:latin typeface="Cambria Math" panose="02040503050406030204" pitchFamily="18" charset="0"/>
                              </a:rPr>
                              <m:t>,</m:t>
                            </m:r>
                            <m:r>
                              <a:rPr lang="en-US" b="0" i="1" smtClean="0">
                                <a:latin typeface="Cambria Math" panose="02040503050406030204" pitchFamily="18" charset="0"/>
                              </a:rPr>
                              <m:t>𝑀</m:t>
                            </m:r>
                            <m:d>
                              <m:dPr>
                                <m:ctrlPr>
                                  <a:rPr lang="en-AU" i="1">
                                    <a:latin typeface="Cambria Math" panose="02040503050406030204" pitchFamily="18" charset="0"/>
                                  </a:rPr>
                                </m:ctrlPr>
                              </m:dPr>
                              <m:e>
                                <m:acc>
                                  <m:accPr>
                                    <m:chr m:val="̂"/>
                                    <m:ctrlPr>
                                      <a:rPr lang="en-US" i="1">
                                        <a:latin typeface="Cambria Math" panose="02040503050406030204" pitchFamily="18" charset="0"/>
                                      </a:rPr>
                                    </m:ctrlPr>
                                  </m:accPr>
                                  <m:e>
                                    <m:r>
                                      <a:rPr lang="en-US" i="1">
                                        <a:latin typeface="Cambria Math" panose="02040503050406030204" pitchFamily="18" charset="0"/>
                                      </a:rPr>
                                      <m:t>𝑦</m:t>
                                    </m:r>
                                  </m:e>
                                </m:acc>
                              </m:e>
                            </m:d>
                          </m:e>
                        </m:d>
                      </m:e>
                    </m:d>
                    <m:r>
                      <a:rPr lang="en-US" i="1">
                        <a:latin typeface="Cambria Math" panose="02040503050406030204" pitchFamily="18" charset="0"/>
                      </a:rPr>
                      <m:t> </m:t>
                    </m:r>
                  </m:oMath>
                </a14:m>
                <a:r>
                  <a:rPr lang="en-AU" dirty="0"/>
                  <a:t> the expectation (average) of the 0 – 1 loss over all </a:t>
                </a:r>
                <a14:m>
                  <m:oMath xmlns:m="http://schemas.openxmlformats.org/officeDocument/2006/math">
                    <m:r>
                      <a:rPr lang="en-US" b="0" i="1" smtClean="0">
                        <a:latin typeface="Cambria Math" panose="02040503050406030204" pitchFamily="18" charset="0"/>
                      </a:rPr>
                      <m:t>𝑥</m:t>
                    </m:r>
                  </m:oMath>
                </a14:m>
                <a:r>
                  <a:rPr lang="en-AU" dirty="0"/>
                  <a:t> is the square of Bias in classification.</a:t>
                </a:r>
              </a:p>
            </p:txBody>
          </p:sp>
        </mc:Choice>
        <mc:Fallback xmlns="">
          <p:sp>
            <p:nvSpPr>
              <p:cNvPr id="4" name="Content Placeholder 3">
                <a:extLst>
                  <a:ext uri="{FF2B5EF4-FFF2-40B4-BE49-F238E27FC236}">
                    <a16:creationId xmlns:a16="http://schemas.microsoft.com/office/drawing/2014/main" id="{1F7FF2D3-1BBB-02BC-93A2-6B2327095FBD}"/>
                  </a:ext>
                </a:extLst>
              </p:cNvPr>
              <p:cNvSpPr>
                <a:spLocks noGrp="1" noRot="1" noChangeAspect="1" noMove="1" noResize="1" noEditPoints="1" noAdjustHandles="1" noChangeArrowheads="1" noChangeShapeType="1" noTextEdit="1"/>
              </p:cNvSpPr>
              <p:nvPr>
                <p:ph sz="half" idx="2"/>
              </p:nvPr>
            </p:nvSpPr>
            <p:spPr>
              <a:xfrm>
                <a:off x="838200" y="1825625"/>
                <a:ext cx="10515600" cy="4351338"/>
              </a:xfrm>
              <a:blipFill>
                <a:blip r:embed="rId2"/>
                <a:stretch>
                  <a:fillRect l="-1043" t="-2801"/>
                </a:stretch>
              </a:blipFill>
            </p:spPr>
            <p:txBody>
              <a:bodyPr/>
              <a:lstStyle/>
              <a:p>
                <a:r>
                  <a:rPr lang="en-US">
                    <a:noFill/>
                  </a:rPr>
                  <a:t> </a:t>
                </a:r>
              </a:p>
            </p:txBody>
          </p:sp>
        </mc:Fallback>
      </mc:AlternateContent>
    </p:spTree>
    <p:extLst>
      <p:ext uri="{BB962C8B-B14F-4D97-AF65-F5344CB8AC3E}">
        <p14:creationId xmlns:p14="http://schemas.microsoft.com/office/powerpoint/2010/main" val="35575890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0FA51-6FD4-BFAB-4F6B-C0E5F0CCC81D}"/>
              </a:ext>
            </a:extLst>
          </p:cNvPr>
          <p:cNvSpPr>
            <a:spLocks noGrp="1"/>
          </p:cNvSpPr>
          <p:nvPr>
            <p:ph type="title"/>
          </p:nvPr>
        </p:nvSpPr>
        <p:spPr/>
        <p:txBody>
          <a:bodyPr/>
          <a:lstStyle/>
          <a:p>
            <a:r>
              <a:rPr lang="en-AU" dirty="0"/>
              <a:t>High Bias Vs Low Bias </a:t>
            </a:r>
          </a:p>
        </p:txBody>
      </p:sp>
      <p:sp>
        <p:nvSpPr>
          <p:cNvPr id="25" name="Content Placeholder 24">
            <a:extLst>
              <a:ext uri="{FF2B5EF4-FFF2-40B4-BE49-F238E27FC236}">
                <a16:creationId xmlns:a16="http://schemas.microsoft.com/office/drawing/2014/main" id="{00D93BC0-F26B-01FB-4123-398095F351ED}"/>
              </a:ext>
            </a:extLst>
          </p:cNvPr>
          <p:cNvSpPr>
            <a:spLocks noGrp="1"/>
          </p:cNvSpPr>
          <p:nvPr>
            <p:ph sz="half" idx="1"/>
          </p:nvPr>
        </p:nvSpPr>
        <p:spPr/>
        <p:txBody>
          <a:bodyPr>
            <a:normAutofit fontScale="92500"/>
          </a:bodyPr>
          <a:lstStyle/>
          <a:p>
            <a:r>
              <a:rPr lang="en-US" dirty="0"/>
              <a:t>Low Bias – Implies the model is likely to fit even the noise. It results in the overfit situation.</a:t>
            </a:r>
          </a:p>
          <a:p>
            <a:r>
              <a:rPr lang="en-US" dirty="0"/>
              <a:t>High Bias – Implies the model is unlikely to capture the real data’s nitty gritty. </a:t>
            </a:r>
          </a:p>
          <a:p>
            <a:r>
              <a:rPr lang="en-US" dirty="0"/>
              <a:t>Ex: In the figure the red linear models are unable to capture the curvature in the data while the green non-linear models capture the twists and turns of the data. </a:t>
            </a:r>
          </a:p>
        </p:txBody>
      </p:sp>
      <p:pic>
        <p:nvPicPr>
          <p:cNvPr id="53" name="Content Placeholder 52">
            <a:extLst>
              <a:ext uri="{FF2B5EF4-FFF2-40B4-BE49-F238E27FC236}">
                <a16:creationId xmlns:a16="http://schemas.microsoft.com/office/drawing/2014/main" id="{49AE5371-8FFB-C0DA-7733-BC7D7035272E}"/>
              </a:ext>
            </a:extLst>
          </p:cNvPr>
          <p:cNvPicPr>
            <a:picLocks noGrp="1" noChangeAspect="1"/>
          </p:cNvPicPr>
          <p:nvPr>
            <p:ph sz="half" idx="2"/>
          </p:nvPr>
        </p:nvPicPr>
        <p:blipFill>
          <a:blip r:embed="rId2"/>
          <a:stretch>
            <a:fillRect/>
          </a:stretch>
        </p:blipFill>
        <p:spPr>
          <a:xfrm>
            <a:off x="6560863" y="1825625"/>
            <a:ext cx="4404273" cy="4351338"/>
          </a:xfrm>
          <a:prstGeom prst="rect">
            <a:avLst/>
          </a:prstGeom>
        </p:spPr>
      </p:pic>
      <p:sp>
        <p:nvSpPr>
          <p:cNvPr id="62" name="TextBox 61">
            <a:extLst>
              <a:ext uri="{FF2B5EF4-FFF2-40B4-BE49-F238E27FC236}">
                <a16:creationId xmlns:a16="http://schemas.microsoft.com/office/drawing/2014/main" id="{6223C9BC-CC60-E93B-4D46-27D733C6D236}"/>
              </a:ext>
            </a:extLst>
          </p:cNvPr>
          <p:cNvSpPr txBox="1"/>
          <p:nvPr/>
        </p:nvSpPr>
        <p:spPr>
          <a:xfrm>
            <a:off x="8870309" y="3300194"/>
            <a:ext cx="1043876" cy="369332"/>
          </a:xfrm>
          <a:prstGeom prst="rect">
            <a:avLst/>
          </a:prstGeom>
          <a:noFill/>
        </p:spPr>
        <p:txBody>
          <a:bodyPr wrap="none" rtlCol="0">
            <a:spAutoFit/>
          </a:bodyPr>
          <a:lstStyle/>
          <a:p>
            <a:r>
              <a:rPr lang="en-US" dirty="0">
                <a:solidFill>
                  <a:srgbClr val="FF3E3E"/>
                </a:solidFill>
              </a:rPr>
              <a:t>High Bias</a:t>
            </a:r>
          </a:p>
        </p:txBody>
      </p:sp>
      <p:sp>
        <p:nvSpPr>
          <p:cNvPr id="65" name="TextBox 64">
            <a:extLst>
              <a:ext uri="{FF2B5EF4-FFF2-40B4-BE49-F238E27FC236}">
                <a16:creationId xmlns:a16="http://schemas.microsoft.com/office/drawing/2014/main" id="{0F5EF3F4-D8DB-1EA8-64C6-CE55119F648E}"/>
              </a:ext>
            </a:extLst>
          </p:cNvPr>
          <p:cNvSpPr txBox="1"/>
          <p:nvPr/>
        </p:nvSpPr>
        <p:spPr>
          <a:xfrm>
            <a:off x="7063734" y="3328769"/>
            <a:ext cx="999697" cy="369332"/>
          </a:xfrm>
          <a:prstGeom prst="rect">
            <a:avLst/>
          </a:prstGeom>
          <a:noFill/>
        </p:spPr>
        <p:txBody>
          <a:bodyPr wrap="none" rtlCol="0">
            <a:spAutoFit/>
          </a:bodyPr>
          <a:lstStyle/>
          <a:p>
            <a:r>
              <a:rPr lang="en-US" dirty="0">
                <a:solidFill>
                  <a:srgbClr val="007700"/>
                </a:solidFill>
              </a:rPr>
              <a:t>Low Bias</a:t>
            </a:r>
          </a:p>
        </p:txBody>
      </p:sp>
    </p:spTree>
    <p:extLst>
      <p:ext uri="{BB962C8B-B14F-4D97-AF65-F5344CB8AC3E}">
        <p14:creationId xmlns:p14="http://schemas.microsoft.com/office/powerpoint/2010/main" val="3811058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8C6D3-612F-B425-73ED-1491D53A1E76}"/>
              </a:ext>
            </a:extLst>
          </p:cNvPr>
          <p:cNvSpPr>
            <a:spLocks noGrp="1"/>
          </p:cNvSpPr>
          <p:nvPr>
            <p:ph type="title"/>
          </p:nvPr>
        </p:nvSpPr>
        <p:spPr/>
        <p:txBody>
          <a:bodyPr>
            <a:normAutofit fontScale="90000"/>
          </a:bodyPr>
          <a:lstStyle/>
          <a:p>
            <a:r>
              <a:rPr lang="en-AU" dirty="0"/>
              <a:t>Variance</a:t>
            </a:r>
            <a:br>
              <a:rPr lang="en-AU" dirty="0"/>
            </a:br>
            <a:r>
              <a:rPr lang="en-AU" sz="2800" dirty="0"/>
              <a:t>How much do the predictions of the ML models trained on different subsets of the data differ from the each other?</a:t>
            </a:r>
            <a:endParaRPr lang="en-AU" sz="3100" dirty="0"/>
          </a:p>
        </p:txBody>
      </p:sp>
      <p:sp>
        <p:nvSpPr>
          <p:cNvPr id="3" name="Content Placeholder 2">
            <a:extLst>
              <a:ext uri="{FF2B5EF4-FFF2-40B4-BE49-F238E27FC236}">
                <a16:creationId xmlns:a16="http://schemas.microsoft.com/office/drawing/2014/main" id="{67ABE593-D7A5-ED30-B992-8C7493E67F54}"/>
              </a:ext>
            </a:extLst>
          </p:cNvPr>
          <p:cNvSpPr>
            <a:spLocks noGrp="1"/>
          </p:cNvSpPr>
          <p:nvPr>
            <p:ph sz="half" idx="1"/>
          </p:nvPr>
        </p:nvSpPr>
        <p:spPr/>
        <p:txBody>
          <a:bodyPr>
            <a:normAutofit/>
          </a:bodyPr>
          <a:lstStyle/>
          <a:p>
            <a:r>
              <a:rPr lang="en-AU" sz="2400" dirty="0"/>
              <a:t>High Variance indicates that the features in the dataset coupled with the ML model may not have a robust  prediction capability</a:t>
            </a:r>
          </a:p>
          <a:p>
            <a:pPr lvl="1"/>
            <a:r>
              <a:rPr lang="en-AU" sz="2000" dirty="0"/>
              <a:t>Ex: The dataset on the right has quite a bit of noise and the two types of ML models have different degrees of variability. </a:t>
            </a:r>
          </a:p>
          <a:p>
            <a:pPr lvl="1"/>
            <a:r>
              <a:rPr lang="en-AU" sz="2000" dirty="0"/>
              <a:t>The green overfit models demonstrate high variance and have quite a bit of undulations with varying training data. </a:t>
            </a:r>
          </a:p>
          <a:p>
            <a:pPr lvl="1"/>
            <a:r>
              <a:rPr lang="en-AU" sz="2000" dirty="0"/>
              <a:t>The red underfit model has lower undulations and lower variance in comparison to the green model.</a:t>
            </a:r>
          </a:p>
        </p:txBody>
      </p:sp>
      <p:pic>
        <p:nvPicPr>
          <p:cNvPr id="5" name="Picture 4">
            <a:extLst>
              <a:ext uri="{FF2B5EF4-FFF2-40B4-BE49-F238E27FC236}">
                <a16:creationId xmlns:a16="http://schemas.microsoft.com/office/drawing/2014/main" id="{4F2998C2-82F2-F054-5616-1133163C5B3B}"/>
              </a:ext>
            </a:extLst>
          </p:cNvPr>
          <p:cNvPicPr>
            <a:picLocks noChangeAspect="1"/>
          </p:cNvPicPr>
          <p:nvPr/>
        </p:nvPicPr>
        <p:blipFill>
          <a:blip r:embed="rId2"/>
          <a:stretch>
            <a:fillRect/>
          </a:stretch>
        </p:blipFill>
        <p:spPr>
          <a:xfrm>
            <a:off x="6565392" y="1828800"/>
            <a:ext cx="4405495" cy="4352544"/>
          </a:xfrm>
          <a:prstGeom prst="rect">
            <a:avLst/>
          </a:prstGeom>
        </p:spPr>
      </p:pic>
    </p:spTree>
    <p:extLst>
      <p:ext uri="{BB962C8B-B14F-4D97-AF65-F5344CB8AC3E}">
        <p14:creationId xmlns:p14="http://schemas.microsoft.com/office/powerpoint/2010/main" val="25847977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B88849F5-7AD6-450C-A849-012503AA0077}"/>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AU" dirty="0"/>
              <a:t>Variance – Regression Loss Metric</a:t>
            </a:r>
            <a:endParaRPr lang="en-AU" sz="3100" dirty="0"/>
          </a:p>
        </p:txBody>
      </p:sp>
      <mc:AlternateContent xmlns:mc="http://schemas.openxmlformats.org/markup-compatibility/2006" xmlns:a14="http://schemas.microsoft.com/office/drawing/2010/main">
        <mc:Choice Requires="a14">
          <p:sp>
            <p:nvSpPr>
              <p:cNvPr id="9" name="Content Placeholder 3">
                <a:extLst>
                  <a:ext uri="{FF2B5EF4-FFF2-40B4-BE49-F238E27FC236}">
                    <a16:creationId xmlns:a16="http://schemas.microsoft.com/office/drawing/2014/main" id="{1689AAB4-0884-D201-DCE3-40FADC18C836}"/>
                  </a:ext>
                </a:extLst>
              </p:cNvPr>
              <p:cNvSpPr txBox="1">
                <a:spLocks/>
              </p:cNvSpPr>
              <p:nvPr/>
            </p:nvSpPr>
            <p:spPr>
              <a:xfrm>
                <a:off x="990600" y="1978025"/>
                <a:ext cx="10515600" cy="435133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AU" dirty="0"/>
                  <a:t>Regression Type ML Models - Squared Loss:</a:t>
                </a:r>
              </a:p>
              <a:p>
                <a:pPr marL="457200" lvl="1" indent="0">
                  <a:buFont typeface="Arial" panose="020B0604020202020204" pitchFamily="34" charset="0"/>
                  <a:buNone/>
                </a:pPr>
                <a:endParaRPr lang="en-AU" i="1" dirty="0">
                  <a:latin typeface="Cambria Math" panose="02040503050406030204" pitchFamily="18" charset="0"/>
                </a:endParaRPr>
              </a:p>
              <a:p>
                <a:pPr marL="457200" lvl="1" indent="0">
                  <a:buNone/>
                </a:pPr>
                <a14:m>
                  <m:oMathPara xmlns:m="http://schemas.openxmlformats.org/officeDocument/2006/math">
                    <m:oMathParaPr>
                      <m:jc m:val="centerGroup"/>
                    </m:oMathParaPr>
                    <m:oMath xmlns:m="http://schemas.openxmlformats.org/officeDocument/2006/math">
                      <m:r>
                        <a:rPr lang="en-AU" b="0" i="1" smtClean="0">
                          <a:latin typeface="Cambria Math" panose="02040503050406030204" pitchFamily="18" charset="0"/>
                        </a:rPr>
                        <m:t>𝑉𝑎𝑟𝑖𝑎𝑛𝑐𝑒</m:t>
                      </m:r>
                      <m:r>
                        <a:rPr lang="en-AU" i="1" smtClean="0">
                          <a:latin typeface="Cambria Math" panose="02040503050406030204" pitchFamily="18" charset="0"/>
                        </a:rPr>
                        <m:t>=</m:t>
                      </m:r>
                      <m:r>
                        <a:rPr lang="en-US" i="1" smtClean="0">
                          <a:latin typeface="Cambria Math" panose="02040503050406030204" pitchFamily="18" charset="0"/>
                        </a:rPr>
                        <m:t>𝐸</m:t>
                      </m:r>
                      <m:d>
                        <m:dPr>
                          <m:ctrlPr>
                            <a:rPr lang="en-US" i="1" smtClean="0">
                              <a:latin typeface="Cambria Math" panose="02040503050406030204" pitchFamily="18" charset="0"/>
                            </a:rPr>
                          </m:ctrlPr>
                        </m:dPr>
                        <m:e>
                          <m:sSup>
                            <m:sSupPr>
                              <m:ctrlPr>
                                <a:rPr lang="en-AU" i="1" smtClean="0">
                                  <a:latin typeface="Cambria Math" panose="02040503050406030204" pitchFamily="18" charset="0"/>
                                </a:rPr>
                              </m:ctrlPr>
                            </m:sSupPr>
                            <m:e>
                              <m:d>
                                <m:dPr>
                                  <m:ctrlPr>
                                    <a:rPr lang="en-AU" i="1" smtClean="0">
                                      <a:latin typeface="Cambria Math" panose="02040503050406030204" pitchFamily="18" charset="0"/>
                                    </a:rPr>
                                  </m:ctrlPr>
                                </m:dPr>
                                <m:e>
                                  <m:r>
                                    <a:rPr lang="en-AU" b="0" i="1" smtClean="0">
                                      <a:latin typeface="Cambria Math" panose="02040503050406030204" pitchFamily="18" charset="0"/>
                                    </a:rPr>
                                    <m:t>𝐸</m:t>
                                  </m:r>
                                  <m:d>
                                    <m:dPr>
                                      <m:ctrlPr>
                                        <a:rPr lang="en-AU" b="0" i="1" smtClean="0">
                                          <a:latin typeface="Cambria Math" panose="02040503050406030204" pitchFamily="18" charset="0"/>
                                        </a:rPr>
                                      </m:ctrlPr>
                                    </m:dPr>
                                    <m:e>
                                      <m:acc>
                                        <m:accPr>
                                          <m:chr m:val="̂"/>
                                          <m:ctrlPr>
                                            <a:rPr lang="en-US" i="1">
                                              <a:latin typeface="Cambria Math" panose="02040503050406030204" pitchFamily="18" charset="0"/>
                                            </a:rPr>
                                          </m:ctrlPr>
                                        </m:accPr>
                                        <m:e>
                                          <m:r>
                                            <a:rPr lang="en-US" i="1">
                                              <a:latin typeface="Cambria Math" panose="02040503050406030204" pitchFamily="18" charset="0"/>
                                            </a:rPr>
                                            <m:t>𝑦</m:t>
                                          </m:r>
                                        </m:e>
                                      </m:acc>
                                    </m:e>
                                  </m:d>
                                  <m:r>
                                    <a:rPr lang="en-US" b="0" i="1" smtClean="0">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𝑦</m:t>
                                      </m:r>
                                    </m:e>
                                  </m:acc>
                                </m:e>
                              </m:d>
                            </m:e>
                            <m:sup>
                              <m:r>
                                <a:rPr lang="en-AU" i="1" smtClean="0">
                                  <a:latin typeface="Cambria Math" panose="02040503050406030204" pitchFamily="18" charset="0"/>
                                </a:rPr>
                                <m:t>2</m:t>
                              </m:r>
                            </m:sup>
                          </m:sSup>
                        </m:e>
                      </m:d>
                    </m:oMath>
                  </m:oMathPara>
                </a14:m>
                <a:endParaRPr lang="en-AU" dirty="0"/>
              </a:p>
              <a:p>
                <a:pPr marL="457200" lvl="1" indent="0">
                  <a:buFont typeface="Arial" panose="020B0604020202020204" pitchFamily="34" charset="0"/>
                  <a:buNone/>
                </a:pPr>
                <a14:m>
                  <m:oMath xmlns:m="http://schemas.openxmlformats.org/officeDocument/2006/math">
                    <m:acc>
                      <m:accPr>
                        <m:chr m:val="̂"/>
                        <m:ctrlPr>
                          <a:rPr lang="en-US" i="1" smtClean="0">
                            <a:latin typeface="Cambria Math" panose="02040503050406030204" pitchFamily="18" charset="0"/>
                          </a:rPr>
                        </m:ctrlPr>
                      </m:accPr>
                      <m:e>
                        <m:r>
                          <a:rPr lang="en-US" i="1" smtClean="0">
                            <a:latin typeface="Cambria Math" panose="02040503050406030204" pitchFamily="18" charset="0"/>
                          </a:rPr>
                          <m:t>𝑦</m:t>
                        </m:r>
                      </m:e>
                    </m:acc>
                  </m:oMath>
                </a14:m>
                <a:r>
                  <a:rPr lang="en-AU" dirty="0"/>
                  <a:t> is the predicted value from one model trained on a training data for a given input </a:t>
                </a:r>
                <a14:m>
                  <m:oMath xmlns:m="http://schemas.openxmlformats.org/officeDocument/2006/math">
                    <m:r>
                      <a:rPr lang="en-US" i="1" smtClean="0">
                        <a:latin typeface="Cambria Math" panose="02040503050406030204" pitchFamily="18" charset="0"/>
                      </a:rPr>
                      <m:t>𝑥</m:t>
                    </m:r>
                  </m:oMath>
                </a14:m>
                <a:r>
                  <a:rPr lang="en-AU" dirty="0"/>
                  <a:t>.</a:t>
                </a:r>
              </a:p>
              <a:p>
                <a:pPr marL="457200" lvl="1" indent="0">
                  <a:buFont typeface="Arial" panose="020B0604020202020204" pitchFamily="34" charset="0"/>
                  <a:buNone/>
                </a:pPr>
                <a14:m>
                  <m:oMath xmlns:m="http://schemas.openxmlformats.org/officeDocument/2006/math">
                    <m:r>
                      <a:rPr lang="en-US" i="1" smtClean="0">
                        <a:latin typeface="Cambria Math" panose="02040503050406030204" pitchFamily="18" charset="0"/>
                      </a:rPr>
                      <m:t>𝐸</m:t>
                    </m:r>
                    <m:r>
                      <a:rPr lang="en-US" i="1" smtClean="0">
                        <a:latin typeface="Cambria Math" panose="02040503050406030204" pitchFamily="18" charset="0"/>
                      </a:rPr>
                      <m:t>(</m:t>
                    </m:r>
                    <m:acc>
                      <m:accPr>
                        <m:chr m:val="̂"/>
                        <m:ctrlPr>
                          <a:rPr lang="en-US" i="1" smtClean="0">
                            <a:latin typeface="Cambria Math" panose="02040503050406030204" pitchFamily="18" charset="0"/>
                          </a:rPr>
                        </m:ctrlPr>
                      </m:accPr>
                      <m:e>
                        <m:r>
                          <a:rPr lang="en-US" i="1" smtClean="0">
                            <a:latin typeface="Cambria Math" panose="02040503050406030204" pitchFamily="18" charset="0"/>
                          </a:rPr>
                          <m:t>𝑦</m:t>
                        </m:r>
                      </m:e>
                    </m:acc>
                    <m:r>
                      <a:rPr lang="en-US" i="1" smtClean="0">
                        <a:latin typeface="Cambria Math" panose="02040503050406030204" pitchFamily="18" charset="0"/>
                      </a:rPr>
                      <m:t>)</m:t>
                    </m:r>
                  </m:oMath>
                </a14:m>
                <a:r>
                  <a:rPr lang="en-AU" dirty="0"/>
                  <a:t> is the expectation (average) over values predicted by all models trained on different training data drawn from the training data population for a given input </a:t>
                </a:r>
                <a14:m>
                  <m:oMath xmlns:m="http://schemas.openxmlformats.org/officeDocument/2006/math">
                    <m:r>
                      <a:rPr lang="en-US" i="1" smtClean="0">
                        <a:latin typeface="Cambria Math" panose="02040503050406030204" pitchFamily="18" charset="0"/>
                      </a:rPr>
                      <m:t>𝑥</m:t>
                    </m:r>
                  </m:oMath>
                </a14:m>
                <a:r>
                  <a:rPr lang="en-AU" dirty="0"/>
                  <a:t>.</a:t>
                </a:r>
              </a:p>
              <a:p>
                <a:pPr marL="457200" lvl="1" indent="0">
                  <a:buNone/>
                </a:pPr>
                <a:r>
                  <a:rPr lang="en-AU" dirty="0"/>
                  <a:t>The expectation (average) of the square of the difference between </a:t>
                </a:r>
                <a14:m>
                  <m:oMath xmlns:m="http://schemas.openxmlformats.org/officeDocument/2006/math">
                    <m:r>
                      <a:rPr lang="en-US" i="1">
                        <a:latin typeface="Cambria Math" panose="02040503050406030204" pitchFamily="18" charset="0"/>
                      </a:rPr>
                      <m:t>𝐸</m:t>
                    </m:r>
                    <m:d>
                      <m:dPr>
                        <m:ctrlPr>
                          <a:rPr lang="en-US" i="1">
                            <a:latin typeface="Cambria Math" panose="02040503050406030204" pitchFamily="18" charset="0"/>
                          </a:rPr>
                        </m:ctrlPr>
                      </m:dPr>
                      <m:e>
                        <m:acc>
                          <m:accPr>
                            <m:chr m:val="̂"/>
                            <m:ctrlPr>
                              <a:rPr lang="en-US" i="1">
                                <a:latin typeface="Cambria Math" panose="02040503050406030204" pitchFamily="18" charset="0"/>
                              </a:rPr>
                            </m:ctrlPr>
                          </m:accPr>
                          <m:e>
                            <m:r>
                              <a:rPr lang="en-US" i="1">
                                <a:latin typeface="Cambria Math" panose="02040503050406030204" pitchFamily="18" charset="0"/>
                              </a:rPr>
                              <m:t>𝑦</m:t>
                            </m:r>
                          </m:e>
                        </m:acc>
                      </m:e>
                    </m:d>
                  </m:oMath>
                </a14:m>
                <a:r>
                  <a:rPr lang="en-AU" dirty="0"/>
                  <a:t> and </a:t>
                </a:r>
                <a14:m>
                  <m:oMath xmlns:m="http://schemas.openxmlformats.org/officeDocument/2006/math">
                    <m:d>
                      <m:dPr>
                        <m:ctrlPr>
                          <a:rPr lang="en-US" i="1">
                            <a:latin typeface="Cambria Math" panose="02040503050406030204" pitchFamily="18" charset="0"/>
                          </a:rPr>
                        </m:ctrlPr>
                      </m:dPr>
                      <m:e>
                        <m:acc>
                          <m:accPr>
                            <m:chr m:val="̂"/>
                            <m:ctrlPr>
                              <a:rPr lang="en-US" i="1">
                                <a:latin typeface="Cambria Math" panose="02040503050406030204" pitchFamily="18" charset="0"/>
                              </a:rPr>
                            </m:ctrlPr>
                          </m:accPr>
                          <m:e>
                            <m:r>
                              <a:rPr lang="en-US" i="1">
                                <a:latin typeface="Cambria Math" panose="02040503050406030204" pitchFamily="18" charset="0"/>
                              </a:rPr>
                              <m:t>𝑦</m:t>
                            </m:r>
                          </m:e>
                        </m:acc>
                      </m:e>
                    </m:d>
                    <m:r>
                      <a:rPr lang="en-US" i="1">
                        <a:latin typeface="Cambria Math" panose="02040503050406030204" pitchFamily="18" charset="0"/>
                      </a:rPr>
                      <m:t> </m:t>
                    </m:r>
                  </m:oMath>
                </a14:m>
                <a:r>
                  <a:rPr lang="en-AU" dirty="0"/>
                  <a:t> over all </a:t>
                </a:r>
                <a14:m>
                  <m:oMath xmlns:m="http://schemas.openxmlformats.org/officeDocument/2006/math">
                    <m:r>
                      <a:rPr lang="en-US" i="1" smtClean="0">
                        <a:latin typeface="Cambria Math" panose="02040503050406030204" pitchFamily="18" charset="0"/>
                      </a:rPr>
                      <m:t>𝑥</m:t>
                    </m:r>
                  </m:oMath>
                </a14:m>
                <a:r>
                  <a:rPr lang="en-AU" dirty="0"/>
                  <a:t> is the variance in regression.</a:t>
                </a:r>
              </a:p>
            </p:txBody>
          </p:sp>
        </mc:Choice>
        <mc:Fallback xmlns="">
          <p:sp>
            <p:nvSpPr>
              <p:cNvPr id="9" name="Content Placeholder 3">
                <a:extLst>
                  <a:ext uri="{FF2B5EF4-FFF2-40B4-BE49-F238E27FC236}">
                    <a16:creationId xmlns:a16="http://schemas.microsoft.com/office/drawing/2014/main" id="{1689AAB4-0884-D201-DCE3-40FADC18C836}"/>
                  </a:ext>
                </a:extLst>
              </p:cNvPr>
              <p:cNvSpPr txBox="1">
                <a:spLocks noRot="1" noChangeAspect="1" noMove="1" noResize="1" noEditPoints="1" noAdjustHandles="1" noChangeArrowheads="1" noChangeShapeType="1" noTextEdit="1"/>
              </p:cNvSpPr>
              <p:nvPr/>
            </p:nvSpPr>
            <p:spPr>
              <a:xfrm>
                <a:off x="990600" y="1978025"/>
                <a:ext cx="10515600" cy="4351338"/>
              </a:xfrm>
              <a:prstGeom prst="rect">
                <a:avLst/>
              </a:prstGeom>
              <a:blipFill>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8405727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0BF9A-02F0-F667-8C72-EB99BE807E8F}"/>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AU" dirty="0"/>
              <a:t>Variance – Classification Loss Metric </a:t>
            </a:r>
            <a:endParaRPr lang="en-AU" sz="3100" dirty="0"/>
          </a:p>
        </p:txBody>
      </p:sp>
      <mc:AlternateContent xmlns:mc="http://schemas.openxmlformats.org/markup-compatibility/2006" xmlns:a14="http://schemas.microsoft.com/office/drawing/2010/main">
        <mc:Choice Requires="a14">
          <p:sp>
            <p:nvSpPr>
              <p:cNvPr id="3" name="Content Placeholder 3">
                <a:extLst>
                  <a:ext uri="{FF2B5EF4-FFF2-40B4-BE49-F238E27FC236}">
                    <a16:creationId xmlns:a16="http://schemas.microsoft.com/office/drawing/2014/main" id="{7FED5340-5EE7-4C38-B0CE-F310469BB463}"/>
                  </a:ext>
                </a:extLst>
              </p:cNvPr>
              <p:cNvSpPr txBox="1">
                <a:spLocks/>
              </p:cNvSpPr>
              <p:nvPr/>
            </p:nvSpPr>
            <p:spPr>
              <a:xfrm>
                <a:off x="990600" y="1978025"/>
                <a:ext cx="10515600" cy="4351338"/>
              </a:xfrm>
              <a:prstGeom prst="rect">
                <a:avLst/>
              </a:prstGeom>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AU" dirty="0"/>
                  <a:t>Classification Type ML Models –&gt; 0 – 1 Loss:</a:t>
                </a:r>
              </a:p>
              <a:p>
                <a:pPr marL="457200" lvl="1" indent="0">
                  <a:buFont typeface="Arial" panose="020B0604020202020204" pitchFamily="34" charset="0"/>
                  <a:buNone/>
                </a:pPr>
                <a:endParaRPr lang="en-AU" i="1" dirty="0">
                  <a:latin typeface="Cambria Math" panose="02040503050406030204" pitchFamily="18" charset="0"/>
                </a:endParaRPr>
              </a:p>
              <a:p>
                <a:pPr marL="457200" lvl="1" indent="0">
                  <a:buNone/>
                </a:pPr>
                <a14:m>
                  <m:oMathPara xmlns:m="http://schemas.openxmlformats.org/officeDocument/2006/math">
                    <m:oMathParaPr>
                      <m:jc m:val="centerGroup"/>
                    </m:oMathParaPr>
                    <m:oMath xmlns:m="http://schemas.openxmlformats.org/officeDocument/2006/math">
                      <m:r>
                        <a:rPr lang="en-AU" b="0" i="1" smtClean="0">
                          <a:latin typeface="Cambria Math" panose="02040503050406030204" pitchFamily="18" charset="0"/>
                        </a:rPr>
                        <m:t>𝑉𝑎𝑟𝑖𝑎𝑛𝑐𝑒</m:t>
                      </m:r>
                      <m:r>
                        <a:rPr lang="en-AU" i="1" smtClean="0">
                          <a:latin typeface="Cambria Math" panose="02040503050406030204" pitchFamily="18" charset="0"/>
                        </a:rPr>
                        <m:t>=</m:t>
                      </m:r>
                      <m:r>
                        <a:rPr lang="en-US" i="1">
                          <a:latin typeface="Cambria Math" panose="02040503050406030204" pitchFamily="18" charset="0"/>
                        </a:rPr>
                        <m:t>𝐸</m:t>
                      </m:r>
                      <m:d>
                        <m:dPr>
                          <m:ctrlPr>
                            <a:rPr lang="en-US" i="1">
                              <a:latin typeface="Cambria Math" panose="02040503050406030204" pitchFamily="18" charset="0"/>
                            </a:rPr>
                          </m:ctrlPr>
                        </m:dPr>
                        <m:e>
                          <m:r>
                            <a:rPr lang="en-AU" i="1">
                              <a:latin typeface="Cambria Math" panose="02040503050406030204" pitchFamily="18" charset="0"/>
                            </a:rPr>
                            <m:t>𝐿</m:t>
                          </m:r>
                          <m:d>
                            <m:dPr>
                              <m:ctrlPr>
                                <a:rPr lang="en-AU" i="1">
                                  <a:latin typeface="Cambria Math" panose="02040503050406030204" pitchFamily="18" charset="0"/>
                                </a:rPr>
                              </m:ctrlPr>
                            </m:dPr>
                            <m:e>
                              <m:acc>
                                <m:accPr>
                                  <m:chr m:val="̂"/>
                                  <m:ctrlPr>
                                    <a:rPr lang="en-US" i="1">
                                      <a:latin typeface="Cambria Math" panose="02040503050406030204" pitchFamily="18" charset="0"/>
                                    </a:rPr>
                                  </m:ctrlPr>
                                </m:accPr>
                                <m:e>
                                  <m:r>
                                    <a:rPr lang="en-US" i="1">
                                      <a:latin typeface="Cambria Math" panose="02040503050406030204" pitchFamily="18" charset="0"/>
                                    </a:rPr>
                                    <m:t>𝑦</m:t>
                                  </m:r>
                                </m:e>
                              </m:acc>
                              <m:r>
                                <a:rPr lang="en-US" i="1">
                                  <a:latin typeface="Cambria Math" panose="02040503050406030204" pitchFamily="18" charset="0"/>
                                </a:rPr>
                                <m:t>,</m:t>
                              </m:r>
                              <m:r>
                                <a:rPr lang="en-US" i="1">
                                  <a:latin typeface="Cambria Math" panose="02040503050406030204" pitchFamily="18" charset="0"/>
                                </a:rPr>
                                <m:t>𝑀</m:t>
                              </m:r>
                              <m:d>
                                <m:dPr>
                                  <m:ctrlPr>
                                    <a:rPr lang="en-AU" i="1">
                                      <a:latin typeface="Cambria Math" panose="02040503050406030204" pitchFamily="18" charset="0"/>
                                    </a:rPr>
                                  </m:ctrlPr>
                                </m:dPr>
                                <m:e>
                                  <m:acc>
                                    <m:accPr>
                                      <m:chr m:val="̂"/>
                                      <m:ctrlPr>
                                        <a:rPr lang="en-US" i="1">
                                          <a:latin typeface="Cambria Math" panose="02040503050406030204" pitchFamily="18" charset="0"/>
                                        </a:rPr>
                                      </m:ctrlPr>
                                    </m:accPr>
                                    <m:e>
                                      <m:r>
                                        <a:rPr lang="en-US" i="1">
                                          <a:latin typeface="Cambria Math" panose="02040503050406030204" pitchFamily="18" charset="0"/>
                                        </a:rPr>
                                        <m:t>𝑦</m:t>
                                      </m:r>
                                    </m:e>
                                  </m:acc>
                                </m:e>
                              </m:d>
                            </m:e>
                          </m:d>
                        </m:e>
                      </m:d>
                    </m:oMath>
                  </m:oMathPara>
                </a14:m>
                <a:endParaRPr lang="en-AU" dirty="0"/>
              </a:p>
              <a:p>
                <a:pPr marL="457200" lvl="1" indent="0">
                  <a:buNone/>
                </a:pP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𝑦</m:t>
                        </m:r>
                      </m:e>
                    </m:acc>
                  </m:oMath>
                </a14:m>
                <a:r>
                  <a:rPr lang="en-AU" dirty="0"/>
                  <a:t> is the predicted class from one model trained on a training data for a given input </a:t>
                </a:r>
                <a14:m>
                  <m:oMath xmlns:m="http://schemas.openxmlformats.org/officeDocument/2006/math">
                    <m:r>
                      <a:rPr lang="en-US" i="1">
                        <a:latin typeface="Cambria Math" panose="02040503050406030204" pitchFamily="18" charset="0"/>
                      </a:rPr>
                      <m:t>𝑥</m:t>
                    </m:r>
                  </m:oMath>
                </a14:m>
                <a:r>
                  <a:rPr lang="en-AU" dirty="0"/>
                  <a:t>.</a:t>
                </a:r>
              </a:p>
              <a:p>
                <a:pPr marL="457200" lvl="1" indent="0">
                  <a:buNone/>
                </a:pPr>
                <a14:m>
                  <m:oMath xmlns:m="http://schemas.openxmlformats.org/officeDocument/2006/math">
                    <m:r>
                      <a:rPr lang="en-US" i="1">
                        <a:latin typeface="Cambria Math" panose="02040503050406030204" pitchFamily="18" charset="0"/>
                      </a:rPr>
                      <m:t>𝑀</m:t>
                    </m:r>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𝑦</m:t>
                        </m:r>
                      </m:e>
                    </m:acc>
                    <m:r>
                      <a:rPr lang="en-US" i="1">
                        <a:latin typeface="Cambria Math" panose="02040503050406030204" pitchFamily="18" charset="0"/>
                      </a:rPr>
                      <m:t>)</m:t>
                    </m:r>
                  </m:oMath>
                </a14:m>
                <a:r>
                  <a:rPr lang="en-AU" dirty="0"/>
                  <a:t> is the mode over classes predicted by all models trained on different training data drawn from the training data population for a given input </a:t>
                </a:r>
                <a14:m>
                  <m:oMath xmlns:m="http://schemas.openxmlformats.org/officeDocument/2006/math">
                    <m:r>
                      <a:rPr lang="en-US" i="1">
                        <a:latin typeface="Cambria Math" panose="02040503050406030204" pitchFamily="18" charset="0"/>
                      </a:rPr>
                      <m:t>𝑥</m:t>
                    </m:r>
                  </m:oMath>
                </a14:m>
                <a:r>
                  <a:rPr lang="en-AU" dirty="0"/>
                  <a:t>.</a:t>
                </a:r>
              </a:p>
              <a:p>
                <a:pPr marL="457200" lvl="1" indent="0">
                  <a:buNone/>
                </a:pPr>
                <a14:m>
                  <m:oMath xmlns:m="http://schemas.openxmlformats.org/officeDocument/2006/math">
                    <m:r>
                      <a:rPr lang="en-AU" i="1">
                        <a:latin typeface="Cambria Math" panose="02040503050406030204" pitchFamily="18" charset="0"/>
                      </a:rPr>
                      <m:t>𝐿</m:t>
                    </m:r>
                    <m:d>
                      <m:dPr>
                        <m:ctrlPr>
                          <a:rPr lang="en-US" i="1">
                            <a:latin typeface="Cambria Math" panose="02040503050406030204" pitchFamily="18" charset="0"/>
                          </a:rPr>
                        </m:ctrlPr>
                      </m:dPr>
                      <m:e>
                        <m:acc>
                          <m:accPr>
                            <m:chr m:val="̂"/>
                            <m:ctrlPr>
                              <a:rPr lang="en-US" i="1">
                                <a:latin typeface="Cambria Math" panose="02040503050406030204" pitchFamily="18" charset="0"/>
                              </a:rPr>
                            </m:ctrlPr>
                          </m:accPr>
                          <m:e>
                            <m:r>
                              <a:rPr lang="en-US" i="1">
                                <a:latin typeface="Cambria Math" panose="02040503050406030204" pitchFamily="18" charset="0"/>
                              </a:rPr>
                              <m:t>𝑦</m:t>
                            </m:r>
                          </m:e>
                        </m:acc>
                        <m:r>
                          <a:rPr lang="en-US" i="1">
                            <a:latin typeface="Cambria Math" panose="02040503050406030204" pitchFamily="18" charset="0"/>
                          </a:rPr>
                          <m:t>, </m:t>
                        </m:r>
                        <m:r>
                          <a:rPr lang="en-US" i="1">
                            <a:latin typeface="Cambria Math" panose="02040503050406030204" pitchFamily="18" charset="0"/>
                          </a:rPr>
                          <m:t>𝑀</m:t>
                        </m:r>
                        <m:d>
                          <m:dPr>
                            <m:ctrlPr>
                              <a:rPr lang="en-AU" i="1">
                                <a:latin typeface="Cambria Math" panose="02040503050406030204" pitchFamily="18" charset="0"/>
                              </a:rPr>
                            </m:ctrlPr>
                          </m:dPr>
                          <m:e>
                            <m:acc>
                              <m:accPr>
                                <m:chr m:val="̂"/>
                                <m:ctrlPr>
                                  <a:rPr lang="en-US" i="1">
                                    <a:latin typeface="Cambria Math" panose="02040503050406030204" pitchFamily="18" charset="0"/>
                                  </a:rPr>
                                </m:ctrlPr>
                              </m:accPr>
                              <m:e>
                                <m:r>
                                  <a:rPr lang="en-US" i="1">
                                    <a:latin typeface="Cambria Math" panose="02040503050406030204" pitchFamily="18" charset="0"/>
                                  </a:rPr>
                                  <m:t>𝑦</m:t>
                                </m:r>
                              </m:e>
                            </m:acc>
                          </m:e>
                        </m:d>
                      </m:e>
                    </m:d>
                  </m:oMath>
                </a14:m>
                <a:r>
                  <a:rPr lang="en-AU" dirty="0"/>
                  <a:t> is the 0 – 1 loss, 1 if the classes are non-identical and 0 if identical for a given input </a:t>
                </a:r>
                <a14:m>
                  <m:oMath xmlns:m="http://schemas.openxmlformats.org/officeDocument/2006/math">
                    <m:r>
                      <a:rPr lang="en-US" i="1">
                        <a:latin typeface="Cambria Math" panose="02040503050406030204" pitchFamily="18" charset="0"/>
                      </a:rPr>
                      <m:t>𝑥</m:t>
                    </m:r>
                  </m:oMath>
                </a14:m>
                <a:r>
                  <a:rPr lang="en-AU" dirty="0"/>
                  <a:t>.</a:t>
                </a:r>
              </a:p>
              <a:p>
                <a:pPr marL="457200" lvl="1" indent="0">
                  <a:buNone/>
                </a:pPr>
                <a14:m>
                  <m:oMath xmlns:m="http://schemas.openxmlformats.org/officeDocument/2006/math">
                    <m:r>
                      <a:rPr lang="en-US" i="1">
                        <a:latin typeface="Cambria Math" panose="02040503050406030204" pitchFamily="18" charset="0"/>
                      </a:rPr>
                      <m:t>𝐸</m:t>
                    </m:r>
                    <m:d>
                      <m:dPr>
                        <m:ctrlPr>
                          <a:rPr lang="en-AU" i="1">
                            <a:latin typeface="Cambria Math" panose="02040503050406030204" pitchFamily="18" charset="0"/>
                          </a:rPr>
                        </m:ctrlPr>
                      </m:dPr>
                      <m:e>
                        <m:r>
                          <a:rPr lang="en-AU" i="1">
                            <a:latin typeface="Cambria Math" panose="02040503050406030204" pitchFamily="18" charset="0"/>
                          </a:rPr>
                          <m:t>𝐿</m:t>
                        </m:r>
                        <m:d>
                          <m:dPr>
                            <m:ctrlPr>
                              <a:rPr lang="en-US" i="1">
                                <a:latin typeface="Cambria Math" panose="02040503050406030204" pitchFamily="18" charset="0"/>
                              </a:rPr>
                            </m:ctrlPr>
                          </m:dPr>
                          <m:e>
                            <m:acc>
                              <m:accPr>
                                <m:chr m:val="̂"/>
                                <m:ctrlPr>
                                  <a:rPr lang="en-US" i="1">
                                    <a:latin typeface="Cambria Math" panose="02040503050406030204" pitchFamily="18" charset="0"/>
                                  </a:rPr>
                                </m:ctrlPr>
                              </m:accPr>
                              <m:e>
                                <m:r>
                                  <a:rPr lang="en-US" i="1">
                                    <a:latin typeface="Cambria Math" panose="02040503050406030204" pitchFamily="18" charset="0"/>
                                  </a:rPr>
                                  <m:t>𝑦</m:t>
                                </m:r>
                              </m:e>
                            </m:acc>
                            <m:r>
                              <a:rPr lang="en-US" i="1">
                                <a:latin typeface="Cambria Math" panose="02040503050406030204" pitchFamily="18" charset="0"/>
                              </a:rPr>
                              <m:t>,</m:t>
                            </m:r>
                            <m:r>
                              <a:rPr lang="en-US" i="1">
                                <a:latin typeface="Cambria Math" panose="02040503050406030204" pitchFamily="18" charset="0"/>
                              </a:rPr>
                              <m:t>𝑀</m:t>
                            </m:r>
                            <m:d>
                              <m:dPr>
                                <m:ctrlPr>
                                  <a:rPr lang="en-AU" i="1">
                                    <a:latin typeface="Cambria Math" panose="02040503050406030204" pitchFamily="18" charset="0"/>
                                  </a:rPr>
                                </m:ctrlPr>
                              </m:dPr>
                              <m:e>
                                <m:acc>
                                  <m:accPr>
                                    <m:chr m:val="̂"/>
                                    <m:ctrlPr>
                                      <a:rPr lang="en-US" i="1">
                                        <a:latin typeface="Cambria Math" panose="02040503050406030204" pitchFamily="18" charset="0"/>
                                      </a:rPr>
                                    </m:ctrlPr>
                                  </m:accPr>
                                  <m:e>
                                    <m:r>
                                      <a:rPr lang="en-US" i="1">
                                        <a:latin typeface="Cambria Math" panose="02040503050406030204" pitchFamily="18" charset="0"/>
                                      </a:rPr>
                                      <m:t>𝑦</m:t>
                                    </m:r>
                                  </m:e>
                                </m:acc>
                              </m:e>
                            </m:d>
                          </m:e>
                        </m:d>
                      </m:e>
                    </m:d>
                    <m:r>
                      <a:rPr lang="en-US" i="1">
                        <a:latin typeface="Cambria Math" panose="02040503050406030204" pitchFamily="18" charset="0"/>
                      </a:rPr>
                      <m:t> </m:t>
                    </m:r>
                  </m:oMath>
                </a14:m>
                <a:r>
                  <a:rPr lang="en-AU" dirty="0"/>
                  <a:t>the expectation (average) of the 0 – 1 loss over all </a:t>
                </a:r>
                <a14:m>
                  <m:oMath xmlns:m="http://schemas.openxmlformats.org/officeDocument/2006/math">
                    <m:r>
                      <a:rPr lang="en-US" i="1">
                        <a:latin typeface="Cambria Math" panose="02040503050406030204" pitchFamily="18" charset="0"/>
                      </a:rPr>
                      <m:t>𝑥</m:t>
                    </m:r>
                  </m:oMath>
                </a14:m>
                <a:r>
                  <a:rPr lang="en-AU" dirty="0"/>
                  <a:t> is the variance in classification.</a:t>
                </a:r>
              </a:p>
            </p:txBody>
          </p:sp>
        </mc:Choice>
        <mc:Fallback xmlns="">
          <p:sp>
            <p:nvSpPr>
              <p:cNvPr id="3" name="Content Placeholder 3">
                <a:extLst>
                  <a:ext uri="{FF2B5EF4-FFF2-40B4-BE49-F238E27FC236}">
                    <a16:creationId xmlns:a16="http://schemas.microsoft.com/office/drawing/2014/main" id="{7FED5340-5EE7-4C38-B0CE-F310469BB463}"/>
                  </a:ext>
                </a:extLst>
              </p:cNvPr>
              <p:cNvSpPr txBox="1">
                <a:spLocks noRot="1" noChangeAspect="1" noMove="1" noResize="1" noEditPoints="1" noAdjustHandles="1" noChangeArrowheads="1" noChangeShapeType="1" noTextEdit="1"/>
              </p:cNvSpPr>
              <p:nvPr/>
            </p:nvSpPr>
            <p:spPr>
              <a:xfrm>
                <a:off x="990600" y="1978025"/>
                <a:ext cx="10515600" cy="4351338"/>
              </a:xfrm>
              <a:prstGeom prst="rect">
                <a:avLst/>
              </a:prstGeom>
              <a:blipFill>
                <a:blip r:embed="rId2"/>
                <a:stretch>
                  <a:fillRect l="-1217" t="-3081"/>
                </a:stretch>
              </a:blipFill>
            </p:spPr>
            <p:txBody>
              <a:bodyPr/>
              <a:lstStyle/>
              <a:p>
                <a:r>
                  <a:rPr lang="en-US">
                    <a:noFill/>
                  </a:rPr>
                  <a:t> </a:t>
                </a:r>
              </a:p>
            </p:txBody>
          </p:sp>
        </mc:Fallback>
      </mc:AlternateContent>
    </p:spTree>
    <p:extLst>
      <p:ext uri="{BB962C8B-B14F-4D97-AF65-F5344CB8AC3E}">
        <p14:creationId xmlns:p14="http://schemas.microsoft.com/office/powerpoint/2010/main" val="19289197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6DFAB-8D98-611B-FBAD-6776048DBAAE}"/>
              </a:ext>
            </a:extLst>
          </p:cNvPr>
          <p:cNvSpPr>
            <a:spLocks noGrp="1"/>
          </p:cNvSpPr>
          <p:nvPr>
            <p:ph type="title"/>
          </p:nvPr>
        </p:nvSpPr>
        <p:spPr/>
        <p:txBody>
          <a:bodyPr/>
          <a:lstStyle/>
          <a:p>
            <a:r>
              <a:rPr lang="en-AU" dirty="0"/>
              <a:t>Bias Variance - Bull’s Eye</a:t>
            </a:r>
          </a:p>
        </p:txBody>
      </p:sp>
      <p:pic>
        <p:nvPicPr>
          <p:cNvPr id="1026" name="Picture 2">
            <a:extLst>
              <a:ext uri="{FF2B5EF4-FFF2-40B4-BE49-F238E27FC236}">
                <a16:creationId xmlns:a16="http://schemas.microsoft.com/office/drawing/2014/main" id="{DDB889ED-8BCE-0DDB-3AA4-A39FC248CA5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520483" y="1690688"/>
            <a:ext cx="5151034" cy="46212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03982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06C110-85EE-BC3E-E61F-5D2DB6FD03CD}"/>
              </a:ext>
            </a:extLst>
          </p:cNvPr>
          <p:cNvSpPr>
            <a:spLocks noGrp="1"/>
          </p:cNvSpPr>
          <p:nvPr>
            <p:ph type="title"/>
          </p:nvPr>
        </p:nvSpPr>
        <p:spPr/>
        <p:txBody>
          <a:bodyPr/>
          <a:lstStyle/>
          <a:p>
            <a:r>
              <a:rPr lang="en-US" dirty="0"/>
              <a:t>What does Success Look Like?</a:t>
            </a:r>
          </a:p>
        </p:txBody>
      </p:sp>
      <p:sp>
        <p:nvSpPr>
          <p:cNvPr id="5" name="Text Placeholder 4">
            <a:extLst>
              <a:ext uri="{FF2B5EF4-FFF2-40B4-BE49-F238E27FC236}">
                <a16:creationId xmlns:a16="http://schemas.microsoft.com/office/drawing/2014/main" id="{352EA2D5-D286-5E7E-AA69-5DD45283A05A}"/>
              </a:ext>
            </a:extLst>
          </p:cNvPr>
          <p:cNvSpPr>
            <a:spLocks noGrp="1"/>
          </p:cNvSpPr>
          <p:nvPr>
            <p:ph type="body" idx="1"/>
          </p:nvPr>
        </p:nvSpPr>
        <p:spPr/>
        <p:txBody>
          <a:bodyPr/>
          <a:lstStyle/>
          <a:p>
            <a:r>
              <a:rPr lang="en-US" dirty="0"/>
              <a:t>Effectiveness of a classification system is measured by using a supervised approach of testing the model with an unseen prelabeled dataset</a:t>
            </a:r>
          </a:p>
        </p:txBody>
      </p:sp>
    </p:spTree>
    <p:extLst>
      <p:ext uri="{BB962C8B-B14F-4D97-AF65-F5344CB8AC3E}">
        <p14:creationId xmlns:p14="http://schemas.microsoft.com/office/powerpoint/2010/main" val="40819615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25364-4385-6331-2E0E-02C1915293E0}"/>
              </a:ext>
            </a:extLst>
          </p:cNvPr>
          <p:cNvSpPr>
            <a:spLocks noGrp="1"/>
          </p:cNvSpPr>
          <p:nvPr>
            <p:ph type="title"/>
          </p:nvPr>
        </p:nvSpPr>
        <p:spPr/>
        <p:txBody>
          <a:bodyPr/>
          <a:lstStyle/>
          <a:p>
            <a:r>
              <a:rPr lang="en-US" dirty="0"/>
              <a:t>Accuracy</a:t>
            </a:r>
          </a:p>
        </p:txBody>
      </p:sp>
      <p:sp>
        <p:nvSpPr>
          <p:cNvPr id="3" name="Content Placeholder 2">
            <a:extLst>
              <a:ext uri="{FF2B5EF4-FFF2-40B4-BE49-F238E27FC236}">
                <a16:creationId xmlns:a16="http://schemas.microsoft.com/office/drawing/2014/main" id="{D45CFC62-A670-21F7-0A1B-08F4DCC6C8DE}"/>
              </a:ext>
            </a:extLst>
          </p:cNvPr>
          <p:cNvSpPr>
            <a:spLocks noGrp="1"/>
          </p:cNvSpPr>
          <p:nvPr>
            <p:ph idx="1"/>
          </p:nvPr>
        </p:nvSpPr>
        <p:spPr>
          <a:xfrm>
            <a:off x="838200" y="1690688"/>
            <a:ext cx="10515600" cy="1294220"/>
          </a:xfrm>
        </p:spPr>
        <p:txBody>
          <a:bodyPr>
            <a:normAutofit/>
          </a:bodyPr>
          <a:lstStyle/>
          <a:p>
            <a:pPr marL="0" indent="0">
              <a:buNone/>
            </a:pPr>
            <a:r>
              <a:rPr lang="en-US" dirty="0"/>
              <a:t>Accuracy measures the overall effectiveness of the classification model (classifier). It answers the question, “How many datapoints did the model classify correctly?”</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3ECB4C24-4F98-E772-A8BC-A22E9F7D878E}"/>
                  </a:ext>
                </a:extLst>
              </p:cNvPr>
              <p:cNvSpPr txBox="1"/>
              <p:nvPr/>
            </p:nvSpPr>
            <p:spPr>
              <a:xfrm>
                <a:off x="4295394" y="3553145"/>
                <a:ext cx="6094602" cy="664926"/>
              </a:xfrm>
              <a:prstGeom prst="rect">
                <a:avLst/>
              </a:prstGeom>
              <a:noFill/>
            </p:spPr>
            <p:txBody>
              <a:bodyPr wrap="square">
                <a:spAutoFit/>
              </a:bodyPr>
              <a:lstStyle/>
              <a:p>
                <a:pPr algn="ctr"/>
                <a14:m>
                  <m:oMathPara xmlns:m="http://schemas.openxmlformats.org/officeDocument/2006/math">
                    <m:oMathParaPr>
                      <m:jc m:val="center"/>
                    </m:oMathParaPr>
                    <m:oMath xmlns:m="http://schemas.openxmlformats.org/officeDocument/2006/math">
                      <m:r>
                        <a:rPr lang="en-US" sz="1800" b="0" i="1" smtClean="0">
                          <a:latin typeface="Cambria Math" panose="02040503050406030204" pitchFamily="18" charset="0"/>
                        </a:rPr>
                        <m:t>𝐴𝑐𝑐𝑢𝑟𝑎𝑐𝑦</m:t>
                      </m:r>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i="1">
                              <a:latin typeface="Cambria Math" panose="02040503050406030204" pitchFamily="18" charset="0"/>
                            </a:rPr>
                            <m:t># </m:t>
                          </m:r>
                          <m:r>
                            <a:rPr lang="en-US" sz="1800" b="0" i="1" smtClean="0">
                              <a:latin typeface="Cambria Math" panose="02040503050406030204" pitchFamily="18" charset="0"/>
                            </a:rPr>
                            <m:t>𝑐</m:t>
                          </m:r>
                          <m:r>
                            <a:rPr lang="en-US" sz="1800" i="1">
                              <a:latin typeface="Cambria Math" panose="02040503050406030204" pitchFamily="18" charset="0"/>
                            </a:rPr>
                            <m:t>𝑜𝑟𝑟𝑒𝑐𝑡</m:t>
                          </m:r>
                          <m:r>
                            <a:rPr lang="en-US" sz="1800" b="0" i="1" smtClean="0">
                              <a:latin typeface="Cambria Math" panose="02040503050406030204" pitchFamily="18" charset="0"/>
                            </a:rPr>
                            <m:t> </m:t>
                          </m:r>
                          <m:r>
                            <a:rPr lang="en-US" sz="1800" b="0" i="1" smtClean="0">
                              <a:latin typeface="Cambria Math" panose="02040503050406030204" pitchFamily="18" charset="0"/>
                            </a:rPr>
                            <m:t>𝑝𝑟𝑒𝑑𝑖𝑐𝑡𝑖𝑜𝑛𝑠</m:t>
                          </m:r>
                        </m:num>
                        <m:den>
                          <m:r>
                            <a:rPr lang="en-US" sz="1800" b="0" i="1" smtClean="0">
                              <a:latin typeface="Cambria Math" panose="02040503050406030204" pitchFamily="18" charset="0"/>
                            </a:rPr>
                            <m:t># </m:t>
                          </m:r>
                          <m:r>
                            <a:rPr lang="en-US" sz="1800" b="0" i="1" smtClean="0">
                              <a:latin typeface="Cambria Math" panose="02040503050406030204" pitchFamily="18" charset="0"/>
                            </a:rPr>
                            <m:t>𝑑𝑎𝑡𝑎</m:t>
                          </m:r>
                          <m:r>
                            <a:rPr lang="en-US" sz="1800" b="0" i="1" smtClean="0">
                              <a:latin typeface="Cambria Math" panose="02040503050406030204" pitchFamily="18" charset="0"/>
                            </a:rPr>
                            <m:t> </m:t>
                          </m:r>
                          <m:r>
                            <a:rPr lang="en-US" sz="1800" b="0" i="1" smtClean="0">
                              <a:latin typeface="Cambria Math" panose="02040503050406030204" pitchFamily="18" charset="0"/>
                            </a:rPr>
                            <m:t>𝑝𝑜𝑖𝑛𝑡𝑠</m:t>
                          </m:r>
                        </m:den>
                      </m:f>
                    </m:oMath>
                  </m:oMathPara>
                </a14:m>
                <a:endParaRPr lang="en-US" dirty="0"/>
              </a:p>
            </p:txBody>
          </p:sp>
        </mc:Choice>
        <mc:Fallback xmlns="">
          <p:sp>
            <p:nvSpPr>
              <p:cNvPr id="5" name="TextBox 4">
                <a:extLst>
                  <a:ext uri="{FF2B5EF4-FFF2-40B4-BE49-F238E27FC236}">
                    <a16:creationId xmlns:a16="http://schemas.microsoft.com/office/drawing/2014/main" id="{3ECB4C24-4F98-E772-A8BC-A22E9F7D878E}"/>
                  </a:ext>
                </a:extLst>
              </p:cNvPr>
              <p:cNvSpPr txBox="1">
                <a:spLocks noRot="1" noChangeAspect="1" noMove="1" noResize="1" noEditPoints="1" noAdjustHandles="1" noChangeArrowheads="1" noChangeShapeType="1" noTextEdit="1"/>
              </p:cNvSpPr>
              <p:nvPr/>
            </p:nvSpPr>
            <p:spPr>
              <a:xfrm>
                <a:off x="4295394" y="3553145"/>
                <a:ext cx="6094602" cy="664926"/>
              </a:xfrm>
              <a:prstGeom prst="rect">
                <a:avLst/>
              </a:prstGeom>
              <a:blipFill>
                <a:blip r:embed="rId2"/>
                <a:stretch>
                  <a:fillRect/>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198A6352-4BA7-D626-BEBE-52290CBB7CA7}"/>
              </a:ext>
            </a:extLst>
          </p:cNvPr>
          <p:cNvSpPr txBox="1">
            <a:spLocks/>
          </p:cNvSpPr>
          <p:nvPr/>
        </p:nvSpPr>
        <p:spPr>
          <a:xfrm>
            <a:off x="838199" y="6096967"/>
            <a:ext cx="2691003" cy="431177"/>
          </a:xfrm>
          <a:prstGeom prst="rect">
            <a:avLst/>
          </a:prstGeom>
          <a:noFill/>
          <a:ln>
            <a:no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Balanced Data: Nearly equal quantity of dogs, cats, and birds</a:t>
            </a:r>
          </a:p>
        </p:txBody>
      </p:sp>
      <p:graphicFrame>
        <p:nvGraphicFramePr>
          <p:cNvPr id="10" name="Table 10">
            <a:extLst>
              <a:ext uri="{FF2B5EF4-FFF2-40B4-BE49-F238E27FC236}">
                <a16:creationId xmlns:a16="http://schemas.microsoft.com/office/drawing/2014/main" id="{75FF2FEA-5868-25FA-4A2F-CE9DAD0BFEFA}"/>
              </a:ext>
            </a:extLst>
          </p:cNvPr>
          <p:cNvGraphicFramePr>
            <a:graphicFrameLocks noGrp="1"/>
          </p:cNvGraphicFramePr>
          <p:nvPr>
            <p:extLst>
              <p:ext uri="{D42A27DB-BD31-4B8C-83A1-F6EECF244321}">
                <p14:modId xmlns:p14="http://schemas.microsoft.com/office/powerpoint/2010/main" val="3062787460"/>
              </p:ext>
            </p:extLst>
          </p:nvPr>
        </p:nvGraphicFramePr>
        <p:xfrm>
          <a:off x="838198" y="3921583"/>
          <a:ext cx="2691004" cy="2124504"/>
        </p:xfrm>
        <a:graphic>
          <a:graphicData uri="http://schemas.openxmlformats.org/drawingml/2006/table">
            <a:tbl>
              <a:tblPr firstRow="1" bandRow="1">
                <a:tableStyleId>{5C22544A-7EE6-4342-B048-85BDC9FD1C3A}</a:tableStyleId>
              </a:tblPr>
              <a:tblGrid>
                <a:gridCol w="672751">
                  <a:extLst>
                    <a:ext uri="{9D8B030D-6E8A-4147-A177-3AD203B41FA5}">
                      <a16:colId xmlns:a16="http://schemas.microsoft.com/office/drawing/2014/main" val="3779047369"/>
                    </a:ext>
                  </a:extLst>
                </a:gridCol>
                <a:gridCol w="672751">
                  <a:extLst>
                    <a:ext uri="{9D8B030D-6E8A-4147-A177-3AD203B41FA5}">
                      <a16:colId xmlns:a16="http://schemas.microsoft.com/office/drawing/2014/main" val="2587912599"/>
                    </a:ext>
                  </a:extLst>
                </a:gridCol>
                <a:gridCol w="672751">
                  <a:extLst>
                    <a:ext uri="{9D8B030D-6E8A-4147-A177-3AD203B41FA5}">
                      <a16:colId xmlns:a16="http://schemas.microsoft.com/office/drawing/2014/main" val="617498338"/>
                    </a:ext>
                  </a:extLst>
                </a:gridCol>
                <a:gridCol w="672751">
                  <a:extLst>
                    <a:ext uri="{9D8B030D-6E8A-4147-A177-3AD203B41FA5}">
                      <a16:colId xmlns:a16="http://schemas.microsoft.com/office/drawing/2014/main" val="1361611942"/>
                    </a:ext>
                  </a:extLst>
                </a:gridCol>
              </a:tblGrid>
              <a:tr h="517477">
                <a:tc>
                  <a:txBody>
                    <a:bodyPr/>
                    <a:lstStyle/>
                    <a:p>
                      <a:pPr algn="ctr"/>
                      <a:endParaRPr lang="en-US" sz="1500" b="1" dirty="0">
                        <a:solidFill>
                          <a:schemeClr val="bg1"/>
                        </a:solidFill>
                      </a:endParaRPr>
                    </a:p>
                  </a:txBody>
                  <a:tcPr marL="73925" marR="73925" marT="36963" marB="36963">
                    <a:solidFill>
                      <a:srgbClr val="4472C4"/>
                    </a:solidFill>
                  </a:tcPr>
                </a:tc>
                <a:tc>
                  <a:txBody>
                    <a:bodyPr/>
                    <a:lstStyle/>
                    <a:p>
                      <a:pPr algn="ctr"/>
                      <a:r>
                        <a:rPr lang="en-US" sz="1500" dirty="0"/>
                        <a:t>Model Cat</a:t>
                      </a:r>
                    </a:p>
                  </a:txBody>
                  <a:tcPr marL="73925" marR="73925" marT="36963" marB="36963"/>
                </a:tc>
                <a:tc>
                  <a:txBody>
                    <a:bodyPr/>
                    <a:lstStyle/>
                    <a:p>
                      <a:pPr algn="ctr"/>
                      <a:r>
                        <a:rPr lang="en-US" sz="1500" dirty="0"/>
                        <a:t>Model Dog</a:t>
                      </a:r>
                    </a:p>
                  </a:txBody>
                  <a:tcPr marL="73925" marR="73925" marT="36963" marB="36963"/>
                </a:tc>
                <a:tc>
                  <a:txBody>
                    <a:bodyPr/>
                    <a:lstStyle/>
                    <a:p>
                      <a:pPr algn="ctr"/>
                      <a:r>
                        <a:rPr lang="en-US" sz="1500" dirty="0"/>
                        <a:t>Model Bird</a:t>
                      </a:r>
                    </a:p>
                  </a:txBody>
                  <a:tcPr marL="73925" marR="73925" marT="36963" marB="36963"/>
                </a:tc>
                <a:extLst>
                  <a:ext uri="{0D108BD9-81ED-4DB2-BD59-A6C34878D82A}">
                    <a16:rowId xmlns:a16="http://schemas.microsoft.com/office/drawing/2014/main" val="2688480762"/>
                  </a:ext>
                </a:extLst>
              </a:tr>
              <a:tr h="517477">
                <a:tc>
                  <a:txBody>
                    <a:bodyPr/>
                    <a:lstStyle/>
                    <a:p>
                      <a:pPr algn="ctr"/>
                      <a:r>
                        <a:rPr lang="en-US" sz="1500" b="1" dirty="0">
                          <a:solidFill>
                            <a:schemeClr val="bg1"/>
                          </a:solidFill>
                        </a:rPr>
                        <a:t>Data Cat</a:t>
                      </a:r>
                    </a:p>
                  </a:txBody>
                  <a:tcPr marL="73925" marR="73925" marT="36963" marB="36963">
                    <a:solidFill>
                      <a:srgbClr val="4472C4"/>
                    </a:solidFill>
                  </a:tcPr>
                </a:tc>
                <a:tc>
                  <a:txBody>
                    <a:bodyPr/>
                    <a:lstStyle/>
                    <a:p>
                      <a:r>
                        <a:rPr lang="en-US" sz="1500" dirty="0"/>
                        <a:t>76</a:t>
                      </a:r>
                    </a:p>
                  </a:txBody>
                  <a:tcPr marL="73925" marR="73925" marT="36963" marB="36963"/>
                </a:tc>
                <a:tc>
                  <a:txBody>
                    <a:bodyPr/>
                    <a:lstStyle/>
                    <a:p>
                      <a:r>
                        <a:rPr lang="en-US" sz="1500" dirty="0"/>
                        <a:t>10</a:t>
                      </a:r>
                    </a:p>
                  </a:txBody>
                  <a:tcPr marL="73925" marR="73925" marT="36963" marB="36963"/>
                </a:tc>
                <a:tc>
                  <a:txBody>
                    <a:bodyPr/>
                    <a:lstStyle/>
                    <a:p>
                      <a:r>
                        <a:rPr lang="en-US" sz="1500" dirty="0"/>
                        <a:t>12</a:t>
                      </a:r>
                    </a:p>
                  </a:txBody>
                  <a:tcPr marL="73925" marR="73925" marT="36963" marB="36963"/>
                </a:tc>
                <a:extLst>
                  <a:ext uri="{0D108BD9-81ED-4DB2-BD59-A6C34878D82A}">
                    <a16:rowId xmlns:a16="http://schemas.microsoft.com/office/drawing/2014/main" val="1617891110"/>
                  </a:ext>
                </a:extLst>
              </a:tr>
              <a:tr h="517477">
                <a:tc>
                  <a:txBody>
                    <a:bodyPr/>
                    <a:lstStyle/>
                    <a:p>
                      <a:pPr algn="ctr"/>
                      <a:r>
                        <a:rPr lang="en-US" sz="1500" b="1" dirty="0">
                          <a:solidFill>
                            <a:schemeClr val="bg1"/>
                          </a:solidFill>
                        </a:rPr>
                        <a:t>Data Dog</a:t>
                      </a:r>
                    </a:p>
                  </a:txBody>
                  <a:tcPr marL="73925" marR="73925" marT="36963" marB="36963">
                    <a:solidFill>
                      <a:srgbClr val="4472C4"/>
                    </a:solidFill>
                  </a:tcPr>
                </a:tc>
                <a:tc>
                  <a:txBody>
                    <a:bodyPr/>
                    <a:lstStyle/>
                    <a:p>
                      <a:r>
                        <a:rPr lang="en-US" sz="1500" dirty="0"/>
                        <a:t>27</a:t>
                      </a:r>
                    </a:p>
                  </a:txBody>
                  <a:tcPr marL="73925" marR="73925" marT="36963" marB="36963"/>
                </a:tc>
                <a:tc>
                  <a:txBody>
                    <a:bodyPr/>
                    <a:lstStyle/>
                    <a:p>
                      <a:r>
                        <a:rPr lang="en-US" sz="1500" dirty="0"/>
                        <a:t>69</a:t>
                      </a:r>
                    </a:p>
                  </a:txBody>
                  <a:tcPr marL="73925" marR="73925" marT="36963" marB="36963"/>
                </a:tc>
                <a:tc>
                  <a:txBody>
                    <a:bodyPr/>
                    <a:lstStyle/>
                    <a:p>
                      <a:r>
                        <a:rPr lang="en-US" sz="1500" dirty="0"/>
                        <a:t>11</a:t>
                      </a:r>
                    </a:p>
                  </a:txBody>
                  <a:tcPr marL="73925" marR="73925" marT="36963" marB="36963"/>
                </a:tc>
                <a:extLst>
                  <a:ext uri="{0D108BD9-81ED-4DB2-BD59-A6C34878D82A}">
                    <a16:rowId xmlns:a16="http://schemas.microsoft.com/office/drawing/2014/main" val="842711822"/>
                  </a:ext>
                </a:extLst>
              </a:tr>
              <a:tr h="517477">
                <a:tc>
                  <a:txBody>
                    <a:bodyPr/>
                    <a:lstStyle/>
                    <a:p>
                      <a:pPr algn="ctr"/>
                      <a:r>
                        <a:rPr lang="en-US" sz="1500" b="1" dirty="0">
                          <a:solidFill>
                            <a:schemeClr val="bg1"/>
                          </a:solidFill>
                        </a:rPr>
                        <a:t>Data Bird</a:t>
                      </a:r>
                    </a:p>
                  </a:txBody>
                  <a:tcPr marL="73925" marR="73925" marT="36963" marB="36963">
                    <a:solidFill>
                      <a:srgbClr val="4472C4"/>
                    </a:solidFill>
                  </a:tcPr>
                </a:tc>
                <a:tc>
                  <a:txBody>
                    <a:bodyPr/>
                    <a:lstStyle/>
                    <a:p>
                      <a:r>
                        <a:rPr lang="en-US" sz="1500" dirty="0"/>
                        <a:t>6</a:t>
                      </a:r>
                    </a:p>
                  </a:txBody>
                  <a:tcPr marL="73925" marR="73925" marT="36963" marB="36963"/>
                </a:tc>
                <a:tc>
                  <a:txBody>
                    <a:bodyPr/>
                    <a:lstStyle/>
                    <a:p>
                      <a:r>
                        <a:rPr lang="en-US" sz="1500" dirty="0"/>
                        <a:t>3</a:t>
                      </a:r>
                    </a:p>
                  </a:txBody>
                  <a:tcPr marL="73925" marR="73925" marT="36963" marB="36963"/>
                </a:tc>
                <a:tc>
                  <a:txBody>
                    <a:bodyPr/>
                    <a:lstStyle/>
                    <a:p>
                      <a:r>
                        <a:rPr lang="en-US" sz="1500" dirty="0"/>
                        <a:t>81</a:t>
                      </a:r>
                    </a:p>
                  </a:txBody>
                  <a:tcPr marL="73925" marR="73925" marT="36963" marB="36963"/>
                </a:tc>
                <a:extLst>
                  <a:ext uri="{0D108BD9-81ED-4DB2-BD59-A6C34878D82A}">
                    <a16:rowId xmlns:a16="http://schemas.microsoft.com/office/drawing/2014/main" val="1343416302"/>
                  </a:ext>
                </a:extLst>
              </a:tr>
            </a:tbl>
          </a:graphicData>
        </a:graphic>
      </p:graphicFrame>
      <mc:AlternateContent xmlns:mc="http://schemas.openxmlformats.org/markup-compatibility/2006" xmlns:a14="http://schemas.microsoft.com/office/drawing/2010/main">
        <mc:Choice Requires="a14">
          <p:sp>
            <p:nvSpPr>
              <p:cNvPr id="11" name="Content Placeholder 2">
                <a:extLst>
                  <a:ext uri="{FF2B5EF4-FFF2-40B4-BE49-F238E27FC236}">
                    <a16:creationId xmlns:a16="http://schemas.microsoft.com/office/drawing/2014/main" id="{3B539280-2463-FE2C-647E-A409CBB087BB}"/>
                  </a:ext>
                </a:extLst>
              </p:cNvPr>
              <p:cNvSpPr txBox="1">
                <a:spLocks/>
              </p:cNvSpPr>
              <p:nvPr/>
            </p:nvSpPr>
            <p:spPr>
              <a:xfrm>
                <a:off x="3947484" y="4651372"/>
                <a:ext cx="6790423" cy="664926"/>
              </a:xfrm>
              <a:prstGeom prst="rect">
                <a:avLst/>
              </a:prstGeom>
              <a:noFill/>
              <a:ln>
                <a:no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r>
                        <a:rPr lang="en-US" sz="1800" i="1" dirty="0" smtClean="0">
                          <a:latin typeface="Cambria Math" panose="02040503050406030204" pitchFamily="18" charset="0"/>
                        </a:rPr>
                        <m:t>𝐴𝑐𝑐𝑢𝑟𝑎𝑐𝑦</m:t>
                      </m:r>
                      <m:r>
                        <a:rPr lang="en-US" sz="1800" i="1" dirty="0" smtClean="0">
                          <a:latin typeface="Cambria Math" panose="02040503050406030204" pitchFamily="18" charset="0"/>
                        </a:rPr>
                        <m:t> =</m:t>
                      </m:r>
                      <m:f>
                        <m:fPr>
                          <m:ctrlPr>
                            <a:rPr lang="en-US" sz="1800" b="0" i="1" dirty="0" smtClean="0">
                              <a:latin typeface="Cambria Math" panose="02040503050406030204" pitchFamily="18" charset="0"/>
                            </a:rPr>
                          </m:ctrlPr>
                        </m:fPr>
                        <m:num>
                          <m:r>
                            <a:rPr lang="en-US" sz="1800" i="1" dirty="0" smtClean="0">
                              <a:latin typeface="Cambria Math" panose="02040503050406030204" pitchFamily="18" charset="0"/>
                            </a:rPr>
                            <m:t>76+69+81</m:t>
                          </m:r>
                        </m:num>
                        <m:den>
                          <m:r>
                            <a:rPr lang="en-US" sz="1800" b="0" i="1" dirty="0" smtClean="0">
                              <a:latin typeface="Cambria Math" panose="02040503050406030204" pitchFamily="18" charset="0"/>
                            </a:rPr>
                            <m:t>76+69+81+10+12+11+27+3+6</m:t>
                          </m:r>
                        </m:den>
                      </m:f>
                      <m:r>
                        <a:rPr lang="en-US" sz="1800" b="0" i="1" dirty="0" smtClean="0">
                          <a:latin typeface="Cambria Math" panose="02040503050406030204" pitchFamily="18" charset="0"/>
                        </a:rPr>
                        <m:t>=76.66%</m:t>
                      </m:r>
                    </m:oMath>
                  </m:oMathPara>
                </a14:m>
                <a:endParaRPr lang="en-US" sz="1800" dirty="0"/>
              </a:p>
            </p:txBody>
          </p:sp>
        </mc:Choice>
        <mc:Fallback xmlns="">
          <p:sp>
            <p:nvSpPr>
              <p:cNvPr id="11" name="Content Placeholder 2">
                <a:extLst>
                  <a:ext uri="{FF2B5EF4-FFF2-40B4-BE49-F238E27FC236}">
                    <a16:creationId xmlns:a16="http://schemas.microsoft.com/office/drawing/2014/main" id="{3B539280-2463-FE2C-647E-A409CBB087BB}"/>
                  </a:ext>
                </a:extLst>
              </p:cNvPr>
              <p:cNvSpPr txBox="1">
                <a:spLocks noRot="1" noChangeAspect="1" noMove="1" noResize="1" noEditPoints="1" noAdjustHandles="1" noChangeArrowheads="1" noChangeShapeType="1" noTextEdit="1"/>
              </p:cNvSpPr>
              <p:nvPr/>
            </p:nvSpPr>
            <p:spPr>
              <a:xfrm>
                <a:off x="3947484" y="4651372"/>
                <a:ext cx="6790423" cy="664926"/>
              </a:xfrm>
              <a:prstGeom prst="rect">
                <a:avLst/>
              </a:prstGeom>
              <a:blipFill>
                <a:blip r:embed="rId3"/>
                <a:stretch>
                  <a:fillRect/>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20817150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25364-4385-6331-2E0E-02C1915293E0}"/>
              </a:ext>
            </a:extLst>
          </p:cNvPr>
          <p:cNvSpPr>
            <a:spLocks noGrp="1"/>
          </p:cNvSpPr>
          <p:nvPr>
            <p:ph type="title"/>
          </p:nvPr>
        </p:nvSpPr>
        <p:spPr/>
        <p:txBody>
          <a:bodyPr/>
          <a:lstStyle/>
          <a:p>
            <a:r>
              <a:rPr lang="en-US" dirty="0"/>
              <a:t>Accuracy</a:t>
            </a:r>
          </a:p>
        </p:txBody>
      </p:sp>
      <p:sp>
        <p:nvSpPr>
          <p:cNvPr id="6" name="Content Placeholder 2">
            <a:extLst>
              <a:ext uri="{FF2B5EF4-FFF2-40B4-BE49-F238E27FC236}">
                <a16:creationId xmlns:a16="http://schemas.microsoft.com/office/drawing/2014/main" id="{198A6352-4BA7-D626-BEBE-52290CBB7CA7}"/>
              </a:ext>
            </a:extLst>
          </p:cNvPr>
          <p:cNvSpPr txBox="1">
            <a:spLocks/>
          </p:cNvSpPr>
          <p:nvPr/>
        </p:nvSpPr>
        <p:spPr>
          <a:xfrm>
            <a:off x="838199" y="6096967"/>
            <a:ext cx="2691003" cy="431177"/>
          </a:xfrm>
          <a:prstGeom prst="rect">
            <a:avLst/>
          </a:prstGeom>
          <a:noFill/>
          <a:ln>
            <a:no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Unbalanced Data: More dogs in comparison to cats or birds</a:t>
            </a:r>
          </a:p>
        </p:txBody>
      </p:sp>
      <p:graphicFrame>
        <p:nvGraphicFramePr>
          <p:cNvPr id="10" name="Table 10">
            <a:extLst>
              <a:ext uri="{FF2B5EF4-FFF2-40B4-BE49-F238E27FC236}">
                <a16:creationId xmlns:a16="http://schemas.microsoft.com/office/drawing/2014/main" id="{75FF2FEA-5868-25FA-4A2F-CE9DAD0BFEFA}"/>
              </a:ext>
            </a:extLst>
          </p:cNvPr>
          <p:cNvGraphicFramePr>
            <a:graphicFrameLocks noGrp="1"/>
          </p:cNvGraphicFramePr>
          <p:nvPr>
            <p:extLst>
              <p:ext uri="{D42A27DB-BD31-4B8C-83A1-F6EECF244321}">
                <p14:modId xmlns:p14="http://schemas.microsoft.com/office/powerpoint/2010/main" val="1237446162"/>
              </p:ext>
            </p:extLst>
          </p:nvPr>
        </p:nvGraphicFramePr>
        <p:xfrm>
          <a:off x="838198" y="3921583"/>
          <a:ext cx="2691004" cy="2124504"/>
        </p:xfrm>
        <a:graphic>
          <a:graphicData uri="http://schemas.openxmlformats.org/drawingml/2006/table">
            <a:tbl>
              <a:tblPr firstRow="1" bandRow="1">
                <a:tableStyleId>{5C22544A-7EE6-4342-B048-85BDC9FD1C3A}</a:tableStyleId>
              </a:tblPr>
              <a:tblGrid>
                <a:gridCol w="672751">
                  <a:extLst>
                    <a:ext uri="{9D8B030D-6E8A-4147-A177-3AD203B41FA5}">
                      <a16:colId xmlns:a16="http://schemas.microsoft.com/office/drawing/2014/main" val="3779047369"/>
                    </a:ext>
                  </a:extLst>
                </a:gridCol>
                <a:gridCol w="672751">
                  <a:extLst>
                    <a:ext uri="{9D8B030D-6E8A-4147-A177-3AD203B41FA5}">
                      <a16:colId xmlns:a16="http://schemas.microsoft.com/office/drawing/2014/main" val="2587912599"/>
                    </a:ext>
                  </a:extLst>
                </a:gridCol>
                <a:gridCol w="672751">
                  <a:extLst>
                    <a:ext uri="{9D8B030D-6E8A-4147-A177-3AD203B41FA5}">
                      <a16:colId xmlns:a16="http://schemas.microsoft.com/office/drawing/2014/main" val="617498338"/>
                    </a:ext>
                  </a:extLst>
                </a:gridCol>
                <a:gridCol w="672751">
                  <a:extLst>
                    <a:ext uri="{9D8B030D-6E8A-4147-A177-3AD203B41FA5}">
                      <a16:colId xmlns:a16="http://schemas.microsoft.com/office/drawing/2014/main" val="1361611942"/>
                    </a:ext>
                  </a:extLst>
                </a:gridCol>
              </a:tblGrid>
              <a:tr h="517477">
                <a:tc>
                  <a:txBody>
                    <a:bodyPr/>
                    <a:lstStyle/>
                    <a:p>
                      <a:pPr algn="ctr"/>
                      <a:endParaRPr lang="en-US" sz="1500" b="1" dirty="0">
                        <a:solidFill>
                          <a:schemeClr val="bg1"/>
                        </a:solidFill>
                      </a:endParaRPr>
                    </a:p>
                  </a:txBody>
                  <a:tcPr marL="73925" marR="73925" marT="36963" marB="36963">
                    <a:solidFill>
                      <a:srgbClr val="4472C4"/>
                    </a:solidFill>
                  </a:tcPr>
                </a:tc>
                <a:tc>
                  <a:txBody>
                    <a:bodyPr/>
                    <a:lstStyle/>
                    <a:p>
                      <a:pPr algn="ctr"/>
                      <a:r>
                        <a:rPr lang="en-US" sz="1500" dirty="0"/>
                        <a:t>Model Cat</a:t>
                      </a:r>
                    </a:p>
                  </a:txBody>
                  <a:tcPr marL="73925" marR="73925" marT="36963" marB="36963"/>
                </a:tc>
                <a:tc>
                  <a:txBody>
                    <a:bodyPr/>
                    <a:lstStyle/>
                    <a:p>
                      <a:pPr algn="ctr"/>
                      <a:r>
                        <a:rPr lang="en-US" sz="1500" dirty="0"/>
                        <a:t>Model Dog</a:t>
                      </a:r>
                    </a:p>
                  </a:txBody>
                  <a:tcPr marL="73925" marR="73925" marT="36963" marB="36963"/>
                </a:tc>
                <a:tc>
                  <a:txBody>
                    <a:bodyPr/>
                    <a:lstStyle/>
                    <a:p>
                      <a:pPr algn="ctr"/>
                      <a:r>
                        <a:rPr lang="en-US" sz="1500" dirty="0"/>
                        <a:t>Model Bird</a:t>
                      </a:r>
                    </a:p>
                  </a:txBody>
                  <a:tcPr marL="73925" marR="73925" marT="36963" marB="36963"/>
                </a:tc>
                <a:extLst>
                  <a:ext uri="{0D108BD9-81ED-4DB2-BD59-A6C34878D82A}">
                    <a16:rowId xmlns:a16="http://schemas.microsoft.com/office/drawing/2014/main" val="2688480762"/>
                  </a:ext>
                </a:extLst>
              </a:tr>
              <a:tr h="517477">
                <a:tc>
                  <a:txBody>
                    <a:bodyPr/>
                    <a:lstStyle/>
                    <a:p>
                      <a:pPr algn="ctr"/>
                      <a:r>
                        <a:rPr lang="en-US" sz="1500" b="1" dirty="0">
                          <a:solidFill>
                            <a:schemeClr val="bg1"/>
                          </a:solidFill>
                        </a:rPr>
                        <a:t>Data Cat</a:t>
                      </a:r>
                    </a:p>
                  </a:txBody>
                  <a:tcPr marL="73925" marR="73925" marT="36963" marB="36963">
                    <a:solidFill>
                      <a:srgbClr val="4472C4"/>
                    </a:solidFill>
                  </a:tcPr>
                </a:tc>
                <a:tc>
                  <a:txBody>
                    <a:bodyPr/>
                    <a:lstStyle/>
                    <a:p>
                      <a:r>
                        <a:rPr lang="en-US" sz="1500" dirty="0"/>
                        <a:t>76</a:t>
                      </a:r>
                    </a:p>
                  </a:txBody>
                  <a:tcPr marL="73925" marR="73925" marT="36963" marB="36963"/>
                </a:tc>
                <a:tc>
                  <a:txBody>
                    <a:bodyPr/>
                    <a:lstStyle/>
                    <a:p>
                      <a:r>
                        <a:rPr lang="en-US" sz="1500" dirty="0"/>
                        <a:t>20</a:t>
                      </a:r>
                    </a:p>
                  </a:txBody>
                  <a:tcPr marL="73925" marR="73925" marT="36963" marB="36963"/>
                </a:tc>
                <a:tc>
                  <a:txBody>
                    <a:bodyPr/>
                    <a:lstStyle/>
                    <a:p>
                      <a:r>
                        <a:rPr lang="en-US" sz="1500" dirty="0"/>
                        <a:t>12</a:t>
                      </a:r>
                    </a:p>
                  </a:txBody>
                  <a:tcPr marL="73925" marR="73925" marT="36963" marB="36963"/>
                </a:tc>
                <a:extLst>
                  <a:ext uri="{0D108BD9-81ED-4DB2-BD59-A6C34878D82A}">
                    <a16:rowId xmlns:a16="http://schemas.microsoft.com/office/drawing/2014/main" val="1617891110"/>
                  </a:ext>
                </a:extLst>
              </a:tr>
              <a:tr h="517477">
                <a:tc>
                  <a:txBody>
                    <a:bodyPr/>
                    <a:lstStyle/>
                    <a:p>
                      <a:pPr algn="ctr"/>
                      <a:r>
                        <a:rPr lang="en-US" sz="1500" b="1" dirty="0">
                          <a:solidFill>
                            <a:schemeClr val="bg1"/>
                          </a:solidFill>
                        </a:rPr>
                        <a:t>Data Dog</a:t>
                      </a:r>
                    </a:p>
                  </a:txBody>
                  <a:tcPr marL="73925" marR="73925" marT="36963" marB="36963">
                    <a:solidFill>
                      <a:srgbClr val="4472C4"/>
                    </a:solidFill>
                  </a:tcPr>
                </a:tc>
                <a:tc>
                  <a:txBody>
                    <a:bodyPr/>
                    <a:lstStyle/>
                    <a:p>
                      <a:r>
                        <a:rPr lang="en-US" sz="1500" dirty="0"/>
                        <a:t>27</a:t>
                      </a:r>
                    </a:p>
                  </a:txBody>
                  <a:tcPr marL="73925" marR="73925" marT="36963" marB="36963"/>
                </a:tc>
                <a:tc>
                  <a:txBody>
                    <a:bodyPr/>
                    <a:lstStyle/>
                    <a:p>
                      <a:r>
                        <a:rPr lang="en-US" sz="1500" dirty="0"/>
                        <a:t>180</a:t>
                      </a:r>
                    </a:p>
                  </a:txBody>
                  <a:tcPr marL="73925" marR="73925" marT="36963" marB="36963"/>
                </a:tc>
                <a:tc>
                  <a:txBody>
                    <a:bodyPr/>
                    <a:lstStyle/>
                    <a:p>
                      <a:r>
                        <a:rPr lang="en-US" sz="1500" dirty="0"/>
                        <a:t>11</a:t>
                      </a:r>
                    </a:p>
                  </a:txBody>
                  <a:tcPr marL="73925" marR="73925" marT="36963" marB="36963"/>
                </a:tc>
                <a:extLst>
                  <a:ext uri="{0D108BD9-81ED-4DB2-BD59-A6C34878D82A}">
                    <a16:rowId xmlns:a16="http://schemas.microsoft.com/office/drawing/2014/main" val="842711822"/>
                  </a:ext>
                </a:extLst>
              </a:tr>
              <a:tr h="517477">
                <a:tc>
                  <a:txBody>
                    <a:bodyPr/>
                    <a:lstStyle/>
                    <a:p>
                      <a:pPr algn="ctr"/>
                      <a:r>
                        <a:rPr lang="en-US" sz="1500" b="1" dirty="0">
                          <a:solidFill>
                            <a:schemeClr val="bg1"/>
                          </a:solidFill>
                        </a:rPr>
                        <a:t>Data Bird</a:t>
                      </a:r>
                    </a:p>
                  </a:txBody>
                  <a:tcPr marL="73925" marR="73925" marT="36963" marB="36963">
                    <a:solidFill>
                      <a:srgbClr val="4472C4"/>
                    </a:solidFill>
                  </a:tcPr>
                </a:tc>
                <a:tc>
                  <a:txBody>
                    <a:bodyPr/>
                    <a:lstStyle/>
                    <a:p>
                      <a:r>
                        <a:rPr lang="en-US" sz="1500" dirty="0"/>
                        <a:t>16</a:t>
                      </a:r>
                    </a:p>
                  </a:txBody>
                  <a:tcPr marL="73925" marR="73925" marT="36963" marB="36963"/>
                </a:tc>
                <a:tc>
                  <a:txBody>
                    <a:bodyPr/>
                    <a:lstStyle/>
                    <a:p>
                      <a:r>
                        <a:rPr lang="en-US" sz="1500" dirty="0"/>
                        <a:t>3</a:t>
                      </a:r>
                    </a:p>
                  </a:txBody>
                  <a:tcPr marL="73925" marR="73925" marT="36963" marB="36963"/>
                </a:tc>
                <a:tc>
                  <a:txBody>
                    <a:bodyPr/>
                    <a:lstStyle/>
                    <a:p>
                      <a:r>
                        <a:rPr lang="en-US" sz="1500" dirty="0"/>
                        <a:t>25</a:t>
                      </a:r>
                    </a:p>
                  </a:txBody>
                  <a:tcPr marL="73925" marR="73925" marT="36963" marB="36963"/>
                </a:tc>
                <a:extLst>
                  <a:ext uri="{0D108BD9-81ED-4DB2-BD59-A6C34878D82A}">
                    <a16:rowId xmlns:a16="http://schemas.microsoft.com/office/drawing/2014/main" val="1343416302"/>
                  </a:ext>
                </a:extLst>
              </a:tr>
            </a:tbl>
          </a:graphicData>
        </a:graphic>
      </p:graphicFrame>
      <mc:AlternateContent xmlns:mc="http://schemas.openxmlformats.org/markup-compatibility/2006" xmlns:a14="http://schemas.microsoft.com/office/drawing/2010/main">
        <mc:Choice Requires="a14">
          <p:sp>
            <p:nvSpPr>
              <p:cNvPr id="11" name="Content Placeholder 2">
                <a:extLst>
                  <a:ext uri="{FF2B5EF4-FFF2-40B4-BE49-F238E27FC236}">
                    <a16:creationId xmlns:a16="http://schemas.microsoft.com/office/drawing/2014/main" id="{3B539280-2463-FE2C-647E-A409CBB087BB}"/>
                  </a:ext>
                </a:extLst>
              </p:cNvPr>
              <p:cNvSpPr txBox="1">
                <a:spLocks/>
              </p:cNvSpPr>
              <p:nvPr/>
            </p:nvSpPr>
            <p:spPr>
              <a:xfrm>
                <a:off x="3947484" y="4651372"/>
                <a:ext cx="7075650" cy="664926"/>
              </a:xfrm>
              <a:prstGeom prst="rect">
                <a:avLst/>
              </a:prstGeom>
              <a:noFill/>
              <a:ln>
                <a:no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r>
                        <a:rPr lang="en-US" sz="1800" i="1" dirty="0" smtClean="0">
                          <a:latin typeface="Cambria Math" panose="02040503050406030204" pitchFamily="18" charset="0"/>
                        </a:rPr>
                        <m:t>𝐴𝑐𝑐𝑢𝑟𝑎𝑐𝑦</m:t>
                      </m:r>
                      <m:r>
                        <a:rPr lang="en-US" sz="1800" i="1" dirty="0" smtClean="0">
                          <a:latin typeface="Cambria Math" panose="02040503050406030204" pitchFamily="18" charset="0"/>
                        </a:rPr>
                        <m:t> =</m:t>
                      </m:r>
                      <m:f>
                        <m:fPr>
                          <m:ctrlPr>
                            <a:rPr lang="en-US" sz="1800" b="0" i="1" dirty="0" smtClean="0">
                              <a:latin typeface="Cambria Math" panose="02040503050406030204" pitchFamily="18" charset="0"/>
                            </a:rPr>
                          </m:ctrlPr>
                        </m:fPr>
                        <m:num>
                          <m:r>
                            <a:rPr lang="en-US" sz="1800" i="1" dirty="0" smtClean="0">
                              <a:latin typeface="Cambria Math" panose="02040503050406030204" pitchFamily="18" charset="0"/>
                            </a:rPr>
                            <m:t>76+</m:t>
                          </m:r>
                          <m:r>
                            <a:rPr lang="en-US" sz="1800" b="0" i="1" dirty="0" smtClean="0">
                              <a:latin typeface="Cambria Math" panose="02040503050406030204" pitchFamily="18" charset="0"/>
                            </a:rPr>
                            <m:t>180</m:t>
                          </m:r>
                          <m:r>
                            <a:rPr lang="en-US" sz="1800" i="1" dirty="0" smtClean="0">
                              <a:latin typeface="Cambria Math" panose="02040503050406030204" pitchFamily="18" charset="0"/>
                            </a:rPr>
                            <m:t>+</m:t>
                          </m:r>
                          <m:r>
                            <a:rPr lang="en-US" sz="1800" b="0" i="1" dirty="0" smtClean="0">
                              <a:latin typeface="Cambria Math" panose="02040503050406030204" pitchFamily="18" charset="0"/>
                            </a:rPr>
                            <m:t>25</m:t>
                          </m:r>
                        </m:num>
                        <m:den>
                          <m:r>
                            <a:rPr lang="en-US" sz="1800" b="0" i="1" dirty="0" smtClean="0">
                              <a:latin typeface="Cambria Math" panose="02040503050406030204" pitchFamily="18" charset="0"/>
                            </a:rPr>
                            <m:t>76+180+25+20+12+11+27+3+16</m:t>
                          </m:r>
                        </m:den>
                      </m:f>
                      <m:r>
                        <a:rPr lang="en-US" sz="1800" b="0" i="1" dirty="0" smtClean="0">
                          <a:latin typeface="Cambria Math" panose="02040503050406030204" pitchFamily="18" charset="0"/>
                        </a:rPr>
                        <m:t>=75.95%</m:t>
                      </m:r>
                    </m:oMath>
                  </m:oMathPara>
                </a14:m>
                <a:endParaRPr lang="en-US" sz="1800" dirty="0"/>
              </a:p>
            </p:txBody>
          </p:sp>
        </mc:Choice>
        <mc:Fallback xmlns="">
          <p:sp>
            <p:nvSpPr>
              <p:cNvPr id="11" name="Content Placeholder 2">
                <a:extLst>
                  <a:ext uri="{FF2B5EF4-FFF2-40B4-BE49-F238E27FC236}">
                    <a16:creationId xmlns:a16="http://schemas.microsoft.com/office/drawing/2014/main" id="{3B539280-2463-FE2C-647E-A409CBB087BB}"/>
                  </a:ext>
                </a:extLst>
              </p:cNvPr>
              <p:cNvSpPr txBox="1">
                <a:spLocks noRot="1" noChangeAspect="1" noMove="1" noResize="1" noEditPoints="1" noAdjustHandles="1" noChangeArrowheads="1" noChangeShapeType="1" noTextEdit="1"/>
              </p:cNvSpPr>
              <p:nvPr/>
            </p:nvSpPr>
            <p:spPr>
              <a:xfrm>
                <a:off x="3947484" y="4651372"/>
                <a:ext cx="7075650" cy="664926"/>
              </a:xfrm>
              <a:prstGeom prst="rect">
                <a:avLst/>
              </a:prstGeom>
              <a:blipFill>
                <a:blip r:embed="rId3"/>
                <a:stretch>
                  <a:fillRect/>
                </a:stretch>
              </a:blipFill>
              <a:ln>
                <a:noFill/>
              </a:ln>
            </p:spPr>
            <p:txBody>
              <a:bodyPr/>
              <a:lstStyle/>
              <a:p>
                <a:r>
                  <a:rPr lang="en-US">
                    <a:noFill/>
                  </a:rPr>
                  <a:t> </a:t>
                </a:r>
              </a:p>
            </p:txBody>
          </p:sp>
        </mc:Fallback>
      </mc:AlternateContent>
      <p:sp>
        <p:nvSpPr>
          <p:cNvPr id="7" name="Content Placeholder 2">
            <a:extLst>
              <a:ext uri="{FF2B5EF4-FFF2-40B4-BE49-F238E27FC236}">
                <a16:creationId xmlns:a16="http://schemas.microsoft.com/office/drawing/2014/main" id="{9440DC4E-6298-D7EB-40CE-74F9EA18D2A0}"/>
              </a:ext>
            </a:extLst>
          </p:cNvPr>
          <p:cNvSpPr txBox="1">
            <a:spLocks/>
          </p:cNvSpPr>
          <p:nvPr/>
        </p:nvSpPr>
        <p:spPr>
          <a:xfrm>
            <a:off x="3877112" y="5591226"/>
            <a:ext cx="7958970" cy="505741"/>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Even though the classification of “Birds” is poor, the accuracy is comparable to the previous scenario as the majority class is mostly captured by the model. </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054C1042-7799-9336-BBD3-436B42CDE708}"/>
                  </a:ext>
                </a:extLst>
              </p:cNvPr>
              <p:cNvSpPr txBox="1"/>
              <p:nvPr/>
            </p:nvSpPr>
            <p:spPr>
              <a:xfrm>
                <a:off x="4295394" y="3553145"/>
                <a:ext cx="6094602" cy="664926"/>
              </a:xfrm>
              <a:prstGeom prst="rect">
                <a:avLst/>
              </a:prstGeom>
              <a:noFill/>
            </p:spPr>
            <p:txBody>
              <a:bodyPr wrap="square">
                <a:spAutoFit/>
              </a:bodyPr>
              <a:lstStyle/>
              <a:p>
                <a:pPr algn="ctr"/>
                <a14:m>
                  <m:oMathPara xmlns:m="http://schemas.openxmlformats.org/officeDocument/2006/math">
                    <m:oMathParaPr>
                      <m:jc m:val="center"/>
                    </m:oMathParaPr>
                    <m:oMath xmlns:m="http://schemas.openxmlformats.org/officeDocument/2006/math">
                      <m:r>
                        <a:rPr lang="en-US" sz="1800" b="0" i="1" smtClean="0">
                          <a:latin typeface="Cambria Math" panose="02040503050406030204" pitchFamily="18" charset="0"/>
                        </a:rPr>
                        <m:t>𝐴𝑐𝑐𝑢𝑟𝑎𝑐𝑦</m:t>
                      </m:r>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i="1">
                              <a:latin typeface="Cambria Math" panose="02040503050406030204" pitchFamily="18" charset="0"/>
                            </a:rPr>
                            <m:t># </m:t>
                          </m:r>
                          <m:r>
                            <a:rPr lang="en-US" sz="1800" b="0" i="1" smtClean="0">
                              <a:latin typeface="Cambria Math" panose="02040503050406030204" pitchFamily="18" charset="0"/>
                            </a:rPr>
                            <m:t>𝑐</m:t>
                          </m:r>
                          <m:r>
                            <a:rPr lang="en-US" sz="1800" i="1">
                              <a:latin typeface="Cambria Math" panose="02040503050406030204" pitchFamily="18" charset="0"/>
                            </a:rPr>
                            <m:t>𝑜𝑟𝑟𝑒𝑐𝑡</m:t>
                          </m:r>
                          <m:r>
                            <a:rPr lang="en-US" sz="1800" b="0" i="1" smtClean="0">
                              <a:latin typeface="Cambria Math" panose="02040503050406030204" pitchFamily="18" charset="0"/>
                            </a:rPr>
                            <m:t> </m:t>
                          </m:r>
                          <m:r>
                            <a:rPr lang="en-US" sz="1800" b="0" i="1" smtClean="0">
                              <a:latin typeface="Cambria Math" panose="02040503050406030204" pitchFamily="18" charset="0"/>
                            </a:rPr>
                            <m:t>𝑝𝑟𝑒𝑑𝑖𝑐𝑡𝑖𝑜𝑛𝑠</m:t>
                          </m:r>
                        </m:num>
                        <m:den>
                          <m:r>
                            <a:rPr lang="en-US" sz="1800" b="0" i="1" smtClean="0">
                              <a:latin typeface="Cambria Math" panose="02040503050406030204" pitchFamily="18" charset="0"/>
                            </a:rPr>
                            <m:t># </m:t>
                          </m:r>
                          <m:r>
                            <a:rPr lang="en-US" sz="1800" b="0" i="1" smtClean="0">
                              <a:latin typeface="Cambria Math" panose="02040503050406030204" pitchFamily="18" charset="0"/>
                            </a:rPr>
                            <m:t>𝑑𝑎𝑡𝑎</m:t>
                          </m:r>
                          <m:r>
                            <a:rPr lang="en-US" sz="1800" b="0" i="1" smtClean="0">
                              <a:latin typeface="Cambria Math" panose="02040503050406030204" pitchFamily="18" charset="0"/>
                            </a:rPr>
                            <m:t> </m:t>
                          </m:r>
                          <m:r>
                            <a:rPr lang="en-US" sz="1800" b="0" i="1" smtClean="0">
                              <a:latin typeface="Cambria Math" panose="02040503050406030204" pitchFamily="18" charset="0"/>
                            </a:rPr>
                            <m:t>𝑝𝑜𝑖𝑛𝑡𝑠</m:t>
                          </m:r>
                        </m:den>
                      </m:f>
                    </m:oMath>
                  </m:oMathPara>
                </a14:m>
                <a:endParaRPr lang="en-US" dirty="0"/>
              </a:p>
            </p:txBody>
          </p:sp>
        </mc:Choice>
        <mc:Fallback xmlns="">
          <p:sp>
            <p:nvSpPr>
              <p:cNvPr id="4" name="TextBox 3">
                <a:extLst>
                  <a:ext uri="{FF2B5EF4-FFF2-40B4-BE49-F238E27FC236}">
                    <a16:creationId xmlns:a16="http://schemas.microsoft.com/office/drawing/2014/main" id="{054C1042-7799-9336-BBD3-436B42CDE708}"/>
                  </a:ext>
                </a:extLst>
              </p:cNvPr>
              <p:cNvSpPr txBox="1">
                <a:spLocks noRot="1" noChangeAspect="1" noMove="1" noResize="1" noEditPoints="1" noAdjustHandles="1" noChangeArrowheads="1" noChangeShapeType="1" noTextEdit="1"/>
              </p:cNvSpPr>
              <p:nvPr/>
            </p:nvSpPr>
            <p:spPr>
              <a:xfrm>
                <a:off x="4295394" y="3553145"/>
                <a:ext cx="6094602" cy="664926"/>
              </a:xfrm>
              <a:prstGeom prst="rect">
                <a:avLst/>
              </a:prstGeom>
              <a:blipFill>
                <a:blip r:embed="rId4"/>
                <a:stretch>
                  <a:fillRect/>
                </a:stretch>
              </a:blipFill>
            </p:spPr>
            <p:txBody>
              <a:bodyPr/>
              <a:lstStyle/>
              <a:p>
                <a:r>
                  <a:rPr lang="en-US">
                    <a:noFill/>
                  </a:rPr>
                  <a:t> </a:t>
                </a:r>
              </a:p>
            </p:txBody>
          </p:sp>
        </mc:Fallback>
      </mc:AlternateContent>
      <p:sp>
        <p:nvSpPr>
          <p:cNvPr id="12" name="Content Placeholder 2">
            <a:extLst>
              <a:ext uri="{FF2B5EF4-FFF2-40B4-BE49-F238E27FC236}">
                <a16:creationId xmlns:a16="http://schemas.microsoft.com/office/drawing/2014/main" id="{60CC0261-6700-A4A8-7C5A-49C5846F73E6}"/>
              </a:ext>
            </a:extLst>
          </p:cNvPr>
          <p:cNvSpPr txBox="1">
            <a:spLocks/>
          </p:cNvSpPr>
          <p:nvPr/>
        </p:nvSpPr>
        <p:spPr>
          <a:xfrm>
            <a:off x="838200" y="1699627"/>
            <a:ext cx="10515600" cy="129422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Accuracy measures the overall effectiveness of the classification model (classifier). It answers the question, “How many datapoints did the model classify correctly?”</a:t>
            </a:r>
          </a:p>
        </p:txBody>
      </p:sp>
    </p:spTree>
    <p:extLst>
      <p:ext uri="{BB962C8B-B14F-4D97-AF65-F5344CB8AC3E}">
        <p14:creationId xmlns:p14="http://schemas.microsoft.com/office/powerpoint/2010/main" val="41844446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25364-4385-6331-2E0E-02C1915293E0}"/>
              </a:ext>
            </a:extLst>
          </p:cNvPr>
          <p:cNvSpPr>
            <a:spLocks noGrp="1"/>
          </p:cNvSpPr>
          <p:nvPr>
            <p:ph type="title"/>
          </p:nvPr>
        </p:nvSpPr>
        <p:spPr/>
        <p:txBody>
          <a:bodyPr/>
          <a:lstStyle/>
          <a:p>
            <a:r>
              <a:rPr lang="en-US" dirty="0"/>
              <a:t>Recall</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E644D50E-30AC-B0ED-E9EC-DE126F5DF01D}"/>
                  </a:ext>
                </a:extLst>
              </p:cNvPr>
              <p:cNvSpPr txBox="1"/>
              <p:nvPr/>
            </p:nvSpPr>
            <p:spPr>
              <a:xfrm>
                <a:off x="4429618" y="3429000"/>
                <a:ext cx="6094602" cy="665760"/>
              </a:xfrm>
              <a:prstGeom prst="rect">
                <a:avLst/>
              </a:prstGeom>
              <a:noFill/>
            </p:spPr>
            <p:txBody>
              <a:bodyPr wrap="square">
                <a:spAutoFit/>
              </a:bodyPr>
              <a:lstStyle/>
              <a:p>
                <a:pPr/>
                <a14:m>
                  <m:oMathPara xmlns:m="http://schemas.openxmlformats.org/officeDocument/2006/math">
                    <m:oMathParaPr>
                      <m:jc m:val="center"/>
                    </m:oMathParaPr>
                    <m:oMath xmlns:m="http://schemas.openxmlformats.org/officeDocument/2006/math">
                      <m:r>
                        <a:rPr lang="en-US" sz="1800" b="0" i="1" smtClean="0">
                          <a:latin typeface="Cambria Math" panose="02040503050406030204" pitchFamily="18" charset="0"/>
                        </a:rPr>
                        <m:t>𝑅𝑒𝑐𝑎𝑙𝑙</m:t>
                      </m:r>
                      <m:r>
                        <a:rPr lang="en-US" sz="1800" b="0" i="1" smtClean="0">
                          <a:latin typeface="Cambria Math" panose="02040503050406030204" pitchFamily="18" charset="0"/>
                        </a:rPr>
                        <m:t> </m:t>
                      </m:r>
                      <m:r>
                        <a:rPr lang="en-US" sz="1800" b="0" i="1" smtClean="0">
                          <a:latin typeface="Cambria Math" panose="02040503050406030204" pitchFamily="18" charset="0"/>
                        </a:rPr>
                        <m:t>𝑓𝑜𝑟</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 </m:t>
                          </m:r>
                          <m:r>
                            <a:rPr lang="en-US" sz="1800" b="0" i="1" smtClean="0">
                              <a:latin typeface="Cambria Math" panose="02040503050406030204" pitchFamily="18" charset="0"/>
                            </a:rPr>
                            <m:t>𝑐𝑜𝑟𝑟𝑒𝑐𝑡</m:t>
                          </m:r>
                          <m:r>
                            <a:rPr lang="en-US" sz="1800" b="0" i="1" smtClean="0">
                              <a:latin typeface="Cambria Math" panose="02040503050406030204" pitchFamily="18" charset="0"/>
                            </a:rPr>
                            <m:t> </m:t>
                          </m:r>
                          <m:r>
                            <a:rPr lang="en-US" sz="1800" b="0" i="1" smtClean="0">
                              <a:latin typeface="Cambria Math" panose="02040503050406030204" pitchFamily="18" charset="0"/>
                            </a:rPr>
                            <m:t>𝑝𝑟𝑒𝑑𝑖𝑐𝑡𝑖𝑜𝑛𝑠</m:t>
                          </m:r>
                          <m:r>
                            <a:rPr lang="en-US" sz="1800" b="0" i="1" smtClean="0">
                              <a:latin typeface="Cambria Math" panose="02040503050406030204" pitchFamily="18" charset="0"/>
                            </a:rPr>
                            <m:t> </m:t>
                          </m:r>
                          <m:r>
                            <a:rPr lang="en-US" sz="1800" b="0" i="1" smtClean="0">
                              <a:latin typeface="Cambria Math" panose="02040503050406030204" pitchFamily="18" charset="0"/>
                            </a:rPr>
                            <m:t>𝑓𝑜𝑟</m:t>
                          </m:r>
                          <m:r>
                            <a:rPr lang="en-US" sz="1800" b="0" i="1" smtClean="0">
                              <a:latin typeface="Cambria Math" panose="02040503050406030204" pitchFamily="18" charset="0"/>
                            </a:rPr>
                            <m:t> </m:t>
                          </m:r>
                          <m:r>
                            <a:rPr lang="en-US" sz="1800" b="0" i="1" smtClean="0">
                              <a:latin typeface="Cambria Math" panose="02040503050406030204" pitchFamily="18" charset="0"/>
                            </a:rPr>
                            <m:t>𝑐𝑙𝑎𝑠𝑠</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num>
                        <m:den>
                          <m:r>
                            <a:rPr lang="en-US" sz="1800" b="0" i="1" smtClean="0">
                              <a:latin typeface="Cambria Math" panose="02040503050406030204" pitchFamily="18" charset="0"/>
                            </a:rPr>
                            <m:t># </m:t>
                          </m:r>
                          <m:r>
                            <a:rPr lang="en-US" sz="1800" b="0" i="1" smtClean="0">
                              <a:latin typeface="Cambria Math" panose="02040503050406030204" pitchFamily="18" charset="0"/>
                            </a:rPr>
                            <m:t>𝑐𝑙𝑎𝑠𝑠</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r>
                            <a:rPr lang="en-US" sz="1800" b="0" i="1" smtClean="0">
                              <a:latin typeface="Cambria Math" panose="02040503050406030204" pitchFamily="18" charset="0"/>
                            </a:rPr>
                            <m:t> </m:t>
                          </m:r>
                          <m:r>
                            <a:rPr lang="en-US" sz="1800" b="0" i="1" smtClean="0">
                              <a:latin typeface="Cambria Math" panose="02040503050406030204" pitchFamily="18" charset="0"/>
                            </a:rPr>
                            <m:t>𝑑𝑎𝑡𝑎</m:t>
                          </m:r>
                          <m:r>
                            <a:rPr lang="en-US" sz="1800" b="0" i="1" smtClean="0">
                              <a:latin typeface="Cambria Math" panose="02040503050406030204" pitchFamily="18" charset="0"/>
                            </a:rPr>
                            <m:t> </m:t>
                          </m:r>
                          <m:r>
                            <a:rPr lang="en-US" sz="1800" b="0" i="1" smtClean="0">
                              <a:latin typeface="Cambria Math" panose="02040503050406030204" pitchFamily="18" charset="0"/>
                            </a:rPr>
                            <m:t>𝑝𝑜𝑖𝑛𝑡𝑠</m:t>
                          </m:r>
                        </m:den>
                      </m:f>
                    </m:oMath>
                  </m:oMathPara>
                </a14:m>
                <a:endParaRPr lang="en-US" dirty="0"/>
              </a:p>
            </p:txBody>
          </p:sp>
        </mc:Choice>
        <mc:Fallback xmlns="">
          <p:sp>
            <p:nvSpPr>
              <p:cNvPr id="7" name="TextBox 6">
                <a:extLst>
                  <a:ext uri="{FF2B5EF4-FFF2-40B4-BE49-F238E27FC236}">
                    <a16:creationId xmlns:a16="http://schemas.microsoft.com/office/drawing/2014/main" id="{E644D50E-30AC-B0ED-E9EC-DE126F5DF01D}"/>
                  </a:ext>
                </a:extLst>
              </p:cNvPr>
              <p:cNvSpPr txBox="1">
                <a:spLocks noRot="1" noChangeAspect="1" noMove="1" noResize="1" noEditPoints="1" noAdjustHandles="1" noChangeArrowheads="1" noChangeShapeType="1" noTextEdit="1"/>
              </p:cNvSpPr>
              <p:nvPr/>
            </p:nvSpPr>
            <p:spPr>
              <a:xfrm>
                <a:off x="4429618" y="3429000"/>
                <a:ext cx="6094602" cy="665760"/>
              </a:xfrm>
              <a:prstGeom prst="rect">
                <a:avLst/>
              </a:prstGeom>
              <a:blipFill>
                <a:blip r:embed="rId2"/>
                <a:stretch>
                  <a:fillRect/>
                </a:stretch>
              </a:blipFill>
            </p:spPr>
            <p:txBody>
              <a:bodyPr/>
              <a:lstStyle/>
              <a:p>
                <a:r>
                  <a:rPr lang="en-US">
                    <a:noFill/>
                  </a:rPr>
                  <a:t> </a:t>
                </a:r>
              </a:p>
            </p:txBody>
          </p:sp>
        </mc:Fallback>
      </mc:AlternateContent>
      <p:sp>
        <p:nvSpPr>
          <p:cNvPr id="4" name="Content Placeholder 2">
            <a:extLst>
              <a:ext uri="{FF2B5EF4-FFF2-40B4-BE49-F238E27FC236}">
                <a16:creationId xmlns:a16="http://schemas.microsoft.com/office/drawing/2014/main" id="{E2E1F2FC-D6BB-E739-5996-DE282D5009B5}"/>
              </a:ext>
            </a:extLst>
          </p:cNvPr>
          <p:cNvSpPr txBox="1">
            <a:spLocks/>
          </p:cNvSpPr>
          <p:nvPr/>
        </p:nvSpPr>
        <p:spPr>
          <a:xfrm>
            <a:off x="838199" y="6096967"/>
            <a:ext cx="2691003" cy="431177"/>
          </a:xfrm>
          <a:prstGeom prst="rect">
            <a:avLst/>
          </a:prstGeom>
          <a:noFill/>
          <a:ln>
            <a:no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Balanced Data: Nearly equal quantity of dogs, cats, and birds</a:t>
            </a:r>
          </a:p>
        </p:txBody>
      </p:sp>
      <p:graphicFrame>
        <p:nvGraphicFramePr>
          <p:cNvPr id="5" name="Table 10">
            <a:extLst>
              <a:ext uri="{FF2B5EF4-FFF2-40B4-BE49-F238E27FC236}">
                <a16:creationId xmlns:a16="http://schemas.microsoft.com/office/drawing/2014/main" id="{C04EFBBC-ED7E-F8D0-7316-C3A5C60C0368}"/>
              </a:ext>
            </a:extLst>
          </p:cNvPr>
          <p:cNvGraphicFramePr>
            <a:graphicFrameLocks noGrp="1"/>
          </p:cNvGraphicFramePr>
          <p:nvPr>
            <p:extLst>
              <p:ext uri="{D42A27DB-BD31-4B8C-83A1-F6EECF244321}">
                <p14:modId xmlns:p14="http://schemas.microsoft.com/office/powerpoint/2010/main" val="3005306349"/>
              </p:ext>
            </p:extLst>
          </p:nvPr>
        </p:nvGraphicFramePr>
        <p:xfrm>
          <a:off x="838198" y="3921583"/>
          <a:ext cx="2691004" cy="2124504"/>
        </p:xfrm>
        <a:graphic>
          <a:graphicData uri="http://schemas.openxmlformats.org/drawingml/2006/table">
            <a:tbl>
              <a:tblPr firstRow="1" bandRow="1">
                <a:tableStyleId>{5C22544A-7EE6-4342-B048-85BDC9FD1C3A}</a:tableStyleId>
              </a:tblPr>
              <a:tblGrid>
                <a:gridCol w="672751">
                  <a:extLst>
                    <a:ext uri="{9D8B030D-6E8A-4147-A177-3AD203B41FA5}">
                      <a16:colId xmlns:a16="http://schemas.microsoft.com/office/drawing/2014/main" val="3779047369"/>
                    </a:ext>
                  </a:extLst>
                </a:gridCol>
                <a:gridCol w="672751">
                  <a:extLst>
                    <a:ext uri="{9D8B030D-6E8A-4147-A177-3AD203B41FA5}">
                      <a16:colId xmlns:a16="http://schemas.microsoft.com/office/drawing/2014/main" val="2587912599"/>
                    </a:ext>
                  </a:extLst>
                </a:gridCol>
                <a:gridCol w="672751">
                  <a:extLst>
                    <a:ext uri="{9D8B030D-6E8A-4147-A177-3AD203B41FA5}">
                      <a16:colId xmlns:a16="http://schemas.microsoft.com/office/drawing/2014/main" val="617498338"/>
                    </a:ext>
                  </a:extLst>
                </a:gridCol>
                <a:gridCol w="672751">
                  <a:extLst>
                    <a:ext uri="{9D8B030D-6E8A-4147-A177-3AD203B41FA5}">
                      <a16:colId xmlns:a16="http://schemas.microsoft.com/office/drawing/2014/main" val="1361611942"/>
                    </a:ext>
                  </a:extLst>
                </a:gridCol>
              </a:tblGrid>
              <a:tr h="517477">
                <a:tc>
                  <a:txBody>
                    <a:bodyPr/>
                    <a:lstStyle/>
                    <a:p>
                      <a:pPr algn="ctr"/>
                      <a:endParaRPr lang="en-US" sz="1500" b="1" dirty="0">
                        <a:solidFill>
                          <a:schemeClr val="bg1"/>
                        </a:solidFill>
                      </a:endParaRPr>
                    </a:p>
                  </a:txBody>
                  <a:tcPr marL="73925" marR="73925" marT="36963" marB="36963">
                    <a:solidFill>
                      <a:srgbClr val="4472C4"/>
                    </a:solidFill>
                  </a:tcPr>
                </a:tc>
                <a:tc>
                  <a:txBody>
                    <a:bodyPr/>
                    <a:lstStyle/>
                    <a:p>
                      <a:pPr algn="ctr"/>
                      <a:r>
                        <a:rPr lang="en-US" sz="1500" dirty="0"/>
                        <a:t>Model Cat</a:t>
                      </a:r>
                    </a:p>
                  </a:txBody>
                  <a:tcPr marL="73925" marR="73925" marT="36963" marB="36963"/>
                </a:tc>
                <a:tc>
                  <a:txBody>
                    <a:bodyPr/>
                    <a:lstStyle/>
                    <a:p>
                      <a:pPr algn="ctr"/>
                      <a:r>
                        <a:rPr lang="en-US" sz="1500" dirty="0"/>
                        <a:t>Model Dog</a:t>
                      </a:r>
                    </a:p>
                  </a:txBody>
                  <a:tcPr marL="73925" marR="73925" marT="36963" marB="36963"/>
                </a:tc>
                <a:tc>
                  <a:txBody>
                    <a:bodyPr/>
                    <a:lstStyle/>
                    <a:p>
                      <a:pPr algn="ctr"/>
                      <a:r>
                        <a:rPr lang="en-US" sz="1500" dirty="0"/>
                        <a:t>Model Bird</a:t>
                      </a:r>
                    </a:p>
                  </a:txBody>
                  <a:tcPr marL="73925" marR="73925" marT="36963" marB="36963"/>
                </a:tc>
                <a:extLst>
                  <a:ext uri="{0D108BD9-81ED-4DB2-BD59-A6C34878D82A}">
                    <a16:rowId xmlns:a16="http://schemas.microsoft.com/office/drawing/2014/main" val="2688480762"/>
                  </a:ext>
                </a:extLst>
              </a:tr>
              <a:tr h="517477">
                <a:tc>
                  <a:txBody>
                    <a:bodyPr/>
                    <a:lstStyle/>
                    <a:p>
                      <a:pPr algn="ctr"/>
                      <a:r>
                        <a:rPr lang="en-US" sz="1500" b="1" dirty="0">
                          <a:solidFill>
                            <a:schemeClr val="bg1"/>
                          </a:solidFill>
                        </a:rPr>
                        <a:t>Data Cat</a:t>
                      </a:r>
                    </a:p>
                  </a:txBody>
                  <a:tcPr marL="73925" marR="73925" marT="36963" marB="36963">
                    <a:solidFill>
                      <a:srgbClr val="4472C4"/>
                    </a:solidFill>
                  </a:tcPr>
                </a:tc>
                <a:tc>
                  <a:txBody>
                    <a:bodyPr/>
                    <a:lstStyle/>
                    <a:p>
                      <a:r>
                        <a:rPr lang="en-US" sz="1500" dirty="0"/>
                        <a:t>76</a:t>
                      </a:r>
                    </a:p>
                  </a:txBody>
                  <a:tcPr marL="73925" marR="73925" marT="36963" marB="36963"/>
                </a:tc>
                <a:tc>
                  <a:txBody>
                    <a:bodyPr/>
                    <a:lstStyle/>
                    <a:p>
                      <a:r>
                        <a:rPr lang="en-US" sz="1500" dirty="0"/>
                        <a:t>10</a:t>
                      </a:r>
                    </a:p>
                  </a:txBody>
                  <a:tcPr marL="73925" marR="73925" marT="36963" marB="36963"/>
                </a:tc>
                <a:tc>
                  <a:txBody>
                    <a:bodyPr/>
                    <a:lstStyle/>
                    <a:p>
                      <a:r>
                        <a:rPr lang="en-US" sz="1500" dirty="0"/>
                        <a:t>12</a:t>
                      </a:r>
                    </a:p>
                  </a:txBody>
                  <a:tcPr marL="73925" marR="73925" marT="36963" marB="36963"/>
                </a:tc>
                <a:extLst>
                  <a:ext uri="{0D108BD9-81ED-4DB2-BD59-A6C34878D82A}">
                    <a16:rowId xmlns:a16="http://schemas.microsoft.com/office/drawing/2014/main" val="1617891110"/>
                  </a:ext>
                </a:extLst>
              </a:tr>
              <a:tr h="517477">
                <a:tc>
                  <a:txBody>
                    <a:bodyPr/>
                    <a:lstStyle/>
                    <a:p>
                      <a:pPr algn="ctr"/>
                      <a:r>
                        <a:rPr lang="en-US" sz="1500" b="1" dirty="0">
                          <a:solidFill>
                            <a:schemeClr val="bg1"/>
                          </a:solidFill>
                        </a:rPr>
                        <a:t>Data Dog</a:t>
                      </a:r>
                    </a:p>
                  </a:txBody>
                  <a:tcPr marL="73925" marR="73925" marT="36963" marB="36963">
                    <a:solidFill>
                      <a:srgbClr val="4472C4"/>
                    </a:solidFill>
                  </a:tcPr>
                </a:tc>
                <a:tc>
                  <a:txBody>
                    <a:bodyPr/>
                    <a:lstStyle/>
                    <a:p>
                      <a:r>
                        <a:rPr lang="en-US" sz="1500" dirty="0"/>
                        <a:t>27</a:t>
                      </a:r>
                    </a:p>
                  </a:txBody>
                  <a:tcPr marL="73925" marR="73925" marT="36963" marB="36963"/>
                </a:tc>
                <a:tc>
                  <a:txBody>
                    <a:bodyPr/>
                    <a:lstStyle/>
                    <a:p>
                      <a:r>
                        <a:rPr lang="en-US" sz="1500" dirty="0"/>
                        <a:t>69</a:t>
                      </a:r>
                    </a:p>
                  </a:txBody>
                  <a:tcPr marL="73925" marR="73925" marT="36963" marB="36963"/>
                </a:tc>
                <a:tc>
                  <a:txBody>
                    <a:bodyPr/>
                    <a:lstStyle/>
                    <a:p>
                      <a:r>
                        <a:rPr lang="en-US" sz="1500" dirty="0"/>
                        <a:t>11</a:t>
                      </a:r>
                    </a:p>
                  </a:txBody>
                  <a:tcPr marL="73925" marR="73925" marT="36963" marB="36963"/>
                </a:tc>
                <a:extLst>
                  <a:ext uri="{0D108BD9-81ED-4DB2-BD59-A6C34878D82A}">
                    <a16:rowId xmlns:a16="http://schemas.microsoft.com/office/drawing/2014/main" val="842711822"/>
                  </a:ext>
                </a:extLst>
              </a:tr>
              <a:tr h="517477">
                <a:tc>
                  <a:txBody>
                    <a:bodyPr/>
                    <a:lstStyle/>
                    <a:p>
                      <a:pPr algn="ctr"/>
                      <a:r>
                        <a:rPr lang="en-US" sz="1500" b="1" dirty="0">
                          <a:solidFill>
                            <a:schemeClr val="bg1"/>
                          </a:solidFill>
                        </a:rPr>
                        <a:t>Data Bird</a:t>
                      </a:r>
                    </a:p>
                  </a:txBody>
                  <a:tcPr marL="73925" marR="73925" marT="36963" marB="36963">
                    <a:solidFill>
                      <a:srgbClr val="4472C4"/>
                    </a:solidFill>
                  </a:tcPr>
                </a:tc>
                <a:tc>
                  <a:txBody>
                    <a:bodyPr/>
                    <a:lstStyle/>
                    <a:p>
                      <a:r>
                        <a:rPr lang="en-US" sz="1500" dirty="0"/>
                        <a:t>6</a:t>
                      </a:r>
                    </a:p>
                  </a:txBody>
                  <a:tcPr marL="73925" marR="73925" marT="36963" marB="36963"/>
                </a:tc>
                <a:tc>
                  <a:txBody>
                    <a:bodyPr/>
                    <a:lstStyle/>
                    <a:p>
                      <a:r>
                        <a:rPr lang="en-US" sz="1500" dirty="0"/>
                        <a:t>3</a:t>
                      </a:r>
                    </a:p>
                  </a:txBody>
                  <a:tcPr marL="73925" marR="73925" marT="36963" marB="36963"/>
                </a:tc>
                <a:tc>
                  <a:txBody>
                    <a:bodyPr/>
                    <a:lstStyle/>
                    <a:p>
                      <a:r>
                        <a:rPr lang="en-US" sz="1500" dirty="0"/>
                        <a:t>81</a:t>
                      </a:r>
                    </a:p>
                  </a:txBody>
                  <a:tcPr marL="73925" marR="73925" marT="36963" marB="36963"/>
                </a:tc>
                <a:extLst>
                  <a:ext uri="{0D108BD9-81ED-4DB2-BD59-A6C34878D82A}">
                    <a16:rowId xmlns:a16="http://schemas.microsoft.com/office/drawing/2014/main" val="1343416302"/>
                  </a:ext>
                </a:extLst>
              </a:tr>
            </a:tbl>
          </a:graphicData>
        </a:graphic>
      </p:graphicFrame>
      <p:sp>
        <p:nvSpPr>
          <p:cNvPr id="8" name="Content Placeholder 2">
            <a:extLst>
              <a:ext uri="{FF2B5EF4-FFF2-40B4-BE49-F238E27FC236}">
                <a16:creationId xmlns:a16="http://schemas.microsoft.com/office/drawing/2014/main" id="{5D483418-8BBC-0A49-DC12-97D128213654}"/>
              </a:ext>
            </a:extLst>
          </p:cNvPr>
          <p:cNvSpPr txBox="1">
            <a:spLocks/>
          </p:cNvSpPr>
          <p:nvPr/>
        </p:nvSpPr>
        <p:spPr>
          <a:xfrm>
            <a:off x="838200" y="1690688"/>
            <a:ext cx="10515600" cy="200587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Recall measures the effectiveness of the classification model (classifier) on each class. It answers the question, “For the datapoints that belong to this class how many did the model classify correctly?” It is also called Sensitivity or True Positive Rate.</a:t>
            </a: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0D7720B1-92C6-30BE-A941-4636CD09C77B}"/>
                  </a:ext>
                </a:extLst>
              </p:cNvPr>
              <p:cNvSpPr txBox="1"/>
              <p:nvPr/>
            </p:nvSpPr>
            <p:spPr>
              <a:xfrm>
                <a:off x="3529202" y="4116549"/>
                <a:ext cx="6442744" cy="879856"/>
              </a:xfrm>
              <a:prstGeom prst="rect">
                <a:avLst/>
              </a:prstGeom>
              <a:noFill/>
            </p:spPr>
            <p:txBody>
              <a:bodyPr wrap="square">
                <a:spAutoFit/>
              </a:bodyPr>
              <a:lstStyle/>
              <a:p>
                <a:pPr marL="0" indent="0">
                  <a:lnSpc>
                    <a:spcPct val="150000"/>
                  </a:lnSpc>
                  <a:buNone/>
                </a:pPr>
                <a14:m>
                  <m:oMathPara xmlns:m="http://schemas.openxmlformats.org/officeDocument/2006/math">
                    <m:oMathParaPr>
                      <m:jc m:val="left"/>
                    </m:oMathParaPr>
                    <m:oMath xmlns:m="http://schemas.openxmlformats.org/officeDocument/2006/math">
                      <m:r>
                        <a:rPr lang="en-US" sz="1800" b="0" i="1" dirty="0" smtClean="0">
                          <a:latin typeface="Cambria Math" panose="02040503050406030204" pitchFamily="18" charset="0"/>
                        </a:rPr>
                        <m:t>𝑅𝑒𝑐𝑎𝑙</m:t>
                      </m:r>
                      <m:sSub>
                        <m:sSubPr>
                          <m:ctrlPr>
                            <a:rPr lang="en-US" sz="1800" b="0" i="1" dirty="0" smtClean="0">
                              <a:latin typeface="Cambria Math" panose="02040503050406030204" pitchFamily="18" charset="0"/>
                            </a:rPr>
                          </m:ctrlPr>
                        </m:sSubPr>
                        <m:e>
                          <m:r>
                            <a:rPr lang="en-US" sz="1800" b="0" i="1" dirty="0" smtClean="0">
                              <a:latin typeface="Cambria Math" panose="02040503050406030204" pitchFamily="18" charset="0"/>
                            </a:rPr>
                            <m:t>𝑙</m:t>
                          </m:r>
                        </m:e>
                        <m:sub>
                          <m:r>
                            <a:rPr lang="en-US" sz="1800" b="0" i="1" dirty="0" smtClean="0">
                              <a:latin typeface="Cambria Math" panose="02040503050406030204" pitchFamily="18" charset="0"/>
                            </a:rPr>
                            <m:t>𝐶𝑎𝑡</m:t>
                          </m:r>
                        </m:sub>
                      </m:sSub>
                      <m:r>
                        <a:rPr lang="en-US" sz="1800" i="1" dirty="0" smtClean="0">
                          <a:latin typeface="Cambria Math" panose="02040503050406030204" pitchFamily="18" charset="0"/>
                        </a:rPr>
                        <m:t> =</m:t>
                      </m:r>
                      <m:f>
                        <m:fPr>
                          <m:ctrlPr>
                            <a:rPr lang="en-US" sz="1800" b="0" i="1" dirty="0" smtClean="0">
                              <a:latin typeface="Cambria Math" panose="02040503050406030204" pitchFamily="18" charset="0"/>
                            </a:rPr>
                          </m:ctrlPr>
                        </m:fPr>
                        <m:num>
                          <m:r>
                            <a:rPr lang="en-US" sz="1800" i="1" dirty="0" smtClean="0">
                              <a:latin typeface="Cambria Math" panose="02040503050406030204" pitchFamily="18" charset="0"/>
                            </a:rPr>
                            <m:t>76</m:t>
                          </m:r>
                        </m:num>
                        <m:den>
                          <m:r>
                            <a:rPr lang="en-US" sz="1800" b="0" i="1" dirty="0" smtClean="0">
                              <a:latin typeface="Cambria Math" panose="02040503050406030204" pitchFamily="18" charset="0"/>
                            </a:rPr>
                            <m:t>76+10+12</m:t>
                          </m:r>
                        </m:den>
                      </m:f>
                      <m:r>
                        <a:rPr lang="en-US" sz="1800" b="0" i="1" dirty="0" smtClean="0">
                          <a:latin typeface="Cambria Math" panose="02040503050406030204" pitchFamily="18" charset="0"/>
                        </a:rPr>
                        <m:t>=77.55%</m:t>
                      </m:r>
                    </m:oMath>
                  </m:oMathPara>
                </a14:m>
                <a:endParaRPr lang="en-US" sz="1800" b="0" dirty="0"/>
              </a:p>
            </p:txBody>
          </p:sp>
        </mc:Choice>
        <mc:Fallback xmlns="">
          <p:sp>
            <p:nvSpPr>
              <p:cNvPr id="10" name="TextBox 9">
                <a:extLst>
                  <a:ext uri="{FF2B5EF4-FFF2-40B4-BE49-F238E27FC236}">
                    <a16:creationId xmlns:a16="http://schemas.microsoft.com/office/drawing/2014/main" id="{0D7720B1-92C6-30BE-A941-4636CD09C77B}"/>
                  </a:ext>
                </a:extLst>
              </p:cNvPr>
              <p:cNvSpPr txBox="1">
                <a:spLocks noRot="1" noChangeAspect="1" noMove="1" noResize="1" noEditPoints="1" noAdjustHandles="1" noChangeArrowheads="1" noChangeShapeType="1" noTextEdit="1"/>
              </p:cNvSpPr>
              <p:nvPr/>
            </p:nvSpPr>
            <p:spPr>
              <a:xfrm>
                <a:off x="3529202" y="4116549"/>
                <a:ext cx="6442744" cy="879856"/>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2580D0F2-1176-BB9B-0ADF-7EB16CF2FB7B}"/>
                  </a:ext>
                </a:extLst>
              </p:cNvPr>
              <p:cNvSpPr txBox="1"/>
              <p:nvPr/>
            </p:nvSpPr>
            <p:spPr>
              <a:xfrm>
                <a:off x="3529202" y="4741021"/>
                <a:ext cx="6442744" cy="879856"/>
              </a:xfrm>
              <a:prstGeom prst="rect">
                <a:avLst/>
              </a:prstGeom>
              <a:noFill/>
            </p:spPr>
            <p:txBody>
              <a:bodyPr wrap="square">
                <a:spAutoFit/>
              </a:bodyPr>
              <a:lstStyle/>
              <a:p>
                <a:pPr marL="0" indent="0">
                  <a:lnSpc>
                    <a:spcPct val="150000"/>
                  </a:lnSpc>
                  <a:buNone/>
                </a:pPr>
                <a14:m>
                  <m:oMathPara xmlns:m="http://schemas.openxmlformats.org/officeDocument/2006/math">
                    <m:oMathParaPr>
                      <m:jc m:val="left"/>
                    </m:oMathParaPr>
                    <m:oMath xmlns:m="http://schemas.openxmlformats.org/officeDocument/2006/math">
                      <m:r>
                        <a:rPr lang="en-US" sz="1800" b="0" i="1" smtClean="0">
                          <a:latin typeface="Cambria Math" panose="02040503050406030204" pitchFamily="18" charset="0"/>
                        </a:rPr>
                        <m:t>𝑅𝑒𝑐𝑎𝑙</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𝑙</m:t>
                          </m:r>
                        </m:e>
                        <m:sub>
                          <m:r>
                            <a:rPr lang="en-US" sz="1800" b="0" i="1" smtClean="0">
                              <a:latin typeface="Cambria Math" panose="02040503050406030204" pitchFamily="18" charset="0"/>
                            </a:rPr>
                            <m:t>𝐵𝑖𝑟𝑑</m:t>
                          </m:r>
                        </m:sub>
                      </m:sSub>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81</m:t>
                          </m:r>
                        </m:num>
                        <m:den>
                          <m:r>
                            <a:rPr lang="en-US" sz="1800" b="0" i="1" smtClean="0">
                              <a:latin typeface="Cambria Math" panose="02040503050406030204" pitchFamily="18" charset="0"/>
                            </a:rPr>
                            <m:t>81+6+3</m:t>
                          </m:r>
                        </m:den>
                      </m:f>
                      <m:r>
                        <a:rPr lang="en-US" sz="1800" b="0" i="1" smtClean="0">
                          <a:latin typeface="Cambria Math" panose="02040503050406030204" pitchFamily="18" charset="0"/>
                        </a:rPr>
                        <m:t>=90.00%</m:t>
                      </m:r>
                    </m:oMath>
                  </m:oMathPara>
                </a14:m>
                <a:endParaRPr lang="en-US" sz="1800" b="0" dirty="0"/>
              </a:p>
            </p:txBody>
          </p:sp>
        </mc:Choice>
        <mc:Fallback xmlns="">
          <p:sp>
            <p:nvSpPr>
              <p:cNvPr id="12" name="TextBox 11">
                <a:extLst>
                  <a:ext uri="{FF2B5EF4-FFF2-40B4-BE49-F238E27FC236}">
                    <a16:creationId xmlns:a16="http://schemas.microsoft.com/office/drawing/2014/main" id="{2580D0F2-1176-BB9B-0ADF-7EB16CF2FB7B}"/>
                  </a:ext>
                </a:extLst>
              </p:cNvPr>
              <p:cNvSpPr txBox="1">
                <a:spLocks noRot="1" noChangeAspect="1" noMove="1" noResize="1" noEditPoints="1" noAdjustHandles="1" noChangeArrowheads="1" noChangeShapeType="1" noTextEdit="1"/>
              </p:cNvSpPr>
              <p:nvPr/>
            </p:nvSpPr>
            <p:spPr>
              <a:xfrm>
                <a:off x="3529202" y="4741021"/>
                <a:ext cx="6442744" cy="879856"/>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DA1106EA-CF34-DA3C-D3F5-913D555AEAB5}"/>
                  </a:ext>
                </a:extLst>
              </p:cNvPr>
              <p:cNvSpPr txBox="1"/>
              <p:nvPr/>
            </p:nvSpPr>
            <p:spPr>
              <a:xfrm>
                <a:off x="3529202" y="5365493"/>
                <a:ext cx="6094602" cy="879856"/>
              </a:xfrm>
              <a:prstGeom prst="rect">
                <a:avLst/>
              </a:prstGeom>
              <a:noFill/>
            </p:spPr>
            <p:txBody>
              <a:bodyPr wrap="square">
                <a:spAutoFit/>
              </a:bodyPr>
              <a:lstStyle/>
              <a:p>
                <a:pPr marL="0" indent="0" algn="ctr">
                  <a:lnSpc>
                    <a:spcPct val="150000"/>
                  </a:lnSpc>
                  <a:buNone/>
                </a:pPr>
                <a14:m>
                  <m:oMathPara xmlns:m="http://schemas.openxmlformats.org/officeDocument/2006/math">
                    <m:oMathParaPr>
                      <m:jc m:val="left"/>
                    </m:oMathParaPr>
                    <m:oMath xmlns:m="http://schemas.openxmlformats.org/officeDocument/2006/math">
                      <m:r>
                        <a:rPr lang="en-US" sz="1800" i="1" smtClean="0">
                          <a:latin typeface="Cambria Math" panose="02040503050406030204" pitchFamily="18" charset="0"/>
                        </a:rPr>
                        <m:t>𝑅𝑒𝑐𝑎𝑙</m:t>
                      </m:r>
                      <m:sSub>
                        <m:sSubPr>
                          <m:ctrlPr>
                            <a:rPr lang="en-US" sz="1800" i="1">
                              <a:latin typeface="Cambria Math" panose="02040503050406030204" pitchFamily="18" charset="0"/>
                            </a:rPr>
                          </m:ctrlPr>
                        </m:sSubPr>
                        <m:e>
                          <m:r>
                            <a:rPr lang="en-US" sz="1800" i="1">
                              <a:latin typeface="Cambria Math" panose="02040503050406030204" pitchFamily="18" charset="0"/>
                            </a:rPr>
                            <m:t>𝑙</m:t>
                          </m:r>
                        </m:e>
                        <m:sub>
                          <m:r>
                            <a:rPr lang="en-US" sz="1800" i="1">
                              <a:latin typeface="Cambria Math" panose="02040503050406030204" pitchFamily="18" charset="0"/>
                            </a:rPr>
                            <m:t>𝐷𝑜𝑔</m:t>
                          </m:r>
                        </m:sub>
                      </m:sSub>
                      <m:r>
                        <a:rPr lang="en-US" sz="1800" i="1">
                          <a:latin typeface="Cambria Math" panose="02040503050406030204" pitchFamily="18" charset="0"/>
                        </a:rPr>
                        <m:t>=</m:t>
                      </m:r>
                      <m:f>
                        <m:fPr>
                          <m:ctrlPr>
                            <a:rPr lang="en-US" sz="1800" i="1">
                              <a:latin typeface="Cambria Math" panose="02040503050406030204" pitchFamily="18" charset="0"/>
                            </a:rPr>
                          </m:ctrlPr>
                        </m:fPr>
                        <m:num>
                          <m:r>
                            <a:rPr lang="en-US" sz="1800" i="1">
                              <a:latin typeface="Cambria Math" panose="02040503050406030204" pitchFamily="18" charset="0"/>
                            </a:rPr>
                            <m:t>69</m:t>
                          </m:r>
                        </m:num>
                        <m:den>
                          <m:r>
                            <a:rPr lang="en-US" sz="1800" i="1">
                              <a:latin typeface="Cambria Math" panose="02040503050406030204" pitchFamily="18" charset="0"/>
                            </a:rPr>
                            <m:t>27+69+11</m:t>
                          </m:r>
                        </m:den>
                      </m:f>
                      <m:r>
                        <a:rPr lang="en-US" sz="1800" i="1">
                          <a:latin typeface="Cambria Math" panose="02040503050406030204" pitchFamily="18" charset="0"/>
                        </a:rPr>
                        <m:t>=64.48%</m:t>
                      </m:r>
                    </m:oMath>
                  </m:oMathPara>
                </a14:m>
                <a:endParaRPr lang="en-US" sz="1800" b="0" dirty="0"/>
              </a:p>
            </p:txBody>
          </p:sp>
        </mc:Choice>
        <mc:Fallback xmlns="">
          <p:sp>
            <p:nvSpPr>
              <p:cNvPr id="14" name="TextBox 13">
                <a:extLst>
                  <a:ext uri="{FF2B5EF4-FFF2-40B4-BE49-F238E27FC236}">
                    <a16:creationId xmlns:a16="http://schemas.microsoft.com/office/drawing/2014/main" id="{DA1106EA-CF34-DA3C-D3F5-913D555AEAB5}"/>
                  </a:ext>
                </a:extLst>
              </p:cNvPr>
              <p:cNvSpPr txBox="1">
                <a:spLocks noRot="1" noChangeAspect="1" noMove="1" noResize="1" noEditPoints="1" noAdjustHandles="1" noChangeArrowheads="1" noChangeShapeType="1" noTextEdit="1"/>
              </p:cNvSpPr>
              <p:nvPr/>
            </p:nvSpPr>
            <p:spPr>
              <a:xfrm>
                <a:off x="3529202" y="5365493"/>
                <a:ext cx="6094602" cy="879856"/>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2413454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98CA92D-805D-D602-0784-A87A1FF57EC6}"/>
              </a:ext>
            </a:extLst>
          </p:cNvPr>
          <p:cNvSpPr>
            <a:spLocks noGrp="1"/>
          </p:cNvSpPr>
          <p:nvPr>
            <p:ph type="title"/>
          </p:nvPr>
        </p:nvSpPr>
        <p:spPr/>
        <p:txBody>
          <a:bodyPr/>
          <a:lstStyle/>
          <a:p>
            <a:r>
              <a:rPr lang="en-AU" dirty="0"/>
              <a:t>Machine Learning</a:t>
            </a:r>
          </a:p>
        </p:txBody>
      </p:sp>
      <p:sp>
        <p:nvSpPr>
          <p:cNvPr id="7" name="Text Placeholder 6">
            <a:extLst>
              <a:ext uri="{FF2B5EF4-FFF2-40B4-BE49-F238E27FC236}">
                <a16:creationId xmlns:a16="http://schemas.microsoft.com/office/drawing/2014/main" id="{6F74EEE4-31CE-6F9F-49E8-866488683C00}"/>
              </a:ext>
            </a:extLst>
          </p:cNvPr>
          <p:cNvSpPr>
            <a:spLocks noGrp="1"/>
          </p:cNvSpPr>
          <p:nvPr>
            <p:ph type="body" idx="1"/>
          </p:nvPr>
        </p:nvSpPr>
        <p:spPr/>
        <p:txBody>
          <a:bodyPr/>
          <a:lstStyle/>
          <a:p>
            <a:r>
              <a:rPr lang="en-AU" dirty="0"/>
              <a:t>Process by which a computer automatically learns an algorithm for problem solving from data or experience. Typically this involves the adjustment of parameters of a generic model </a:t>
            </a:r>
          </a:p>
        </p:txBody>
      </p:sp>
    </p:spTree>
    <p:extLst>
      <p:ext uri="{BB962C8B-B14F-4D97-AF65-F5344CB8AC3E}">
        <p14:creationId xmlns:p14="http://schemas.microsoft.com/office/powerpoint/2010/main" val="5361647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25364-4385-6331-2E0E-02C1915293E0}"/>
              </a:ext>
            </a:extLst>
          </p:cNvPr>
          <p:cNvSpPr>
            <a:spLocks noGrp="1"/>
          </p:cNvSpPr>
          <p:nvPr>
            <p:ph type="title"/>
          </p:nvPr>
        </p:nvSpPr>
        <p:spPr/>
        <p:txBody>
          <a:bodyPr/>
          <a:lstStyle/>
          <a:p>
            <a:r>
              <a:rPr lang="en-US" dirty="0"/>
              <a:t>Recall</a:t>
            </a:r>
          </a:p>
        </p:txBody>
      </p:sp>
      <p:sp>
        <p:nvSpPr>
          <p:cNvPr id="8" name="Content Placeholder 2">
            <a:extLst>
              <a:ext uri="{FF2B5EF4-FFF2-40B4-BE49-F238E27FC236}">
                <a16:creationId xmlns:a16="http://schemas.microsoft.com/office/drawing/2014/main" id="{1ACE73D8-CA01-F52D-CEAD-E58F2D15B720}"/>
              </a:ext>
            </a:extLst>
          </p:cNvPr>
          <p:cNvSpPr txBox="1">
            <a:spLocks/>
          </p:cNvSpPr>
          <p:nvPr/>
        </p:nvSpPr>
        <p:spPr>
          <a:xfrm>
            <a:off x="838199" y="6096967"/>
            <a:ext cx="2691003" cy="431177"/>
          </a:xfrm>
          <a:prstGeom prst="rect">
            <a:avLst/>
          </a:prstGeom>
          <a:noFill/>
          <a:ln>
            <a:no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Unbalanced Data: More dogs in comparison to cats or birds</a:t>
            </a:r>
          </a:p>
        </p:txBody>
      </p:sp>
      <p:graphicFrame>
        <p:nvGraphicFramePr>
          <p:cNvPr id="9" name="Table 10">
            <a:extLst>
              <a:ext uri="{FF2B5EF4-FFF2-40B4-BE49-F238E27FC236}">
                <a16:creationId xmlns:a16="http://schemas.microsoft.com/office/drawing/2014/main" id="{C43AA608-26D8-521F-1D49-10FC8EFC66D6}"/>
              </a:ext>
            </a:extLst>
          </p:cNvPr>
          <p:cNvGraphicFramePr>
            <a:graphicFrameLocks noGrp="1"/>
          </p:cNvGraphicFramePr>
          <p:nvPr>
            <p:extLst>
              <p:ext uri="{D42A27DB-BD31-4B8C-83A1-F6EECF244321}">
                <p14:modId xmlns:p14="http://schemas.microsoft.com/office/powerpoint/2010/main" val="1383060407"/>
              </p:ext>
            </p:extLst>
          </p:nvPr>
        </p:nvGraphicFramePr>
        <p:xfrm>
          <a:off x="838198" y="3921583"/>
          <a:ext cx="2691004" cy="2124504"/>
        </p:xfrm>
        <a:graphic>
          <a:graphicData uri="http://schemas.openxmlformats.org/drawingml/2006/table">
            <a:tbl>
              <a:tblPr firstRow="1" bandRow="1">
                <a:tableStyleId>{5C22544A-7EE6-4342-B048-85BDC9FD1C3A}</a:tableStyleId>
              </a:tblPr>
              <a:tblGrid>
                <a:gridCol w="672751">
                  <a:extLst>
                    <a:ext uri="{9D8B030D-6E8A-4147-A177-3AD203B41FA5}">
                      <a16:colId xmlns:a16="http://schemas.microsoft.com/office/drawing/2014/main" val="3779047369"/>
                    </a:ext>
                  </a:extLst>
                </a:gridCol>
                <a:gridCol w="672751">
                  <a:extLst>
                    <a:ext uri="{9D8B030D-6E8A-4147-A177-3AD203B41FA5}">
                      <a16:colId xmlns:a16="http://schemas.microsoft.com/office/drawing/2014/main" val="2587912599"/>
                    </a:ext>
                  </a:extLst>
                </a:gridCol>
                <a:gridCol w="672751">
                  <a:extLst>
                    <a:ext uri="{9D8B030D-6E8A-4147-A177-3AD203B41FA5}">
                      <a16:colId xmlns:a16="http://schemas.microsoft.com/office/drawing/2014/main" val="617498338"/>
                    </a:ext>
                  </a:extLst>
                </a:gridCol>
                <a:gridCol w="672751">
                  <a:extLst>
                    <a:ext uri="{9D8B030D-6E8A-4147-A177-3AD203B41FA5}">
                      <a16:colId xmlns:a16="http://schemas.microsoft.com/office/drawing/2014/main" val="1361611942"/>
                    </a:ext>
                  </a:extLst>
                </a:gridCol>
              </a:tblGrid>
              <a:tr h="517477">
                <a:tc>
                  <a:txBody>
                    <a:bodyPr/>
                    <a:lstStyle/>
                    <a:p>
                      <a:pPr algn="ctr"/>
                      <a:endParaRPr lang="en-US" sz="1500" b="1" dirty="0">
                        <a:solidFill>
                          <a:schemeClr val="bg1"/>
                        </a:solidFill>
                      </a:endParaRPr>
                    </a:p>
                  </a:txBody>
                  <a:tcPr marL="73925" marR="73925" marT="36963" marB="36963">
                    <a:solidFill>
                      <a:srgbClr val="4472C4"/>
                    </a:solidFill>
                  </a:tcPr>
                </a:tc>
                <a:tc>
                  <a:txBody>
                    <a:bodyPr/>
                    <a:lstStyle/>
                    <a:p>
                      <a:pPr algn="ctr"/>
                      <a:r>
                        <a:rPr lang="en-US" sz="1500" dirty="0"/>
                        <a:t>Model Cat</a:t>
                      </a:r>
                    </a:p>
                  </a:txBody>
                  <a:tcPr marL="73925" marR="73925" marT="36963" marB="36963"/>
                </a:tc>
                <a:tc>
                  <a:txBody>
                    <a:bodyPr/>
                    <a:lstStyle/>
                    <a:p>
                      <a:pPr algn="ctr"/>
                      <a:r>
                        <a:rPr lang="en-US" sz="1500" dirty="0"/>
                        <a:t>Model Dog</a:t>
                      </a:r>
                    </a:p>
                  </a:txBody>
                  <a:tcPr marL="73925" marR="73925" marT="36963" marB="36963"/>
                </a:tc>
                <a:tc>
                  <a:txBody>
                    <a:bodyPr/>
                    <a:lstStyle/>
                    <a:p>
                      <a:pPr algn="ctr"/>
                      <a:r>
                        <a:rPr lang="en-US" sz="1500" dirty="0"/>
                        <a:t>Model Bird</a:t>
                      </a:r>
                    </a:p>
                  </a:txBody>
                  <a:tcPr marL="73925" marR="73925" marT="36963" marB="36963"/>
                </a:tc>
                <a:extLst>
                  <a:ext uri="{0D108BD9-81ED-4DB2-BD59-A6C34878D82A}">
                    <a16:rowId xmlns:a16="http://schemas.microsoft.com/office/drawing/2014/main" val="2688480762"/>
                  </a:ext>
                </a:extLst>
              </a:tr>
              <a:tr h="517477">
                <a:tc>
                  <a:txBody>
                    <a:bodyPr/>
                    <a:lstStyle/>
                    <a:p>
                      <a:pPr algn="ctr"/>
                      <a:r>
                        <a:rPr lang="en-US" sz="1500" b="1" dirty="0">
                          <a:solidFill>
                            <a:schemeClr val="bg1"/>
                          </a:solidFill>
                        </a:rPr>
                        <a:t>Data Cat</a:t>
                      </a:r>
                    </a:p>
                  </a:txBody>
                  <a:tcPr marL="73925" marR="73925" marT="36963" marB="36963">
                    <a:solidFill>
                      <a:srgbClr val="4472C4"/>
                    </a:solidFill>
                  </a:tcPr>
                </a:tc>
                <a:tc>
                  <a:txBody>
                    <a:bodyPr/>
                    <a:lstStyle/>
                    <a:p>
                      <a:r>
                        <a:rPr lang="en-US" sz="1500" dirty="0"/>
                        <a:t>76</a:t>
                      </a:r>
                    </a:p>
                  </a:txBody>
                  <a:tcPr marL="73925" marR="73925" marT="36963" marB="36963"/>
                </a:tc>
                <a:tc>
                  <a:txBody>
                    <a:bodyPr/>
                    <a:lstStyle/>
                    <a:p>
                      <a:r>
                        <a:rPr lang="en-US" sz="1500" dirty="0"/>
                        <a:t>20</a:t>
                      </a:r>
                    </a:p>
                  </a:txBody>
                  <a:tcPr marL="73925" marR="73925" marT="36963" marB="36963"/>
                </a:tc>
                <a:tc>
                  <a:txBody>
                    <a:bodyPr/>
                    <a:lstStyle/>
                    <a:p>
                      <a:r>
                        <a:rPr lang="en-US" sz="1500" dirty="0"/>
                        <a:t>12</a:t>
                      </a:r>
                    </a:p>
                  </a:txBody>
                  <a:tcPr marL="73925" marR="73925" marT="36963" marB="36963"/>
                </a:tc>
                <a:extLst>
                  <a:ext uri="{0D108BD9-81ED-4DB2-BD59-A6C34878D82A}">
                    <a16:rowId xmlns:a16="http://schemas.microsoft.com/office/drawing/2014/main" val="1617891110"/>
                  </a:ext>
                </a:extLst>
              </a:tr>
              <a:tr h="517477">
                <a:tc>
                  <a:txBody>
                    <a:bodyPr/>
                    <a:lstStyle/>
                    <a:p>
                      <a:pPr algn="ctr"/>
                      <a:r>
                        <a:rPr lang="en-US" sz="1500" b="1" dirty="0">
                          <a:solidFill>
                            <a:schemeClr val="bg1"/>
                          </a:solidFill>
                        </a:rPr>
                        <a:t>Data Dog</a:t>
                      </a:r>
                    </a:p>
                  </a:txBody>
                  <a:tcPr marL="73925" marR="73925" marT="36963" marB="36963">
                    <a:solidFill>
                      <a:srgbClr val="4472C4"/>
                    </a:solidFill>
                  </a:tcPr>
                </a:tc>
                <a:tc>
                  <a:txBody>
                    <a:bodyPr/>
                    <a:lstStyle/>
                    <a:p>
                      <a:r>
                        <a:rPr lang="en-US" sz="1500" dirty="0"/>
                        <a:t>27</a:t>
                      </a:r>
                    </a:p>
                  </a:txBody>
                  <a:tcPr marL="73925" marR="73925" marT="36963" marB="36963"/>
                </a:tc>
                <a:tc>
                  <a:txBody>
                    <a:bodyPr/>
                    <a:lstStyle/>
                    <a:p>
                      <a:r>
                        <a:rPr lang="en-US" sz="1500" dirty="0"/>
                        <a:t>180</a:t>
                      </a:r>
                    </a:p>
                  </a:txBody>
                  <a:tcPr marL="73925" marR="73925" marT="36963" marB="36963"/>
                </a:tc>
                <a:tc>
                  <a:txBody>
                    <a:bodyPr/>
                    <a:lstStyle/>
                    <a:p>
                      <a:r>
                        <a:rPr lang="en-US" sz="1500" dirty="0"/>
                        <a:t>11</a:t>
                      </a:r>
                    </a:p>
                  </a:txBody>
                  <a:tcPr marL="73925" marR="73925" marT="36963" marB="36963"/>
                </a:tc>
                <a:extLst>
                  <a:ext uri="{0D108BD9-81ED-4DB2-BD59-A6C34878D82A}">
                    <a16:rowId xmlns:a16="http://schemas.microsoft.com/office/drawing/2014/main" val="842711822"/>
                  </a:ext>
                </a:extLst>
              </a:tr>
              <a:tr h="517477">
                <a:tc>
                  <a:txBody>
                    <a:bodyPr/>
                    <a:lstStyle/>
                    <a:p>
                      <a:pPr algn="ctr"/>
                      <a:r>
                        <a:rPr lang="en-US" sz="1500" b="1" dirty="0">
                          <a:solidFill>
                            <a:schemeClr val="bg1"/>
                          </a:solidFill>
                        </a:rPr>
                        <a:t>Data Bird</a:t>
                      </a:r>
                    </a:p>
                  </a:txBody>
                  <a:tcPr marL="73925" marR="73925" marT="36963" marB="36963">
                    <a:solidFill>
                      <a:srgbClr val="4472C4"/>
                    </a:solidFill>
                  </a:tcPr>
                </a:tc>
                <a:tc>
                  <a:txBody>
                    <a:bodyPr/>
                    <a:lstStyle/>
                    <a:p>
                      <a:r>
                        <a:rPr lang="en-US" sz="1500" dirty="0"/>
                        <a:t>16</a:t>
                      </a:r>
                    </a:p>
                  </a:txBody>
                  <a:tcPr marL="73925" marR="73925" marT="36963" marB="36963"/>
                </a:tc>
                <a:tc>
                  <a:txBody>
                    <a:bodyPr/>
                    <a:lstStyle/>
                    <a:p>
                      <a:r>
                        <a:rPr lang="en-US" sz="1500" dirty="0"/>
                        <a:t>3</a:t>
                      </a:r>
                    </a:p>
                  </a:txBody>
                  <a:tcPr marL="73925" marR="73925" marT="36963" marB="36963"/>
                </a:tc>
                <a:tc>
                  <a:txBody>
                    <a:bodyPr/>
                    <a:lstStyle/>
                    <a:p>
                      <a:r>
                        <a:rPr lang="en-US" sz="1500" dirty="0"/>
                        <a:t>25</a:t>
                      </a:r>
                    </a:p>
                  </a:txBody>
                  <a:tcPr marL="73925" marR="73925" marT="36963" marB="36963"/>
                </a:tc>
                <a:extLst>
                  <a:ext uri="{0D108BD9-81ED-4DB2-BD59-A6C34878D82A}">
                    <a16:rowId xmlns:a16="http://schemas.microsoft.com/office/drawing/2014/main" val="1343416302"/>
                  </a:ext>
                </a:extLst>
              </a:tr>
            </a:tbl>
          </a:graphicData>
        </a:graphic>
      </p:graphicFrame>
      <p:sp>
        <p:nvSpPr>
          <p:cNvPr id="10" name="Content Placeholder 2">
            <a:extLst>
              <a:ext uri="{FF2B5EF4-FFF2-40B4-BE49-F238E27FC236}">
                <a16:creationId xmlns:a16="http://schemas.microsoft.com/office/drawing/2014/main" id="{803E182C-3DAD-7A2E-EFFC-55FF3C2DC654}"/>
              </a:ext>
            </a:extLst>
          </p:cNvPr>
          <p:cNvSpPr txBox="1">
            <a:spLocks/>
          </p:cNvSpPr>
          <p:nvPr/>
        </p:nvSpPr>
        <p:spPr>
          <a:xfrm>
            <a:off x="8083228" y="4581345"/>
            <a:ext cx="3753523" cy="151562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t>Clearly this model performs poorly on the identification of “Birds” relative to the previous scenario and the metric “Recall” captures this. </a:t>
            </a:r>
          </a:p>
        </p:txBody>
      </p:sp>
      <p:sp>
        <p:nvSpPr>
          <p:cNvPr id="12" name="Content Placeholder 2">
            <a:extLst>
              <a:ext uri="{FF2B5EF4-FFF2-40B4-BE49-F238E27FC236}">
                <a16:creationId xmlns:a16="http://schemas.microsoft.com/office/drawing/2014/main" id="{AEC4BA8C-E2A9-86EA-A821-C94D8110A174}"/>
              </a:ext>
            </a:extLst>
          </p:cNvPr>
          <p:cNvSpPr txBox="1">
            <a:spLocks/>
          </p:cNvSpPr>
          <p:nvPr/>
        </p:nvSpPr>
        <p:spPr>
          <a:xfrm>
            <a:off x="838200" y="1690688"/>
            <a:ext cx="10515600" cy="200587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Recall measures the effectiveness of the classification model (classifier) on each class. It answers the question, “For the datapoints that belong to this class how many did the model classify correctly?” It is also called Sensitivity or True Positive Rate.</a:t>
            </a:r>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306EF30D-54D2-546A-9058-9EF4D8D6DA0B}"/>
                  </a:ext>
                </a:extLst>
              </p:cNvPr>
              <p:cNvSpPr txBox="1"/>
              <p:nvPr/>
            </p:nvSpPr>
            <p:spPr>
              <a:xfrm>
                <a:off x="3654411" y="4212691"/>
                <a:ext cx="6094602" cy="879856"/>
              </a:xfrm>
              <a:prstGeom prst="rect">
                <a:avLst/>
              </a:prstGeom>
              <a:noFill/>
            </p:spPr>
            <p:txBody>
              <a:bodyPr wrap="square">
                <a:spAutoFit/>
              </a:bodyPr>
              <a:lstStyle/>
              <a:p>
                <a:pPr marL="0" indent="0" algn="ctr">
                  <a:lnSpc>
                    <a:spcPct val="150000"/>
                  </a:lnSpc>
                  <a:buNone/>
                </a:pPr>
                <a14:m>
                  <m:oMathPara xmlns:m="http://schemas.openxmlformats.org/officeDocument/2006/math">
                    <m:oMathParaPr>
                      <m:jc m:val="left"/>
                    </m:oMathParaPr>
                    <m:oMath xmlns:m="http://schemas.openxmlformats.org/officeDocument/2006/math">
                      <m:r>
                        <a:rPr lang="en-US" sz="1800" b="0" i="1" dirty="0" smtClean="0">
                          <a:latin typeface="Cambria Math" panose="02040503050406030204" pitchFamily="18" charset="0"/>
                        </a:rPr>
                        <m:t>𝑅𝑒𝑐𝑎𝑙</m:t>
                      </m:r>
                      <m:sSub>
                        <m:sSubPr>
                          <m:ctrlPr>
                            <a:rPr lang="en-US" sz="1800" b="0" i="1" dirty="0" smtClean="0">
                              <a:latin typeface="Cambria Math" panose="02040503050406030204" pitchFamily="18" charset="0"/>
                            </a:rPr>
                          </m:ctrlPr>
                        </m:sSubPr>
                        <m:e>
                          <m:r>
                            <a:rPr lang="en-US" sz="1800" b="0" i="1" dirty="0" smtClean="0">
                              <a:latin typeface="Cambria Math" panose="02040503050406030204" pitchFamily="18" charset="0"/>
                            </a:rPr>
                            <m:t>𝑙</m:t>
                          </m:r>
                        </m:e>
                        <m:sub>
                          <m:r>
                            <a:rPr lang="en-US" sz="1800" b="0" i="1" dirty="0" smtClean="0">
                              <a:latin typeface="Cambria Math" panose="02040503050406030204" pitchFamily="18" charset="0"/>
                            </a:rPr>
                            <m:t>𝐶𝑎𝑡</m:t>
                          </m:r>
                        </m:sub>
                      </m:sSub>
                      <m:r>
                        <a:rPr lang="en-US" sz="1800" i="1" dirty="0" smtClean="0">
                          <a:latin typeface="Cambria Math" panose="02040503050406030204" pitchFamily="18" charset="0"/>
                        </a:rPr>
                        <m:t> =</m:t>
                      </m:r>
                      <m:f>
                        <m:fPr>
                          <m:ctrlPr>
                            <a:rPr lang="en-US" sz="1800" b="0" i="1" dirty="0" smtClean="0">
                              <a:latin typeface="Cambria Math" panose="02040503050406030204" pitchFamily="18" charset="0"/>
                            </a:rPr>
                          </m:ctrlPr>
                        </m:fPr>
                        <m:num>
                          <m:r>
                            <a:rPr lang="en-US" sz="1800" i="1" dirty="0" smtClean="0">
                              <a:latin typeface="Cambria Math" panose="02040503050406030204" pitchFamily="18" charset="0"/>
                            </a:rPr>
                            <m:t>76</m:t>
                          </m:r>
                        </m:num>
                        <m:den>
                          <m:r>
                            <a:rPr lang="en-US" sz="1800" b="0" i="1" dirty="0" smtClean="0">
                              <a:latin typeface="Cambria Math" panose="02040503050406030204" pitchFamily="18" charset="0"/>
                            </a:rPr>
                            <m:t>76+20+12</m:t>
                          </m:r>
                        </m:den>
                      </m:f>
                      <m:r>
                        <a:rPr lang="en-US" sz="1800" b="0" i="1" dirty="0" smtClean="0">
                          <a:latin typeface="Cambria Math" panose="02040503050406030204" pitchFamily="18" charset="0"/>
                        </a:rPr>
                        <m:t>=70.37%</m:t>
                      </m:r>
                    </m:oMath>
                  </m:oMathPara>
                </a14:m>
                <a:endParaRPr lang="en-US" sz="1800" b="0" dirty="0"/>
              </a:p>
            </p:txBody>
          </p:sp>
        </mc:Choice>
        <mc:Fallback xmlns="">
          <p:sp>
            <p:nvSpPr>
              <p:cNvPr id="14" name="TextBox 13">
                <a:extLst>
                  <a:ext uri="{FF2B5EF4-FFF2-40B4-BE49-F238E27FC236}">
                    <a16:creationId xmlns:a16="http://schemas.microsoft.com/office/drawing/2014/main" id="{306EF30D-54D2-546A-9058-9EF4D8D6DA0B}"/>
                  </a:ext>
                </a:extLst>
              </p:cNvPr>
              <p:cNvSpPr txBox="1">
                <a:spLocks noRot="1" noChangeAspect="1" noMove="1" noResize="1" noEditPoints="1" noAdjustHandles="1" noChangeArrowheads="1" noChangeShapeType="1" noTextEdit="1"/>
              </p:cNvSpPr>
              <p:nvPr/>
            </p:nvSpPr>
            <p:spPr>
              <a:xfrm>
                <a:off x="3654411" y="4212691"/>
                <a:ext cx="6094602" cy="879856"/>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EA93A521-3E67-5500-8227-C62188F0362A}"/>
                  </a:ext>
                </a:extLst>
              </p:cNvPr>
              <p:cNvSpPr txBox="1"/>
              <p:nvPr/>
            </p:nvSpPr>
            <p:spPr>
              <a:xfrm>
                <a:off x="3654411" y="4736468"/>
                <a:ext cx="6094602" cy="879856"/>
              </a:xfrm>
              <a:prstGeom prst="rect">
                <a:avLst/>
              </a:prstGeom>
              <a:noFill/>
            </p:spPr>
            <p:txBody>
              <a:bodyPr wrap="square">
                <a:spAutoFit/>
              </a:bodyPr>
              <a:lstStyle/>
              <a:p>
                <a:pPr marL="0" indent="0" algn="ctr">
                  <a:lnSpc>
                    <a:spcPct val="150000"/>
                  </a:lnSpc>
                  <a:buNone/>
                </a:pPr>
                <a14:m>
                  <m:oMathPara xmlns:m="http://schemas.openxmlformats.org/officeDocument/2006/math">
                    <m:oMathParaPr>
                      <m:jc m:val="left"/>
                    </m:oMathParaPr>
                    <m:oMath xmlns:m="http://schemas.openxmlformats.org/officeDocument/2006/math">
                      <m:r>
                        <a:rPr lang="en-US" sz="1800" i="1" smtClean="0">
                          <a:latin typeface="Cambria Math" panose="02040503050406030204" pitchFamily="18" charset="0"/>
                        </a:rPr>
                        <m:t>𝑅𝑒𝑐𝑎𝑙</m:t>
                      </m:r>
                      <m:sSub>
                        <m:sSubPr>
                          <m:ctrlPr>
                            <a:rPr lang="en-US" sz="1800" i="1">
                              <a:latin typeface="Cambria Math" panose="02040503050406030204" pitchFamily="18" charset="0"/>
                            </a:rPr>
                          </m:ctrlPr>
                        </m:sSubPr>
                        <m:e>
                          <m:r>
                            <a:rPr lang="en-US" sz="1800" i="1">
                              <a:latin typeface="Cambria Math" panose="02040503050406030204" pitchFamily="18" charset="0"/>
                            </a:rPr>
                            <m:t>𝑙</m:t>
                          </m:r>
                        </m:e>
                        <m:sub>
                          <m:r>
                            <a:rPr lang="en-US" sz="1800" i="1">
                              <a:latin typeface="Cambria Math" panose="02040503050406030204" pitchFamily="18" charset="0"/>
                            </a:rPr>
                            <m:t>𝐷𝑜𝑔</m:t>
                          </m:r>
                        </m:sub>
                      </m:sSub>
                      <m:r>
                        <a:rPr lang="en-US" sz="1800" i="1">
                          <a:latin typeface="Cambria Math" panose="02040503050406030204" pitchFamily="18" charset="0"/>
                        </a:rPr>
                        <m:t>=</m:t>
                      </m:r>
                      <m:f>
                        <m:fPr>
                          <m:ctrlPr>
                            <a:rPr lang="en-US" sz="1800" i="1">
                              <a:latin typeface="Cambria Math" panose="02040503050406030204" pitchFamily="18" charset="0"/>
                            </a:rPr>
                          </m:ctrlPr>
                        </m:fPr>
                        <m:num>
                          <m:r>
                            <a:rPr lang="en-US" sz="1800" b="0" i="1" smtClean="0">
                              <a:latin typeface="Cambria Math" panose="02040503050406030204" pitchFamily="18" charset="0"/>
                            </a:rPr>
                            <m:t>180</m:t>
                          </m:r>
                        </m:num>
                        <m:den>
                          <m:r>
                            <a:rPr lang="en-US" sz="1800" i="1">
                              <a:latin typeface="Cambria Math" panose="02040503050406030204" pitchFamily="18" charset="0"/>
                            </a:rPr>
                            <m:t>27+</m:t>
                          </m:r>
                          <m:r>
                            <a:rPr lang="en-US" sz="1800" b="0" i="1" smtClean="0">
                              <a:latin typeface="Cambria Math" panose="02040503050406030204" pitchFamily="18" charset="0"/>
                            </a:rPr>
                            <m:t>180</m:t>
                          </m:r>
                          <m:r>
                            <a:rPr lang="en-US" sz="1800" i="1">
                              <a:latin typeface="Cambria Math" panose="02040503050406030204" pitchFamily="18" charset="0"/>
                            </a:rPr>
                            <m:t>+11</m:t>
                          </m:r>
                        </m:den>
                      </m:f>
                      <m:r>
                        <a:rPr lang="en-US" sz="1800" i="1">
                          <a:latin typeface="Cambria Math" panose="02040503050406030204" pitchFamily="18" charset="0"/>
                        </a:rPr>
                        <m:t>=</m:t>
                      </m:r>
                      <m:r>
                        <a:rPr lang="en-US" sz="1800" b="0" i="1" smtClean="0">
                          <a:latin typeface="Cambria Math" panose="02040503050406030204" pitchFamily="18" charset="0"/>
                        </a:rPr>
                        <m:t>82</m:t>
                      </m:r>
                      <m:r>
                        <a:rPr lang="en-US" sz="1800" i="1">
                          <a:latin typeface="Cambria Math" panose="02040503050406030204" pitchFamily="18" charset="0"/>
                        </a:rPr>
                        <m:t>.</m:t>
                      </m:r>
                      <m:r>
                        <a:rPr lang="en-US" sz="1800" b="0" i="1" smtClean="0">
                          <a:latin typeface="Cambria Math" panose="02040503050406030204" pitchFamily="18" charset="0"/>
                        </a:rPr>
                        <m:t>56</m:t>
                      </m:r>
                      <m:r>
                        <a:rPr lang="en-US" sz="1800" i="1">
                          <a:latin typeface="Cambria Math" panose="02040503050406030204" pitchFamily="18" charset="0"/>
                        </a:rPr>
                        <m:t>%</m:t>
                      </m:r>
                    </m:oMath>
                  </m:oMathPara>
                </a14:m>
                <a:endParaRPr lang="en-US" sz="1800" b="0" dirty="0"/>
              </a:p>
            </p:txBody>
          </p:sp>
        </mc:Choice>
        <mc:Fallback xmlns="">
          <p:sp>
            <p:nvSpPr>
              <p:cNvPr id="16" name="TextBox 15">
                <a:extLst>
                  <a:ext uri="{FF2B5EF4-FFF2-40B4-BE49-F238E27FC236}">
                    <a16:creationId xmlns:a16="http://schemas.microsoft.com/office/drawing/2014/main" id="{EA93A521-3E67-5500-8227-C62188F0362A}"/>
                  </a:ext>
                </a:extLst>
              </p:cNvPr>
              <p:cNvSpPr txBox="1">
                <a:spLocks noRot="1" noChangeAspect="1" noMove="1" noResize="1" noEditPoints="1" noAdjustHandles="1" noChangeArrowheads="1" noChangeShapeType="1" noTextEdit="1"/>
              </p:cNvSpPr>
              <p:nvPr/>
            </p:nvSpPr>
            <p:spPr>
              <a:xfrm>
                <a:off x="3654411" y="4736468"/>
                <a:ext cx="6094602" cy="879856"/>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38E35040-C154-FE67-539E-BBC7176DA859}"/>
                  </a:ext>
                </a:extLst>
              </p:cNvPr>
              <p:cNvSpPr txBox="1"/>
              <p:nvPr/>
            </p:nvSpPr>
            <p:spPr>
              <a:xfrm>
                <a:off x="3654411" y="5260245"/>
                <a:ext cx="6094602" cy="888256"/>
              </a:xfrm>
              <a:prstGeom prst="rect">
                <a:avLst/>
              </a:prstGeom>
              <a:noFill/>
            </p:spPr>
            <p:txBody>
              <a:bodyPr wrap="square">
                <a:spAutoFit/>
              </a:bodyPr>
              <a:lstStyle/>
              <a:p>
                <a:pPr marL="0" indent="0" algn="ctr">
                  <a:lnSpc>
                    <a:spcPct val="150000"/>
                  </a:lnSpc>
                  <a:buNone/>
                </a:pPr>
                <a14:m>
                  <m:oMathPara xmlns:m="http://schemas.openxmlformats.org/officeDocument/2006/math">
                    <m:oMathParaPr>
                      <m:jc m:val="left"/>
                    </m:oMathParaPr>
                    <m:oMath xmlns:m="http://schemas.openxmlformats.org/officeDocument/2006/math">
                      <m:r>
                        <a:rPr lang="en-US" sz="1800" b="0" i="1" smtClean="0">
                          <a:latin typeface="Cambria Math" panose="02040503050406030204" pitchFamily="18" charset="0"/>
                        </a:rPr>
                        <m:t>𝑅𝑒𝑐𝑎𝑙</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𝑙</m:t>
                          </m:r>
                        </m:e>
                        <m:sub>
                          <m:r>
                            <a:rPr lang="en-US" sz="1800" b="0" i="1" smtClean="0">
                              <a:latin typeface="Cambria Math" panose="02040503050406030204" pitchFamily="18" charset="0"/>
                            </a:rPr>
                            <m:t>𝐵𝑖𝑟𝑑</m:t>
                          </m:r>
                        </m:sub>
                      </m:sSub>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25</m:t>
                          </m:r>
                        </m:num>
                        <m:den>
                          <m:r>
                            <a:rPr lang="en-US" sz="1800" b="0" i="1" smtClean="0">
                              <a:latin typeface="Cambria Math" panose="02040503050406030204" pitchFamily="18" charset="0"/>
                            </a:rPr>
                            <m:t>16+3+25</m:t>
                          </m:r>
                        </m:den>
                      </m:f>
                      <m:r>
                        <a:rPr lang="en-US" sz="1800" b="0" i="1" smtClean="0">
                          <a:latin typeface="Cambria Math" panose="02040503050406030204" pitchFamily="18" charset="0"/>
                        </a:rPr>
                        <m:t>=56.81%</m:t>
                      </m:r>
                    </m:oMath>
                  </m:oMathPara>
                </a14:m>
                <a:endParaRPr lang="en-US" sz="1800" b="0" dirty="0"/>
              </a:p>
            </p:txBody>
          </p:sp>
        </mc:Choice>
        <mc:Fallback xmlns="">
          <p:sp>
            <p:nvSpPr>
              <p:cNvPr id="18" name="TextBox 17">
                <a:extLst>
                  <a:ext uri="{FF2B5EF4-FFF2-40B4-BE49-F238E27FC236}">
                    <a16:creationId xmlns:a16="http://schemas.microsoft.com/office/drawing/2014/main" id="{38E35040-C154-FE67-539E-BBC7176DA859}"/>
                  </a:ext>
                </a:extLst>
              </p:cNvPr>
              <p:cNvSpPr txBox="1">
                <a:spLocks noRot="1" noChangeAspect="1" noMove="1" noResize="1" noEditPoints="1" noAdjustHandles="1" noChangeArrowheads="1" noChangeShapeType="1" noTextEdit="1"/>
              </p:cNvSpPr>
              <p:nvPr/>
            </p:nvSpPr>
            <p:spPr>
              <a:xfrm>
                <a:off x="3654411" y="5260245"/>
                <a:ext cx="6094602" cy="888256"/>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99BE55B8-9119-FBE8-2365-7221267398EC}"/>
                  </a:ext>
                </a:extLst>
              </p:cNvPr>
              <p:cNvSpPr txBox="1"/>
              <p:nvPr/>
            </p:nvSpPr>
            <p:spPr>
              <a:xfrm>
                <a:off x="4429618" y="3429000"/>
                <a:ext cx="6094602" cy="665760"/>
              </a:xfrm>
              <a:prstGeom prst="rect">
                <a:avLst/>
              </a:prstGeom>
              <a:noFill/>
            </p:spPr>
            <p:txBody>
              <a:bodyPr wrap="square">
                <a:spAutoFit/>
              </a:bodyPr>
              <a:lstStyle/>
              <a:p>
                <a:pPr/>
                <a14:m>
                  <m:oMathPara xmlns:m="http://schemas.openxmlformats.org/officeDocument/2006/math">
                    <m:oMathParaPr>
                      <m:jc m:val="center"/>
                    </m:oMathParaPr>
                    <m:oMath xmlns:m="http://schemas.openxmlformats.org/officeDocument/2006/math">
                      <m:r>
                        <a:rPr lang="en-US" sz="1800" b="0" i="1" smtClean="0">
                          <a:latin typeface="Cambria Math" panose="02040503050406030204" pitchFamily="18" charset="0"/>
                        </a:rPr>
                        <m:t>𝑅𝑒𝑐𝑎𝑙𝑙</m:t>
                      </m:r>
                      <m:r>
                        <a:rPr lang="en-US" sz="1800" b="0" i="1" smtClean="0">
                          <a:latin typeface="Cambria Math" panose="02040503050406030204" pitchFamily="18" charset="0"/>
                        </a:rPr>
                        <m:t> </m:t>
                      </m:r>
                      <m:r>
                        <a:rPr lang="en-US" sz="1800" b="0" i="1" smtClean="0">
                          <a:latin typeface="Cambria Math" panose="02040503050406030204" pitchFamily="18" charset="0"/>
                        </a:rPr>
                        <m:t>𝑓𝑜𝑟</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 </m:t>
                          </m:r>
                          <m:r>
                            <a:rPr lang="en-US" sz="1800" b="0" i="1" smtClean="0">
                              <a:latin typeface="Cambria Math" panose="02040503050406030204" pitchFamily="18" charset="0"/>
                            </a:rPr>
                            <m:t>𝑐𝑜𝑟𝑟𝑒𝑐𝑡</m:t>
                          </m:r>
                          <m:r>
                            <a:rPr lang="en-US" sz="1800" b="0" i="1" smtClean="0">
                              <a:latin typeface="Cambria Math" panose="02040503050406030204" pitchFamily="18" charset="0"/>
                            </a:rPr>
                            <m:t> </m:t>
                          </m:r>
                          <m:r>
                            <a:rPr lang="en-US" sz="1800" b="0" i="1" smtClean="0">
                              <a:latin typeface="Cambria Math" panose="02040503050406030204" pitchFamily="18" charset="0"/>
                            </a:rPr>
                            <m:t>𝑝𝑟𝑒𝑑𝑖𝑐𝑡𝑖𝑜𝑛𝑠</m:t>
                          </m:r>
                          <m:r>
                            <a:rPr lang="en-US" sz="1800" b="0" i="1" smtClean="0">
                              <a:latin typeface="Cambria Math" panose="02040503050406030204" pitchFamily="18" charset="0"/>
                            </a:rPr>
                            <m:t> </m:t>
                          </m:r>
                          <m:r>
                            <a:rPr lang="en-US" sz="1800" b="0" i="1" smtClean="0">
                              <a:latin typeface="Cambria Math" panose="02040503050406030204" pitchFamily="18" charset="0"/>
                            </a:rPr>
                            <m:t>𝑓𝑜𝑟</m:t>
                          </m:r>
                          <m:r>
                            <a:rPr lang="en-US" sz="1800" b="0" i="1" smtClean="0">
                              <a:latin typeface="Cambria Math" panose="02040503050406030204" pitchFamily="18" charset="0"/>
                            </a:rPr>
                            <m:t> </m:t>
                          </m:r>
                          <m:r>
                            <a:rPr lang="en-US" sz="1800" b="0" i="1" smtClean="0">
                              <a:latin typeface="Cambria Math" panose="02040503050406030204" pitchFamily="18" charset="0"/>
                            </a:rPr>
                            <m:t>𝑐𝑙𝑎𝑠𝑠</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num>
                        <m:den>
                          <m:r>
                            <a:rPr lang="en-US" sz="1800" b="0" i="1" smtClean="0">
                              <a:latin typeface="Cambria Math" panose="02040503050406030204" pitchFamily="18" charset="0"/>
                            </a:rPr>
                            <m:t># </m:t>
                          </m:r>
                          <m:r>
                            <a:rPr lang="en-US" sz="1800" b="0" i="1" smtClean="0">
                              <a:latin typeface="Cambria Math" panose="02040503050406030204" pitchFamily="18" charset="0"/>
                            </a:rPr>
                            <m:t>𝑐𝑙𝑎𝑠𝑠</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r>
                            <a:rPr lang="en-US" sz="1800" b="0" i="1" smtClean="0">
                              <a:latin typeface="Cambria Math" panose="02040503050406030204" pitchFamily="18" charset="0"/>
                            </a:rPr>
                            <m:t> </m:t>
                          </m:r>
                          <m:r>
                            <a:rPr lang="en-US" sz="1800" b="0" i="1" smtClean="0">
                              <a:latin typeface="Cambria Math" panose="02040503050406030204" pitchFamily="18" charset="0"/>
                            </a:rPr>
                            <m:t>𝑑𝑎𝑡𝑎</m:t>
                          </m:r>
                          <m:r>
                            <a:rPr lang="en-US" sz="1800" b="0" i="1" smtClean="0">
                              <a:latin typeface="Cambria Math" panose="02040503050406030204" pitchFamily="18" charset="0"/>
                            </a:rPr>
                            <m:t> </m:t>
                          </m:r>
                          <m:r>
                            <a:rPr lang="en-US" sz="1800" b="0" i="1" smtClean="0">
                              <a:latin typeface="Cambria Math" panose="02040503050406030204" pitchFamily="18" charset="0"/>
                            </a:rPr>
                            <m:t>𝑝𝑜𝑖𝑛𝑡𝑠</m:t>
                          </m:r>
                        </m:den>
                      </m:f>
                    </m:oMath>
                  </m:oMathPara>
                </a14:m>
                <a:endParaRPr lang="en-US" dirty="0"/>
              </a:p>
            </p:txBody>
          </p:sp>
        </mc:Choice>
        <mc:Fallback xmlns="">
          <p:sp>
            <p:nvSpPr>
              <p:cNvPr id="19" name="TextBox 18">
                <a:extLst>
                  <a:ext uri="{FF2B5EF4-FFF2-40B4-BE49-F238E27FC236}">
                    <a16:creationId xmlns:a16="http://schemas.microsoft.com/office/drawing/2014/main" id="{99BE55B8-9119-FBE8-2365-7221267398EC}"/>
                  </a:ext>
                </a:extLst>
              </p:cNvPr>
              <p:cNvSpPr txBox="1">
                <a:spLocks noRot="1" noChangeAspect="1" noMove="1" noResize="1" noEditPoints="1" noAdjustHandles="1" noChangeArrowheads="1" noChangeShapeType="1" noTextEdit="1"/>
              </p:cNvSpPr>
              <p:nvPr/>
            </p:nvSpPr>
            <p:spPr>
              <a:xfrm>
                <a:off x="4429618" y="3429000"/>
                <a:ext cx="6094602" cy="665760"/>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5193584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25364-4385-6331-2E0E-02C1915293E0}"/>
              </a:ext>
            </a:extLst>
          </p:cNvPr>
          <p:cNvSpPr>
            <a:spLocks noGrp="1"/>
          </p:cNvSpPr>
          <p:nvPr>
            <p:ph type="title"/>
          </p:nvPr>
        </p:nvSpPr>
        <p:spPr/>
        <p:txBody>
          <a:bodyPr/>
          <a:lstStyle/>
          <a:p>
            <a:r>
              <a:rPr lang="en-US" dirty="0"/>
              <a:t>Precision</a:t>
            </a: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B29ABD4C-3B77-B5C9-0DC5-B371E4EC40B2}"/>
                  </a:ext>
                </a:extLst>
              </p:cNvPr>
              <p:cNvSpPr txBox="1"/>
              <p:nvPr/>
            </p:nvSpPr>
            <p:spPr>
              <a:xfrm>
                <a:off x="3943756" y="3468840"/>
                <a:ext cx="7725562" cy="665760"/>
              </a:xfrm>
              <a:prstGeom prst="rect">
                <a:avLst/>
              </a:prstGeom>
              <a:noFill/>
            </p:spPr>
            <p:txBody>
              <a:bodyPr wrap="square">
                <a:spAutoFit/>
              </a:bodyPr>
              <a:lstStyle/>
              <a:p>
                <a:pPr/>
                <a14:m>
                  <m:oMathPara xmlns:m="http://schemas.openxmlformats.org/officeDocument/2006/math">
                    <m:oMathParaPr>
                      <m:jc m:val="center"/>
                    </m:oMathParaPr>
                    <m:oMath xmlns:m="http://schemas.openxmlformats.org/officeDocument/2006/math">
                      <m:r>
                        <a:rPr lang="en-US" sz="1800" b="0" i="1" smtClean="0">
                          <a:latin typeface="Cambria Math" panose="02040503050406030204" pitchFamily="18" charset="0"/>
                        </a:rPr>
                        <m:t>𝑃𝑟𝑒𝑐𝑖𝑠𝑖𝑜𝑛</m:t>
                      </m:r>
                      <m:r>
                        <a:rPr lang="en-US" sz="1800" b="0" i="1" smtClean="0">
                          <a:latin typeface="Cambria Math" panose="02040503050406030204" pitchFamily="18" charset="0"/>
                        </a:rPr>
                        <m:t> </m:t>
                      </m:r>
                      <m:r>
                        <a:rPr lang="en-US" sz="1800" b="0" i="1" smtClean="0">
                          <a:latin typeface="Cambria Math" panose="02040503050406030204" pitchFamily="18" charset="0"/>
                        </a:rPr>
                        <m:t>𝑓𝑜𝑟</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 </m:t>
                          </m:r>
                          <m:r>
                            <a:rPr lang="en-US" sz="1800" b="0" i="1" smtClean="0">
                              <a:latin typeface="Cambria Math" panose="02040503050406030204" pitchFamily="18" charset="0"/>
                            </a:rPr>
                            <m:t>𝑐𝑜𝑟𝑟𝑒𝑐𝑡</m:t>
                          </m:r>
                          <m:r>
                            <a:rPr lang="en-US" sz="1800" b="0" i="1" smtClean="0">
                              <a:latin typeface="Cambria Math" panose="02040503050406030204" pitchFamily="18" charset="0"/>
                            </a:rPr>
                            <m:t> </m:t>
                          </m:r>
                          <m:r>
                            <a:rPr lang="en-US" sz="1800" b="0" i="1" smtClean="0">
                              <a:latin typeface="Cambria Math" panose="02040503050406030204" pitchFamily="18" charset="0"/>
                            </a:rPr>
                            <m:t>𝑝𝑟𝑒𝑑𝑖𝑐𝑡𝑖𝑜𝑛𝑠</m:t>
                          </m:r>
                          <m:r>
                            <a:rPr lang="en-US" sz="1800" b="0" i="1" smtClean="0">
                              <a:latin typeface="Cambria Math" panose="02040503050406030204" pitchFamily="18" charset="0"/>
                            </a:rPr>
                            <m:t> </m:t>
                          </m:r>
                          <m:r>
                            <a:rPr lang="en-US" sz="1800" b="0" i="1" smtClean="0">
                              <a:latin typeface="Cambria Math" panose="02040503050406030204" pitchFamily="18" charset="0"/>
                            </a:rPr>
                            <m:t>𝑓𝑜𝑟</m:t>
                          </m:r>
                          <m:r>
                            <a:rPr lang="en-US" sz="1800" b="0" i="1" smtClean="0">
                              <a:latin typeface="Cambria Math" panose="02040503050406030204" pitchFamily="18" charset="0"/>
                            </a:rPr>
                            <m:t> </m:t>
                          </m:r>
                          <m:r>
                            <a:rPr lang="en-US" sz="1800" b="0" i="1" smtClean="0">
                              <a:latin typeface="Cambria Math" panose="02040503050406030204" pitchFamily="18" charset="0"/>
                            </a:rPr>
                            <m:t>𝑐𝑙𝑎𝑠𝑠</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num>
                        <m:den>
                          <m:r>
                            <a:rPr lang="en-US" sz="1800" b="0" i="1" smtClean="0">
                              <a:latin typeface="Cambria Math" panose="02040503050406030204" pitchFamily="18" charset="0"/>
                            </a:rPr>
                            <m:t># </m:t>
                          </m:r>
                          <m:r>
                            <a:rPr lang="en-US" sz="1800" b="0" i="1" smtClean="0">
                              <a:latin typeface="Cambria Math" panose="02040503050406030204" pitchFamily="18" charset="0"/>
                            </a:rPr>
                            <m:t>𝑐𝑙𝑎𝑠𝑠</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r>
                            <a:rPr lang="en-US" sz="1800" b="0" i="1" smtClean="0">
                              <a:latin typeface="Cambria Math" panose="02040503050406030204" pitchFamily="18" charset="0"/>
                            </a:rPr>
                            <m:t> </m:t>
                          </m:r>
                          <m:r>
                            <a:rPr lang="en-US" sz="1800" b="0" i="1" smtClean="0">
                              <a:latin typeface="Cambria Math" panose="02040503050406030204" pitchFamily="18" charset="0"/>
                            </a:rPr>
                            <m:t>𝑝𝑟𝑒𝑑𝑖𝑐𝑡𝑖𝑜𝑛𝑠</m:t>
                          </m:r>
                        </m:den>
                      </m:f>
                    </m:oMath>
                  </m:oMathPara>
                </a14:m>
                <a:endParaRPr lang="en-US" dirty="0"/>
              </a:p>
            </p:txBody>
          </p:sp>
        </mc:Choice>
        <mc:Fallback xmlns="">
          <p:sp>
            <p:nvSpPr>
              <p:cNvPr id="9" name="TextBox 8">
                <a:extLst>
                  <a:ext uri="{FF2B5EF4-FFF2-40B4-BE49-F238E27FC236}">
                    <a16:creationId xmlns:a16="http://schemas.microsoft.com/office/drawing/2014/main" id="{B29ABD4C-3B77-B5C9-0DC5-B371E4EC40B2}"/>
                  </a:ext>
                </a:extLst>
              </p:cNvPr>
              <p:cNvSpPr txBox="1">
                <a:spLocks noRot="1" noChangeAspect="1" noMove="1" noResize="1" noEditPoints="1" noAdjustHandles="1" noChangeArrowheads="1" noChangeShapeType="1" noTextEdit="1"/>
              </p:cNvSpPr>
              <p:nvPr/>
            </p:nvSpPr>
            <p:spPr>
              <a:xfrm>
                <a:off x="3943756" y="3468840"/>
                <a:ext cx="7725562" cy="665760"/>
              </a:xfrm>
              <a:prstGeom prst="rect">
                <a:avLst/>
              </a:prstGeom>
              <a:blipFill>
                <a:blip r:embed="rId2"/>
                <a:stretch>
                  <a:fillRect/>
                </a:stretch>
              </a:blipFill>
            </p:spPr>
            <p:txBody>
              <a:bodyPr/>
              <a:lstStyle/>
              <a:p>
                <a:r>
                  <a:rPr lang="en-US">
                    <a:noFill/>
                  </a:rPr>
                  <a:t> </a:t>
                </a:r>
              </a:p>
            </p:txBody>
          </p:sp>
        </mc:Fallback>
      </mc:AlternateContent>
      <p:sp>
        <p:nvSpPr>
          <p:cNvPr id="3" name="Content Placeholder 2">
            <a:extLst>
              <a:ext uri="{FF2B5EF4-FFF2-40B4-BE49-F238E27FC236}">
                <a16:creationId xmlns:a16="http://schemas.microsoft.com/office/drawing/2014/main" id="{B446FAAB-3915-7B5C-4BFB-022FB35DAE33}"/>
              </a:ext>
            </a:extLst>
          </p:cNvPr>
          <p:cNvSpPr txBox="1">
            <a:spLocks/>
          </p:cNvSpPr>
          <p:nvPr/>
        </p:nvSpPr>
        <p:spPr>
          <a:xfrm>
            <a:off x="838199" y="6096967"/>
            <a:ext cx="2691003" cy="431177"/>
          </a:xfrm>
          <a:prstGeom prst="rect">
            <a:avLst/>
          </a:prstGeom>
          <a:noFill/>
          <a:ln>
            <a:no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Balanced Data: Nearly equal quantity of dogs, cats, and birds</a:t>
            </a:r>
          </a:p>
        </p:txBody>
      </p:sp>
      <p:graphicFrame>
        <p:nvGraphicFramePr>
          <p:cNvPr id="5" name="Table 10">
            <a:extLst>
              <a:ext uri="{FF2B5EF4-FFF2-40B4-BE49-F238E27FC236}">
                <a16:creationId xmlns:a16="http://schemas.microsoft.com/office/drawing/2014/main" id="{85D84FA7-B1B6-9C41-4304-5134E6266AA6}"/>
              </a:ext>
            </a:extLst>
          </p:cNvPr>
          <p:cNvGraphicFramePr>
            <a:graphicFrameLocks noGrp="1"/>
          </p:cNvGraphicFramePr>
          <p:nvPr>
            <p:extLst>
              <p:ext uri="{D42A27DB-BD31-4B8C-83A1-F6EECF244321}">
                <p14:modId xmlns:p14="http://schemas.microsoft.com/office/powerpoint/2010/main" val="3802771662"/>
              </p:ext>
            </p:extLst>
          </p:nvPr>
        </p:nvGraphicFramePr>
        <p:xfrm>
          <a:off x="838198" y="3921583"/>
          <a:ext cx="2691004" cy="2124504"/>
        </p:xfrm>
        <a:graphic>
          <a:graphicData uri="http://schemas.openxmlformats.org/drawingml/2006/table">
            <a:tbl>
              <a:tblPr firstRow="1" bandRow="1">
                <a:tableStyleId>{5C22544A-7EE6-4342-B048-85BDC9FD1C3A}</a:tableStyleId>
              </a:tblPr>
              <a:tblGrid>
                <a:gridCol w="672751">
                  <a:extLst>
                    <a:ext uri="{9D8B030D-6E8A-4147-A177-3AD203B41FA5}">
                      <a16:colId xmlns:a16="http://schemas.microsoft.com/office/drawing/2014/main" val="3779047369"/>
                    </a:ext>
                  </a:extLst>
                </a:gridCol>
                <a:gridCol w="672751">
                  <a:extLst>
                    <a:ext uri="{9D8B030D-6E8A-4147-A177-3AD203B41FA5}">
                      <a16:colId xmlns:a16="http://schemas.microsoft.com/office/drawing/2014/main" val="2587912599"/>
                    </a:ext>
                  </a:extLst>
                </a:gridCol>
                <a:gridCol w="672751">
                  <a:extLst>
                    <a:ext uri="{9D8B030D-6E8A-4147-A177-3AD203B41FA5}">
                      <a16:colId xmlns:a16="http://schemas.microsoft.com/office/drawing/2014/main" val="617498338"/>
                    </a:ext>
                  </a:extLst>
                </a:gridCol>
                <a:gridCol w="672751">
                  <a:extLst>
                    <a:ext uri="{9D8B030D-6E8A-4147-A177-3AD203B41FA5}">
                      <a16:colId xmlns:a16="http://schemas.microsoft.com/office/drawing/2014/main" val="1361611942"/>
                    </a:ext>
                  </a:extLst>
                </a:gridCol>
              </a:tblGrid>
              <a:tr h="517477">
                <a:tc>
                  <a:txBody>
                    <a:bodyPr/>
                    <a:lstStyle/>
                    <a:p>
                      <a:pPr algn="ctr"/>
                      <a:endParaRPr lang="en-US" sz="1500" b="1" dirty="0">
                        <a:solidFill>
                          <a:schemeClr val="bg1"/>
                        </a:solidFill>
                      </a:endParaRPr>
                    </a:p>
                  </a:txBody>
                  <a:tcPr marL="73925" marR="73925" marT="36963" marB="36963">
                    <a:solidFill>
                      <a:srgbClr val="4472C4"/>
                    </a:solidFill>
                  </a:tcPr>
                </a:tc>
                <a:tc>
                  <a:txBody>
                    <a:bodyPr/>
                    <a:lstStyle/>
                    <a:p>
                      <a:pPr algn="ctr"/>
                      <a:r>
                        <a:rPr lang="en-US" sz="1500" dirty="0"/>
                        <a:t>Model Cat</a:t>
                      </a:r>
                    </a:p>
                  </a:txBody>
                  <a:tcPr marL="73925" marR="73925" marT="36963" marB="36963"/>
                </a:tc>
                <a:tc>
                  <a:txBody>
                    <a:bodyPr/>
                    <a:lstStyle/>
                    <a:p>
                      <a:pPr algn="ctr"/>
                      <a:r>
                        <a:rPr lang="en-US" sz="1500" dirty="0"/>
                        <a:t>Model Dog</a:t>
                      </a:r>
                    </a:p>
                  </a:txBody>
                  <a:tcPr marL="73925" marR="73925" marT="36963" marB="36963"/>
                </a:tc>
                <a:tc>
                  <a:txBody>
                    <a:bodyPr/>
                    <a:lstStyle/>
                    <a:p>
                      <a:pPr algn="ctr"/>
                      <a:r>
                        <a:rPr lang="en-US" sz="1500" dirty="0"/>
                        <a:t>Model Bird</a:t>
                      </a:r>
                    </a:p>
                  </a:txBody>
                  <a:tcPr marL="73925" marR="73925" marT="36963" marB="36963"/>
                </a:tc>
                <a:extLst>
                  <a:ext uri="{0D108BD9-81ED-4DB2-BD59-A6C34878D82A}">
                    <a16:rowId xmlns:a16="http://schemas.microsoft.com/office/drawing/2014/main" val="2688480762"/>
                  </a:ext>
                </a:extLst>
              </a:tr>
              <a:tr h="517477">
                <a:tc>
                  <a:txBody>
                    <a:bodyPr/>
                    <a:lstStyle/>
                    <a:p>
                      <a:pPr algn="ctr"/>
                      <a:r>
                        <a:rPr lang="en-US" sz="1500" b="1" dirty="0">
                          <a:solidFill>
                            <a:schemeClr val="bg1"/>
                          </a:solidFill>
                        </a:rPr>
                        <a:t>Data Cat</a:t>
                      </a:r>
                    </a:p>
                  </a:txBody>
                  <a:tcPr marL="73925" marR="73925" marT="36963" marB="36963">
                    <a:solidFill>
                      <a:srgbClr val="4472C4"/>
                    </a:solidFill>
                  </a:tcPr>
                </a:tc>
                <a:tc>
                  <a:txBody>
                    <a:bodyPr/>
                    <a:lstStyle/>
                    <a:p>
                      <a:r>
                        <a:rPr lang="en-US" sz="1500" dirty="0"/>
                        <a:t>76</a:t>
                      </a:r>
                    </a:p>
                  </a:txBody>
                  <a:tcPr marL="73925" marR="73925" marT="36963" marB="36963"/>
                </a:tc>
                <a:tc>
                  <a:txBody>
                    <a:bodyPr/>
                    <a:lstStyle/>
                    <a:p>
                      <a:r>
                        <a:rPr lang="en-US" sz="1500" dirty="0"/>
                        <a:t>10</a:t>
                      </a:r>
                    </a:p>
                  </a:txBody>
                  <a:tcPr marL="73925" marR="73925" marT="36963" marB="36963"/>
                </a:tc>
                <a:tc>
                  <a:txBody>
                    <a:bodyPr/>
                    <a:lstStyle/>
                    <a:p>
                      <a:r>
                        <a:rPr lang="en-US" sz="1500" dirty="0"/>
                        <a:t>12</a:t>
                      </a:r>
                    </a:p>
                  </a:txBody>
                  <a:tcPr marL="73925" marR="73925" marT="36963" marB="36963"/>
                </a:tc>
                <a:extLst>
                  <a:ext uri="{0D108BD9-81ED-4DB2-BD59-A6C34878D82A}">
                    <a16:rowId xmlns:a16="http://schemas.microsoft.com/office/drawing/2014/main" val="1617891110"/>
                  </a:ext>
                </a:extLst>
              </a:tr>
              <a:tr h="517477">
                <a:tc>
                  <a:txBody>
                    <a:bodyPr/>
                    <a:lstStyle/>
                    <a:p>
                      <a:pPr algn="ctr"/>
                      <a:r>
                        <a:rPr lang="en-US" sz="1500" b="1" dirty="0">
                          <a:solidFill>
                            <a:schemeClr val="bg1"/>
                          </a:solidFill>
                        </a:rPr>
                        <a:t>Data Dog</a:t>
                      </a:r>
                    </a:p>
                  </a:txBody>
                  <a:tcPr marL="73925" marR="73925" marT="36963" marB="36963">
                    <a:solidFill>
                      <a:srgbClr val="4472C4"/>
                    </a:solidFill>
                  </a:tcPr>
                </a:tc>
                <a:tc>
                  <a:txBody>
                    <a:bodyPr/>
                    <a:lstStyle/>
                    <a:p>
                      <a:r>
                        <a:rPr lang="en-US" sz="1500" dirty="0"/>
                        <a:t>27</a:t>
                      </a:r>
                    </a:p>
                  </a:txBody>
                  <a:tcPr marL="73925" marR="73925" marT="36963" marB="36963"/>
                </a:tc>
                <a:tc>
                  <a:txBody>
                    <a:bodyPr/>
                    <a:lstStyle/>
                    <a:p>
                      <a:r>
                        <a:rPr lang="en-US" sz="1500" dirty="0"/>
                        <a:t>69</a:t>
                      </a:r>
                    </a:p>
                  </a:txBody>
                  <a:tcPr marL="73925" marR="73925" marT="36963" marB="36963"/>
                </a:tc>
                <a:tc>
                  <a:txBody>
                    <a:bodyPr/>
                    <a:lstStyle/>
                    <a:p>
                      <a:r>
                        <a:rPr lang="en-US" sz="1500" dirty="0"/>
                        <a:t>11</a:t>
                      </a:r>
                    </a:p>
                  </a:txBody>
                  <a:tcPr marL="73925" marR="73925" marT="36963" marB="36963"/>
                </a:tc>
                <a:extLst>
                  <a:ext uri="{0D108BD9-81ED-4DB2-BD59-A6C34878D82A}">
                    <a16:rowId xmlns:a16="http://schemas.microsoft.com/office/drawing/2014/main" val="842711822"/>
                  </a:ext>
                </a:extLst>
              </a:tr>
              <a:tr h="517477">
                <a:tc>
                  <a:txBody>
                    <a:bodyPr/>
                    <a:lstStyle/>
                    <a:p>
                      <a:pPr algn="ctr"/>
                      <a:r>
                        <a:rPr lang="en-US" sz="1500" b="1" dirty="0">
                          <a:solidFill>
                            <a:schemeClr val="bg1"/>
                          </a:solidFill>
                        </a:rPr>
                        <a:t>Data Bird</a:t>
                      </a:r>
                    </a:p>
                  </a:txBody>
                  <a:tcPr marL="73925" marR="73925" marT="36963" marB="36963">
                    <a:solidFill>
                      <a:srgbClr val="4472C4"/>
                    </a:solidFill>
                  </a:tcPr>
                </a:tc>
                <a:tc>
                  <a:txBody>
                    <a:bodyPr/>
                    <a:lstStyle/>
                    <a:p>
                      <a:r>
                        <a:rPr lang="en-US" sz="1500" dirty="0"/>
                        <a:t>6</a:t>
                      </a:r>
                    </a:p>
                  </a:txBody>
                  <a:tcPr marL="73925" marR="73925" marT="36963" marB="36963"/>
                </a:tc>
                <a:tc>
                  <a:txBody>
                    <a:bodyPr/>
                    <a:lstStyle/>
                    <a:p>
                      <a:r>
                        <a:rPr lang="en-US" sz="1500" dirty="0"/>
                        <a:t>3</a:t>
                      </a:r>
                    </a:p>
                  </a:txBody>
                  <a:tcPr marL="73925" marR="73925" marT="36963" marB="36963"/>
                </a:tc>
                <a:tc>
                  <a:txBody>
                    <a:bodyPr/>
                    <a:lstStyle/>
                    <a:p>
                      <a:r>
                        <a:rPr lang="en-US" sz="1500" dirty="0"/>
                        <a:t>81</a:t>
                      </a:r>
                    </a:p>
                  </a:txBody>
                  <a:tcPr marL="73925" marR="73925" marT="36963" marB="36963"/>
                </a:tc>
                <a:extLst>
                  <a:ext uri="{0D108BD9-81ED-4DB2-BD59-A6C34878D82A}">
                    <a16:rowId xmlns:a16="http://schemas.microsoft.com/office/drawing/2014/main" val="1343416302"/>
                  </a:ext>
                </a:extLst>
              </a:tr>
            </a:tbl>
          </a:graphicData>
        </a:graphic>
      </p:graphicFrame>
      <p:sp>
        <p:nvSpPr>
          <p:cNvPr id="4" name="Content Placeholder 2">
            <a:extLst>
              <a:ext uri="{FF2B5EF4-FFF2-40B4-BE49-F238E27FC236}">
                <a16:creationId xmlns:a16="http://schemas.microsoft.com/office/drawing/2014/main" id="{32211579-3B89-0650-DEC4-589F2ADE4610}"/>
              </a:ext>
            </a:extLst>
          </p:cNvPr>
          <p:cNvSpPr txBox="1">
            <a:spLocks/>
          </p:cNvSpPr>
          <p:nvPr/>
        </p:nvSpPr>
        <p:spPr>
          <a:xfrm>
            <a:off x="838200" y="1690688"/>
            <a:ext cx="10515600" cy="17161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Precision measures the purity of the classification model (classifier) on each class. It answers the question, “For the datapoints that are classified by the model as belonging to this class how many did it capture correctly?”</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AA6DAC1A-625F-F11A-A0D9-993CCF22CFBE}"/>
                  </a:ext>
                </a:extLst>
              </p:cNvPr>
              <p:cNvSpPr txBox="1"/>
              <p:nvPr/>
            </p:nvSpPr>
            <p:spPr>
              <a:xfrm>
                <a:off x="3680204" y="4134600"/>
                <a:ext cx="6094602" cy="879856"/>
              </a:xfrm>
              <a:prstGeom prst="rect">
                <a:avLst/>
              </a:prstGeom>
              <a:noFill/>
            </p:spPr>
            <p:txBody>
              <a:bodyPr wrap="square">
                <a:spAutoFit/>
              </a:bodyPr>
              <a:lstStyle/>
              <a:p>
                <a:pPr marL="0" indent="0" algn="ctr">
                  <a:lnSpc>
                    <a:spcPct val="150000"/>
                  </a:lnSpc>
                  <a:buNone/>
                </a:pPr>
                <a14:m>
                  <m:oMathPara xmlns:m="http://schemas.openxmlformats.org/officeDocument/2006/math">
                    <m:oMathParaPr>
                      <m:jc m:val="left"/>
                    </m:oMathParaPr>
                    <m:oMath xmlns:m="http://schemas.openxmlformats.org/officeDocument/2006/math">
                      <m:r>
                        <a:rPr lang="en-AU" sz="1800" b="0" i="1" dirty="0" smtClean="0">
                          <a:latin typeface="Cambria Math" panose="02040503050406030204" pitchFamily="18" charset="0"/>
                        </a:rPr>
                        <m:t>𝑃𝑟𝑒𝑐𝑖𝑠𝑖𝑜</m:t>
                      </m:r>
                      <m:sSub>
                        <m:sSubPr>
                          <m:ctrlPr>
                            <a:rPr lang="en-AU" sz="1800" b="0" i="1" dirty="0" smtClean="0">
                              <a:latin typeface="Cambria Math" panose="02040503050406030204" pitchFamily="18" charset="0"/>
                            </a:rPr>
                          </m:ctrlPr>
                        </m:sSubPr>
                        <m:e>
                          <m:r>
                            <a:rPr lang="en-AU" sz="1800" b="0" i="1" dirty="0" smtClean="0">
                              <a:latin typeface="Cambria Math" panose="02040503050406030204" pitchFamily="18" charset="0"/>
                            </a:rPr>
                            <m:t>𝑛</m:t>
                          </m:r>
                        </m:e>
                        <m:sub>
                          <m:r>
                            <a:rPr lang="en-AU" sz="1800" b="0" i="1" dirty="0" smtClean="0">
                              <a:latin typeface="Cambria Math" panose="02040503050406030204" pitchFamily="18" charset="0"/>
                            </a:rPr>
                            <m:t>𝐶𝑎𝑡</m:t>
                          </m:r>
                        </m:sub>
                      </m:sSub>
                      <m:r>
                        <a:rPr lang="en-US" sz="1800" i="1" dirty="0" smtClean="0">
                          <a:latin typeface="Cambria Math" panose="02040503050406030204" pitchFamily="18" charset="0"/>
                        </a:rPr>
                        <m:t> =</m:t>
                      </m:r>
                      <m:f>
                        <m:fPr>
                          <m:ctrlPr>
                            <a:rPr lang="en-US" sz="1800" b="0" i="1" dirty="0" smtClean="0">
                              <a:latin typeface="Cambria Math" panose="02040503050406030204" pitchFamily="18" charset="0"/>
                            </a:rPr>
                          </m:ctrlPr>
                        </m:fPr>
                        <m:num>
                          <m:r>
                            <a:rPr lang="en-AU" sz="1800" b="0" i="1" dirty="0" smtClean="0">
                              <a:latin typeface="Cambria Math" panose="02040503050406030204" pitchFamily="18" charset="0"/>
                            </a:rPr>
                            <m:t>76</m:t>
                          </m:r>
                        </m:num>
                        <m:den>
                          <m:r>
                            <a:rPr lang="en-AU" sz="1800" b="0" i="1" dirty="0" smtClean="0">
                              <a:latin typeface="Cambria Math" panose="02040503050406030204" pitchFamily="18" charset="0"/>
                            </a:rPr>
                            <m:t>76+27+6</m:t>
                          </m:r>
                        </m:den>
                      </m:f>
                      <m:r>
                        <a:rPr lang="en-US" sz="1800" b="0" i="1" dirty="0" smtClean="0">
                          <a:latin typeface="Cambria Math" panose="02040503050406030204" pitchFamily="18" charset="0"/>
                        </a:rPr>
                        <m:t>=</m:t>
                      </m:r>
                      <m:r>
                        <a:rPr lang="en-AU" sz="1800" b="0" i="1" dirty="0" smtClean="0">
                          <a:latin typeface="Cambria Math" panose="02040503050406030204" pitchFamily="18" charset="0"/>
                        </a:rPr>
                        <m:t>69.</m:t>
                      </m:r>
                      <m:r>
                        <a:rPr lang="en-US" sz="1800" b="0" i="1" dirty="0" smtClean="0">
                          <a:latin typeface="Cambria Math" panose="02040503050406030204" pitchFamily="18" charset="0"/>
                        </a:rPr>
                        <m:t>7</m:t>
                      </m:r>
                      <m:r>
                        <a:rPr lang="en-AU" sz="1800" b="0" i="1" dirty="0" smtClean="0">
                          <a:latin typeface="Cambria Math" panose="02040503050406030204" pitchFamily="18" charset="0"/>
                        </a:rPr>
                        <m:t>2</m:t>
                      </m:r>
                      <m:r>
                        <a:rPr lang="en-US" sz="1800" b="0" i="1" dirty="0" smtClean="0">
                          <a:latin typeface="Cambria Math" panose="02040503050406030204" pitchFamily="18" charset="0"/>
                        </a:rPr>
                        <m:t>%</m:t>
                      </m:r>
                    </m:oMath>
                  </m:oMathPara>
                </a14:m>
                <a:endParaRPr lang="en-US" sz="1800" b="0" dirty="0"/>
              </a:p>
            </p:txBody>
          </p:sp>
        </mc:Choice>
        <mc:Fallback xmlns="">
          <p:sp>
            <p:nvSpPr>
              <p:cNvPr id="8" name="TextBox 7">
                <a:extLst>
                  <a:ext uri="{FF2B5EF4-FFF2-40B4-BE49-F238E27FC236}">
                    <a16:creationId xmlns:a16="http://schemas.microsoft.com/office/drawing/2014/main" id="{AA6DAC1A-625F-F11A-A0D9-993CCF22CFBE}"/>
                  </a:ext>
                </a:extLst>
              </p:cNvPr>
              <p:cNvSpPr txBox="1">
                <a:spLocks noRot="1" noChangeAspect="1" noMove="1" noResize="1" noEditPoints="1" noAdjustHandles="1" noChangeArrowheads="1" noChangeShapeType="1" noTextEdit="1"/>
              </p:cNvSpPr>
              <p:nvPr/>
            </p:nvSpPr>
            <p:spPr>
              <a:xfrm>
                <a:off x="3680204" y="4134600"/>
                <a:ext cx="6094602" cy="879856"/>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17C7E46C-EEAF-34E7-408D-57C897E30216}"/>
                  </a:ext>
                </a:extLst>
              </p:cNvPr>
              <p:cNvSpPr txBox="1"/>
              <p:nvPr/>
            </p:nvSpPr>
            <p:spPr>
              <a:xfrm>
                <a:off x="3680204" y="4687444"/>
                <a:ext cx="6094602" cy="879856"/>
              </a:xfrm>
              <a:prstGeom prst="rect">
                <a:avLst/>
              </a:prstGeom>
              <a:noFill/>
            </p:spPr>
            <p:txBody>
              <a:bodyPr wrap="square">
                <a:spAutoFit/>
              </a:bodyPr>
              <a:lstStyle/>
              <a:p>
                <a:pPr marL="0" indent="0" algn="ctr">
                  <a:lnSpc>
                    <a:spcPct val="150000"/>
                  </a:lnSpc>
                  <a:buNone/>
                </a:pPr>
                <a14:m>
                  <m:oMathPara xmlns:m="http://schemas.openxmlformats.org/officeDocument/2006/math">
                    <m:oMathParaPr>
                      <m:jc m:val="left"/>
                    </m:oMathParaPr>
                    <m:oMath xmlns:m="http://schemas.openxmlformats.org/officeDocument/2006/math">
                      <m:sSub>
                        <m:sSubPr>
                          <m:ctrlPr>
                            <a:rPr lang="en-US" sz="1800" i="1" smtClean="0">
                              <a:latin typeface="Cambria Math" panose="02040503050406030204" pitchFamily="18" charset="0"/>
                            </a:rPr>
                          </m:ctrlPr>
                        </m:sSubPr>
                        <m:e>
                          <m:r>
                            <a:rPr lang="en-AU" sz="1800" b="0" i="1" smtClean="0">
                              <a:latin typeface="Cambria Math" panose="02040503050406030204" pitchFamily="18" charset="0"/>
                            </a:rPr>
                            <m:t>𝑃𝑟𝑒𝑐𝑖𝑠𝑖𝑜𝑛</m:t>
                          </m:r>
                        </m:e>
                        <m:sub>
                          <m:r>
                            <a:rPr lang="en-US" sz="1800" i="1">
                              <a:latin typeface="Cambria Math" panose="02040503050406030204" pitchFamily="18" charset="0"/>
                            </a:rPr>
                            <m:t>𝐷𝑜𝑔</m:t>
                          </m:r>
                        </m:sub>
                      </m:sSub>
                      <m:r>
                        <a:rPr lang="en-US" sz="1800" i="1">
                          <a:latin typeface="Cambria Math" panose="02040503050406030204" pitchFamily="18" charset="0"/>
                        </a:rPr>
                        <m:t>=</m:t>
                      </m:r>
                      <m:f>
                        <m:fPr>
                          <m:ctrlPr>
                            <a:rPr lang="en-US" sz="1800" i="1">
                              <a:latin typeface="Cambria Math" panose="02040503050406030204" pitchFamily="18" charset="0"/>
                            </a:rPr>
                          </m:ctrlPr>
                        </m:fPr>
                        <m:num>
                          <m:r>
                            <a:rPr lang="en-AU" sz="1800" b="0" i="1" smtClean="0">
                              <a:latin typeface="Cambria Math" panose="02040503050406030204" pitchFamily="18" charset="0"/>
                            </a:rPr>
                            <m:t>69</m:t>
                          </m:r>
                        </m:num>
                        <m:den>
                          <m:r>
                            <a:rPr lang="en-AU" sz="1800" b="0" i="1" smtClean="0">
                              <a:latin typeface="Cambria Math" panose="02040503050406030204" pitchFamily="18" charset="0"/>
                            </a:rPr>
                            <m:t>10+69+3</m:t>
                          </m:r>
                        </m:den>
                      </m:f>
                      <m:r>
                        <a:rPr lang="en-US" sz="1800" i="1">
                          <a:latin typeface="Cambria Math" panose="02040503050406030204" pitchFamily="18" charset="0"/>
                        </a:rPr>
                        <m:t>=</m:t>
                      </m:r>
                      <m:r>
                        <a:rPr lang="en-AU" sz="1800" b="0" i="1" smtClean="0">
                          <a:latin typeface="Cambria Math" panose="02040503050406030204" pitchFamily="18" charset="0"/>
                        </a:rPr>
                        <m:t>84</m:t>
                      </m:r>
                      <m:r>
                        <a:rPr lang="en-US" sz="1800" i="1">
                          <a:latin typeface="Cambria Math" panose="02040503050406030204" pitchFamily="18" charset="0"/>
                        </a:rPr>
                        <m:t>.</m:t>
                      </m:r>
                      <m:r>
                        <a:rPr lang="en-US" sz="1800" b="0" i="1" smtClean="0">
                          <a:latin typeface="Cambria Math" panose="02040503050406030204" pitchFamily="18" charset="0"/>
                        </a:rPr>
                        <m:t>1</m:t>
                      </m:r>
                      <m:r>
                        <a:rPr lang="en-AU" sz="1800" b="0" i="1" smtClean="0">
                          <a:latin typeface="Cambria Math" panose="02040503050406030204" pitchFamily="18" charset="0"/>
                        </a:rPr>
                        <m:t>4</m:t>
                      </m:r>
                      <m:r>
                        <a:rPr lang="en-US" sz="1800" i="1">
                          <a:latin typeface="Cambria Math" panose="02040503050406030204" pitchFamily="18" charset="0"/>
                        </a:rPr>
                        <m:t>%</m:t>
                      </m:r>
                    </m:oMath>
                  </m:oMathPara>
                </a14:m>
                <a:endParaRPr lang="en-US" sz="1800" b="0" dirty="0"/>
              </a:p>
            </p:txBody>
          </p:sp>
        </mc:Choice>
        <mc:Fallback xmlns="">
          <p:sp>
            <p:nvSpPr>
              <p:cNvPr id="11" name="TextBox 10">
                <a:extLst>
                  <a:ext uri="{FF2B5EF4-FFF2-40B4-BE49-F238E27FC236}">
                    <a16:creationId xmlns:a16="http://schemas.microsoft.com/office/drawing/2014/main" id="{17C7E46C-EEAF-34E7-408D-57C897E30216}"/>
                  </a:ext>
                </a:extLst>
              </p:cNvPr>
              <p:cNvSpPr txBox="1">
                <a:spLocks noRot="1" noChangeAspect="1" noMove="1" noResize="1" noEditPoints="1" noAdjustHandles="1" noChangeArrowheads="1" noChangeShapeType="1" noTextEdit="1"/>
              </p:cNvSpPr>
              <p:nvPr/>
            </p:nvSpPr>
            <p:spPr>
              <a:xfrm>
                <a:off x="3680204" y="4687444"/>
                <a:ext cx="6094602" cy="879856"/>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B44D0F7A-EC7C-E7D2-AFC6-3EED27FF9C02}"/>
                  </a:ext>
                </a:extLst>
              </p:cNvPr>
              <p:cNvSpPr txBox="1"/>
              <p:nvPr/>
            </p:nvSpPr>
            <p:spPr>
              <a:xfrm>
                <a:off x="3680204" y="5240288"/>
                <a:ext cx="6094602" cy="879856"/>
              </a:xfrm>
              <a:prstGeom prst="rect">
                <a:avLst/>
              </a:prstGeom>
              <a:noFill/>
            </p:spPr>
            <p:txBody>
              <a:bodyPr wrap="square">
                <a:spAutoFit/>
              </a:bodyPr>
              <a:lstStyle/>
              <a:p>
                <a:pPr marL="0" indent="0" algn="ctr">
                  <a:lnSpc>
                    <a:spcPct val="150000"/>
                  </a:lnSpc>
                  <a:buNone/>
                </a:pPr>
                <a14:m>
                  <m:oMathPara xmlns:m="http://schemas.openxmlformats.org/officeDocument/2006/math">
                    <m:oMathParaPr>
                      <m:jc m:val="left"/>
                    </m:oMathParaPr>
                    <m:oMath xmlns:m="http://schemas.openxmlformats.org/officeDocument/2006/math">
                      <m:r>
                        <a:rPr lang="en-AU" sz="1800" b="0" i="1" smtClean="0">
                          <a:latin typeface="Cambria Math" panose="02040503050406030204" pitchFamily="18" charset="0"/>
                        </a:rPr>
                        <m:t>𝑃𝑟𝑒𝑐𝑖𝑠𝑖𝑜</m:t>
                      </m:r>
                      <m:sSub>
                        <m:sSubPr>
                          <m:ctrlPr>
                            <a:rPr lang="en-AU" sz="1800" b="0" i="1" smtClean="0">
                              <a:latin typeface="Cambria Math" panose="02040503050406030204" pitchFamily="18" charset="0"/>
                            </a:rPr>
                          </m:ctrlPr>
                        </m:sSubPr>
                        <m:e>
                          <m:r>
                            <a:rPr lang="en-AU" sz="1800" b="0" i="1" smtClean="0">
                              <a:latin typeface="Cambria Math" panose="02040503050406030204" pitchFamily="18" charset="0"/>
                            </a:rPr>
                            <m:t>𝑛</m:t>
                          </m:r>
                        </m:e>
                        <m:sub>
                          <m:r>
                            <a:rPr lang="en-AU" sz="1800" b="0" i="1" smtClean="0">
                              <a:latin typeface="Cambria Math" panose="02040503050406030204" pitchFamily="18" charset="0"/>
                            </a:rPr>
                            <m:t>𝐵𝑖𝑟𝑑</m:t>
                          </m:r>
                        </m:sub>
                      </m:sSub>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AU" sz="1800" b="0" i="1" smtClean="0">
                              <a:latin typeface="Cambria Math" panose="02040503050406030204" pitchFamily="18" charset="0"/>
                            </a:rPr>
                            <m:t>81</m:t>
                          </m:r>
                        </m:num>
                        <m:den>
                          <m:r>
                            <a:rPr lang="en-AU" sz="1800" b="0" i="1" smtClean="0">
                              <a:latin typeface="Cambria Math" panose="02040503050406030204" pitchFamily="18" charset="0"/>
                            </a:rPr>
                            <m:t>12+11+81</m:t>
                          </m:r>
                        </m:den>
                      </m:f>
                      <m:r>
                        <a:rPr lang="en-US" sz="1800" b="0" i="1" smtClean="0">
                          <a:latin typeface="Cambria Math" panose="02040503050406030204" pitchFamily="18" charset="0"/>
                        </a:rPr>
                        <m:t>=</m:t>
                      </m:r>
                      <m:r>
                        <a:rPr lang="en-AU" sz="1800" b="0" i="1" smtClean="0">
                          <a:latin typeface="Cambria Math" panose="02040503050406030204" pitchFamily="18" charset="0"/>
                        </a:rPr>
                        <m:t>77</m:t>
                      </m:r>
                      <m:r>
                        <a:rPr lang="en-US" sz="1800" b="0" i="1" smtClean="0">
                          <a:latin typeface="Cambria Math" panose="02040503050406030204" pitchFamily="18" charset="0"/>
                        </a:rPr>
                        <m:t>.</m:t>
                      </m:r>
                      <m:r>
                        <a:rPr lang="en-AU" sz="1800" b="0" i="1" smtClean="0">
                          <a:latin typeface="Cambria Math" panose="02040503050406030204" pitchFamily="18" charset="0"/>
                        </a:rPr>
                        <m:t>88</m:t>
                      </m:r>
                      <m:r>
                        <a:rPr lang="en-US" sz="1800" b="0" i="1" smtClean="0">
                          <a:latin typeface="Cambria Math" panose="02040503050406030204" pitchFamily="18" charset="0"/>
                        </a:rPr>
                        <m:t>%</m:t>
                      </m:r>
                    </m:oMath>
                  </m:oMathPara>
                </a14:m>
                <a:endParaRPr lang="en-US" sz="1800" b="0" dirty="0"/>
              </a:p>
            </p:txBody>
          </p:sp>
        </mc:Choice>
        <mc:Fallback xmlns="">
          <p:sp>
            <p:nvSpPr>
              <p:cNvPr id="13" name="TextBox 12">
                <a:extLst>
                  <a:ext uri="{FF2B5EF4-FFF2-40B4-BE49-F238E27FC236}">
                    <a16:creationId xmlns:a16="http://schemas.microsoft.com/office/drawing/2014/main" id="{B44D0F7A-EC7C-E7D2-AFC6-3EED27FF9C02}"/>
                  </a:ext>
                </a:extLst>
              </p:cNvPr>
              <p:cNvSpPr txBox="1">
                <a:spLocks noRot="1" noChangeAspect="1" noMove="1" noResize="1" noEditPoints="1" noAdjustHandles="1" noChangeArrowheads="1" noChangeShapeType="1" noTextEdit="1"/>
              </p:cNvSpPr>
              <p:nvPr/>
            </p:nvSpPr>
            <p:spPr>
              <a:xfrm>
                <a:off x="3680204" y="5240288"/>
                <a:ext cx="6094602" cy="879856"/>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Content Placeholder 2">
                <a:extLst>
                  <a:ext uri="{FF2B5EF4-FFF2-40B4-BE49-F238E27FC236}">
                    <a16:creationId xmlns:a16="http://schemas.microsoft.com/office/drawing/2014/main" id="{D6A3123E-4C2A-B708-3FC4-81D8A655D3F9}"/>
                  </a:ext>
                </a:extLst>
              </p:cNvPr>
              <p:cNvSpPr txBox="1">
                <a:spLocks/>
              </p:cNvSpPr>
              <p:nvPr/>
            </p:nvSpPr>
            <p:spPr>
              <a:xfrm>
                <a:off x="8103765" y="4360432"/>
                <a:ext cx="2877309" cy="103927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t>When this model predicts “a cat” it is </a:t>
                </a:r>
                <a14:m>
                  <m:oMath xmlns:m="http://schemas.openxmlformats.org/officeDocument/2006/math">
                    <m:r>
                      <a:rPr lang="en-US" sz="1800" b="0" i="1" smtClean="0">
                        <a:latin typeface="Cambria Math" panose="02040503050406030204" pitchFamily="18" charset="0"/>
                      </a:rPr>
                      <m:t>≈</m:t>
                    </m:r>
                  </m:oMath>
                </a14:m>
                <a:r>
                  <a:rPr lang="en-US" sz="1800" dirty="0"/>
                  <a:t>30% unlikely to be a cat.</a:t>
                </a:r>
              </a:p>
            </p:txBody>
          </p:sp>
        </mc:Choice>
        <mc:Fallback xmlns="">
          <p:sp>
            <p:nvSpPr>
              <p:cNvPr id="6" name="Content Placeholder 2">
                <a:extLst>
                  <a:ext uri="{FF2B5EF4-FFF2-40B4-BE49-F238E27FC236}">
                    <a16:creationId xmlns:a16="http://schemas.microsoft.com/office/drawing/2014/main" id="{D6A3123E-4C2A-B708-3FC4-81D8A655D3F9}"/>
                  </a:ext>
                </a:extLst>
              </p:cNvPr>
              <p:cNvSpPr txBox="1">
                <a:spLocks noRot="1" noChangeAspect="1" noMove="1" noResize="1" noEditPoints="1" noAdjustHandles="1" noChangeArrowheads="1" noChangeShapeType="1" noTextEdit="1"/>
              </p:cNvSpPr>
              <p:nvPr/>
            </p:nvSpPr>
            <p:spPr>
              <a:xfrm>
                <a:off x="8103765" y="4360432"/>
                <a:ext cx="2877309" cy="1039279"/>
              </a:xfrm>
              <a:prstGeom prst="rect">
                <a:avLst/>
              </a:prstGeom>
              <a:blipFill>
                <a:blip r:embed="rId6"/>
                <a:stretch>
                  <a:fillRect l="-1695" t="-5263" r="-296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Content Placeholder 2">
                <a:extLst>
                  <a:ext uri="{FF2B5EF4-FFF2-40B4-BE49-F238E27FC236}">
                    <a16:creationId xmlns:a16="http://schemas.microsoft.com/office/drawing/2014/main" id="{44586743-43A9-DC17-6C5C-1C99E71BAF0F}"/>
                  </a:ext>
                </a:extLst>
              </p:cNvPr>
              <p:cNvSpPr txBox="1">
                <a:spLocks/>
              </p:cNvSpPr>
              <p:nvPr/>
            </p:nvSpPr>
            <p:spPr>
              <a:xfrm>
                <a:off x="8103765" y="5240288"/>
                <a:ext cx="2877309" cy="103927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t>When this model predicts “a dog” it is </a:t>
                </a:r>
                <a14:m>
                  <m:oMath xmlns:m="http://schemas.openxmlformats.org/officeDocument/2006/math">
                    <m:r>
                      <a:rPr lang="en-US" sz="1800" b="0" i="1" smtClean="0">
                        <a:latin typeface="Cambria Math" panose="02040503050406030204" pitchFamily="18" charset="0"/>
                      </a:rPr>
                      <m:t>≈</m:t>
                    </m:r>
                  </m:oMath>
                </a14:m>
                <a:r>
                  <a:rPr lang="en-US" sz="1800" dirty="0"/>
                  <a:t>84% likely to be a dog.</a:t>
                </a:r>
              </a:p>
            </p:txBody>
          </p:sp>
        </mc:Choice>
        <mc:Fallback xmlns="">
          <p:sp>
            <p:nvSpPr>
              <p:cNvPr id="7" name="Content Placeholder 2">
                <a:extLst>
                  <a:ext uri="{FF2B5EF4-FFF2-40B4-BE49-F238E27FC236}">
                    <a16:creationId xmlns:a16="http://schemas.microsoft.com/office/drawing/2014/main" id="{44586743-43A9-DC17-6C5C-1C99E71BAF0F}"/>
                  </a:ext>
                </a:extLst>
              </p:cNvPr>
              <p:cNvSpPr txBox="1">
                <a:spLocks noRot="1" noChangeAspect="1" noMove="1" noResize="1" noEditPoints="1" noAdjustHandles="1" noChangeArrowheads="1" noChangeShapeType="1" noTextEdit="1"/>
              </p:cNvSpPr>
              <p:nvPr/>
            </p:nvSpPr>
            <p:spPr>
              <a:xfrm>
                <a:off x="8103765" y="5240288"/>
                <a:ext cx="2877309" cy="1039279"/>
              </a:xfrm>
              <a:prstGeom prst="rect">
                <a:avLst/>
              </a:prstGeom>
              <a:blipFill>
                <a:blip r:embed="rId7"/>
                <a:stretch>
                  <a:fillRect l="-1695" t="-5882" r="-2754"/>
                </a:stretch>
              </a:blipFill>
            </p:spPr>
            <p:txBody>
              <a:bodyPr/>
              <a:lstStyle/>
              <a:p>
                <a:r>
                  <a:rPr lang="en-US">
                    <a:noFill/>
                  </a:rPr>
                  <a:t> </a:t>
                </a:r>
              </a:p>
            </p:txBody>
          </p:sp>
        </mc:Fallback>
      </mc:AlternateContent>
    </p:spTree>
    <p:extLst>
      <p:ext uri="{BB962C8B-B14F-4D97-AF65-F5344CB8AC3E}">
        <p14:creationId xmlns:p14="http://schemas.microsoft.com/office/powerpoint/2010/main" val="25861275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25364-4385-6331-2E0E-02C1915293E0}"/>
              </a:ext>
            </a:extLst>
          </p:cNvPr>
          <p:cNvSpPr>
            <a:spLocks noGrp="1"/>
          </p:cNvSpPr>
          <p:nvPr>
            <p:ph type="title"/>
          </p:nvPr>
        </p:nvSpPr>
        <p:spPr/>
        <p:txBody>
          <a:bodyPr/>
          <a:lstStyle/>
          <a:p>
            <a:r>
              <a:rPr lang="en-US" dirty="0"/>
              <a:t>Precision</a:t>
            </a: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B29ABD4C-3B77-B5C9-0DC5-B371E4EC40B2}"/>
                  </a:ext>
                </a:extLst>
              </p:cNvPr>
              <p:cNvSpPr txBox="1"/>
              <p:nvPr/>
            </p:nvSpPr>
            <p:spPr>
              <a:xfrm>
                <a:off x="3943756" y="3468840"/>
                <a:ext cx="7725562" cy="665760"/>
              </a:xfrm>
              <a:prstGeom prst="rect">
                <a:avLst/>
              </a:prstGeom>
              <a:noFill/>
            </p:spPr>
            <p:txBody>
              <a:bodyPr wrap="square">
                <a:spAutoFit/>
              </a:bodyPr>
              <a:lstStyle/>
              <a:p>
                <a:pPr/>
                <a14:m>
                  <m:oMathPara xmlns:m="http://schemas.openxmlformats.org/officeDocument/2006/math">
                    <m:oMathParaPr>
                      <m:jc m:val="center"/>
                    </m:oMathParaPr>
                    <m:oMath xmlns:m="http://schemas.openxmlformats.org/officeDocument/2006/math">
                      <m:r>
                        <a:rPr lang="en-US" sz="1800" b="0" i="1" smtClean="0">
                          <a:latin typeface="Cambria Math" panose="02040503050406030204" pitchFamily="18" charset="0"/>
                        </a:rPr>
                        <m:t>𝑃𝑟𝑒𝑐𝑖𝑠𝑖𝑜𝑛</m:t>
                      </m:r>
                      <m:r>
                        <a:rPr lang="en-US" sz="1800" b="0" i="1" smtClean="0">
                          <a:latin typeface="Cambria Math" panose="02040503050406030204" pitchFamily="18" charset="0"/>
                        </a:rPr>
                        <m:t> </m:t>
                      </m:r>
                      <m:r>
                        <a:rPr lang="en-US" sz="1800" b="0" i="1" smtClean="0">
                          <a:latin typeface="Cambria Math" panose="02040503050406030204" pitchFamily="18" charset="0"/>
                        </a:rPr>
                        <m:t>𝑓𝑜𝑟</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 </m:t>
                          </m:r>
                          <m:r>
                            <a:rPr lang="en-US" sz="1800" b="0" i="1" smtClean="0">
                              <a:latin typeface="Cambria Math" panose="02040503050406030204" pitchFamily="18" charset="0"/>
                            </a:rPr>
                            <m:t>𝑐𝑜𝑟𝑟𝑒𝑐𝑡</m:t>
                          </m:r>
                          <m:r>
                            <a:rPr lang="en-US" sz="1800" b="0" i="1" smtClean="0">
                              <a:latin typeface="Cambria Math" panose="02040503050406030204" pitchFamily="18" charset="0"/>
                            </a:rPr>
                            <m:t> </m:t>
                          </m:r>
                          <m:r>
                            <a:rPr lang="en-US" sz="1800" b="0" i="1" smtClean="0">
                              <a:latin typeface="Cambria Math" panose="02040503050406030204" pitchFamily="18" charset="0"/>
                            </a:rPr>
                            <m:t>𝑝𝑟𝑒𝑑𝑖𝑐𝑡𝑖𝑜𝑛𝑠</m:t>
                          </m:r>
                          <m:r>
                            <a:rPr lang="en-US" sz="1800" b="0" i="1" smtClean="0">
                              <a:latin typeface="Cambria Math" panose="02040503050406030204" pitchFamily="18" charset="0"/>
                            </a:rPr>
                            <m:t> </m:t>
                          </m:r>
                          <m:r>
                            <a:rPr lang="en-US" sz="1800" b="0" i="1" smtClean="0">
                              <a:latin typeface="Cambria Math" panose="02040503050406030204" pitchFamily="18" charset="0"/>
                            </a:rPr>
                            <m:t>𝑓𝑜𝑟</m:t>
                          </m:r>
                          <m:r>
                            <a:rPr lang="en-US" sz="1800" b="0" i="1" smtClean="0">
                              <a:latin typeface="Cambria Math" panose="02040503050406030204" pitchFamily="18" charset="0"/>
                            </a:rPr>
                            <m:t> </m:t>
                          </m:r>
                          <m:r>
                            <a:rPr lang="en-US" sz="1800" b="0" i="1" smtClean="0">
                              <a:latin typeface="Cambria Math" panose="02040503050406030204" pitchFamily="18" charset="0"/>
                            </a:rPr>
                            <m:t>𝑐𝑙𝑎𝑠𝑠</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num>
                        <m:den>
                          <m:r>
                            <a:rPr lang="en-US" sz="1800" b="0" i="1" smtClean="0">
                              <a:latin typeface="Cambria Math" panose="02040503050406030204" pitchFamily="18" charset="0"/>
                            </a:rPr>
                            <m:t># </m:t>
                          </m:r>
                          <m:r>
                            <a:rPr lang="en-US" sz="1800" b="0" i="1" smtClean="0">
                              <a:latin typeface="Cambria Math" panose="02040503050406030204" pitchFamily="18" charset="0"/>
                            </a:rPr>
                            <m:t>𝑐𝑙𝑎𝑠𝑠</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r>
                            <a:rPr lang="en-US" sz="1800" b="0" i="1" smtClean="0">
                              <a:latin typeface="Cambria Math" panose="02040503050406030204" pitchFamily="18" charset="0"/>
                            </a:rPr>
                            <m:t> </m:t>
                          </m:r>
                          <m:r>
                            <a:rPr lang="en-US" sz="1800" b="0" i="1" smtClean="0">
                              <a:latin typeface="Cambria Math" panose="02040503050406030204" pitchFamily="18" charset="0"/>
                            </a:rPr>
                            <m:t>𝑝𝑟𝑒𝑑𝑖𝑐𝑡𝑖𝑜𝑛𝑠</m:t>
                          </m:r>
                        </m:den>
                      </m:f>
                    </m:oMath>
                  </m:oMathPara>
                </a14:m>
                <a:endParaRPr lang="en-US" dirty="0"/>
              </a:p>
            </p:txBody>
          </p:sp>
        </mc:Choice>
        <mc:Fallback xmlns="">
          <p:sp>
            <p:nvSpPr>
              <p:cNvPr id="9" name="TextBox 8">
                <a:extLst>
                  <a:ext uri="{FF2B5EF4-FFF2-40B4-BE49-F238E27FC236}">
                    <a16:creationId xmlns:a16="http://schemas.microsoft.com/office/drawing/2014/main" id="{B29ABD4C-3B77-B5C9-0DC5-B371E4EC40B2}"/>
                  </a:ext>
                </a:extLst>
              </p:cNvPr>
              <p:cNvSpPr txBox="1">
                <a:spLocks noRot="1" noChangeAspect="1" noMove="1" noResize="1" noEditPoints="1" noAdjustHandles="1" noChangeArrowheads="1" noChangeShapeType="1" noTextEdit="1"/>
              </p:cNvSpPr>
              <p:nvPr/>
            </p:nvSpPr>
            <p:spPr>
              <a:xfrm>
                <a:off x="3943756" y="3468840"/>
                <a:ext cx="7725562" cy="665760"/>
              </a:xfrm>
              <a:prstGeom prst="rect">
                <a:avLst/>
              </a:prstGeom>
              <a:blipFill>
                <a:blip r:embed="rId2"/>
                <a:stretch>
                  <a:fillRect/>
                </a:stretch>
              </a:blipFill>
            </p:spPr>
            <p:txBody>
              <a:bodyPr/>
              <a:lstStyle/>
              <a:p>
                <a:r>
                  <a:rPr lang="en-US">
                    <a:noFill/>
                  </a:rPr>
                  <a:t> </a:t>
                </a:r>
              </a:p>
            </p:txBody>
          </p:sp>
        </mc:Fallback>
      </mc:AlternateContent>
      <p:sp>
        <p:nvSpPr>
          <p:cNvPr id="4" name="Content Placeholder 2">
            <a:extLst>
              <a:ext uri="{FF2B5EF4-FFF2-40B4-BE49-F238E27FC236}">
                <a16:creationId xmlns:a16="http://schemas.microsoft.com/office/drawing/2014/main" id="{32211579-3B89-0650-DEC4-589F2ADE4610}"/>
              </a:ext>
            </a:extLst>
          </p:cNvPr>
          <p:cNvSpPr txBox="1">
            <a:spLocks/>
          </p:cNvSpPr>
          <p:nvPr/>
        </p:nvSpPr>
        <p:spPr>
          <a:xfrm>
            <a:off x="838200" y="1690688"/>
            <a:ext cx="10515600" cy="17161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Precision measures the purity of the classification model (classifier) on each class. It answers the question, “For the datapoints that are classified by the model as belonging to this class how many did it capture correctly?”</a:t>
            </a:r>
          </a:p>
        </p:txBody>
      </p:sp>
      <p:graphicFrame>
        <p:nvGraphicFramePr>
          <p:cNvPr id="6" name="Table 10">
            <a:extLst>
              <a:ext uri="{FF2B5EF4-FFF2-40B4-BE49-F238E27FC236}">
                <a16:creationId xmlns:a16="http://schemas.microsoft.com/office/drawing/2014/main" id="{6315CBA3-1AD9-A71A-6C58-091A3E0AF8C6}"/>
              </a:ext>
            </a:extLst>
          </p:cNvPr>
          <p:cNvGraphicFramePr>
            <a:graphicFrameLocks noGrp="1"/>
          </p:cNvGraphicFramePr>
          <p:nvPr>
            <p:extLst>
              <p:ext uri="{D42A27DB-BD31-4B8C-83A1-F6EECF244321}">
                <p14:modId xmlns:p14="http://schemas.microsoft.com/office/powerpoint/2010/main" val="3361689319"/>
              </p:ext>
            </p:extLst>
          </p:nvPr>
        </p:nvGraphicFramePr>
        <p:xfrm>
          <a:off x="838198" y="3921583"/>
          <a:ext cx="2691004" cy="2124504"/>
        </p:xfrm>
        <a:graphic>
          <a:graphicData uri="http://schemas.openxmlformats.org/drawingml/2006/table">
            <a:tbl>
              <a:tblPr firstRow="1" bandRow="1">
                <a:tableStyleId>{5C22544A-7EE6-4342-B048-85BDC9FD1C3A}</a:tableStyleId>
              </a:tblPr>
              <a:tblGrid>
                <a:gridCol w="672751">
                  <a:extLst>
                    <a:ext uri="{9D8B030D-6E8A-4147-A177-3AD203B41FA5}">
                      <a16:colId xmlns:a16="http://schemas.microsoft.com/office/drawing/2014/main" val="3779047369"/>
                    </a:ext>
                  </a:extLst>
                </a:gridCol>
                <a:gridCol w="672751">
                  <a:extLst>
                    <a:ext uri="{9D8B030D-6E8A-4147-A177-3AD203B41FA5}">
                      <a16:colId xmlns:a16="http://schemas.microsoft.com/office/drawing/2014/main" val="2587912599"/>
                    </a:ext>
                  </a:extLst>
                </a:gridCol>
                <a:gridCol w="672751">
                  <a:extLst>
                    <a:ext uri="{9D8B030D-6E8A-4147-A177-3AD203B41FA5}">
                      <a16:colId xmlns:a16="http://schemas.microsoft.com/office/drawing/2014/main" val="617498338"/>
                    </a:ext>
                  </a:extLst>
                </a:gridCol>
                <a:gridCol w="672751">
                  <a:extLst>
                    <a:ext uri="{9D8B030D-6E8A-4147-A177-3AD203B41FA5}">
                      <a16:colId xmlns:a16="http://schemas.microsoft.com/office/drawing/2014/main" val="1361611942"/>
                    </a:ext>
                  </a:extLst>
                </a:gridCol>
              </a:tblGrid>
              <a:tr h="517477">
                <a:tc>
                  <a:txBody>
                    <a:bodyPr/>
                    <a:lstStyle/>
                    <a:p>
                      <a:pPr algn="ctr"/>
                      <a:endParaRPr lang="en-US" sz="1500" b="1" dirty="0">
                        <a:solidFill>
                          <a:schemeClr val="bg1"/>
                        </a:solidFill>
                      </a:endParaRPr>
                    </a:p>
                  </a:txBody>
                  <a:tcPr marL="73925" marR="73925" marT="36963" marB="36963">
                    <a:solidFill>
                      <a:srgbClr val="4472C4"/>
                    </a:solidFill>
                  </a:tcPr>
                </a:tc>
                <a:tc>
                  <a:txBody>
                    <a:bodyPr/>
                    <a:lstStyle/>
                    <a:p>
                      <a:pPr algn="ctr"/>
                      <a:r>
                        <a:rPr lang="en-US" sz="1500" dirty="0"/>
                        <a:t>Model Cat</a:t>
                      </a:r>
                    </a:p>
                  </a:txBody>
                  <a:tcPr marL="73925" marR="73925" marT="36963" marB="36963"/>
                </a:tc>
                <a:tc>
                  <a:txBody>
                    <a:bodyPr/>
                    <a:lstStyle/>
                    <a:p>
                      <a:pPr algn="ctr"/>
                      <a:r>
                        <a:rPr lang="en-US" sz="1500" dirty="0"/>
                        <a:t>Model Dog</a:t>
                      </a:r>
                    </a:p>
                  </a:txBody>
                  <a:tcPr marL="73925" marR="73925" marT="36963" marB="36963"/>
                </a:tc>
                <a:tc>
                  <a:txBody>
                    <a:bodyPr/>
                    <a:lstStyle/>
                    <a:p>
                      <a:pPr algn="ctr"/>
                      <a:r>
                        <a:rPr lang="en-US" sz="1500" dirty="0"/>
                        <a:t>Model Bird</a:t>
                      </a:r>
                    </a:p>
                  </a:txBody>
                  <a:tcPr marL="73925" marR="73925" marT="36963" marB="36963"/>
                </a:tc>
                <a:extLst>
                  <a:ext uri="{0D108BD9-81ED-4DB2-BD59-A6C34878D82A}">
                    <a16:rowId xmlns:a16="http://schemas.microsoft.com/office/drawing/2014/main" val="2688480762"/>
                  </a:ext>
                </a:extLst>
              </a:tr>
              <a:tr h="517477">
                <a:tc>
                  <a:txBody>
                    <a:bodyPr/>
                    <a:lstStyle/>
                    <a:p>
                      <a:pPr algn="ctr"/>
                      <a:r>
                        <a:rPr lang="en-US" sz="1500" b="1" dirty="0">
                          <a:solidFill>
                            <a:schemeClr val="bg1"/>
                          </a:solidFill>
                        </a:rPr>
                        <a:t>Data Cat</a:t>
                      </a:r>
                    </a:p>
                  </a:txBody>
                  <a:tcPr marL="73925" marR="73925" marT="36963" marB="36963">
                    <a:solidFill>
                      <a:srgbClr val="4472C4"/>
                    </a:solidFill>
                  </a:tcPr>
                </a:tc>
                <a:tc>
                  <a:txBody>
                    <a:bodyPr/>
                    <a:lstStyle/>
                    <a:p>
                      <a:r>
                        <a:rPr lang="en-US" sz="1500" dirty="0"/>
                        <a:t>76</a:t>
                      </a:r>
                    </a:p>
                  </a:txBody>
                  <a:tcPr marL="73925" marR="73925" marT="36963" marB="36963"/>
                </a:tc>
                <a:tc>
                  <a:txBody>
                    <a:bodyPr/>
                    <a:lstStyle/>
                    <a:p>
                      <a:r>
                        <a:rPr lang="en-US" sz="1500" dirty="0"/>
                        <a:t>20</a:t>
                      </a:r>
                    </a:p>
                  </a:txBody>
                  <a:tcPr marL="73925" marR="73925" marT="36963" marB="36963"/>
                </a:tc>
                <a:tc>
                  <a:txBody>
                    <a:bodyPr/>
                    <a:lstStyle/>
                    <a:p>
                      <a:r>
                        <a:rPr lang="en-US" sz="1500" dirty="0"/>
                        <a:t>12</a:t>
                      </a:r>
                    </a:p>
                  </a:txBody>
                  <a:tcPr marL="73925" marR="73925" marT="36963" marB="36963"/>
                </a:tc>
                <a:extLst>
                  <a:ext uri="{0D108BD9-81ED-4DB2-BD59-A6C34878D82A}">
                    <a16:rowId xmlns:a16="http://schemas.microsoft.com/office/drawing/2014/main" val="1617891110"/>
                  </a:ext>
                </a:extLst>
              </a:tr>
              <a:tr h="517477">
                <a:tc>
                  <a:txBody>
                    <a:bodyPr/>
                    <a:lstStyle/>
                    <a:p>
                      <a:pPr algn="ctr"/>
                      <a:r>
                        <a:rPr lang="en-US" sz="1500" b="1" dirty="0">
                          <a:solidFill>
                            <a:schemeClr val="bg1"/>
                          </a:solidFill>
                        </a:rPr>
                        <a:t>Data Dog</a:t>
                      </a:r>
                    </a:p>
                  </a:txBody>
                  <a:tcPr marL="73925" marR="73925" marT="36963" marB="36963">
                    <a:solidFill>
                      <a:srgbClr val="4472C4"/>
                    </a:solidFill>
                  </a:tcPr>
                </a:tc>
                <a:tc>
                  <a:txBody>
                    <a:bodyPr/>
                    <a:lstStyle/>
                    <a:p>
                      <a:r>
                        <a:rPr lang="en-US" sz="1500" dirty="0"/>
                        <a:t>27</a:t>
                      </a:r>
                    </a:p>
                  </a:txBody>
                  <a:tcPr marL="73925" marR="73925" marT="36963" marB="36963"/>
                </a:tc>
                <a:tc>
                  <a:txBody>
                    <a:bodyPr/>
                    <a:lstStyle/>
                    <a:p>
                      <a:r>
                        <a:rPr lang="en-US" sz="1500" dirty="0"/>
                        <a:t>180</a:t>
                      </a:r>
                    </a:p>
                  </a:txBody>
                  <a:tcPr marL="73925" marR="73925" marT="36963" marB="36963"/>
                </a:tc>
                <a:tc>
                  <a:txBody>
                    <a:bodyPr/>
                    <a:lstStyle/>
                    <a:p>
                      <a:r>
                        <a:rPr lang="en-US" sz="1500" dirty="0"/>
                        <a:t>11</a:t>
                      </a:r>
                    </a:p>
                  </a:txBody>
                  <a:tcPr marL="73925" marR="73925" marT="36963" marB="36963"/>
                </a:tc>
                <a:extLst>
                  <a:ext uri="{0D108BD9-81ED-4DB2-BD59-A6C34878D82A}">
                    <a16:rowId xmlns:a16="http://schemas.microsoft.com/office/drawing/2014/main" val="842711822"/>
                  </a:ext>
                </a:extLst>
              </a:tr>
              <a:tr h="517477">
                <a:tc>
                  <a:txBody>
                    <a:bodyPr/>
                    <a:lstStyle/>
                    <a:p>
                      <a:pPr algn="ctr"/>
                      <a:r>
                        <a:rPr lang="en-US" sz="1500" b="1" dirty="0">
                          <a:solidFill>
                            <a:schemeClr val="bg1"/>
                          </a:solidFill>
                        </a:rPr>
                        <a:t>Data Bird</a:t>
                      </a:r>
                    </a:p>
                  </a:txBody>
                  <a:tcPr marL="73925" marR="73925" marT="36963" marB="36963">
                    <a:solidFill>
                      <a:srgbClr val="4472C4"/>
                    </a:solidFill>
                  </a:tcPr>
                </a:tc>
                <a:tc>
                  <a:txBody>
                    <a:bodyPr/>
                    <a:lstStyle/>
                    <a:p>
                      <a:r>
                        <a:rPr lang="en-US" sz="1500" dirty="0"/>
                        <a:t>16</a:t>
                      </a:r>
                    </a:p>
                  </a:txBody>
                  <a:tcPr marL="73925" marR="73925" marT="36963" marB="36963"/>
                </a:tc>
                <a:tc>
                  <a:txBody>
                    <a:bodyPr/>
                    <a:lstStyle/>
                    <a:p>
                      <a:r>
                        <a:rPr lang="en-US" sz="1500" dirty="0"/>
                        <a:t>3</a:t>
                      </a:r>
                    </a:p>
                  </a:txBody>
                  <a:tcPr marL="73925" marR="73925" marT="36963" marB="36963"/>
                </a:tc>
                <a:tc>
                  <a:txBody>
                    <a:bodyPr/>
                    <a:lstStyle/>
                    <a:p>
                      <a:r>
                        <a:rPr lang="en-US" sz="1500" dirty="0"/>
                        <a:t>25</a:t>
                      </a:r>
                    </a:p>
                  </a:txBody>
                  <a:tcPr marL="73925" marR="73925" marT="36963" marB="36963"/>
                </a:tc>
                <a:extLst>
                  <a:ext uri="{0D108BD9-81ED-4DB2-BD59-A6C34878D82A}">
                    <a16:rowId xmlns:a16="http://schemas.microsoft.com/office/drawing/2014/main" val="1343416302"/>
                  </a:ext>
                </a:extLst>
              </a:tr>
            </a:tbl>
          </a:graphicData>
        </a:graphic>
      </p:graphicFrame>
      <p:sp>
        <p:nvSpPr>
          <p:cNvPr id="7" name="Content Placeholder 2">
            <a:extLst>
              <a:ext uri="{FF2B5EF4-FFF2-40B4-BE49-F238E27FC236}">
                <a16:creationId xmlns:a16="http://schemas.microsoft.com/office/drawing/2014/main" id="{96AE808C-E540-5E15-EB20-AEAC818FF9E9}"/>
              </a:ext>
            </a:extLst>
          </p:cNvPr>
          <p:cNvSpPr txBox="1">
            <a:spLocks/>
          </p:cNvSpPr>
          <p:nvPr/>
        </p:nvSpPr>
        <p:spPr>
          <a:xfrm>
            <a:off x="838199" y="6096967"/>
            <a:ext cx="2691003" cy="431177"/>
          </a:xfrm>
          <a:prstGeom prst="rect">
            <a:avLst/>
          </a:prstGeom>
          <a:noFill/>
          <a:ln>
            <a:no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Unbalanced Data: More dogs in comparison to cats or birds</a:t>
            </a: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5D901BA5-1828-13B4-25C6-1304635ECD65}"/>
                  </a:ext>
                </a:extLst>
              </p:cNvPr>
              <p:cNvSpPr txBox="1"/>
              <p:nvPr/>
            </p:nvSpPr>
            <p:spPr>
              <a:xfrm>
                <a:off x="3635696" y="4118031"/>
                <a:ext cx="6094602" cy="879856"/>
              </a:xfrm>
              <a:prstGeom prst="rect">
                <a:avLst/>
              </a:prstGeom>
              <a:noFill/>
            </p:spPr>
            <p:txBody>
              <a:bodyPr wrap="square">
                <a:spAutoFit/>
              </a:bodyPr>
              <a:lstStyle/>
              <a:p>
                <a:pPr marL="0" indent="0" algn="ctr">
                  <a:lnSpc>
                    <a:spcPct val="150000"/>
                  </a:lnSpc>
                  <a:buNone/>
                </a:pPr>
                <a14:m>
                  <m:oMathPara xmlns:m="http://schemas.openxmlformats.org/officeDocument/2006/math">
                    <m:oMathParaPr>
                      <m:jc m:val="left"/>
                    </m:oMathParaPr>
                    <m:oMath xmlns:m="http://schemas.openxmlformats.org/officeDocument/2006/math">
                      <m:r>
                        <a:rPr lang="en-AU" sz="1800" b="0" i="1" dirty="0" smtClean="0">
                          <a:latin typeface="Cambria Math" panose="02040503050406030204" pitchFamily="18" charset="0"/>
                        </a:rPr>
                        <m:t>𝑃𝑟𝑒𝑐𝑖𝑠𝑖𝑜</m:t>
                      </m:r>
                      <m:sSub>
                        <m:sSubPr>
                          <m:ctrlPr>
                            <a:rPr lang="en-AU" sz="1800" b="0" i="1" dirty="0" smtClean="0">
                              <a:latin typeface="Cambria Math" panose="02040503050406030204" pitchFamily="18" charset="0"/>
                            </a:rPr>
                          </m:ctrlPr>
                        </m:sSubPr>
                        <m:e>
                          <m:r>
                            <a:rPr lang="en-AU" sz="1800" b="0" i="1" dirty="0" smtClean="0">
                              <a:latin typeface="Cambria Math" panose="02040503050406030204" pitchFamily="18" charset="0"/>
                            </a:rPr>
                            <m:t>𝑛</m:t>
                          </m:r>
                        </m:e>
                        <m:sub>
                          <m:r>
                            <a:rPr lang="en-AU" sz="1800" b="0" i="1" dirty="0" smtClean="0">
                              <a:latin typeface="Cambria Math" panose="02040503050406030204" pitchFamily="18" charset="0"/>
                            </a:rPr>
                            <m:t>𝐶𝑎𝑡</m:t>
                          </m:r>
                        </m:sub>
                      </m:sSub>
                      <m:r>
                        <a:rPr lang="en-US" sz="1800" i="1" dirty="0" smtClean="0">
                          <a:latin typeface="Cambria Math" panose="02040503050406030204" pitchFamily="18" charset="0"/>
                        </a:rPr>
                        <m:t> =</m:t>
                      </m:r>
                      <m:f>
                        <m:fPr>
                          <m:ctrlPr>
                            <a:rPr lang="en-US" sz="1800" b="0" i="1" dirty="0" smtClean="0">
                              <a:latin typeface="Cambria Math" panose="02040503050406030204" pitchFamily="18" charset="0"/>
                            </a:rPr>
                          </m:ctrlPr>
                        </m:fPr>
                        <m:num>
                          <m:r>
                            <a:rPr lang="en-AU" sz="1800" b="0" i="1" dirty="0" smtClean="0">
                              <a:latin typeface="Cambria Math" panose="02040503050406030204" pitchFamily="18" charset="0"/>
                            </a:rPr>
                            <m:t>76</m:t>
                          </m:r>
                        </m:num>
                        <m:den>
                          <m:r>
                            <a:rPr lang="en-AU" sz="1800" b="0" i="1" dirty="0" smtClean="0">
                              <a:latin typeface="Cambria Math" panose="02040503050406030204" pitchFamily="18" charset="0"/>
                            </a:rPr>
                            <m:t>76+27+16</m:t>
                          </m:r>
                        </m:den>
                      </m:f>
                      <m:r>
                        <a:rPr lang="en-US" sz="1800" b="0" i="1" dirty="0" smtClean="0">
                          <a:latin typeface="Cambria Math" panose="02040503050406030204" pitchFamily="18" charset="0"/>
                        </a:rPr>
                        <m:t>=</m:t>
                      </m:r>
                      <m:r>
                        <a:rPr lang="en-AU" sz="1800" b="0" i="1" dirty="0" smtClean="0">
                          <a:latin typeface="Cambria Math" panose="02040503050406030204" pitchFamily="18" charset="0"/>
                        </a:rPr>
                        <m:t>63.86</m:t>
                      </m:r>
                      <m:r>
                        <a:rPr lang="en-US" sz="1800" b="0" i="1" dirty="0" smtClean="0">
                          <a:latin typeface="Cambria Math" panose="02040503050406030204" pitchFamily="18" charset="0"/>
                        </a:rPr>
                        <m:t>%</m:t>
                      </m:r>
                    </m:oMath>
                  </m:oMathPara>
                </a14:m>
                <a:endParaRPr lang="en-US" sz="1800" b="0" dirty="0"/>
              </a:p>
            </p:txBody>
          </p:sp>
        </mc:Choice>
        <mc:Fallback xmlns="">
          <p:sp>
            <p:nvSpPr>
              <p:cNvPr id="12" name="TextBox 11">
                <a:extLst>
                  <a:ext uri="{FF2B5EF4-FFF2-40B4-BE49-F238E27FC236}">
                    <a16:creationId xmlns:a16="http://schemas.microsoft.com/office/drawing/2014/main" id="{5D901BA5-1828-13B4-25C6-1304635ECD65}"/>
                  </a:ext>
                </a:extLst>
              </p:cNvPr>
              <p:cNvSpPr txBox="1">
                <a:spLocks noRot="1" noChangeAspect="1" noMove="1" noResize="1" noEditPoints="1" noAdjustHandles="1" noChangeArrowheads="1" noChangeShapeType="1" noTextEdit="1"/>
              </p:cNvSpPr>
              <p:nvPr/>
            </p:nvSpPr>
            <p:spPr>
              <a:xfrm>
                <a:off x="3635696" y="4118031"/>
                <a:ext cx="6094602" cy="879856"/>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0EC8FFF3-6155-FCE9-5749-AEF99C85E1D2}"/>
                  </a:ext>
                </a:extLst>
              </p:cNvPr>
              <p:cNvSpPr txBox="1"/>
              <p:nvPr/>
            </p:nvSpPr>
            <p:spPr>
              <a:xfrm>
                <a:off x="3635696" y="4727384"/>
                <a:ext cx="6094602" cy="879856"/>
              </a:xfrm>
              <a:prstGeom prst="rect">
                <a:avLst/>
              </a:prstGeom>
              <a:noFill/>
            </p:spPr>
            <p:txBody>
              <a:bodyPr wrap="square">
                <a:spAutoFit/>
              </a:bodyPr>
              <a:lstStyle/>
              <a:p>
                <a:pPr marL="0" indent="0" algn="ctr">
                  <a:lnSpc>
                    <a:spcPct val="150000"/>
                  </a:lnSpc>
                  <a:buNone/>
                </a:pPr>
                <a14:m>
                  <m:oMathPara xmlns:m="http://schemas.openxmlformats.org/officeDocument/2006/math">
                    <m:oMathParaPr>
                      <m:jc m:val="left"/>
                    </m:oMathParaPr>
                    <m:oMath xmlns:m="http://schemas.openxmlformats.org/officeDocument/2006/math">
                      <m:sSub>
                        <m:sSubPr>
                          <m:ctrlPr>
                            <a:rPr lang="en-US" sz="1800" i="1" smtClean="0">
                              <a:latin typeface="Cambria Math" panose="02040503050406030204" pitchFamily="18" charset="0"/>
                            </a:rPr>
                          </m:ctrlPr>
                        </m:sSubPr>
                        <m:e>
                          <m:r>
                            <a:rPr lang="en-AU" sz="1800" b="0" i="1" smtClean="0">
                              <a:latin typeface="Cambria Math" panose="02040503050406030204" pitchFamily="18" charset="0"/>
                            </a:rPr>
                            <m:t>𝑃𝑟𝑒𝑐𝑖𝑠𝑖𝑜𝑛</m:t>
                          </m:r>
                        </m:e>
                        <m:sub>
                          <m:r>
                            <a:rPr lang="en-US" sz="1800" i="1">
                              <a:latin typeface="Cambria Math" panose="02040503050406030204" pitchFamily="18" charset="0"/>
                            </a:rPr>
                            <m:t>𝐷𝑜𝑔</m:t>
                          </m:r>
                        </m:sub>
                      </m:sSub>
                      <m:r>
                        <a:rPr lang="en-US" sz="1800" i="1">
                          <a:latin typeface="Cambria Math" panose="02040503050406030204" pitchFamily="18" charset="0"/>
                        </a:rPr>
                        <m:t>=</m:t>
                      </m:r>
                      <m:f>
                        <m:fPr>
                          <m:ctrlPr>
                            <a:rPr lang="en-US" sz="1800" i="1">
                              <a:latin typeface="Cambria Math" panose="02040503050406030204" pitchFamily="18" charset="0"/>
                            </a:rPr>
                          </m:ctrlPr>
                        </m:fPr>
                        <m:num>
                          <m:r>
                            <a:rPr lang="en-AU" sz="1800" b="0" i="1" smtClean="0">
                              <a:latin typeface="Cambria Math" panose="02040503050406030204" pitchFamily="18" charset="0"/>
                            </a:rPr>
                            <m:t>180</m:t>
                          </m:r>
                        </m:num>
                        <m:den>
                          <m:r>
                            <a:rPr lang="en-AU" sz="1800" b="0" i="1" smtClean="0">
                              <a:latin typeface="Cambria Math" panose="02040503050406030204" pitchFamily="18" charset="0"/>
                            </a:rPr>
                            <m:t>180+20+3</m:t>
                          </m:r>
                        </m:den>
                      </m:f>
                      <m:r>
                        <a:rPr lang="en-US" sz="1800" i="1">
                          <a:latin typeface="Cambria Math" panose="02040503050406030204" pitchFamily="18" charset="0"/>
                        </a:rPr>
                        <m:t>=</m:t>
                      </m:r>
                      <m:r>
                        <a:rPr lang="en-AU" sz="1800" b="0" i="1" smtClean="0">
                          <a:latin typeface="Cambria Math" panose="02040503050406030204" pitchFamily="18" charset="0"/>
                        </a:rPr>
                        <m:t>88</m:t>
                      </m:r>
                      <m:r>
                        <a:rPr lang="en-US" sz="1800" i="1">
                          <a:latin typeface="Cambria Math" panose="02040503050406030204" pitchFamily="18" charset="0"/>
                        </a:rPr>
                        <m:t>.</m:t>
                      </m:r>
                      <m:r>
                        <a:rPr lang="en-AU" sz="1800" b="0" i="1" smtClean="0">
                          <a:latin typeface="Cambria Math" panose="02040503050406030204" pitchFamily="18" charset="0"/>
                        </a:rPr>
                        <m:t>66</m:t>
                      </m:r>
                      <m:r>
                        <a:rPr lang="en-US" sz="1800" i="1">
                          <a:latin typeface="Cambria Math" panose="02040503050406030204" pitchFamily="18" charset="0"/>
                        </a:rPr>
                        <m:t>%</m:t>
                      </m:r>
                    </m:oMath>
                  </m:oMathPara>
                </a14:m>
                <a:endParaRPr lang="en-US" sz="1800" b="0" dirty="0"/>
              </a:p>
            </p:txBody>
          </p:sp>
        </mc:Choice>
        <mc:Fallback xmlns="">
          <p:sp>
            <p:nvSpPr>
              <p:cNvPr id="15" name="TextBox 14">
                <a:extLst>
                  <a:ext uri="{FF2B5EF4-FFF2-40B4-BE49-F238E27FC236}">
                    <a16:creationId xmlns:a16="http://schemas.microsoft.com/office/drawing/2014/main" id="{0EC8FFF3-6155-FCE9-5749-AEF99C85E1D2}"/>
                  </a:ext>
                </a:extLst>
              </p:cNvPr>
              <p:cNvSpPr txBox="1">
                <a:spLocks noRot="1" noChangeAspect="1" noMove="1" noResize="1" noEditPoints="1" noAdjustHandles="1" noChangeArrowheads="1" noChangeShapeType="1" noTextEdit="1"/>
              </p:cNvSpPr>
              <p:nvPr/>
            </p:nvSpPr>
            <p:spPr>
              <a:xfrm>
                <a:off x="3635696" y="4727384"/>
                <a:ext cx="6094602" cy="879856"/>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64CD6DFF-0480-B12E-6214-683B1C10BC0E}"/>
                  </a:ext>
                </a:extLst>
              </p:cNvPr>
              <p:cNvSpPr txBox="1"/>
              <p:nvPr/>
            </p:nvSpPr>
            <p:spPr>
              <a:xfrm>
                <a:off x="3635696" y="5336737"/>
                <a:ext cx="6094602" cy="888256"/>
              </a:xfrm>
              <a:prstGeom prst="rect">
                <a:avLst/>
              </a:prstGeom>
              <a:noFill/>
            </p:spPr>
            <p:txBody>
              <a:bodyPr wrap="square">
                <a:spAutoFit/>
              </a:bodyPr>
              <a:lstStyle/>
              <a:p>
                <a:pPr marL="0" indent="0" algn="ctr">
                  <a:lnSpc>
                    <a:spcPct val="150000"/>
                  </a:lnSpc>
                  <a:buNone/>
                </a:pPr>
                <a14:m>
                  <m:oMathPara xmlns:m="http://schemas.openxmlformats.org/officeDocument/2006/math">
                    <m:oMathParaPr>
                      <m:jc m:val="left"/>
                    </m:oMathParaPr>
                    <m:oMath xmlns:m="http://schemas.openxmlformats.org/officeDocument/2006/math">
                      <m:r>
                        <a:rPr lang="en-AU" sz="1800" b="0" i="1" smtClean="0">
                          <a:latin typeface="Cambria Math" panose="02040503050406030204" pitchFamily="18" charset="0"/>
                        </a:rPr>
                        <m:t>𝑃𝑟𝑒𝑐𝑖𝑠𝑖𝑜</m:t>
                      </m:r>
                      <m:sSub>
                        <m:sSubPr>
                          <m:ctrlPr>
                            <a:rPr lang="en-AU" sz="1800" b="0" i="1" smtClean="0">
                              <a:latin typeface="Cambria Math" panose="02040503050406030204" pitchFamily="18" charset="0"/>
                            </a:rPr>
                          </m:ctrlPr>
                        </m:sSubPr>
                        <m:e>
                          <m:r>
                            <a:rPr lang="en-AU" sz="1800" b="0" i="1" smtClean="0">
                              <a:latin typeface="Cambria Math" panose="02040503050406030204" pitchFamily="18" charset="0"/>
                            </a:rPr>
                            <m:t>𝑛</m:t>
                          </m:r>
                        </m:e>
                        <m:sub>
                          <m:r>
                            <a:rPr lang="en-AU" sz="1800" b="0" i="1" smtClean="0">
                              <a:latin typeface="Cambria Math" panose="02040503050406030204" pitchFamily="18" charset="0"/>
                            </a:rPr>
                            <m:t>𝐵𝑖𝑟𝑑</m:t>
                          </m:r>
                        </m:sub>
                      </m:sSub>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AU" sz="1800" b="0" i="1" smtClean="0">
                              <a:latin typeface="Cambria Math" panose="02040503050406030204" pitchFamily="18" charset="0"/>
                            </a:rPr>
                            <m:t>25</m:t>
                          </m:r>
                        </m:num>
                        <m:den>
                          <m:r>
                            <a:rPr lang="en-AU" sz="1800" b="0" i="1" smtClean="0">
                              <a:latin typeface="Cambria Math" panose="02040503050406030204" pitchFamily="18" charset="0"/>
                            </a:rPr>
                            <m:t>12+11+25</m:t>
                          </m:r>
                        </m:den>
                      </m:f>
                      <m:r>
                        <a:rPr lang="en-US" sz="1800" b="0" i="1" smtClean="0">
                          <a:latin typeface="Cambria Math" panose="02040503050406030204" pitchFamily="18" charset="0"/>
                        </a:rPr>
                        <m:t>=</m:t>
                      </m:r>
                      <m:r>
                        <a:rPr lang="en-AU" sz="1800" b="0" i="1" smtClean="0">
                          <a:latin typeface="Cambria Math" panose="02040503050406030204" pitchFamily="18" charset="0"/>
                        </a:rPr>
                        <m:t>52</m:t>
                      </m:r>
                      <m:r>
                        <a:rPr lang="en-US" sz="1800" b="0" i="1" smtClean="0">
                          <a:latin typeface="Cambria Math" panose="02040503050406030204" pitchFamily="18" charset="0"/>
                        </a:rPr>
                        <m:t>.</m:t>
                      </m:r>
                      <m:r>
                        <a:rPr lang="en-AU" sz="1800" b="0" i="1" smtClean="0">
                          <a:latin typeface="Cambria Math" panose="02040503050406030204" pitchFamily="18" charset="0"/>
                        </a:rPr>
                        <m:t>08</m:t>
                      </m:r>
                      <m:r>
                        <a:rPr lang="en-US" sz="1800" b="0" i="1" smtClean="0">
                          <a:latin typeface="Cambria Math" panose="02040503050406030204" pitchFamily="18" charset="0"/>
                        </a:rPr>
                        <m:t>%</m:t>
                      </m:r>
                    </m:oMath>
                  </m:oMathPara>
                </a14:m>
                <a:endParaRPr lang="en-US" sz="1800" b="0" dirty="0"/>
              </a:p>
            </p:txBody>
          </p:sp>
        </mc:Choice>
        <mc:Fallback xmlns="">
          <p:sp>
            <p:nvSpPr>
              <p:cNvPr id="17" name="TextBox 16">
                <a:extLst>
                  <a:ext uri="{FF2B5EF4-FFF2-40B4-BE49-F238E27FC236}">
                    <a16:creationId xmlns:a16="http://schemas.microsoft.com/office/drawing/2014/main" id="{64CD6DFF-0480-B12E-6214-683B1C10BC0E}"/>
                  </a:ext>
                </a:extLst>
              </p:cNvPr>
              <p:cNvSpPr txBox="1">
                <a:spLocks noRot="1" noChangeAspect="1" noMove="1" noResize="1" noEditPoints="1" noAdjustHandles="1" noChangeArrowheads="1" noChangeShapeType="1" noTextEdit="1"/>
              </p:cNvSpPr>
              <p:nvPr/>
            </p:nvSpPr>
            <p:spPr>
              <a:xfrm>
                <a:off x="3635696" y="5336737"/>
                <a:ext cx="6094602" cy="888256"/>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E5887F2-D379-1697-41E1-464229B41484}"/>
                  </a:ext>
                </a:extLst>
              </p:cNvPr>
              <p:cNvSpPr txBox="1">
                <a:spLocks/>
              </p:cNvSpPr>
              <p:nvPr/>
            </p:nvSpPr>
            <p:spPr>
              <a:xfrm>
                <a:off x="8221211" y="4478247"/>
                <a:ext cx="2877309" cy="103927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t>When this model predicts “a dog” it is </a:t>
                </a:r>
                <a14:m>
                  <m:oMath xmlns:m="http://schemas.openxmlformats.org/officeDocument/2006/math">
                    <m:r>
                      <a:rPr lang="en-US" sz="1800" b="0" i="1" smtClean="0">
                        <a:latin typeface="Cambria Math" panose="02040503050406030204" pitchFamily="18" charset="0"/>
                      </a:rPr>
                      <m:t>≈</m:t>
                    </m:r>
                  </m:oMath>
                </a14:m>
                <a:r>
                  <a:rPr lang="en-US" sz="1800" dirty="0"/>
                  <a:t>88% likely to be a dog.</a:t>
                </a:r>
              </a:p>
            </p:txBody>
          </p:sp>
        </mc:Choice>
        <mc:Fallback xmlns="">
          <p:sp>
            <p:nvSpPr>
              <p:cNvPr id="3" name="Content Placeholder 2">
                <a:extLst>
                  <a:ext uri="{FF2B5EF4-FFF2-40B4-BE49-F238E27FC236}">
                    <a16:creationId xmlns:a16="http://schemas.microsoft.com/office/drawing/2014/main" id="{6E5887F2-D379-1697-41E1-464229B41484}"/>
                  </a:ext>
                </a:extLst>
              </p:cNvPr>
              <p:cNvSpPr txBox="1">
                <a:spLocks noRot="1" noChangeAspect="1" noMove="1" noResize="1" noEditPoints="1" noAdjustHandles="1" noChangeArrowheads="1" noChangeShapeType="1" noTextEdit="1"/>
              </p:cNvSpPr>
              <p:nvPr/>
            </p:nvSpPr>
            <p:spPr>
              <a:xfrm>
                <a:off x="8221211" y="4478247"/>
                <a:ext cx="2877309" cy="1039279"/>
              </a:xfrm>
              <a:prstGeom prst="rect">
                <a:avLst/>
              </a:prstGeom>
              <a:blipFill>
                <a:blip r:embed="rId6"/>
                <a:stretch>
                  <a:fillRect l="-1907" t="-5882" r="-254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6788C94D-581F-BF62-CFEA-0D20782BC6FF}"/>
                  </a:ext>
                </a:extLst>
              </p:cNvPr>
              <p:cNvSpPr txBox="1">
                <a:spLocks/>
              </p:cNvSpPr>
              <p:nvPr/>
            </p:nvSpPr>
            <p:spPr>
              <a:xfrm>
                <a:off x="8221210" y="5280942"/>
                <a:ext cx="2877309" cy="103927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t>When this model predicts “a bird” it is </a:t>
                </a:r>
                <a14:m>
                  <m:oMath xmlns:m="http://schemas.openxmlformats.org/officeDocument/2006/math">
                    <m:r>
                      <a:rPr lang="en-US" sz="1800" b="0" i="1" smtClean="0">
                        <a:latin typeface="Cambria Math" panose="02040503050406030204" pitchFamily="18" charset="0"/>
                      </a:rPr>
                      <m:t>≈</m:t>
                    </m:r>
                  </m:oMath>
                </a14:m>
                <a:r>
                  <a:rPr lang="en-US" sz="1800" dirty="0"/>
                  <a:t>48% unlikely to be a bird.</a:t>
                </a:r>
              </a:p>
            </p:txBody>
          </p:sp>
        </mc:Choice>
        <mc:Fallback xmlns="">
          <p:sp>
            <p:nvSpPr>
              <p:cNvPr id="5" name="Content Placeholder 2">
                <a:extLst>
                  <a:ext uri="{FF2B5EF4-FFF2-40B4-BE49-F238E27FC236}">
                    <a16:creationId xmlns:a16="http://schemas.microsoft.com/office/drawing/2014/main" id="{6788C94D-581F-BF62-CFEA-0D20782BC6FF}"/>
                  </a:ext>
                </a:extLst>
              </p:cNvPr>
              <p:cNvSpPr txBox="1">
                <a:spLocks noRot="1" noChangeAspect="1" noMove="1" noResize="1" noEditPoints="1" noAdjustHandles="1" noChangeArrowheads="1" noChangeShapeType="1" noTextEdit="1"/>
              </p:cNvSpPr>
              <p:nvPr/>
            </p:nvSpPr>
            <p:spPr>
              <a:xfrm>
                <a:off x="8221210" y="5280942"/>
                <a:ext cx="2877309" cy="1039279"/>
              </a:xfrm>
              <a:prstGeom prst="rect">
                <a:avLst/>
              </a:prstGeom>
              <a:blipFill>
                <a:blip r:embed="rId7"/>
                <a:stretch>
                  <a:fillRect l="-1907" t="-5263" r="-1695"/>
                </a:stretch>
              </a:blipFill>
            </p:spPr>
            <p:txBody>
              <a:bodyPr/>
              <a:lstStyle/>
              <a:p>
                <a:r>
                  <a:rPr lang="en-US">
                    <a:noFill/>
                  </a:rPr>
                  <a:t> </a:t>
                </a:r>
              </a:p>
            </p:txBody>
          </p:sp>
        </mc:Fallback>
      </mc:AlternateContent>
    </p:spTree>
    <p:extLst>
      <p:ext uri="{BB962C8B-B14F-4D97-AF65-F5344CB8AC3E}">
        <p14:creationId xmlns:p14="http://schemas.microsoft.com/office/powerpoint/2010/main" val="39883799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25364-4385-6331-2E0E-02C1915293E0}"/>
              </a:ext>
            </a:extLst>
          </p:cNvPr>
          <p:cNvSpPr>
            <a:spLocks noGrp="1"/>
          </p:cNvSpPr>
          <p:nvPr>
            <p:ph type="title"/>
          </p:nvPr>
        </p:nvSpPr>
        <p:spPr/>
        <p:txBody>
          <a:bodyPr/>
          <a:lstStyle/>
          <a:p>
            <a:r>
              <a:rPr lang="en-US" dirty="0"/>
              <a:t>False Positive Rate (FPR)</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E644D50E-30AC-B0ED-E9EC-DE126F5DF01D}"/>
                  </a:ext>
                </a:extLst>
              </p:cNvPr>
              <p:cNvSpPr txBox="1"/>
              <p:nvPr/>
            </p:nvSpPr>
            <p:spPr>
              <a:xfrm>
                <a:off x="3440884" y="3451181"/>
                <a:ext cx="8159692" cy="665760"/>
              </a:xfrm>
              <a:prstGeom prst="rect">
                <a:avLst/>
              </a:prstGeom>
              <a:noFill/>
            </p:spPr>
            <p:txBody>
              <a:bodyPr wrap="square">
                <a:spAutoFit/>
              </a:bodyPr>
              <a:lstStyle/>
              <a:p>
                <a:pPr/>
                <a14:m>
                  <m:oMathPara xmlns:m="http://schemas.openxmlformats.org/officeDocument/2006/math">
                    <m:oMathParaPr>
                      <m:jc m:val="center"/>
                    </m:oMathParaPr>
                    <m:oMath xmlns:m="http://schemas.openxmlformats.org/officeDocument/2006/math">
                      <m:r>
                        <a:rPr lang="en-US" sz="1800" b="0" i="1" smtClean="0">
                          <a:latin typeface="Cambria Math" panose="02040503050406030204" pitchFamily="18" charset="0"/>
                        </a:rPr>
                        <m:t>𝐹𝑃</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𝑅</m:t>
                          </m:r>
                        </m:e>
                        <m:sub>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sub>
                      </m:sSub>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 </m:t>
                          </m:r>
                          <m:r>
                            <a:rPr lang="en-US" sz="1800" b="0" i="1" smtClean="0">
                              <a:latin typeface="Cambria Math" panose="02040503050406030204" pitchFamily="18" charset="0"/>
                            </a:rPr>
                            <m:t>𝑖𝑛𝑐𝑜𝑟𝑟𝑒𝑐𝑡</m:t>
                          </m:r>
                          <m:r>
                            <a:rPr lang="en-US" sz="1800" b="0" i="1" smtClean="0">
                              <a:latin typeface="Cambria Math" panose="02040503050406030204" pitchFamily="18" charset="0"/>
                            </a:rPr>
                            <m:t> </m:t>
                          </m:r>
                          <m:r>
                            <a:rPr lang="en-US" sz="1800" b="0" i="1" smtClean="0">
                              <a:latin typeface="Cambria Math" panose="02040503050406030204" pitchFamily="18" charset="0"/>
                            </a:rPr>
                            <m:t>𝑐𝑙𝑎𝑠𝑠</m:t>
                          </m:r>
                          <m:r>
                            <a:rPr lang="en-US" sz="1800" b="0" i="1" smtClean="0">
                              <a:latin typeface="Cambria Math" panose="02040503050406030204" pitchFamily="18" charset="0"/>
                            </a:rPr>
                            <m:t> </m:t>
                          </m:r>
                          <m:r>
                            <a:rPr lang="en-US" sz="1800" b="0" i="1" smtClean="0">
                              <a:latin typeface="Cambria Math" panose="02040503050406030204" pitchFamily="18" charset="0"/>
                            </a:rPr>
                            <m:t>𝑝𝑟𝑒𝑑𝑖𝑐𝑡𝑖𝑜𝑛𝑠</m:t>
                          </m:r>
                          <m:r>
                            <a:rPr lang="en-US" sz="1800" b="0" i="1" smtClean="0">
                              <a:latin typeface="Cambria Math" panose="02040503050406030204" pitchFamily="18" charset="0"/>
                            </a:rPr>
                            <m:t> </m:t>
                          </m:r>
                          <m:r>
                            <a:rPr lang="en-US" sz="1800" b="0" i="1" smtClean="0">
                              <a:latin typeface="Cambria Math" panose="02040503050406030204" pitchFamily="18" charset="0"/>
                            </a:rPr>
                            <m:t>𝑓𝑜𝑟</m:t>
                          </m:r>
                          <m:r>
                            <a:rPr lang="en-US" sz="1800" b="0" i="1" smtClean="0">
                              <a:latin typeface="Cambria Math" panose="02040503050406030204" pitchFamily="18" charset="0"/>
                            </a:rPr>
                            <m:t> </m:t>
                          </m:r>
                          <m:r>
                            <a:rPr lang="en-US" sz="1800" b="0" i="1" smtClean="0">
                              <a:latin typeface="Cambria Math" panose="02040503050406030204" pitchFamily="18" charset="0"/>
                            </a:rPr>
                            <m:t>𝑐𝑙𝑎𝑠𝑠</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num>
                        <m:den>
                          <m:r>
                            <a:rPr lang="en-US" sz="1800" b="0" i="1" smtClean="0">
                              <a:latin typeface="Cambria Math" panose="02040503050406030204" pitchFamily="18" charset="0"/>
                            </a:rPr>
                            <m:t># </m:t>
                          </m:r>
                          <m:r>
                            <a:rPr lang="en-US" sz="1800" b="0" i="1" smtClean="0">
                              <a:latin typeface="Cambria Math" panose="02040503050406030204" pitchFamily="18" charset="0"/>
                            </a:rPr>
                            <m:t>𝑛𝑜𝑛</m:t>
                          </m:r>
                          <m:r>
                            <a:rPr lang="en-US" sz="1800" b="0" i="1" smtClean="0">
                              <a:latin typeface="Cambria Math" panose="02040503050406030204" pitchFamily="18" charset="0"/>
                            </a:rPr>
                            <m:t> </m:t>
                          </m:r>
                          <m:r>
                            <a:rPr lang="en-US" sz="1800" b="0" i="1" smtClean="0">
                              <a:latin typeface="Cambria Math" panose="02040503050406030204" pitchFamily="18" charset="0"/>
                            </a:rPr>
                            <m:t>𝑐𝑙𝑎𝑠𝑠</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r>
                            <a:rPr lang="en-US" sz="1800" b="0" i="1" smtClean="0">
                              <a:latin typeface="Cambria Math" panose="02040503050406030204" pitchFamily="18" charset="0"/>
                            </a:rPr>
                            <m:t> </m:t>
                          </m:r>
                          <m:r>
                            <a:rPr lang="en-US" sz="1800" b="0" i="1" smtClean="0">
                              <a:latin typeface="Cambria Math" panose="02040503050406030204" pitchFamily="18" charset="0"/>
                            </a:rPr>
                            <m:t>𝑑𝑎𝑡𝑎</m:t>
                          </m:r>
                          <m:r>
                            <a:rPr lang="en-US" sz="1800" b="0" i="1" smtClean="0">
                              <a:latin typeface="Cambria Math" panose="02040503050406030204" pitchFamily="18" charset="0"/>
                            </a:rPr>
                            <m:t> </m:t>
                          </m:r>
                          <m:r>
                            <a:rPr lang="en-US" sz="1800" b="0" i="1" smtClean="0">
                              <a:latin typeface="Cambria Math" panose="02040503050406030204" pitchFamily="18" charset="0"/>
                            </a:rPr>
                            <m:t>𝑝𝑜𝑖𝑛𝑡𝑠</m:t>
                          </m:r>
                        </m:den>
                      </m:f>
                    </m:oMath>
                  </m:oMathPara>
                </a14:m>
                <a:endParaRPr lang="en-US" dirty="0"/>
              </a:p>
            </p:txBody>
          </p:sp>
        </mc:Choice>
        <mc:Fallback xmlns="">
          <p:sp>
            <p:nvSpPr>
              <p:cNvPr id="7" name="TextBox 6">
                <a:extLst>
                  <a:ext uri="{FF2B5EF4-FFF2-40B4-BE49-F238E27FC236}">
                    <a16:creationId xmlns:a16="http://schemas.microsoft.com/office/drawing/2014/main" id="{E644D50E-30AC-B0ED-E9EC-DE126F5DF01D}"/>
                  </a:ext>
                </a:extLst>
              </p:cNvPr>
              <p:cNvSpPr txBox="1">
                <a:spLocks noRot="1" noChangeAspect="1" noMove="1" noResize="1" noEditPoints="1" noAdjustHandles="1" noChangeArrowheads="1" noChangeShapeType="1" noTextEdit="1"/>
              </p:cNvSpPr>
              <p:nvPr/>
            </p:nvSpPr>
            <p:spPr>
              <a:xfrm>
                <a:off x="3440884" y="3451181"/>
                <a:ext cx="8159692" cy="665760"/>
              </a:xfrm>
              <a:prstGeom prst="rect">
                <a:avLst/>
              </a:prstGeom>
              <a:blipFill>
                <a:blip r:embed="rId2"/>
                <a:stretch>
                  <a:fillRect/>
                </a:stretch>
              </a:blipFill>
            </p:spPr>
            <p:txBody>
              <a:bodyPr/>
              <a:lstStyle/>
              <a:p>
                <a:r>
                  <a:rPr lang="en-US">
                    <a:noFill/>
                  </a:rPr>
                  <a:t> </a:t>
                </a:r>
              </a:p>
            </p:txBody>
          </p:sp>
        </mc:Fallback>
      </mc:AlternateContent>
      <p:sp>
        <p:nvSpPr>
          <p:cNvPr id="3" name="Content Placeholder 2">
            <a:extLst>
              <a:ext uri="{FF2B5EF4-FFF2-40B4-BE49-F238E27FC236}">
                <a16:creationId xmlns:a16="http://schemas.microsoft.com/office/drawing/2014/main" id="{87808785-0E66-BE7E-E437-D7B0D92E4ED0}"/>
              </a:ext>
            </a:extLst>
          </p:cNvPr>
          <p:cNvSpPr txBox="1">
            <a:spLocks/>
          </p:cNvSpPr>
          <p:nvPr/>
        </p:nvSpPr>
        <p:spPr>
          <a:xfrm>
            <a:off x="838199" y="6096967"/>
            <a:ext cx="2691003" cy="431177"/>
          </a:xfrm>
          <a:prstGeom prst="rect">
            <a:avLst/>
          </a:prstGeom>
          <a:noFill/>
          <a:ln>
            <a:no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Balanced Data: Nearly equal quantity of dogs, cats, and birds</a:t>
            </a:r>
          </a:p>
        </p:txBody>
      </p:sp>
      <p:graphicFrame>
        <p:nvGraphicFramePr>
          <p:cNvPr id="4" name="Table 10">
            <a:extLst>
              <a:ext uri="{FF2B5EF4-FFF2-40B4-BE49-F238E27FC236}">
                <a16:creationId xmlns:a16="http://schemas.microsoft.com/office/drawing/2014/main" id="{291C64F9-0B8A-D106-366D-31B50BA8C3D2}"/>
              </a:ext>
            </a:extLst>
          </p:cNvPr>
          <p:cNvGraphicFramePr>
            <a:graphicFrameLocks noGrp="1"/>
          </p:cNvGraphicFramePr>
          <p:nvPr>
            <p:extLst>
              <p:ext uri="{D42A27DB-BD31-4B8C-83A1-F6EECF244321}">
                <p14:modId xmlns:p14="http://schemas.microsoft.com/office/powerpoint/2010/main" val="4251050893"/>
              </p:ext>
            </p:extLst>
          </p:nvPr>
        </p:nvGraphicFramePr>
        <p:xfrm>
          <a:off x="838198" y="3921583"/>
          <a:ext cx="2691004" cy="2124504"/>
        </p:xfrm>
        <a:graphic>
          <a:graphicData uri="http://schemas.openxmlformats.org/drawingml/2006/table">
            <a:tbl>
              <a:tblPr firstRow="1" bandRow="1">
                <a:tableStyleId>{5C22544A-7EE6-4342-B048-85BDC9FD1C3A}</a:tableStyleId>
              </a:tblPr>
              <a:tblGrid>
                <a:gridCol w="672751">
                  <a:extLst>
                    <a:ext uri="{9D8B030D-6E8A-4147-A177-3AD203B41FA5}">
                      <a16:colId xmlns:a16="http://schemas.microsoft.com/office/drawing/2014/main" val="3779047369"/>
                    </a:ext>
                  </a:extLst>
                </a:gridCol>
                <a:gridCol w="672751">
                  <a:extLst>
                    <a:ext uri="{9D8B030D-6E8A-4147-A177-3AD203B41FA5}">
                      <a16:colId xmlns:a16="http://schemas.microsoft.com/office/drawing/2014/main" val="2587912599"/>
                    </a:ext>
                  </a:extLst>
                </a:gridCol>
                <a:gridCol w="672751">
                  <a:extLst>
                    <a:ext uri="{9D8B030D-6E8A-4147-A177-3AD203B41FA5}">
                      <a16:colId xmlns:a16="http://schemas.microsoft.com/office/drawing/2014/main" val="617498338"/>
                    </a:ext>
                  </a:extLst>
                </a:gridCol>
                <a:gridCol w="672751">
                  <a:extLst>
                    <a:ext uri="{9D8B030D-6E8A-4147-A177-3AD203B41FA5}">
                      <a16:colId xmlns:a16="http://schemas.microsoft.com/office/drawing/2014/main" val="1361611942"/>
                    </a:ext>
                  </a:extLst>
                </a:gridCol>
              </a:tblGrid>
              <a:tr h="517477">
                <a:tc>
                  <a:txBody>
                    <a:bodyPr/>
                    <a:lstStyle/>
                    <a:p>
                      <a:pPr algn="ctr"/>
                      <a:endParaRPr lang="en-US" sz="1500" b="1" dirty="0">
                        <a:solidFill>
                          <a:schemeClr val="bg1"/>
                        </a:solidFill>
                      </a:endParaRPr>
                    </a:p>
                  </a:txBody>
                  <a:tcPr marL="73925" marR="73925" marT="36963" marB="36963">
                    <a:solidFill>
                      <a:srgbClr val="4472C4"/>
                    </a:solidFill>
                  </a:tcPr>
                </a:tc>
                <a:tc>
                  <a:txBody>
                    <a:bodyPr/>
                    <a:lstStyle/>
                    <a:p>
                      <a:pPr algn="ctr"/>
                      <a:r>
                        <a:rPr lang="en-US" sz="1500" dirty="0"/>
                        <a:t>Model Cat</a:t>
                      </a:r>
                    </a:p>
                  </a:txBody>
                  <a:tcPr marL="73925" marR="73925" marT="36963" marB="36963"/>
                </a:tc>
                <a:tc>
                  <a:txBody>
                    <a:bodyPr/>
                    <a:lstStyle/>
                    <a:p>
                      <a:pPr algn="ctr"/>
                      <a:r>
                        <a:rPr lang="en-US" sz="1500" dirty="0"/>
                        <a:t>Model Dog</a:t>
                      </a:r>
                    </a:p>
                  </a:txBody>
                  <a:tcPr marL="73925" marR="73925" marT="36963" marB="36963"/>
                </a:tc>
                <a:tc>
                  <a:txBody>
                    <a:bodyPr/>
                    <a:lstStyle/>
                    <a:p>
                      <a:pPr algn="ctr"/>
                      <a:r>
                        <a:rPr lang="en-US" sz="1500" dirty="0"/>
                        <a:t>Model Bird</a:t>
                      </a:r>
                    </a:p>
                  </a:txBody>
                  <a:tcPr marL="73925" marR="73925" marT="36963" marB="36963"/>
                </a:tc>
                <a:extLst>
                  <a:ext uri="{0D108BD9-81ED-4DB2-BD59-A6C34878D82A}">
                    <a16:rowId xmlns:a16="http://schemas.microsoft.com/office/drawing/2014/main" val="2688480762"/>
                  </a:ext>
                </a:extLst>
              </a:tr>
              <a:tr h="517477">
                <a:tc>
                  <a:txBody>
                    <a:bodyPr/>
                    <a:lstStyle/>
                    <a:p>
                      <a:pPr algn="ctr"/>
                      <a:r>
                        <a:rPr lang="en-US" sz="1500" b="1" dirty="0">
                          <a:solidFill>
                            <a:schemeClr val="bg1"/>
                          </a:solidFill>
                        </a:rPr>
                        <a:t>Data Cat</a:t>
                      </a:r>
                    </a:p>
                  </a:txBody>
                  <a:tcPr marL="73925" marR="73925" marT="36963" marB="36963">
                    <a:solidFill>
                      <a:srgbClr val="4472C4"/>
                    </a:solidFill>
                  </a:tcPr>
                </a:tc>
                <a:tc>
                  <a:txBody>
                    <a:bodyPr/>
                    <a:lstStyle/>
                    <a:p>
                      <a:r>
                        <a:rPr lang="en-US" sz="1500" dirty="0"/>
                        <a:t>76</a:t>
                      </a:r>
                    </a:p>
                  </a:txBody>
                  <a:tcPr marL="73925" marR="73925" marT="36963" marB="36963"/>
                </a:tc>
                <a:tc>
                  <a:txBody>
                    <a:bodyPr/>
                    <a:lstStyle/>
                    <a:p>
                      <a:r>
                        <a:rPr lang="en-US" sz="1500" dirty="0"/>
                        <a:t>10</a:t>
                      </a:r>
                    </a:p>
                  </a:txBody>
                  <a:tcPr marL="73925" marR="73925" marT="36963" marB="36963"/>
                </a:tc>
                <a:tc>
                  <a:txBody>
                    <a:bodyPr/>
                    <a:lstStyle/>
                    <a:p>
                      <a:r>
                        <a:rPr lang="en-US" sz="1500" dirty="0"/>
                        <a:t>12</a:t>
                      </a:r>
                    </a:p>
                  </a:txBody>
                  <a:tcPr marL="73925" marR="73925" marT="36963" marB="36963"/>
                </a:tc>
                <a:extLst>
                  <a:ext uri="{0D108BD9-81ED-4DB2-BD59-A6C34878D82A}">
                    <a16:rowId xmlns:a16="http://schemas.microsoft.com/office/drawing/2014/main" val="1617891110"/>
                  </a:ext>
                </a:extLst>
              </a:tr>
              <a:tr h="517477">
                <a:tc>
                  <a:txBody>
                    <a:bodyPr/>
                    <a:lstStyle/>
                    <a:p>
                      <a:pPr algn="ctr"/>
                      <a:r>
                        <a:rPr lang="en-US" sz="1500" b="1" dirty="0">
                          <a:solidFill>
                            <a:schemeClr val="bg1"/>
                          </a:solidFill>
                        </a:rPr>
                        <a:t>Data Dog</a:t>
                      </a:r>
                    </a:p>
                  </a:txBody>
                  <a:tcPr marL="73925" marR="73925" marT="36963" marB="36963">
                    <a:solidFill>
                      <a:srgbClr val="4472C4"/>
                    </a:solidFill>
                  </a:tcPr>
                </a:tc>
                <a:tc>
                  <a:txBody>
                    <a:bodyPr/>
                    <a:lstStyle/>
                    <a:p>
                      <a:r>
                        <a:rPr lang="en-US" sz="1500" dirty="0"/>
                        <a:t>27</a:t>
                      </a:r>
                    </a:p>
                  </a:txBody>
                  <a:tcPr marL="73925" marR="73925" marT="36963" marB="36963"/>
                </a:tc>
                <a:tc>
                  <a:txBody>
                    <a:bodyPr/>
                    <a:lstStyle/>
                    <a:p>
                      <a:r>
                        <a:rPr lang="en-US" sz="1500" dirty="0"/>
                        <a:t>69</a:t>
                      </a:r>
                    </a:p>
                  </a:txBody>
                  <a:tcPr marL="73925" marR="73925" marT="36963" marB="36963"/>
                </a:tc>
                <a:tc>
                  <a:txBody>
                    <a:bodyPr/>
                    <a:lstStyle/>
                    <a:p>
                      <a:r>
                        <a:rPr lang="en-US" sz="1500" dirty="0"/>
                        <a:t>11</a:t>
                      </a:r>
                    </a:p>
                  </a:txBody>
                  <a:tcPr marL="73925" marR="73925" marT="36963" marB="36963"/>
                </a:tc>
                <a:extLst>
                  <a:ext uri="{0D108BD9-81ED-4DB2-BD59-A6C34878D82A}">
                    <a16:rowId xmlns:a16="http://schemas.microsoft.com/office/drawing/2014/main" val="842711822"/>
                  </a:ext>
                </a:extLst>
              </a:tr>
              <a:tr h="517477">
                <a:tc>
                  <a:txBody>
                    <a:bodyPr/>
                    <a:lstStyle/>
                    <a:p>
                      <a:pPr algn="ctr"/>
                      <a:r>
                        <a:rPr lang="en-US" sz="1500" b="1" dirty="0">
                          <a:solidFill>
                            <a:schemeClr val="bg1"/>
                          </a:solidFill>
                        </a:rPr>
                        <a:t>Data Bird</a:t>
                      </a:r>
                    </a:p>
                  </a:txBody>
                  <a:tcPr marL="73925" marR="73925" marT="36963" marB="36963">
                    <a:solidFill>
                      <a:srgbClr val="4472C4"/>
                    </a:solidFill>
                  </a:tcPr>
                </a:tc>
                <a:tc>
                  <a:txBody>
                    <a:bodyPr/>
                    <a:lstStyle/>
                    <a:p>
                      <a:r>
                        <a:rPr lang="en-US" sz="1500" dirty="0"/>
                        <a:t>6</a:t>
                      </a:r>
                    </a:p>
                  </a:txBody>
                  <a:tcPr marL="73925" marR="73925" marT="36963" marB="36963"/>
                </a:tc>
                <a:tc>
                  <a:txBody>
                    <a:bodyPr/>
                    <a:lstStyle/>
                    <a:p>
                      <a:r>
                        <a:rPr lang="en-US" sz="1500" dirty="0"/>
                        <a:t>3</a:t>
                      </a:r>
                    </a:p>
                  </a:txBody>
                  <a:tcPr marL="73925" marR="73925" marT="36963" marB="36963"/>
                </a:tc>
                <a:tc>
                  <a:txBody>
                    <a:bodyPr/>
                    <a:lstStyle/>
                    <a:p>
                      <a:r>
                        <a:rPr lang="en-US" sz="1500" dirty="0"/>
                        <a:t>81</a:t>
                      </a:r>
                    </a:p>
                  </a:txBody>
                  <a:tcPr marL="73925" marR="73925" marT="36963" marB="36963"/>
                </a:tc>
                <a:extLst>
                  <a:ext uri="{0D108BD9-81ED-4DB2-BD59-A6C34878D82A}">
                    <a16:rowId xmlns:a16="http://schemas.microsoft.com/office/drawing/2014/main" val="1343416302"/>
                  </a:ext>
                </a:extLst>
              </a:tr>
            </a:tbl>
          </a:graphicData>
        </a:graphic>
      </p:graphicFrame>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69077283-8F65-696A-DEB0-63EC5A0F953C}"/>
                  </a:ext>
                </a:extLst>
              </p:cNvPr>
              <p:cNvSpPr txBox="1"/>
              <p:nvPr/>
            </p:nvSpPr>
            <p:spPr>
              <a:xfrm>
                <a:off x="3642919" y="4366487"/>
                <a:ext cx="6094602" cy="617348"/>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r>
                        <a:rPr lang="en-US" sz="1800" b="0" i="1" dirty="0" smtClean="0">
                          <a:latin typeface="Cambria Math" panose="02040503050406030204" pitchFamily="18" charset="0"/>
                        </a:rPr>
                        <m:t>𝐹𝑃</m:t>
                      </m:r>
                      <m:sSub>
                        <m:sSubPr>
                          <m:ctrlPr>
                            <a:rPr lang="en-US" sz="1800" b="0" i="1" dirty="0" smtClean="0">
                              <a:latin typeface="Cambria Math" panose="02040503050406030204" pitchFamily="18" charset="0"/>
                            </a:rPr>
                          </m:ctrlPr>
                        </m:sSubPr>
                        <m:e>
                          <m:r>
                            <a:rPr lang="en-US" sz="1800" b="0" i="1" dirty="0" smtClean="0">
                              <a:latin typeface="Cambria Math" panose="02040503050406030204" pitchFamily="18" charset="0"/>
                            </a:rPr>
                            <m:t>𝑅</m:t>
                          </m:r>
                        </m:e>
                        <m:sub>
                          <m:r>
                            <a:rPr lang="en-US" sz="1800" b="0" i="1" dirty="0" smtClean="0">
                              <a:latin typeface="Cambria Math" panose="02040503050406030204" pitchFamily="18" charset="0"/>
                            </a:rPr>
                            <m:t>𝐶𝑎𝑡</m:t>
                          </m:r>
                        </m:sub>
                      </m:sSub>
                      <m:r>
                        <a:rPr lang="en-US" sz="1800" i="1" dirty="0" smtClean="0">
                          <a:latin typeface="Cambria Math" panose="02040503050406030204" pitchFamily="18" charset="0"/>
                        </a:rPr>
                        <m:t> =</m:t>
                      </m:r>
                      <m:f>
                        <m:fPr>
                          <m:ctrlPr>
                            <a:rPr lang="en-US" sz="1800" b="0" i="1" dirty="0" smtClean="0">
                              <a:latin typeface="Cambria Math" panose="02040503050406030204" pitchFamily="18" charset="0"/>
                            </a:rPr>
                          </m:ctrlPr>
                        </m:fPr>
                        <m:num>
                          <m:r>
                            <a:rPr lang="en-US" sz="1800" b="0" i="1" dirty="0" smtClean="0">
                              <a:latin typeface="Cambria Math" panose="02040503050406030204" pitchFamily="18" charset="0"/>
                            </a:rPr>
                            <m:t>27+6</m:t>
                          </m:r>
                        </m:num>
                        <m:den>
                          <m:r>
                            <a:rPr lang="en-US" sz="1800" b="0" i="1" dirty="0" smtClean="0">
                              <a:latin typeface="Cambria Math" panose="02040503050406030204" pitchFamily="18" charset="0"/>
                            </a:rPr>
                            <m:t>27+69+11+6+3+81</m:t>
                          </m:r>
                        </m:den>
                      </m:f>
                      <m:r>
                        <a:rPr lang="en-US" sz="1800" b="0" i="1" dirty="0" smtClean="0">
                          <a:latin typeface="Cambria Math" panose="02040503050406030204" pitchFamily="18" charset="0"/>
                        </a:rPr>
                        <m:t>=16.75%</m:t>
                      </m:r>
                    </m:oMath>
                  </m:oMathPara>
                </a14:m>
                <a:endParaRPr lang="en-US" dirty="0"/>
              </a:p>
            </p:txBody>
          </p:sp>
        </mc:Choice>
        <mc:Fallback xmlns="">
          <p:sp>
            <p:nvSpPr>
              <p:cNvPr id="11" name="TextBox 10">
                <a:extLst>
                  <a:ext uri="{FF2B5EF4-FFF2-40B4-BE49-F238E27FC236}">
                    <a16:creationId xmlns:a16="http://schemas.microsoft.com/office/drawing/2014/main" id="{69077283-8F65-696A-DEB0-63EC5A0F953C}"/>
                  </a:ext>
                </a:extLst>
              </p:cNvPr>
              <p:cNvSpPr txBox="1">
                <a:spLocks noRot="1" noChangeAspect="1" noMove="1" noResize="1" noEditPoints="1" noAdjustHandles="1" noChangeArrowheads="1" noChangeShapeType="1" noTextEdit="1"/>
              </p:cNvSpPr>
              <p:nvPr/>
            </p:nvSpPr>
            <p:spPr>
              <a:xfrm>
                <a:off x="3642919" y="4366487"/>
                <a:ext cx="6094602" cy="617348"/>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1C68AF22-EAAA-EA51-348B-F9C172E103FF}"/>
                  </a:ext>
                </a:extLst>
              </p:cNvPr>
              <p:cNvSpPr txBox="1"/>
              <p:nvPr/>
            </p:nvSpPr>
            <p:spPr>
              <a:xfrm>
                <a:off x="3642919" y="4660545"/>
                <a:ext cx="6094602" cy="879856"/>
              </a:xfrm>
              <a:prstGeom prst="rect">
                <a:avLst/>
              </a:prstGeom>
              <a:noFill/>
            </p:spPr>
            <p:txBody>
              <a:bodyPr wrap="square">
                <a:spAutoFit/>
              </a:bodyPr>
              <a:lstStyle/>
              <a:p>
                <a:pPr marL="0" indent="0">
                  <a:lnSpc>
                    <a:spcPct val="150000"/>
                  </a:lnSpc>
                  <a:buNone/>
                </a:pPr>
                <a14:m>
                  <m:oMathPara xmlns:m="http://schemas.openxmlformats.org/officeDocument/2006/math">
                    <m:oMathParaPr>
                      <m:jc m:val="left"/>
                    </m:oMathParaPr>
                    <m:oMath xmlns:m="http://schemas.openxmlformats.org/officeDocument/2006/math">
                      <m:sSub>
                        <m:sSubPr>
                          <m:ctrlPr>
                            <a:rPr lang="en-US" sz="1800" i="1" smtClean="0">
                              <a:latin typeface="Cambria Math" panose="02040503050406030204" pitchFamily="18" charset="0"/>
                            </a:rPr>
                          </m:ctrlPr>
                        </m:sSubPr>
                        <m:e>
                          <m:r>
                            <a:rPr lang="en-US" sz="1800" b="0" i="1" smtClean="0">
                              <a:latin typeface="Cambria Math" panose="02040503050406030204" pitchFamily="18" charset="0"/>
                            </a:rPr>
                            <m:t>𝐹𝑃𝑅</m:t>
                          </m:r>
                        </m:e>
                        <m:sub>
                          <m:r>
                            <a:rPr lang="en-US" sz="1800" i="1">
                              <a:latin typeface="Cambria Math" panose="02040503050406030204" pitchFamily="18" charset="0"/>
                            </a:rPr>
                            <m:t>𝐷𝑜𝑔</m:t>
                          </m:r>
                        </m:sub>
                      </m:sSub>
                      <m:r>
                        <a:rPr lang="en-US" sz="1800" i="1">
                          <a:latin typeface="Cambria Math" panose="02040503050406030204" pitchFamily="18" charset="0"/>
                        </a:rPr>
                        <m:t>=</m:t>
                      </m:r>
                      <m:f>
                        <m:fPr>
                          <m:ctrlPr>
                            <a:rPr lang="en-US" sz="1800" i="1">
                              <a:latin typeface="Cambria Math" panose="02040503050406030204" pitchFamily="18" charset="0"/>
                            </a:rPr>
                          </m:ctrlPr>
                        </m:fPr>
                        <m:num>
                          <m:r>
                            <a:rPr lang="en-US" sz="1800" b="0" i="1" smtClean="0">
                              <a:latin typeface="Cambria Math" panose="02040503050406030204" pitchFamily="18" charset="0"/>
                            </a:rPr>
                            <m:t>10+3</m:t>
                          </m:r>
                        </m:num>
                        <m:den>
                          <m:r>
                            <a:rPr lang="en-US" sz="1800" i="1" smtClean="0">
                              <a:latin typeface="Cambria Math" panose="02040503050406030204" pitchFamily="18" charset="0"/>
                            </a:rPr>
                            <m:t>7</m:t>
                          </m:r>
                          <m:r>
                            <a:rPr lang="en-US" sz="1800" b="0" i="1" smtClean="0">
                              <a:latin typeface="Cambria Math" panose="02040503050406030204" pitchFamily="18" charset="0"/>
                            </a:rPr>
                            <m:t>6+10+12+6+3+81</m:t>
                          </m:r>
                        </m:den>
                      </m:f>
                      <m:r>
                        <a:rPr lang="en-US" sz="1800" i="1">
                          <a:latin typeface="Cambria Math" panose="02040503050406030204" pitchFamily="18" charset="0"/>
                        </a:rPr>
                        <m:t>=</m:t>
                      </m:r>
                      <m:r>
                        <a:rPr lang="en-US" sz="1800" b="0" i="1" smtClean="0">
                          <a:latin typeface="Cambria Math" panose="02040503050406030204" pitchFamily="18" charset="0"/>
                        </a:rPr>
                        <m:t>6</m:t>
                      </m:r>
                      <m:r>
                        <a:rPr lang="en-US" sz="1800" i="1">
                          <a:latin typeface="Cambria Math" panose="02040503050406030204" pitchFamily="18" charset="0"/>
                        </a:rPr>
                        <m:t>.</m:t>
                      </m:r>
                      <m:r>
                        <a:rPr lang="en-US" sz="1800" b="0" i="1" smtClean="0">
                          <a:latin typeface="Cambria Math" panose="02040503050406030204" pitchFamily="18" charset="0"/>
                        </a:rPr>
                        <m:t>91</m:t>
                      </m:r>
                      <m:r>
                        <a:rPr lang="en-US" sz="1800" i="1">
                          <a:latin typeface="Cambria Math" panose="02040503050406030204" pitchFamily="18" charset="0"/>
                        </a:rPr>
                        <m:t>%</m:t>
                      </m:r>
                    </m:oMath>
                  </m:oMathPara>
                </a14:m>
                <a:endParaRPr lang="en-US" sz="1800" b="0" dirty="0"/>
              </a:p>
            </p:txBody>
          </p:sp>
        </mc:Choice>
        <mc:Fallback xmlns="">
          <p:sp>
            <p:nvSpPr>
              <p:cNvPr id="13" name="TextBox 12">
                <a:extLst>
                  <a:ext uri="{FF2B5EF4-FFF2-40B4-BE49-F238E27FC236}">
                    <a16:creationId xmlns:a16="http://schemas.microsoft.com/office/drawing/2014/main" id="{1C68AF22-EAAA-EA51-348B-F9C172E103FF}"/>
                  </a:ext>
                </a:extLst>
              </p:cNvPr>
              <p:cNvSpPr txBox="1">
                <a:spLocks noRot="1" noChangeAspect="1" noMove="1" noResize="1" noEditPoints="1" noAdjustHandles="1" noChangeArrowheads="1" noChangeShapeType="1" noTextEdit="1"/>
              </p:cNvSpPr>
              <p:nvPr/>
            </p:nvSpPr>
            <p:spPr>
              <a:xfrm>
                <a:off x="3642919" y="4660545"/>
                <a:ext cx="6094602" cy="879856"/>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399A681C-ABD4-F935-FFDB-5DE436099B80}"/>
                  </a:ext>
                </a:extLst>
              </p:cNvPr>
              <p:cNvSpPr txBox="1"/>
              <p:nvPr/>
            </p:nvSpPr>
            <p:spPr>
              <a:xfrm>
                <a:off x="3642919" y="5217111"/>
                <a:ext cx="6094602" cy="879856"/>
              </a:xfrm>
              <a:prstGeom prst="rect">
                <a:avLst/>
              </a:prstGeom>
              <a:noFill/>
            </p:spPr>
            <p:txBody>
              <a:bodyPr wrap="square">
                <a:spAutoFit/>
              </a:bodyPr>
              <a:lstStyle/>
              <a:p>
                <a:pPr marL="0" indent="0">
                  <a:lnSpc>
                    <a:spcPct val="150000"/>
                  </a:lnSpc>
                  <a:buNone/>
                </a:pPr>
                <a14:m>
                  <m:oMathPara xmlns:m="http://schemas.openxmlformats.org/officeDocument/2006/math">
                    <m:oMathParaPr>
                      <m:jc m:val="left"/>
                    </m:oMathParaPr>
                    <m:oMath xmlns:m="http://schemas.openxmlformats.org/officeDocument/2006/math">
                      <m:r>
                        <a:rPr lang="en-US" sz="1800" b="0" i="1" smtClean="0">
                          <a:latin typeface="Cambria Math" panose="02040503050406030204" pitchFamily="18" charset="0"/>
                        </a:rPr>
                        <m:t>𝐹𝑃</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𝑅</m:t>
                          </m:r>
                        </m:e>
                        <m:sub>
                          <m:r>
                            <a:rPr lang="en-US" sz="1800" b="0" i="1" smtClean="0">
                              <a:latin typeface="Cambria Math" panose="02040503050406030204" pitchFamily="18" charset="0"/>
                            </a:rPr>
                            <m:t>𝐵𝑖𝑟𝑑</m:t>
                          </m:r>
                        </m:sub>
                      </m:sSub>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11+12</m:t>
                          </m:r>
                        </m:num>
                        <m:den>
                          <m:r>
                            <a:rPr lang="en-US" sz="1800" i="1">
                              <a:latin typeface="Cambria Math" panose="02040503050406030204" pitchFamily="18" charset="0"/>
                            </a:rPr>
                            <m:t>76+10+12</m:t>
                          </m:r>
                          <m:r>
                            <a:rPr lang="en-US" sz="1800" b="0" i="1" smtClean="0">
                              <a:latin typeface="Cambria Math" panose="02040503050406030204" pitchFamily="18" charset="0"/>
                            </a:rPr>
                            <m:t>+27+69+11</m:t>
                          </m:r>
                        </m:den>
                      </m:f>
                      <m:r>
                        <a:rPr lang="en-US" sz="1800" b="0" i="1" smtClean="0">
                          <a:latin typeface="Cambria Math" panose="02040503050406030204" pitchFamily="18" charset="0"/>
                        </a:rPr>
                        <m:t>=11.21%</m:t>
                      </m:r>
                    </m:oMath>
                  </m:oMathPara>
                </a14:m>
                <a:endParaRPr lang="en-US" sz="1800" b="0" dirty="0"/>
              </a:p>
            </p:txBody>
          </p:sp>
        </mc:Choice>
        <mc:Fallback xmlns="">
          <p:sp>
            <p:nvSpPr>
              <p:cNvPr id="15" name="TextBox 14">
                <a:extLst>
                  <a:ext uri="{FF2B5EF4-FFF2-40B4-BE49-F238E27FC236}">
                    <a16:creationId xmlns:a16="http://schemas.microsoft.com/office/drawing/2014/main" id="{399A681C-ABD4-F935-FFDB-5DE436099B80}"/>
                  </a:ext>
                </a:extLst>
              </p:cNvPr>
              <p:cNvSpPr txBox="1">
                <a:spLocks noRot="1" noChangeAspect="1" noMove="1" noResize="1" noEditPoints="1" noAdjustHandles="1" noChangeArrowheads="1" noChangeShapeType="1" noTextEdit="1"/>
              </p:cNvSpPr>
              <p:nvPr/>
            </p:nvSpPr>
            <p:spPr>
              <a:xfrm>
                <a:off x="3642919" y="5217111"/>
                <a:ext cx="6094602" cy="879856"/>
              </a:xfrm>
              <a:prstGeom prst="rect">
                <a:avLst/>
              </a:prstGeom>
              <a:blipFill>
                <a:blip r:embed="rId5"/>
                <a:stretch>
                  <a:fillRect/>
                </a:stretch>
              </a:blipFill>
            </p:spPr>
            <p:txBody>
              <a:bodyPr/>
              <a:lstStyle/>
              <a:p>
                <a:r>
                  <a:rPr lang="en-US">
                    <a:noFill/>
                  </a:rPr>
                  <a:t> </a:t>
                </a:r>
              </a:p>
            </p:txBody>
          </p:sp>
        </mc:Fallback>
      </mc:AlternateContent>
      <p:sp>
        <p:nvSpPr>
          <p:cNvPr id="16" name="Content Placeholder 2">
            <a:extLst>
              <a:ext uri="{FF2B5EF4-FFF2-40B4-BE49-F238E27FC236}">
                <a16:creationId xmlns:a16="http://schemas.microsoft.com/office/drawing/2014/main" id="{AF63C763-B4EB-2D35-81A8-2DBC886305FE}"/>
              </a:ext>
            </a:extLst>
          </p:cNvPr>
          <p:cNvSpPr txBox="1">
            <a:spLocks/>
          </p:cNvSpPr>
          <p:nvPr/>
        </p:nvSpPr>
        <p:spPr>
          <a:xfrm>
            <a:off x="838200" y="1690688"/>
            <a:ext cx="10515600" cy="17161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FPR measures the impurity infiltration of the classification model (classifier) on each class. It answers the question, “For the datapoints that do not belong to this class how many did the model classify as belonging to this class?”</a:t>
            </a:r>
          </a:p>
        </p:txBody>
      </p:sp>
      <p:sp>
        <p:nvSpPr>
          <p:cNvPr id="5" name="Content Placeholder 2">
            <a:extLst>
              <a:ext uri="{FF2B5EF4-FFF2-40B4-BE49-F238E27FC236}">
                <a16:creationId xmlns:a16="http://schemas.microsoft.com/office/drawing/2014/main" id="{4A9A2639-9198-54E5-EB7A-A7EB61ED69BF}"/>
              </a:ext>
            </a:extLst>
          </p:cNvPr>
          <p:cNvSpPr txBox="1">
            <a:spLocks/>
          </p:cNvSpPr>
          <p:nvPr/>
        </p:nvSpPr>
        <p:spPr>
          <a:xfrm>
            <a:off x="8959442" y="4581345"/>
            <a:ext cx="2877309" cy="103927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t>This model confuses “a cat for a dog” or “a bird for a dog” with the least probability.</a:t>
            </a:r>
          </a:p>
        </p:txBody>
      </p:sp>
    </p:spTree>
    <p:extLst>
      <p:ext uri="{BB962C8B-B14F-4D97-AF65-F5344CB8AC3E}">
        <p14:creationId xmlns:p14="http://schemas.microsoft.com/office/powerpoint/2010/main" val="32733903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25364-4385-6331-2E0E-02C1915293E0}"/>
              </a:ext>
            </a:extLst>
          </p:cNvPr>
          <p:cNvSpPr>
            <a:spLocks noGrp="1"/>
          </p:cNvSpPr>
          <p:nvPr>
            <p:ph type="title"/>
          </p:nvPr>
        </p:nvSpPr>
        <p:spPr/>
        <p:txBody>
          <a:bodyPr/>
          <a:lstStyle/>
          <a:p>
            <a:r>
              <a:rPr lang="en-US" dirty="0"/>
              <a:t>False Positive Rate (FPR)</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E644D50E-30AC-B0ED-E9EC-DE126F5DF01D}"/>
                  </a:ext>
                </a:extLst>
              </p:cNvPr>
              <p:cNvSpPr txBox="1"/>
              <p:nvPr/>
            </p:nvSpPr>
            <p:spPr>
              <a:xfrm>
                <a:off x="3440884" y="3451181"/>
                <a:ext cx="8159692" cy="665760"/>
              </a:xfrm>
              <a:prstGeom prst="rect">
                <a:avLst/>
              </a:prstGeom>
              <a:noFill/>
            </p:spPr>
            <p:txBody>
              <a:bodyPr wrap="square">
                <a:spAutoFit/>
              </a:bodyPr>
              <a:lstStyle/>
              <a:p>
                <a:pPr/>
                <a14:m>
                  <m:oMathPara xmlns:m="http://schemas.openxmlformats.org/officeDocument/2006/math">
                    <m:oMathParaPr>
                      <m:jc m:val="center"/>
                    </m:oMathParaPr>
                    <m:oMath xmlns:m="http://schemas.openxmlformats.org/officeDocument/2006/math">
                      <m:r>
                        <a:rPr lang="en-US" sz="1800" b="0" i="1" smtClean="0">
                          <a:latin typeface="Cambria Math" panose="02040503050406030204" pitchFamily="18" charset="0"/>
                        </a:rPr>
                        <m:t>𝐹𝑃</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𝑅</m:t>
                          </m:r>
                        </m:e>
                        <m:sub>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sub>
                      </m:sSub>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 </m:t>
                          </m:r>
                          <m:r>
                            <a:rPr lang="en-US" sz="1800" b="0" i="1" smtClean="0">
                              <a:latin typeface="Cambria Math" panose="02040503050406030204" pitchFamily="18" charset="0"/>
                            </a:rPr>
                            <m:t>𝑖𝑛𝑐𝑜𝑟𝑟𝑒𝑐𝑡</m:t>
                          </m:r>
                          <m:r>
                            <a:rPr lang="en-US" sz="1800" b="0" i="1" smtClean="0">
                              <a:latin typeface="Cambria Math" panose="02040503050406030204" pitchFamily="18" charset="0"/>
                            </a:rPr>
                            <m:t> </m:t>
                          </m:r>
                          <m:r>
                            <a:rPr lang="en-US" sz="1800" b="0" i="1" smtClean="0">
                              <a:latin typeface="Cambria Math" panose="02040503050406030204" pitchFamily="18" charset="0"/>
                            </a:rPr>
                            <m:t>𝑐𝑙𝑎𝑠𝑠</m:t>
                          </m:r>
                          <m:r>
                            <a:rPr lang="en-US" sz="1800" b="0" i="1" smtClean="0">
                              <a:latin typeface="Cambria Math" panose="02040503050406030204" pitchFamily="18" charset="0"/>
                            </a:rPr>
                            <m:t> </m:t>
                          </m:r>
                          <m:r>
                            <a:rPr lang="en-US" sz="1800" b="0" i="1" smtClean="0">
                              <a:latin typeface="Cambria Math" panose="02040503050406030204" pitchFamily="18" charset="0"/>
                            </a:rPr>
                            <m:t>𝑝𝑟𝑒𝑑𝑖𝑐𝑡𝑖𝑜𝑛𝑠</m:t>
                          </m:r>
                          <m:r>
                            <a:rPr lang="en-US" sz="1800" b="0" i="1" smtClean="0">
                              <a:latin typeface="Cambria Math" panose="02040503050406030204" pitchFamily="18" charset="0"/>
                            </a:rPr>
                            <m:t> </m:t>
                          </m:r>
                          <m:r>
                            <a:rPr lang="en-US" sz="1800" b="0" i="1" smtClean="0">
                              <a:latin typeface="Cambria Math" panose="02040503050406030204" pitchFamily="18" charset="0"/>
                            </a:rPr>
                            <m:t>𝑓𝑜𝑟</m:t>
                          </m:r>
                          <m:r>
                            <a:rPr lang="en-US" sz="1800" b="0" i="1" smtClean="0">
                              <a:latin typeface="Cambria Math" panose="02040503050406030204" pitchFamily="18" charset="0"/>
                            </a:rPr>
                            <m:t> </m:t>
                          </m:r>
                          <m:r>
                            <a:rPr lang="en-US" sz="1800" b="0" i="1" smtClean="0">
                              <a:latin typeface="Cambria Math" panose="02040503050406030204" pitchFamily="18" charset="0"/>
                            </a:rPr>
                            <m:t>𝑐𝑙𝑎𝑠𝑠</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num>
                        <m:den>
                          <m:r>
                            <a:rPr lang="en-US" sz="1800" b="0" i="1" smtClean="0">
                              <a:latin typeface="Cambria Math" panose="02040503050406030204" pitchFamily="18" charset="0"/>
                            </a:rPr>
                            <m:t># </m:t>
                          </m:r>
                          <m:r>
                            <a:rPr lang="en-US" sz="1800" b="0" i="1" smtClean="0">
                              <a:latin typeface="Cambria Math" panose="02040503050406030204" pitchFamily="18" charset="0"/>
                            </a:rPr>
                            <m:t>𝑛𝑜𝑛</m:t>
                          </m:r>
                          <m:r>
                            <a:rPr lang="en-US" sz="1800" b="0" i="1" smtClean="0">
                              <a:latin typeface="Cambria Math" panose="02040503050406030204" pitchFamily="18" charset="0"/>
                            </a:rPr>
                            <m:t> </m:t>
                          </m:r>
                          <m:r>
                            <a:rPr lang="en-US" sz="1800" b="0" i="1" smtClean="0">
                              <a:latin typeface="Cambria Math" panose="02040503050406030204" pitchFamily="18" charset="0"/>
                            </a:rPr>
                            <m:t>𝑐𝑙𝑎𝑠𝑠</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r>
                            <a:rPr lang="en-US" sz="1800" b="0" i="1" smtClean="0">
                              <a:latin typeface="Cambria Math" panose="02040503050406030204" pitchFamily="18" charset="0"/>
                            </a:rPr>
                            <m:t> </m:t>
                          </m:r>
                          <m:r>
                            <a:rPr lang="en-US" sz="1800" b="0" i="1" smtClean="0">
                              <a:latin typeface="Cambria Math" panose="02040503050406030204" pitchFamily="18" charset="0"/>
                            </a:rPr>
                            <m:t>𝑑𝑎𝑡𝑎</m:t>
                          </m:r>
                          <m:r>
                            <a:rPr lang="en-US" sz="1800" b="0" i="1" smtClean="0">
                              <a:latin typeface="Cambria Math" panose="02040503050406030204" pitchFamily="18" charset="0"/>
                            </a:rPr>
                            <m:t> </m:t>
                          </m:r>
                          <m:r>
                            <a:rPr lang="en-US" sz="1800" b="0" i="1" smtClean="0">
                              <a:latin typeface="Cambria Math" panose="02040503050406030204" pitchFamily="18" charset="0"/>
                            </a:rPr>
                            <m:t>𝑝𝑜𝑖𝑛𝑡𝑠</m:t>
                          </m:r>
                        </m:den>
                      </m:f>
                    </m:oMath>
                  </m:oMathPara>
                </a14:m>
                <a:endParaRPr lang="en-US" dirty="0"/>
              </a:p>
            </p:txBody>
          </p:sp>
        </mc:Choice>
        <mc:Fallback xmlns="">
          <p:sp>
            <p:nvSpPr>
              <p:cNvPr id="7" name="TextBox 6">
                <a:extLst>
                  <a:ext uri="{FF2B5EF4-FFF2-40B4-BE49-F238E27FC236}">
                    <a16:creationId xmlns:a16="http://schemas.microsoft.com/office/drawing/2014/main" id="{E644D50E-30AC-B0ED-E9EC-DE126F5DF01D}"/>
                  </a:ext>
                </a:extLst>
              </p:cNvPr>
              <p:cNvSpPr txBox="1">
                <a:spLocks noRot="1" noChangeAspect="1" noMove="1" noResize="1" noEditPoints="1" noAdjustHandles="1" noChangeArrowheads="1" noChangeShapeType="1" noTextEdit="1"/>
              </p:cNvSpPr>
              <p:nvPr/>
            </p:nvSpPr>
            <p:spPr>
              <a:xfrm>
                <a:off x="3440884" y="3451181"/>
                <a:ext cx="8159692" cy="665760"/>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69077283-8F65-696A-DEB0-63EC5A0F953C}"/>
                  </a:ext>
                </a:extLst>
              </p:cNvPr>
              <p:cNvSpPr txBox="1"/>
              <p:nvPr/>
            </p:nvSpPr>
            <p:spPr>
              <a:xfrm>
                <a:off x="3634530" y="4123276"/>
                <a:ext cx="6094602" cy="879856"/>
              </a:xfrm>
              <a:prstGeom prst="rect">
                <a:avLst/>
              </a:prstGeom>
              <a:noFill/>
            </p:spPr>
            <p:txBody>
              <a:bodyPr wrap="square">
                <a:spAutoFit/>
              </a:bodyPr>
              <a:lstStyle/>
              <a:p>
                <a:pPr algn="ctr">
                  <a:lnSpc>
                    <a:spcPct val="150000"/>
                  </a:lnSpc>
                </a:pPr>
                <a14:m>
                  <m:oMathPara xmlns:m="http://schemas.openxmlformats.org/officeDocument/2006/math">
                    <m:oMathParaPr>
                      <m:jc m:val="left"/>
                    </m:oMathParaPr>
                    <m:oMath xmlns:m="http://schemas.openxmlformats.org/officeDocument/2006/math">
                      <m:r>
                        <a:rPr lang="en-US" i="1" dirty="0">
                          <a:latin typeface="Cambria Math" panose="02040503050406030204" pitchFamily="18" charset="0"/>
                        </a:rPr>
                        <m:t>𝐹𝑃</m:t>
                      </m:r>
                      <m:sSub>
                        <m:sSubPr>
                          <m:ctrlPr>
                            <a:rPr lang="en-US" i="1" dirty="0">
                              <a:latin typeface="Cambria Math" panose="02040503050406030204" pitchFamily="18" charset="0"/>
                            </a:rPr>
                          </m:ctrlPr>
                        </m:sSubPr>
                        <m:e>
                          <m:r>
                            <a:rPr lang="en-US" i="1" dirty="0">
                              <a:latin typeface="Cambria Math" panose="02040503050406030204" pitchFamily="18" charset="0"/>
                            </a:rPr>
                            <m:t>𝑅</m:t>
                          </m:r>
                        </m:e>
                        <m:sub>
                          <m:r>
                            <a:rPr lang="en-US" i="1" dirty="0">
                              <a:latin typeface="Cambria Math" panose="02040503050406030204" pitchFamily="18" charset="0"/>
                            </a:rPr>
                            <m:t>𝐶𝑎𝑡</m:t>
                          </m:r>
                        </m:sub>
                      </m:sSub>
                      <m:r>
                        <a:rPr lang="en-US" i="1" dirty="0">
                          <a:latin typeface="Cambria Math" panose="02040503050406030204" pitchFamily="18" charset="0"/>
                        </a:rPr>
                        <m:t> =</m:t>
                      </m:r>
                      <m:f>
                        <m:fPr>
                          <m:ctrlPr>
                            <a:rPr lang="en-US" i="1" dirty="0">
                              <a:latin typeface="Cambria Math" panose="02040503050406030204" pitchFamily="18" charset="0"/>
                            </a:rPr>
                          </m:ctrlPr>
                        </m:fPr>
                        <m:num>
                          <m:r>
                            <a:rPr lang="en-US" i="1" dirty="0">
                              <a:latin typeface="Cambria Math" panose="02040503050406030204" pitchFamily="18" charset="0"/>
                            </a:rPr>
                            <m:t>27+16</m:t>
                          </m:r>
                        </m:num>
                        <m:den>
                          <m:r>
                            <a:rPr lang="en-US" i="1" dirty="0">
                              <a:latin typeface="Cambria Math" panose="02040503050406030204" pitchFamily="18" charset="0"/>
                            </a:rPr>
                            <m:t>27+180+11+16+3+27</m:t>
                          </m:r>
                        </m:den>
                      </m:f>
                      <m:r>
                        <a:rPr lang="en-US" i="1" dirty="0">
                          <a:latin typeface="Cambria Math" panose="02040503050406030204" pitchFamily="18" charset="0"/>
                        </a:rPr>
                        <m:t>=16.41%</m:t>
                      </m:r>
                    </m:oMath>
                  </m:oMathPara>
                </a14:m>
                <a:endParaRPr lang="en-US" dirty="0"/>
              </a:p>
            </p:txBody>
          </p:sp>
        </mc:Choice>
        <mc:Fallback xmlns="">
          <p:sp>
            <p:nvSpPr>
              <p:cNvPr id="11" name="TextBox 10">
                <a:extLst>
                  <a:ext uri="{FF2B5EF4-FFF2-40B4-BE49-F238E27FC236}">
                    <a16:creationId xmlns:a16="http://schemas.microsoft.com/office/drawing/2014/main" id="{69077283-8F65-696A-DEB0-63EC5A0F953C}"/>
                  </a:ext>
                </a:extLst>
              </p:cNvPr>
              <p:cNvSpPr txBox="1">
                <a:spLocks noRot="1" noChangeAspect="1" noMove="1" noResize="1" noEditPoints="1" noAdjustHandles="1" noChangeArrowheads="1" noChangeShapeType="1" noTextEdit="1"/>
              </p:cNvSpPr>
              <p:nvPr/>
            </p:nvSpPr>
            <p:spPr>
              <a:xfrm>
                <a:off x="3634530" y="4123276"/>
                <a:ext cx="6094602" cy="879856"/>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1C68AF22-EAAA-EA51-348B-F9C172E103FF}"/>
                  </a:ext>
                </a:extLst>
              </p:cNvPr>
              <p:cNvSpPr txBox="1"/>
              <p:nvPr/>
            </p:nvSpPr>
            <p:spPr>
              <a:xfrm>
                <a:off x="3634530" y="4698582"/>
                <a:ext cx="6094602" cy="879856"/>
              </a:xfrm>
              <a:prstGeom prst="rect">
                <a:avLst/>
              </a:prstGeom>
              <a:noFill/>
            </p:spPr>
            <p:txBody>
              <a:bodyPr wrap="square">
                <a:spAutoFit/>
              </a:bodyPr>
              <a:lstStyle/>
              <a:p>
                <a:pPr algn="ctr">
                  <a:lnSpc>
                    <a:spcPct val="150000"/>
                  </a:lnSpc>
                </a:pPr>
                <a14:m>
                  <m:oMathPara xmlns:m="http://schemas.openxmlformats.org/officeDocument/2006/math">
                    <m:oMathParaPr>
                      <m:jc m:val="left"/>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𝐹𝑃𝑅</m:t>
                          </m:r>
                        </m:e>
                        <m:sub>
                          <m:r>
                            <a:rPr lang="en-US" i="1">
                              <a:latin typeface="Cambria Math" panose="02040503050406030204" pitchFamily="18" charset="0"/>
                            </a:rPr>
                            <m:t>𝐷𝑜𝑔</m:t>
                          </m:r>
                        </m:sub>
                      </m:sSub>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20+3</m:t>
                          </m:r>
                        </m:num>
                        <m:den>
                          <m:r>
                            <a:rPr lang="en-US" i="1">
                              <a:latin typeface="Cambria Math" panose="02040503050406030204" pitchFamily="18" charset="0"/>
                            </a:rPr>
                            <m:t>76+20+12+16+3+25</m:t>
                          </m:r>
                        </m:den>
                      </m:f>
                      <m:r>
                        <a:rPr lang="en-US" i="1">
                          <a:latin typeface="Cambria Math" panose="02040503050406030204" pitchFamily="18" charset="0"/>
                        </a:rPr>
                        <m:t>=15.13%</m:t>
                      </m:r>
                    </m:oMath>
                  </m:oMathPara>
                </a14:m>
                <a:endParaRPr lang="en-US" dirty="0"/>
              </a:p>
            </p:txBody>
          </p:sp>
        </mc:Choice>
        <mc:Fallback xmlns="">
          <p:sp>
            <p:nvSpPr>
              <p:cNvPr id="13" name="TextBox 12">
                <a:extLst>
                  <a:ext uri="{FF2B5EF4-FFF2-40B4-BE49-F238E27FC236}">
                    <a16:creationId xmlns:a16="http://schemas.microsoft.com/office/drawing/2014/main" id="{1C68AF22-EAAA-EA51-348B-F9C172E103FF}"/>
                  </a:ext>
                </a:extLst>
              </p:cNvPr>
              <p:cNvSpPr txBox="1">
                <a:spLocks noRot="1" noChangeAspect="1" noMove="1" noResize="1" noEditPoints="1" noAdjustHandles="1" noChangeArrowheads="1" noChangeShapeType="1" noTextEdit="1"/>
              </p:cNvSpPr>
              <p:nvPr/>
            </p:nvSpPr>
            <p:spPr>
              <a:xfrm>
                <a:off x="3634530" y="4698582"/>
                <a:ext cx="6094602" cy="879856"/>
              </a:xfrm>
              <a:prstGeom prst="rect">
                <a:avLst/>
              </a:prstGeom>
              <a:blipFill>
                <a:blip r:embed="rId4"/>
                <a:stretch>
                  <a:fillRect/>
                </a:stretch>
              </a:blipFill>
            </p:spPr>
            <p:txBody>
              <a:bodyPr/>
              <a:lstStyle/>
              <a:p>
                <a:r>
                  <a:rPr lang="en-US">
                    <a:noFill/>
                  </a:rPr>
                  <a:t> </a:t>
                </a:r>
              </a:p>
            </p:txBody>
          </p:sp>
        </mc:Fallback>
      </mc:AlternateContent>
      <p:sp>
        <p:nvSpPr>
          <p:cNvPr id="16" name="Content Placeholder 2">
            <a:extLst>
              <a:ext uri="{FF2B5EF4-FFF2-40B4-BE49-F238E27FC236}">
                <a16:creationId xmlns:a16="http://schemas.microsoft.com/office/drawing/2014/main" id="{AF63C763-B4EB-2D35-81A8-2DBC886305FE}"/>
              </a:ext>
            </a:extLst>
          </p:cNvPr>
          <p:cNvSpPr txBox="1">
            <a:spLocks/>
          </p:cNvSpPr>
          <p:nvPr/>
        </p:nvSpPr>
        <p:spPr>
          <a:xfrm>
            <a:off x="838200" y="1690688"/>
            <a:ext cx="10515600" cy="17161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FPR measures the impurity infiltration of the classification model (classifier) on each class. It answers the question, “For the datapoints that do not belong to this class how many did the model classify as belonging to this class?”</a:t>
            </a:r>
          </a:p>
        </p:txBody>
      </p:sp>
      <p:graphicFrame>
        <p:nvGraphicFramePr>
          <p:cNvPr id="5" name="Table 10">
            <a:extLst>
              <a:ext uri="{FF2B5EF4-FFF2-40B4-BE49-F238E27FC236}">
                <a16:creationId xmlns:a16="http://schemas.microsoft.com/office/drawing/2014/main" id="{FB08D77E-69AB-C717-F41C-56843A68DEC7}"/>
              </a:ext>
            </a:extLst>
          </p:cNvPr>
          <p:cNvGraphicFramePr>
            <a:graphicFrameLocks noGrp="1"/>
          </p:cNvGraphicFramePr>
          <p:nvPr>
            <p:extLst>
              <p:ext uri="{D42A27DB-BD31-4B8C-83A1-F6EECF244321}">
                <p14:modId xmlns:p14="http://schemas.microsoft.com/office/powerpoint/2010/main" val="79802022"/>
              </p:ext>
            </p:extLst>
          </p:nvPr>
        </p:nvGraphicFramePr>
        <p:xfrm>
          <a:off x="838198" y="3921583"/>
          <a:ext cx="2691004" cy="2124504"/>
        </p:xfrm>
        <a:graphic>
          <a:graphicData uri="http://schemas.openxmlformats.org/drawingml/2006/table">
            <a:tbl>
              <a:tblPr firstRow="1" bandRow="1">
                <a:tableStyleId>{5C22544A-7EE6-4342-B048-85BDC9FD1C3A}</a:tableStyleId>
              </a:tblPr>
              <a:tblGrid>
                <a:gridCol w="672751">
                  <a:extLst>
                    <a:ext uri="{9D8B030D-6E8A-4147-A177-3AD203B41FA5}">
                      <a16:colId xmlns:a16="http://schemas.microsoft.com/office/drawing/2014/main" val="3779047369"/>
                    </a:ext>
                  </a:extLst>
                </a:gridCol>
                <a:gridCol w="672751">
                  <a:extLst>
                    <a:ext uri="{9D8B030D-6E8A-4147-A177-3AD203B41FA5}">
                      <a16:colId xmlns:a16="http://schemas.microsoft.com/office/drawing/2014/main" val="2587912599"/>
                    </a:ext>
                  </a:extLst>
                </a:gridCol>
                <a:gridCol w="672751">
                  <a:extLst>
                    <a:ext uri="{9D8B030D-6E8A-4147-A177-3AD203B41FA5}">
                      <a16:colId xmlns:a16="http://schemas.microsoft.com/office/drawing/2014/main" val="617498338"/>
                    </a:ext>
                  </a:extLst>
                </a:gridCol>
                <a:gridCol w="672751">
                  <a:extLst>
                    <a:ext uri="{9D8B030D-6E8A-4147-A177-3AD203B41FA5}">
                      <a16:colId xmlns:a16="http://schemas.microsoft.com/office/drawing/2014/main" val="1361611942"/>
                    </a:ext>
                  </a:extLst>
                </a:gridCol>
              </a:tblGrid>
              <a:tr h="517477">
                <a:tc>
                  <a:txBody>
                    <a:bodyPr/>
                    <a:lstStyle/>
                    <a:p>
                      <a:pPr algn="ctr"/>
                      <a:endParaRPr lang="en-US" sz="1500" b="1" dirty="0">
                        <a:solidFill>
                          <a:schemeClr val="bg1"/>
                        </a:solidFill>
                      </a:endParaRPr>
                    </a:p>
                  </a:txBody>
                  <a:tcPr marL="73925" marR="73925" marT="36963" marB="36963">
                    <a:solidFill>
                      <a:srgbClr val="4472C4"/>
                    </a:solidFill>
                  </a:tcPr>
                </a:tc>
                <a:tc>
                  <a:txBody>
                    <a:bodyPr/>
                    <a:lstStyle/>
                    <a:p>
                      <a:pPr algn="ctr"/>
                      <a:r>
                        <a:rPr lang="en-US" sz="1500" dirty="0"/>
                        <a:t>Model Cat</a:t>
                      </a:r>
                    </a:p>
                  </a:txBody>
                  <a:tcPr marL="73925" marR="73925" marT="36963" marB="36963"/>
                </a:tc>
                <a:tc>
                  <a:txBody>
                    <a:bodyPr/>
                    <a:lstStyle/>
                    <a:p>
                      <a:pPr algn="ctr"/>
                      <a:r>
                        <a:rPr lang="en-US" sz="1500" dirty="0"/>
                        <a:t>Model Dog</a:t>
                      </a:r>
                    </a:p>
                  </a:txBody>
                  <a:tcPr marL="73925" marR="73925" marT="36963" marB="36963"/>
                </a:tc>
                <a:tc>
                  <a:txBody>
                    <a:bodyPr/>
                    <a:lstStyle/>
                    <a:p>
                      <a:pPr algn="ctr"/>
                      <a:r>
                        <a:rPr lang="en-US" sz="1500" dirty="0"/>
                        <a:t>Model Bird</a:t>
                      </a:r>
                    </a:p>
                  </a:txBody>
                  <a:tcPr marL="73925" marR="73925" marT="36963" marB="36963"/>
                </a:tc>
                <a:extLst>
                  <a:ext uri="{0D108BD9-81ED-4DB2-BD59-A6C34878D82A}">
                    <a16:rowId xmlns:a16="http://schemas.microsoft.com/office/drawing/2014/main" val="2688480762"/>
                  </a:ext>
                </a:extLst>
              </a:tr>
              <a:tr h="517477">
                <a:tc>
                  <a:txBody>
                    <a:bodyPr/>
                    <a:lstStyle/>
                    <a:p>
                      <a:pPr algn="ctr"/>
                      <a:r>
                        <a:rPr lang="en-US" sz="1500" b="1" dirty="0">
                          <a:solidFill>
                            <a:schemeClr val="bg1"/>
                          </a:solidFill>
                        </a:rPr>
                        <a:t>Data Cat</a:t>
                      </a:r>
                    </a:p>
                  </a:txBody>
                  <a:tcPr marL="73925" marR="73925" marT="36963" marB="36963">
                    <a:solidFill>
                      <a:srgbClr val="4472C4"/>
                    </a:solidFill>
                  </a:tcPr>
                </a:tc>
                <a:tc>
                  <a:txBody>
                    <a:bodyPr/>
                    <a:lstStyle/>
                    <a:p>
                      <a:r>
                        <a:rPr lang="en-US" sz="1500" dirty="0"/>
                        <a:t>76</a:t>
                      </a:r>
                    </a:p>
                  </a:txBody>
                  <a:tcPr marL="73925" marR="73925" marT="36963" marB="36963"/>
                </a:tc>
                <a:tc>
                  <a:txBody>
                    <a:bodyPr/>
                    <a:lstStyle/>
                    <a:p>
                      <a:r>
                        <a:rPr lang="en-US" sz="1500" dirty="0"/>
                        <a:t>20</a:t>
                      </a:r>
                    </a:p>
                  </a:txBody>
                  <a:tcPr marL="73925" marR="73925" marT="36963" marB="36963"/>
                </a:tc>
                <a:tc>
                  <a:txBody>
                    <a:bodyPr/>
                    <a:lstStyle/>
                    <a:p>
                      <a:r>
                        <a:rPr lang="en-US" sz="1500" dirty="0"/>
                        <a:t>12</a:t>
                      </a:r>
                    </a:p>
                  </a:txBody>
                  <a:tcPr marL="73925" marR="73925" marT="36963" marB="36963"/>
                </a:tc>
                <a:extLst>
                  <a:ext uri="{0D108BD9-81ED-4DB2-BD59-A6C34878D82A}">
                    <a16:rowId xmlns:a16="http://schemas.microsoft.com/office/drawing/2014/main" val="1617891110"/>
                  </a:ext>
                </a:extLst>
              </a:tr>
              <a:tr h="517477">
                <a:tc>
                  <a:txBody>
                    <a:bodyPr/>
                    <a:lstStyle/>
                    <a:p>
                      <a:pPr algn="ctr"/>
                      <a:r>
                        <a:rPr lang="en-US" sz="1500" b="1" dirty="0">
                          <a:solidFill>
                            <a:schemeClr val="bg1"/>
                          </a:solidFill>
                        </a:rPr>
                        <a:t>Data Dog</a:t>
                      </a:r>
                    </a:p>
                  </a:txBody>
                  <a:tcPr marL="73925" marR="73925" marT="36963" marB="36963">
                    <a:solidFill>
                      <a:srgbClr val="4472C4"/>
                    </a:solidFill>
                  </a:tcPr>
                </a:tc>
                <a:tc>
                  <a:txBody>
                    <a:bodyPr/>
                    <a:lstStyle/>
                    <a:p>
                      <a:r>
                        <a:rPr lang="en-US" sz="1500" dirty="0"/>
                        <a:t>27</a:t>
                      </a:r>
                    </a:p>
                  </a:txBody>
                  <a:tcPr marL="73925" marR="73925" marT="36963" marB="36963"/>
                </a:tc>
                <a:tc>
                  <a:txBody>
                    <a:bodyPr/>
                    <a:lstStyle/>
                    <a:p>
                      <a:r>
                        <a:rPr lang="en-US" sz="1500" dirty="0"/>
                        <a:t>180</a:t>
                      </a:r>
                    </a:p>
                  </a:txBody>
                  <a:tcPr marL="73925" marR="73925" marT="36963" marB="36963"/>
                </a:tc>
                <a:tc>
                  <a:txBody>
                    <a:bodyPr/>
                    <a:lstStyle/>
                    <a:p>
                      <a:r>
                        <a:rPr lang="en-US" sz="1500" dirty="0"/>
                        <a:t>11</a:t>
                      </a:r>
                    </a:p>
                  </a:txBody>
                  <a:tcPr marL="73925" marR="73925" marT="36963" marB="36963"/>
                </a:tc>
                <a:extLst>
                  <a:ext uri="{0D108BD9-81ED-4DB2-BD59-A6C34878D82A}">
                    <a16:rowId xmlns:a16="http://schemas.microsoft.com/office/drawing/2014/main" val="842711822"/>
                  </a:ext>
                </a:extLst>
              </a:tr>
              <a:tr h="517477">
                <a:tc>
                  <a:txBody>
                    <a:bodyPr/>
                    <a:lstStyle/>
                    <a:p>
                      <a:pPr algn="ctr"/>
                      <a:r>
                        <a:rPr lang="en-US" sz="1500" b="1" dirty="0">
                          <a:solidFill>
                            <a:schemeClr val="bg1"/>
                          </a:solidFill>
                        </a:rPr>
                        <a:t>Data Bird</a:t>
                      </a:r>
                    </a:p>
                  </a:txBody>
                  <a:tcPr marL="73925" marR="73925" marT="36963" marB="36963">
                    <a:solidFill>
                      <a:srgbClr val="4472C4"/>
                    </a:solidFill>
                  </a:tcPr>
                </a:tc>
                <a:tc>
                  <a:txBody>
                    <a:bodyPr/>
                    <a:lstStyle/>
                    <a:p>
                      <a:r>
                        <a:rPr lang="en-US" sz="1500" dirty="0"/>
                        <a:t>16</a:t>
                      </a:r>
                    </a:p>
                  </a:txBody>
                  <a:tcPr marL="73925" marR="73925" marT="36963" marB="36963"/>
                </a:tc>
                <a:tc>
                  <a:txBody>
                    <a:bodyPr/>
                    <a:lstStyle/>
                    <a:p>
                      <a:r>
                        <a:rPr lang="en-US" sz="1500" dirty="0"/>
                        <a:t>3</a:t>
                      </a:r>
                    </a:p>
                  </a:txBody>
                  <a:tcPr marL="73925" marR="73925" marT="36963" marB="36963"/>
                </a:tc>
                <a:tc>
                  <a:txBody>
                    <a:bodyPr/>
                    <a:lstStyle/>
                    <a:p>
                      <a:r>
                        <a:rPr lang="en-US" sz="1500" dirty="0"/>
                        <a:t>25</a:t>
                      </a:r>
                    </a:p>
                  </a:txBody>
                  <a:tcPr marL="73925" marR="73925" marT="36963" marB="36963"/>
                </a:tc>
                <a:extLst>
                  <a:ext uri="{0D108BD9-81ED-4DB2-BD59-A6C34878D82A}">
                    <a16:rowId xmlns:a16="http://schemas.microsoft.com/office/drawing/2014/main" val="1343416302"/>
                  </a:ext>
                </a:extLst>
              </a:tr>
            </a:tbl>
          </a:graphicData>
        </a:graphic>
      </p:graphicFrame>
      <p:sp>
        <p:nvSpPr>
          <p:cNvPr id="6" name="Content Placeholder 2">
            <a:extLst>
              <a:ext uri="{FF2B5EF4-FFF2-40B4-BE49-F238E27FC236}">
                <a16:creationId xmlns:a16="http://schemas.microsoft.com/office/drawing/2014/main" id="{53DB457E-F086-1CE1-1F54-D5335585FDF9}"/>
              </a:ext>
            </a:extLst>
          </p:cNvPr>
          <p:cNvSpPr txBox="1">
            <a:spLocks/>
          </p:cNvSpPr>
          <p:nvPr/>
        </p:nvSpPr>
        <p:spPr>
          <a:xfrm>
            <a:off x="838199" y="6096967"/>
            <a:ext cx="2691003" cy="431177"/>
          </a:xfrm>
          <a:prstGeom prst="rect">
            <a:avLst/>
          </a:prstGeom>
          <a:noFill/>
          <a:ln>
            <a:no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Unbalanced Data: More dogs in comparison to cats or birds</a:t>
            </a: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4BCC7A3D-F9E3-1EA9-658F-325DEA8B2483}"/>
                  </a:ext>
                </a:extLst>
              </p:cNvPr>
              <p:cNvSpPr txBox="1"/>
              <p:nvPr/>
            </p:nvSpPr>
            <p:spPr>
              <a:xfrm>
                <a:off x="3634530" y="5273888"/>
                <a:ext cx="6094602" cy="879856"/>
              </a:xfrm>
              <a:prstGeom prst="rect">
                <a:avLst/>
              </a:prstGeom>
              <a:noFill/>
            </p:spPr>
            <p:txBody>
              <a:bodyPr wrap="square">
                <a:spAutoFit/>
              </a:bodyPr>
              <a:lstStyle/>
              <a:p>
                <a:pPr marL="0" indent="0" algn="ctr">
                  <a:lnSpc>
                    <a:spcPct val="150000"/>
                  </a:lnSpc>
                  <a:buNone/>
                </a:pPr>
                <a14:m>
                  <m:oMathPara xmlns:m="http://schemas.openxmlformats.org/officeDocument/2006/math">
                    <m:oMathParaPr>
                      <m:jc m:val="left"/>
                    </m:oMathParaPr>
                    <m:oMath xmlns:m="http://schemas.openxmlformats.org/officeDocument/2006/math">
                      <m:r>
                        <a:rPr lang="en-US" sz="1800" b="0" i="1" smtClean="0">
                          <a:latin typeface="Cambria Math" panose="02040503050406030204" pitchFamily="18" charset="0"/>
                        </a:rPr>
                        <m:t>𝐹𝑃</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𝑅</m:t>
                          </m:r>
                        </m:e>
                        <m:sub>
                          <m:r>
                            <a:rPr lang="en-US" sz="1800" b="0" i="1" smtClean="0">
                              <a:latin typeface="Cambria Math" panose="02040503050406030204" pitchFamily="18" charset="0"/>
                            </a:rPr>
                            <m:t>𝐵𝑖𝑟𝑑</m:t>
                          </m:r>
                        </m:sub>
                      </m:sSub>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11+12</m:t>
                          </m:r>
                        </m:num>
                        <m:den>
                          <m:r>
                            <a:rPr lang="en-US" sz="1800" i="1">
                              <a:latin typeface="Cambria Math" panose="02040503050406030204" pitchFamily="18" charset="0"/>
                            </a:rPr>
                            <m:t>76+</m:t>
                          </m:r>
                          <m:r>
                            <a:rPr lang="en-US" sz="1800" b="0" i="1" smtClean="0">
                              <a:latin typeface="Cambria Math" panose="02040503050406030204" pitchFamily="18" charset="0"/>
                            </a:rPr>
                            <m:t>2</m:t>
                          </m:r>
                          <m:r>
                            <a:rPr lang="en-US" sz="1800" i="1">
                              <a:latin typeface="Cambria Math" panose="02040503050406030204" pitchFamily="18" charset="0"/>
                            </a:rPr>
                            <m:t>0+12</m:t>
                          </m:r>
                          <m:r>
                            <a:rPr lang="en-US" sz="1800" b="0" i="1" smtClean="0">
                              <a:latin typeface="Cambria Math" panose="02040503050406030204" pitchFamily="18" charset="0"/>
                            </a:rPr>
                            <m:t>+27+180+11</m:t>
                          </m:r>
                        </m:den>
                      </m:f>
                      <m:r>
                        <a:rPr lang="en-US" sz="1800" b="0" i="1" smtClean="0">
                          <a:latin typeface="Cambria Math" panose="02040503050406030204" pitchFamily="18" charset="0"/>
                        </a:rPr>
                        <m:t>=7.05%</m:t>
                      </m:r>
                    </m:oMath>
                  </m:oMathPara>
                </a14:m>
                <a:endParaRPr lang="en-US" sz="1800" b="0" dirty="0"/>
              </a:p>
            </p:txBody>
          </p:sp>
        </mc:Choice>
        <mc:Fallback xmlns="">
          <p:sp>
            <p:nvSpPr>
              <p:cNvPr id="9" name="TextBox 8">
                <a:extLst>
                  <a:ext uri="{FF2B5EF4-FFF2-40B4-BE49-F238E27FC236}">
                    <a16:creationId xmlns:a16="http://schemas.microsoft.com/office/drawing/2014/main" id="{4BCC7A3D-F9E3-1EA9-658F-325DEA8B2483}"/>
                  </a:ext>
                </a:extLst>
              </p:cNvPr>
              <p:cNvSpPr txBox="1">
                <a:spLocks noRot="1" noChangeAspect="1" noMove="1" noResize="1" noEditPoints="1" noAdjustHandles="1" noChangeArrowheads="1" noChangeShapeType="1" noTextEdit="1"/>
              </p:cNvSpPr>
              <p:nvPr/>
            </p:nvSpPr>
            <p:spPr>
              <a:xfrm>
                <a:off x="3634530" y="5273888"/>
                <a:ext cx="6094602" cy="879856"/>
              </a:xfrm>
              <a:prstGeom prst="rect">
                <a:avLst/>
              </a:prstGeom>
              <a:blipFill>
                <a:blip r:embed="rId5"/>
                <a:stretch>
                  <a:fillRect/>
                </a:stretch>
              </a:blipFill>
            </p:spPr>
            <p:txBody>
              <a:bodyPr/>
              <a:lstStyle/>
              <a:p>
                <a:r>
                  <a:rPr lang="en-US">
                    <a:noFill/>
                  </a:rPr>
                  <a:t> </a:t>
                </a:r>
              </a:p>
            </p:txBody>
          </p:sp>
        </mc:Fallback>
      </mc:AlternateContent>
      <p:sp>
        <p:nvSpPr>
          <p:cNvPr id="3" name="Content Placeholder 2">
            <a:extLst>
              <a:ext uri="{FF2B5EF4-FFF2-40B4-BE49-F238E27FC236}">
                <a16:creationId xmlns:a16="http://schemas.microsoft.com/office/drawing/2014/main" id="{6CE53A51-F8CF-9067-7CEF-2ECD3798A2CF}"/>
              </a:ext>
            </a:extLst>
          </p:cNvPr>
          <p:cNvSpPr txBox="1">
            <a:spLocks/>
          </p:cNvSpPr>
          <p:nvPr/>
        </p:nvSpPr>
        <p:spPr>
          <a:xfrm>
            <a:off x="8959442" y="4581345"/>
            <a:ext cx="2877309" cy="103927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t>This model confuses “a cat for a bird” or “a dog for a bird” with the least probability.</a:t>
            </a:r>
          </a:p>
        </p:txBody>
      </p:sp>
    </p:spTree>
    <p:extLst>
      <p:ext uri="{BB962C8B-B14F-4D97-AF65-F5344CB8AC3E}">
        <p14:creationId xmlns:p14="http://schemas.microsoft.com/office/powerpoint/2010/main" val="39196553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25364-4385-6331-2E0E-02C1915293E0}"/>
              </a:ext>
            </a:extLst>
          </p:cNvPr>
          <p:cNvSpPr>
            <a:spLocks noGrp="1"/>
          </p:cNvSpPr>
          <p:nvPr>
            <p:ph type="title"/>
          </p:nvPr>
        </p:nvSpPr>
        <p:spPr/>
        <p:txBody>
          <a:bodyPr/>
          <a:lstStyle/>
          <a:p>
            <a:r>
              <a:rPr lang="en-US" dirty="0"/>
              <a:t>F</a:t>
            </a:r>
            <a:r>
              <a:rPr lang="en-US" baseline="-25000" dirty="0"/>
              <a:t>1</a:t>
            </a:r>
            <a:r>
              <a:rPr lang="en-US" dirty="0"/>
              <a:t> Score</a:t>
            </a: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B29ABD4C-3B77-B5C9-0DC5-B371E4EC40B2}"/>
                  </a:ext>
                </a:extLst>
              </p:cNvPr>
              <p:cNvSpPr txBox="1"/>
              <p:nvPr/>
            </p:nvSpPr>
            <p:spPr>
              <a:xfrm>
                <a:off x="2233219" y="2877746"/>
                <a:ext cx="7725562" cy="768800"/>
              </a:xfrm>
              <a:prstGeom prst="rect">
                <a:avLst/>
              </a:prstGeom>
              <a:noFill/>
            </p:spPr>
            <p:txBody>
              <a:bodyPr wrap="square">
                <a:spAutoFit/>
              </a:bodyPr>
              <a:lstStyle/>
              <a:p>
                <a:pPr/>
                <a14:m>
                  <m:oMathPara xmlns:m="http://schemas.openxmlformats.org/officeDocument/2006/math">
                    <m:oMathParaPr>
                      <m:jc m:val="center"/>
                    </m:oMathParaPr>
                    <m:oMath xmlns:m="http://schemas.openxmlformats.org/officeDocument/2006/math">
                      <m:r>
                        <a:rPr lang="en-US" sz="1800" b="0" i="1" smtClean="0">
                          <a:latin typeface="Cambria Math" panose="02040503050406030204" pitchFamily="18" charset="0"/>
                        </a:rPr>
                        <m:t>𝐹</m:t>
                      </m:r>
                      <m:r>
                        <a:rPr lang="en-US" sz="1800" b="0" i="1" baseline="-25000" smtClean="0">
                          <a:latin typeface="Cambria Math" panose="02040503050406030204" pitchFamily="18" charset="0"/>
                        </a:rPr>
                        <m:t>1</m:t>
                      </m:r>
                      <m:r>
                        <a:rPr lang="en-US" sz="1800" b="0" i="1" smtClean="0">
                          <a:latin typeface="Cambria Math" panose="02040503050406030204" pitchFamily="18" charset="0"/>
                        </a:rPr>
                        <m:t> </m:t>
                      </m:r>
                      <m:r>
                        <a:rPr lang="en-US" sz="1800" b="0" i="1" smtClean="0">
                          <a:latin typeface="Cambria Math" panose="02040503050406030204" pitchFamily="18" charset="0"/>
                        </a:rPr>
                        <m:t>𝑆𝑐𝑜𝑟𝑒</m:t>
                      </m:r>
                      <m:r>
                        <a:rPr lang="en-US" sz="1800" b="0" i="1" smtClean="0">
                          <a:latin typeface="Cambria Math" panose="02040503050406030204" pitchFamily="18" charset="0"/>
                        </a:rPr>
                        <m:t> </m:t>
                      </m:r>
                      <m:r>
                        <a:rPr lang="en-US" sz="1800" b="0" i="1" smtClean="0">
                          <a:latin typeface="Cambria Math" panose="02040503050406030204" pitchFamily="18" charset="0"/>
                        </a:rPr>
                        <m:t>𝑓𝑜𝑟</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r>
                        <a:rPr lang="en-US" sz="1800" b="0" i="1" smtClean="0">
                          <a:latin typeface="Cambria Math" panose="02040503050406030204" pitchFamily="18" charset="0"/>
                        </a:rPr>
                        <m:t>=2</m:t>
                      </m:r>
                      <m:sSup>
                        <m:sSupPr>
                          <m:ctrlPr>
                            <a:rPr lang="en-US" sz="1800" b="0" i="1" smtClean="0">
                              <a:latin typeface="Cambria Math" panose="02040503050406030204" pitchFamily="18" charset="0"/>
                            </a:rPr>
                          </m:ctrlPr>
                        </m:sSupPr>
                        <m:e>
                          <m:d>
                            <m:dPr>
                              <m:ctrlPr>
                                <a:rPr lang="en-US" sz="1800" b="0" i="1" smtClean="0">
                                  <a:latin typeface="Cambria Math" panose="02040503050406030204" pitchFamily="18" charset="0"/>
                                </a:rPr>
                              </m:ctrlPr>
                            </m:dPr>
                            <m:e>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1</m:t>
                                  </m:r>
                                </m:num>
                                <m:den>
                                  <m:r>
                                    <a:rPr lang="en-US" sz="1800" b="0" i="1" smtClean="0">
                                      <a:latin typeface="Cambria Math" panose="02040503050406030204" pitchFamily="18" charset="0"/>
                                    </a:rPr>
                                    <m:t>𝑃𝑟𝑒𝑐𝑖𝑠𝑖𝑜𝑛</m:t>
                                  </m:r>
                                  <m:r>
                                    <a:rPr lang="en-US" sz="1800" b="0" i="1" smtClean="0">
                                      <a:latin typeface="Cambria Math" panose="02040503050406030204" pitchFamily="18" charset="0"/>
                                    </a:rPr>
                                    <m:t> </m:t>
                                  </m:r>
                                  <m:r>
                                    <a:rPr lang="en-US" sz="1800" b="0" i="1" smtClean="0">
                                      <a:latin typeface="Cambria Math" panose="02040503050406030204" pitchFamily="18" charset="0"/>
                                    </a:rPr>
                                    <m:t>𝑓𝑜𝑟</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den>
                              </m:f>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1</m:t>
                                  </m:r>
                                </m:num>
                                <m:den>
                                  <m:r>
                                    <a:rPr lang="en-US" sz="1800" b="0" i="1" smtClean="0">
                                      <a:latin typeface="Cambria Math" panose="02040503050406030204" pitchFamily="18" charset="0"/>
                                    </a:rPr>
                                    <m:t>𝑅𝑒𝑐𝑎𝑙𝑙</m:t>
                                  </m:r>
                                  <m:r>
                                    <a:rPr lang="en-US" sz="1800" b="0" i="1" smtClean="0">
                                      <a:latin typeface="Cambria Math" panose="02040503050406030204" pitchFamily="18" charset="0"/>
                                    </a:rPr>
                                    <m:t> </m:t>
                                  </m:r>
                                  <m:r>
                                    <a:rPr lang="en-US" sz="1800" b="0" i="1" smtClean="0">
                                      <a:latin typeface="Cambria Math" panose="02040503050406030204" pitchFamily="18" charset="0"/>
                                    </a:rPr>
                                    <m:t>𝑓𝑜𝑟</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den>
                              </m:f>
                            </m:e>
                          </m:d>
                        </m:e>
                        <m:sup>
                          <m:r>
                            <a:rPr lang="en-US" sz="1800" b="0" i="1" smtClean="0">
                              <a:latin typeface="Cambria Math" panose="02040503050406030204" pitchFamily="18" charset="0"/>
                            </a:rPr>
                            <m:t>−1</m:t>
                          </m:r>
                        </m:sup>
                      </m:sSup>
                    </m:oMath>
                  </m:oMathPara>
                </a14:m>
                <a:endParaRPr lang="en-US" dirty="0"/>
              </a:p>
            </p:txBody>
          </p:sp>
        </mc:Choice>
        <mc:Fallback xmlns="">
          <p:sp>
            <p:nvSpPr>
              <p:cNvPr id="9" name="TextBox 8">
                <a:extLst>
                  <a:ext uri="{FF2B5EF4-FFF2-40B4-BE49-F238E27FC236}">
                    <a16:creationId xmlns:a16="http://schemas.microsoft.com/office/drawing/2014/main" id="{B29ABD4C-3B77-B5C9-0DC5-B371E4EC40B2}"/>
                  </a:ext>
                </a:extLst>
              </p:cNvPr>
              <p:cNvSpPr txBox="1">
                <a:spLocks noRot="1" noChangeAspect="1" noMove="1" noResize="1" noEditPoints="1" noAdjustHandles="1" noChangeArrowheads="1" noChangeShapeType="1" noTextEdit="1"/>
              </p:cNvSpPr>
              <p:nvPr/>
            </p:nvSpPr>
            <p:spPr>
              <a:xfrm>
                <a:off x="2233219" y="2877746"/>
                <a:ext cx="7725562" cy="768800"/>
              </a:xfrm>
              <a:prstGeom prst="rect">
                <a:avLst/>
              </a:prstGeom>
              <a:blipFill>
                <a:blip r:embed="rId2"/>
                <a:stretch>
                  <a:fillRect/>
                </a:stretch>
              </a:blipFill>
            </p:spPr>
            <p:txBody>
              <a:bodyPr/>
              <a:lstStyle/>
              <a:p>
                <a:r>
                  <a:rPr lang="en-US">
                    <a:noFill/>
                  </a:rPr>
                  <a:t> </a:t>
                </a:r>
              </a:p>
            </p:txBody>
          </p:sp>
        </mc:Fallback>
      </mc:AlternateContent>
      <p:sp>
        <p:nvSpPr>
          <p:cNvPr id="4" name="Content Placeholder 2">
            <a:extLst>
              <a:ext uri="{FF2B5EF4-FFF2-40B4-BE49-F238E27FC236}">
                <a16:creationId xmlns:a16="http://schemas.microsoft.com/office/drawing/2014/main" id="{32211579-3B89-0650-DEC4-589F2ADE4610}"/>
              </a:ext>
            </a:extLst>
          </p:cNvPr>
          <p:cNvSpPr txBox="1">
            <a:spLocks/>
          </p:cNvSpPr>
          <p:nvPr/>
        </p:nvSpPr>
        <p:spPr>
          <a:xfrm>
            <a:off x="838200" y="1690689"/>
            <a:ext cx="10515600" cy="88825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The harmonic mean of precision and recall is F</a:t>
            </a:r>
            <a:r>
              <a:rPr lang="en-US" baseline="-25000" dirty="0"/>
              <a:t>1</a:t>
            </a:r>
            <a:r>
              <a:rPr lang="en-US" dirty="0"/>
              <a:t> Score. It offers a fine tradeoff between both the metrics.  </a:t>
            </a:r>
          </a:p>
        </p:txBody>
      </p:sp>
      <p:sp>
        <p:nvSpPr>
          <p:cNvPr id="3" name="Content Placeholder 2">
            <a:extLst>
              <a:ext uri="{FF2B5EF4-FFF2-40B4-BE49-F238E27FC236}">
                <a16:creationId xmlns:a16="http://schemas.microsoft.com/office/drawing/2014/main" id="{42E1631A-F153-120A-3AA5-CE6EB59C3B2E}"/>
              </a:ext>
            </a:extLst>
          </p:cNvPr>
          <p:cNvSpPr txBox="1">
            <a:spLocks/>
          </p:cNvSpPr>
          <p:nvPr/>
        </p:nvSpPr>
        <p:spPr>
          <a:xfrm>
            <a:off x="1655658" y="6138810"/>
            <a:ext cx="2691003" cy="431177"/>
          </a:xfrm>
          <a:prstGeom prst="rect">
            <a:avLst/>
          </a:prstGeom>
          <a:noFill/>
          <a:ln>
            <a:no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Balanced Data: Nearly equal quantity of dogs, cats, and birds</a:t>
            </a:r>
          </a:p>
        </p:txBody>
      </p:sp>
      <p:graphicFrame>
        <p:nvGraphicFramePr>
          <p:cNvPr id="5" name="Table 10">
            <a:extLst>
              <a:ext uri="{FF2B5EF4-FFF2-40B4-BE49-F238E27FC236}">
                <a16:creationId xmlns:a16="http://schemas.microsoft.com/office/drawing/2014/main" id="{64751D07-2696-36EA-93AD-D1354FACBD39}"/>
              </a:ext>
            </a:extLst>
          </p:cNvPr>
          <p:cNvGraphicFramePr>
            <a:graphicFrameLocks noGrp="1"/>
          </p:cNvGraphicFramePr>
          <p:nvPr>
            <p:extLst>
              <p:ext uri="{D42A27DB-BD31-4B8C-83A1-F6EECF244321}">
                <p14:modId xmlns:p14="http://schemas.microsoft.com/office/powerpoint/2010/main" val="3186141255"/>
              </p:ext>
            </p:extLst>
          </p:nvPr>
        </p:nvGraphicFramePr>
        <p:xfrm>
          <a:off x="310156" y="3947221"/>
          <a:ext cx="2691004" cy="2124504"/>
        </p:xfrm>
        <a:graphic>
          <a:graphicData uri="http://schemas.openxmlformats.org/drawingml/2006/table">
            <a:tbl>
              <a:tblPr firstRow="1" bandRow="1">
                <a:tableStyleId>{5C22544A-7EE6-4342-B048-85BDC9FD1C3A}</a:tableStyleId>
              </a:tblPr>
              <a:tblGrid>
                <a:gridCol w="672751">
                  <a:extLst>
                    <a:ext uri="{9D8B030D-6E8A-4147-A177-3AD203B41FA5}">
                      <a16:colId xmlns:a16="http://schemas.microsoft.com/office/drawing/2014/main" val="3779047369"/>
                    </a:ext>
                  </a:extLst>
                </a:gridCol>
                <a:gridCol w="672751">
                  <a:extLst>
                    <a:ext uri="{9D8B030D-6E8A-4147-A177-3AD203B41FA5}">
                      <a16:colId xmlns:a16="http://schemas.microsoft.com/office/drawing/2014/main" val="2587912599"/>
                    </a:ext>
                  </a:extLst>
                </a:gridCol>
                <a:gridCol w="672751">
                  <a:extLst>
                    <a:ext uri="{9D8B030D-6E8A-4147-A177-3AD203B41FA5}">
                      <a16:colId xmlns:a16="http://schemas.microsoft.com/office/drawing/2014/main" val="617498338"/>
                    </a:ext>
                  </a:extLst>
                </a:gridCol>
                <a:gridCol w="672751">
                  <a:extLst>
                    <a:ext uri="{9D8B030D-6E8A-4147-A177-3AD203B41FA5}">
                      <a16:colId xmlns:a16="http://schemas.microsoft.com/office/drawing/2014/main" val="1361611942"/>
                    </a:ext>
                  </a:extLst>
                </a:gridCol>
              </a:tblGrid>
              <a:tr h="517477">
                <a:tc>
                  <a:txBody>
                    <a:bodyPr/>
                    <a:lstStyle/>
                    <a:p>
                      <a:pPr algn="ctr"/>
                      <a:endParaRPr lang="en-US" sz="1500" b="1" dirty="0">
                        <a:solidFill>
                          <a:schemeClr val="bg1"/>
                        </a:solidFill>
                      </a:endParaRPr>
                    </a:p>
                  </a:txBody>
                  <a:tcPr marL="73925" marR="73925" marT="36963" marB="36963">
                    <a:solidFill>
                      <a:srgbClr val="4472C4"/>
                    </a:solidFill>
                  </a:tcPr>
                </a:tc>
                <a:tc>
                  <a:txBody>
                    <a:bodyPr/>
                    <a:lstStyle/>
                    <a:p>
                      <a:pPr algn="ctr"/>
                      <a:r>
                        <a:rPr lang="en-US" sz="1500" dirty="0"/>
                        <a:t>Model Cat</a:t>
                      </a:r>
                    </a:p>
                  </a:txBody>
                  <a:tcPr marL="73925" marR="73925" marT="36963" marB="36963"/>
                </a:tc>
                <a:tc>
                  <a:txBody>
                    <a:bodyPr/>
                    <a:lstStyle/>
                    <a:p>
                      <a:pPr algn="ctr"/>
                      <a:r>
                        <a:rPr lang="en-US" sz="1500" dirty="0"/>
                        <a:t>Model Dog</a:t>
                      </a:r>
                    </a:p>
                  </a:txBody>
                  <a:tcPr marL="73925" marR="73925" marT="36963" marB="36963"/>
                </a:tc>
                <a:tc>
                  <a:txBody>
                    <a:bodyPr/>
                    <a:lstStyle/>
                    <a:p>
                      <a:pPr algn="ctr"/>
                      <a:r>
                        <a:rPr lang="en-US" sz="1500" dirty="0"/>
                        <a:t>Model Bird</a:t>
                      </a:r>
                    </a:p>
                  </a:txBody>
                  <a:tcPr marL="73925" marR="73925" marT="36963" marB="36963"/>
                </a:tc>
                <a:extLst>
                  <a:ext uri="{0D108BD9-81ED-4DB2-BD59-A6C34878D82A}">
                    <a16:rowId xmlns:a16="http://schemas.microsoft.com/office/drawing/2014/main" val="2688480762"/>
                  </a:ext>
                </a:extLst>
              </a:tr>
              <a:tr h="517477">
                <a:tc>
                  <a:txBody>
                    <a:bodyPr/>
                    <a:lstStyle/>
                    <a:p>
                      <a:pPr algn="ctr"/>
                      <a:r>
                        <a:rPr lang="en-US" sz="1500" b="1" dirty="0">
                          <a:solidFill>
                            <a:schemeClr val="bg1"/>
                          </a:solidFill>
                        </a:rPr>
                        <a:t>Data Cat</a:t>
                      </a:r>
                    </a:p>
                  </a:txBody>
                  <a:tcPr marL="73925" marR="73925" marT="36963" marB="36963">
                    <a:solidFill>
                      <a:srgbClr val="4472C4"/>
                    </a:solidFill>
                  </a:tcPr>
                </a:tc>
                <a:tc>
                  <a:txBody>
                    <a:bodyPr/>
                    <a:lstStyle/>
                    <a:p>
                      <a:r>
                        <a:rPr lang="en-US" sz="1500" dirty="0"/>
                        <a:t>76</a:t>
                      </a:r>
                    </a:p>
                  </a:txBody>
                  <a:tcPr marL="73925" marR="73925" marT="36963" marB="36963"/>
                </a:tc>
                <a:tc>
                  <a:txBody>
                    <a:bodyPr/>
                    <a:lstStyle/>
                    <a:p>
                      <a:r>
                        <a:rPr lang="en-US" sz="1500" dirty="0"/>
                        <a:t>10</a:t>
                      </a:r>
                    </a:p>
                  </a:txBody>
                  <a:tcPr marL="73925" marR="73925" marT="36963" marB="36963"/>
                </a:tc>
                <a:tc>
                  <a:txBody>
                    <a:bodyPr/>
                    <a:lstStyle/>
                    <a:p>
                      <a:r>
                        <a:rPr lang="en-US" sz="1500" dirty="0"/>
                        <a:t>12</a:t>
                      </a:r>
                    </a:p>
                  </a:txBody>
                  <a:tcPr marL="73925" marR="73925" marT="36963" marB="36963"/>
                </a:tc>
                <a:extLst>
                  <a:ext uri="{0D108BD9-81ED-4DB2-BD59-A6C34878D82A}">
                    <a16:rowId xmlns:a16="http://schemas.microsoft.com/office/drawing/2014/main" val="1617891110"/>
                  </a:ext>
                </a:extLst>
              </a:tr>
              <a:tr h="517477">
                <a:tc>
                  <a:txBody>
                    <a:bodyPr/>
                    <a:lstStyle/>
                    <a:p>
                      <a:pPr algn="ctr"/>
                      <a:r>
                        <a:rPr lang="en-US" sz="1500" b="1" dirty="0">
                          <a:solidFill>
                            <a:schemeClr val="bg1"/>
                          </a:solidFill>
                        </a:rPr>
                        <a:t>Data Dog</a:t>
                      </a:r>
                    </a:p>
                  </a:txBody>
                  <a:tcPr marL="73925" marR="73925" marT="36963" marB="36963">
                    <a:solidFill>
                      <a:srgbClr val="4472C4"/>
                    </a:solidFill>
                  </a:tcPr>
                </a:tc>
                <a:tc>
                  <a:txBody>
                    <a:bodyPr/>
                    <a:lstStyle/>
                    <a:p>
                      <a:r>
                        <a:rPr lang="en-US" sz="1500" dirty="0"/>
                        <a:t>27</a:t>
                      </a:r>
                    </a:p>
                  </a:txBody>
                  <a:tcPr marL="73925" marR="73925" marT="36963" marB="36963"/>
                </a:tc>
                <a:tc>
                  <a:txBody>
                    <a:bodyPr/>
                    <a:lstStyle/>
                    <a:p>
                      <a:r>
                        <a:rPr lang="en-US" sz="1500" dirty="0"/>
                        <a:t>69</a:t>
                      </a:r>
                    </a:p>
                  </a:txBody>
                  <a:tcPr marL="73925" marR="73925" marT="36963" marB="36963"/>
                </a:tc>
                <a:tc>
                  <a:txBody>
                    <a:bodyPr/>
                    <a:lstStyle/>
                    <a:p>
                      <a:r>
                        <a:rPr lang="en-US" sz="1500" dirty="0"/>
                        <a:t>11</a:t>
                      </a:r>
                    </a:p>
                  </a:txBody>
                  <a:tcPr marL="73925" marR="73925" marT="36963" marB="36963"/>
                </a:tc>
                <a:extLst>
                  <a:ext uri="{0D108BD9-81ED-4DB2-BD59-A6C34878D82A}">
                    <a16:rowId xmlns:a16="http://schemas.microsoft.com/office/drawing/2014/main" val="842711822"/>
                  </a:ext>
                </a:extLst>
              </a:tr>
              <a:tr h="517477">
                <a:tc>
                  <a:txBody>
                    <a:bodyPr/>
                    <a:lstStyle/>
                    <a:p>
                      <a:pPr algn="ctr"/>
                      <a:r>
                        <a:rPr lang="en-US" sz="1500" b="1" dirty="0">
                          <a:solidFill>
                            <a:schemeClr val="bg1"/>
                          </a:solidFill>
                        </a:rPr>
                        <a:t>Data Bird</a:t>
                      </a:r>
                    </a:p>
                  </a:txBody>
                  <a:tcPr marL="73925" marR="73925" marT="36963" marB="36963">
                    <a:solidFill>
                      <a:srgbClr val="4472C4"/>
                    </a:solidFill>
                  </a:tcPr>
                </a:tc>
                <a:tc>
                  <a:txBody>
                    <a:bodyPr/>
                    <a:lstStyle/>
                    <a:p>
                      <a:r>
                        <a:rPr lang="en-US" sz="1500" dirty="0"/>
                        <a:t>6</a:t>
                      </a:r>
                    </a:p>
                  </a:txBody>
                  <a:tcPr marL="73925" marR="73925" marT="36963" marB="36963"/>
                </a:tc>
                <a:tc>
                  <a:txBody>
                    <a:bodyPr/>
                    <a:lstStyle/>
                    <a:p>
                      <a:r>
                        <a:rPr lang="en-US" sz="1500" dirty="0"/>
                        <a:t>3</a:t>
                      </a:r>
                    </a:p>
                  </a:txBody>
                  <a:tcPr marL="73925" marR="73925" marT="36963" marB="36963"/>
                </a:tc>
                <a:tc>
                  <a:txBody>
                    <a:bodyPr/>
                    <a:lstStyle/>
                    <a:p>
                      <a:r>
                        <a:rPr lang="en-US" sz="1500" dirty="0"/>
                        <a:t>81</a:t>
                      </a:r>
                    </a:p>
                  </a:txBody>
                  <a:tcPr marL="73925" marR="73925" marT="36963" marB="36963"/>
                </a:tc>
                <a:extLst>
                  <a:ext uri="{0D108BD9-81ED-4DB2-BD59-A6C34878D82A}">
                    <a16:rowId xmlns:a16="http://schemas.microsoft.com/office/drawing/2014/main" val="1343416302"/>
                  </a:ext>
                </a:extLst>
              </a:tr>
            </a:tbl>
          </a:graphicData>
        </a:graphic>
      </p:graphicFrame>
      <mc:AlternateContent xmlns:mc="http://schemas.openxmlformats.org/markup-compatibility/2006" xmlns:a14="http://schemas.microsoft.com/office/drawing/2010/main">
        <mc:Choice Requires="a14">
          <p:graphicFrame>
            <p:nvGraphicFramePr>
              <p:cNvPr id="14" name="Table 10">
                <a:extLst>
                  <a:ext uri="{FF2B5EF4-FFF2-40B4-BE49-F238E27FC236}">
                    <a16:creationId xmlns:a16="http://schemas.microsoft.com/office/drawing/2014/main" id="{916CFE29-37D5-D7CD-264F-351A5FA0B7E1}"/>
                  </a:ext>
                </a:extLst>
              </p:cNvPr>
              <p:cNvGraphicFramePr>
                <a:graphicFrameLocks noGrp="1"/>
              </p:cNvGraphicFramePr>
              <p:nvPr>
                <p:extLst>
                  <p:ext uri="{D42A27DB-BD31-4B8C-83A1-F6EECF244321}">
                    <p14:modId xmlns:p14="http://schemas.microsoft.com/office/powerpoint/2010/main" val="3659952941"/>
                  </p:ext>
                </p:extLst>
              </p:nvPr>
            </p:nvGraphicFramePr>
            <p:xfrm>
              <a:off x="3001160" y="3947221"/>
              <a:ext cx="3094840" cy="2124504"/>
            </p:xfrm>
            <a:graphic>
              <a:graphicData uri="http://schemas.openxmlformats.org/drawingml/2006/table">
                <a:tbl>
                  <a:tblPr firstRow="1" bandRow="1">
                    <a:tableStyleId>{5C22544A-7EE6-4342-B048-85BDC9FD1C3A}</a:tableStyleId>
                  </a:tblPr>
                  <a:tblGrid>
                    <a:gridCol w="506926">
                      <a:extLst>
                        <a:ext uri="{9D8B030D-6E8A-4147-A177-3AD203B41FA5}">
                          <a16:colId xmlns:a16="http://schemas.microsoft.com/office/drawing/2014/main" val="3779047369"/>
                        </a:ext>
                      </a:extLst>
                    </a:gridCol>
                    <a:gridCol w="899538">
                      <a:extLst>
                        <a:ext uri="{9D8B030D-6E8A-4147-A177-3AD203B41FA5}">
                          <a16:colId xmlns:a16="http://schemas.microsoft.com/office/drawing/2014/main" val="2587912599"/>
                        </a:ext>
                      </a:extLst>
                    </a:gridCol>
                    <a:gridCol w="860704">
                      <a:extLst>
                        <a:ext uri="{9D8B030D-6E8A-4147-A177-3AD203B41FA5}">
                          <a16:colId xmlns:a16="http://schemas.microsoft.com/office/drawing/2014/main" val="617498338"/>
                        </a:ext>
                      </a:extLst>
                    </a:gridCol>
                    <a:gridCol w="827672">
                      <a:extLst>
                        <a:ext uri="{9D8B030D-6E8A-4147-A177-3AD203B41FA5}">
                          <a16:colId xmlns:a16="http://schemas.microsoft.com/office/drawing/2014/main" val="1361611942"/>
                        </a:ext>
                      </a:extLst>
                    </a:gridCol>
                  </a:tblGrid>
                  <a:tr h="531126">
                    <a:tc>
                      <a:txBody>
                        <a:bodyPr/>
                        <a:lstStyle/>
                        <a:p>
                          <a:pPr algn="ctr"/>
                          <a:endParaRPr lang="en-US" sz="1500" b="1" dirty="0">
                            <a:solidFill>
                              <a:schemeClr val="bg1"/>
                            </a:solidFill>
                          </a:endParaRPr>
                        </a:p>
                      </a:txBody>
                      <a:tcPr marL="73925" marR="73925" marT="36963" marB="36963">
                        <a:solidFill>
                          <a:srgbClr val="4472C4"/>
                        </a:solidFill>
                      </a:tcPr>
                    </a:tc>
                    <a:tc>
                      <a:txBody>
                        <a:bodyPr/>
                        <a:lstStyle/>
                        <a:p>
                          <a:pPr algn="ctr"/>
                          <a:r>
                            <a:rPr lang="en-US" sz="1500" dirty="0"/>
                            <a:t>Precision</a:t>
                          </a:r>
                        </a:p>
                      </a:txBody>
                      <a:tcPr marL="73925" marR="73925" marT="36963" marB="36963"/>
                    </a:tc>
                    <a:tc>
                      <a:txBody>
                        <a:bodyPr/>
                        <a:lstStyle/>
                        <a:p>
                          <a:pPr algn="ctr"/>
                          <a:r>
                            <a:rPr lang="en-US" sz="1500" dirty="0"/>
                            <a:t>Recall</a:t>
                          </a:r>
                        </a:p>
                      </a:txBody>
                      <a:tcPr marL="73925" marR="73925" marT="36963" marB="36963"/>
                    </a:tc>
                    <a:tc>
                      <a:txBody>
                        <a:bodyPr/>
                        <a:lstStyle/>
                        <a:p>
                          <a:pPr algn="ctr"/>
                          <a:r>
                            <a:rPr lang="en-US" sz="1500" dirty="0"/>
                            <a:t>F</a:t>
                          </a:r>
                          <a:r>
                            <a:rPr lang="en-US" sz="1500" baseline="-25000" dirty="0"/>
                            <a:t>1 </a:t>
                          </a:r>
                          <a:r>
                            <a:rPr lang="en-US" sz="1500" baseline="0" dirty="0"/>
                            <a:t>Score</a:t>
                          </a:r>
                          <a:r>
                            <a:rPr lang="en-US" sz="1500" baseline="-25000" dirty="0"/>
                            <a:t> </a:t>
                          </a:r>
                          <a:endParaRPr lang="en-US" sz="1500" dirty="0"/>
                        </a:p>
                      </a:txBody>
                      <a:tcPr marL="73925" marR="73925" marT="36963" marB="36963"/>
                    </a:tc>
                    <a:extLst>
                      <a:ext uri="{0D108BD9-81ED-4DB2-BD59-A6C34878D82A}">
                        <a16:rowId xmlns:a16="http://schemas.microsoft.com/office/drawing/2014/main" val="2688480762"/>
                      </a:ext>
                    </a:extLst>
                  </a:tr>
                  <a:tr h="531126">
                    <a:tc>
                      <a:txBody>
                        <a:bodyPr/>
                        <a:lstStyle/>
                        <a:p>
                          <a:pPr algn="ctr"/>
                          <a:r>
                            <a:rPr lang="en-US" sz="1500" b="1" dirty="0">
                              <a:solidFill>
                                <a:schemeClr val="bg1"/>
                              </a:solidFill>
                            </a:rPr>
                            <a:t>Cat</a:t>
                          </a:r>
                        </a:p>
                      </a:txBody>
                      <a:tcPr marL="73925" marR="73925" marT="36963" marB="36963">
                        <a:solidFill>
                          <a:srgbClr val="4472C4"/>
                        </a:solidFill>
                      </a:tcPr>
                    </a:tc>
                    <a:tc>
                      <a:txBody>
                        <a:bodyPr/>
                        <a:lstStyle/>
                        <a:p>
                          <a:pPr algn="ctr"/>
                          <a14:m>
                            <m:oMath xmlns:m="http://schemas.openxmlformats.org/officeDocument/2006/math">
                              <m:r>
                                <a:rPr lang="en-AU" sz="1600" b="0" i="1" dirty="0" smtClean="0">
                                  <a:latin typeface="Cambria Math" panose="02040503050406030204" pitchFamily="18" charset="0"/>
                                </a:rPr>
                                <m:t>69.</m:t>
                              </m:r>
                              <m:r>
                                <a:rPr lang="en-US" sz="1600" b="0" i="1" dirty="0" smtClean="0">
                                  <a:latin typeface="Cambria Math" panose="02040503050406030204" pitchFamily="18" charset="0"/>
                                </a:rPr>
                                <m:t>7</m:t>
                              </m:r>
                              <m:r>
                                <a:rPr lang="en-AU" sz="1600" b="0" i="1" dirty="0" smtClean="0">
                                  <a:latin typeface="Cambria Math" panose="02040503050406030204" pitchFamily="18" charset="0"/>
                                </a:rPr>
                                <m:t>2</m:t>
                              </m:r>
                            </m:oMath>
                          </a14:m>
                          <a:r>
                            <a:rPr lang="en-US" sz="1500" dirty="0"/>
                            <a:t>%</a:t>
                          </a:r>
                        </a:p>
                      </a:txBody>
                      <a:tcPr marL="73925" marR="73925" marT="36963" marB="36963"/>
                    </a:tc>
                    <a:tc>
                      <a:txBody>
                        <a:bodyPr/>
                        <a:lstStyle/>
                        <a:p>
                          <a:pPr algn="ctr"/>
                          <a14:m>
                            <m:oMath xmlns:m="http://schemas.openxmlformats.org/officeDocument/2006/math">
                              <m:r>
                                <a:rPr lang="en-US" sz="1600" b="0" i="1" dirty="0" smtClean="0">
                                  <a:latin typeface="Cambria Math" panose="02040503050406030204" pitchFamily="18" charset="0"/>
                                </a:rPr>
                                <m:t>77</m:t>
                              </m:r>
                              <m:r>
                                <a:rPr lang="en-AU" sz="1600" b="0" i="1" dirty="0" smtClean="0">
                                  <a:latin typeface="Cambria Math" panose="02040503050406030204" pitchFamily="18" charset="0"/>
                                </a:rPr>
                                <m:t>.</m:t>
                              </m:r>
                              <m:r>
                                <a:rPr lang="en-US" sz="1600" b="0" i="1" dirty="0" smtClean="0">
                                  <a:latin typeface="Cambria Math" panose="02040503050406030204" pitchFamily="18" charset="0"/>
                                </a:rPr>
                                <m:t>55</m:t>
                              </m:r>
                            </m:oMath>
                          </a14:m>
                          <a:r>
                            <a:rPr lang="en-US" sz="1500" dirty="0"/>
                            <a:t>%</a:t>
                          </a:r>
                        </a:p>
                      </a:txBody>
                      <a:tcPr marL="73925" marR="73925" marT="36963" marB="36963"/>
                    </a:tc>
                    <a:tc>
                      <a:txBody>
                        <a:bodyPr/>
                        <a:lstStyle/>
                        <a:p>
                          <a:pPr algn="ctr"/>
                          <a14:m>
                            <m:oMath xmlns:m="http://schemas.openxmlformats.org/officeDocument/2006/math">
                              <m:r>
                                <a:rPr lang="en-US" sz="1600" b="0" i="1" dirty="0" smtClean="0">
                                  <a:latin typeface="Cambria Math" panose="02040503050406030204" pitchFamily="18" charset="0"/>
                                </a:rPr>
                                <m:t>73</m:t>
                              </m:r>
                              <m:r>
                                <a:rPr lang="en-AU" sz="1600" b="0" i="1" dirty="0" smtClean="0">
                                  <a:latin typeface="Cambria Math" panose="02040503050406030204" pitchFamily="18" charset="0"/>
                                </a:rPr>
                                <m:t>.</m:t>
                              </m:r>
                              <m:r>
                                <a:rPr lang="en-US" sz="1600" b="0" i="1" dirty="0" smtClean="0">
                                  <a:latin typeface="Cambria Math" panose="02040503050406030204" pitchFamily="18" charset="0"/>
                                </a:rPr>
                                <m:t>42</m:t>
                              </m:r>
                            </m:oMath>
                          </a14:m>
                          <a:r>
                            <a:rPr lang="en-US" sz="1500" dirty="0"/>
                            <a:t>%</a:t>
                          </a:r>
                        </a:p>
                      </a:txBody>
                      <a:tcPr marL="73925" marR="73925" marT="36963" marB="36963"/>
                    </a:tc>
                    <a:extLst>
                      <a:ext uri="{0D108BD9-81ED-4DB2-BD59-A6C34878D82A}">
                        <a16:rowId xmlns:a16="http://schemas.microsoft.com/office/drawing/2014/main" val="1617891110"/>
                      </a:ext>
                    </a:extLst>
                  </a:tr>
                  <a:tr h="531126">
                    <a:tc>
                      <a:txBody>
                        <a:bodyPr/>
                        <a:lstStyle/>
                        <a:p>
                          <a:pPr algn="ctr"/>
                          <a:r>
                            <a:rPr lang="en-US" sz="1500" b="1" dirty="0">
                              <a:solidFill>
                                <a:schemeClr val="bg1"/>
                              </a:solidFill>
                            </a:rPr>
                            <a:t>Dog</a:t>
                          </a:r>
                        </a:p>
                      </a:txBody>
                      <a:tcPr marL="73925" marR="73925" marT="36963" marB="36963">
                        <a:solidFill>
                          <a:srgbClr val="4472C4"/>
                        </a:solidFill>
                      </a:tcPr>
                    </a:tc>
                    <a:tc>
                      <a:txBody>
                        <a:bodyPr/>
                        <a:lstStyle/>
                        <a:p>
                          <a:pPr/>
                          <a14:m>
                            <m:oMathPara xmlns:m="http://schemas.openxmlformats.org/officeDocument/2006/math">
                              <m:oMathParaPr>
                                <m:jc m:val="centerGroup"/>
                              </m:oMathParaPr>
                              <m:oMath xmlns:m="http://schemas.openxmlformats.org/officeDocument/2006/math">
                                <m:r>
                                  <a:rPr lang="en-AU" sz="1600" b="0" i="1" smtClean="0">
                                    <a:latin typeface="Cambria Math" panose="02040503050406030204" pitchFamily="18" charset="0"/>
                                  </a:rPr>
                                  <m:t>84</m:t>
                                </m:r>
                                <m:r>
                                  <a:rPr lang="en-US" sz="1600" i="1">
                                    <a:latin typeface="Cambria Math" panose="02040503050406030204" pitchFamily="18" charset="0"/>
                                  </a:rPr>
                                  <m:t>.</m:t>
                                </m:r>
                                <m:r>
                                  <a:rPr lang="en-US" sz="1600" b="0" i="1" smtClean="0">
                                    <a:latin typeface="Cambria Math" panose="02040503050406030204" pitchFamily="18" charset="0"/>
                                  </a:rPr>
                                  <m:t>1</m:t>
                                </m:r>
                                <m:r>
                                  <a:rPr lang="en-AU" sz="1600" b="0" i="1" smtClean="0">
                                    <a:latin typeface="Cambria Math" panose="02040503050406030204" pitchFamily="18" charset="0"/>
                                  </a:rPr>
                                  <m:t>4</m:t>
                                </m:r>
                                <m:r>
                                  <a:rPr lang="en-US" sz="1600" i="1">
                                    <a:latin typeface="Cambria Math" panose="02040503050406030204" pitchFamily="18" charset="0"/>
                                  </a:rPr>
                                  <m:t>%</m:t>
                                </m:r>
                              </m:oMath>
                            </m:oMathPara>
                          </a14:m>
                          <a:endParaRPr lang="en-US" sz="1500" dirty="0"/>
                        </a:p>
                      </a:txBody>
                      <a:tcPr marL="73925" marR="73925" marT="36963" marB="36963"/>
                    </a:tc>
                    <a:tc>
                      <a:txBody>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90</m:t>
                                </m:r>
                                <m:r>
                                  <a:rPr lang="en-US" sz="1600" i="1">
                                    <a:latin typeface="Cambria Math" panose="02040503050406030204" pitchFamily="18" charset="0"/>
                                  </a:rPr>
                                  <m:t>.</m:t>
                                </m:r>
                                <m:r>
                                  <a:rPr lang="en-US" sz="1600" b="0" i="1" smtClean="0">
                                    <a:latin typeface="Cambria Math" panose="02040503050406030204" pitchFamily="18" charset="0"/>
                                  </a:rPr>
                                  <m:t>00</m:t>
                                </m:r>
                                <m:r>
                                  <a:rPr lang="en-US" sz="1600" i="1">
                                    <a:latin typeface="Cambria Math" panose="02040503050406030204" pitchFamily="18" charset="0"/>
                                  </a:rPr>
                                  <m:t>%</m:t>
                                </m:r>
                              </m:oMath>
                            </m:oMathPara>
                          </a14:m>
                          <a:endParaRPr lang="en-US" sz="1500" dirty="0"/>
                        </a:p>
                      </a:txBody>
                      <a:tcPr marL="73925" marR="73925" marT="36963" marB="36963"/>
                    </a:tc>
                    <a:tc>
                      <a:txBody>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86</m:t>
                                </m:r>
                                <m:r>
                                  <a:rPr lang="en-US" sz="1600" i="1">
                                    <a:latin typeface="Cambria Math" panose="02040503050406030204" pitchFamily="18" charset="0"/>
                                  </a:rPr>
                                  <m:t>.</m:t>
                                </m:r>
                                <m:r>
                                  <a:rPr lang="en-US" sz="1600" b="0" i="1" smtClean="0">
                                    <a:latin typeface="Cambria Math" panose="02040503050406030204" pitchFamily="18" charset="0"/>
                                  </a:rPr>
                                  <m:t>97</m:t>
                                </m:r>
                                <m:r>
                                  <a:rPr lang="en-US" sz="1600" i="1">
                                    <a:latin typeface="Cambria Math" panose="02040503050406030204" pitchFamily="18" charset="0"/>
                                  </a:rPr>
                                  <m:t>%</m:t>
                                </m:r>
                              </m:oMath>
                            </m:oMathPara>
                          </a14:m>
                          <a:endParaRPr lang="en-US" sz="1500" dirty="0"/>
                        </a:p>
                      </a:txBody>
                      <a:tcPr marL="73925" marR="73925" marT="36963" marB="36963"/>
                    </a:tc>
                    <a:extLst>
                      <a:ext uri="{0D108BD9-81ED-4DB2-BD59-A6C34878D82A}">
                        <a16:rowId xmlns:a16="http://schemas.microsoft.com/office/drawing/2014/main" val="842711822"/>
                      </a:ext>
                    </a:extLst>
                  </a:tr>
                  <a:tr h="531126">
                    <a:tc>
                      <a:txBody>
                        <a:bodyPr/>
                        <a:lstStyle/>
                        <a:p>
                          <a:pPr algn="ctr"/>
                          <a:r>
                            <a:rPr lang="en-US" sz="1500" b="1" dirty="0">
                              <a:solidFill>
                                <a:schemeClr val="bg1"/>
                              </a:solidFill>
                            </a:rPr>
                            <a:t>Bird</a:t>
                          </a:r>
                        </a:p>
                      </a:txBody>
                      <a:tcPr marL="73925" marR="73925" marT="36963" marB="36963">
                        <a:solidFill>
                          <a:srgbClr val="4472C4"/>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6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77</m:t>
                                </m:r>
                                <m:r>
                                  <a:rPr kumimoji="0" lang="en-US" sz="16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r>
                                  <a:rPr kumimoji="0" lang="en-US" sz="16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88</m:t>
                                </m:r>
                                <m:r>
                                  <a:rPr kumimoji="0" lang="en-US" sz="16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oMath>
                            </m:oMathPara>
                          </a14:m>
                          <a:endParaRPr kumimoji="0" lang="en-US" sz="1500" b="0" i="0" u="none" strike="noStrike" kern="1200" cap="none" spc="0" normalizeH="0" baseline="0" noProof="0" dirty="0">
                            <a:ln>
                              <a:noFill/>
                            </a:ln>
                            <a:solidFill>
                              <a:prstClr val="black"/>
                            </a:solidFill>
                            <a:effectLst/>
                            <a:uLnTx/>
                            <a:uFillTx/>
                            <a:latin typeface="+mn-lt"/>
                            <a:ea typeface="+mn-ea"/>
                            <a:cs typeface="+mn-cs"/>
                          </a:endParaRPr>
                        </a:p>
                      </a:txBody>
                      <a:tcPr marL="73925" marR="73925" marT="36963" marB="36963"/>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6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64</m:t>
                                </m:r>
                                <m:r>
                                  <a:rPr kumimoji="0" lang="en-US" sz="16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r>
                                  <a:rPr kumimoji="0" lang="en-US" sz="16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48</m:t>
                                </m:r>
                                <m:r>
                                  <a:rPr kumimoji="0" lang="en-US" sz="16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oMath>
                            </m:oMathPara>
                          </a14:m>
                          <a:endParaRPr kumimoji="0" lang="en-US" sz="1500" b="0" i="0" u="none" strike="noStrike" kern="1200" cap="none" spc="0" normalizeH="0" baseline="0" noProof="0" dirty="0">
                            <a:ln>
                              <a:noFill/>
                            </a:ln>
                            <a:solidFill>
                              <a:prstClr val="black"/>
                            </a:solidFill>
                            <a:effectLst/>
                            <a:uLnTx/>
                            <a:uFillTx/>
                            <a:latin typeface="+mn-lt"/>
                            <a:ea typeface="+mn-ea"/>
                            <a:cs typeface="+mn-cs"/>
                          </a:endParaRPr>
                        </a:p>
                      </a:txBody>
                      <a:tcPr marL="73925" marR="73925" marT="36963" marB="36963"/>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6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70</m:t>
                                </m:r>
                                <m:r>
                                  <a:rPr kumimoji="0" lang="en-US" sz="16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r>
                                  <a:rPr kumimoji="0" lang="en-US" sz="16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55</m:t>
                                </m:r>
                                <m:r>
                                  <a:rPr kumimoji="0" lang="en-US" sz="16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oMath>
                            </m:oMathPara>
                          </a14:m>
                          <a:endParaRPr kumimoji="0" lang="en-US" sz="1500" b="0" i="0" u="none" strike="noStrike" kern="1200" cap="none" spc="0" normalizeH="0" baseline="0" noProof="0" dirty="0">
                            <a:ln>
                              <a:noFill/>
                            </a:ln>
                            <a:solidFill>
                              <a:prstClr val="black"/>
                            </a:solidFill>
                            <a:effectLst/>
                            <a:uLnTx/>
                            <a:uFillTx/>
                            <a:latin typeface="+mn-lt"/>
                            <a:ea typeface="+mn-ea"/>
                            <a:cs typeface="+mn-cs"/>
                          </a:endParaRPr>
                        </a:p>
                      </a:txBody>
                      <a:tcPr marL="73925" marR="73925" marT="36963" marB="36963"/>
                    </a:tc>
                    <a:extLst>
                      <a:ext uri="{0D108BD9-81ED-4DB2-BD59-A6C34878D82A}">
                        <a16:rowId xmlns:a16="http://schemas.microsoft.com/office/drawing/2014/main" val="1343416302"/>
                      </a:ext>
                    </a:extLst>
                  </a:tr>
                </a:tbl>
              </a:graphicData>
            </a:graphic>
          </p:graphicFrame>
        </mc:Choice>
        <mc:Fallback xmlns="">
          <p:graphicFrame>
            <p:nvGraphicFramePr>
              <p:cNvPr id="14" name="Table 10">
                <a:extLst>
                  <a:ext uri="{FF2B5EF4-FFF2-40B4-BE49-F238E27FC236}">
                    <a16:creationId xmlns:a16="http://schemas.microsoft.com/office/drawing/2014/main" id="{916CFE29-37D5-D7CD-264F-351A5FA0B7E1}"/>
                  </a:ext>
                </a:extLst>
              </p:cNvPr>
              <p:cNvGraphicFramePr>
                <a:graphicFrameLocks noGrp="1"/>
              </p:cNvGraphicFramePr>
              <p:nvPr>
                <p:extLst>
                  <p:ext uri="{D42A27DB-BD31-4B8C-83A1-F6EECF244321}">
                    <p14:modId xmlns:p14="http://schemas.microsoft.com/office/powerpoint/2010/main" val="3659952941"/>
                  </p:ext>
                </p:extLst>
              </p:nvPr>
            </p:nvGraphicFramePr>
            <p:xfrm>
              <a:off x="3001160" y="3947221"/>
              <a:ext cx="3094840" cy="2124504"/>
            </p:xfrm>
            <a:graphic>
              <a:graphicData uri="http://schemas.openxmlformats.org/drawingml/2006/table">
                <a:tbl>
                  <a:tblPr firstRow="1" bandRow="1">
                    <a:tableStyleId>{5C22544A-7EE6-4342-B048-85BDC9FD1C3A}</a:tableStyleId>
                  </a:tblPr>
                  <a:tblGrid>
                    <a:gridCol w="506926">
                      <a:extLst>
                        <a:ext uri="{9D8B030D-6E8A-4147-A177-3AD203B41FA5}">
                          <a16:colId xmlns:a16="http://schemas.microsoft.com/office/drawing/2014/main" val="3779047369"/>
                        </a:ext>
                      </a:extLst>
                    </a:gridCol>
                    <a:gridCol w="899538">
                      <a:extLst>
                        <a:ext uri="{9D8B030D-6E8A-4147-A177-3AD203B41FA5}">
                          <a16:colId xmlns:a16="http://schemas.microsoft.com/office/drawing/2014/main" val="2587912599"/>
                        </a:ext>
                      </a:extLst>
                    </a:gridCol>
                    <a:gridCol w="860704">
                      <a:extLst>
                        <a:ext uri="{9D8B030D-6E8A-4147-A177-3AD203B41FA5}">
                          <a16:colId xmlns:a16="http://schemas.microsoft.com/office/drawing/2014/main" val="617498338"/>
                        </a:ext>
                      </a:extLst>
                    </a:gridCol>
                    <a:gridCol w="827672">
                      <a:extLst>
                        <a:ext uri="{9D8B030D-6E8A-4147-A177-3AD203B41FA5}">
                          <a16:colId xmlns:a16="http://schemas.microsoft.com/office/drawing/2014/main" val="1361611942"/>
                        </a:ext>
                      </a:extLst>
                    </a:gridCol>
                  </a:tblGrid>
                  <a:tr h="531126">
                    <a:tc>
                      <a:txBody>
                        <a:bodyPr/>
                        <a:lstStyle/>
                        <a:p>
                          <a:pPr algn="ctr"/>
                          <a:endParaRPr lang="en-US" sz="1500" b="1" dirty="0">
                            <a:solidFill>
                              <a:schemeClr val="bg1"/>
                            </a:solidFill>
                          </a:endParaRPr>
                        </a:p>
                      </a:txBody>
                      <a:tcPr marL="73925" marR="73925" marT="36963" marB="36963">
                        <a:solidFill>
                          <a:srgbClr val="4472C4"/>
                        </a:solidFill>
                      </a:tcPr>
                    </a:tc>
                    <a:tc>
                      <a:txBody>
                        <a:bodyPr/>
                        <a:lstStyle/>
                        <a:p>
                          <a:pPr algn="ctr"/>
                          <a:r>
                            <a:rPr lang="en-US" sz="1500" dirty="0"/>
                            <a:t>Precision</a:t>
                          </a:r>
                        </a:p>
                      </a:txBody>
                      <a:tcPr marL="73925" marR="73925" marT="36963" marB="36963"/>
                    </a:tc>
                    <a:tc>
                      <a:txBody>
                        <a:bodyPr/>
                        <a:lstStyle/>
                        <a:p>
                          <a:pPr algn="ctr"/>
                          <a:r>
                            <a:rPr lang="en-US" sz="1500" dirty="0"/>
                            <a:t>Recall</a:t>
                          </a:r>
                        </a:p>
                      </a:txBody>
                      <a:tcPr marL="73925" marR="73925" marT="36963" marB="36963"/>
                    </a:tc>
                    <a:tc>
                      <a:txBody>
                        <a:bodyPr/>
                        <a:lstStyle/>
                        <a:p>
                          <a:pPr algn="ctr"/>
                          <a:r>
                            <a:rPr lang="en-US" sz="1500" dirty="0"/>
                            <a:t>F</a:t>
                          </a:r>
                          <a:r>
                            <a:rPr lang="en-US" sz="1500" baseline="-25000" dirty="0"/>
                            <a:t>1 </a:t>
                          </a:r>
                          <a:r>
                            <a:rPr lang="en-US" sz="1500" baseline="0" dirty="0"/>
                            <a:t>Score</a:t>
                          </a:r>
                          <a:r>
                            <a:rPr lang="en-US" sz="1500" baseline="-25000" dirty="0"/>
                            <a:t> </a:t>
                          </a:r>
                          <a:endParaRPr lang="en-US" sz="1500" dirty="0"/>
                        </a:p>
                      </a:txBody>
                      <a:tcPr marL="73925" marR="73925" marT="36963" marB="36963"/>
                    </a:tc>
                    <a:extLst>
                      <a:ext uri="{0D108BD9-81ED-4DB2-BD59-A6C34878D82A}">
                        <a16:rowId xmlns:a16="http://schemas.microsoft.com/office/drawing/2014/main" val="2688480762"/>
                      </a:ext>
                    </a:extLst>
                  </a:tr>
                  <a:tr h="531126">
                    <a:tc>
                      <a:txBody>
                        <a:bodyPr/>
                        <a:lstStyle/>
                        <a:p>
                          <a:pPr algn="ctr"/>
                          <a:r>
                            <a:rPr lang="en-US" sz="1500" b="1" dirty="0">
                              <a:solidFill>
                                <a:schemeClr val="bg1"/>
                              </a:solidFill>
                            </a:rPr>
                            <a:t>Cat</a:t>
                          </a:r>
                        </a:p>
                      </a:txBody>
                      <a:tcPr marL="73925" marR="73925" marT="36963" marB="36963">
                        <a:solidFill>
                          <a:srgbClr val="4472C4"/>
                        </a:solidFill>
                      </a:tcPr>
                    </a:tc>
                    <a:tc>
                      <a:txBody>
                        <a:bodyPr/>
                        <a:lstStyle/>
                        <a:p>
                          <a:endParaRPr lang="en-US"/>
                        </a:p>
                      </a:txBody>
                      <a:tcPr marL="73925" marR="73925" marT="36963" marB="36963">
                        <a:blipFill>
                          <a:blip r:embed="rId3"/>
                          <a:stretch>
                            <a:fillRect l="-56757" t="-104598" r="-190541" b="-203448"/>
                          </a:stretch>
                        </a:blipFill>
                      </a:tcPr>
                    </a:tc>
                    <a:tc>
                      <a:txBody>
                        <a:bodyPr/>
                        <a:lstStyle/>
                        <a:p>
                          <a:endParaRPr lang="en-US"/>
                        </a:p>
                      </a:txBody>
                      <a:tcPr marL="73925" marR="73925" marT="36963" marB="36963">
                        <a:blipFill>
                          <a:blip r:embed="rId3"/>
                          <a:stretch>
                            <a:fillRect l="-164539" t="-104598" r="-100000" b="-203448"/>
                          </a:stretch>
                        </a:blipFill>
                      </a:tcPr>
                    </a:tc>
                    <a:tc>
                      <a:txBody>
                        <a:bodyPr/>
                        <a:lstStyle/>
                        <a:p>
                          <a:endParaRPr lang="en-US"/>
                        </a:p>
                      </a:txBody>
                      <a:tcPr marL="73925" marR="73925" marT="36963" marB="36963">
                        <a:blipFill>
                          <a:blip r:embed="rId3"/>
                          <a:stretch>
                            <a:fillRect l="-274265" t="-104598" r="-3676" b="-203448"/>
                          </a:stretch>
                        </a:blipFill>
                      </a:tcPr>
                    </a:tc>
                    <a:extLst>
                      <a:ext uri="{0D108BD9-81ED-4DB2-BD59-A6C34878D82A}">
                        <a16:rowId xmlns:a16="http://schemas.microsoft.com/office/drawing/2014/main" val="1617891110"/>
                      </a:ext>
                    </a:extLst>
                  </a:tr>
                  <a:tr h="531126">
                    <a:tc>
                      <a:txBody>
                        <a:bodyPr/>
                        <a:lstStyle/>
                        <a:p>
                          <a:pPr algn="ctr"/>
                          <a:r>
                            <a:rPr lang="en-US" sz="1500" b="1" dirty="0">
                              <a:solidFill>
                                <a:schemeClr val="bg1"/>
                              </a:solidFill>
                            </a:rPr>
                            <a:t>Dog</a:t>
                          </a:r>
                        </a:p>
                      </a:txBody>
                      <a:tcPr marL="73925" marR="73925" marT="36963" marB="36963">
                        <a:solidFill>
                          <a:srgbClr val="4472C4"/>
                        </a:solidFill>
                      </a:tcPr>
                    </a:tc>
                    <a:tc>
                      <a:txBody>
                        <a:bodyPr/>
                        <a:lstStyle/>
                        <a:p>
                          <a:endParaRPr lang="en-US"/>
                        </a:p>
                      </a:txBody>
                      <a:tcPr marL="73925" marR="73925" marT="36963" marB="36963">
                        <a:blipFill>
                          <a:blip r:embed="rId3"/>
                          <a:stretch>
                            <a:fillRect l="-56757" t="-202273" r="-190541" b="-101136"/>
                          </a:stretch>
                        </a:blipFill>
                      </a:tcPr>
                    </a:tc>
                    <a:tc>
                      <a:txBody>
                        <a:bodyPr/>
                        <a:lstStyle/>
                        <a:p>
                          <a:endParaRPr lang="en-US"/>
                        </a:p>
                      </a:txBody>
                      <a:tcPr marL="73925" marR="73925" marT="36963" marB="36963">
                        <a:blipFill>
                          <a:blip r:embed="rId3"/>
                          <a:stretch>
                            <a:fillRect l="-164539" t="-202273" r="-100000" b="-101136"/>
                          </a:stretch>
                        </a:blipFill>
                      </a:tcPr>
                    </a:tc>
                    <a:tc>
                      <a:txBody>
                        <a:bodyPr/>
                        <a:lstStyle/>
                        <a:p>
                          <a:endParaRPr lang="en-US"/>
                        </a:p>
                      </a:txBody>
                      <a:tcPr marL="73925" marR="73925" marT="36963" marB="36963">
                        <a:blipFill>
                          <a:blip r:embed="rId3"/>
                          <a:stretch>
                            <a:fillRect l="-274265" t="-202273" r="-3676" b="-101136"/>
                          </a:stretch>
                        </a:blipFill>
                      </a:tcPr>
                    </a:tc>
                    <a:extLst>
                      <a:ext uri="{0D108BD9-81ED-4DB2-BD59-A6C34878D82A}">
                        <a16:rowId xmlns:a16="http://schemas.microsoft.com/office/drawing/2014/main" val="842711822"/>
                      </a:ext>
                    </a:extLst>
                  </a:tr>
                  <a:tr h="531126">
                    <a:tc>
                      <a:txBody>
                        <a:bodyPr/>
                        <a:lstStyle/>
                        <a:p>
                          <a:pPr algn="ctr"/>
                          <a:r>
                            <a:rPr lang="en-US" sz="1500" b="1" dirty="0">
                              <a:solidFill>
                                <a:schemeClr val="bg1"/>
                              </a:solidFill>
                            </a:rPr>
                            <a:t>Bird</a:t>
                          </a:r>
                        </a:p>
                      </a:txBody>
                      <a:tcPr marL="73925" marR="73925" marT="36963" marB="36963">
                        <a:solidFill>
                          <a:srgbClr val="4472C4"/>
                        </a:solidFill>
                      </a:tcPr>
                    </a:tc>
                    <a:tc>
                      <a:txBody>
                        <a:bodyPr/>
                        <a:lstStyle/>
                        <a:p>
                          <a:endParaRPr lang="en-US"/>
                        </a:p>
                      </a:txBody>
                      <a:tcPr marL="73925" marR="73925" marT="36963" marB="36963">
                        <a:blipFill>
                          <a:blip r:embed="rId3"/>
                          <a:stretch>
                            <a:fillRect l="-56757" t="-305747" r="-190541" b="-2299"/>
                          </a:stretch>
                        </a:blipFill>
                      </a:tcPr>
                    </a:tc>
                    <a:tc>
                      <a:txBody>
                        <a:bodyPr/>
                        <a:lstStyle/>
                        <a:p>
                          <a:endParaRPr lang="en-US"/>
                        </a:p>
                      </a:txBody>
                      <a:tcPr marL="73925" marR="73925" marT="36963" marB="36963">
                        <a:blipFill>
                          <a:blip r:embed="rId3"/>
                          <a:stretch>
                            <a:fillRect l="-164539" t="-305747" r="-100000" b="-2299"/>
                          </a:stretch>
                        </a:blipFill>
                      </a:tcPr>
                    </a:tc>
                    <a:tc>
                      <a:txBody>
                        <a:bodyPr/>
                        <a:lstStyle/>
                        <a:p>
                          <a:endParaRPr lang="en-US"/>
                        </a:p>
                      </a:txBody>
                      <a:tcPr marL="73925" marR="73925" marT="36963" marB="36963">
                        <a:blipFill>
                          <a:blip r:embed="rId3"/>
                          <a:stretch>
                            <a:fillRect l="-274265" t="-305747" r="-3676" b="-2299"/>
                          </a:stretch>
                        </a:blipFill>
                      </a:tcPr>
                    </a:tc>
                    <a:extLst>
                      <a:ext uri="{0D108BD9-81ED-4DB2-BD59-A6C34878D82A}">
                        <a16:rowId xmlns:a16="http://schemas.microsoft.com/office/drawing/2014/main" val="1343416302"/>
                      </a:ext>
                    </a:extLst>
                  </a:tr>
                </a:tbl>
              </a:graphicData>
            </a:graphic>
          </p:graphicFrame>
        </mc:Fallback>
      </mc:AlternateContent>
      <p:sp>
        <p:nvSpPr>
          <p:cNvPr id="18" name="Content Placeholder 2">
            <a:extLst>
              <a:ext uri="{FF2B5EF4-FFF2-40B4-BE49-F238E27FC236}">
                <a16:creationId xmlns:a16="http://schemas.microsoft.com/office/drawing/2014/main" id="{8919E49E-139C-09EA-A181-771B7B2C1848}"/>
              </a:ext>
            </a:extLst>
          </p:cNvPr>
          <p:cNvSpPr txBox="1">
            <a:spLocks/>
          </p:cNvSpPr>
          <p:nvPr/>
        </p:nvSpPr>
        <p:spPr>
          <a:xfrm>
            <a:off x="7441502" y="6138810"/>
            <a:ext cx="2691003" cy="431177"/>
          </a:xfrm>
          <a:prstGeom prst="rect">
            <a:avLst/>
          </a:prstGeom>
          <a:noFill/>
          <a:ln>
            <a:no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Unbalanced Data: More dogs in comparison to cats or birds</a:t>
            </a:r>
          </a:p>
        </p:txBody>
      </p:sp>
      <p:graphicFrame>
        <p:nvGraphicFramePr>
          <p:cNvPr id="19" name="Table 10">
            <a:extLst>
              <a:ext uri="{FF2B5EF4-FFF2-40B4-BE49-F238E27FC236}">
                <a16:creationId xmlns:a16="http://schemas.microsoft.com/office/drawing/2014/main" id="{B7256673-28A6-4067-214A-F4213FD9A8B0}"/>
              </a:ext>
            </a:extLst>
          </p:cNvPr>
          <p:cNvGraphicFramePr>
            <a:graphicFrameLocks noGrp="1"/>
          </p:cNvGraphicFramePr>
          <p:nvPr>
            <p:extLst>
              <p:ext uri="{D42A27DB-BD31-4B8C-83A1-F6EECF244321}">
                <p14:modId xmlns:p14="http://schemas.microsoft.com/office/powerpoint/2010/main" val="2014097371"/>
              </p:ext>
            </p:extLst>
          </p:nvPr>
        </p:nvGraphicFramePr>
        <p:xfrm>
          <a:off x="6096000" y="3946284"/>
          <a:ext cx="2691004" cy="2124504"/>
        </p:xfrm>
        <a:graphic>
          <a:graphicData uri="http://schemas.openxmlformats.org/drawingml/2006/table">
            <a:tbl>
              <a:tblPr firstRow="1" bandRow="1">
                <a:tableStyleId>{5C22544A-7EE6-4342-B048-85BDC9FD1C3A}</a:tableStyleId>
              </a:tblPr>
              <a:tblGrid>
                <a:gridCol w="672751">
                  <a:extLst>
                    <a:ext uri="{9D8B030D-6E8A-4147-A177-3AD203B41FA5}">
                      <a16:colId xmlns:a16="http://schemas.microsoft.com/office/drawing/2014/main" val="3779047369"/>
                    </a:ext>
                  </a:extLst>
                </a:gridCol>
                <a:gridCol w="672751">
                  <a:extLst>
                    <a:ext uri="{9D8B030D-6E8A-4147-A177-3AD203B41FA5}">
                      <a16:colId xmlns:a16="http://schemas.microsoft.com/office/drawing/2014/main" val="2587912599"/>
                    </a:ext>
                  </a:extLst>
                </a:gridCol>
                <a:gridCol w="672751">
                  <a:extLst>
                    <a:ext uri="{9D8B030D-6E8A-4147-A177-3AD203B41FA5}">
                      <a16:colId xmlns:a16="http://schemas.microsoft.com/office/drawing/2014/main" val="617498338"/>
                    </a:ext>
                  </a:extLst>
                </a:gridCol>
                <a:gridCol w="672751">
                  <a:extLst>
                    <a:ext uri="{9D8B030D-6E8A-4147-A177-3AD203B41FA5}">
                      <a16:colId xmlns:a16="http://schemas.microsoft.com/office/drawing/2014/main" val="1361611942"/>
                    </a:ext>
                  </a:extLst>
                </a:gridCol>
              </a:tblGrid>
              <a:tr h="517477">
                <a:tc>
                  <a:txBody>
                    <a:bodyPr/>
                    <a:lstStyle/>
                    <a:p>
                      <a:pPr algn="ctr"/>
                      <a:endParaRPr lang="en-US" sz="1500" b="1" dirty="0">
                        <a:solidFill>
                          <a:schemeClr val="bg1"/>
                        </a:solidFill>
                      </a:endParaRPr>
                    </a:p>
                  </a:txBody>
                  <a:tcPr marL="73925" marR="73925" marT="36963" marB="36963">
                    <a:solidFill>
                      <a:srgbClr val="4472C4"/>
                    </a:solidFill>
                  </a:tcPr>
                </a:tc>
                <a:tc>
                  <a:txBody>
                    <a:bodyPr/>
                    <a:lstStyle/>
                    <a:p>
                      <a:pPr algn="ctr"/>
                      <a:r>
                        <a:rPr lang="en-US" sz="1500" dirty="0"/>
                        <a:t>Model Cat</a:t>
                      </a:r>
                    </a:p>
                  </a:txBody>
                  <a:tcPr marL="73925" marR="73925" marT="36963" marB="36963"/>
                </a:tc>
                <a:tc>
                  <a:txBody>
                    <a:bodyPr/>
                    <a:lstStyle/>
                    <a:p>
                      <a:pPr algn="ctr"/>
                      <a:r>
                        <a:rPr lang="en-US" sz="1500" dirty="0"/>
                        <a:t>Model Dog</a:t>
                      </a:r>
                    </a:p>
                  </a:txBody>
                  <a:tcPr marL="73925" marR="73925" marT="36963" marB="36963"/>
                </a:tc>
                <a:tc>
                  <a:txBody>
                    <a:bodyPr/>
                    <a:lstStyle/>
                    <a:p>
                      <a:pPr algn="ctr"/>
                      <a:r>
                        <a:rPr lang="en-US" sz="1500" dirty="0"/>
                        <a:t>Model Bird</a:t>
                      </a:r>
                    </a:p>
                  </a:txBody>
                  <a:tcPr marL="73925" marR="73925" marT="36963" marB="36963"/>
                </a:tc>
                <a:extLst>
                  <a:ext uri="{0D108BD9-81ED-4DB2-BD59-A6C34878D82A}">
                    <a16:rowId xmlns:a16="http://schemas.microsoft.com/office/drawing/2014/main" val="2688480762"/>
                  </a:ext>
                </a:extLst>
              </a:tr>
              <a:tr h="517477">
                <a:tc>
                  <a:txBody>
                    <a:bodyPr/>
                    <a:lstStyle/>
                    <a:p>
                      <a:pPr algn="ctr"/>
                      <a:r>
                        <a:rPr lang="en-US" sz="1500" b="1" dirty="0">
                          <a:solidFill>
                            <a:schemeClr val="bg1"/>
                          </a:solidFill>
                        </a:rPr>
                        <a:t>Data Cat</a:t>
                      </a:r>
                    </a:p>
                  </a:txBody>
                  <a:tcPr marL="73925" marR="73925" marT="36963" marB="36963">
                    <a:solidFill>
                      <a:srgbClr val="4472C4"/>
                    </a:solidFill>
                  </a:tcPr>
                </a:tc>
                <a:tc>
                  <a:txBody>
                    <a:bodyPr/>
                    <a:lstStyle/>
                    <a:p>
                      <a:r>
                        <a:rPr lang="en-US" sz="1500" dirty="0"/>
                        <a:t>76</a:t>
                      </a:r>
                    </a:p>
                  </a:txBody>
                  <a:tcPr marL="73925" marR="73925" marT="36963" marB="36963"/>
                </a:tc>
                <a:tc>
                  <a:txBody>
                    <a:bodyPr/>
                    <a:lstStyle/>
                    <a:p>
                      <a:r>
                        <a:rPr lang="en-US" sz="1500" dirty="0"/>
                        <a:t>20</a:t>
                      </a:r>
                    </a:p>
                  </a:txBody>
                  <a:tcPr marL="73925" marR="73925" marT="36963" marB="36963"/>
                </a:tc>
                <a:tc>
                  <a:txBody>
                    <a:bodyPr/>
                    <a:lstStyle/>
                    <a:p>
                      <a:r>
                        <a:rPr lang="en-US" sz="1500" dirty="0"/>
                        <a:t>12</a:t>
                      </a:r>
                    </a:p>
                  </a:txBody>
                  <a:tcPr marL="73925" marR="73925" marT="36963" marB="36963"/>
                </a:tc>
                <a:extLst>
                  <a:ext uri="{0D108BD9-81ED-4DB2-BD59-A6C34878D82A}">
                    <a16:rowId xmlns:a16="http://schemas.microsoft.com/office/drawing/2014/main" val="1617891110"/>
                  </a:ext>
                </a:extLst>
              </a:tr>
              <a:tr h="517477">
                <a:tc>
                  <a:txBody>
                    <a:bodyPr/>
                    <a:lstStyle/>
                    <a:p>
                      <a:pPr algn="ctr"/>
                      <a:r>
                        <a:rPr lang="en-US" sz="1500" b="1" dirty="0">
                          <a:solidFill>
                            <a:schemeClr val="bg1"/>
                          </a:solidFill>
                        </a:rPr>
                        <a:t>Data Dog</a:t>
                      </a:r>
                    </a:p>
                  </a:txBody>
                  <a:tcPr marL="73925" marR="73925" marT="36963" marB="36963">
                    <a:solidFill>
                      <a:srgbClr val="4472C4"/>
                    </a:solidFill>
                  </a:tcPr>
                </a:tc>
                <a:tc>
                  <a:txBody>
                    <a:bodyPr/>
                    <a:lstStyle/>
                    <a:p>
                      <a:r>
                        <a:rPr lang="en-US" sz="1500" dirty="0"/>
                        <a:t>27</a:t>
                      </a:r>
                    </a:p>
                  </a:txBody>
                  <a:tcPr marL="73925" marR="73925" marT="36963" marB="36963"/>
                </a:tc>
                <a:tc>
                  <a:txBody>
                    <a:bodyPr/>
                    <a:lstStyle/>
                    <a:p>
                      <a:r>
                        <a:rPr lang="en-US" sz="1500" dirty="0"/>
                        <a:t>180</a:t>
                      </a:r>
                    </a:p>
                  </a:txBody>
                  <a:tcPr marL="73925" marR="73925" marT="36963" marB="36963"/>
                </a:tc>
                <a:tc>
                  <a:txBody>
                    <a:bodyPr/>
                    <a:lstStyle/>
                    <a:p>
                      <a:r>
                        <a:rPr lang="en-US" sz="1500" dirty="0"/>
                        <a:t>11</a:t>
                      </a:r>
                    </a:p>
                  </a:txBody>
                  <a:tcPr marL="73925" marR="73925" marT="36963" marB="36963"/>
                </a:tc>
                <a:extLst>
                  <a:ext uri="{0D108BD9-81ED-4DB2-BD59-A6C34878D82A}">
                    <a16:rowId xmlns:a16="http://schemas.microsoft.com/office/drawing/2014/main" val="842711822"/>
                  </a:ext>
                </a:extLst>
              </a:tr>
              <a:tr h="517477">
                <a:tc>
                  <a:txBody>
                    <a:bodyPr/>
                    <a:lstStyle/>
                    <a:p>
                      <a:pPr algn="ctr"/>
                      <a:r>
                        <a:rPr lang="en-US" sz="1500" b="1" dirty="0">
                          <a:solidFill>
                            <a:schemeClr val="bg1"/>
                          </a:solidFill>
                        </a:rPr>
                        <a:t>Data Bird</a:t>
                      </a:r>
                    </a:p>
                  </a:txBody>
                  <a:tcPr marL="73925" marR="73925" marT="36963" marB="36963">
                    <a:solidFill>
                      <a:srgbClr val="4472C4"/>
                    </a:solidFill>
                  </a:tcPr>
                </a:tc>
                <a:tc>
                  <a:txBody>
                    <a:bodyPr/>
                    <a:lstStyle/>
                    <a:p>
                      <a:r>
                        <a:rPr lang="en-US" sz="1500" dirty="0"/>
                        <a:t>16</a:t>
                      </a:r>
                    </a:p>
                  </a:txBody>
                  <a:tcPr marL="73925" marR="73925" marT="36963" marB="36963"/>
                </a:tc>
                <a:tc>
                  <a:txBody>
                    <a:bodyPr/>
                    <a:lstStyle/>
                    <a:p>
                      <a:r>
                        <a:rPr lang="en-US" sz="1500" dirty="0"/>
                        <a:t>3</a:t>
                      </a:r>
                    </a:p>
                  </a:txBody>
                  <a:tcPr marL="73925" marR="73925" marT="36963" marB="36963"/>
                </a:tc>
                <a:tc>
                  <a:txBody>
                    <a:bodyPr/>
                    <a:lstStyle/>
                    <a:p>
                      <a:r>
                        <a:rPr lang="en-US" sz="1500" dirty="0"/>
                        <a:t>25</a:t>
                      </a:r>
                    </a:p>
                  </a:txBody>
                  <a:tcPr marL="73925" marR="73925" marT="36963" marB="36963"/>
                </a:tc>
                <a:extLst>
                  <a:ext uri="{0D108BD9-81ED-4DB2-BD59-A6C34878D82A}">
                    <a16:rowId xmlns:a16="http://schemas.microsoft.com/office/drawing/2014/main" val="1343416302"/>
                  </a:ext>
                </a:extLst>
              </a:tr>
            </a:tbl>
          </a:graphicData>
        </a:graphic>
      </p:graphicFrame>
      <mc:AlternateContent xmlns:mc="http://schemas.openxmlformats.org/markup-compatibility/2006" xmlns:a14="http://schemas.microsoft.com/office/drawing/2010/main">
        <mc:Choice Requires="a14">
          <p:graphicFrame>
            <p:nvGraphicFramePr>
              <p:cNvPr id="20" name="Table 10">
                <a:extLst>
                  <a:ext uri="{FF2B5EF4-FFF2-40B4-BE49-F238E27FC236}">
                    <a16:creationId xmlns:a16="http://schemas.microsoft.com/office/drawing/2014/main" id="{70F723D9-973E-113D-B968-78EE52D0ED91}"/>
                  </a:ext>
                </a:extLst>
              </p:cNvPr>
              <p:cNvGraphicFramePr>
                <a:graphicFrameLocks noGrp="1"/>
              </p:cNvGraphicFramePr>
              <p:nvPr>
                <p:extLst>
                  <p:ext uri="{D42A27DB-BD31-4B8C-83A1-F6EECF244321}">
                    <p14:modId xmlns:p14="http://schemas.microsoft.com/office/powerpoint/2010/main" val="3108861603"/>
                  </p:ext>
                </p:extLst>
              </p:nvPr>
            </p:nvGraphicFramePr>
            <p:xfrm>
              <a:off x="8787004" y="3946284"/>
              <a:ext cx="3153562" cy="2124504"/>
            </p:xfrm>
            <a:graphic>
              <a:graphicData uri="http://schemas.openxmlformats.org/drawingml/2006/table">
                <a:tbl>
                  <a:tblPr firstRow="1" bandRow="1">
                    <a:tableStyleId>{5C22544A-7EE6-4342-B048-85BDC9FD1C3A}</a:tableStyleId>
                  </a:tblPr>
                  <a:tblGrid>
                    <a:gridCol w="516544">
                      <a:extLst>
                        <a:ext uri="{9D8B030D-6E8A-4147-A177-3AD203B41FA5}">
                          <a16:colId xmlns:a16="http://schemas.microsoft.com/office/drawing/2014/main" val="3779047369"/>
                        </a:ext>
                      </a:extLst>
                    </a:gridCol>
                    <a:gridCol w="916606">
                      <a:extLst>
                        <a:ext uri="{9D8B030D-6E8A-4147-A177-3AD203B41FA5}">
                          <a16:colId xmlns:a16="http://schemas.microsoft.com/office/drawing/2014/main" val="2587912599"/>
                        </a:ext>
                      </a:extLst>
                    </a:gridCol>
                    <a:gridCol w="877035">
                      <a:extLst>
                        <a:ext uri="{9D8B030D-6E8A-4147-A177-3AD203B41FA5}">
                          <a16:colId xmlns:a16="http://schemas.microsoft.com/office/drawing/2014/main" val="617498338"/>
                        </a:ext>
                      </a:extLst>
                    </a:gridCol>
                    <a:gridCol w="843377">
                      <a:extLst>
                        <a:ext uri="{9D8B030D-6E8A-4147-A177-3AD203B41FA5}">
                          <a16:colId xmlns:a16="http://schemas.microsoft.com/office/drawing/2014/main" val="1361611942"/>
                        </a:ext>
                      </a:extLst>
                    </a:gridCol>
                  </a:tblGrid>
                  <a:tr h="531126">
                    <a:tc>
                      <a:txBody>
                        <a:bodyPr/>
                        <a:lstStyle/>
                        <a:p>
                          <a:pPr algn="ctr"/>
                          <a:endParaRPr lang="en-US" sz="1500" b="1" dirty="0">
                            <a:solidFill>
                              <a:schemeClr val="bg1"/>
                            </a:solidFill>
                          </a:endParaRPr>
                        </a:p>
                      </a:txBody>
                      <a:tcPr marL="73925" marR="73925" marT="36963" marB="36963">
                        <a:solidFill>
                          <a:srgbClr val="4472C4"/>
                        </a:solidFill>
                      </a:tcPr>
                    </a:tc>
                    <a:tc>
                      <a:txBody>
                        <a:bodyPr/>
                        <a:lstStyle/>
                        <a:p>
                          <a:pPr algn="ctr"/>
                          <a:r>
                            <a:rPr lang="en-US" sz="1500" dirty="0"/>
                            <a:t>Precision</a:t>
                          </a:r>
                        </a:p>
                      </a:txBody>
                      <a:tcPr marL="73925" marR="73925" marT="36963" marB="36963"/>
                    </a:tc>
                    <a:tc>
                      <a:txBody>
                        <a:bodyPr/>
                        <a:lstStyle/>
                        <a:p>
                          <a:pPr algn="ctr"/>
                          <a:r>
                            <a:rPr lang="en-US" sz="1500" dirty="0"/>
                            <a:t>Recall</a:t>
                          </a:r>
                        </a:p>
                      </a:txBody>
                      <a:tcPr marL="73925" marR="73925" marT="36963" marB="36963"/>
                    </a:tc>
                    <a:tc>
                      <a:txBody>
                        <a:bodyPr/>
                        <a:lstStyle/>
                        <a:p>
                          <a:pPr algn="ctr"/>
                          <a:r>
                            <a:rPr lang="en-US" sz="1500" dirty="0"/>
                            <a:t>F</a:t>
                          </a:r>
                          <a:r>
                            <a:rPr lang="en-US" sz="1500" baseline="-25000" dirty="0"/>
                            <a:t>1 </a:t>
                          </a:r>
                          <a:r>
                            <a:rPr lang="en-US" sz="1500" baseline="0" dirty="0"/>
                            <a:t>Score</a:t>
                          </a:r>
                          <a:r>
                            <a:rPr lang="en-US" sz="1500" baseline="-25000" dirty="0"/>
                            <a:t> </a:t>
                          </a:r>
                          <a:endParaRPr lang="en-US" sz="1500" dirty="0"/>
                        </a:p>
                      </a:txBody>
                      <a:tcPr marL="73925" marR="73925" marT="36963" marB="36963"/>
                    </a:tc>
                    <a:extLst>
                      <a:ext uri="{0D108BD9-81ED-4DB2-BD59-A6C34878D82A}">
                        <a16:rowId xmlns:a16="http://schemas.microsoft.com/office/drawing/2014/main" val="2688480762"/>
                      </a:ext>
                    </a:extLst>
                  </a:tr>
                  <a:tr h="531126">
                    <a:tc>
                      <a:txBody>
                        <a:bodyPr/>
                        <a:lstStyle/>
                        <a:p>
                          <a:pPr algn="ctr"/>
                          <a:r>
                            <a:rPr lang="en-US" sz="1500" b="1" dirty="0">
                              <a:solidFill>
                                <a:schemeClr val="bg1"/>
                              </a:solidFill>
                            </a:rPr>
                            <a:t>Cat</a:t>
                          </a:r>
                        </a:p>
                      </a:txBody>
                      <a:tcPr marL="73925" marR="73925" marT="36963" marB="36963">
                        <a:solidFill>
                          <a:srgbClr val="4472C4"/>
                        </a:solidFill>
                      </a:tcPr>
                    </a:tc>
                    <a:tc>
                      <a:txBody>
                        <a:bodyPr/>
                        <a:lstStyle/>
                        <a:p>
                          <a:pPr algn="ctr"/>
                          <a14:m>
                            <m:oMath xmlns:m="http://schemas.openxmlformats.org/officeDocument/2006/math">
                              <m:r>
                                <a:rPr lang="en-AU" sz="1600" b="0" i="1" dirty="0" smtClean="0">
                                  <a:latin typeface="Cambria Math" panose="02040503050406030204" pitchFamily="18" charset="0"/>
                                </a:rPr>
                                <m:t>6</m:t>
                              </m:r>
                              <m:r>
                                <a:rPr lang="en-US" sz="1600" b="0" i="1" dirty="0" smtClean="0">
                                  <a:latin typeface="Cambria Math" panose="02040503050406030204" pitchFamily="18" charset="0"/>
                                </a:rPr>
                                <m:t>3</m:t>
                              </m:r>
                              <m:r>
                                <a:rPr lang="en-AU" sz="1600" b="0" i="1" dirty="0" smtClean="0">
                                  <a:latin typeface="Cambria Math" panose="02040503050406030204" pitchFamily="18" charset="0"/>
                                </a:rPr>
                                <m:t>.</m:t>
                              </m:r>
                              <m:r>
                                <a:rPr lang="en-US" sz="1600" b="0" i="0" dirty="0" smtClean="0">
                                  <a:latin typeface="Cambria Math" panose="02040503050406030204" pitchFamily="18" charset="0"/>
                                </a:rPr>
                                <m:t>86</m:t>
                              </m:r>
                            </m:oMath>
                          </a14:m>
                          <a:r>
                            <a:rPr lang="en-US" sz="1500" dirty="0"/>
                            <a:t>%</a:t>
                          </a:r>
                        </a:p>
                      </a:txBody>
                      <a:tcPr marL="73925" marR="73925" marT="36963" marB="36963"/>
                    </a:tc>
                    <a:tc>
                      <a:txBody>
                        <a:bodyPr/>
                        <a:lstStyle/>
                        <a:p>
                          <a:pPr algn="ctr"/>
                          <a14:m>
                            <m:oMath xmlns:m="http://schemas.openxmlformats.org/officeDocument/2006/math">
                              <m:r>
                                <a:rPr lang="en-US" sz="1600" b="0" i="1" dirty="0" smtClean="0">
                                  <a:latin typeface="Cambria Math" panose="02040503050406030204" pitchFamily="18" charset="0"/>
                                </a:rPr>
                                <m:t>70</m:t>
                              </m:r>
                              <m:r>
                                <a:rPr lang="en-AU" sz="1600" b="0" i="1" dirty="0" smtClean="0">
                                  <a:latin typeface="Cambria Math" panose="02040503050406030204" pitchFamily="18" charset="0"/>
                                </a:rPr>
                                <m:t>.</m:t>
                              </m:r>
                              <m:r>
                                <a:rPr lang="en-US" sz="1600" b="0" i="1" dirty="0" smtClean="0">
                                  <a:latin typeface="Cambria Math" panose="02040503050406030204" pitchFamily="18" charset="0"/>
                                </a:rPr>
                                <m:t>3</m:t>
                              </m:r>
                            </m:oMath>
                          </a14:m>
                          <a:r>
                            <a:rPr lang="en-US" sz="1500" dirty="0"/>
                            <a:t>7%</a:t>
                          </a:r>
                        </a:p>
                      </a:txBody>
                      <a:tcPr marL="73925" marR="73925" marT="36963" marB="36963"/>
                    </a:tc>
                    <a:tc>
                      <a:txBody>
                        <a:bodyPr/>
                        <a:lstStyle/>
                        <a:p>
                          <a:pPr algn="ctr"/>
                          <a14:m>
                            <m:oMath xmlns:m="http://schemas.openxmlformats.org/officeDocument/2006/math">
                              <m:r>
                                <a:rPr lang="en-US" sz="1600" b="0" i="1" dirty="0" smtClean="0">
                                  <a:latin typeface="Cambria Math" panose="02040503050406030204" pitchFamily="18" charset="0"/>
                                </a:rPr>
                                <m:t>66</m:t>
                              </m:r>
                              <m:r>
                                <a:rPr lang="en-AU" sz="1600" b="0" i="1" dirty="0" smtClean="0">
                                  <a:latin typeface="Cambria Math" panose="02040503050406030204" pitchFamily="18" charset="0"/>
                                </a:rPr>
                                <m:t>.</m:t>
                              </m:r>
                              <m:r>
                                <a:rPr lang="en-US" sz="1600" b="0" i="1" dirty="0" smtClean="0">
                                  <a:latin typeface="Cambria Math" panose="02040503050406030204" pitchFamily="18" charset="0"/>
                                </a:rPr>
                                <m:t>96</m:t>
                              </m:r>
                            </m:oMath>
                          </a14:m>
                          <a:r>
                            <a:rPr lang="en-US" sz="1500" dirty="0"/>
                            <a:t>%</a:t>
                          </a:r>
                        </a:p>
                      </a:txBody>
                      <a:tcPr marL="73925" marR="73925" marT="36963" marB="36963"/>
                    </a:tc>
                    <a:extLst>
                      <a:ext uri="{0D108BD9-81ED-4DB2-BD59-A6C34878D82A}">
                        <a16:rowId xmlns:a16="http://schemas.microsoft.com/office/drawing/2014/main" val="1617891110"/>
                      </a:ext>
                    </a:extLst>
                  </a:tr>
                  <a:tr h="531126">
                    <a:tc>
                      <a:txBody>
                        <a:bodyPr/>
                        <a:lstStyle/>
                        <a:p>
                          <a:pPr algn="ctr"/>
                          <a:r>
                            <a:rPr lang="en-US" sz="1500" b="1" dirty="0">
                              <a:solidFill>
                                <a:schemeClr val="bg1"/>
                              </a:solidFill>
                            </a:rPr>
                            <a:t>Dog</a:t>
                          </a:r>
                        </a:p>
                      </a:txBody>
                      <a:tcPr marL="73925" marR="73925" marT="36963" marB="36963">
                        <a:solidFill>
                          <a:srgbClr val="4472C4"/>
                        </a:solidFill>
                      </a:tcPr>
                    </a:tc>
                    <a:tc>
                      <a:txBody>
                        <a:bodyPr/>
                        <a:lstStyle/>
                        <a:p>
                          <a:pPr/>
                          <a14:m>
                            <m:oMathPara xmlns:m="http://schemas.openxmlformats.org/officeDocument/2006/math">
                              <m:oMathParaPr>
                                <m:jc m:val="centerGroup"/>
                              </m:oMathParaPr>
                              <m:oMath xmlns:m="http://schemas.openxmlformats.org/officeDocument/2006/math">
                                <m:r>
                                  <a:rPr lang="en-AU" sz="1600" b="0" i="1" smtClean="0">
                                    <a:latin typeface="Cambria Math" panose="02040503050406030204" pitchFamily="18" charset="0"/>
                                  </a:rPr>
                                  <m:t>8</m:t>
                                </m:r>
                                <m:r>
                                  <a:rPr lang="en-US" sz="1600" b="0" i="1" smtClean="0">
                                    <a:latin typeface="Cambria Math" panose="02040503050406030204" pitchFamily="18" charset="0"/>
                                  </a:rPr>
                                  <m:t>8</m:t>
                                </m:r>
                                <m:r>
                                  <a:rPr lang="en-US" sz="1600" i="1">
                                    <a:latin typeface="Cambria Math" panose="02040503050406030204" pitchFamily="18" charset="0"/>
                                  </a:rPr>
                                  <m:t>.</m:t>
                                </m:r>
                                <m:r>
                                  <a:rPr lang="en-US" sz="1600" b="0" i="1" smtClean="0">
                                    <a:latin typeface="Cambria Math" panose="02040503050406030204" pitchFamily="18" charset="0"/>
                                  </a:rPr>
                                  <m:t>66</m:t>
                                </m:r>
                                <m:r>
                                  <a:rPr lang="en-US" sz="1600" i="1">
                                    <a:latin typeface="Cambria Math" panose="02040503050406030204" pitchFamily="18" charset="0"/>
                                  </a:rPr>
                                  <m:t>%</m:t>
                                </m:r>
                              </m:oMath>
                            </m:oMathPara>
                          </a14:m>
                          <a:endParaRPr lang="en-US" sz="1500" dirty="0"/>
                        </a:p>
                      </a:txBody>
                      <a:tcPr marL="73925" marR="73925" marT="36963" marB="36963"/>
                    </a:tc>
                    <a:tc>
                      <a:txBody>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82</m:t>
                                </m:r>
                                <m:r>
                                  <a:rPr lang="en-US" sz="1600" i="1">
                                    <a:latin typeface="Cambria Math" panose="02040503050406030204" pitchFamily="18" charset="0"/>
                                  </a:rPr>
                                  <m:t>.</m:t>
                                </m:r>
                                <m:r>
                                  <a:rPr lang="en-US" sz="1600" b="0" i="1" smtClean="0">
                                    <a:latin typeface="Cambria Math" panose="02040503050406030204" pitchFamily="18" charset="0"/>
                                  </a:rPr>
                                  <m:t>56</m:t>
                                </m:r>
                                <m:r>
                                  <a:rPr lang="en-US" sz="1600" i="1">
                                    <a:latin typeface="Cambria Math" panose="02040503050406030204" pitchFamily="18" charset="0"/>
                                  </a:rPr>
                                  <m:t>%</m:t>
                                </m:r>
                              </m:oMath>
                            </m:oMathPara>
                          </a14:m>
                          <a:endParaRPr lang="en-US" sz="1500" dirty="0"/>
                        </a:p>
                      </a:txBody>
                      <a:tcPr marL="73925" marR="73925" marT="36963" marB="36963"/>
                    </a:tc>
                    <a:tc>
                      <a:txBody>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85</m:t>
                                </m:r>
                                <m:r>
                                  <a:rPr lang="en-US" sz="1600" i="1">
                                    <a:latin typeface="Cambria Math" panose="02040503050406030204" pitchFamily="18" charset="0"/>
                                  </a:rPr>
                                  <m:t>.</m:t>
                                </m:r>
                                <m:r>
                                  <a:rPr lang="en-US" sz="1600" b="0" i="1" smtClean="0">
                                    <a:latin typeface="Cambria Math" panose="02040503050406030204" pitchFamily="18" charset="0"/>
                                  </a:rPr>
                                  <m:t>50</m:t>
                                </m:r>
                                <m:r>
                                  <a:rPr lang="en-US" sz="1600" i="1">
                                    <a:latin typeface="Cambria Math" panose="02040503050406030204" pitchFamily="18" charset="0"/>
                                  </a:rPr>
                                  <m:t>%</m:t>
                                </m:r>
                              </m:oMath>
                            </m:oMathPara>
                          </a14:m>
                          <a:endParaRPr lang="en-US" sz="1500" dirty="0"/>
                        </a:p>
                      </a:txBody>
                      <a:tcPr marL="73925" marR="73925" marT="36963" marB="36963"/>
                    </a:tc>
                    <a:extLst>
                      <a:ext uri="{0D108BD9-81ED-4DB2-BD59-A6C34878D82A}">
                        <a16:rowId xmlns:a16="http://schemas.microsoft.com/office/drawing/2014/main" val="842711822"/>
                      </a:ext>
                    </a:extLst>
                  </a:tr>
                  <a:tr h="531126">
                    <a:tc>
                      <a:txBody>
                        <a:bodyPr/>
                        <a:lstStyle/>
                        <a:p>
                          <a:pPr algn="ctr"/>
                          <a:r>
                            <a:rPr lang="en-US" sz="1500" b="1" dirty="0">
                              <a:solidFill>
                                <a:schemeClr val="bg1"/>
                              </a:solidFill>
                            </a:rPr>
                            <a:t>Bird</a:t>
                          </a:r>
                        </a:p>
                      </a:txBody>
                      <a:tcPr marL="73925" marR="73925" marT="36963" marB="36963">
                        <a:solidFill>
                          <a:srgbClr val="4472C4"/>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6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52</m:t>
                                </m:r>
                                <m:r>
                                  <a:rPr kumimoji="0" lang="en-US" sz="16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r>
                                  <a:rPr kumimoji="0" lang="en-US" sz="16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08</m:t>
                                </m:r>
                                <m:r>
                                  <a:rPr kumimoji="0" lang="en-US" sz="16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oMath>
                            </m:oMathPara>
                          </a14:m>
                          <a:endParaRPr kumimoji="0" lang="en-US" sz="1500" b="0" i="0" u="none" strike="noStrike" kern="1200" cap="none" spc="0" normalizeH="0" baseline="0" noProof="0" dirty="0">
                            <a:ln>
                              <a:noFill/>
                            </a:ln>
                            <a:solidFill>
                              <a:prstClr val="black"/>
                            </a:solidFill>
                            <a:effectLst/>
                            <a:uLnTx/>
                            <a:uFillTx/>
                            <a:latin typeface="+mn-lt"/>
                            <a:ea typeface="+mn-ea"/>
                            <a:cs typeface="+mn-cs"/>
                          </a:endParaRPr>
                        </a:p>
                      </a:txBody>
                      <a:tcPr marL="73925" marR="73925" marT="36963" marB="36963"/>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6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56</m:t>
                                </m:r>
                                <m:r>
                                  <a:rPr kumimoji="0" lang="en-US" sz="16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r>
                                  <a:rPr kumimoji="0" lang="en-US" sz="16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81</m:t>
                                </m:r>
                                <m:r>
                                  <a:rPr kumimoji="0" lang="en-US" sz="16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oMath>
                            </m:oMathPara>
                          </a14:m>
                          <a:endParaRPr kumimoji="0" lang="en-US" sz="1500" b="0" i="0" u="none" strike="noStrike" kern="1200" cap="none" spc="0" normalizeH="0" baseline="0" noProof="0" dirty="0">
                            <a:ln>
                              <a:noFill/>
                            </a:ln>
                            <a:solidFill>
                              <a:prstClr val="black"/>
                            </a:solidFill>
                            <a:effectLst/>
                            <a:uLnTx/>
                            <a:uFillTx/>
                            <a:latin typeface="+mn-lt"/>
                            <a:ea typeface="+mn-ea"/>
                            <a:cs typeface="+mn-cs"/>
                          </a:endParaRPr>
                        </a:p>
                      </a:txBody>
                      <a:tcPr marL="73925" marR="73925" marT="36963" marB="36963"/>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6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54</m:t>
                                </m:r>
                                <m:r>
                                  <a:rPr kumimoji="0" lang="en-US" sz="16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r>
                                  <a:rPr kumimoji="0" lang="en-US" sz="16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34</m:t>
                                </m:r>
                                <m:r>
                                  <a:rPr kumimoji="0" lang="en-US" sz="16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oMath>
                            </m:oMathPara>
                          </a14:m>
                          <a:endParaRPr kumimoji="0" lang="en-US" sz="1500" b="0" i="0" u="none" strike="noStrike" kern="1200" cap="none" spc="0" normalizeH="0" baseline="0" noProof="0" dirty="0">
                            <a:ln>
                              <a:noFill/>
                            </a:ln>
                            <a:solidFill>
                              <a:prstClr val="black"/>
                            </a:solidFill>
                            <a:effectLst/>
                            <a:uLnTx/>
                            <a:uFillTx/>
                            <a:latin typeface="+mn-lt"/>
                            <a:ea typeface="+mn-ea"/>
                            <a:cs typeface="+mn-cs"/>
                          </a:endParaRPr>
                        </a:p>
                      </a:txBody>
                      <a:tcPr marL="73925" marR="73925" marT="36963" marB="36963"/>
                    </a:tc>
                    <a:extLst>
                      <a:ext uri="{0D108BD9-81ED-4DB2-BD59-A6C34878D82A}">
                        <a16:rowId xmlns:a16="http://schemas.microsoft.com/office/drawing/2014/main" val="1343416302"/>
                      </a:ext>
                    </a:extLst>
                  </a:tr>
                </a:tbl>
              </a:graphicData>
            </a:graphic>
          </p:graphicFrame>
        </mc:Choice>
        <mc:Fallback xmlns="">
          <p:graphicFrame>
            <p:nvGraphicFramePr>
              <p:cNvPr id="20" name="Table 10">
                <a:extLst>
                  <a:ext uri="{FF2B5EF4-FFF2-40B4-BE49-F238E27FC236}">
                    <a16:creationId xmlns:a16="http://schemas.microsoft.com/office/drawing/2014/main" id="{70F723D9-973E-113D-B968-78EE52D0ED91}"/>
                  </a:ext>
                </a:extLst>
              </p:cNvPr>
              <p:cNvGraphicFramePr>
                <a:graphicFrameLocks noGrp="1"/>
              </p:cNvGraphicFramePr>
              <p:nvPr>
                <p:extLst>
                  <p:ext uri="{D42A27DB-BD31-4B8C-83A1-F6EECF244321}">
                    <p14:modId xmlns:p14="http://schemas.microsoft.com/office/powerpoint/2010/main" val="3108861603"/>
                  </p:ext>
                </p:extLst>
              </p:nvPr>
            </p:nvGraphicFramePr>
            <p:xfrm>
              <a:off x="8787004" y="3946284"/>
              <a:ext cx="3153562" cy="2124504"/>
            </p:xfrm>
            <a:graphic>
              <a:graphicData uri="http://schemas.openxmlformats.org/drawingml/2006/table">
                <a:tbl>
                  <a:tblPr firstRow="1" bandRow="1">
                    <a:tableStyleId>{5C22544A-7EE6-4342-B048-85BDC9FD1C3A}</a:tableStyleId>
                  </a:tblPr>
                  <a:tblGrid>
                    <a:gridCol w="516544">
                      <a:extLst>
                        <a:ext uri="{9D8B030D-6E8A-4147-A177-3AD203B41FA5}">
                          <a16:colId xmlns:a16="http://schemas.microsoft.com/office/drawing/2014/main" val="3779047369"/>
                        </a:ext>
                      </a:extLst>
                    </a:gridCol>
                    <a:gridCol w="916606">
                      <a:extLst>
                        <a:ext uri="{9D8B030D-6E8A-4147-A177-3AD203B41FA5}">
                          <a16:colId xmlns:a16="http://schemas.microsoft.com/office/drawing/2014/main" val="2587912599"/>
                        </a:ext>
                      </a:extLst>
                    </a:gridCol>
                    <a:gridCol w="877035">
                      <a:extLst>
                        <a:ext uri="{9D8B030D-6E8A-4147-A177-3AD203B41FA5}">
                          <a16:colId xmlns:a16="http://schemas.microsoft.com/office/drawing/2014/main" val="617498338"/>
                        </a:ext>
                      </a:extLst>
                    </a:gridCol>
                    <a:gridCol w="843377">
                      <a:extLst>
                        <a:ext uri="{9D8B030D-6E8A-4147-A177-3AD203B41FA5}">
                          <a16:colId xmlns:a16="http://schemas.microsoft.com/office/drawing/2014/main" val="1361611942"/>
                        </a:ext>
                      </a:extLst>
                    </a:gridCol>
                  </a:tblGrid>
                  <a:tr h="531126">
                    <a:tc>
                      <a:txBody>
                        <a:bodyPr/>
                        <a:lstStyle/>
                        <a:p>
                          <a:pPr algn="ctr"/>
                          <a:endParaRPr lang="en-US" sz="1500" b="1" dirty="0">
                            <a:solidFill>
                              <a:schemeClr val="bg1"/>
                            </a:solidFill>
                          </a:endParaRPr>
                        </a:p>
                      </a:txBody>
                      <a:tcPr marL="73925" marR="73925" marT="36963" marB="36963">
                        <a:solidFill>
                          <a:srgbClr val="4472C4"/>
                        </a:solidFill>
                      </a:tcPr>
                    </a:tc>
                    <a:tc>
                      <a:txBody>
                        <a:bodyPr/>
                        <a:lstStyle/>
                        <a:p>
                          <a:pPr algn="ctr"/>
                          <a:r>
                            <a:rPr lang="en-US" sz="1500" dirty="0"/>
                            <a:t>Precision</a:t>
                          </a:r>
                        </a:p>
                      </a:txBody>
                      <a:tcPr marL="73925" marR="73925" marT="36963" marB="36963"/>
                    </a:tc>
                    <a:tc>
                      <a:txBody>
                        <a:bodyPr/>
                        <a:lstStyle/>
                        <a:p>
                          <a:pPr algn="ctr"/>
                          <a:r>
                            <a:rPr lang="en-US" sz="1500" dirty="0"/>
                            <a:t>Recall</a:t>
                          </a:r>
                        </a:p>
                      </a:txBody>
                      <a:tcPr marL="73925" marR="73925" marT="36963" marB="36963"/>
                    </a:tc>
                    <a:tc>
                      <a:txBody>
                        <a:bodyPr/>
                        <a:lstStyle/>
                        <a:p>
                          <a:pPr algn="ctr"/>
                          <a:r>
                            <a:rPr lang="en-US" sz="1500" dirty="0"/>
                            <a:t>F</a:t>
                          </a:r>
                          <a:r>
                            <a:rPr lang="en-US" sz="1500" baseline="-25000" dirty="0"/>
                            <a:t>1 </a:t>
                          </a:r>
                          <a:r>
                            <a:rPr lang="en-US" sz="1500" baseline="0" dirty="0"/>
                            <a:t>Score</a:t>
                          </a:r>
                          <a:r>
                            <a:rPr lang="en-US" sz="1500" baseline="-25000" dirty="0"/>
                            <a:t> </a:t>
                          </a:r>
                          <a:endParaRPr lang="en-US" sz="1500" dirty="0"/>
                        </a:p>
                      </a:txBody>
                      <a:tcPr marL="73925" marR="73925" marT="36963" marB="36963"/>
                    </a:tc>
                    <a:extLst>
                      <a:ext uri="{0D108BD9-81ED-4DB2-BD59-A6C34878D82A}">
                        <a16:rowId xmlns:a16="http://schemas.microsoft.com/office/drawing/2014/main" val="2688480762"/>
                      </a:ext>
                    </a:extLst>
                  </a:tr>
                  <a:tr h="531126">
                    <a:tc>
                      <a:txBody>
                        <a:bodyPr/>
                        <a:lstStyle/>
                        <a:p>
                          <a:pPr algn="ctr"/>
                          <a:r>
                            <a:rPr lang="en-US" sz="1500" b="1" dirty="0">
                              <a:solidFill>
                                <a:schemeClr val="bg1"/>
                              </a:solidFill>
                            </a:rPr>
                            <a:t>Cat</a:t>
                          </a:r>
                        </a:p>
                      </a:txBody>
                      <a:tcPr marL="73925" marR="73925" marT="36963" marB="36963">
                        <a:solidFill>
                          <a:srgbClr val="4472C4"/>
                        </a:solidFill>
                      </a:tcPr>
                    </a:tc>
                    <a:tc>
                      <a:txBody>
                        <a:bodyPr/>
                        <a:lstStyle/>
                        <a:p>
                          <a:endParaRPr lang="en-US"/>
                        </a:p>
                      </a:txBody>
                      <a:tcPr marL="73925" marR="73925" marT="36963" marB="36963">
                        <a:blipFill>
                          <a:blip r:embed="rId4"/>
                          <a:stretch>
                            <a:fillRect l="-57333" t="-102273" r="-191333" b="-200000"/>
                          </a:stretch>
                        </a:blipFill>
                      </a:tcPr>
                    </a:tc>
                    <a:tc>
                      <a:txBody>
                        <a:bodyPr/>
                        <a:lstStyle/>
                        <a:p>
                          <a:endParaRPr lang="en-US"/>
                        </a:p>
                      </a:txBody>
                      <a:tcPr marL="73925" marR="73925" marT="36963" marB="36963">
                        <a:blipFill>
                          <a:blip r:embed="rId4"/>
                          <a:stretch>
                            <a:fillRect l="-163889" t="-102273" r="-99306" b="-200000"/>
                          </a:stretch>
                        </a:blipFill>
                      </a:tcPr>
                    </a:tc>
                    <a:tc>
                      <a:txBody>
                        <a:bodyPr/>
                        <a:lstStyle/>
                        <a:p>
                          <a:endParaRPr lang="en-US"/>
                        </a:p>
                      </a:txBody>
                      <a:tcPr marL="73925" marR="73925" marT="36963" marB="36963">
                        <a:blipFill>
                          <a:blip r:embed="rId4"/>
                          <a:stretch>
                            <a:fillRect l="-273381" t="-102273" r="-2878" b="-200000"/>
                          </a:stretch>
                        </a:blipFill>
                      </a:tcPr>
                    </a:tc>
                    <a:extLst>
                      <a:ext uri="{0D108BD9-81ED-4DB2-BD59-A6C34878D82A}">
                        <a16:rowId xmlns:a16="http://schemas.microsoft.com/office/drawing/2014/main" val="1617891110"/>
                      </a:ext>
                    </a:extLst>
                  </a:tr>
                  <a:tr h="531126">
                    <a:tc>
                      <a:txBody>
                        <a:bodyPr/>
                        <a:lstStyle/>
                        <a:p>
                          <a:pPr algn="ctr"/>
                          <a:r>
                            <a:rPr lang="en-US" sz="1500" b="1" dirty="0">
                              <a:solidFill>
                                <a:schemeClr val="bg1"/>
                              </a:solidFill>
                            </a:rPr>
                            <a:t>Dog</a:t>
                          </a:r>
                        </a:p>
                      </a:txBody>
                      <a:tcPr marL="73925" marR="73925" marT="36963" marB="36963">
                        <a:solidFill>
                          <a:srgbClr val="4472C4"/>
                        </a:solidFill>
                      </a:tcPr>
                    </a:tc>
                    <a:tc>
                      <a:txBody>
                        <a:bodyPr/>
                        <a:lstStyle/>
                        <a:p>
                          <a:endParaRPr lang="en-US"/>
                        </a:p>
                      </a:txBody>
                      <a:tcPr marL="73925" marR="73925" marT="36963" marB="36963">
                        <a:blipFill>
                          <a:blip r:embed="rId4"/>
                          <a:stretch>
                            <a:fillRect l="-57333" t="-204598" r="-191333" b="-102299"/>
                          </a:stretch>
                        </a:blipFill>
                      </a:tcPr>
                    </a:tc>
                    <a:tc>
                      <a:txBody>
                        <a:bodyPr/>
                        <a:lstStyle/>
                        <a:p>
                          <a:endParaRPr lang="en-US"/>
                        </a:p>
                      </a:txBody>
                      <a:tcPr marL="73925" marR="73925" marT="36963" marB="36963">
                        <a:blipFill>
                          <a:blip r:embed="rId4"/>
                          <a:stretch>
                            <a:fillRect l="-163889" t="-204598" r="-99306" b="-102299"/>
                          </a:stretch>
                        </a:blipFill>
                      </a:tcPr>
                    </a:tc>
                    <a:tc>
                      <a:txBody>
                        <a:bodyPr/>
                        <a:lstStyle/>
                        <a:p>
                          <a:endParaRPr lang="en-US"/>
                        </a:p>
                      </a:txBody>
                      <a:tcPr marL="73925" marR="73925" marT="36963" marB="36963">
                        <a:blipFill>
                          <a:blip r:embed="rId4"/>
                          <a:stretch>
                            <a:fillRect l="-273381" t="-204598" r="-2878" b="-102299"/>
                          </a:stretch>
                        </a:blipFill>
                      </a:tcPr>
                    </a:tc>
                    <a:extLst>
                      <a:ext uri="{0D108BD9-81ED-4DB2-BD59-A6C34878D82A}">
                        <a16:rowId xmlns:a16="http://schemas.microsoft.com/office/drawing/2014/main" val="842711822"/>
                      </a:ext>
                    </a:extLst>
                  </a:tr>
                  <a:tr h="531126">
                    <a:tc>
                      <a:txBody>
                        <a:bodyPr/>
                        <a:lstStyle/>
                        <a:p>
                          <a:pPr algn="ctr"/>
                          <a:r>
                            <a:rPr lang="en-US" sz="1500" b="1" dirty="0">
                              <a:solidFill>
                                <a:schemeClr val="bg1"/>
                              </a:solidFill>
                            </a:rPr>
                            <a:t>Bird</a:t>
                          </a:r>
                        </a:p>
                      </a:txBody>
                      <a:tcPr marL="73925" marR="73925" marT="36963" marB="36963">
                        <a:solidFill>
                          <a:srgbClr val="4472C4"/>
                        </a:solidFill>
                      </a:tcPr>
                    </a:tc>
                    <a:tc>
                      <a:txBody>
                        <a:bodyPr/>
                        <a:lstStyle/>
                        <a:p>
                          <a:endParaRPr lang="en-US"/>
                        </a:p>
                      </a:txBody>
                      <a:tcPr marL="73925" marR="73925" marT="36963" marB="36963">
                        <a:blipFill>
                          <a:blip r:embed="rId4"/>
                          <a:stretch>
                            <a:fillRect l="-57333" t="-304598" r="-191333" b="-2299"/>
                          </a:stretch>
                        </a:blipFill>
                      </a:tcPr>
                    </a:tc>
                    <a:tc>
                      <a:txBody>
                        <a:bodyPr/>
                        <a:lstStyle/>
                        <a:p>
                          <a:endParaRPr lang="en-US"/>
                        </a:p>
                      </a:txBody>
                      <a:tcPr marL="73925" marR="73925" marT="36963" marB="36963">
                        <a:blipFill>
                          <a:blip r:embed="rId4"/>
                          <a:stretch>
                            <a:fillRect l="-163889" t="-304598" r="-99306" b="-2299"/>
                          </a:stretch>
                        </a:blipFill>
                      </a:tcPr>
                    </a:tc>
                    <a:tc>
                      <a:txBody>
                        <a:bodyPr/>
                        <a:lstStyle/>
                        <a:p>
                          <a:endParaRPr lang="en-US"/>
                        </a:p>
                      </a:txBody>
                      <a:tcPr marL="73925" marR="73925" marT="36963" marB="36963">
                        <a:blipFill>
                          <a:blip r:embed="rId4"/>
                          <a:stretch>
                            <a:fillRect l="-273381" t="-304598" r="-2878" b="-2299"/>
                          </a:stretch>
                        </a:blipFill>
                      </a:tcPr>
                    </a:tc>
                    <a:extLst>
                      <a:ext uri="{0D108BD9-81ED-4DB2-BD59-A6C34878D82A}">
                        <a16:rowId xmlns:a16="http://schemas.microsoft.com/office/drawing/2014/main" val="1343416302"/>
                      </a:ext>
                    </a:extLst>
                  </a:tr>
                </a:tbl>
              </a:graphicData>
            </a:graphic>
          </p:graphicFrame>
        </mc:Fallback>
      </mc:AlternateContent>
    </p:spTree>
    <p:extLst>
      <p:ext uri="{BB962C8B-B14F-4D97-AF65-F5344CB8AC3E}">
        <p14:creationId xmlns:p14="http://schemas.microsoft.com/office/powerpoint/2010/main" val="12997093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25364-4385-6331-2E0E-02C1915293E0}"/>
              </a:ext>
            </a:extLst>
          </p:cNvPr>
          <p:cNvSpPr>
            <a:spLocks noGrp="1"/>
          </p:cNvSpPr>
          <p:nvPr>
            <p:ph type="title"/>
          </p:nvPr>
        </p:nvSpPr>
        <p:spPr/>
        <p:txBody>
          <a:bodyPr/>
          <a:lstStyle/>
          <a:p>
            <a:r>
              <a:rPr lang="en-US" dirty="0"/>
              <a:t>F</a:t>
            </a:r>
            <a:r>
              <a:rPr lang="en-US" baseline="-25000" dirty="0"/>
              <a:t>1</a:t>
            </a:r>
            <a:r>
              <a:rPr lang="en-US" dirty="0"/>
              <a:t> Score</a:t>
            </a:r>
          </a:p>
        </p:txBody>
      </p:sp>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id="{32211579-3B89-0650-DEC4-589F2ADE4610}"/>
                  </a:ext>
                </a:extLst>
              </p:cNvPr>
              <p:cNvSpPr txBox="1">
                <a:spLocks/>
              </p:cNvSpPr>
              <p:nvPr/>
            </p:nvSpPr>
            <p:spPr>
              <a:xfrm>
                <a:off x="838200" y="1690689"/>
                <a:ext cx="10515600" cy="143001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Aside: A harmonic mean is chosen to find a mean with a common denominator - </a:t>
                </a:r>
                <a14:m>
                  <m:oMath xmlns:m="http://schemas.openxmlformats.org/officeDocument/2006/math">
                    <m:r>
                      <a:rPr lang="en-US" sz="2800" b="0" i="1" smtClean="0">
                        <a:latin typeface="Cambria Math" panose="02040503050406030204" pitchFamily="18" charset="0"/>
                      </a:rPr>
                      <m:t># </m:t>
                    </m:r>
                    <m:r>
                      <a:rPr lang="en-US" sz="2800" b="0" i="1" smtClean="0">
                        <a:latin typeface="Cambria Math" panose="02040503050406030204" pitchFamily="18" charset="0"/>
                      </a:rPr>
                      <m:t>𝑐𝑜𝑟𝑟𝑒𝑐𝑡</m:t>
                    </m:r>
                    <m:r>
                      <a:rPr lang="en-US" sz="2800" b="0" i="1" smtClean="0">
                        <a:latin typeface="Cambria Math" panose="02040503050406030204" pitchFamily="18" charset="0"/>
                      </a:rPr>
                      <m:t> </m:t>
                    </m:r>
                    <m:r>
                      <a:rPr lang="en-US" sz="2800" b="0" i="1" smtClean="0">
                        <a:latin typeface="Cambria Math" panose="02040503050406030204" pitchFamily="18" charset="0"/>
                      </a:rPr>
                      <m:t>𝑐𝑙𝑎𝑠𝑠</m:t>
                    </m:r>
                    <m:r>
                      <a:rPr lang="en-US" sz="2800" b="0" i="1" smtClean="0">
                        <a:latin typeface="Cambria Math" panose="02040503050406030204" pitchFamily="18" charset="0"/>
                      </a:rPr>
                      <m:t> </m:t>
                    </m:r>
                    <m:r>
                      <a:rPr lang="en-US" sz="2800" b="0" i="1" smtClean="0">
                        <a:latin typeface="Cambria Math" panose="02040503050406030204" pitchFamily="18" charset="0"/>
                      </a:rPr>
                      <m:t>𝑝𝑟𝑒𝑑𝑖𝑐𝑡𝑖𝑜𝑛𝑠</m:t>
                    </m:r>
                    <m:r>
                      <a:rPr lang="en-US" sz="2800" b="0" i="1" smtClean="0">
                        <a:latin typeface="Cambria Math" panose="02040503050406030204" pitchFamily="18" charset="0"/>
                      </a:rPr>
                      <m:t> </m:t>
                    </m:r>
                    <m:r>
                      <a:rPr lang="en-US" sz="2800" b="0" i="1" smtClean="0">
                        <a:latin typeface="Cambria Math" panose="02040503050406030204" pitchFamily="18" charset="0"/>
                      </a:rPr>
                      <m:t>𝑓𝑜𝑟</m:t>
                    </m:r>
                    <m:r>
                      <a:rPr lang="en-US" sz="2800" b="0" i="1" smtClean="0">
                        <a:latin typeface="Cambria Math" panose="02040503050406030204" pitchFamily="18" charset="0"/>
                      </a:rPr>
                      <m:t> </m:t>
                    </m:r>
                    <m:r>
                      <a:rPr lang="en-US" sz="2800" b="0" i="1" smtClean="0">
                        <a:latin typeface="Cambria Math" panose="02040503050406030204" pitchFamily="18" charset="0"/>
                      </a:rPr>
                      <m:t>𝑐𝑙𝑎𝑠𝑠</m:t>
                    </m:r>
                    <m:r>
                      <a:rPr lang="en-US" sz="2800" b="0" i="1" smtClean="0">
                        <a:latin typeface="Cambria Math" panose="02040503050406030204" pitchFamily="18" charset="0"/>
                      </a:rPr>
                      <m:t> </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𝐶</m:t>
                        </m:r>
                      </m:e>
                      <m:sub>
                        <m:r>
                          <a:rPr lang="en-US" sz="2800" b="0" i="1" smtClean="0">
                            <a:latin typeface="Cambria Math" panose="02040503050406030204" pitchFamily="18" charset="0"/>
                          </a:rPr>
                          <m:t>𝑖</m:t>
                        </m:r>
                      </m:sub>
                    </m:sSub>
                  </m:oMath>
                </a14:m>
                <a:r>
                  <a:rPr lang="en-US" dirty="0"/>
                  <a:t> (True Positives in </a:t>
                </a:r>
                <a14:m>
                  <m:oMath xmlns:m="http://schemas.openxmlformats.org/officeDocument/2006/math">
                    <m:sSub>
                      <m:sSubPr>
                        <m:ctrlPr>
                          <a:rPr lang="en-US" i="1" dirty="0" smtClean="0">
                            <a:latin typeface="Cambria Math" panose="02040503050406030204" pitchFamily="18" charset="0"/>
                          </a:rPr>
                        </m:ctrlPr>
                      </m:sSubPr>
                      <m:e>
                        <m:r>
                          <a:rPr lang="en-US" i="1" dirty="0" smtClean="0">
                            <a:latin typeface="Cambria Math" panose="02040503050406030204" pitchFamily="18" charset="0"/>
                          </a:rPr>
                          <m:t>𝐶</m:t>
                        </m:r>
                      </m:e>
                      <m:sub>
                        <m:r>
                          <a:rPr lang="en-US" i="1" dirty="0" smtClean="0">
                            <a:latin typeface="Cambria Math" panose="02040503050406030204" pitchFamily="18" charset="0"/>
                          </a:rPr>
                          <m:t>𝑖</m:t>
                        </m:r>
                      </m:sub>
                    </m:sSub>
                  </m:oMath>
                </a14:m>
                <a:r>
                  <a:rPr lang="en-US" dirty="0"/>
                  <a:t>).</a:t>
                </a:r>
              </a:p>
            </p:txBody>
          </p:sp>
        </mc:Choice>
        <mc:Fallback xmlns="">
          <p:sp>
            <p:nvSpPr>
              <p:cNvPr id="4" name="Content Placeholder 2">
                <a:extLst>
                  <a:ext uri="{FF2B5EF4-FFF2-40B4-BE49-F238E27FC236}">
                    <a16:creationId xmlns:a16="http://schemas.microsoft.com/office/drawing/2014/main" id="{32211579-3B89-0650-DEC4-589F2ADE4610}"/>
                  </a:ext>
                </a:extLst>
              </p:cNvPr>
              <p:cNvSpPr txBox="1">
                <a:spLocks noRot="1" noChangeAspect="1" noMove="1" noResize="1" noEditPoints="1" noAdjustHandles="1" noChangeArrowheads="1" noChangeShapeType="1" noTextEdit="1"/>
              </p:cNvSpPr>
              <p:nvPr/>
            </p:nvSpPr>
            <p:spPr>
              <a:xfrm>
                <a:off x="838200" y="1690689"/>
                <a:ext cx="10515600" cy="1430016"/>
              </a:xfrm>
              <a:prstGeom prst="rect">
                <a:avLst/>
              </a:prstGeom>
              <a:blipFill>
                <a:blip r:embed="rId2"/>
                <a:stretch>
                  <a:fillRect l="-1217" t="-680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59AC161E-EC7D-FA0B-9D2D-479A7945C104}"/>
                  </a:ext>
                </a:extLst>
              </p:cNvPr>
              <p:cNvSpPr txBox="1"/>
              <p:nvPr/>
            </p:nvSpPr>
            <p:spPr>
              <a:xfrm>
                <a:off x="2078547" y="2928195"/>
                <a:ext cx="8034906" cy="1619226"/>
              </a:xfrm>
              <a:prstGeom prst="rect">
                <a:avLst/>
              </a:prstGeom>
              <a:noFill/>
            </p:spPr>
            <p:txBody>
              <a:bodyPr wrap="square">
                <a:spAutoFit/>
              </a:bodyPr>
              <a:lstStyle/>
              <a:p>
                <a:pPr/>
                <a14:m>
                  <m:oMathPara xmlns:m="http://schemas.openxmlformats.org/officeDocument/2006/math">
                    <m:oMathParaPr>
                      <m:jc m:val="center"/>
                    </m:oMathParaPr>
                    <m:oMath xmlns:m="http://schemas.openxmlformats.org/officeDocument/2006/math">
                      <m:r>
                        <a:rPr lang="en-US" sz="1800" b="0" i="1" smtClean="0">
                          <a:latin typeface="Cambria Math" panose="02040503050406030204" pitchFamily="18" charset="0"/>
                        </a:rPr>
                        <m:t>𝐹</m:t>
                      </m:r>
                      <m:r>
                        <a:rPr lang="en-US" sz="1800" b="0" i="1" baseline="-25000" smtClean="0">
                          <a:latin typeface="Cambria Math" panose="02040503050406030204" pitchFamily="18" charset="0"/>
                        </a:rPr>
                        <m:t>1</m:t>
                      </m:r>
                      <m:r>
                        <a:rPr lang="en-US" sz="1800" b="0" i="1" smtClean="0">
                          <a:latin typeface="Cambria Math" panose="02040503050406030204" pitchFamily="18" charset="0"/>
                        </a:rPr>
                        <m:t> </m:t>
                      </m:r>
                      <m:r>
                        <a:rPr lang="en-US" sz="1800" b="0" i="1" smtClean="0">
                          <a:latin typeface="Cambria Math" panose="02040503050406030204" pitchFamily="18" charset="0"/>
                        </a:rPr>
                        <m:t>𝑆𝑐𝑜𝑟𝑒</m:t>
                      </m:r>
                      <m:r>
                        <a:rPr lang="en-US" sz="1800" b="0" i="1" smtClean="0">
                          <a:latin typeface="Cambria Math" panose="02040503050406030204" pitchFamily="18" charset="0"/>
                        </a:rPr>
                        <m:t> </m:t>
                      </m:r>
                      <m:r>
                        <a:rPr lang="en-US" sz="1800" b="0" i="1" smtClean="0">
                          <a:latin typeface="Cambria Math" panose="02040503050406030204" pitchFamily="18" charset="0"/>
                        </a:rPr>
                        <m:t>𝑓𝑜𝑟</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r>
                        <a:rPr lang="en-US" sz="1800" b="0" i="1" smtClean="0">
                          <a:latin typeface="Cambria Math" panose="02040503050406030204" pitchFamily="18" charset="0"/>
                        </a:rPr>
                        <m:t>=2</m:t>
                      </m:r>
                      <m:sSup>
                        <m:sSupPr>
                          <m:ctrlPr>
                            <a:rPr lang="en-US" sz="1800" b="0" i="1" smtClean="0">
                              <a:latin typeface="Cambria Math" panose="02040503050406030204" pitchFamily="18" charset="0"/>
                            </a:rPr>
                          </m:ctrlPr>
                        </m:sSupPr>
                        <m:e>
                          <m:d>
                            <m:dPr>
                              <m:ctrlPr>
                                <a:rPr lang="en-US" sz="1800" b="0" i="1" smtClean="0">
                                  <a:latin typeface="Cambria Math" panose="02040503050406030204" pitchFamily="18" charset="0"/>
                                </a:rPr>
                              </m:ctrlPr>
                            </m:dPr>
                            <m:e>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1</m:t>
                                  </m:r>
                                </m:num>
                                <m:den>
                                  <m:r>
                                    <a:rPr lang="en-US" sz="1800" b="0" i="1" smtClean="0">
                                      <a:latin typeface="Cambria Math" panose="02040503050406030204" pitchFamily="18" charset="0"/>
                                    </a:rPr>
                                    <m:t>𝑝𝑟𝑒𝑐𝑖𝑠𝑖𝑜𝑛</m:t>
                                  </m:r>
                                  <m:r>
                                    <a:rPr lang="en-US" sz="1800" b="0" i="1" smtClean="0">
                                      <a:latin typeface="Cambria Math" panose="02040503050406030204" pitchFamily="18" charset="0"/>
                                    </a:rPr>
                                    <m:t> </m:t>
                                  </m:r>
                                  <m:r>
                                    <a:rPr lang="en-US" sz="1800" b="0" i="1" smtClean="0">
                                      <a:latin typeface="Cambria Math" panose="02040503050406030204" pitchFamily="18" charset="0"/>
                                    </a:rPr>
                                    <m:t>𝑓𝑜𝑟</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den>
                              </m:f>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1</m:t>
                                  </m:r>
                                </m:num>
                                <m:den>
                                  <m:r>
                                    <a:rPr lang="en-US" sz="1800" b="0" i="1" smtClean="0">
                                      <a:latin typeface="Cambria Math" panose="02040503050406030204" pitchFamily="18" charset="0"/>
                                    </a:rPr>
                                    <m:t>𝑟𝑒𝑐𝑎𝑙𝑙</m:t>
                                  </m:r>
                                  <m:r>
                                    <a:rPr lang="en-US" sz="1800" b="0" i="1" smtClean="0">
                                      <a:latin typeface="Cambria Math" panose="02040503050406030204" pitchFamily="18" charset="0"/>
                                    </a:rPr>
                                    <m:t> </m:t>
                                  </m:r>
                                  <m:r>
                                    <a:rPr lang="en-US" sz="1800" b="0" i="1" smtClean="0">
                                      <a:latin typeface="Cambria Math" panose="02040503050406030204" pitchFamily="18" charset="0"/>
                                    </a:rPr>
                                    <m:t>𝑓𝑜𝑟</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den>
                              </m:f>
                            </m:e>
                          </m:d>
                        </m:e>
                        <m:sup>
                          <m:r>
                            <a:rPr lang="en-US" sz="1800" b="0" i="1" smtClean="0">
                              <a:latin typeface="Cambria Math" panose="02040503050406030204" pitchFamily="18" charset="0"/>
                            </a:rPr>
                            <m:t>−1</m:t>
                          </m:r>
                        </m:sup>
                      </m:sSup>
                    </m:oMath>
                  </m:oMathPara>
                </a14:m>
                <a:endParaRPr lang="en-US" dirty="0"/>
              </a:p>
              <a:p>
                <a:endParaRPr lang="en-US" dirty="0"/>
              </a:p>
              <a:p>
                <a:pPr/>
                <a14:m>
                  <m:oMathPara xmlns:m="http://schemas.openxmlformats.org/officeDocument/2006/math">
                    <m:oMathParaPr>
                      <m:jc m:val="center"/>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𝐹</m:t>
                          </m:r>
                        </m:e>
                        <m:sub>
                          <m:r>
                            <a:rPr lang="en-US" b="0" i="1" smtClean="0">
                              <a:latin typeface="Cambria Math" panose="02040503050406030204" pitchFamily="18" charset="0"/>
                            </a:rPr>
                            <m:t>1</m:t>
                          </m:r>
                        </m:sub>
                      </m:sSub>
                      <m:r>
                        <a:rPr lang="en-US" b="0" i="1" smtClean="0">
                          <a:latin typeface="Cambria Math" panose="02040503050406030204" pitchFamily="18" charset="0"/>
                        </a:rPr>
                        <m:t> </m:t>
                      </m:r>
                      <m:r>
                        <a:rPr lang="en-US" b="0" i="1" smtClean="0">
                          <a:latin typeface="Cambria Math" panose="02040503050406030204" pitchFamily="18" charset="0"/>
                        </a:rPr>
                        <m:t>𝑆𝑐𝑜𝑟𝑒</m:t>
                      </m:r>
                      <m:r>
                        <a:rPr lang="en-US" b="0" i="1" smtClean="0">
                          <a:latin typeface="Cambria Math" panose="02040503050406030204" pitchFamily="18" charset="0"/>
                        </a:rPr>
                        <m:t> </m:t>
                      </m:r>
                      <m:r>
                        <a:rPr lang="en-US" b="0" i="1" smtClean="0">
                          <a:latin typeface="Cambria Math" panose="02040503050406030204" pitchFamily="18" charset="0"/>
                        </a:rPr>
                        <m:t>𝑓𝑜𝑟</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𝑖</m:t>
                          </m:r>
                        </m:sub>
                      </m:sSub>
                      <m:r>
                        <a:rPr lang="en-AU" i="1">
                          <a:latin typeface="Cambria Math" panose="02040503050406030204" pitchFamily="18" charset="0"/>
                        </a:rPr>
                        <m:t>=</m:t>
                      </m:r>
                      <m:f>
                        <m:fPr>
                          <m:ctrlPr>
                            <a:rPr lang="en-AU" i="1">
                              <a:latin typeface="Cambria Math" panose="02040503050406030204" pitchFamily="18" charset="0"/>
                            </a:rPr>
                          </m:ctrlPr>
                        </m:fPr>
                        <m:num>
                          <m:r>
                            <a:rPr lang="en-AU" i="1">
                              <a:latin typeface="Cambria Math" panose="02040503050406030204" pitchFamily="18" charset="0"/>
                            </a:rPr>
                            <m:t>2</m:t>
                          </m:r>
                          <m:r>
                            <a:rPr lang="en-US" i="1">
                              <a:latin typeface="Cambria Math" panose="02040503050406030204" pitchFamily="18" charset="0"/>
                            </a:rPr>
                            <m:t>#</m:t>
                          </m:r>
                          <m:r>
                            <a:rPr lang="en-US" b="0" i="1" smtClean="0">
                              <a:latin typeface="Cambria Math" panose="02040503050406030204" pitchFamily="18" charset="0"/>
                            </a:rPr>
                            <m:t>𝑐</m:t>
                          </m:r>
                          <m:r>
                            <a:rPr lang="en-US" i="1">
                              <a:latin typeface="Cambria Math" panose="02040503050406030204" pitchFamily="18" charset="0"/>
                            </a:rPr>
                            <m:t>𝑜𝑟𝑟𝑒𝑐𝑡</m:t>
                          </m:r>
                          <m:r>
                            <a:rPr lang="en-US" i="1">
                              <a:latin typeface="Cambria Math" panose="02040503050406030204" pitchFamily="18" charset="0"/>
                            </a:rPr>
                            <m:t> </m:t>
                          </m:r>
                          <m:r>
                            <a:rPr lang="en-US" b="0" i="1" smtClean="0">
                              <a:latin typeface="Cambria Math" panose="02040503050406030204" pitchFamily="18" charset="0"/>
                            </a:rPr>
                            <m:t>𝑝</m:t>
                          </m:r>
                          <m:r>
                            <a:rPr lang="en-US" i="1">
                              <a:latin typeface="Cambria Math" panose="02040503050406030204" pitchFamily="18" charset="0"/>
                            </a:rPr>
                            <m:t>𝑟𝑒𝑑𝑖𝑐𝑡𝑖𝑜𝑛𝑠</m:t>
                          </m:r>
                          <m:r>
                            <a:rPr lang="en-US" i="1">
                              <a:latin typeface="Cambria Math" panose="02040503050406030204" pitchFamily="18" charset="0"/>
                            </a:rPr>
                            <m:t> </m:t>
                          </m:r>
                          <m:r>
                            <a:rPr lang="en-US" i="1">
                              <a:latin typeface="Cambria Math" panose="02040503050406030204" pitchFamily="18" charset="0"/>
                            </a:rPr>
                            <m:t>𝑓𝑜𝑟</m:t>
                          </m:r>
                          <m:r>
                            <a:rPr lang="en-US" i="1">
                              <a:latin typeface="Cambria Math" panose="02040503050406030204" pitchFamily="18" charset="0"/>
                            </a:rPr>
                            <m:t> </m:t>
                          </m:r>
                          <m:r>
                            <a:rPr lang="en-US" b="0" i="1" smtClean="0">
                              <a:latin typeface="Cambria Math" panose="02040503050406030204" pitchFamily="18" charset="0"/>
                            </a:rPr>
                            <m:t>𝑐</m:t>
                          </m:r>
                          <m:r>
                            <a:rPr lang="en-US" i="1">
                              <a:latin typeface="Cambria Math" panose="02040503050406030204" pitchFamily="18" charset="0"/>
                            </a:rPr>
                            <m:t>𝑙𝑎𝑠𝑠</m:t>
                          </m:r>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𝑖</m:t>
                              </m:r>
                            </m:sub>
                          </m:sSub>
                        </m:num>
                        <m:den>
                          <m:d>
                            <m:dPr>
                              <m:ctrlPr>
                                <a:rPr lang="en-AU" i="1">
                                  <a:latin typeface="Cambria Math" panose="02040503050406030204" pitchFamily="18" charset="0"/>
                                </a:rPr>
                              </m:ctrlPr>
                            </m:dPr>
                            <m:e>
                              <m:r>
                                <a:rPr lang="en-AU" i="1">
                                  <a:latin typeface="Cambria Math" panose="02040503050406030204" pitchFamily="18" charset="0"/>
                                </a:rPr>
                                <m:t>#</m:t>
                              </m:r>
                              <m:r>
                                <a:rPr lang="en-US" b="0" i="1" smtClean="0">
                                  <a:latin typeface="Cambria Math" panose="02040503050406030204" pitchFamily="18" charset="0"/>
                                </a:rPr>
                                <m:t>𝑐</m:t>
                              </m:r>
                              <m:r>
                                <a:rPr lang="en-AU" i="1">
                                  <a:latin typeface="Cambria Math" panose="02040503050406030204" pitchFamily="18" charset="0"/>
                                </a:rPr>
                                <m:t>𝑙𝑎𝑠𝑠</m:t>
                              </m:r>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𝑖</m:t>
                                  </m:r>
                                </m:sub>
                              </m:sSub>
                              <m:r>
                                <a:rPr lang="en-US" i="1">
                                  <a:latin typeface="Cambria Math" panose="02040503050406030204" pitchFamily="18" charset="0"/>
                                </a:rPr>
                                <m:t> </m:t>
                              </m:r>
                              <m:r>
                                <a:rPr lang="en-AU" i="1">
                                  <a:latin typeface="Cambria Math" panose="02040503050406030204" pitchFamily="18" charset="0"/>
                                </a:rPr>
                                <m:t>𝑝𝑟𝑒𝑑𝑖𝑐𝑡𝑖𝑜𝑛𝑠</m:t>
                              </m:r>
                              <m:r>
                                <a:rPr lang="en-US" i="1">
                                  <a:latin typeface="Cambria Math" panose="02040503050406030204" pitchFamily="18" charset="0"/>
                                </a:rPr>
                                <m:t>+#</m:t>
                              </m:r>
                              <m:r>
                                <a:rPr lang="en-US" b="0" i="1" smtClean="0">
                                  <a:latin typeface="Cambria Math" panose="02040503050406030204" pitchFamily="18" charset="0"/>
                                </a:rPr>
                                <m:t>𝑐</m:t>
                              </m:r>
                              <m:r>
                                <a:rPr lang="en-US" i="1">
                                  <a:latin typeface="Cambria Math" panose="02040503050406030204" pitchFamily="18" charset="0"/>
                                </a:rPr>
                                <m:t>𝑙𝑎𝑠𝑠</m:t>
                              </m:r>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𝑖</m:t>
                                  </m:r>
                                </m:sub>
                              </m:sSub>
                              <m:r>
                                <a:rPr lang="en-US" i="1">
                                  <a:latin typeface="Cambria Math" panose="02040503050406030204" pitchFamily="18" charset="0"/>
                                </a:rPr>
                                <m:t> </m:t>
                              </m:r>
                              <m:r>
                                <a:rPr lang="en-US" i="1">
                                  <a:latin typeface="Cambria Math" panose="02040503050406030204" pitchFamily="18" charset="0"/>
                                </a:rPr>
                                <m:t>𝑑𝑎𝑡𝑎</m:t>
                              </m:r>
                              <m:r>
                                <a:rPr lang="en-US" i="1">
                                  <a:latin typeface="Cambria Math" panose="02040503050406030204" pitchFamily="18" charset="0"/>
                                </a:rPr>
                                <m:t> </m:t>
                              </m:r>
                              <m:r>
                                <a:rPr lang="en-US" i="1">
                                  <a:latin typeface="Cambria Math" panose="02040503050406030204" pitchFamily="18" charset="0"/>
                                </a:rPr>
                                <m:t>𝑝𝑜𝑖𝑛𝑡𝑠</m:t>
                              </m:r>
                              <m:r>
                                <a:rPr lang="en-AU" i="1">
                                  <a:latin typeface="Cambria Math" panose="02040503050406030204" pitchFamily="18" charset="0"/>
                                </a:rPr>
                                <m:t> </m:t>
                              </m:r>
                            </m:e>
                          </m:d>
                          <m:r>
                            <a:rPr lang="en-AU" i="1">
                              <a:latin typeface="Cambria Math" panose="02040503050406030204" pitchFamily="18" charset="0"/>
                            </a:rPr>
                            <m:t> </m:t>
                          </m:r>
                        </m:den>
                      </m:f>
                    </m:oMath>
                  </m:oMathPara>
                </a14:m>
                <a:endParaRPr lang="en-US" dirty="0"/>
              </a:p>
            </p:txBody>
          </p:sp>
        </mc:Choice>
        <mc:Fallback xmlns="">
          <p:sp>
            <p:nvSpPr>
              <p:cNvPr id="6" name="TextBox 5">
                <a:extLst>
                  <a:ext uri="{FF2B5EF4-FFF2-40B4-BE49-F238E27FC236}">
                    <a16:creationId xmlns:a16="http://schemas.microsoft.com/office/drawing/2014/main" id="{59AC161E-EC7D-FA0B-9D2D-479A7945C104}"/>
                  </a:ext>
                </a:extLst>
              </p:cNvPr>
              <p:cNvSpPr txBox="1">
                <a:spLocks noRot="1" noChangeAspect="1" noMove="1" noResize="1" noEditPoints="1" noAdjustHandles="1" noChangeArrowheads="1" noChangeShapeType="1" noTextEdit="1"/>
              </p:cNvSpPr>
              <p:nvPr/>
            </p:nvSpPr>
            <p:spPr>
              <a:xfrm>
                <a:off x="2078547" y="2928195"/>
                <a:ext cx="8034906" cy="1619226"/>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Content Placeholder 2">
                <a:extLst>
                  <a:ext uri="{FF2B5EF4-FFF2-40B4-BE49-F238E27FC236}">
                    <a16:creationId xmlns:a16="http://schemas.microsoft.com/office/drawing/2014/main" id="{65187865-2D8C-5BE5-0CC9-232C531CE72A}"/>
                  </a:ext>
                </a:extLst>
              </p:cNvPr>
              <p:cNvSpPr txBox="1">
                <a:spLocks/>
              </p:cNvSpPr>
              <p:nvPr/>
            </p:nvSpPr>
            <p:spPr>
              <a:xfrm>
                <a:off x="838200" y="5120943"/>
                <a:ext cx="10515600" cy="1430016"/>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The model that is most effective based on F</a:t>
                </a:r>
                <a:r>
                  <a:rPr lang="en-US" baseline="-25000" dirty="0"/>
                  <a:t>1</a:t>
                </a:r>
                <a:r>
                  <a:rPr lang="en-US" dirty="0"/>
                  <a:t> Score for a class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𝑖</m:t>
                        </m:r>
                      </m:sub>
                    </m:sSub>
                  </m:oMath>
                </a14:m>
                <a:r>
                  <a:rPr lang="en-US" dirty="0"/>
                  <a:t> will have:</a:t>
                </a:r>
              </a:p>
              <a:p>
                <a:r>
                  <a:rPr lang="en-US" dirty="0"/>
                  <a:t>Low infiltration of other classes into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𝑖</m:t>
                        </m:r>
                      </m:sub>
                    </m:sSub>
                  </m:oMath>
                </a14:m>
                <a:endParaRPr lang="en-US" b="0" dirty="0"/>
              </a:p>
              <a:p>
                <a:r>
                  <a:rPr lang="en-US" dirty="0"/>
                  <a:t>Low incorrect predictions for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𝑖</m:t>
                        </m:r>
                      </m:sub>
                    </m:sSub>
                  </m:oMath>
                </a14:m>
                <a:endParaRPr lang="en-US" dirty="0"/>
              </a:p>
            </p:txBody>
          </p:sp>
        </mc:Choice>
        <mc:Fallback xmlns="">
          <p:sp>
            <p:nvSpPr>
              <p:cNvPr id="7" name="Content Placeholder 2">
                <a:extLst>
                  <a:ext uri="{FF2B5EF4-FFF2-40B4-BE49-F238E27FC236}">
                    <a16:creationId xmlns:a16="http://schemas.microsoft.com/office/drawing/2014/main" id="{65187865-2D8C-5BE5-0CC9-232C531CE72A}"/>
                  </a:ext>
                </a:extLst>
              </p:cNvPr>
              <p:cNvSpPr txBox="1">
                <a:spLocks noRot="1" noChangeAspect="1" noMove="1" noResize="1" noEditPoints="1" noAdjustHandles="1" noChangeArrowheads="1" noChangeShapeType="1" noTextEdit="1"/>
              </p:cNvSpPr>
              <p:nvPr/>
            </p:nvSpPr>
            <p:spPr>
              <a:xfrm>
                <a:off x="838200" y="5120943"/>
                <a:ext cx="10515600" cy="1430016"/>
              </a:xfrm>
              <a:prstGeom prst="rect">
                <a:avLst/>
              </a:prstGeom>
              <a:blipFill>
                <a:blip r:embed="rId4"/>
                <a:stretch>
                  <a:fillRect l="-1043" t="-6383" b="-10213"/>
                </a:stretch>
              </a:blipFill>
            </p:spPr>
            <p:txBody>
              <a:bodyPr/>
              <a:lstStyle/>
              <a:p>
                <a:r>
                  <a:rPr lang="en-US">
                    <a:noFill/>
                  </a:rPr>
                  <a:t> </a:t>
                </a:r>
              </a:p>
            </p:txBody>
          </p:sp>
        </mc:Fallback>
      </mc:AlternateContent>
    </p:spTree>
    <p:extLst>
      <p:ext uri="{BB962C8B-B14F-4D97-AF65-F5344CB8AC3E}">
        <p14:creationId xmlns:p14="http://schemas.microsoft.com/office/powerpoint/2010/main" val="42371570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6865A-7FB4-F56E-9A34-DB6B64E00617}"/>
              </a:ext>
            </a:extLst>
          </p:cNvPr>
          <p:cNvSpPr>
            <a:spLocks noGrp="1"/>
          </p:cNvSpPr>
          <p:nvPr>
            <p:ph type="title"/>
          </p:nvPr>
        </p:nvSpPr>
        <p:spPr/>
        <p:txBody>
          <a:bodyPr/>
          <a:lstStyle/>
          <a:p>
            <a:r>
              <a:rPr lang="en-US" dirty="0"/>
              <a:t>Some General &amp; Corner Cases</a:t>
            </a:r>
          </a:p>
        </p:txBody>
      </p:sp>
      <mc:AlternateContent xmlns:mc="http://schemas.openxmlformats.org/markup-compatibility/2006" xmlns:a14="http://schemas.microsoft.com/office/drawing/2010/main">
        <mc:Choice Requires="a14">
          <p:graphicFrame>
            <p:nvGraphicFramePr>
              <p:cNvPr id="4" name="Table 4">
                <a:extLst>
                  <a:ext uri="{FF2B5EF4-FFF2-40B4-BE49-F238E27FC236}">
                    <a16:creationId xmlns:a16="http://schemas.microsoft.com/office/drawing/2014/main" id="{BAF77F22-5F50-E3A6-AEEE-EEEDEEC0B993}"/>
                  </a:ext>
                </a:extLst>
              </p:cNvPr>
              <p:cNvGraphicFramePr>
                <a:graphicFrameLocks noGrp="1"/>
              </p:cNvGraphicFramePr>
              <p:nvPr>
                <p:ph idx="1"/>
                <p:extLst>
                  <p:ext uri="{D42A27DB-BD31-4B8C-83A1-F6EECF244321}">
                    <p14:modId xmlns:p14="http://schemas.microsoft.com/office/powerpoint/2010/main" val="3756255774"/>
                  </p:ext>
                </p:extLst>
              </p:nvPr>
            </p:nvGraphicFramePr>
            <p:xfrm>
              <a:off x="838199" y="1551305"/>
              <a:ext cx="10515599" cy="4211320"/>
            </p:xfrm>
            <a:graphic>
              <a:graphicData uri="http://schemas.openxmlformats.org/drawingml/2006/table">
                <a:tbl>
                  <a:tblPr firstRow="1" bandRow="1">
                    <a:tableStyleId>{5C22544A-7EE6-4342-B048-85BDC9FD1C3A}</a:tableStyleId>
                  </a:tblPr>
                  <a:tblGrid>
                    <a:gridCol w="1970577">
                      <a:extLst>
                        <a:ext uri="{9D8B030D-6E8A-4147-A177-3AD203B41FA5}">
                          <a16:colId xmlns:a16="http://schemas.microsoft.com/office/drawing/2014/main" val="1921888879"/>
                        </a:ext>
                      </a:extLst>
                    </a:gridCol>
                    <a:gridCol w="1556542">
                      <a:extLst>
                        <a:ext uri="{9D8B030D-6E8A-4147-A177-3AD203B41FA5}">
                          <a16:colId xmlns:a16="http://schemas.microsoft.com/office/drawing/2014/main" val="1035316470"/>
                        </a:ext>
                      </a:extLst>
                    </a:gridCol>
                    <a:gridCol w="1892753">
                      <a:extLst>
                        <a:ext uri="{9D8B030D-6E8A-4147-A177-3AD203B41FA5}">
                          <a16:colId xmlns:a16="http://schemas.microsoft.com/office/drawing/2014/main" val="3465774982"/>
                        </a:ext>
                      </a:extLst>
                    </a:gridCol>
                    <a:gridCol w="1329783">
                      <a:extLst>
                        <a:ext uri="{9D8B030D-6E8A-4147-A177-3AD203B41FA5}">
                          <a16:colId xmlns:a16="http://schemas.microsoft.com/office/drawing/2014/main" val="348004934"/>
                        </a:ext>
                      </a:extLst>
                    </a:gridCol>
                    <a:gridCol w="1795367">
                      <a:extLst>
                        <a:ext uri="{9D8B030D-6E8A-4147-A177-3AD203B41FA5}">
                          <a16:colId xmlns:a16="http://schemas.microsoft.com/office/drawing/2014/main" val="2229111888"/>
                        </a:ext>
                      </a:extLst>
                    </a:gridCol>
                    <a:gridCol w="1970577">
                      <a:extLst>
                        <a:ext uri="{9D8B030D-6E8A-4147-A177-3AD203B41FA5}">
                          <a16:colId xmlns:a16="http://schemas.microsoft.com/office/drawing/2014/main" val="3316860004"/>
                        </a:ext>
                      </a:extLst>
                    </a:gridCol>
                  </a:tblGrid>
                  <a:tr h="370840">
                    <a:tc>
                      <a:txBody>
                        <a:bodyPr/>
                        <a:lstStyle/>
                        <a:p>
                          <a:r>
                            <a:rPr lang="en-US" dirty="0"/>
                            <a:t>Scenarios</a:t>
                          </a:r>
                        </a:p>
                      </a:txBody>
                      <a:tcPr/>
                    </a:tc>
                    <a:tc>
                      <a:txBody>
                        <a:bodyPr/>
                        <a:lstStyle/>
                        <a:p>
                          <a:r>
                            <a:rPr lang="en-US" dirty="0"/>
                            <a:t>Recall for </a:t>
                          </a:r>
                          <a14:m>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𝑪</m:t>
                                  </m:r>
                                </m:e>
                                <m:sub>
                                  <m:r>
                                    <a:rPr lang="en-US" b="1" i="1" smtClean="0">
                                      <a:latin typeface="Cambria Math" panose="02040503050406030204" pitchFamily="18" charset="0"/>
                                    </a:rPr>
                                    <m:t>𝒊</m:t>
                                  </m:r>
                                </m:sub>
                              </m:sSub>
                            </m:oMath>
                          </a14:m>
                          <a:endParaRPr lang="en-US" dirty="0"/>
                        </a:p>
                      </a:txBody>
                      <a:tcPr/>
                    </a:tc>
                    <a:tc>
                      <a:txBody>
                        <a:bodyPr/>
                        <a:lstStyle/>
                        <a:p>
                          <a:r>
                            <a:rPr lang="en-US" dirty="0"/>
                            <a:t>Precision for </a:t>
                          </a:r>
                          <a14:m>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𝑪</m:t>
                                  </m:r>
                                </m:e>
                                <m:sub>
                                  <m:r>
                                    <a:rPr lang="en-US" b="1" i="1" smtClean="0">
                                      <a:latin typeface="Cambria Math" panose="02040503050406030204" pitchFamily="18" charset="0"/>
                                    </a:rPr>
                                    <m:t>𝒊</m:t>
                                  </m:r>
                                </m:sub>
                              </m:sSub>
                            </m:oMath>
                          </a14:m>
                          <a:endParaRPr lang="en-US" dirty="0"/>
                        </a:p>
                      </a:txBody>
                      <a:tcPr/>
                    </a:tc>
                    <a:tc>
                      <a:txBody>
                        <a:bodyPr/>
                        <a:lstStyle/>
                        <a:p>
                          <a:r>
                            <a:rPr lang="en-US" dirty="0"/>
                            <a:t>FPR for </a:t>
                          </a:r>
                          <a14:m>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𝑪</m:t>
                                  </m:r>
                                </m:e>
                                <m:sub>
                                  <m:r>
                                    <a:rPr lang="en-US" b="1" i="1" smtClean="0">
                                      <a:latin typeface="Cambria Math" panose="02040503050406030204" pitchFamily="18" charset="0"/>
                                    </a:rPr>
                                    <m:t>𝒊</m:t>
                                  </m:r>
                                </m:sub>
                              </m:sSub>
                            </m:oMath>
                          </a14:m>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a:t>
                          </a:r>
                          <a:r>
                            <a:rPr lang="en-US" baseline="-25000" dirty="0"/>
                            <a:t>1</a:t>
                          </a:r>
                          <a:r>
                            <a:rPr lang="en-US" baseline="0" dirty="0"/>
                            <a:t> Score for </a:t>
                          </a:r>
                          <a14:m>
                            <m:oMath xmlns:m="http://schemas.openxmlformats.org/officeDocument/2006/math">
                              <m:sSub>
                                <m:sSubPr>
                                  <m:ctrlPr>
                                    <a:rPr lang="en-US" i="1" baseline="0" dirty="0" smtClean="0">
                                      <a:latin typeface="Cambria Math" panose="02040503050406030204" pitchFamily="18" charset="0"/>
                                    </a:rPr>
                                  </m:ctrlPr>
                                </m:sSubPr>
                                <m:e>
                                  <m:r>
                                    <a:rPr lang="en-US" i="1" baseline="0" dirty="0" smtClean="0">
                                      <a:latin typeface="Cambria Math" panose="02040503050406030204" pitchFamily="18" charset="0"/>
                                    </a:rPr>
                                    <m:t>𝐶</m:t>
                                  </m:r>
                                </m:e>
                                <m:sub>
                                  <m:r>
                                    <a:rPr lang="en-US" i="1" baseline="0" dirty="0" smtClean="0">
                                      <a:latin typeface="Cambria Math" panose="02040503050406030204" pitchFamily="18" charset="0"/>
                                    </a:rPr>
                                    <m:t>𝑖</m:t>
                                  </m:r>
                                </m:sub>
                              </m:sSub>
                            </m:oMath>
                          </a14:m>
                          <a:r>
                            <a:rPr lang="en-US" baseline="0" dirty="0"/>
                            <a:t> </a:t>
                          </a:r>
                          <a:endParaRPr lang="en-US" baseline="-25000" dirty="0"/>
                        </a:p>
                      </a:txBody>
                      <a:tcPr/>
                    </a:tc>
                    <a:tc>
                      <a:txBody>
                        <a:bodyPr/>
                        <a:lstStyle/>
                        <a:p>
                          <a:r>
                            <a:rPr lang="en-US" baseline="0" dirty="0"/>
                            <a:t>Accuracy</a:t>
                          </a:r>
                        </a:p>
                      </a:txBody>
                      <a:tcPr/>
                    </a:tc>
                    <a:extLst>
                      <a:ext uri="{0D108BD9-81ED-4DB2-BD59-A6C34878D82A}">
                        <a16:rowId xmlns:a16="http://schemas.microsoft.com/office/drawing/2014/main" val="4160922216"/>
                      </a:ext>
                    </a:extLst>
                  </a:tr>
                  <a:tr h="370840">
                    <a:tc>
                      <a:txBody>
                        <a:bodyPr/>
                        <a:lstStyle/>
                        <a:p>
                          <a:r>
                            <a:rPr lang="en-US" dirty="0"/>
                            <a:t>Uniformly random number indicates probability for class </a:t>
                          </a:r>
                          <a14:m>
                            <m:oMath xmlns:m="http://schemas.openxmlformats.org/officeDocument/2006/math">
                              <m:sSub>
                                <m:sSubPr>
                                  <m:ctrlPr>
                                    <a:rPr lang="en-US" i="1" dirty="0" smtClean="0">
                                      <a:latin typeface="Cambria Math" panose="02040503050406030204" pitchFamily="18" charset="0"/>
                                    </a:rPr>
                                  </m:ctrlPr>
                                </m:sSubPr>
                                <m:e>
                                  <m:r>
                                    <a:rPr lang="en-US" i="1" dirty="0" smtClean="0">
                                      <a:latin typeface="Cambria Math" panose="02040503050406030204" pitchFamily="18" charset="0"/>
                                    </a:rPr>
                                    <m:t>𝐶</m:t>
                                  </m:r>
                                </m:e>
                                <m:sub>
                                  <m:r>
                                    <a:rPr lang="en-US" i="1" dirty="0" smtClean="0">
                                      <a:latin typeface="Cambria Math" panose="02040503050406030204" pitchFamily="18" charset="0"/>
                                    </a:rPr>
                                    <m:t>𝑖</m:t>
                                  </m:r>
                                </m:sub>
                              </m:sSub>
                            </m:oMath>
                          </a14:m>
                          <a:r>
                            <a:rPr lang="en-US" dirty="0"/>
                            <a:t> &amp; using a threshold </a:t>
                          </a:r>
                          <a14:m>
                            <m:oMath xmlns:m="http://schemas.openxmlformats.org/officeDocument/2006/math">
                              <m:r>
                                <a:rPr lang="en-US" b="0" i="1" smtClean="0">
                                  <a:latin typeface="Cambria Math" panose="02040503050406030204" pitchFamily="18" charset="0"/>
                                </a:rPr>
                                <m:t>𝑡</m:t>
                              </m:r>
                            </m:oMath>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1−</m:t>
                                </m:r>
                                <m:r>
                                  <a:rPr lang="en-US" b="0" i="1" smtClean="0">
                                    <a:latin typeface="Cambria Math" panose="02040503050406030204" pitchFamily="18" charset="0"/>
                                  </a:rPr>
                                  <m:t>𝑡</m:t>
                                </m:r>
                              </m:oMath>
                            </m:oMathPara>
                          </a14:m>
                          <a:endParaRPr lang="en-US" dirty="0"/>
                        </a:p>
                      </a:txBody>
                      <a:tcPr anchor="ctr"/>
                    </a:tc>
                    <a:tc>
                      <a:txBody>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𝑖</m:t>
                                    </m:r>
                                  </m:sub>
                                </m:sSub>
                              </m:oMath>
                            </m:oMathPara>
                          </a14:m>
                          <a:endParaRPr lang="en-US" dirty="0"/>
                        </a:p>
                      </a:txBody>
                      <a:tcPr anchor="ctr"/>
                    </a:tc>
                    <a:tc>
                      <a:txBody>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1−</m:t>
                                </m:r>
                                <m:r>
                                  <a:rPr lang="en-US" b="0" i="1" smtClean="0">
                                    <a:latin typeface="Cambria Math" panose="02040503050406030204" pitchFamily="18" charset="0"/>
                                  </a:rPr>
                                  <m:t>𝑡</m:t>
                                </m:r>
                              </m:oMath>
                            </m:oMathPara>
                          </a14:m>
                          <a:endParaRPr lang="en-US" dirty="0"/>
                        </a:p>
                      </a:txBody>
                      <a:tcPr anchor="ctr"/>
                    </a:tc>
                    <a:tc>
                      <a:txBody>
                        <a:bodyPr/>
                        <a:lstStyle/>
                        <a:p>
                          <a:pPr/>
                          <a14:m>
                            <m:oMathPara xmlns:m="http://schemas.openxmlformats.org/officeDocument/2006/math">
                              <m:oMathParaPr>
                                <m:jc m:val="centerGroup"/>
                              </m:oMathParaPr>
                              <m:oMath xmlns:m="http://schemas.openxmlformats.org/officeDocument/2006/math">
                                <m:f>
                                  <m:fPr>
                                    <m:ctrlPr>
                                      <a:rPr lang="en-US" b="0" i="1" dirty="0" smtClean="0">
                                        <a:latin typeface="Cambria Math" panose="02040503050406030204" pitchFamily="18" charset="0"/>
                                      </a:rPr>
                                    </m:ctrlPr>
                                  </m:fPr>
                                  <m:num>
                                    <m:r>
                                      <a:rPr lang="en-US" b="0" i="1" dirty="0" smtClean="0">
                                        <a:latin typeface="Cambria Math" panose="02040503050406030204" pitchFamily="18" charset="0"/>
                                      </a:rPr>
                                      <m:t>2</m:t>
                                    </m:r>
                                    <m:d>
                                      <m:dPr>
                                        <m:ctrlPr>
                                          <a:rPr lang="en-US" b="0" i="1" dirty="0" smtClean="0">
                                            <a:latin typeface="Cambria Math" panose="02040503050406030204" pitchFamily="18" charset="0"/>
                                          </a:rPr>
                                        </m:ctrlPr>
                                      </m:dPr>
                                      <m:e>
                                        <m:r>
                                          <a:rPr lang="en-US" b="0" i="1" dirty="0" smtClean="0">
                                            <a:latin typeface="Cambria Math" panose="02040503050406030204" pitchFamily="18" charset="0"/>
                                          </a:rPr>
                                          <m:t>1−</m:t>
                                        </m:r>
                                        <m:r>
                                          <a:rPr lang="en-US" b="0" i="1" dirty="0" smtClean="0">
                                            <a:latin typeface="Cambria Math" panose="02040503050406030204" pitchFamily="18" charset="0"/>
                                          </a:rPr>
                                          <m:t>𝑡</m:t>
                                        </m:r>
                                      </m:e>
                                    </m:d>
                                    <m:r>
                                      <a:rPr lang="en-US" b="0" i="1" dirty="0" smtClean="0">
                                        <a:latin typeface="Cambria Math" panose="02040503050406030204" pitchFamily="18" charset="0"/>
                                      </a:rPr>
                                      <m:t> </m:t>
                                    </m:r>
                                    <m:sSub>
                                      <m:sSubPr>
                                        <m:ctrlPr>
                                          <a:rPr lang="en-US" b="0" i="1" dirty="0" err="1" smtClean="0">
                                            <a:latin typeface="Cambria Math" panose="02040503050406030204" pitchFamily="18" charset="0"/>
                                          </a:rPr>
                                        </m:ctrlPr>
                                      </m:sSubPr>
                                      <m:e>
                                        <m:r>
                                          <a:rPr lang="en-US" b="0" i="1" dirty="0" err="1" smtClean="0">
                                            <a:latin typeface="Cambria Math" panose="02040503050406030204" pitchFamily="18" charset="0"/>
                                          </a:rPr>
                                          <m:t>𝑓</m:t>
                                        </m:r>
                                      </m:e>
                                      <m:sub>
                                        <m:r>
                                          <a:rPr lang="en-US" b="0" i="1" dirty="0" smtClean="0">
                                            <a:latin typeface="Cambria Math" panose="02040503050406030204" pitchFamily="18" charset="0"/>
                                          </a:rPr>
                                          <m:t>𝑖</m:t>
                                        </m:r>
                                      </m:sub>
                                    </m:sSub>
                                  </m:num>
                                  <m:den>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𝑓</m:t>
                                        </m:r>
                                      </m:e>
                                      <m:sub>
                                        <m:r>
                                          <a:rPr lang="en-US" b="0" i="1" dirty="0" smtClean="0">
                                            <a:latin typeface="Cambria Math" panose="02040503050406030204" pitchFamily="18" charset="0"/>
                                          </a:rPr>
                                          <m:t>𝑖</m:t>
                                        </m:r>
                                      </m:sub>
                                    </m:sSub>
                                    <m:r>
                                      <a:rPr lang="en-US" b="0" i="1" dirty="0" smtClean="0">
                                        <a:latin typeface="Cambria Math" panose="02040503050406030204" pitchFamily="18" charset="0"/>
                                      </a:rPr>
                                      <m:t>+1−</m:t>
                                    </m:r>
                                    <m:r>
                                      <a:rPr lang="en-US" b="0" i="1" dirty="0" smtClean="0">
                                        <a:latin typeface="Cambria Math" panose="02040503050406030204" pitchFamily="18" charset="0"/>
                                      </a:rPr>
                                      <m:t>𝑡</m:t>
                                    </m:r>
                                    <m:r>
                                      <a:rPr lang="en-US" b="0" i="1" dirty="0" smtClean="0">
                                        <a:latin typeface="Cambria Math" panose="02040503050406030204" pitchFamily="18" charset="0"/>
                                      </a:rPr>
                                      <m:t>)</m:t>
                                    </m:r>
                                  </m:den>
                                </m:f>
                              </m:oMath>
                            </m:oMathPara>
                          </a14:m>
                          <a:endParaRPr lang="en-US" dirty="0"/>
                        </a:p>
                      </a:txBody>
                      <a:tcPr anchor="ctr"/>
                    </a:tc>
                    <a:tc>
                      <a:txBody>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𝑡</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𝑖</m:t>
                                    </m:r>
                                  </m:sub>
                                </m:sSub>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1−</m:t>
                                    </m:r>
                                    <m:r>
                                      <a:rPr lang="en-US" b="0" i="1" smtClean="0">
                                        <a:latin typeface="Cambria Math" panose="02040503050406030204" pitchFamily="18" charset="0"/>
                                      </a:rPr>
                                      <m:t>𝑡</m:t>
                                    </m:r>
                                  </m:e>
                                </m:d>
                                <m:d>
                                  <m:dPr>
                                    <m:ctrlPr>
                                      <a:rPr lang="en-US" b="0" i="1" smtClean="0">
                                        <a:latin typeface="Cambria Math" panose="02040503050406030204" pitchFamily="18" charset="0"/>
                                      </a:rPr>
                                    </m:ctrlPr>
                                  </m:dPr>
                                  <m:e>
                                    <m:r>
                                      <a:rPr lang="en-US" b="0" i="1" smtClean="0">
                                        <a:latin typeface="Cambria Math" panose="02040503050406030204" pitchFamily="18" charset="0"/>
                                      </a:rPr>
                                      <m:t>1−</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𝑖</m:t>
                                        </m:r>
                                      </m:sub>
                                    </m:sSub>
                                    <m:r>
                                      <a:rPr lang="en-US" b="0" i="1" smtClean="0">
                                        <a:latin typeface="Cambria Math" panose="02040503050406030204" pitchFamily="18" charset="0"/>
                                      </a:rPr>
                                      <m:t> </m:t>
                                    </m:r>
                                  </m:e>
                                </m:d>
                              </m:oMath>
                            </m:oMathPara>
                          </a14:m>
                          <a:endParaRPr lang="en-US" dirty="0"/>
                        </a:p>
                      </a:txBody>
                      <a:tcPr anchor="ctr"/>
                    </a:tc>
                    <a:extLst>
                      <a:ext uri="{0D108BD9-81ED-4DB2-BD59-A6C34878D82A}">
                        <a16:rowId xmlns:a16="http://schemas.microsoft.com/office/drawing/2014/main" val="3622926673"/>
                      </a:ext>
                    </a:extLst>
                  </a:tr>
                  <a:tr h="370840">
                    <a:tc>
                      <a:txBody>
                        <a:bodyPr/>
                        <a:lstStyle/>
                        <a:p>
                          <a:r>
                            <a:rPr lang="en-US" dirty="0"/>
                            <a:t>All data is predicted</a:t>
                          </a:r>
                          <a:r>
                            <a:rPr lang="en-US" baseline="0" dirty="0"/>
                            <a:t> by the model to be class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𝑖</m:t>
                                  </m:r>
                                </m:sub>
                              </m:sSub>
                            </m:oMath>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1</m:t>
                                </m:r>
                              </m:oMath>
                            </m:oMathPara>
                          </a14:m>
                          <a:endParaRPr lang="en-US" dirty="0"/>
                        </a:p>
                      </a:txBody>
                      <a:tcPr anchor="ctr"/>
                    </a:tc>
                    <a:tc>
                      <a:txBody>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𝑖</m:t>
                                    </m:r>
                                  </m:sub>
                                </m:sSub>
                              </m:oMath>
                            </m:oMathPara>
                          </a14:m>
                          <a:endParaRPr lang="en-US" dirty="0"/>
                        </a:p>
                      </a:txBody>
                      <a:tcPr anchor="ctr"/>
                    </a:tc>
                    <a:tc>
                      <a:txBody>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1</m:t>
                                </m:r>
                              </m:oMath>
                            </m:oMathPara>
                          </a14:m>
                          <a:endParaRPr lang="en-US" dirty="0"/>
                        </a:p>
                      </a:txBody>
                      <a:tcPr anchor="ctr"/>
                    </a:tc>
                    <a:tc>
                      <a:txBody>
                        <a:bodyPr/>
                        <a:lstStyle/>
                        <a:p>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2</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𝑖</m:t>
                                        </m:r>
                                      </m:sub>
                                    </m:sSub>
                                  </m:num>
                                  <m:den>
                                    <m:r>
                                      <a:rPr lang="en-US" b="0" i="1" smtClean="0">
                                        <a:latin typeface="Cambria Math" panose="02040503050406030204" pitchFamily="18" charset="0"/>
                                      </a:rPr>
                                      <m:t>1+</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𝑖</m:t>
                                        </m:r>
                                      </m:sub>
                                    </m:sSub>
                                  </m:den>
                                </m:f>
                              </m:oMath>
                            </m:oMathPara>
                          </a14:m>
                          <a:endParaRPr lang="en-US" dirty="0"/>
                        </a:p>
                      </a:txBody>
                      <a:tcPr anchor="ctr"/>
                    </a:tc>
                    <a:tc>
                      <a:txBody>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𝑖</m:t>
                                    </m:r>
                                  </m:sub>
                                </m:sSub>
                              </m:oMath>
                            </m:oMathPara>
                          </a14:m>
                          <a:endParaRPr lang="en-US" dirty="0"/>
                        </a:p>
                      </a:txBody>
                      <a:tcPr anchor="ctr"/>
                    </a:tc>
                    <a:extLst>
                      <a:ext uri="{0D108BD9-81ED-4DB2-BD59-A6C34878D82A}">
                        <a16:rowId xmlns:a16="http://schemas.microsoft.com/office/drawing/2014/main" val="2461876082"/>
                      </a:ext>
                    </a:extLst>
                  </a:tr>
                  <a:tr h="370840">
                    <a:tc>
                      <a:txBody>
                        <a:bodyPr/>
                        <a:lstStyle/>
                        <a:p>
                          <a:r>
                            <a:rPr lang="en-US" dirty="0"/>
                            <a:t>No data is predicted by the model to be class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𝑖</m:t>
                                  </m:r>
                                </m:sub>
                              </m:sSub>
                            </m:oMath>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0</m:t>
                                </m:r>
                              </m:oMath>
                            </m:oMathPara>
                          </a14:m>
                          <a:endParaRPr lang="en-US" dirty="0"/>
                        </a:p>
                      </a:txBody>
                      <a:tcPr anchor="ctr"/>
                    </a:tc>
                    <a:tc>
                      <a:txBody>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𝑁𝐴</m:t>
                                </m:r>
                              </m:oMath>
                            </m:oMathPara>
                          </a14:m>
                          <a:endParaRPr lang="en-US" dirty="0"/>
                        </a:p>
                      </a:txBody>
                      <a:tcPr anchor="ctr"/>
                    </a:tc>
                    <a:tc>
                      <a:txBody>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0</m:t>
                                </m:r>
                              </m:oMath>
                            </m:oMathPara>
                          </a14:m>
                          <a:endParaRPr lang="en-US" dirty="0"/>
                        </a:p>
                      </a:txBody>
                      <a:tcPr anchor="ctr"/>
                    </a:tc>
                    <a:tc>
                      <a:txBody>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𝑁𝐴</m:t>
                                </m:r>
                              </m:oMath>
                            </m:oMathPara>
                          </a14:m>
                          <a:endParaRPr lang="en-US" dirty="0"/>
                        </a:p>
                      </a:txBody>
                      <a:tcPr anchor="ctr"/>
                    </a:tc>
                    <a:tc>
                      <a:txBody>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𝑁𝐴</m:t>
                                </m:r>
                              </m:oMath>
                            </m:oMathPara>
                          </a14:m>
                          <a:endParaRPr lang="en-US" dirty="0"/>
                        </a:p>
                      </a:txBody>
                      <a:tcPr anchor="ctr"/>
                    </a:tc>
                    <a:extLst>
                      <a:ext uri="{0D108BD9-81ED-4DB2-BD59-A6C34878D82A}">
                        <a16:rowId xmlns:a16="http://schemas.microsoft.com/office/drawing/2014/main" val="2135163359"/>
                      </a:ext>
                    </a:extLst>
                  </a:tr>
                </a:tbl>
              </a:graphicData>
            </a:graphic>
          </p:graphicFrame>
        </mc:Choice>
        <mc:Fallback xmlns="">
          <p:graphicFrame>
            <p:nvGraphicFramePr>
              <p:cNvPr id="4" name="Table 4">
                <a:extLst>
                  <a:ext uri="{FF2B5EF4-FFF2-40B4-BE49-F238E27FC236}">
                    <a16:creationId xmlns:a16="http://schemas.microsoft.com/office/drawing/2014/main" id="{BAF77F22-5F50-E3A6-AEEE-EEEDEEC0B993}"/>
                  </a:ext>
                </a:extLst>
              </p:cNvPr>
              <p:cNvGraphicFramePr>
                <a:graphicFrameLocks noGrp="1"/>
              </p:cNvGraphicFramePr>
              <p:nvPr>
                <p:ph idx="1"/>
                <p:extLst>
                  <p:ext uri="{D42A27DB-BD31-4B8C-83A1-F6EECF244321}">
                    <p14:modId xmlns:p14="http://schemas.microsoft.com/office/powerpoint/2010/main" val="3756255774"/>
                  </p:ext>
                </p:extLst>
              </p:nvPr>
            </p:nvGraphicFramePr>
            <p:xfrm>
              <a:off x="838199" y="1551305"/>
              <a:ext cx="10515599" cy="4211320"/>
            </p:xfrm>
            <a:graphic>
              <a:graphicData uri="http://schemas.openxmlformats.org/drawingml/2006/table">
                <a:tbl>
                  <a:tblPr firstRow="1" bandRow="1">
                    <a:tableStyleId>{5C22544A-7EE6-4342-B048-85BDC9FD1C3A}</a:tableStyleId>
                  </a:tblPr>
                  <a:tblGrid>
                    <a:gridCol w="1970577">
                      <a:extLst>
                        <a:ext uri="{9D8B030D-6E8A-4147-A177-3AD203B41FA5}">
                          <a16:colId xmlns:a16="http://schemas.microsoft.com/office/drawing/2014/main" val="1921888879"/>
                        </a:ext>
                      </a:extLst>
                    </a:gridCol>
                    <a:gridCol w="1556542">
                      <a:extLst>
                        <a:ext uri="{9D8B030D-6E8A-4147-A177-3AD203B41FA5}">
                          <a16:colId xmlns:a16="http://schemas.microsoft.com/office/drawing/2014/main" val="1035316470"/>
                        </a:ext>
                      </a:extLst>
                    </a:gridCol>
                    <a:gridCol w="1892753">
                      <a:extLst>
                        <a:ext uri="{9D8B030D-6E8A-4147-A177-3AD203B41FA5}">
                          <a16:colId xmlns:a16="http://schemas.microsoft.com/office/drawing/2014/main" val="3465774982"/>
                        </a:ext>
                      </a:extLst>
                    </a:gridCol>
                    <a:gridCol w="1329783">
                      <a:extLst>
                        <a:ext uri="{9D8B030D-6E8A-4147-A177-3AD203B41FA5}">
                          <a16:colId xmlns:a16="http://schemas.microsoft.com/office/drawing/2014/main" val="348004934"/>
                        </a:ext>
                      </a:extLst>
                    </a:gridCol>
                    <a:gridCol w="1795367">
                      <a:extLst>
                        <a:ext uri="{9D8B030D-6E8A-4147-A177-3AD203B41FA5}">
                          <a16:colId xmlns:a16="http://schemas.microsoft.com/office/drawing/2014/main" val="2229111888"/>
                        </a:ext>
                      </a:extLst>
                    </a:gridCol>
                    <a:gridCol w="1970577">
                      <a:extLst>
                        <a:ext uri="{9D8B030D-6E8A-4147-A177-3AD203B41FA5}">
                          <a16:colId xmlns:a16="http://schemas.microsoft.com/office/drawing/2014/main" val="3316860004"/>
                        </a:ext>
                      </a:extLst>
                    </a:gridCol>
                  </a:tblGrid>
                  <a:tr h="370840">
                    <a:tc>
                      <a:txBody>
                        <a:bodyPr/>
                        <a:lstStyle/>
                        <a:p>
                          <a:r>
                            <a:rPr lang="en-US" dirty="0"/>
                            <a:t>Scenarios</a:t>
                          </a:r>
                        </a:p>
                      </a:txBody>
                      <a:tcPr/>
                    </a:tc>
                    <a:tc>
                      <a:txBody>
                        <a:bodyPr/>
                        <a:lstStyle/>
                        <a:p>
                          <a:endParaRPr lang="en-US"/>
                        </a:p>
                      </a:txBody>
                      <a:tcPr>
                        <a:blipFill>
                          <a:blip r:embed="rId2"/>
                          <a:stretch>
                            <a:fillRect l="-126563" t="-8197" r="-449609" b="-1037705"/>
                          </a:stretch>
                        </a:blipFill>
                      </a:tcPr>
                    </a:tc>
                    <a:tc>
                      <a:txBody>
                        <a:bodyPr/>
                        <a:lstStyle/>
                        <a:p>
                          <a:endParaRPr lang="en-US"/>
                        </a:p>
                      </a:txBody>
                      <a:tcPr>
                        <a:blipFill>
                          <a:blip r:embed="rId2"/>
                          <a:stretch>
                            <a:fillRect l="-186495" t="-8197" r="-270096" b="-1037705"/>
                          </a:stretch>
                        </a:blipFill>
                      </a:tcPr>
                    </a:tc>
                    <a:tc>
                      <a:txBody>
                        <a:bodyPr/>
                        <a:lstStyle/>
                        <a:p>
                          <a:endParaRPr lang="en-US"/>
                        </a:p>
                      </a:txBody>
                      <a:tcPr>
                        <a:blipFill>
                          <a:blip r:embed="rId2"/>
                          <a:stretch>
                            <a:fillRect l="-408716" t="-8197" r="-285321" b="-1037705"/>
                          </a:stretch>
                        </a:blipFill>
                      </a:tcPr>
                    </a:tc>
                    <a:tc>
                      <a:txBody>
                        <a:bodyPr/>
                        <a:lstStyle/>
                        <a:p>
                          <a:endParaRPr lang="en-US"/>
                        </a:p>
                      </a:txBody>
                      <a:tcPr>
                        <a:blipFill>
                          <a:blip r:embed="rId2"/>
                          <a:stretch>
                            <a:fillRect l="-375932" t="-8197" r="-110847" b="-1037705"/>
                          </a:stretch>
                        </a:blipFill>
                      </a:tcPr>
                    </a:tc>
                    <a:tc>
                      <a:txBody>
                        <a:bodyPr/>
                        <a:lstStyle/>
                        <a:p>
                          <a:r>
                            <a:rPr lang="en-US" baseline="0" dirty="0"/>
                            <a:t>Accuracy</a:t>
                          </a:r>
                        </a:p>
                      </a:txBody>
                      <a:tcPr/>
                    </a:tc>
                    <a:extLst>
                      <a:ext uri="{0D108BD9-81ED-4DB2-BD59-A6C34878D82A}">
                        <a16:rowId xmlns:a16="http://schemas.microsoft.com/office/drawing/2014/main" val="4160922216"/>
                      </a:ext>
                    </a:extLst>
                  </a:tr>
                  <a:tr h="1463040">
                    <a:tc>
                      <a:txBody>
                        <a:bodyPr/>
                        <a:lstStyle/>
                        <a:p>
                          <a:endParaRPr lang="en-US"/>
                        </a:p>
                      </a:txBody>
                      <a:tcPr>
                        <a:blipFill>
                          <a:blip r:embed="rId2"/>
                          <a:stretch>
                            <a:fillRect l="-310" t="-27500" r="-435604" b="-163750"/>
                          </a:stretch>
                        </a:blipFill>
                      </a:tcPr>
                    </a:tc>
                    <a:tc>
                      <a:txBody>
                        <a:bodyPr/>
                        <a:lstStyle/>
                        <a:p>
                          <a:endParaRPr lang="en-US"/>
                        </a:p>
                      </a:txBody>
                      <a:tcPr anchor="ctr">
                        <a:blipFill>
                          <a:blip r:embed="rId2"/>
                          <a:stretch>
                            <a:fillRect l="-126563" t="-27500" r="-449609" b="-163750"/>
                          </a:stretch>
                        </a:blipFill>
                      </a:tcPr>
                    </a:tc>
                    <a:tc>
                      <a:txBody>
                        <a:bodyPr/>
                        <a:lstStyle/>
                        <a:p>
                          <a:endParaRPr lang="en-US"/>
                        </a:p>
                      </a:txBody>
                      <a:tcPr anchor="ctr">
                        <a:blipFill>
                          <a:blip r:embed="rId2"/>
                          <a:stretch>
                            <a:fillRect l="-186495" t="-27500" r="-270096" b="-163750"/>
                          </a:stretch>
                        </a:blipFill>
                      </a:tcPr>
                    </a:tc>
                    <a:tc>
                      <a:txBody>
                        <a:bodyPr/>
                        <a:lstStyle/>
                        <a:p>
                          <a:endParaRPr lang="en-US"/>
                        </a:p>
                      </a:txBody>
                      <a:tcPr anchor="ctr">
                        <a:blipFill>
                          <a:blip r:embed="rId2"/>
                          <a:stretch>
                            <a:fillRect l="-408716" t="-27500" r="-285321" b="-163750"/>
                          </a:stretch>
                        </a:blipFill>
                      </a:tcPr>
                    </a:tc>
                    <a:tc>
                      <a:txBody>
                        <a:bodyPr/>
                        <a:lstStyle/>
                        <a:p>
                          <a:endParaRPr lang="en-US"/>
                        </a:p>
                      </a:txBody>
                      <a:tcPr anchor="ctr">
                        <a:blipFill>
                          <a:blip r:embed="rId2"/>
                          <a:stretch>
                            <a:fillRect l="-375932" t="-27500" r="-110847" b="-163750"/>
                          </a:stretch>
                        </a:blipFill>
                      </a:tcPr>
                    </a:tc>
                    <a:tc>
                      <a:txBody>
                        <a:bodyPr/>
                        <a:lstStyle/>
                        <a:p>
                          <a:endParaRPr lang="en-US"/>
                        </a:p>
                      </a:txBody>
                      <a:tcPr anchor="ctr">
                        <a:blipFill>
                          <a:blip r:embed="rId2"/>
                          <a:stretch>
                            <a:fillRect l="-434675" t="-27500" r="-1238" b="-163750"/>
                          </a:stretch>
                        </a:blipFill>
                      </a:tcPr>
                    </a:tc>
                    <a:extLst>
                      <a:ext uri="{0D108BD9-81ED-4DB2-BD59-A6C34878D82A}">
                        <a16:rowId xmlns:a16="http://schemas.microsoft.com/office/drawing/2014/main" val="3622926673"/>
                      </a:ext>
                    </a:extLst>
                  </a:tr>
                  <a:tr h="1188720">
                    <a:tc>
                      <a:txBody>
                        <a:bodyPr/>
                        <a:lstStyle/>
                        <a:p>
                          <a:endParaRPr lang="en-US"/>
                        </a:p>
                      </a:txBody>
                      <a:tcPr>
                        <a:blipFill>
                          <a:blip r:embed="rId2"/>
                          <a:stretch>
                            <a:fillRect l="-310" t="-156122" r="-435604" b="-100510"/>
                          </a:stretch>
                        </a:blipFill>
                      </a:tcPr>
                    </a:tc>
                    <a:tc>
                      <a:txBody>
                        <a:bodyPr/>
                        <a:lstStyle/>
                        <a:p>
                          <a:endParaRPr lang="en-US"/>
                        </a:p>
                      </a:txBody>
                      <a:tcPr anchor="ctr">
                        <a:blipFill>
                          <a:blip r:embed="rId2"/>
                          <a:stretch>
                            <a:fillRect l="-126563" t="-156122" r="-449609" b="-100510"/>
                          </a:stretch>
                        </a:blipFill>
                      </a:tcPr>
                    </a:tc>
                    <a:tc>
                      <a:txBody>
                        <a:bodyPr/>
                        <a:lstStyle/>
                        <a:p>
                          <a:endParaRPr lang="en-US"/>
                        </a:p>
                      </a:txBody>
                      <a:tcPr anchor="ctr">
                        <a:blipFill>
                          <a:blip r:embed="rId2"/>
                          <a:stretch>
                            <a:fillRect l="-186495" t="-156122" r="-270096" b="-100510"/>
                          </a:stretch>
                        </a:blipFill>
                      </a:tcPr>
                    </a:tc>
                    <a:tc>
                      <a:txBody>
                        <a:bodyPr/>
                        <a:lstStyle/>
                        <a:p>
                          <a:endParaRPr lang="en-US"/>
                        </a:p>
                      </a:txBody>
                      <a:tcPr anchor="ctr">
                        <a:blipFill>
                          <a:blip r:embed="rId2"/>
                          <a:stretch>
                            <a:fillRect l="-408716" t="-156122" r="-285321" b="-100510"/>
                          </a:stretch>
                        </a:blipFill>
                      </a:tcPr>
                    </a:tc>
                    <a:tc>
                      <a:txBody>
                        <a:bodyPr/>
                        <a:lstStyle/>
                        <a:p>
                          <a:endParaRPr lang="en-US"/>
                        </a:p>
                      </a:txBody>
                      <a:tcPr anchor="ctr">
                        <a:blipFill>
                          <a:blip r:embed="rId2"/>
                          <a:stretch>
                            <a:fillRect l="-375932" t="-156122" r="-110847" b="-100510"/>
                          </a:stretch>
                        </a:blipFill>
                      </a:tcPr>
                    </a:tc>
                    <a:tc>
                      <a:txBody>
                        <a:bodyPr/>
                        <a:lstStyle/>
                        <a:p>
                          <a:endParaRPr lang="en-US"/>
                        </a:p>
                      </a:txBody>
                      <a:tcPr anchor="ctr">
                        <a:blipFill>
                          <a:blip r:embed="rId2"/>
                          <a:stretch>
                            <a:fillRect l="-434675" t="-156122" r="-1238" b="-100510"/>
                          </a:stretch>
                        </a:blipFill>
                      </a:tcPr>
                    </a:tc>
                    <a:extLst>
                      <a:ext uri="{0D108BD9-81ED-4DB2-BD59-A6C34878D82A}">
                        <a16:rowId xmlns:a16="http://schemas.microsoft.com/office/drawing/2014/main" val="2461876082"/>
                      </a:ext>
                    </a:extLst>
                  </a:tr>
                  <a:tr h="1188720">
                    <a:tc>
                      <a:txBody>
                        <a:bodyPr/>
                        <a:lstStyle/>
                        <a:p>
                          <a:endParaRPr lang="en-US"/>
                        </a:p>
                      </a:txBody>
                      <a:tcPr>
                        <a:blipFill>
                          <a:blip r:embed="rId2"/>
                          <a:stretch>
                            <a:fillRect l="-310" t="-257436" r="-435604" b="-1026"/>
                          </a:stretch>
                        </a:blipFill>
                      </a:tcPr>
                    </a:tc>
                    <a:tc>
                      <a:txBody>
                        <a:bodyPr/>
                        <a:lstStyle/>
                        <a:p>
                          <a:endParaRPr lang="en-US"/>
                        </a:p>
                      </a:txBody>
                      <a:tcPr anchor="ctr">
                        <a:blipFill>
                          <a:blip r:embed="rId2"/>
                          <a:stretch>
                            <a:fillRect l="-126563" t="-257436" r="-449609" b="-1026"/>
                          </a:stretch>
                        </a:blipFill>
                      </a:tcPr>
                    </a:tc>
                    <a:tc>
                      <a:txBody>
                        <a:bodyPr/>
                        <a:lstStyle/>
                        <a:p>
                          <a:endParaRPr lang="en-US"/>
                        </a:p>
                      </a:txBody>
                      <a:tcPr anchor="ctr">
                        <a:blipFill>
                          <a:blip r:embed="rId2"/>
                          <a:stretch>
                            <a:fillRect l="-186495" t="-257436" r="-270096" b="-1026"/>
                          </a:stretch>
                        </a:blipFill>
                      </a:tcPr>
                    </a:tc>
                    <a:tc>
                      <a:txBody>
                        <a:bodyPr/>
                        <a:lstStyle/>
                        <a:p>
                          <a:endParaRPr lang="en-US"/>
                        </a:p>
                      </a:txBody>
                      <a:tcPr anchor="ctr">
                        <a:blipFill>
                          <a:blip r:embed="rId2"/>
                          <a:stretch>
                            <a:fillRect l="-408716" t="-257436" r="-285321" b="-1026"/>
                          </a:stretch>
                        </a:blipFill>
                      </a:tcPr>
                    </a:tc>
                    <a:tc>
                      <a:txBody>
                        <a:bodyPr/>
                        <a:lstStyle/>
                        <a:p>
                          <a:endParaRPr lang="en-US"/>
                        </a:p>
                      </a:txBody>
                      <a:tcPr anchor="ctr">
                        <a:blipFill>
                          <a:blip r:embed="rId2"/>
                          <a:stretch>
                            <a:fillRect l="-375932" t="-257436" r="-110847" b="-1026"/>
                          </a:stretch>
                        </a:blipFill>
                      </a:tcPr>
                    </a:tc>
                    <a:tc>
                      <a:txBody>
                        <a:bodyPr/>
                        <a:lstStyle/>
                        <a:p>
                          <a:endParaRPr lang="en-US"/>
                        </a:p>
                      </a:txBody>
                      <a:tcPr anchor="ctr">
                        <a:blipFill>
                          <a:blip r:embed="rId2"/>
                          <a:stretch>
                            <a:fillRect l="-434675" t="-257436" r="-1238" b="-1026"/>
                          </a:stretch>
                        </a:blipFill>
                      </a:tcPr>
                    </a:tc>
                    <a:extLst>
                      <a:ext uri="{0D108BD9-81ED-4DB2-BD59-A6C34878D82A}">
                        <a16:rowId xmlns:a16="http://schemas.microsoft.com/office/drawing/2014/main" val="2135163359"/>
                      </a:ext>
                    </a:extLst>
                  </a:tr>
                </a:tbl>
              </a:graphicData>
            </a:graphic>
          </p:graphicFrame>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9685CB80-8FAA-5E64-8CF5-33D6A8DEC620}"/>
                  </a:ext>
                </a:extLst>
              </p:cNvPr>
              <p:cNvSpPr txBox="1"/>
              <p:nvPr/>
            </p:nvSpPr>
            <p:spPr>
              <a:xfrm>
                <a:off x="3048699" y="5897562"/>
                <a:ext cx="6094602" cy="66492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𝑖</m:t>
                          </m:r>
                        </m:sub>
                      </m:sSub>
                      <m:r>
                        <a:rPr lang="en-US" b="0" i="1" smtClean="0">
                          <a:latin typeface="Cambria Math" panose="02040503050406030204" pitchFamily="18" charset="0"/>
                        </a:rPr>
                        <m:t>=</m:t>
                      </m:r>
                      <m:r>
                        <a:rPr lang="en-US" b="0" i="1" smtClean="0">
                          <a:latin typeface="Cambria Math" panose="02040503050406030204" pitchFamily="18" charset="0"/>
                        </a:rPr>
                        <m:t>𝑑𝑎𝑡𝑎</m:t>
                      </m:r>
                      <m:r>
                        <a:rPr lang="en-US" b="0" i="1" smtClean="0">
                          <a:latin typeface="Cambria Math" panose="02040503050406030204" pitchFamily="18" charset="0"/>
                        </a:rPr>
                        <m:t> </m:t>
                      </m:r>
                      <m:r>
                        <a:rPr lang="en-US" b="0" i="1" smtClean="0">
                          <a:latin typeface="Cambria Math" panose="02040503050406030204" pitchFamily="18" charset="0"/>
                        </a:rPr>
                        <m:t>𝑓𝑟𝑒𝑞𝑢𝑒𝑛𝑐𝑦</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𝑖</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m:t>
                          </m:r>
                          <m:r>
                            <a:rPr lang="en-US" b="0" i="1" smtClean="0">
                              <a:latin typeface="Cambria Math" panose="02040503050406030204" pitchFamily="18" charset="0"/>
                            </a:rPr>
                            <m:t>𝑑𝑎𝑡𝑎</m:t>
                          </m:r>
                          <m:r>
                            <a:rPr lang="en-US" b="0" i="1" smtClean="0">
                              <a:latin typeface="Cambria Math" panose="02040503050406030204" pitchFamily="18" charset="0"/>
                            </a:rPr>
                            <m:t> </m:t>
                          </m:r>
                          <m:r>
                            <a:rPr lang="en-US" b="0" i="1" smtClean="0">
                              <a:latin typeface="Cambria Math" panose="02040503050406030204" pitchFamily="18" charset="0"/>
                            </a:rPr>
                            <m:t>𝑝𝑜𝑖𝑛𝑡𝑠</m:t>
                          </m:r>
                          <m:r>
                            <a:rPr lang="en-US" b="0" i="1" smtClean="0">
                              <a:latin typeface="Cambria Math" panose="02040503050406030204" pitchFamily="18" charset="0"/>
                            </a:rPr>
                            <m:t> </m:t>
                          </m:r>
                          <m:r>
                            <a:rPr lang="en-US" b="0" i="1" smtClean="0">
                              <a:latin typeface="Cambria Math" panose="02040503050406030204" pitchFamily="18" charset="0"/>
                            </a:rPr>
                            <m:t>𝑖𝑛</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𝑖</m:t>
                              </m:r>
                            </m:sub>
                          </m:sSub>
                        </m:num>
                        <m:den>
                          <m:r>
                            <a:rPr lang="en-US" b="0" i="1" smtClean="0">
                              <a:latin typeface="Cambria Math" panose="02040503050406030204" pitchFamily="18" charset="0"/>
                            </a:rPr>
                            <m:t># </m:t>
                          </m:r>
                          <m:r>
                            <a:rPr lang="en-US" b="0" i="1" smtClean="0">
                              <a:latin typeface="Cambria Math" panose="02040503050406030204" pitchFamily="18" charset="0"/>
                            </a:rPr>
                            <m:t>𝑑𝑎𝑡𝑎</m:t>
                          </m:r>
                          <m:r>
                            <a:rPr lang="en-US" b="0" i="1" smtClean="0">
                              <a:latin typeface="Cambria Math" panose="02040503050406030204" pitchFamily="18" charset="0"/>
                            </a:rPr>
                            <m:t> </m:t>
                          </m:r>
                          <m:r>
                            <a:rPr lang="en-US" b="0" i="1" smtClean="0">
                              <a:latin typeface="Cambria Math" panose="02040503050406030204" pitchFamily="18" charset="0"/>
                            </a:rPr>
                            <m:t>𝑝𝑜𝑖𝑛𝑡𝑠</m:t>
                          </m:r>
                          <m:r>
                            <a:rPr lang="en-US" b="0" i="1" smtClean="0">
                              <a:latin typeface="Cambria Math" panose="02040503050406030204" pitchFamily="18" charset="0"/>
                            </a:rPr>
                            <m:t> </m:t>
                          </m:r>
                        </m:den>
                      </m:f>
                    </m:oMath>
                  </m:oMathPara>
                </a14:m>
                <a:endParaRPr lang="en-US" dirty="0"/>
              </a:p>
            </p:txBody>
          </p:sp>
        </mc:Choice>
        <mc:Fallback xmlns="">
          <p:sp>
            <p:nvSpPr>
              <p:cNvPr id="6" name="TextBox 5">
                <a:extLst>
                  <a:ext uri="{FF2B5EF4-FFF2-40B4-BE49-F238E27FC236}">
                    <a16:creationId xmlns:a16="http://schemas.microsoft.com/office/drawing/2014/main" id="{9685CB80-8FAA-5E64-8CF5-33D6A8DEC620}"/>
                  </a:ext>
                </a:extLst>
              </p:cNvPr>
              <p:cNvSpPr txBox="1">
                <a:spLocks noRot="1" noChangeAspect="1" noMove="1" noResize="1" noEditPoints="1" noAdjustHandles="1" noChangeArrowheads="1" noChangeShapeType="1" noTextEdit="1"/>
              </p:cNvSpPr>
              <p:nvPr/>
            </p:nvSpPr>
            <p:spPr>
              <a:xfrm>
                <a:off x="3048699" y="5897562"/>
                <a:ext cx="6094602" cy="664926"/>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5679469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E4EC5CC7-9277-FE68-89DA-F6FEFAA1E1A4}"/>
              </a:ext>
            </a:extLst>
          </p:cNvPr>
          <p:cNvGraphicFramePr>
            <a:graphicFrameLocks noGrp="1"/>
          </p:cNvGraphicFramePr>
          <p:nvPr>
            <p:ph idx="1"/>
            <p:extLst>
              <p:ext uri="{D42A27DB-BD31-4B8C-83A1-F6EECF244321}">
                <p14:modId xmlns:p14="http://schemas.microsoft.com/office/powerpoint/2010/main" val="963275429"/>
              </p:ext>
            </p:extLst>
          </p:nvPr>
        </p:nvGraphicFramePr>
        <p:xfrm>
          <a:off x="4039369" y="372130"/>
          <a:ext cx="4734047" cy="1381760"/>
        </p:xfrm>
        <a:graphic>
          <a:graphicData uri="http://schemas.openxmlformats.org/drawingml/2006/table">
            <a:tbl>
              <a:tblPr firstRow="1" bandRow="1">
                <a:tableStyleId>{5C22544A-7EE6-4342-B048-85BDC9FD1C3A}</a:tableStyleId>
              </a:tblPr>
              <a:tblGrid>
                <a:gridCol w="1618933">
                  <a:extLst>
                    <a:ext uri="{9D8B030D-6E8A-4147-A177-3AD203B41FA5}">
                      <a16:colId xmlns:a16="http://schemas.microsoft.com/office/drawing/2014/main" val="228608768"/>
                    </a:ext>
                  </a:extLst>
                </a:gridCol>
                <a:gridCol w="1557557">
                  <a:extLst>
                    <a:ext uri="{9D8B030D-6E8A-4147-A177-3AD203B41FA5}">
                      <a16:colId xmlns:a16="http://schemas.microsoft.com/office/drawing/2014/main" val="380918769"/>
                    </a:ext>
                  </a:extLst>
                </a:gridCol>
                <a:gridCol w="1557557">
                  <a:extLst>
                    <a:ext uri="{9D8B030D-6E8A-4147-A177-3AD203B41FA5}">
                      <a16:colId xmlns:a16="http://schemas.microsoft.com/office/drawing/2014/main" val="3724052745"/>
                    </a:ext>
                  </a:extLst>
                </a:gridCol>
              </a:tblGrid>
              <a:tr h="370840">
                <a:tc>
                  <a:txBody>
                    <a:bodyPr/>
                    <a:lstStyle/>
                    <a:p>
                      <a:endParaRPr lang="en-US" dirty="0"/>
                    </a:p>
                  </a:txBody>
                  <a:tcPr/>
                </a:tc>
                <a:tc>
                  <a:txBody>
                    <a:bodyPr/>
                    <a:lstStyle/>
                    <a:p>
                      <a:r>
                        <a:rPr lang="en-US" dirty="0"/>
                        <a:t>Model Positive</a:t>
                      </a:r>
                    </a:p>
                  </a:txBody>
                  <a:tcPr/>
                </a:tc>
                <a:tc>
                  <a:txBody>
                    <a:bodyPr/>
                    <a:lstStyle/>
                    <a:p>
                      <a:r>
                        <a:rPr lang="en-US" dirty="0"/>
                        <a:t>Model Negative</a:t>
                      </a:r>
                    </a:p>
                  </a:txBody>
                  <a:tcPr/>
                </a:tc>
                <a:extLst>
                  <a:ext uri="{0D108BD9-81ED-4DB2-BD59-A6C34878D82A}">
                    <a16:rowId xmlns:a16="http://schemas.microsoft.com/office/drawing/2014/main" val="3647249813"/>
                  </a:ext>
                </a:extLst>
              </a:tr>
              <a:tr h="370840">
                <a:tc>
                  <a:txBody>
                    <a:bodyPr/>
                    <a:lstStyle/>
                    <a:p>
                      <a:r>
                        <a:rPr lang="en-US" dirty="0"/>
                        <a:t>Positive = 100</a:t>
                      </a:r>
                    </a:p>
                  </a:txBody>
                  <a:tcPr/>
                </a:tc>
                <a:tc>
                  <a:txBody>
                    <a:bodyPr/>
                    <a:lstStyle/>
                    <a:p>
                      <a:r>
                        <a:rPr lang="en-US" dirty="0"/>
                        <a:t>100(1-t)</a:t>
                      </a:r>
                    </a:p>
                  </a:txBody>
                  <a:tcPr/>
                </a:tc>
                <a:tc>
                  <a:txBody>
                    <a:bodyPr/>
                    <a:lstStyle/>
                    <a:p>
                      <a:r>
                        <a:rPr lang="en-US" dirty="0"/>
                        <a:t>100t</a:t>
                      </a:r>
                    </a:p>
                  </a:txBody>
                  <a:tcPr/>
                </a:tc>
                <a:extLst>
                  <a:ext uri="{0D108BD9-81ED-4DB2-BD59-A6C34878D82A}">
                    <a16:rowId xmlns:a16="http://schemas.microsoft.com/office/drawing/2014/main" val="3565715256"/>
                  </a:ext>
                </a:extLst>
              </a:tr>
              <a:tr h="370840">
                <a:tc>
                  <a:txBody>
                    <a:bodyPr/>
                    <a:lstStyle/>
                    <a:p>
                      <a:r>
                        <a:rPr lang="en-US" dirty="0"/>
                        <a:t>Negative = 200</a:t>
                      </a:r>
                    </a:p>
                  </a:txBody>
                  <a:tcPr/>
                </a:tc>
                <a:tc>
                  <a:txBody>
                    <a:bodyPr/>
                    <a:lstStyle/>
                    <a:p>
                      <a:r>
                        <a:rPr lang="en-US" dirty="0"/>
                        <a:t>200(1-t)</a:t>
                      </a:r>
                    </a:p>
                  </a:txBody>
                  <a:tcPr/>
                </a:tc>
                <a:tc>
                  <a:txBody>
                    <a:bodyPr/>
                    <a:lstStyle/>
                    <a:p>
                      <a:r>
                        <a:rPr lang="en-US" dirty="0"/>
                        <a:t>200t</a:t>
                      </a:r>
                    </a:p>
                  </a:txBody>
                  <a:tcPr/>
                </a:tc>
                <a:extLst>
                  <a:ext uri="{0D108BD9-81ED-4DB2-BD59-A6C34878D82A}">
                    <a16:rowId xmlns:a16="http://schemas.microsoft.com/office/drawing/2014/main" val="1626347828"/>
                  </a:ext>
                </a:extLst>
              </a:tr>
            </a:tbl>
          </a:graphicData>
        </a:graphic>
      </p:graphicFrame>
      <p:sp>
        <p:nvSpPr>
          <p:cNvPr id="2" name="TextBox 1">
            <a:extLst>
              <a:ext uri="{FF2B5EF4-FFF2-40B4-BE49-F238E27FC236}">
                <a16:creationId xmlns:a16="http://schemas.microsoft.com/office/drawing/2014/main" id="{D8167584-375E-8BF9-9057-737565E3DF72}"/>
              </a:ext>
            </a:extLst>
          </p:cNvPr>
          <p:cNvSpPr txBox="1"/>
          <p:nvPr/>
        </p:nvSpPr>
        <p:spPr>
          <a:xfrm>
            <a:off x="9127222" y="1753890"/>
            <a:ext cx="261610" cy="369332"/>
          </a:xfrm>
          <a:prstGeom prst="rect">
            <a:avLst/>
          </a:prstGeom>
          <a:noFill/>
        </p:spPr>
        <p:txBody>
          <a:bodyPr wrap="none" rtlCol="0">
            <a:spAutoFit/>
          </a:bodyPr>
          <a:lstStyle/>
          <a:p>
            <a:r>
              <a:rPr lang="en-US" dirty="0"/>
              <a:t>t</a:t>
            </a:r>
          </a:p>
        </p:txBody>
      </p:sp>
      <p:cxnSp>
        <p:nvCxnSpPr>
          <p:cNvPr id="6" name="Straight Arrow Connector 5">
            <a:extLst>
              <a:ext uri="{FF2B5EF4-FFF2-40B4-BE49-F238E27FC236}">
                <a16:creationId xmlns:a16="http://schemas.microsoft.com/office/drawing/2014/main" id="{B70493EB-9077-4DA7-A401-013D76F6EFF3}"/>
              </a:ext>
            </a:extLst>
          </p:cNvPr>
          <p:cNvCxnSpPr/>
          <p:nvPr/>
        </p:nvCxnSpPr>
        <p:spPr>
          <a:xfrm>
            <a:off x="1098958" y="2108084"/>
            <a:ext cx="202174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CD895872-D229-0FCF-6E2F-49CA08D237F0}"/>
              </a:ext>
            </a:extLst>
          </p:cNvPr>
          <p:cNvCxnSpPr/>
          <p:nvPr/>
        </p:nvCxnSpPr>
        <p:spPr>
          <a:xfrm flipV="1">
            <a:off x="1098958" y="382222"/>
            <a:ext cx="0" cy="1741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08018D75-6F23-C5AA-DA5A-60359377292D}"/>
              </a:ext>
            </a:extLst>
          </p:cNvPr>
          <p:cNvSpPr txBox="1"/>
          <p:nvPr/>
        </p:nvSpPr>
        <p:spPr>
          <a:xfrm>
            <a:off x="964893" y="2108084"/>
            <a:ext cx="301686" cy="369332"/>
          </a:xfrm>
          <a:prstGeom prst="rect">
            <a:avLst/>
          </a:prstGeom>
          <a:noFill/>
        </p:spPr>
        <p:txBody>
          <a:bodyPr wrap="none" rtlCol="0">
            <a:spAutoFit/>
          </a:bodyPr>
          <a:lstStyle/>
          <a:p>
            <a:r>
              <a:rPr lang="en-US" dirty="0"/>
              <a:t>0</a:t>
            </a:r>
          </a:p>
        </p:txBody>
      </p:sp>
      <p:sp>
        <p:nvSpPr>
          <p:cNvPr id="10" name="TextBox 9">
            <a:extLst>
              <a:ext uri="{FF2B5EF4-FFF2-40B4-BE49-F238E27FC236}">
                <a16:creationId xmlns:a16="http://schemas.microsoft.com/office/drawing/2014/main" id="{4C9FC7E3-4FDF-B154-3CB4-AE7A7584872E}"/>
              </a:ext>
            </a:extLst>
          </p:cNvPr>
          <p:cNvSpPr txBox="1"/>
          <p:nvPr/>
        </p:nvSpPr>
        <p:spPr>
          <a:xfrm>
            <a:off x="2376378" y="2108084"/>
            <a:ext cx="301686" cy="369332"/>
          </a:xfrm>
          <a:prstGeom prst="rect">
            <a:avLst/>
          </a:prstGeom>
          <a:noFill/>
        </p:spPr>
        <p:txBody>
          <a:bodyPr wrap="none" rtlCol="0">
            <a:spAutoFit/>
          </a:bodyPr>
          <a:lstStyle/>
          <a:p>
            <a:r>
              <a:rPr lang="en-US" dirty="0"/>
              <a:t>1</a:t>
            </a:r>
          </a:p>
        </p:txBody>
      </p:sp>
      <p:sp>
        <p:nvSpPr>
          <p:cNvPr id="15" name="Rectangle 14">
            <a:extLst>
              <a:ext uri="{FF2B5EF4-FFF2-40B4-BE49-F238E27FC236}">
                <a16:creationId xmlns:a16="http://schemas.microsoft.com/office/drawing/2014/main" id="{F32F1035-5FDC-6CAC-DA67-2C1914CAD405}"/>
              </a:ext>
            </a:extLst>
          </p:cNvPr>
          <p:cNvSpPr/>
          <p:nvPr/>
        </p:nvSpPr>
        <p:spPr>
          <a:xfrm>
            <a:off x="1098958" y="665177"/>
            <a:ext cx="1442908" cy="144290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C4405EC5-934B-388E-B65C-7B1656AED4ED}"/>
              </a:ext>
            </a:extLst>
          </p:cNvPr>
          <p:cNvSpPr txBox="1"/>
          <p:nvPr/>
        </p:nvSpPr>
        <p:spPr>
          <a:xfrm>
            <a:off x="780495" y="504934"/>
            <a:ext cx="301686" cy="369332"/>
          </a:xfrm>
          <a:prstGeom prst="rect">
            <a:avLst/>
          </a:prstGeom>
          <a:noFill/>
        </p:spPr>
        <p:txBody>
          <a:bodyPr wrap="none" rtlCol="0">
            <a:spAutoFit/>
          </a:bodyPr>
          <a:lstStyle/>
          <a:p>
            <a:r>
              <a:rPr lang="en-US" dirty="0"/>
              <a:t>1</a:t>
            </a:r>
          </a:p>
        </p:txBody>
      </p:sp>
      <p:sp>
        <p:nvSpPr>
          <p:cNvPr id="17" name="Rectangle 16">
            <a:extLst>
              <a:ext uri="{FF2B5EF4-FFF2-40B4-BE49-F238E27FC236}">
                <a16:creationId xmlns:a16="http://schemas.microsoft.com/office/drawing/2014/main" id="{1BE8AEA3-741D-211A-066A-9C8C8F10727F}"/>
              </a:ext>
            </a:extLst>
          </p:cNvPr>
          <p:cNvSpPr/>
          <p:nvPr/>
        </p:nvSpPr>
        <p:spPr>
          <a:xfrm>
            <a:off x="2225161" y="665175"/>
            <a:ext cx="317888" cy="1442908"/>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61458E36-246D-D6B5-1A19-D7185D963944}"/>
              </a:ext>
            </a:extLst>
          </p:cNvPr>
          <p:cNvSpPr txBox="1"/>
          <p:nvPr/>
        </p:nvSpPr>
        <p:spPr>
          <a:xfrm>
            <a:off x="2090146" y="2102358"/>
            <a:ext cx="261610" cy="369332"/>
          </a:xfrm>
          <a:prstGeom prst="rect">
            <a:avLst/>
          </a:prstGeom>
          <a:noFill/>
        </p:spPr>
        <p:txBody>
          <a:bodyPr wrap="none" rtlCol="0">
            <a:spAutoFit/>
          </a:bodyPr>
          <a:lstStyle/>
          <a:p>
            <a:r>
              <a:rPr lang="en-US" dirty="0"/>
              <a:t>t</a:t>
            </a:r>
          </a:p>
        </p:txBody>
      </p: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A0A4CBAE-1482-F138-3A9F-85141194F8C9}"/>
                  </a:ext>
                </a:extLst>
              </p:cNvPr>
              <p:cNvSpPr txBox="1"/>
              <p:nvPr/>
            </p:nvSpPr>
            <p:spPr>
              <a:xfrm>
                <a:off x="780495" y="2600128"/>
                <a:ext cx="10819002" cy="308629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𝑃𝑟𝑒𝑐𝑖𝑠𝑖𝑜</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𝑃</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r>
                            <a:rPr lang="en-US" b="0" i="1" smtClean="0">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rPr>
                            <m:t>𝑃</m:t>
                          </m:r>
                        </m:num>
                        <m:den>
                          <m:r>
                            <a:rPr lang="en-US" b="0" i="1" smtClean="0">
                              <a:latin typeface="Cambria Math" panose="02040503050406030204" pitchFamily="18" charset="0"/>
                            </a:rPr>
                            <m:t>(1−</m:t>
                          </m:r>
                          <m:r>
                            <a:rPr lang="en-US" b="0" i="1" smtClean="0">
                              <a:latin typeface="Cambria Math" panose="02040503050406030204" pitchFamily="18" charset="0"/>
                            </a:rPr>
                            <m:t>𝑡</m:t>
                          </m:r>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𝑁</m:t>
                              </m:r>
                            </m:e>
                          </m:d>
                        </m:den>
                      </m:f>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𝑃</m:t>
                          </m:r>
                        </m:sub>
                      </m:sSub>
                    </m:oMath>
                  </m:oMathPara>
                </a14:m>
                <a:endParaRPr lang="en-US" b="0" dirty="0"/>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𝑅𝑒𝑐𝑎𝑙</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𝑙</m:t>
                          </m:r>
                        </m:e>
                        <m:sub>
                          <m:r>
                            <a:rPr lang="en-US" b="0" i="1" smtClean="0">
                              <a:latin typeface="Cambria Math" panose="02040503050406030204" pitchFamily="18" charset="0"/>
                            </a:rPr>
                            <m:t>𝑃</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r>
                            <a:rPr lang="en-US" b="0" i="1" smtClean="0">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rPr>
                            <m:t>𝑃</m:t>
                          </m:r>
                        </m:num>
                        <m:den>
                          <m:r>
                            <a:rPr lang="en-US" b="0" i="1" smtClean="0">
                              <a:latin typeface="Cambria Math" panose="02040503050406030204" pitchFamily="18" charset="0"/>
                            </a:rPr>
                            <m:t>𝑃</m:t>
                          </m:r>
                        </m:den>
                      </m:f>
                      <m:r>
                        <a:rPr lang="en-US" b="0" i="1" smtClean="0">
                          <a:latin typeface="Cambria Math" panose="02040503050406030204" pitchFamily="18" charset="0"/>
                        </a:rPr>
                        <m:t>=1−</m:t>
                      </m:r>
                      <m:r>
                        <a:rPr lang="en-US" b="0" i="1" smtClean="0">
                          <a:latin typeface="Cambria Math" panose="02040503050406030204" pitchFamily="18" charset="0"/>
                        </a:rPr>
                        <m:t>𝑡</m:t>
                      </m:r>
                    </m:oMath>
                  </m:oMathPara>
                </a14:m>
                <a:endParaRPr lang="en-US" dirty="0"/>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𝐹𝑃</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𝑃</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r>
                            <a:rPr lang="en-US" b="0" i="1" smtClean="0">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rPr>
                            <m:t>𝑁</m:t>
                          </m:r>
                        </m:num>
                        <m:den>
                          <m:r>
                            <a:rPr lang="en-US" b="0" i="1" smtClean="0">
                              <a:latin typeface="Cambria Math" panose="02040503050406030204" pitchFamily="18" charset="0"/>
                            </a:rPr>
                            <m:t>𝑁</m:t>
                          </m:r>
                        </m:den>
                      </m:f>
                      <m:r>
                        <a:rPr lang="en-US" b="0" i="1" smtClean="0">
                          <a:latin typeface="Cambria Math" panose="02040503050406030204" pitchFamily="18" charset="0"/>
                        </a:rPr>
                        <m:t>=1−</m:t>
                      </m:r>
                      <m:r>
                        <a:rPr lang="en-US" b="0" i="1" smtClean="0">
                          <a:latin typeface="Cambria Math" panose="02040503050406030204" pitchFamily="18" charset="0"/>
                        </a:rPr>
                        <m:t>𝑡</m:t>
                      </m:r>
                    </m:oMath>
                  </m:oMathPara>
                </a14:m>
                <a:endParaRPr lang="en-US" dirty="0"/>
              </a:p>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𝐹</m:t>
                          </m:r>
                        </m:e>
                        <m:sub>
                          <m:r>
                            <a:rPr lang="en-US" b="0" i="1" smtClean="0">
                              <a:latin typeface="Cambria Math" panose="02040503050406030204" pitchFamily="18" charset="0"/>
                            </a:rPr>
                            <m:t>1</m:t>
                          </m:r>
                        </m:sub>
                      </m:sSub>
                      <m:r>
                        <a:rPr lang="en-US" b="0" i="1" smtClean="0">
                          <a:latin typeface="Cambria Math" panose="02040503050406030204" pitchFamily="18" charset="0"/>
                        </a:rPr>
                        <m:t> </m:t>
                      </m:r>
                      <m:r>
                        <a:rPr lang="en-US" b="0" i="1" smtClean="0">
                          <a:latin typeface="Cambria Math" panose="02040503050406030204" pitchFamily="18" charset="0"/>
                        </a:rPr>
                        <m:t>𝑆𝑐𝑜𝑟</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𝑃</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2</m:t>
                          </m:r>
                        </m:num>
                        <m:den>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1−</m:t>
                              </m:r>
                              <m:r>
                                <a:rPr lang="en-US" b="0" i="1" smtClean="0">
                                  <a:latin typeface="Cambria Math" panose="02040503050406030204" pitchFamily="18" charset="0"/>
                                </a:rPr>
                                <m:t>𝑡</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𝑝</m:t>
                                  </m:r>
                                </m:sub>
                              </m:sSub>
                            </m:den>
                          </m:f>
                        </m:den>
                      </m:f>
                      <m:r>
                        <a:rPr lang="en-US" b="0" i="0" smtClean="0">
                          <a:latin typeface="Cambria Math" panose="02040503050406030204" pitchFamily="18" charset="0"/>
                        </a:rPr>
                        <m:t>=</m:t>
                      </m:r>
                      <m:f>
                        <m:fPr>
                          <m:ctrlPr>
                            <a:rPr lang="en-US" b="0" i="1" smtClean="0">
                              <a:latin typeface="Cambria Math" panose="02040503050406030204" pitchFamily="18" charset="0"/>
                            </a:rPr>
                          </m:ctrlPr>
                        </m:fPr>
                        <m:num>
                          <m:r>
                            <a:rPr lang="en-US" b="0" i="0" smtClean="0">
                              <a:latin typeface="Cambria Math" panose="02040503050406030204" pitchFamily="18" charset="0"/>
                            </a:rPr>
                            <m:t>2</m:t>
                          </m:r>
                          <m:d>
                            <m:dPr>
                              <m:ctrlPr>
                                <a:rPr lang="en-US" b="0" i="1" smtClean="0">
                                  <a:latin typeface="Cambria Math" panose="02040503050406030204" pitchFamily="18" charset="0"/>
                                </a:rPr>
                              </m:ctrlPr>
                            </m:dPr>
                            <m:e>
                              <m:r>
                                <a:rPr lang="en-US" b="0" i="0" smtClean="0">
                                  <a:latin typeface="Cambria Math" panose="02040503050406030204" pitchFamily="18" charset="0"/>
                                </a:rPr>
                                <m:t>1−</m:t>
                              </m:r>
                              <m:r>
                                <m:rPr>
                                  <m:sty m:val="p"/>
                                </m:rPr>
                                <a:rPr lang="en-US" b="0" i="0" smtClean="0">
                                  <a:latin typeface="Cambria Math" panose="02040503050406030204" pitchFamily="18" charset="0"/>
                                </a:rPr>
                                <m:t>t</m:t>
                              </m:r>
                            </m:e>
                          </m:d>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f</m:t>
                              </m:r>
                            </m:e>
                            <m:sub>
                              <m:r>
                                <m:rPr>
                                  <m:sty m:val="p"/>
                                </m:rPr>
                                <a:rPr lang="en-US" b="0" i="0" smtClean="0">
                                  <a:latin typeface="Cambria Math" panose="02040503050406030204" pitchFamily="18" charset="0"/>
                                </a:rPr>
                                <m:t>p</m:t>
                              </m:r>
                            </m:sub>
                          </m:sSub>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𝑝</m:t>
                              </m:r>
                            </m:sub>
                          </m:sSub>
                          <m:r>
                            <a:rPr lang="en-US" b="0" i="1" smtClean="0">
                              <a:latin typeface="Cambria Math" panose="02040503050406030204" pitchFamily="18" charset="0"/>
                            </a:rPr>
                            <m:t>+1−</m:t>
                          </m:r>
                          <m:r>
                            <a:rPr lang="en-US" b="0" i="1" smtClean="0">
                              <a:latin typeface="Cambria Math" panose="02040503050406030204" pitchFamily="18" charset="0"/>
                            </a:rPr>
                            <m:t>𝑡</m:t>
                          </m:r>
                        </m:den>
                      </m:f>
                    </m:oMath>
                  </m:oMathPara>
                </a14:m>
                <a:endParaRPr lang="en-US" dirty="0"/>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𝐴𝑐𝑐𝑢𝑟𝑎𝑐𝑦</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r>
                            <a:rPr lang="en-US" b="0" i="1" smtClean="0">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rPr>
                            <m:t>𝑃</m:t>
                          </m:r>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r>
                            <a:rPr lang="en-US" b="0" i="1" smtClean="0">
                              <a:latin typeface="Cambria Math" panose="02040503050406030204" pitchFamily="18" charset="0"/>
                            </a:rPr>
                            <m:t>𝑁</m:t>
                          </m:r>
                        </m:num>
                        <m:den>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𝑁</m:t>
                          </m:r>
                        </m:den>
                      </m:f>
                      <m:r>
                        <a:rPr lang="en-US" b="0" i="1" smtClean="0">
                          <a:latin typeface="Cambria Math" panose="02040503050406030204" pitchFamily="18" charset="0"/>
                        </a:rPr>
                        <m:t>=(1−</m:t>
                      </m:r>
                      <m:r>
                        <a:rPr lang="en-US" b="0" i="1" smtClean="0">
                          <a:latin typeface="Cambria Math" panose="02040503050406030204" pitchFamily="18" charset="0"/>
                        </a:rPr>
                        <m:t>𝑡</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𝑃</m:t>
                          </m:r>
                        </m:num>
                        <m:den>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𝑁</m:t>
                          </m:r>
                        </m:den>
                      </m:f>
                      <m:r>
                        <a:rPr lang="en-US" b="0" i="1" smtClean="0">
                          <a:latin typeface="Cambria Math" panose="02040503050406030204" pitchFamily="18" charset="0"/>
                        </a:rPr>
                        <m:t>+</m:t>
                      </m:r>
                      <m:r>
                        <a:rPr lang="en-US" b="0" i="1" smtClean="0">
                          <a:latin typeface="Cambria Math" panose="02040503050406030204" pitchFamily="18" charset="0"/>
                        </a:rPr>
                        <m:t>𝑡</m:t>
                      </m:r>
                      <m:f>
                        <m:fPr>
                          <m:ctrlPr>
                            <a:rPr lang="en-US" b="0" i="1" smtClean="0">
                              <a:latin typeface="Cambria Math" panose="02040503050406030204" pitchFamily="18" charset="0"/>
                            </a:rPr>
                          </m:ctrlPr>
                        </m:fPr>
                        <m:num>
                          <m:r>
                            <a:rPr lang="en-US" b="0" i="1" smtClean="0">
                              <a:latin typeface="Cambria Math" panose="02040503050406030204" pitchFamily="18" charset="0"/>
                            </a:rPr>
                            <m:t>𝑁</m:t>
                          </m:r>
                        </m:num>
                        <m:den>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𝑁</m:t>
                          </m:r>
                        </m:den>
                      </m:f>
                      <m:r>
                        <a:rPr lang="en-US" b="0" i="1" smtClean="0">
                          <a:latin typeface="Cambria Math" panose="02040503050406030204" pitchFamily="18" charset="0"/>
                        </a:rPr>
                        <m:t>=(1−</m:t>
                      </m:r>
                      <m:r>
                        <a:rPr lang="en-US" b="0" i="1" smtClean="0">
                          <a:latin typeface="Cambria Math" panose="02040503050406030204" pitchFamily="18" charset="0"/>
                        </a:rPr>
                        <m:t>𝑡</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𝑝</m:t>
                          </m:r>
                        </m:sub>
                      </m:sSub>
                      <m:r>
                        <a:rPr lang="en-US" b="0" i="1" smtClean="0">
                          <a:latin typeface="Cambria Math" panose="02040503050406030204" pitchFamily="18" charset="0"/>
                        </a:rPr>
                        <m:t>+</m:t>
                      </m:r>
                      <m:r>
                        <a:rPr lang="en-US" b="0" i="1" smtClean="0">
                          <a:latin typeface="Cambria Math" panose="02040503050406030204" pitchFamily="18" charset="0"/>
                        </a:rPr>
                        <m:t>𝑡</m:t>
                      </m:r>
                      <m:d>
                        <m:dPr>
                          <m:ctrlPr>
                            <a:rPr lang="en-US" b="0" i="1" smtClean="0">
                              <a:latin typeface="Cambria Math" panose="02040503050406030204" pitchFamily="18" charset="0"/>
                            </a:rPr>
                          </m:ctrlPr>
                        </m:dPr>
                        <m:e>
                          <m:r>
                            <a:rPr lang="en-US" b="0" i="1" smtClean="0">
                              <a:latin typeface="Cambria Math" panose="02040503050406030204" pitchFamily="18" charset="0"/>
                            </a:rPr>
                            <m:t>1−</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𝑝</m:t>
                              </m:r>
                            </m:sub>
                          </m:sSub>
                        </m:e>
                      </m:d>
                    </m:oMath>
                  </m:oMathPara>
                </a14:m>
                <a:endParaRPr lang="en-US" dirty="0"/>
              </a:p>
            </p:txBody>
          </p:sp>
        </mc:Choice>
        <mc:Fallback xmlns="">
          <p:sp>
            <p:nvSpPr>
              <p:cNvPr id="19" name="TextBox 18">
                <a:extLst>
                  <a:ext uri="{FF2B5EF4-FFF2-40B4-BE49-F238E27FC236}">
                    <a16:creationId xmlns:a16="http://schemas.microsoft.com/office/drawing/2014/main" id="{A0A4CBAE-1482-F138-3A9F-85141194F8C9}"/>
                  </a:ext>
                </a:extLst>
              </p:cNvPr>
              <p:cNvSpPr txBox="1">
                <a:spLocks noRot="1" noChangeAspect="1" noMove="1" noResize="1" noEditPoints="1" noAdjustHandles="1" noChangeArrowheads="1" noChangeShapeType="1" noTextEdit="1"/>
              </p:cNvSpPr>
              <p:nvPr/>
            </p:nvSpPr>
            <p:spPr>
              <a:xfrm>
                <a:off x="780495" y="2600128"/>
                <a:ext cx="10819002" cy="3086294"/>
              </a:xfrm>
              <a:prstGeom prst="rect">
                <a:avLst/>
              </a:prstGeom>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5150406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CF0BADF9-A98C-701A-0CD3-359A9A8F44B6}"/>
                  </a:ext>
                </a:extLst>
              </p:cNvPr>
              <p:cNvSpPr txBox="1"/>
              <p:nvPr/>
            </p:nvSpPr>
            <p:spPr>
              <a:xfrm>
                <a:off x="686499" y="3304366"/>
                <a:ext cx="10819002" cy="302140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𝑃𝑟𝑒𝑐𝑖𝑠𝑖𝑜</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𝑖</m:t>
                              </m:r>
                            </m:sub>
                          </m:sSub>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𝑖</m:t>
                                  </m:r>
                                </m:sub>
                              </m:sSub>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m:t>
                              </m:r>
                              <m:r>
                                <a:rPr lang="en-US" b="0" i="1" smtClean="0">
                                  <a:latin typeface="Cambria Math" panose="02040503050406030204" pitchFamily="18" charset="0"/>
                                </a:rPr>
                                <m:t>𝐶</m:t>
                              </m:r>
                            </m:e>
                            <m:sub>
                              <m:r>
                                <a:rPr lang="en-US" b="0" i="1" smtClean="0">
                                  <a:latin typeface="Cambria Math" panose="02040503050406030204" pitchFamily="18" charset="0"/>
                                </a:rPr>
                                <m:t>𝑖</m:t>
                              </m:r>
                            </m:sub>
                          </m:sSub>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𝑖</m:t>
                                  </m:r>
                                </m:sub>
                              </m:sSub>
                            </m:sub>
                          </m:sSub>
                          <m:d>
                            <m:dPr>
                              <m:ctrlPr>
                                <a:rPr lang="en-US" b="0" i="1" smtClean="0">
                                  <a:latin typeface="Cambria Math" panose="02040503050406030204" pitchFamily="18" charset="0"/>
                                </a:rPr>
                              </m:ctrlPr>
                            </m:dPr>
                            <m:e>
                              <m:nary>
                                <m:naryPr>
                                  <m:chr m:val="∑"/>
                                  <m:supHide m:val="on"/>
                                  <m:ctrlPr>
                                    <a:rPr lang="en-US" b="0" i="1" smtClean="0">
                                      <a:latin typeface="Cambria Math" panose="02040503050406030204" pitchFamily="18" charset="0"/>
                                    </a:rPr>
                                  </m:ctrlPr>
                                </m:naryPr>
                                <m:sub>
                                  <m:r>
                                    <a:rPr lang="en-US" b="0" i="1" smtClean="0">
                                      <a:latin typeface="Cambria Math" panose="02040503050406030204" pitchFamily="18" charset="0"/>
                                    </a:rPr>
                                    <m:t>𝑗</m:t>
                                  </m:r>
                                </m:sub>
                                <m:sup/>
                                <m:e>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𝑗</m:t>
                                      </m:r>
                                    </m:sub>
                                  </m:sSub>
                                </m:e>
                              </m:nary>
                            </m:e>
                          </m:d>
                        </m:den>
                      </m:f>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𝑖</m:t>
                              </m:r>
                            </m:sub>
                          </m:sSub>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𝑖</m:t>
                              </m:r>
                            </m:sub>
                          </m:sSub>
                        </m:sub>
                      </m:sSub>
                    </m:oMath>
                  </m:oMathPara>
                </a14:m>
                <a:endParaRPr lang="en-US" b="0" dirty="0"/>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𝑅𝑒𝑐𝑎𝑙</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𝑙</m:t>
                          </m:r>
                        </m:e>
                        <m:sub>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𝑖</m:t>
                              </m:r>
                            </m:sub>
                          </m:sSub>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𝑖</m:t>
                                  </m:r>
                                </m:sub>
                              </m:sSub>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𝑖</m:t>
                              </m:r>
                            </m:sub>
                          </m:sSub>
                        </m:num>
                        <m:den>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𝑖</m:t>
                              </m:r>
                            </m:sub>
                          </m:sSub>
                        </m:den>
                      </m:f>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𝑖</m:t>
                              </m:r>
                            </m:sub>
                          </m:sSub>
                        </m:sub>
                      </m:sSub>
                    </m:oMath>
                  </m:oMathPara>
                </a14:m>
                <a:endParaRPr lang="en-US" dirty="0"/>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𝐹𝑃</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𝑖</m:t>
                              </m:r>
                            </m:sub>
                          </m:sSub>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𝑖</m:t>
                                  </m:r>
                                </m:sub>
                              </m:sSub>
                            </m:sub>
                          </m:sSub>
                          <m:nary>
                            <m:naryPr>
                              <m:chr m:val="∑"/>
                              <m:supHide m:val="on"/>
                              <m:ctrlPr>
                                <a:rPr lang="en-US" i="1">
                                  <a:latin typeface="Cambria Math" panose="02040503050406030204" pitchFamily="18" charset="0"/>
                                </a:rPr>
                              </m:ctrlPr>
                            </m:naryPr>
                            <m:sub>
                              <m:r>
                                <a:rPr lang="en-US" i="1">
                                  <a:latin typeface="Cambria Math" panose="02040503050406030204" pitchFamily="18" charset="0"/>
                                </a:rPr>
                                <m:t>𝑗</m:t>
                              </m:r>
                              <m:r>
                                <a:rPr lang="en-US" i="1">
                                  <a:latin typeface="Cambria Math" panose="02040503050406030204" pitchFamily="18" charset="0"/>
                                </a:rPr>
                                <m:t>≠</m:t>
                              </m:r>
                              <m:r>
                                <a:rPr lang="en-US" i="1">
                                  <a:latin typeface="Cambria Math" panose="02040503050406030204" pitchFamily="18" charset="0"/>
                                </a:rPr>
                                <m:t>𝑖</m:t>
                              </m:r>
                            </m:sub>
                            <m:sup/>
                            <m:e>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𝑗</m:t>
                                  </m:r>
                                </m:sub>
                              </m:sSub>
                            </m:e>
                          </m:nary>
                        </m:num>
                        <m:den>
                          <m:nary>
                            <m:naryPr>
                              <m:chr m:val="∑"/>
                              <m:supHide m:val="on"/>
                              <m:ctrlPr>
                                <a:rPr lang="en-US" i="1">
                                  <a:latin typeface="Cambria Math" panose="02040503050406030204" pitchFamily="18" charset="0"/>
                                </a:rPr>
                              </m:ctrlPr>
                            </m:naryPr>
                            <m:sub>
                              <m:r>
                                <a:rPr lang="en-US" i="1">
                                  <a:latin typeface="Cambria Math" panose="02040503050406030204" pitchFamily="18" charset="0"/>
                                </a:rPr>
                                <m:t>𝑗</m:t>
                              </m:r>
                              <m:r>
                                <a:rPr lang="en-US" i="1">
                                  <a:latin typeface="Cambria Math" panose="02040503050406030204" pitchFamily="18" charset="0"/>
                                </a:rPr>
                                <m:t>≠</m:t>
                              </m:r>
                              <m:r>
                                <a:rPr lang="en-US" i="1">
                                  <a:latin typeface="Cambria Math" panose="02040503050406030204" pitchFamily="18" charset="0"/>
                                </a:rPr>
                                <m:t>𝑖</m:t>
                              </m:r>
                            </m:sub>
                            <m:sup/>
                            <m:e>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𝑗</m:t>
                                  </m:r>
                                </m:sub>
                              </m:sSub>
                            </m:e>
                          </m:nary>
                        </m:den>
                      </m:f>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𝑖</m:t>
                              </m:r>
                            </m:sub>
                          </m:sSub>
                        </m:sub>
                      </m:sSub>
                    </m:oMath>
                  </m:oMathPara>
                </a14:m>
                <a:endParaRPr lang="en-US" dirty="0"/>
              </a:p>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𝐹</m:t>
                          </m:r>
                        </m:e>
                        <m:sub>
                          <m:r>
                            <a:rPr lang="en-US" b="0" i="1" smtClean="0">
                              <a:latin typeface="Cambria Math" panose="02040503050406030204" pitchFamily="18" charset="0"/>
                            </a:rPr>
                            <m:t>1</m:t>
                          </m:r>
                        </m:sub>
                      </m:sSub>
                      <m:r>
                        <a:rPr lang="en-US" b="0" i="1" smtClean="0">
                          <a:latin typeface="Cambria Math" panose="02040503050406030204" pitchFamily="18" charset="0"/>
                        </a:rPr>
                        <m:t> </m:t>
                      </m:r>
                      <m:r>
                        <a:rPr lang="en-US" b="0" i="1" smtClean="0">
                          <a:latin typeface="Cambria Math" panose="02040503050406030204" pitchFamily="18" charset="0"/>
                        </a:rPr>
                        <m:t>𝑆𝑐𝑜𝑟</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𝑒</m:t>
                          </m:r>
                        </m:e>
                        <m:sub>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𝑖</m:t>
                              </m:r>
                            </m:sub>
                          </m:sSub>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𝑖</m:t>
                              </m:r>
                            </m:sub>
                          </m:sSub>
                        </m:sub>
                      </m:sSub>
                    </m:oMath>
                  </m:oMathPara>
                </a14:m>
                <a:endParaRPr lang="en-US" dirty="0"/>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𝐴𝑐𝑐𝑢𝑟𝑎𝑐𝑦</m:t>
                      </m:r>
                      <m:r>
                        <a:rPr lang="en-US" b="0" i="1" smtClean="0">
                          <a:latin typeface="Cambria Math" panose="02040503050406030204" pitchFamily="18" charset="0"/>
                        </a:rPr>
                        <m:t>=</m:t>
                      </m:r>
                      <m:f>
                        <m:fPr>
                          <m:ctrlPr>
                            <a:rPr lang="en-US" b="0" i="1" smtClean="0">
                              <a:latin typeface="Cambria Math" panose="02040503050406030204" pitchFamily="18" charset="0"/>
                            </a:rPr>
                          </m:ctrlPr>
                        </m:fPr>
                        <m:num>
                          <m:nary>
                            <m:naryPr>
                              <m:chr m:val="∑"/>
                              <m:supHide m:val="on"/>
                              <m:ctrlPr>
                                <a:rPr lang="en-US" b="0" i="1" smtClean="0">
                                  <a:latin typeface="Cambria Math" panose="02040503050406030204" pitchFamily="18" charset="0"/>
                                </a:rPr>
                              </m:ctrlPr>
                            </m:naryPr>
                            <m:sub>
                              <m:r>
                                <a:rPr lang="en-US" b="0" i="1" smtClean="0">
                                  <a:latin typeface="Cambria Math" panose="02040503050406030204" pitchFamily="18" charset="0"/>
                                </a:rPr>
                                <m:t>𝑗</m:t>
                              </m:r>
                            </m:sub>
                            <m:sup/>
                            <m:e>
                              <m:sSub>
                                <m:sSubPr>
                                  <m:ctrlPr>
                                    <a:rPr lang="en-US" i="1">
                                      <a:latin typeface="Cambria Math" panose="02040503050406030204" pitchFamily="18" charset="0"/>
                                    </a:rPr>
                                  </m:ctrlPr>
                                </m:sSubPr>
                                <m:e>
                                  <m:r>
                                    <a:rPr lang="en-US" i="1">
                                      <a:latin typeface="Cambria Math" panose="02040503050406030204" pitchFamily="18" charset="0"/>
                                    </a:rPr>
                                    <m:t>𝑝</m:t>
                                  </m:r>
                                </m:e>
                                <m:sub>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𝑗</m:t>
                                      </m:r>
                                    </m:sub>
                                  </m:sSub>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𝑗</m:t>
                                  </m:r>
                                </m:sub>
                              </m:sSub>
                            </m:e>
                          </m:nary>
                        </m:num>
                        <m:den>
                          <m:nary>
                            <m:naryPr>
                              <m:chr m:val="∑"/>
                              <m:supHide m:val="on"/>
                              <m:ctrlPr>
                                <a:rPr lang="en-US" i="1">
                                  <a:latin typeface="Cambria Math" panose="02040503050406030204" pitchFamily="18" charset="0"/>
                                </a:rPr>
                              </m:ctrlPr>
                            </m:naryPr>
                            <m:sub>
                              <m:r>
                                <a:rPr lang="en-US" i="1">
                                  <a:latin typeface="Cambria Math" panose="02040503050406030204" pitchFamily="18" charset="0"/>
                                </a:rPr>
                                <m:t>𝑗</m:t>
                              </m:r>
                            </m:sub>
                            <m:sup/>
                            <m:e>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𝑗</m:t>
                                  </m:r>
                                </m:sub>
                              </m:sSub>
                            </m:e>
                          </m:nary>
                        </m:den>
                      </m:f>
                      <m:r>
                        <a:rPr lang="en-US" b="0" i="1" smtClean="0">
                          <a:latin typeface="Cambria Math" panose="02040503050406030204" pitchFamily="18" charset="0"/>
                        </a:rPr>
                        <m:t>=</m:t>
                      </m:r>
                      <m:nary>
                        <m:naryPr>
                          <m:chr m:val="∑"/>
                          <m:supHide m:val="on"/>
                          <m:ctrlPr>
                            <a:rPr lang="en-US" b="0" i="1" smtClean="0">
                              <a:latin typeface="Cambria Math" panose="02040503050406030204" pitchFamily="18" charset="0"/>
                            </a:rPr>
                          </m:ctrlPr>
                        </m:naryPr>
                        <m:sub>
                          <m:r>
                            <a:rPr lang="en-US" b="0" i="1" smtClean="0">
                              <a:latin typeface="Cambria Math" panose="02040503050406030204" pitchFamily="18" charset="0"/>
                            </a:rPr>
                            <m:t>𝑗</m:t>
                          </m:r>
                        </m:sub>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𝑗</m:t>
                                  </m:r>
                                </m:sub>
                              </m:sSub>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𝑗</m:t>
                                  </m:r>
                                </m:sub>
                              </m:sSub>
                            </m:sub>
                          </m:sSub>
                        </m:e>
                      </m:nary>
                      <m:r>
                        <a:rPr lang="en-US" b="0" i="1" smtClean="0">
                          <a:latin typeface="Cambria Math" panose="02040503050406030204" pitchFamily="18" charset="0"/>
                        </a:rPr>
                        <m:t>=</m:t>
                      </m:r>
                      <m:nary>
                        <m:naryPr>
                          <m:chr m:val="∑"/>
                          <m:supHide m:val="on"/>
                          <m:ctrlPr>
                            <a:rPr lang="en-US" b="0" i="1" smtClean="0">
                              <a:latin typeface="Cambria Math" panose="02040503050406030204" pitchFamily="18" charset="0"/>
                            </a:rPr>
                          </m:ctrlPr>
                        </m:naryPr>
                        <m:sub>
                          <m:r>
                            <a:rPr lang="en-US" b="0" i="1" smtClean="0">
                              <a:latin typeface="Cambria Math" panose="02040503050406030204" pitchFamily="18" charset="0"/>
                            </a:rPr>
                            <m:t>𝑗</m:t>
                          </m:r>
                        </m:sub>
                        <m:sup/>
                        <m:e>
                          <m:sSubSup>
                            <m:sSubSupPr>
                              <m:ctrlPr>
                                <a:rPr lang="en-US" b="0" i="1" smtClean="0">
                                  <a:latin typeface="Cambria Math" panose="02040503050406030204" pitchFamily="18" charset="0"/>
                                </a:rPr>
                              </m:ctrlPr>
                            </m:sSubSupPr>
                            <m:e>
                              <m:r>
                                <a:rPr lang="en-US" i="1">
                                  <a:latin typeface="Cambria Math" panose="02040503050406030204" pitchFamily="18" charset="0"/>
                                </a:rPr>
                                <m:t>𝑝</m:t>
                              </m:r>
                            </m:e>
                            <m:sub>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𝑗</m:t>
                                  </m:r>
                                </m:sub>
                              </m:sSub>
                            </m:sub>
                            <m:sup>
                              <m:r>
                                <a:rPr lang="en-US" b="0" i="1" smtClean="0">
                                  <a:latin typeface="Cambria Math" panose="02040503050406030204" pitchFamily="18" charset="0"/>
                                </a:rPr>
                                <m:t>2</m:t>
                              </m:r>
                            </m:sup>
                          </m:sSubSup>
                        </m:e>
                      </m:nary>
                    </m:oMath>
                  </m:oMathPara>
                </a14:m>
                <a:endParaRPr lang="en-US" dirty="0"/>
              </a:p>
            </p:txBody>
          </p:sp>
        </mc:Choice>
        <mc:Fallback xmlns="">
          <p:sp>
            <p:nvSpPr>
              <p:cNvPr id="5" name="TextBox 4">
                <a:extLst>
                  <a:ext uri="{FF2B5EF4-FFF2-40B4-BE49-F238E27FC236}">
                    <a16:creationId xmlns:a16="http://schemas.microsoft.com/office/drawing/2014/main" id="{CF0BADF9-A98C-701A-0CD3-359A9A8F44B6}"/>
                  </a:ext>
                </a:extLst>
              </p:cNvPr>
              <p:cNvSpPr txBox="1">
                <a:spLocks noRot="1" noChangeAspect="1" noMove="1" noResize="1" noEditPoints="1" noAdjustHandles="1" noChangeArrowheads="1" noChangeShapeType="1" noTextEdit="1"/>
              </p:cNvSpPr>
              <p:nvPr/>
            </p:nvSpPr>
            <p:spPr>
              <a:xfrm>
                <a:off x="686499" y="3304366"/>
                <a:ext cx="10819002" cy="3021405"/>
              </a:xfrm>
              <a:prstGeom prst="rect">
                <a:avLst/>
              </a:prstGeom>
              <a:blipFill>
                <a:blip r:embed="rId2"/>
                <a:stretch>
                  <a:fillRect/>
                </a:stretch>
              </a:blipFill>
            </p:spPr>
            <p:txBody>
              <a:bodyPr/>
              <a:lstStyle/>
              <a:p>
                <a:r>
                  <a:rPr lang="en-US">
                    <a:noFill/>
                  </a:rPr>
                  <a:t> </a:t>
                </a:r>
              </a:p>
            </p:txBody>
          </p:sp>
        </mc:Fallback>
      </mc:AlternateContent>
      <p:graphicFrame>
        <p:nvGraphicFramePr>
          <p:cNvPr id="6" name="Table 10">
            <a:extLst>
              <a:ext uri="{FF2B5EF4-FFF2-40B4-BE49-F238E27FC236}">
                <a16:creationId xmlns:a16="http://schemas.microsoft.com/office/drawing/2014/main" id="{4BABF33B-BA29-244D-37FE-07C3061B5219}"/>
              </a:ext>
            </a:extLst>
          </p:cNvPr>
          <p:cNvGraphicFramePr>
            <a:graphicFrameLocks noGrp="1"/>
          </p:cNvGraphicFramePr>
          <p:nvPr>
            <p:extLst>
              <p:ext uri="{D42A27DB-BD31-4B8C-83A1-F6EECF244321}">
                <p14:modId xmlns:p14="http://schemas.microsoft.com/office/powerpoint/2010/main" val="1839606240"/>
              </p:ext>
            </p:extLst>
          </p:nvPr>
        </p:nvGraphicFramePr>
        <p:xfrm>
          <a:off x="4929930" y="95293"/>
          <a:ext cx="2691004" cy="2810304"/>
        </p:xfrm>
        <a:graphic>
          <a:graphicData uri="http://schemas.openxmlformats.org/drawingml/2006/table">
            <a:tbl>
              <a:tblPr firstRow="1" bandRow="1">
                <a:tableStyleId>{5C22544A-7EE6-4342-B048-85BDC9FD1C3A}</a:tableStyleId>
              </a:tblPr>
              <a:tblGrid>
                <a:gridCol w="672751">
                  <a:extLst>
                    <a:ext uri="{9D8B030D-6E8A-4147-A177-3AD203B41FA5}">
                      <a16:colId xmlns:a16="http://schemas.microsoft.com/office/drawing/2014/main" val="3779047369"/>
                    </a:ext>
                  </a:extLst>
                </a:gridCol>
                <a:gridCol w="672751">
                  <a:extLst>
                    <a:ext uri="{9D8B030D-6E8A-4147-A177-3AD203B41FA5}">
                      <a16:colId xmlns:a16="http://schemas.microsoft.com/office/drawing/2014/main" val="2587912599"/>
                    </a:ext>
                  </a:extLst>
                </a:gridCol>
                <a:gridCol w="672751">
                  <a:extLst>
                    <a:ext uri="{9D8B030D-6E8A-4147-A177-3AD203B41FA5}">
                      <a16:colId xmlns:a16="http://schemas.microsoft.com/office/drawing/2014/main" val="617498338"/>
                    </a:ext>
                  </a:extLst>
                </a:gridCol>
                <a:gridCol w="672751">
                  <a:extLst>
                    <a:ext uri="{9D8B030D-6E8A-4147-A177-3AD203B41FA5}">
                      <a16:colId xmlns:a16="http://schemas.microsoft.com/office/drawing/2014/main" val="1361611942"/>
                    </a:ext>
                  </a:extLst>
                </a:gridCol>
              </a:tblGrid>
              <a:tr h="517477">
                <a:tc>
                  <a:txBody>
                    <a:bodyPr/>
                    <a:lstStyle/>
                    <a:p>
                      <a:pPr algn="ctr"/>
                      <a:endParaRPr lang="en-US" sz="1500" b="1" dirty="0">
                        <a:solidFill>
                          <a:schemeClr val="bg1"/>
                        </a:solidFill>
                      </a:endParaRPr>
                    </a:p>
                  </a:txBody>
                  <a:tcPr marL="73925" marR="73925" marT="36963" marB="36963">
                    <a:solidFill>
                      <a:srgbClr val="4472C4"/>
                    </a:solidFill>
                  </a:tcPr>
                </a:tc>
                <a:tc>
                  <a:txBody>
                    <a:bodyPr/>
                    <a:lstStyle/>
                    <a:p>
                      <a:pPr algn="ctr"/>
                      <a:r>
                        <a:rPr lang="en-US" sz="1500" dirty="0"/>
                        <a:t>Model Cat</a:t>
                      </a:r>
                    </a:p>
                  </a:txBody>
                  <a:tcPr marL="73925" marR="73925" marT="36963" marB="36963"/>
                </a:tc>
                <a:tc>
                  <a:txBody>
                    <a:bodyPr/>
                    <a:lstStyle/>
                    <a:p>
                      <a:pPr algn="ctr"/>
                      <a:r>
                        <a:rPr lang="en-US" sz="1500" dirty="0"/>
                        <a:t>Model Dog</a:t>
                      </a:r>
                    </a:p>
                  </a:txBody>
                  <a:tcPr marL="73925" marR="73925" marT="36963" marB="36963"/>
                </a:tc>
                <a:tc>
                  <a:txBody>
                    <a:bodyPr/>
                    <a:lstStyle/>
                    <a:p>
                      <a:pPr algn="ctr"/>
                      <a:r>
                        <a:rPr lang="en-US" sz="1500" dirty="0"/>
                        <a:t>Model Bird</a:t>
                      </a:r>
                    </a:p>
                  </a:txBody>
                  <a:tcPr marL="73925" marR="73925" marT="36963" marB="36963"/>
                </a:tc>
                <a:extLst>
                  <a:ext uri="{0D108BD9-81ED-4DB2-BD59-A6C34878D82A}">
                    <a16:rowId xmlns:a16="http://schemas.microsoft.com/office/drawing/2014/main" val="2688480762"/>
                  </a:ext>
                </a:extLst>
              </a:tr>
              <a:tr h="517477">
                <a:tc>
                  <a:txBody>
                    <a:bodyPr/>
                    <a:lstStyle/>
                    <a:p>
                      <a:pPr algn="ctr"/>
                      <a:r>
                        <a:rPr lang="en-US" sz="1500" b="1" dirty="0">
                          <a:solidFill>
                            <a:schemeClr val="bg1"/>
                          </a:solidFill>
                        </a:rPr>
                        <a:t>Data Cat</a:t>
                      </a:r>
                    </a:p>
                    <a:p>
                      <a:pPr algn="ctr"/>
                      <a:r>
                        <a:rPr lang="en-US" sz="1500" b="1" dirty="0">
                          <a:solidFill>
                            <a:schemeClr val="bg1"/>
                          </a:solidFill>
                        </a:rPr>
                        <a:t>98</a:t>
                      </a:r>
                    </a:p>
                  </a:txBody>
                  <a:tcPr marL="73925" marR="73925" marT="36963" marB="36963">
                    <a:solidFill>
                      <a:srgbClr val="4472C4"/>
                    </a:solidFill>
                  </a:tcPr>
                </a:tc>
                <a:tc>
                  <a:txBody>
                    <a:bodyPr/>
                    <a:lstStyle/>
                    <a:p>
                      <a:r>
                        <a:rPr lang="en-US" sz="1500" dirty="0"/>
                        <a:t>76</a:t>
                      </a:r>
                    </a:p>
                  </a:txBody>
                  <a:tcPr marL="73925" marR="73925" marT="36963" marB="36963"/>
                </a:tc>
                <a:tc>
                  <a:txBody>
                    <a:bodyPr/>
                    <a:lstStyle/>
                    <a:p>
                      <a:r>
                        <a:rPr lang="en-US" sz="1500" dirty="0"/>
                        <a:t>20</a:t>
                      </a:r>
                    </a:p>
                  </a:txBody>
                  <a:tcPr marL="73925" marR="73925" marT="36963" marB="36963"/>
                </a:tc>
                <a:tc>
                  <a:txBody>
                    <a:bodyPr/>
                    <a:lstStyle/>
                    <a:p>
                      <a:r>
                        <a:rPr lang="en-US" sz="1500" dirty="0"/>
                        <a:t>12</a:t>
                      </a:r>
                    </a:p>
                  </a:txBody>
                  <a:tcPr marL="73925" marR="73925" marT="36963" marB="36963"/>
                </a:tc>
                <a:extLst>
                  <a:ext uri="{0D108BD9-81ED-4DB2-BD59-A6C34878D82A}">
                    <a16:rowId xmlns:a16="http://schemas.microsoft.com/office/drawing/2014/main" val="1617891110"/>
                  </a:ext>
                </a:extLst>
              </a:tr>
              <a:tr h="517477">
                <a:tc>
                  <a:txBody>
                    <a:bodyPr/>
                    <a:lstStyle/>
                    <a:p>
                      <a:pPr algn="ctr"/>
                      <a:r>
                        <a:rPr lang="en-US" sz="1500" b="1" dirty="0">
                          <a:solidFill>
                            <a:schemeClr val="bg1"/>
                          </a:solidFill>
                        </a:rPr>
                        <a:t>Data Dog</a:t>
                      </a:r>
                    </a:p>
                    <a:p>
                      <a:pPr algn="ctr"/>
                      <a:r>
                        <a:rPr lang="en-US" sz="1500" b="1" dirty="0">
                          <a:solidFill>
                            <a:schemeClr val="bg1"/>
                          </a:solidFill>
                        </a:rPr>
                        <a:t>218</a:t>
                      </a:r>
                    </a:p>
                  </a:txBody>
                  <a:tcPr marL="73925" marR="73925" marT="36963" marB="36963">
                    <a:solidFill>
                      <a:srgbClr val="4472C4"/>
                    </a:solidFill>
                  </a:tcPr>
                </a:tc>
                <a:tc>
                  <a:txBody>
                    <a:bodyPr/>
                    <a:lstStyle/>
                    <a:p>
                      <a:r>
                        <a:rPr lang="en-US" sz="1500" dirty="0"/>
                        <a:t>27</a:t>
                      </a:r>
                    </a:p>
                  </a:txBody>
                  <a:tcPr marL="73925" marR="73925" marT="36963" marB="36963"/>
                </a:tc>
                <a:tc>
                  <a:txBody>
                    <a:bodyPr/>
                    <a:lstStyle/>
                    <a:p>
                      <a:r>
                        <a:rPr lang="en-US" sz="1500" dirty="0"/>
                        <a:t>180</a:t>
                      </a:r>
                    </a:p>
                  </a:txBody>
                  <a:tcPr marL="73925" marR="73925" marT="36963" marB="36963"/>
                </a:tc>
                <a:tc>
                  <a:txBody>
                    <a:bodyPr/>
                    <a:lstStyle/>
                    <a:p>
                      <a:r>
                        <a:rPr lang="en-US" sz="1500" dirty="0"/>
                        <a:t>11</a:t>
                      </a:r>
                    </a:p>
                  </a:txBody>
                  <a:tcPr marL="73925" marR="73925" marT="36963" marB="36963"/>
                </a:tc>
                <a:extLst>
                  <a:ext uri="{0D108BD9-81ED-4DB2-BD59-A6C34878D82A}">
                    <a16:rowId xmlns:a16="http://schemas.microsoft.com/office/drawing/2014/main" val="842711822"/>
                  </a:ext>
                </a:extLst>
              </a:tr>
              <a:tr h="517477">
                <a:tc>
                  <a:txBody>
                    <a:bodyPr/>
                    <a:lstStyle/>
                    <a:p>
                      <a:pPr algn="ctr"/>
                      <a:r>
                        <a:rPr lang="en-US" sz="1500" b="1" dirty="0">
                          <a:solidFill>
                            <a:schemeClr val="bg1"/>
                          </a:solidFill>
                        </a:rPr>
                        <a:t>Data Bird</a:t>
                      </a:r>
                    </a:p>
                    <a:p>
                      <a:pPr algn="ctr"/>
                      <a:r>
                        <a:rPr lang="en-US" sz="1500" b="1" dirty="0">
                          <a:solidFill>
                            <a:schemeClr val="bg1"/>
                          </a:solidFill>
                        </a:rPr>
                        <a:t>44</a:t>
                      </a:r>
                    </a:p>
                  </a:txBody>
                  <a:tcPr marL="73925" marR="73925" marT="36963" marB="36963">
                    <a:solidFill>
                      <a:srgbClr val="4472C4"/>
                    </a:solidFill>
                  </a:tcPr>
                </a:tc>
                <a:tc>
                  <a:txBody>
                    <a:bodyPr/>
                    <a:lstStyle/>
                    <a:p>
                      <a:r>
                        <a:rPr lang="en-US" sz="1500" dirty="0"/>
                        <a:t>16</a:t>
                      </a:r>
                    </a:p>
                  </a:txBody>
                  <a:tcPr marL="73925" marR="73925" marT="36963" marB="36963"/>
                </a:tc>
                <a:tc>
                  <a:txBody>
                    <a:bodyPr/>
                    <a:lstStyle/>
                    <a:p>
                      <a:r>
                        <a:rPr lang="en-US" sz="1500" dirty="0"/>
                        <a:t>3</a:t>
                      </a:r>
                    </a:p>
                  </a:txBody>
                  <a:tcPr marL="73925" marR="73925" marT="36963" marB="36963"/>
                </a:tc>
                <a:tc>
                  <a:txBody>
                    <a:bodyPr/>
                    <a:lstStyle/>
                    <a:p>
                      <a:r>
                        <a:rPr lang="en-US" sz="1500" dirty="0"/>
                        <a:t>25</a:t>
                      </a:r>
                    </a:p>
                  </a:txBody>
                  <a:tcPr marL="73925" marR="73925" marT="36963" marB="36963"/>
                </a:tc>
                <a:extLst>
                  <a:ext uri="{0D108BD9-81ED-4DB2-BD59-A6C34878D82A}">
                    <a16:rowId xmlns:a16="http://schemas.microsoft.com/office/drawing/2014/main" val="1343416302"/>
                  </a:ext>
                </a:extLst>
              </a:tr>
            </a:tbl>
          </a:graphicData>
        </a:graphic>
      </p:graphicFrame>
    </p:spTree>
    <p:extLst>
      <p:ext uri="{BB962C8B-B14F-4D97-AF65-F5344CB8AC3E}">
        <p14:creationId xmlns:p14="http://schemas.microsoft.com/office/powerpoint/2010/main" val="23073025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D018D2E-695E-38F4-54B0-605659A2D2F5}"/>
              </a:ext>
            </a:extLst>
          </p:cNvPr>
          <p:cNvSpPr>
            <a:spLocks noGrp="1"/>
          </p:cNvSpPr>
          <p:nvPr>
            <p:ph type="title"/>
          </p:nvPr>
        </p:nvSpPr>
        <p:spPr/>
        <p:txBody>
          <a:bodyPr/>
          <a:lstStyle/>
          <a:p>
            <a:r>
              <a:rPr lang="en-AU" dirty="0"/>
              <a:t>Types of Machine Learning</a:t>
            </a:r>
          </a:p>
        </p:txBody>
      </p:sp>
      <p:graphicFrame>
        <p:nvGraphicFramePr>
          <p:cNvPr id="13" name="Diagram 12">
            <a:extLst>
              <a:ext uri="{FF2B5EF4-FFF2-40B4-BE49-F238E27FC236}">
                <a16:creationId xmlns:a16="http://schemas.microsoft.com/office/drawing/2014/main" id="{F0C54994-8888-46E4-3DFB-C13D836DB2BA}"/>
              </a:ext>
            </a:extLst>
          </p:cNvPr>
          <p:cNvGraphicFramePr/>
          <p:nvPr>
            <p:extLst>
              <p:ext uri="{D42A27DB-BD31-4B8C-83A1-F6EECF244321}">
                <p14:modId xmlns:p14="http://schemas.microsoft.com/office/powerpoint/2010/main" val="2935547865"/>
              </p:ext>
            </p:extLst>
          </p:nvPr>
        </p:nvGraphicFramePr>
        <p:xfrm>
          <a:off x="1693831" y="1576149"/>
          <a:ext cx="8804336" cy="33337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a:extLst>
              <a:ext uri="{FF2B5EF4-FFF2-40B4-BE49-F238E27FC236}">
                <a16:creationId xmlns:a16="http://schemas.microsoft.com/office/drawing/2014/main" id="{F79B64A2-A59C-48B4-A1E8-BCA44FEFB515}"/>
              </a:ext>
            </a:extLst>
          </p:cNvPr>
          <p:cNvSpPr txBox="1"/>
          <p:nvPr/>
        </p:nvSpPr>
        <p:spPr>
          <a:xfrm>
            <a:off x="940038" y="4852629"/>
            <a:ext cx="3196127" cy="1754326"/>
          </a:xfrm>
          <a:prstGeom prst="rect">
            <a:avLst/>
          </a:prstGeom>
          <a:noFill/>
        </p:spPr>
        <p:txBody>
          <a:bodyPr wrap="square" rtlCol="0">
            <a:spAutoFit/>
          </a:bodyPr>
          <a:lstStyle/>
          <a:p>
            <a:r>
              <a:rPr lang="en-US" dirty="0"/>
              <a:t>Learning from a pre-labeled dataset to predict on unseen but similar data.</a:t>
            </a:r>
          </a:p>
          <a:p>
            <a:r>
              <a:rPr lang="en-US" i="1" dirty="0"/>
              <a:t>Ex: housing price prediction based on home features, location, school rating, age.</a:t>
            </a:r>
          </a:p>
        </p:txBody>
      </p:sp>
      <p:sp>
        <p:nvSpPr>
          <p:cNvPr id="5" name="TextBox 4">
            <a:extLst>
              <a:ext uri="{FF2B5EF4-FFF2-40B4-BE49-F238E27FC236}">
                <a16:creationId xmlns:a16="http://schemas.microsoft.com/office/drawing/2014/main" id="{B77B9876-9A9C-2498-7905-B0BEA892FD86}"/>
              </a:ext>
            </a:extLst>
          </p:cNvPr>
          <p:cNvSpPr txBox="1"/>
          <p:nvPr/>
        </p:nvSpPr>
        <p:spPr>
          <a:xfrm>
            <a:off x="4497935" y="4852629"/>
            <a:ext cx="3196127" cy="1754326"/>
          </a:xfrm>
          <a:prstGeom prst="rect">
            <a:avLst/>
          </a:prstGeom>
          <a:noFill/>
        </p:spPr>
        <p:txBody>
          <a:bodyPr wrap="square" rtlCol="0">
            <a:spAutoFit/>
          </a:bodyPr>
          <a:lstStyle/>
          <a:p>
            <a:r>
              <a:rPr lang="en-US" dirty="0"/>
              <a:t>Identifying structure and patterns within an unlabeled dataset.</a:t>
            </a:r>
          </a:p>
          <a:p>
            <a:r>
              <a:rPr lang="en-US" i="1" dirty="0"/>
              <a:t>Ex:  customer segmentation based on type and frequency of purchases made, demography.</a:t>
            </a:r>
          </a:p>
        </p:txBody>
      </p:sp>
      <p:sp>
        <p:nvSpPr>
          <p:cNvPr id="6" name="TextBox 5">
            <a:extLst>
              <a:ext uri="{FF2B5EF4-FFF2-40B4-BE49-F238E27FC236}">
                <a16:creationId xmlns:a16="http://schemas.microsoft.com/office/drawing/2014/main" id="{199F6CFE-22DE-E301-2355-5A2F614E980A}"/>
              </a:ext>
            </a:extLst>
          </p:cNvPr>
          <p:cNvSpPr txBox="1"/>
          <p:nvPr/>
        </p:nvSpPr>
        <p:spPr>
          <a:xfrm>
            <a:off x="8313010" y="4991128"/>
            <a:ext cx="3196127" cy="1754326"/>
          </a:xfrm>
          <a:prstGeom prst="rect">
            <a:avLst/>
          </a:prstGeom>
          <a:noFill/>
        </p:spPr>
        <p:txBody>
          <a:bodyPr wrap="square" rtlCol="0">
            <a:spAutoFit/>
          </a:bodyPr>
          <a:lstStyle/>
          <a:p>
            <a:r>
              <a:rPr lang="en-US" dirty="0"/>
              <a:t>Learning via interaction with an environment using a penalty-reward feedback.</a:t>
            </a:r>
          </a:p>
          <a:p>
            <a:r>
              <a:rPr lang="en-US" i="1" dirty="0"/>
              <a:t>Ex: learning to play a game of chess by playing against a human.</a:t>
            </a:r>
          </a:p>
        </p:txBody>
      </p:sp>
    </p:spTree>
    <p:extLst>
      <p:ext uri="{BB962C8B-B14F-4D97-AF65-F5344CB8AC3E}">
        <p14:creationId xmlns:p14="http://schemas.microsoft.com/office/powerpoint/2010/main" val="8143329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D3AB0-3289-E557-795E-DB81BAFDDC3A}"/>
              </a:ext>
            </a:extLst>
          </p:cNvPr>
          <p:cNvSpPr>
            <a:spLocks noGrp="1"/>
          </p:cNvSpPr>
          <p:nvPr>
            <p:ph type="title"/>
          </p:nvPr>
        </p:nvSpPr>
        <p:spPr/>
        <p:txBody>
          <a:bodyPr/>
          <a:lstStyle/>
          <a:p>
            <a:r>
              <a:rPr lang="en-US" b="1" dirty="0"/>
              <a:t>R</a:t>
            </a:r>
            <a:r>
              <a:rPr lang="en-US" dirty="0"/>
              <a:t>eceiver </a:t>
            </a:r>
            <a:r>
              <a:rPr lang="en-US" b="1" dirty="0"/>
              <a:t>O</a:t>
            </a:r>
            <a:r>
              <a:rPr lang="en-US" dirty="0"/>
              <a:t>perating </a:t>
            </a:r>
            <a:r>
              <a:rPr lang="en-US" b="1" dirty="0"/>
              <a:t>C</a:t>
            </a:r>
            <a:r>
              <a:rPr lang="en-US" dirty="0"/>
              <a:t>haracteristic (ROC) Curve</a:t>
            </a:r>
          </a:p>
        </p:txBody>
      </p:sp>
      <p:sp>
        <p:nvSpPr>
          <p:cNvPr id="3" name="Content Placeholder 2">
            <a:extLst>
              <a:ext uri="{FF2B5EF4-FFF2-40B4-BE49-F238E27FC236}">
                <a16:creationId xmlns:a16="http://schemas.microsoft.com/office/drawing/2014/main" id="{8718F14D-98FC-812B-5B16-75ABC4C6F026}"/>
              </a:ext>
            </a:extLst>
          </p:cNvPr>
          <p:cNvSpPr>
            <a:spLocks noGrp="1"/>
          </p:cNvSpPr>
          <p:nvPr>
            <p:ph sz="half" idx="1"/>
          </p:nvPr>
        </p:nvSpPr>
        <p:spPr>
          <a:xfrm>
            <a:off x="838200" y="1864722"/>
            <a:ext cx="4244085" cy="4032737"/>
          </a:xfrm>
        </p:spPr>
        <p:txBody>
          <a:bodyPr>
            <a:normAutofit fontScale="85000" lnSpcReduction="20000"/>
          </a:bodyPr>
          <a:lstStyle/>
          <a:p>
            <a:r>
              <a:rPr lang="en-AU" dirty="0"/>
              <a:t>Is the graphs between Recall and FPR for each class for a model for a given data set</a:t>
            </a:r>
          </a:p>
          <a:p>
            <a:pPr lvl="1"/>
            <a:r>
              <a:rPr lang="en-AU" dirty="0"/>
              <a:t>These are generated by varying the thresholds </a:t>
            </a:r>
          </a:p>
          <a:p>
            <a:pPr lvl="1"/>
            <a:r>
              <a:rPr lang="en-AU" dirty="0"/>
              <a:t>The threshold above which the model probability for each class signifies that the data is predicted to belongs to that class. </a:t>
            </a:r>
          </a:p>
          <a:p>
            <a:r>
              <a:rPr lang="en-AU" dirty="0"/>
              <a:t>The area under the curve (</a:t>
            </a:r>
            <a:r>
              <a:rPr lang="en-AU" dirty="0" err="1"/>
              <a:t>auc</a:t>
            </a:r>
            <a:r>
              <a:rPr lang="en-AU" dirty="0"/>
              <a:t>) being:</a:t>
            </a:r>
          </a:p>
          <a:p>
            <a:pPr lvl="1"/>
            <a:r>
              <a:rPr lang="en-AU" dirty="0"/>
              <a:t>&gt; 0.5 – better performance than random model</a:t>
            </a:r>
          </a:p>
          <a:p>
            <a:pPr lvl="1"/>
            <a:r>
              <a:rPr lang="en-AU" dirty="0"/>
              <a:t>= 1 – best performance</a:t>
            </a:r>
          </a:p>
        </p:txBody>
      </p:sp>
      <p:grpSp>
        <p:nvGrpSpPr>
          <p:cNvPr id="4" name="Group 3">
            <a:extLst>
              <a:ext uri="{FF2B5EF4-FFF2-40B4-BE49-F238E27FC236}">
                <a16:creationId xmlns:a16="http://schemas.microsoft.com/office/drawing/2014/main" id="{84AED9E8-1EAF-0B23-DDC9-70EB694D1461}"/>
              </a:ext>
            </a:extLst>
          </p:cNvPr>
          <p:cNvGrpSpPr/>
          <p:nvPr/>
        </p:nvGrpSpPr>
        <p:grpSpPr>
          <a:xfrm>
            <a:off x="5911334" y="1690688"/>
            <a:ext cx="5199689" cy="4632325"/>
            <a:chOff x="5911334" y="1690688"/>
            <a:chExt cx="5199689" cy="4632325"/>
          </a:xfrm>
        </p:grpSpPr>
        <p:cxnSp>
          <p:nvCxnSpPr>
            <p:cNvPr id="6" name="Straight Arrow Connector 5">
              <a:extLst>
                <a:ext uri="{FF2B5EF4-FFF2-40B4-BE49-F238E27FC236}">
                  <a16:creationId xmlns:a16="http://schemas.microsoft.com/office/drawing/2014/main" id="{364DDB88-AEF6-6FA5-294C-3174D1EDA96A}"/>
                </a:ext>
              </a:extLst>
            </p:cNvPr>
            <p:cNvCxnSpPr/>
            <p:nvPr/>
          </p:nvCxnSpPr>
          <p:spPr>
            <a:xfrm>
              <a:off x="6315740" y="1690688"/>
              <a:ext cx="0" cy="4486275"/>
            </a:xfrm>
            <a:prstGeom prst="straightConnector1">
              <a:avLst/>
            </a:prstGeom>
            <a:ln w="127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E79789CA-AA45-0CDB-DD35-EBE0C3A07702}"/>
                </a:ext>
              </a:extLst>
            </p:cNvPr>
            <p:cNvCxnSpPr/>
            <p:nvPr/>
          </p:nvCxnSpPr>
          <p:spPr>
            <a:xfrm>
              <a:off x="6019800" y="5901070"/>
              <a:ext cx="5091223" cy="0"/>
            </a:xfrm>
            <a:prstGeom prst="straightConnector1">
              <a:avLst/>
            </a:prstGeom>
            <a:ln w="12700">
              <a:headEnd type="triangle"/>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C9BA790B-A221-7CB6-8402-7B5E4BE00656}"/>
                </a:ext>
              </a:extLst>
            </p:cNvPr>
            <p:cNvSpPr txBox="1"/>
            <p:nvPr/>
          </p:nvSpPr>
          <p:spPr>
            <a:xfrm>
              <a:off x="8298350" y="5901070"/>
              <a:ext cx="543739" cy="369332"/>
            </a:xfrm>
            <a:prstGeom prst="rect">
              <a:avLst/>
            </a:prstGeom>
            <a:noFill/>
          </p:spPr>
          <p:txBody>
            <a:bodyPr wrap="none" rtlCol="0">
              <a:spAutoFit/>
            </a:bodyPr>
            <a:lstStyle/>
            <a:p>
              <a:r>
                <a:rPr lang="en-AU" b="1" dirty="0"/>
                <a:t>FPR</a:t>
              </a:r>
            </a:p>
          </p:txBody>
        </p:sp>
        <p:sp>
          <p:nvSpPr>
            <p:cNvPr id="10" name="TextBox 9">
              <a:extLst>
                <a:ext uri="{FF2B5EF4-FFF2-40B4-BE49-F238E27FC236}">
                  <a16:creationId xmlns:a16="http://schemas.microsoft.com/office/drawing/2014/main" id="{77B917ED-7E07-501C-D455-10DCAB4ECF52}"/>
                </a:ext>
              </a:extLst>
            </p:cNvPr>
            <p:cNvSpPr txBox="1"/>
            <p:nvPr/>
          </p:nvSpPr>
          <p:spPr>
            <a:xfrm rot="16200000">
              <a:off x="5722308" y="3749159"/>
              <a:ext cx="747384" cy="369332"/>
            </a:xfrm>
            <a:prstGeom prst="rect">
              <a:avLst/>
            </a:prstGeom>
            <a:noFill/>
          </p:spPr>
          <p:txBody>
            <a:bodyPr wrap="none" rtlCol="0">
              <a:spAutoFit/>
            </a:bodyPr>
            <a:lstStyle/>
            <a:p>
              <a:r>
                <a:rPr lang="en-AU" b="1" dirty="0"/>
                <a:t>Recall</a:t>
              </a:r>
            </a:p>
          </p:txBody>
        </p:sp>
        <p:sp>
          <p:nvSpPr>
            <p:cNvPr id="12" name="TextBox 11">
              <a:extLst>
                <a:ext uri="{FF2B5EF4-FFF2-40B4-BE49-F238E27FC236}">
                  <a16:creationId xmlns:a16="http://schemas.microsoft.com/office/drawing/2014/main" id="{B85E5542-2C0A-4C45-B8AC-BC9D75010562}"/>
                </a:ext>
              </a:extLst>
            </p:cNvPr>
            <p:cNvSpPr txBox="1"/>
            <p:nvPr/>
          </p:nvSpPr>
          <p:spPr>
            <a:xfrm>
              <a:off x="10781414" y="5953681"/>
              <a:ext cx="301686" cy="369332"/>
            </a:xfrm>
            <a:prstGeom prst="rect">
              <a:avLst/>
            </a:prstGeom>
            <a:noFill/>
          </p:spPr>
          <p:txBody>
            <a:bodyPr wrap="none" rtlCol="0">
              <a:spAutoFit/>
            </a:bodyPr>
            <a:lstStyle/>
            <a:p>
              <a:r>
                <a:rPr lang="en-AU" dirty="0"/>
                <a:t>1</a:t>
              </a:r>
            </a:p>
          </p:txBody>
        </p:sp>
        <p:sp>
          <p:nvSpPr>
            <p:cNvPr id="14" name="TextBox 13">
              <a:extLst>
                <a:ext uri="{FF2B5EF4-FFF2-40B4-BE49-F238E27FC236}">
                  <a16:creationId xmlns:a16="http://schemas.microsoft.com/office/drawing/2014/main" id="{8DC2EDAF-E2E6-9C76-5005-E6BA11361C28}"/>
                </a:ext>
              </a:extLst>
            </p:cNvPr>
            <p:cNvSpPr txBox="1"/>
            <p:nvPr/>
          </p:nvSpPr>
          <p:spPr>
            <a:xfrm>
              <a:off x="5945157" y="1984291"/>
              <a:ext cx="301686" cy="369332"/>
            </a:xfrm>
            <a:prstGeom prst="rect">
              <a:avLst/>
            </a:prstGeom>
            <a:noFill/>
          </p:spPr>
          <p:txBody>
            <a:bodyPr wrap="square" rtlCol="0">
              <a:spAutoFit/>
            </a:bodyPr>
            <a:lstStyle/>
            <a:p>
              <a:r>
                <a:rPr lang="en-AU" dirty="0"/>
                <a:t>1</a:t>
              </a:r>
            </a:p>
          </p:txBody>
        </p:sp>
        <p:sp>
          <p:nvSpPr>
            <p:cNvPr id="15" name="TextBox 14">
              <a:extLst>
                <a:ext uri="{FF2B5EF4-FFF2-40B4-BE49-F238E27FC236}">
                  <a16:creationId xmlns:a16="http://schemas.microsoft.com/office/drawing/2014/main" id="{5D1496D4-68A6-0AB5-04FA-5868F6A8CD6B}"/>
                </a:ext>
              </a:extLst>
            </p:cNvPr>
            <p:cNvSpPr txBox="1"/>
            <p:nvPr/>
          </p:nvSpPr>
          <p:spPr>
            <a:xfrm>
              <a:off x="5945157" y="5953681"/>
              <a:ext cx="301686" cy="369332"/>
            </a:xfrm>
            <a:prstGeom prst="rect">
              <a:avLst/>
            </a:prstGeom>
            <a:noFill/>
          </p:spPr>
          <p:txBody>
            <a:bodyPr wrap="none" rtlCol="0">
              <a:spAutoFit/>
            </a:bodyPr>
            <a:lstStyle/>
            <a:p>
              <a:r>
                <a:rPr lang="en-AU" dirty="0"/>
                <a:t>0</a:t>
              </a:r>
            </a:p>
          </p:txBody>
        </p:sp>
      </p:grpSp>
      <p:sp>
        <p:nvSpPr>
          <p:cNvPr id="7" name="TextBox 6">
            <a:extLst>
              <a:ext uri="{FF2B5EF4-FFF2-40B4-BE49-F238E27FC236}">
                <a16:creationId xmlns:a16="http://schemas.microsoft.com/office/drawing/2014/main" id="{3EC40059-6FFA-B79C-628D-A212C5F9D013}"/>
              </a:ext>
            </a:extLst>
          </p:cNvPr>
          <p:cNvSpPr txBox="1"/>
          <p:nvPr/>
        </p:nvSpPr>
        <p:spPr>
          <a:xfrm>
            <a:off x="5001387" y="5260225"/>
            <a:ext cx="1414017" cy="1477328"/>
          </a:xfrm>
          <a:prstGeom prst="rect">
            <a:avLst/>
          </a:prstGeom>
          <a:noFill/>
        </p:spPr>
        <p:txBody>
          <a:bodyPr wrap="square" rtlCol="0">
            <a:spAutoFit/>
          </a:bodyPr>
          <a:lstStyle/>
          <a:p>
            <a:r>
              <a:rPr lang="en-US" dirty="0"/>
              <a:t>No data belongs to that class i.e., threshold = 1 </a:t>
            </a:r>
          </a:p>
        </p:txBody>
      </p:sp>
      <p:cxnSp>
        <p:nvCxnSpPr>
          <p:cNvPr id="17" name="Straight Connector 16">
            <a:extLst>
              <a:ext uri="{FF2B5EF4-FFF2-40B4-BE49-F238E27FC236}">
                <a16:creationId xmlns:a16="http://schemas.microsoft.com/office/drawing/2014/main" id="{C2086822-CF06-D472-F1B5-B82B618CC445}"/>
              </a:ext>
            </a:extLst>
          </p:cNvPr>
          <p:cNvCxnSpPr>
            <a:cxnSpLocks/>
          </p:cNvCxnSpPr>
          <p:nvPr/>
        </p:nvCxnSpPr>
        <p:spPr>
          <a:xfrm>
            <a:off x="6315738" y="2168957"/>
            <a:ext cx="461651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A1A808A-A749-8DC2-2CFC-3792166D7C35}"/>
              </a:ext>
            </a:extLst>
          </p:cNvPr>
          <p:cNvCxnSpPr>
            <a:cxnSpLocks/>
            <a:stCxn id="12" idx="0"/>
          </p:cNvCxnSpPr>
          <p:nvPr/>
        </p:nvCxnSpPr>
        <p:spPr>
          <a:xfrm flipV="1">
            <a:off x="10932257" y="2168957"/>
            <a:ext cx="0" cy="3784724"/>
          </a:xfrm>
          <a:prstGeom prst="line">
            <a:avLst/>
          </a:prstGeom>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FD5B2B23-9D77-1E88-20A6-3D426790D798}"/>
              </a:ext>
            </a:extLst>
          </p:cNvPr>
          <p:cNvSpPr txBox="1"/>
          <p:nvPr/>
        </p:nvSpPr>
        <p:spPr>
          <a:xfrm>
            <a:off x="10929688" y="1280807"/>
            <a:ext cx="1305121" cy="1754326"/>
          </a:xfrm>
          <a:prstGeom prst="rect">
            <a:avLst/>
          </a:prstGeom>
          <a:noFill/>
        </p:spPr>
        <p:txBody>
          <a:bodyPr wrap="square" rtlCol="0">
            <a:spAutoFit/>
          </a:bodyPr>
          <a:lstStyle/>
          <a:p>
            <a:r>
              <a:rPr lang="en-US" dirty="0"/>
              <a:t>All data is considered to be that class i.e., threshold = 0</a:t>
            </a:r>
          </a:p>
        </p:txBody>
      </p:sp>
      <p:cxnSp>
        <p:nvCxnSpPr>
          <p:cNvPr id="26" name="Straight Connector 25">
            <a:extLst>
              <a:ext uri="{FF2B5EF4-FFF2-40B4-BE49-F238E27FC236}">
                <a16:creationId xmlns:a16="http://schemas.microsoft.com/office/drawing/2014/main" id="{1DB14923-B3B2-55A9-83D4-03DD16BB336C}"/>
              </a:ext>
            </a:extLst>
          </p:cNvPr>
          <p:cNvCxnSpPr>
            <a:cxnSpLocks/>
          </p:cNvCxnSpPr>
          <p:nvPr/>
        </p:nvCxnSpPr>
        <p:spPr>
          <a:xfrm flipV="1">
            <a:off x="6315740" y="2168137"/>
            <a:ext cx="4616517" cy="3732932"/>
          </a:xfrm>
          <a:prstGeom prst="line">
            <a:avLst/>
          </a:prstGeom>
          <a:ln>
            <a:solidFill>
              <a:srgbClr val="00B050"/>
            </a:solidFill>
            <a:prstDash val="dash"/>
          </a:ln>
        </p:spPr>
        <p:style>
          <a:lnRef idx="1">
            <a:schemeClr val="accent1"/>
          </a:lnRef>
          <a:fillRef idx="0">
            <a:schemeClr val="accent1"/>
          </a:fillRef>
          <a:effectRef idx="0">
            <a:schemeClr val="accent1"/>
          </a:effectRef>
          <a:fontRef idx="minor">
            <a:schemeClr val="tx1"/>
          </a:fontRef>
        </p:style>
      </p:cxnSp>
      <p:sp>
        <p:nvSpPr>
          <p:cNvPr id="23" name="Star: 5 Points 22">
            <a:extLst>
              <a:ext uri="{FF2B5EF4-FFF2-40B4-BE49-F238E27FC236}">
                <a16:creationId xmlns:a16="http://schemas.microsoft.com/office/drawing/2014/main" id="{D91A81C4-3364-3D26-6577-98470118C2E4}"/>
              </a:ext>
            </a:extLst>
          </p:cNvPr>
          <p:cNvSpPr/>
          <p:nvPr/>
        </p:nvSpPr>
        <p:spPr>
          <a:xfrm>
            <a:off x="10834306" y="2057553"/>
            <a:ext cx="195901" cy="214516"/>
          </a:xfrm>
          <a:prstGeom prst="star5">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tar: 5 Points 4">
            <a:extLst>
              <a:ext uri="{FF2B5EF4-FFF2-40B4-BE49-F238E27FC236}">
                <a16:creationId xmlns:a16="http://schemas.microsoft.com/office/drawing/2014/main" id="{A1DA0679-FEC6-E566-B0BE-E6C009759DAE}"/>
              </a:ext>
            </a:extLst>
          </p:cNvPr>
          <p:cNvSpPr/>
          <p:nvPr/>
        </p:nvSpPr>
        <p:spPr>
          <a:xfrm>
            <a:off x="6217788" y="5784373"/>
            <a:ext cx="195901" cy="214516"/>
          </a:xfrm>
          <a:prstGeom prst="star5">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TextBox 64">
            <a:extLst>
              <a:ext uri="{FF2B5EF4-FFF2-40B4-BE49-F238E27FC236}">
                <a16:creationId xmlns:a16="http://schemas.microsoft.com/office/drawing/2014/main" id="{DE066387-EEF9-40A4-0B4C-F42864644102}"/>
              </a:ext>
            </a:extLst>
          </p:cNvPr>
          <p:cNvSpPr txBox="1"/>
          <p:nvPr/>
        </p:nvSpPr>
        <p:spPr>
          <a:xfrm rot="19258224">
            <a:off x="7671541" y="3749157"/>
            <a:ext cx="1619354" cy="369332"/>
          </a:xfrm>
          <a:prstGeom prst="rect">
            <a:avLst/>
          </a:prstGeom>
          <a:noFill/>
        </p:spPr>
        <p:txBody>
          <a:bodyPr wrap="none" rtlCol="0">
            <a:spAutoFit/>
          </a:bodyPr>
          <a:lstStyle/>
          <a:p>
            <a:r>
              <a:rPr lang="en-US" dirty="0">
                <a:solidFill>
                  <a:schemeClr val="accent6"/>
                </a:solidFill>
              </a:rPr>
              <a:t>Random model</a:t>
            </a:r>
          </a:p>
        </p:txBody>
      </p:sp>
      <p:sp>
        <p:nvSpPr>
          <p:cNvPr id="11" name="TextBox 10">
            <a:extLst>
              <a:ext uri="{FF2B5EF4-FFF2-40B4-BE49-F238E27FC236}">
                <a16:creationId xmlns:a16="http://schemas.microsoft.com/office/drawing/2014/main" id="{1E89A098-7AF5-E539-7803-FFE980F65C49}"/>
              </a:ext>
            </a:extLst>
          </p:cNvPr>
          <p:cNvSpPr txBox="1"/>
          <p:nvPr/>
        </p:nvSpPr>
        <p:spPr>
          <a:xfrm>
            <a:off x="7810072" y="2758590"/>
            <a:ext cx="2197967" cy="646331"/>
          </a:xfrm>
          <a:prstGeom prst="rect">
            <a:avLst/>
          </a:prstGeom>
          <a:noFill/>
        </p:spPr>
        <p:txBody>
          <a:bodyPr wrap="square" rtlCol="0">
            <a:spAutoFit/>
          </a:bodyPr>
          <a:lstStyle/>
          <a:p>
            <a:r>
              <a:rPr lang="en-US" dirty="0"/>
              <a:t>Region where the model is useful</a:t>
            </a:r>
          </a:p>
        </p:txBody>
      </p:sp>
      <p:sp>
        <p:nvSpPr>
          <p:cNvPr id="16" name="Freeform: Shape 15">
            <a:extLst>
              <a:ext uri="{FF2B5EF4-FFF2-40B4-BE49-F238E27FC236}">
                <a16:creationId xmlns:a16="http://schemas.microsoft.com/office/drawing/2014/main" id="{B3F073D5-740C-28DB-D8F5-D9034177DDAA}"/>
              </a:ext>
            </a:extLst>
          </p:cNvPr>
          <p:cNvSpPr/>
          <p:nvPr/>
        </p:nvSpPr>
        <p:spPr>
          <a:xfrm>
            <a:off x="6308521" y="2164360"/>
            <a:ext cx="4630723" cy="3733101"/>
          </a:xfrm>
          <a:custGeom>
            <a:avLst/>
            <a:gdLst>
              <a:gd name="connsiteX0" fmla="*/ 0 w 4622334"/>
              <a:gd name="connsiteY0" fmla="*/ 3738893 h 3738893"/>
              <a:gd name="connsiteX1" fmla="*/ 109057 w 4622334"/>
              <a:gd name="connsiteY1" fmla="*/ 2883215 h 3738893"/>
              <a:gd name="connsiteX2" fmla="*/ 478173 w 4622334"/>
              <a:gd name="connsiteY2" fmla="*/ 1599700 h 3738893"/>
              <a:gd name="connsiteX3" fmla="*/ 1375795 w 4622334"/>
              <a:gd name="connsiteY3" fmla="*/ 668522 h 3738893"/>
              <a:gd name="connsiteX4" fmla="*/ 3171039 w 4622334"/>
              <a:gd name="connsiteY4" fmla="*/ 257461 h 3738893"/>
              <a:gd name="connsiteX5" fmla="*/ 4622334 w 4622334"/>
              <a:gd name="connsiteY5" fmla="*/ 5792 h 3738893"/>
              <a:gd name="connsiteX0" fmla="*/ 0 w 4622334"/>
              <a:gd name="connsiteY0" fmla="*/ 3738893 h 3738893"/>
              <a:gd name="connsiteX1" fmla="*/ 109057 w 4622334"/>
              <a:gd name="connsiteY1" fmla="*/ 2883215 h 3738893"/>
              <a:gd name="connsiteX2" fmla="*/ 478173 w 4622334"/>
              <a:gd name="connsiteY2" fmla="*/ 1599700 h 3738893"/>
              <a:gd name="connsiteX3" fmla="*/ 1375795 w 4622334"/>
              <a:gd name="connsiteY3" fmla="*/ 668522 h 3738893"/>
              <a:gd name="connsiteX4" fmla="*/ 3171039 w 4622334"/>
              <a:gd name="connsiteY4" fmla="*/ 257461 h 3738893"/>
              <a:gd name="connsiteX5" fmla="*/ 4622334 w 4622334"/>
              <a:gd name="connsiteY5" fmla="*/ 5792 h 3738893"/>
              <a:gd name="connsiteX0" fmla="*/ 0 w 4622334"/>
              <a:gd name="connsiteY0" fmla="*/ 3733101 h 3733101"/>
              <a:gd name="connsiteX1" fmla="*/ 109057 w 4622334"/>
              <a:gd name="connsiteY1" fmla="*/ 2877423 h 3733101"/>
              <a:gd name="connsiteX2" fmla="*/ 478173 w 4622334"/>
              <a:gd name="connsiteY2" fmla="*/ 1593908 h 3733101"/>
              <a:gd name="connsiteX3" fmla="*/ 1375795 w 4622334"/>
              <a:gd name="connsiteY3" fmla="*/ 662730 h 3733101"/>
              <a:gd name="connsiteX4" fmla="*/ 4622334 w 4622334"/>
              <a:gd name="connsiteY4" fmla="*/ 0 h 3733101"/>
              <a:gd name="connsiteX0" fmla="*/ 26232 w 4648566"/>
              <a:gd name="connsiteY0" fmla="*/ 3733101 h 3733101"/>
              <a:gd name="connsiteX1" fmla="*/ 135289 w 4648566"/>
              <a:gd name="connsiteY1" fmla="*/ 2877423 h 3733101"/>
              <a:gd name="connsiteX2" fmla="*/ 1402027 w 4648566"/>
              <a:gd name="connsiteY2" fmla="*/ 662730 h 3733101"/>
              <a:gd name="connsiteX3" fmla="*/ 4648566 w 4648566"/>
              <a:gd name="connsiteY3" fmla="*/ 0 h 3733101"/>
              <a:gd name="connsiteX0" fmla="*/ 0 w 4622334"/>
              <a:gd name="connsiteY0" fmla="*/ 3733101 h 3733101"/>
              <a:gd name="connsiteX1" fmla="*/ 109057 w 4622334"/>
              <a:gd name="connsiteY1" fmla="*/ 2877423 h 3733101"/>
              <a:gd name="connsiteX2" fmla="*/ 1375795 w 4622334"/>
              <a:gd name="connsiteY2" fmla="*/ 662730 h 3733101"/>
              <a:gd name="connsiteX3" fmla="*/ 4622334 w 4622334"/>
              <a:gd name="connsiteY3" fmla="*/ 0 h 3733101"/>
              <a:gd name="connsiteX0" fmla="*/ 0 w 4622334"/>
              <a:gd name="connsiteY0" fmla="*/ 3733101 h 3733101"/>
              <a:gd name="connsiteX1" fmla="*/ 109057 w 4622334"/>
              <a:gd name="connsiteY1" fmla="*/ 2877423 h 3733101"/>
              <a:gd name="connsiteX2" fmla="*/ 1375795 w 4622334"/>
              <a:gd name="connsiteY2" fmla="*/ 662730 h 3733101"/>
              <a:gd name="connsiteX3" fmla="*/ 4622334 w 4622334"/>
              <a:gd name="connsiteY3" fmla="*/ 0 h 3733101"/>
              <a:gd name="connsiteX0" fmla="*/ 0 w 4622334"/>
              <a:gd name="connsiteY0" fmla="*/ 3733101 h 3733101"/>
              <a:gd name="connsiteX1" fmla="*/ 151002 w 4622334"/>
              <a:gd name="connsiteY1" fmla="*/ 2776755 h 3733101"/>
              <a:gd name="connsiteX2" fmla="*/ 1375795 w 4622334"/>
              <a:gd name="connsiteY2" fmla="*/ 662730 h 3733101"/>
              <a:gd name="connsiteX3" fmla="*/ 4622334 w 4622334"/>
              <a:gd name="connsiteY3" fmla="*/ 0 h 3733101"/>
              <a:gd name="connsiteX0" fmla="*/ 0 w 4622334"/>
              <a:gd name="connsiteY0" fmla="*/ 3733101 h 3733101"/>
              <a:gd name="connsiteX1" fmla="*/ 151002 w 4622334"/>
              <a:gd name="connsiteY1" fmla="*/ 2776755 h 3733101"/>
              <a:gd name="connsiteX2" fmla="*/ 1375795 w 4622334"/>
              <a:gd name="connsiteY2" fmla="*/ 662730 h 3733101"/>
              <a:gd name="connsiteX3" fmla="*/ 4622334 w 4622334"/>
              <a:gd name="connsiteY3" fmla="*/ 0 h 3733101"/>
              <a:gd name="connsiteX0" fmla="*/ 0 w 4622334"/>
              <a:gd name="connsiteY0" fmla="*/ 3733101 h 3733101"/>
              <a:gd name="connsiteX1" fmla="*/ 226503 w 4622334"/>
              <a:gd name="connsiteY1" fmla="*/ 2508307 h 3733101"/>
              <a:gd name="connsiteX2" fmla="*/ 1375795 w 4622334"/>
              <a:gd name="connsiteY2" fmla="*/ 662730 h 3733101"/>
              <a:gd name="connsiteX3" fmla="*/ 4622334 w 4622334"/>
              <a:gd name="connsiteY3" fmla="*/ 0 h 3733101"/>
              <a:gd name="connsiteX0" fmla="*/ 2495 w 4624829"/>
              <a:gd name="connsiteY0" fmla="*/ 3733101 h 3733101"/>
              <a:gd name="connsiteX1" fmla="*/ 228998 w 4624829"/>
              <a:gd name="connsiteY1" fmla="*/ 2508307 h 3733101"/>
              <a:gd name="connsiteX2" fmla="*/ 1378290 w 4624829"/>
              <a:gd name="connsiteY2" fmla="*/ 662730 h 3733101"/>
              <a:gd name="connsiteX3" fmla="*/ 4624829 w 4624829"/>
              <a:gd name="connsiteY3" fmla="*/ 0 h 3733101"/>
              <a:gd name="connsiteX0" fmla="*/ 0 w 4622334"/>
              <a:gd name="connsiteY0" fmla="*/ 3733101 h 3733101"/>
              <a:gd name="connsiteX1" fmla="*/ 343949 w 4622334"/>
              <a:gd name="connsiteY1" fmla="*/ 2457973 h 3733101"/>
              <a:gd name="connsiteX2" fmla="*/ 1375795 w 4622334"/>
              <a:gd name="connsiteY2" fmla="*/ 662730 h 3733101"/>
              <a:gd name="connsiteX3" fmla="*/ 4622334 w 4622334"/>
              <a:gd name="connsiteY3" fmla="*/ 0 h 3733101"/>
              <a:gd name="connsiteX0" fmla="*/ 0 w 4622334"/>
              <a:gd name="connsiteY0" fmla="*/ 3733101 h 3733101"/>
              <a:gd name="connsiteX1" fmla="*/ 343949 w 4622334"/>
              <a:gd name="connsiteY1" fmla="*/ 2457973 h 3733101"/>
              <a:gd name="connsiteX2" fmla="*/ 1375795 w 4622334"/>
              <a:gd name="connsiteY2" fmla="*/ 662730 h 3733101"/>
              <a:gd name="connsiteX3" fmla="*/ 4622334 w 4622334"/>
              <a:gd name="connsiteY3" fmla="*/ 0 h 3733101"/>
              <a:gd name="connsiteX0" fmla="*/ 0 w 4622334"/>
              <a:gd name="connsiteY0" fmla="*/ 3733101 h 3733101"/>
              <a:gd name="connsiteX1" fmla="*/ 343949 w 4622334"/>
              <a:gd name="connsiteY1" fmla="*/ 2457973 h 3733101"/>
              <a:gd name="connsiteX2" fmla="*/ 1392573 w 4622334"/>
              <a:gd name="connsiteY2" fmla="*/ 494950 h 3733101"/>
              <a:gd name="connsiteX3" fmla="*/ 4622334 w 4622334"/>
              <a:gd name="connsiteY3" fmla="*/ 0 h 3733101"/>
              <a:gd name="connsiteX0" fmla="*/ 0 w 4622334"/>
              <a:gd name="connsiteY0" fmla="*/ 3733101 h 3733101"/>
              <a:gd name="connsiteX1" fmla="*/ 343949 w 4622334"/>
              <a:gd name="connsiteY1" fmla="*/ 2457973 h 3733101"/>
              <a:gd name="connsiteX2" fmla="*/ 1392573 w 4622334"/>
              <a:gd name="connsiteY2" fmla="*/ 494950 h 3733101"/>
              <a:gd name="connsiteX3" fmla="*/ 4622334 w 4622334"/>
              <a:gd name="connsiteY3" fmla="*/ 0 h 3733101"/>
              <a:gd name="connsiteX0" fmla="*/ 0 w 4622334"/>
              <a:gd name="connsiteY0" fmla="*/ 3733101 h 3733101"/>
              <a:gd name="connsiteX1" fmla="*/ 1392573 w 4622334"/>
              <a:gd name="connsiteY1" fmla="*/ 494950 h 3733101"/>
              <a:gd name="connsiteX2" fmla="*/ 4622334 w 4622334"/>
              <a:gd name="connsiteY2" fmla="*/ 0 h 3733101"/>
              <a:gd name="connsiteX0" fmla="*/ 0 w 4622334"/>
              <a:gd name="connsiteY0" fmla="*/ 3733101 h 3733101"/>
              <a:gd name="connsiteX1" fmla="*/ 880844 w 4622334"/>
              <a:gd name="connsiteY1" fmla="*/ 578840 h 3733101"/>
              <a:gd name="connsiteX2" fmla="*/ 4622334 w 4622334"/>
              <a:gd name="connsiteY2" fmla="*/ 0 h 3733101"/>
              <a:gd name="connsiteX0" fmla="*/ 0 w 4622334"/>
              <a:gd name="connsiteY0" fmla="*/ 3733101 h 3733101"/>
              <a:gd name="connsiteX1" fmla="*/ 973123 w 4622334"/>
              <a:gd name="connsiteY1" fmla="*/ 662730 h 3733101"/>
              <a:gd name="connsiteX2" fmla="*/ 4622334 w 4622334"/>
              <a:gd name="connsiteY2" fmla="*/ 0 h 3733101"/>
              <a:gd name="connsiteX0" fmla="*/ 0 w 4622334"/>
              <a:gd name="connsiteY0" fmla="*/ 3733101 h 3733101"/>
              <a:gd name="connsiteX1" fmla="*/ 973123 w 4622334"/>
              <a:gd name="connsiteY1" fmla="*/ 662730 h 3733101"/>
              <a:gd name="connsiteX2" fmla="*/ 4622334 w 4622334"/>
              <a:gd name="connsiteY2" fmla="*/ 0 h 3733101"/>
              <a:gd name="connsiteX0" fmla="*/ 0 w 4622334"/>
              <a:gd name="connsiteY0" fmla="*/ 3733101 h 3733101"/>
              <a:gd name="connsiteX1" fmla="*/ 822121 w 4622334"/>
              <a:gd name="connsiteY1" fmla="*/ 771787 h 3733101"/>
              <a:gd name="connsiteX2" fmla="*/ 4622334 w 4622334"/>
              <a:gd name="connsiteY2" fmla="*/ 0 h 3733101"/>
              <a:gd name="connsiteX0" fmla="*/ 0 w 4622334"/>
              <a:gd name="connsiteY0" fmla="*/ 3733101 h 3733101"/>
              <a:gd name="connsiteX1" fmla="*/ 822121 w 4622334"/>
              <a:gd name="connsiteY1" fmla="*/ 771787 h 3733101"/>
              <a:gd name="connsiteX2" fmla="*/ 4622334 w 4622334"/>
              <a:gd name="connsiteY2" fmla="*/ 0 h 3733101"/>
              <a:gd name="connsiteX0" fmla="*/ 0 w 4622334"/>
              <a:gd name="connsiteY0" fmla="*/ 3733101 h 3733101"/>
              <a:gd name="connsiteX1" fmla="*/ 931178 w 4622334"/>
              <a:gd name="connsiteY1" fmla="*/ 813732 h 3733101"/>
              <a:gd name="connsiteX2" fmla="*/ 4622334 w 4622334"/>
              <a:gd name="connsiteY2" fmla="*/ 0 h 3733101"/>
              <a:gd name="connsiteX0" fmla="*/ 0 w 4622334"/>
              <a:gd name="connsiteY0" fmla="*/ 3733101 h 3733101"/>
              <a:gd name="connsiteX1" fmla="*/ 1023457 w 4622334"/>
              <a:gd name="connsiteY1" fmla="*/ 864066 h 3733101"/>
              <a:gd name="connsiteX2" fmla="*/ 4622334 w 4622334"/>
              <a:gd name="connsiteY2" fmla="*/ 0 h 3733101"/>
              <a:gd name="connsiteX0" fmla="*/ 0 w 4622334"/>
              <a:gd name="connsiteY0" fmla="*/ 3733101 h 3733101"/>
              <a:gd name="connsiteX1" fmla="*/ 1023457 w 4622334"/>
              <a:gd name="connsiteY1" fmla="*/ 864066 h 3733101"/>
              <a:gd name="connsiteX2" fmla="*/ 4622334 w 4622334"/>
              <a:gd name="connsiteY2" fmla="*/ 0 h 3733101"/>
              <a:gd name="connsiteX0" fmla="*/ 0 w 4622334"/>
              <a:gd name="connsiteY0" fmla="*/ 3733101 h 3733101"/>
              <a:gd name="connsiteX1" fmla="*/ 1023457 w 4622334"/>
              <a:gd name="connsiteY1" fmla="*/ 864066 h 3733101"/>
              <a:gd name="connsiteX2" fmla="*/ 4622334 w 4622334"/>
              <a:gd name="connsiteY2" fmla="*/ 0 h 3733101"/>
              <a:gd name="connsiteX0" fmla="*/ 0 w 4622334"/>
              <a:gd name="connsiteY0" fmla="*/ 3733101 h 3733101"/>
              <a:gd name="connsiteX1" fmla="*/ 1023457 w 4622334"/>
              <a:gd name="connsiteY1" fmla="*/ 864066 h 3733101"/>
              <a:gd name="connsiteX2" fmla="*/ 4622334 w 4622334"/>
              <a:gd name="connsiteY2" fmla="*/ 0 h 3733101"/>
              <a:gd name="connsiteX0" fmla="*/ 0 w 4622334"/>
              <a:gd name="connsiteY0" fmla="*/ 3733101 h 3733101"/>
              <a:gd name="connsiteX1" fmla="*/ 1023457 w 4622334"/>
              <a:gd name="connsiteY1" fmla="*/ 864066 h 3733101"/>
              <a:gd name="connsiteX2" fmla="*/ 4622334 w 4622334"/>
              <a:gd name="connsiteY2" fmla="*/ 0 h 3733101"/>
              <a:gd name="connsiteX0" fmla="*/ 0 w 4622334"/>
              <a:gd name="connsiteY0" fmla="*/ 3733101 h 3733101"/>
              <a:gd name="connsiteX1" fmla="*/ 1023457 w 4622334"/>
              <a:gd name="connsiteY1" fmla="*/ 864066 h 3733101"/>
              <a:gd name="connsiteX2" fmla="*/ 4622334 w 4622334"/>
              <a:gd name="connsiteY2" fmla="*/ 0 h 3733101"/>
              <a:gd name="connsiteX0" fmla="*/ 0 w 4622334"/>
              <a:gd name="connsiteY0" fmla="*/ 3733101 h 3733101"/>
              <a:gd name="connsiteX1" fmla="*/ 1023457 w 4622334"/>
              <a:gd name="connsiteY1" fmla="*/ 864066 h 3733101"/>
              <a:gd name="connsiteX2" fmla="*/ 4622334 w 4622334"/>
              <a:gd name="connsiteY2" fmla="*/ 0 h 3733101"/>
              <a:gd name="connsiteX0" fmla="*/ 0 w 4622334"/>
              <a:gd name="connsiteY0" fmla="*/ 3733101 h 3733101"/>
              <a:gd name="connsiteX1" fmla="*/ 1023457 w 4622334"/>
              <a:gd name="connsiteY1" fmla="*/ 864066 h 3733101"/>
              <a:gd name="connsiteX2" fmla="*/ 4622334 w 4622334"/>
              <a:gd name="connsiteY2" fmla="*/ 0 h 3733101"/>
              <a:gd name="connsiteX0" fmla="*/ 0 w 4622334"/>
              <a:gd name="connsiteY0" fmla="*/ 3733101 h 3733101"/>
              <a:gd name="connsiteX1" fmla="*/ 1191237 w 4622334"/>
              <a:gd name="connsiteY1" fmla="*/ 872455 h 3733101"/>
              <a:gd name="connsiteX2" fmla="*/ 4622334 w 4622334"/>
              <a:gd name="connsiteY2" fmla="*/ 0 h 3733101"/>
              <a:gd name="connsiteX0" fmla="*/ 0 w 4622334"/>
              <a:gd name="connsiteY0" fmla="*/ 3733101 h 3733101"/>
              <a:gd name="connsiteX1" fmla="*/ 1191237 w 4622334"/>
              <a:gd name="connsiteY1" fmla="*/ 872455 h 3733101"/>
              <a:gd name="connsiteX2" fmla="*/ 4622334 w 4622334"/>
              <a:gd name="connsiteY2" fmla="*/ 0 h 3733101"/>
              <a:gd name="connsiteX0" fmla="*/ 0 w 4630723"/>
              <a:gd name="connsiteY0" fmla="*/ 3733101 h 3733101"/>
              <a:gd name="connsiteX1" fmla="*/ 1191237 w 4630723"/>
              <a:gd name="connsiteY1" fmla="*/ 872455 h 3733101"/>
              <a:gd name="connsiteX2" fmla="*/ 4630723 w 4630723"/>
              <a:gd name="connsiteY2" fmla="*/ 0 h 3733101"/>
            </a:gdLst>
            <a:ahLst/>
            <a:cxnLst>
              <a:cxn ang="0">
                <a:pos x="connsiteX0" y="connsiteY0"/>
              </a:cxn>
              <a:cxn ang="0">
                <a:pos x="connsiteX1" y="connsiteY1"/>
              </a:cxn>
              <a:cxn ang="0">
                <a:pos x="connsiteX2" y="connsiteY2"/>
              </a:cxn>
            </a:cxnLst>
            <a:rect l="l" t="t" r="r" b="b"/>
            <a:pathLst>
              <a:path w="4630723" h="3733101">
                <a:moveTo>
                  <a:pt x="0" y="3733101"/>
                </a:moveTo>
                <a:cubicBezTo>
                  <a:pt x="13283" y="2831984"/>
                  <a:pt x="419450" y="1494638"/>
                  <a:pt x="1191237" y="872455"/>
                </a:cubicBezTo>
                <a:cubicBezTo>
                  <a:pt x="1963024" y="250272"/>
                  <a:pt x="3190963" y="12235"/>
                  <a:pt x="4630723" y="0"/>
                </a:cubicBezTo>
              </a:path>
            </a:pathLst>
          </a:custGeom>
          <a:ln>
            <a:solidFill>
              <a:schemeClr val="accent2">
                <a:lumMod val="75000"/>
              </a:schemeClr>
            </a:solidFill>
          </a:ln>
        </p:spPr>
        <p:style>
          <a:lnRef idx="3">
            <a:schemeClr val="accent4"/>
          </a:lnRef>
          <a:fillRef idx="0">
            <a:schemeClr val="accent4"/>
          </a:fillRef>
          <a:effectRef idx="2">
            <a:schemeClr val="accent4"/>
          </a:effectRef>
          <a:fontRef idx="minor">
            <a:schemeClr val="tx1"/>
          </a:fontRef>
        </p:style>
        <p:txBody>
          <a:bodyPr rtlCol="0" anchor="ctr"/>
          <a:lstStyle/>
          <a:p>
            <a:pPr algn="ctr"/>
            <a:endParaRPr lang="en-US"/>
          </a:p>
        </p:txBody>
      </p:sp>
      <p:sp>
        <p:nvSpPr>
          <p:cNvPr id="19" name="TextBox 18">
            <a:extLst>
              <a:ext uri="{FF2B5EF4-FFF2-40B4-BE49-F238E27FC236}">
                <a16:creationId xmlns:a16="http://schemas.microsoft.com/office/drawing/2014/main" id="{3E60109A-607B-F1C4-CEBE-030D43F6BA85}"/>
              </a:ext>
            </a:extLst>
          </p:cNvPr>
          <p:cNvSpPr txBox="1"/>
          <p:nvPr/>
        </p:nvSpPr>
        <p:spPr>
          <a:xfrm>
            <a:off x="7752671" y="4780639"/>
            <a:ext cx="2785252" cy="923330"/>
          </a:xfrm>
          <a:prstGeom prst="rect">
            <a:avLst/>
          </a:prstGeom>
          <a:noFill/>
        </p:spPr>
        <p:txBody>
          <a:bodyPr wrap="square" rtlCol="0">
            <a:spAutoFit/>
          </a:bodyPr>
          <a:lstStyle/>
          <a:p>
            <a:r>
              <a:rPr lang="en-US" dirty="0"/>
              <a:t>Region where the model is performing worse than a random model</a:t>
            </a:r>
          </a:p>
        </p:txBody>
      </p:sp>
      <p:sp>
        <p:nvSpPr>
          <p:cNvPr id="20" name="TextBox 19">
            <a:extLst>
              <a:ext uri="{FF2B5EF4-FFF2-40B4-BE49-F238E27FC236}">
                <a16:creationId xmlns:a16="http://schemas.microsoft.com/office/drawing/2014/main" id="{23C42FC7-0377-4AA2-CEFB-C99961AFE5DE}"/>
              </a:ext>
            </a:extLst>
          </p:cNvPr>
          <p:cNvSpPr txBox="1"/>
          <p:nvPr/>
        </p:nvSpPr>
        <p:spPr>
          <a:xfrm>
            <a:off x="7446765" y="2349026"/>
            <a:ext cx="2378600" cy="369332"/>
          </a:xfrm>
          <a:prstGeom prst="rect">
            <a:avLst/>
          </a:prstGeom>
          <a:solidFill>
            <a:srgbClr val="AFABAB">
              <a:alpha val="69804"/>
            </a:srgbClr>
          </a:solidFill>
        </p:spPr>
        <p:txBody>
          <a:bodyPr wrap="none" rtlCol="0">
            <a:spAutoFit/>
          </a:bodyPr>
          <a:lstStyle/>
          <a:p>
            <a:r>
              <a:rPr lang="en-US" dirty="0">
                <a:solidFill>
                  <a:schemeClr val="accent2">
                    <a:lumMod val="75000"/>
                  </a:schemeClr>
                </a:solidFill>
              </a:rPr>
              <a:t>Model Operating Curve</a:t>
            </a:r>
          </a:p>
        </p:txBody>
      </p:sp>
      <p:sp>
        <p:nvSpPr>
          <p:cNvPr id="27" name="Oval 26">
            <a:extLst>
              <a:ext uri="{FF2B5EF4-FFF2-40B4-BE49-F238E27FC236}">
                <a16:creationId xmlns:a16="http://schemas.microsoft.com/office/drawing/2014/main" id="{5C40C790-C444-CC6A-C520-A3759CE81144}"/>
              </a:ext>
            </a:extLst>
          </p:cNvPr>
          <p:cNvSpPr/>
          <p:nvPr/>
        </p:nvSpPr>
        <p:spPr>
          <a:xfrm>
            <a:off x="7114996" y="3182040"/>
            <a:ext cx="249925" cy="246960"/>
          </a:xfrm>
          <a:prstGeom prst="ellipse">
            <a:avLst/>
          </a:prstGeom>
          <a:solidFill>
            <a:schemeClr val="accent2">
              <a:lumMod val="75000"/>
            </a:schemeClr>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4BF22722-3BF5-42DA-47AB-580E0F57977E}"/>
              </a:ext>
            </a:extLst>
          </p:cNvPr>
          <p:cNvSpPr/>
          <p:nvPr/>
        </p:nvSpPr>
        <p:spPr>
          <a:xfrm>
            <a:off x="6190774" y="2066541"/>
            <a:ext cx="249925" cy="246960"/>
          </a:xfrm>
          <a:prstGeom prst="ellipse">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DB15E7C2-044A-0C3C-2293-3A146027A2B1}"/>
              </a:ext>
            </a:extLst>
          </p:cNvPr>
          <p:cNvSpPr txBox="1"/>
          <p:nvPr/>
        </p:nvSpPr>
        <p:spPr>
          <a:xfrm>
            <a:off x="6338261" y="1746119"/>
            <a:ext cx="1251305" cy="369332"/>
          </a:xfrm>
          <a:prstGeom prst="rect">
            <a:avLst/>
          </a:prstGeom>
          <a:noFill/>
        </p:spPr>
        <p:txBody>
          <a:bodyPr wrap="none" rtlCol="0">
            <a:spAutoFit/>
          </a:bodyPr>
          <a:lstStyle/>
          <a:p>
            <a:r>
              <a:rPr lang="en-US" dirty="0"/>
              <a:t>Best Model</a:t>
            </a:r>
          </a:p>
        </p:txBody>
      </p:sp>
      <p:sp>
        <p:nvSpPr>
          <p:cNvPr id="30" name="TextBox 29">
            <a:extLst>
              <a:ext uri="{FF2B5EF4-FFF2-40B4-BE49-F238E27FC236}">
                <a16:creationId xmlns:a16="http://schemas.microsoft.com/office/drawing/2014/main" id="{093CE9F9-D256-79CB-FA69-BDC3B691523D}"/>
              </a:ext>
            </a:extLst>
          </p:cNvPr>
          <p:cNvSpPr txBox="1"/>
          <p:nvPr/>
        </p:nvSpPr>
        <p:spPr>
          <a:xfrm>
            <a:off x="6386927" y="3445153"/>
            <a:ext cx="2094291" cy="369332"/>
          </a:xfrm>
          <a:prstGeom prst="rect">
            <a:avLst/>
          </a:prstGeom>
          <a:solidFill>
            <a:srgbClr val="AFABAB"/>
          </a:solidFill>
        </p:spPr>
        <p:txBody>
          <a:bodyPr wrap="square" rtlCol="0">
            <a:spAutoFit/>
          </a:bodyPr>
          <a:lstStyle/>
          <a:p>
            <a:r>
              <a:rPr lang="en-US" dirty="0">
                <a:solidFill>
                  <a:schemeClr val="accent2">
                    <a:lumMod val="75000"/>
                  </a:schemeClr>
                </a:solidFill>
              </a:rPr>
              <a:t>Operating threshold</a:t>
            </a:r>
          </a:p>
        </p:txBody>
      </p:sp>
    </p:spTree>
    <p:extLst>
      <p:ext uri="{BB962C8B-B14F-4D97-AF65-F5344CB8AC3E}">
        <p14:creationId xmlns:p14="http://schemas.microsoft.com/office/powerpoint/2010/main" val="2995839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D9F0E2-0BAD-5194-871F-5C159B390885}"/>
              </a:ext>
            </a:extLst>
          </p:cNvPr>
          <p:cNvSpPr>
            <a:spLocks noGrp="1"/>
          </p:cNvSpPr>
          <p:nvPr>
            <p:ph type="title"/>
          </p:nvPr>
        </p:nvSpPr>
        <p:spPr/>
        <p:txBody>
          <a:bodyPr/>
          <a:lstStyle/>
          <a:p>
            <a:r>
              <a:rPr lang="en-US" dirty="0"/>
              <a:t>Precision Recall Curve</a:t>
            </a:r>
          </a:p>
        </p:txBody>
      </p:sp>
      <p:sp>
        <p:nvSpPr>
          <p:cNvPr id="4" name="Content Placeholder 3">
            <a:extLst>
              <a:ext uri="{FF2B5EF4-FFF2-40B4-BE49-F238E27FC236}">
                <a16:creationId xmlns:a16="http://schemas.microsoft.com/office/drawing/2014/main" id="{67FD5BC7-C1A0-E963-28CC-AFB4A20820A4}"/>
              </a:ext>
            </a:extLst>
          </p:cNvPr>
          <p:cNvSpPr>
            <a:spLocks noGrp="1"/>
          </p:cNvSpPr>
          <p:nvPr>
            <p:ph sz="half" idx="1"/>
          </p:nvPr>
        </p:nvSpPr>
        <p:spPr/>
        <p:txBody>
          <a:bodyPr>
            <a:normAutofit/>
          </a:bodyPr>
          <a:lstStyle/>
          <a:p>
            <a:r>
              <a:rPr lang="en-AU" dirty="0"/>
              <a:t>Illustrates a negative slope function. It represents the trade-off between precision and recall for a given model. Considering the inverse relationship between precision and recall, the curve is generally non-linear, implying that increasing one metric decreases the other, but the decrease might not be proportional.</a:t>
            </a:r>
          </a:p>
        </p:txBody>
      </p:sp>
      <p:pic>
        <p:nvPicPr>
          <p:cNvPr id="1026" name="Picture 2" descr="Precision-recall curve">
            <a:extLst>
              <a:ext uri="{FF2B5EF4-FFF2-40B4-BE49-F238E27FC236}">
                <a16:creationId xmlns:a16="http://schemas.microsoft.com/office/drawing/2014/main" id="{5C885416-A040-16B1-A039-5B6F4FE619DF}"/>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019800" y="2208047"/>
            <a:ext cx="6172200" cy="35864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342549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979765F-077F-B066-02BF-275D84F048B0}"/>
              </a:ext>
            </a:extLst>
          </p:cNvPr>
          <p:cNvSpPr>
            <a:spLocks noGrp="1"/>
          </p:cNvSpPr>
          <p:nvPr>
            <p:ph type="title"/>
          </p:nvPr>
        </p:nvSpPr>
        <p:spPr/>
        <p:txBody>
          <a:bodyPr/>
          <a:lstStyle/>
          <a:p>
            <a:r>
              <a:rPr lang="en-US" dirty="0"/>
              <a:t>Decision Trees</a:t>
            </a:r>
          </a:p>
        </p:txBody>
      </p:sp>
      <p:sp>
        <p:nvSpPr>
          <p:cNvPr id="5" name="Text Placeholder 4">
            <a:extLst>
              <a:ext uri="{FF2B5EF4-FFF2-40B4-BE49-F238E27FC236}">
                <a16:creationId xmlns:a16="http://schemas.microsoft.com/office/drawing/2014/main" id="{B96A5257-E5EE-C84B-85F6-09C1D25180BA}"/>
              </a:ext>
            </a:extLst>
          </p:cNvPr>
          <p:cNvSpPr>
            <a:spLocks noGrp="1"/>
          </p:cNvSpPr>
          <p:nvPr>
            <p:ph type="body" idx="1"/>
          </p:nvPr>
        </p:nvSpPr>
        <p:spPr/>
        <p:txBody>
          <a:bodyPr/>
          <a:lstStyle/>
          <a:p>
            <a:r>
              <a:rPr lang="en-US" dirty="0"/>
              <a:t>Identifying the rules for classification</a:t>
            </a:r>
          </a:p>
        </p:txBody>
      </p:sp>
    </p:spTree>
    <p:extLst>
      <p:ext uri="{BB962C8B-B14F-4D97-AF65-F5344CB8AC3E}">
        <p14:creationId xmlns:p14="http://schemas.microsoft.com/office/powerpoint/2010/main" val="374304873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D8086-4787-1459-456D-6E66571842E3}"/>
              </a:ext>
            </a:extLst>
          </p:cNvPr>
          <p:cNvSpPr>
            <a:spLocks noGrp="1"/>
          </p:cNvSpPr>
          <p:nvPr>
            <p:ph type="title"/>
          </p:nvPr>
        </p:nvSpPr>
        <p:spPr/>
        <p:txBody>
          <a:bodyPr/>
          <a:lstStyle/>
          <a:p>
            <a:r>
              <a:rPr lang="en-US" dirty="0"/>
              <a:t>Decision Tree</a:t>
            </a:r>
          </a:p>
        </p:txBody>
      </p:sp>
      <p:sp>
        <p:nvSpPr>
          <p:cNvPr id="5" name="Content Placeholder 4">
            <a:extLst>
              <a:ext uri="{FF2B5EF4-FFF2-40B4-BE49-F238E27FC236}">
                <a16:creationId xmlns:a16="http://schemas.microsoft.com/office/drawing/2014/main" id="{B6551173-A73A-CB52-A954-90FC88F23E27}"/>
              </a:ext>
            </a:extLst>
          </p:cNvPr>
          <p:cNvSpPr>
            <a:spLocks noGrp="1"/>
          </p:cNvSpPr>
          <p:nvPr>
            <p:ph idx="1"/>
          </p:nvPr>
        </p:nvSpPr>
        <p:spPr>
          <a:xfrm>
            <a:off x="838200" y="1825625"/>
            <a:ext cx="6178994" cy="4351338"/>
          </a:xfrm>
        </p:spPr>
        <p:txBody>
          <a:bodyPr>
            <a:noAutofit/>
          </a:bodyPr>
          <a:lstStyle/>
          <a:p>
            <a:r>
              <a:rPr lang="en-AU" sz="2400" dirty="0"/>
              <a:t>A hierarchical binary tree model where every root and internal node represents a yes/no test based on an attribute of the data that leads us to a class label in the leaf node.</a:t>
            </a:r>
          </a:p>
          <a:p>
            <a:endParaRPr lang="en-AU" sz="2400" dirty="0"/>
          </a:p>
          <a:p>
            <a:r>
              <a:rPr lang="en-AU" sz="2400" dirty="0"/>
              <a:t>ID3 construction algorithm:</a:t>
            </a:r>
          </a:p>
          <a:p>
            <a:pPr lvl="1"/>
            <a:r>
              <a:rPr lang="en-AU" sz="2000" dirty="0"/>
              <a:t>Explicit evaluation of every training data point, for an attribute to find a threshold minimizing a “loss metric”. </a:t>
            </a:r>
          </a:p>
          <a:p>
            <a:pPr lvl="1"/>
            <a:r>
              <a:rPr lang="en-AU" sz="2000" dirty="0"/>
              <a:t>The attribute that provides the “minimal loss” is used for a given node. </a:t>
            </a:r>
          </a:p>
          <a:p>
            <a:pPr lvl="1"/>
            <a:r>
              <a:rPr lang="en-AU" sz="2000" dirty="0"/>
              <a:t>Repeated recursively till “satisfactory” class “purity” is achieved. </a:t>
            </a:r>
          </a:p>
        </p:txBody>
      </p:sp>
      <p:grpSp>
        <p:nvGrpSpPr>
          <p:cNvPr id="3" name="Group 2">
            <a:extLst>
              <a:ext uri="{FF2B5EF4-FFF2-40B4-BE49-F238E27FC236}">
                <a16:creationId xmlns:a16="http://schemas.microsoft.com/office/drawing/2014/main" id="{E876497F-78F8-8A32-326F-578487D54BE3}"/>
              </a:ext>
            </a:extLst>
          </p:cNvPr>
          <p:cNvGrpSpPr/>
          <p:nvPr/>
        </p:nvGrpSpPr>
        <p:grpSpPr>
          <a:xfrm>
            <a:off x="7211332" y="322340"/>
            <a:ext cx="3894818" cy="6213320"/>
            <a:chOff x="6287550" y="242604"/>
            <a:chExt cx="4008832" cy="6395204"/>
          </a:xfrm>
        </p:grpSpPr>
        <p:sp>
          <p:nvSpPr>
            <p:cNvPr id="4" name="Oval 3">
              <a:extLst>
                <a:ext uri="{FF2B5EF4-FFF2-40B4-BE49-F238E27FC236}">
                  <a16:creationId xmlns:a16="http://schemas.microsoft.com/office/drawing/2014/main" id="{413B9216-00C1-4BF5-06A6-32EA17997C54}"/>
                </a:ext>
              </a:extLst>
            </p:cNvPr>
            <p:cNvSpPr/>
            <p:nvPr/>
          </p:nvSpPr>
          <p:spPr>
            <a:xfrm>
              <a:off x="7214533" y="618381"/>
              <a:ext cx="1350627" cy="124996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Sunny?</a:t>
              </a:r>
            </a:p>
          </p:txBody>
        </p:sp>
        <p:cxnSp>
          <p:nvCxnSpPr>
            <p:cNvPr id="6" name="Straight Arrow Connector 5">
              <a:extLst>
                <a:ext uri="{FF2B5EF4-FFF2-40B4-BE49-F238E27FC236}">
                  <a16:creationId xmlns:a16="http://schemas.microsoft.com/office/drawing/2014/main" id="{C8B74276-07CE-D41C-0237-792824E8219B}"/>
                </a:ext>
              </a:extLst>
            </p:cNvPr>
            <p:cNvCxnSpPr>
              <a:cxnSpLocks/>
              <a:stCxn id="4" idx="4"/>
            </p:cNvCxnSpPr>
            <p:nvPr/>
          </p:nvCxnSpPr>
          <p:spPr>
            <a:xfrm flipH="1">
              <a:off x="6962863" y="1868341"/>
              <a:ext cx="926984" cy="9227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89927F93-B2EF-F5EF-9DB8-FE58AF54EB4F}"/>
                </a:ext>
              </a:extLst>
            </p:cNvPr>
            <p:cNvCxnSpPr>
              <a:cxnSpLocks/>
              <a:stCxn id="4" idx="4"/>
            </p:cNvCxnSpPr>
            <p:nvPr/>
          </p:nvCxnSpPr>
          <p:spPr>
            <a:xfrm>
              <a:off x="7889847" y="1868341"/>
              <a:ext cx="843093" cy="9227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C97386FD-A153-80F4-14CD-BD045CDF76A7}"/>
                </a:ext>
              </a:extLst>
            </p:cNvPr>
            <p:cNvSpPr txBox="1"/>
            <p:nvPr/>
          </p:nvSpPr>
          <p:spPr>
            <a:xfrm>
              <a:off x="6940837" y="2086347"/>
              <a:ext cx="485519" cy="369332"/>
            </a:xfrm>
            <a:prstGeom prst="rect">
              <a:avLst/>
            </a:prstGeom>
            <a:noFill/>
          </p:spPr>
          <p:txBody>
            <a:bodyPr wrap="none" rtlCol="0">
              <a:spAutoFit/>
            </a:bodyPr>
            <a:lstStyle/>
            <a:p>
              <a:r>
                <a:rPr lang="en-US" dirty="0"/>
                <a:t>Yes</a:t>
              </a:r>
            </a:p>
          </p:txBody>
        </p:sp>
        <p:sp>
          <p:nvSpPr>
            <p:cNvPr id="11" name="TextBox 10">
              <a:extLst>
                <a:ext uri="{FF2B5EF4-FFF2-40B4-BE49-F238E27FC236}">
                  <a16:creationId xmlns:a16="http://schemas.microsoft.com/office/drawing/2014/main" id="{FD361A44-8B92-41BF-3738-0D173084D20D}"/>
                </a:ext>
              </a:extLst>
            </p:cNvPr>
            <p:cNvSpPr txBox="1"/>
            <p:nvPr/>
          </p:nvSpPr>
          <p:spPr>
            <a:xfrm>
              <a:off x="8490181" y="2086347"/>
              <a:ext cx="455574" cy="369332"/>
            </a:xfrm>
            <a:prstGeom prst="rect">
              <a:avLst/>
            </a:prstGeom>
            <a:noFill/>
          </p:spPr>
          <p:txBody>
            <a:bodyPr wrap="none" rtlCol="0">
              <a:spAutoFit/>
            </a:bodyPr>
            <a:lstStyle/>
            <a:p>
              <a:r>
                <a:rPr lang="en-US" dirty="0"/>
                <a:t>No</a:t>
              </a:r>
            </a:p>
          </p:txBody>
        </p:sp>
        <p:sp>
          <p:nvSpPr>
            <p:cNvPr id="12" name="Oval 11">
              <a:extLst>
                <a:ext uri="{FF2B5EF4-FFF2-40B4-BE49-F238E27FC236}">
                  <a16:creationId xmlns:a16="http://schemas.microsoft.com/office/drawing/2014/main" id="{8E1917C3-FB6B-E7E7-4CBC-1BE7F5575A1E}"/>
                </a:ext>
              </a:extLst>
            </p:cNvPr>
            <p:cNvSpPr/>
            <p:nvPr/>
          </p:nvSpPr>
          <p:spPr>
            <a:xfrm>
              <a:off x="8057626" y="2804020"/>
              <a:ext cx="1350627" cy="124996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Rainy?</a:t>
              </a:r>
            </a:p>
          </p:txBody>
        </p:sp>
        <p:cxnSp>
          <p:nvCxnSpPr>
            <p:cNvPr id="13" name="Straight Arrow Connector 12">
              <a:extLst>
                <a:ext uri="{FF2B5EF4-FFF2-40B4-BE49-F238E27FC236}">
                  <a16:creationId xmlns:a16="http://schemas.microsoft.com/office/drawing/2014/main" id="{F64FA0D8-4568-D129-94A2-14C34ADDDE6B}"/>
                </a:ext>
              </a:extLst>
            </p:cNvPr>
            <p:cNvCxnSpPr/>
            <p:nvPr/>
          </p:nvCxnSpPr>
          <p:spPr>
            <a:xfrm flipH="1">
              <a:off x="7807060" y="4053980"/>
              <a:ext cx="926984" cy="9227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DDD51714-3221-D97C-A02A-A23496FD7D07}"/>
                </a:ext>
              </a:extLst>
            </p:cNvPr>
            <p:cNvSpPr txBox="1"/>
            <p:nvPr/>
          </p:nvSpPr>
          <p:spPr>
            <a:xfrm>
              <a:off x="7889846" y="4082836"/>
              <a:ext cx="485519" cy="369332"/>
            </a:xfrm>
            <a:prstGeom prst="rect">
              <a:avLst/>
            </a:prstGeom>
            <a:noFill/>
          </p:spPr>
          <p:txBody>
            <a:bodyPr wrap="none" rtlCol="0">
              <a:spAutoFit/>
            </a:bodyPr>
            <a:lstStyle/>
            <a:p>
              <a:r>
                <a:rPr lang="en-US" dirty="0"/>
                <a:t>Yes</a:t>
              </a:r>
            </a:p>
          </p:txBody>
        </p:sp>
        <p:cxnSp>
          <p:nvCxnSpPr>
            <p:cNvPr id="15" name="Straight Arrow Connector 14">
              <a:extLst>
                <a:ext uri="{FF2B5EF4-FFF2-40B4-BE49-F238E27FC236}">
                  <a16:creationId xmlns:a16="http://schemas.microsoft.com/office/drawing/2014/main" id="{D3EA4DD5-7BE8-BDDE-40DC-7B5729CF0B95}"/>
                </a:ext>
              </a:extLst>
            </p:cNvPr>
            <p:cNvCxnSpPr>
              <a:cxnSpLocks/>
            </p:cNvCxnSpPr>
            <p:nvPr/>
          </p:nvCxnSpPr>
          <p:spPr>
            <a:xfrm>
              <a:off x="8716684" y="3990774"/>
              <a:ext cx="843093" cy="9227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8429B965-74F4-134C-9E0E-A1E3ABB11A45}"/>
                </a:ext>
              </a:extLst>
            </p:cNvPr>
            <p:cNvSpPr txBox="1"/>
            <p:nvPr/>
          </p:nvSpPr>
          <p:spPr>
            <a:xfrm>
              <a:off x="9317016" y="4208780"/>
              <a:ext cx="455574" cy="369332"/>
            </a:xfrm>
            <a:prstGeom prst="rect">
              <a:avLst/>
            </a:prstGeom>
            <a:noFill/>
          </p:spPr>
          <p:txBody>
            <a:bodyPr wrap="none" rtlCol="0">
              <a:spAutoFit/>
            </a:bodyPr>
            <a:lstStyle/>
            <a:p>
              <a:r>
                <a:rPr lang="en-US" dirty="0"/>
                <a:t>No</a:t>
              </a:r>
            </a:p>
          </p:txBody>
        </p:sp>
        <p:sp>
          <p:nvSpPr>
            <p:cNvPr id="18" name="Oval 17">
              <a:extLst>
                <a:ext uri="{FF2B5EF4-FFF2-40B4-BE49-F238E27FC236}">
                  <a16:creationId xmlns:a16="http://schemas.microsoft.com/office/drawing/2014/main" id="{2E12593E-62BB-AEAB-7E16-B8A92DE6B379}"/>
                </a:ext>
              </a:extLst>
            </p:cNvPr>
            <p:cNvSpPr/>
            <p:nvPr/>
          </p:nvSpPr>
          <p:spPr>
            <a:xfrm>
              <a:off x="6287550" y="2791130"/>
              <a:ext cx="1350627" cy="1249960"/>
            </a:xfrm>
            <a:prstGeom prst="ellipse">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Ice Cream</a:t>
              </a:r>
            </a:p>
          </p:txBody>
        </p:sp>
        <p:sp>
          <p:nvSpPr>
            <p:cNvPr id="19" name="Oval 18">
              <a:extLst>
                <a:ext uri="{FF2B5EF4-FFF2-40B4-BE49-F238E27FC236}">
                  <a16:creationId xmlns:a16="http://schemas.microsoft.com/office/drawing/2014/main" id="{3C277521-CF21-9DBB-33F8-1D3AC12CDEDB}"/>
                </a:ext>
              </a:extLst>
            </p:cNvPr>
            <p:cNvSpPr/>
            <p:nvPr/>
          </p:nvSpPr>
          <p:spPr>
            <a:xfrm>
              <a:off x="7183596" y="4976769"/>
              <a:ext cx="1350627" cy="1249960"/>
            </a:xfrm>
            <a:prstGeom prst="ellipse">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t>Bajji</a:t>
              </a:r>
              <a:endParaRPr lang="en-US" dirty="0"/>
            </a:p>
          </p:txBody>
        </p:sp>
        <p:sp>
          <p:nvSpPr>
            <p:cNvPr id="20" name="Oval 19">
              <a:extLst>
                <a:ext uri="{FF2B5EF4-FFF2-40B4-BE49-F238E27FC236}">
                  <a16:creationId xmlns:a16="http://schemas.microsoft.com/office/drawing/2014/main" id="{A7C428C6-AB59-E290-E95A-310C63863744}"/>
                </a:ext>
              </a:extLst>
            </p:cNvPr>
            <p:cNvSpPr/>
            <p:nvPr/>
          </p:nvSpPr>
          <p:spPr>
            <a:xfrm>
              <a:off x="8945755" y="4913563"/>
              <a:ext cx="1350627" cy="1249960"/>
            </a:xfrm>
            <a:prstGeom prst="ellipse">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Tea</a:t>
              </a:r>
            </a:p>
          </p:txBody>
        </p:sp>
        <p:sp>
          <p:nvSpPr>
            <p:cNvPr id="21" name="TextBox 20">
              <a:extLst>
                <a:ext uri="{FF2B5EF4-FFF2-40B4-BE49-F238E27FC236}">
                  <a16:creationId xmlns:a16="http://schemas.microsoft.com/office/drawing/2014/main" id="{94D825B0-F275-0F56-726F-F4A042F342B1}"/>
                </a:ext>
              </a:extLst>
            </p:cNvPr>
            <p:cNvSpPr txBox="1"/>
            <p:nvPr/>
          </p:nvSpPr>
          <p:spPr>
            <a:xfrm>
              <a:off x="7296542" y="242604"/>
              <a:ext cx="1186607" cy="369332"/>
            </a:xfrm>
            <a:prstGeom prst="rect">
              <a:avLst/>
            </a:prstGeom>
            <a:noFill/>
          </p:spPr>
          <p:txBody>
            <a:bodyPr wrap="none" rtlCol="0">
              <a:spAutoFit/>
            </a:bodyPr>
            <a:lstStyle/>
            <a:p>
              <a:r>
                <a:rPr lang="en-US" dirty="0"/>
                <a:t>Root Node</a:t>
              </a:r>
            </a:p>
          </p:txBody>
        </p:sp>
        <p:sp>
          <p:nvSpPr>
            <p:cNvPr id="22" name="TextBox 21">
              <a:extLst>
                <a:ext uri="{FF2B5EF4-FFF2-40B4-BE49-F238E27FC236}">
                  <a16:creationId xmlns:a16="http://schemas.microsoft.com/office/drawing/2014/main" id="{EAF840FB-AFE1-EC4E-166F-A3481068D24B}"/>
                </a:ext>
              </a:extLst>
            </p:cNvPr>
            <p:cNvSpPr txBox="1"/>
            <p:nvPr/>
          </p:nvSpPr>
          <p:spPr>
            <a:xfrm>
              <a:off x="6328967" y="3961377"/>
              <a:ext cx="1138711" cy="369332"/>
            </a:xfrm>
            <a:prstGeom prst="rect">
              <a:avLst/>
            </a:prstGeom>
            <a:noFill/>
          </p:spPr>
          <p:txBody>
            <a:bodyPr wrap="none" rtlCol="0">
              <a:spAutoFit/>
            </a:bodyPr>
            <a:lstStyle/>
            <a:p>
              <a:r>
                <a:rPr lang="en-US" dirty="0"/>
                <a:t>Leaf Node</a:t>
              </a:r>
            </a:p>
          </p:txBody>
        </p:sp>
        <p:sp>
          <p:nvSpPr>
            <p:cNvPr id="23" name="TextBox 22">
              <a:extLst>
                <a:ext uri="{FF2B5EF4-FFF2-40B4-BE49-F238E27FC236}">
                  <a16:creationId xmlns:a16="http://schemas.microsoft.com/office/drawing/2014/main" id="{A38BCD8E-CF41-BC15-073A-F5B16DCA6394}"/>
                </a:ext>
              </a:extLst>
            </p:cNvPr>
            <p:cNvSpPr txBox="1"/>
            <p:nvPr/>
          </p:nvSpPr>
          <p:spPr>
            <a:xfrm>
              <a:off x="7068822" y="6268476"/>
              <a:ext cx="1138711" cy="369332"/>
            </a:xfrm>
            <a:prstGeom prst="rect">
              <a:avLst/>
            </a:prstGeom>
            <a:noFill/>
          </p:spPr>
          <p:txBody>
            <a:bodyPr wrap="none" rtlCol="0">
              <a:spAutoFit/>
            </a:bodyPr>
            <a:lstStyle/>
            <a:p>
              <a:r>
                <a:rPr lang="en-US" dirty="0"/>
                <a:t>Leaf Node</a:t>
              </a:r>
            </a:p>
          </p:txBody>
        </p:sp>
        <p:sp>
          <p:nvSpPr>
            <p:cNvPr id="24" name="TextBox 23">
              <a:extLst>
                <a:ext uri="{FF2B5EF4-FFF2-40B4-BE49-F238E27FC236}">
                  <a16:creationId xmlns:a16="http://schemas.microsoft.com/office/drawing/2014/main" id="{E52AA769-8BC8-E39E-081D-B7D2A2EA2827}"/>
                </a:ext>
              </a:extLst>
            </p:cNvPr>
            <p:cNvSpPr txBox="1"/>
            <p:nvPr/>
          </p:nvSpPr>
          <p:spPr>
            <a:xfrm>
              <a:off x="9157670" y="6228755"/>
              <a:ext cx="1138710" cy="369332"/>
            </a:xfrm>
            <a:prstGeom prst="rect">
              <a:avLst/>
            </a:prstGeom>
            <a:noFill/>
          </p:spPr>
          <p:txBody>
            <a:bodyPr wrap="none" rtlCol="0">
              <a:spAutoFit/>
            </a:bodyPr>
            <a:lstStyle/>
            <a:p>
              <a:r>
                <a:rPr lang="en-US" dirty="0"/>
                <a:t>Leaf Node</a:t>
              </a:r>
            </a:p>
          </p:txBody>
        </p:sp>
      </p:grpSp>
    </p:spTree>
    <p:extLst>
      <p:ext uri="{BB962C8B-B14F-4D97-AF65-F5344CB8AC3E}">
        <p14:creationId xmlns:p14="http://schemas.microsoft.com/office/powerpoint/2010/main" val="122189083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880B9-3062-A96C-307C-4559348E1CAC}"/>
              </a:ext>
            </a:extLst>
          </p:cNvPr>
          <p:cNvSpPr>
            <a:spLocks noGrp="1"/>
          </p:cNvSpPr>
          <p:nvPr>
            <p:ph type="title"/>
          </p:nvPr>
        </p:nvSpPr>
        <p:spPr/>
        <p:txBody>
          <a:bodyPr/>
          <a:lstStyle/>
          <a:p>
            <a:r>
              <a:rPr lang="en-US" dirty="0"/>
              <a:t>Loss Metrics</a:t>
            </a:r>
          </a:p>
        </p:txBody>
      </p:sp>
      <p:sp>
        <p:nvSpPr>
          <p:cNvPr id="4" name="Text Placeholder 3">
            <a:extLst>
              <a:ext uri="{FF2B5EF4-FFF2-40B4-BE49-F238E27FC236}">
                <a16:creationId xmlns:a16="http://schemas.microsoft.com/office/drawing/2014/main" id="{E281E417-5D33-1113-5CF9-A9AC5DBEF1BC}"/>
              </a:ext>
            </a:extLst>
          </p:cNvPr>
          <p:cNvSpPr>
            <a:spLocks noGrp="1"/>
          </p:cNvSpPr>
          <p:nvPr>
            <p:ph type="body" idx="1"/>
          </p:nvPr>
        </p:nvSpPr>
        <p:spPr/>
        <p:txBody>
          <a:bodyPr/>
          <a:lstStyle/>
          <a:p>
            <a:r>
              <a:rPr lang="en-AU" dirty="0"/>
              <a:t>Indicators of probability of miss-classification minimizing which helps us build tree classifiers. </a:t>
            </a:r>
          </a:p>
        </p:txBody>
      </p:sp>
    </p:spTree>
    <p:extLst>
      <p:ext uri="{BB962C8B-B14F-4D97-AF65-F5344CB8AC3E}">
        <p14:creationId xmlns:p14="http://schemas.microsoft.com/office/powerpoint/2010/main" val="127428902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B770B-7928-4294-938C-54F566403029}"/>
              </a:ext>
            </a:extLst>
          </p:cNvPr>
          <p:cNvSpPr>
            <a:spLocks noGrp="1"/>
          </p:cNvSpPr>
          <p:nvPr>
            <p:ph type="title"/>
          </p:nvPr>
        </p:nvSpPr>
        <p:spPr/>
        <p:txBody>
          <a:bodyPr/>
          <a:lstStyle/>
          <a:p>
            <a:r>
              <a:rPr lang="en-US" dirty="0"/>
              <a:t>Miss-Classification Loss/Classification Error Rate - Definition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69D591D-FB53-0999-0AC9-06E05CE59713}"/>
                  </a:ext>
                </a:extLst>
              </p:cNvPr>
              <p:cNvSpPr>
                <a:spLocks noGrp="1"/>
              </p:cNvSpPr>
              <p:nvPr>
                <p:ph idx="1"/>
              </p:nvPr>
            </p:nvSpPr>
            <p:spPr>
              <a:xfrm>
                <a:off x="838200" y="1825625"/>
                <a:ext cx="10515600" cy="4667250"/>
              </a:xfrm>
            </p:spPr>
            <p:txBody>
              <a:bodyPr/>
              <a:lstStyle/>
              <a:p>
                <a:pPr marL="0" indent="0">
                  <a:buNone/>
                </a:pPr>
                <a:r>
                  <a:rPr lang="en-US" dirty="0"/>
                  <a:t>Decision trees assign the most commonly occurring training class in a leaf node </a:t>
                </a:r>
                <a14:m>
                  <m:oMath xmlns:m="http://schemas.openxmlformats.org/officeDocument/2006/math">
                    <m:r>
                      <a:rPr lang="en-US" b="0" i="1" smtClean="0">
                        <a:latin typeface="Cambria Math" panose="02040503050406030204" pitchFamily="18" charset="0"/>
                      </a:rPr>
                      <m:t>𝑚</m:t>
                    </m:r>
                  </m:oMath>
                </a14:m>
                <a:r>
                  <a:rPr lang="en-US" dirty="0"/>
                  <a:t> to be the output of that leaf node denoted by </a:t>
                </a:r>
                <a14:m>
                  <m:oMath xmlns:m="http://schemas.openxmlformats.org/officeDocument/2006/math">
                    <m:sSub>
                      <m:sSubPr>
                        <m:ctrlPr>
                          <a:rPr lang="en-US" b="0" i="1" smtClean="0">
                            <a:latin typeface="Cambria Math" panose="02040503050406030204" pitchFamily="18" charset="0"/>
                          </a:rPr>
                        </m:ctrlPr>
                      </m:sSubPr>
                      <m:e>
                        <m:r>
                          <a:rPr lang="en-US" i="1">
                            <a:latin typeface="Cambria Math" panose="02040503050406030204" pitchFamily="18" charset="0"/>
                          </a:rPr>
                          <m:t>𝐶𝑙𝑎𝑠</m:t>
                        </m:r>
                        <m:r>
                          <a:rPr lang="en-US" b="0" i="1" smtClean="0">
                            <a:latin typeface="Cambria Math" panose="02040503050406030204" pitchFamily="18" charset="0"/>
                          </a:rPr>
                          <m:t>𝑠</m:t>
                        </m:r>
                      </m:e>
                      <m:sub>
                        <m:r>
                          <a:rPr lang="en-US" b="0" i="1" smtClean="0">
                            <a:latin typeface="Cambria Math" panose="02040503050406030204" pitchFamily="18" charset="0"/>
                          </a:rPr>
                          <m:t>𝑚</m:t>
                        </m:r>
                      </m:sub>
                    </m:sSub>
                  </m:oMath>
                </a14:m>
                <a:r>
                  <a:rPr lang="en-US" dirty="0"/>
                  <a:t>. </a:t>
                </a:r>
              </a:p>
              <a:p>
                <a:pPr marL="0" indent="0" algn="ctr">
                  <a:buNone/>
                </a:pPr>
                <a:endParaRPr lang="en-US" dirty="0">
                  <a:latin typeface="+mj-lt"/>
                </a:endParaRPr>
              </a:p>
              <a:p>
                <a:pPr marL="0" indent="0" algn="ctr">
                  <a:buNone/>
                </a:pPr>
                <a:r>
                  <a:rPr lang="en-US" dirty="0">
                    <a:latin typeface="+mj-lt"/>
                  </a:rPr>
                  <a:t>	</a:t>
                </a:r>
                <a14:m>
                  <m:oMath xmlns:m="http://schemas.openxmlformats.org/officeDocument/2006/math">
                    <m:sSub>
                      <m:sSubPr>
                        <m:ctrlPr>
                          <a:rPr lang="en-US" b="0" i="1" smtClean="0">
                            <a:latin typeface="Cambria Math" panose="02040503050406030204" pitchFamily="18" charset="0"/>
                          </a:rPr>
                        </m:ctrlPr>
                      </m:sSubPr>
                      <m:e>
                        <m:r>
                          <a:rPr lang="en-US" i="1">
                            <a:latin typeface="Cambria Math" panose="02040503050406030204" pitchFamily="18" charset="0"/>
                          </a:rPr>
                          <m:t>𝐶𝑙𝑎𝑠</m:t>
                        </m:r>
                        <m:r>
                          <a:rPr lang="en-US" b="0" i="1" smtClean="0">
                            <a:latin typeface="Cambria Math" panose="02040503050406030204" pitchFamily="18" charset="0"/>
                          </a:rPr>
                          <m:t>𝑠</m:t>
                        </m:r>
                      </m:e>
                      <m:sub>
                        <m:r>
                          <a:rPr lang="en-US" b="0" i="1" smtClean="0">
                            <a:latin typeface="Cambria Math" panose="02040503050406030204" pitchFamily="18" charset="0"/>
                          </a:rPr>
                          <m:t>𝑚</m:t>
                        </m:r>
                      </m:sub>
                    </m:sSub>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arg</m:t>
                        </m:r>
                      </m:fName>
                      <m:e>
                        <m:func>
                          <m:funcPr>
                            <m:ctrlPr>
                              <a:rPr lang="en-US" b="0" i="1" smtClean="0">
                                <a:latin typeface="Cambria Math" panose="02040503050406030204" pitchFamily="18" charset="0"/>
                              </a:rPr>
                            </m:ctrlPr>
                          </m:funcPr>
                          <m:fName>
                            <m:limLow>
                              <m:limLowPr>
                                <m:ctrlPr>
                                  <a:rPr lang="en-US" i="1">
                                    <a:latin typeface="Cambria Math" panose="02040503050406030204" pitchFamily="18" charset="0"/>
                                  </a:rPr>
                                </m:ctrlPr>
                              </m:limLowPr>
                              <m:e>
                                <m:r>
                                  <m:rPr>
                                    <m:sty m:val="p"/>
                                  </m:rPr>
                                  <a:rPr lang="en-US">
                                    <a:latin typeface="Cambria Math" panose="02040503050406030204" pitchFamily="18" charset="0"/>
                                  </a:rPr>
                                  <m:t>max</m:t>
                                </m:r>
                              </m:e>
                              <m:lim>
                                <m:r>
                                  <a:rPr lang="en-US" i="1">
                                    <a:latin typeface="Cambria Math" panose="02040503050406030204" pitchFamily="18" charset="0"/>
                                  </a:rPr>
                                  <m:t>𝑖</m:t>
                                </m:r>
                                <m:r>
                                  <a:rPr lang="en-US" i="1">
                                    <a:latin typeface="Cambria Math" panose="02040503050406030204" pitchFamily="18" charset="0"/>
                                  </a:rPr>
                                  <m:t>∈1..</m:t>
                                </m:r>
                                <m:r>
                                  <a:rPr lang="en-US" i="1">
                                    <a:latin typeface="Cambria Math" panose="02040503050406030204" pitchFamily="18" charset="0"/>
                                  </a:rPr>
                                  <m:t>𝑁</m:t>
                                </m:r>
                              </m:lim>
                            </m:limLow>
                          </m:fName>
                          <m:e>
                            <m:sSub>
                              <m:sSubPr>
                                <m:ctrlPr>
                                  <a:rPr lang="en-US" b="0" i="1" dirty="0"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𝑝</m:t>
                                    </m:r>
                                  </m:e>
                                </m:acc>
                              </m:e>
                              <m:sub>
                                <m:r>
                                  <a:rPr lang="en-US" b="0" i="1" dirty="0" smtClean="0">
                                    <a:latin typeface="Cambria Math" panose="02040503050406030204" pitchFamily="18" charset="0"/>
                                  </a:rPr>
                                  <m:t>𝑚𝑖</m:t>
                                </m:r>
                              </m:sub>
                            </m:sSub>
                          </m:e>
                        </m:func>
                      </m:e>
                    </m:func>
                  </m:oMath>
                </a14:m>
                <a:r>
                  <a:rPr lang="en-US" b="0" i="0" dirty="0">
                    <a:latin typeface="+mj-lt"/>
                  </a:rPr>
                  <a:t> where </a:t>
                </a:r>
                <a14:m>
                  <m:oMath xmlns:m="http://schemas.openxmlformats.org/officeDocument/2006/math">
                    <m:sSub>
                      <m:sSubPr>
                        <m:ctrlPr>
                          <a:rPr lang="en-US" i="1" dirty="0">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𝑝</m:t>
                            </m:r>
                          </m:e>
                        </m:acc>
                      </m:e>
                      <m:sub>
                        <m:r>
                          <a:rPr lang="en-US" i="1" dirty="0">
                            <a:latin typeface="Cambria Math" panose="02040503050406030204" pitchFamily="18" charset="0"/>
                          </a:rPr>
                          <m:t>𝑚𝑖</m:t>
                        </m:r>
                      </m:sub>
                    </m:sSub>
                    <m:r>
                      <a:rPr lang="en-US" b="0" i="1" dirty="0" smtClean="0">
                        <a:latin typeface="Cambria Math" panose="02040503050406030204" pitchFamily="18" charset="0"/>
                      </a:rPr>
                      <m:t>=</m:t>
                    </m:r>
                    <m:f>
                      <m:fPr>
                        <m:ctrlPr>
                          <a:rPr lang="en-US" i="1" dirty="0">
                            <a:latin typeface="Cambria Math" panose="02040503050406030204" pitchFamily="18" charset="0"/>
                          </a:rPr>
                        </m:ctrlPr>
                      </m:fPr>
                      <m:num>
                        <m:r>
                          <a:rPr lang="en-US" i="1" dirty="0">
                            <a:latin typeface="Cambria Math" panose="02040503050406030204" pitchFamily="18" charset="0"/>
                          </a:rPr>
                          <m:t>#</m:t>
                        </m:r>
                        <m:r>
                          <a:rPr lang="en-US" i="1" dirty="0">
                            <a:latin typeface="Cambria Math" panose="02040503050406030204" pitchFamily="18" charset="0"/>
                          </a:rPr>
                          <m:t>𝑡𝑟𝑎𝑖𝑛𝑖𝑛𝑔</m:t>
                        </m:r>
                        <m:r>
                          <a:rPr lang="en-US" i="1" dirty="0">
                            <a:latin typeface="Cambria Math" panose="02040503050406030204" pitchFamily="18" charset="0"/>
                          </a:rPr>
                          <m:t> </m:t>
                        </m:r>
                        <m:r>
                          <a:rPr lang="en-US" i="1" dirty="0">
                            <a:latin typeface="Cambria Math" panose="02040503050406030204" pitchFamily="18" charset="0"/>
                          </a:rPr>
                          <m:t>𝑒𝑥𝑎𝑚𝑝𝑙𝑒𝑠</m:t>
                        </m:r>
                        <m:r>
                          <a:rPr lang="en-US" i="1" dirty="0">
                            <a:latin typeface="Cambria Math" panose="02040503050406030204" pitchFamily="18" charset="0"/>
                          </a:rPr>
                          <m:t> </m:t>
                        </m:r>
                        <m:r>
                          <a:rPr lang="en-US" i="1" dirty="0">
                            <a:latin typeface="Cambria Math" panose="02040503050406030204" pitchFamily="18" charset="0"/>
                          </a:rPr>
                          <m:t>𝑖𝑛</m:t>
                        </m:r>
                        <m:r>
                          <a:rPr lang="en-US" i="1" dirty="0">
                            <a:latin typeface="Cambria Math" panose="02040503050406030204" pitchFamily="18" charset="0"/>
                          </a:rPr>
                          <m:t> </m:t>
                        </m:r>
                        <m:sSub>
                          <m:sSubPr>
                            <m:ctrlPr>
                              <a:rPr lang="en-US" i="1" dirty="0">
                                <a:latin typeface="Cambria Math" panose="02040503050406030204" pitchFamily="18" charset="0"/>
                              </a:rPr>
                            </m:ctrlPr>
                          </m:sSubPr>
                          <m:e>
                            <m:r>
                              <a:rPr lang="en-US" i="1" dirty="0">
                                <a:latin typeface="Cambria Math" panose="02040503050406030204" pitchFamily="18" charset="0"/>
                              </a:rPr>
                              <m:t>𝐶</m:t>
                            </m:r>
                          </m:e>
                          <m:sub>
                            <m:r>
                              <a:rPr lang="en-US" i="1" dirty="0">
                                <a:latin typeface="Cambria Math" panose="02040503050406030204" pitchFamily="18" charset="0"/>
                              </a:rPr>
                              <m:t>𝑖</m:t>
                            </m:r>
                          </m:sub>
                        </m:sSub>
                        <m:r>
                          <a:rPr lang="en-US" b="0" i="1" dirty="0" smtClean="0">
                            <a:latin typeface="Cambria Math" panose="02040503050406030204" pitchFamily="18" charset="0"/>
                          </a:rPr>
                          <m:t> </m:t>
                        </m:r>
                        <m:r>
                          <a:rPr lang="en-US" b="0" i="1" dirty="0" smtClean="0">
                            <a:latin typeface="Cambria Math" panose="02040503050406030204" pitchFamily="18" charset="0"/>
                          </a:rPr>
                          <m:t>𝑖𝑛</m:t>
                        </m:r>
                        <m:r>
                          <a:rPr lang="en-US" b="0" i="1" dirty="0" smtClean="0">
                            <a:latin typeface="Cambria Math" panose="02040503050406030204" pitchFamily="18" charset="0"/>
                          </a:rPr>
                          <m:t> </m:t>
                        </m:r>
                        <m:r>
                          <a:rPr lang="en-US" b="0" i="1" dirty="0" smtClean="0">
                            <a:latin typeface="Cambria Math" panose="02040503050406030204" pitchFamily="18" charset="0"/>
                          </a:rPr>
                          <m:t>𝑚</m:t>
                        </m:r>
                      </m:num>
                      <m:den>
                        <m:r>
                          <a:rPr lang="en-US" i="1" dirty="0">
                            <a:latin typeface="Cambria Math" panose="02040503050406030204" pitchFamily="18" charset="0"/>
                          </a:rPr>
                          <m:t>#</m:t>
                        </m:r>
                        <m:r>
                          <a:rPr lang="en-US" i="1" dirty="0">
                            <a:latin typeface="Cambria Math" panose="02040503050406030204" pitchFamily="18" charset="0"/>
                          </a:rPr>
                          <m:t>𝑡𝑟𝑎𝑖𝑛𝑖𝑛𝑔</m:t>
                        </m:r>
                        <m:r>
                          <a:rPr lang="en-US" i="1" dirty="0">
                            <a:latin typeface="Cambria Math" panose="02040503050406030204" pitchFamily="18" charset="0"/>
                          </a:rPr>
                          <m:t> </m:t>
                        </m:r>
                        <m:r>
                          <a:rPr lang="en-US" i="1" dirty="0">
                            <a:latin typeface="Cambria Math" panose="02040503050406030204" pitchFamily="18" charset="0"/>
                          </a:rPr>
                          <m:t>𝑒𝑥𝑎𝑚𝑝𝑙𝑒𝑠</m:t>
                        </m:r>
                        <m:r>
                          <a:rPr lang="en-US" i="1" dirty="0">
                            <a:latin typeface="Cambria Math" panose="02040503050406030204" pitchFamily="18" charset="0"/>
                          </a:rPr>
                          <m:t> </m:t>
                        </m:r>
                        <m:r>
                          <a:rPr lang="en-US" i="1" dirty="0">
                            <a:latin typeface="Cambria Math" panose="02040503050406030204" pitchFamily="18" charset="0"/>
                          </a:rPr>
                          <m:t>𝑖𝑛</m:t>
                        </m:r>
                        <m:r>
                          <a:rPr lang="en-US" i="1" dirty="0">
                            <a:latin typeface="Cambria Math" panose="02040503050406030204" pitchFamily="18" charset="0"/>
                          </a:rPr>
                          <m:t> </m:t>
                        </m:r>
                        <m:r>
                          <a:rPr lang="en-US" i="1" dirty="0">
                            <a:latin typeface="Cambria Math" panose="02040503050406030204" pitchFamily="18" charset="0"/>
                          </a:rPr>
                          <m:t>𝑚</m:t>
                        </m:r>
                      </m:den>
                    </m:f>
                  </m:oMath>
                </a14:m>
                <a:endParaRPr lang="en-US" dirty="0"/>
              </a:p>
              <a:p>
                <a:pPr marL="0" indent="0">
                  <a:buNone/>
                </a:pPr>
                <a:endParaRPr lang="en-US" dirty="0"/>
              </a:p>
              <a:p>
                <a:pPr marL="0" indent="0">
                  <a:buNone/>
                </a:pPr>
                <a:r>
                  <a:rPr lang="en-US" dirty="0"/>
                  <a:t>The presence of any other class indicates miss-classification loss (MCL) or Classification Error Rate (CER).</a:t>
                </a:r>
              </a:p>
              <a:p>
                <a:pPr marL="0" indent="0">
                  <a:buNone/>
                </a:pPr>
                <a:r>
                  <a:rPr lang="en-US" dirty="0"/>
                  <a:t> </a:t>
                </a:r>
              </a:p>
              <a:p>
                <a:pPr marL="0" indent="0">
                  <a:buNone/>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𝐶𝐸</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𝑅</m:t>
                          </m:r>
                        </m:e>
                        <m:sub>
                          <m:r>
                            <a:rPr lang="en-US" b="0" i="1" dirty="0" smtClean="0">
                              <a:latin typeface="Cambria Math" panose="02040503050406030204" pitchFamily="18" charset="0"/>
                            </a:rPr>
                            <m:t>𝑚</m:t>
                          </m:r>
                        </m:sub>
                      </m:sSub>
                      <m:r>
                        <a:rPr lang="en-US" b="0" i="1" dirty="0" smtClean="0">
                          <a:latin typeface="Cambria Math" panose="02040503050406030204" pitchFamily="18" charset="0"/>
                        </a:rPr>
                        <m:t>=</m:t>
                      </m:r>
                      <m:r>
                        <a:rPr lang="en-US" b="0" i="1" dirty="0" smtClean="0">
                          <a:latin typeface="Cambria Math" panose="02040503050406030204" pitchFamily="18" charset="0"/>
                        </a:rPr>
                        <m:t>𝑀𝐶</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𝐿</m:t>
                          </m:r>
                        </m:e>
                        <m:sub>
                          <m:r>
                            <a:rPr lang="en-US" b="0" i="1" dirty="0" smtClean="0">
                              <a:latin typeface="Cambria Math" panose="02040503050406030204" pitchFamily="18" charset="0"/>
                            </a:rPr>
                            <m:t>𝑚</m:t>
                          </m:r>
                        </m:sub>
                      </m:sSub>
                      <m:r>
                        <a:rPr lang="en-US" i="1" dirty="0">
                          <a:latin typeface="Cambria Math" panose="02040503050406030204" pitchFamily="18" charset="0"/>
                        </a:rPr>
                        <m:t> </m:t>
                      </m:r>
                      <m:r>
                        <a:rPr lang="en-US" i="1" dirty="0" smtClean="0">
                          <a:latin typeface="Cambria Math" panose="02040503050406030204" pitchFamily="18" charset="0"/>
                        </a:rPr>
                        <m:t>=</m:t>
                      </m:r>
                      <m:r>
                        <a:rPr lang="en-US" i="1" dirty="0">
                          <a:latin typeface="Cambria Math" panose="02040503050406030204" pitchFamily="18" charset="0"/>
                        </a:rPr>
                        <m:t> </m:t>
                      </m:r>
                      <m:r>
                        <a:rPr lang="en-US" b="0" i="1" smtClean="0">
                          <a:latin typeface="Cambria Math" panose="02040503050406030204" pitchFamily="18" charset="0"/>
                        </a:rPr>
                        <m:t>1 −</m:t>
                      </m:r>
                      <m:sSub>
                        <m:sSubPr>
                          <m:ctrlPr>
                            <a:rPr lang="en-US" i="1" dirty="0">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 </m:t>
                              </m:r>
                              <m:r>
                                <a:rPr lang="en-US" i="1">
                                  <a:latin typeface="Cambria Math" panose="02040503050406030204" pitchFamily="18" charset="0"/>
                                </a:rPr>
                                <m:t>𝑝</m:t>
                              </m:r>
                              <m:r>
                                <a:rPr lang="en-US" i="1">
                                  <a:latin typeface="Cambria Math" panose="02040503050406030204" pitchFamily="18" charset="0"/>
                                </a:rPr>
                                <m:t> </m:t>
                              </m:r>
                            </m:e>
                          </m:acc>
                        </m:e>
                        <m:sub>
                          <m:r>
                            <a:rPr lang="en-US" i="1" dirty="0">
                              <a:latin typeface="Cambria Math" panose="02040503050406030204" pitchFamily="18" charset="0"/>
                            </a:rPr>
                            <m:t>𝑚</m:t>
                          </m:r>
                          <m:r>
                            <a:rPr lang="en-US" b="0" i="1" dirty="0" smtClean="0">
                              <a:latin typeface="Cambria Math" panose="02040503050406030204" pitchFamily="18" charset="0"/>
                            </a:rPr>
                            <m:t> </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𝐶𝑙𝑎𝑠𝑠</m:t>
                              </m:r>
                            </m:e>
                            <m:sub>
                              <m:r>
                                <a:rPr lang="en-US" b="0" i="1" dirty="0" smtClean="0">
                                  <a:latin typeface="Cambria Math" panose="02040503050406030204" pitchFamily="18" charset="0"/>
                                </a:rPr>
                                <m:t>𝑚</m:t>
                              </m:r>
                            </m:sub>
                          </m:sSub>
                        </m:sub>
                      </m:sSub>
                    </m:oMath>
                  </m:oMathPara>
                </a14:m>
                <a:endParaRPr lang="en-US" dirty="0"/>
              </a:p>
            </p:txBody>
          </p:sp>
        </mc:Choice>
        <mc:Fallback xmlns="">
          <p:sp>
            <p:nvSpPr>
              <p:cNvPr id="3" name="Content Placeholder 2">
                <a:extLst>
                  <a:ext uri="{FF2B5EF4-FFF2-40B4-BE49-F238E27FC236}">
                    <a16:creationId xmlns:a16="http://schemas.microsoft.com/office/drawing/2014/main" id="{369D591D-FB53-0999-0AC9-06E05CE59713}"/>
                  </a:ext>
                </a:extLst>
              </p:cNvPr>
              <p:cNvSpPr>
                <a:spLocks noGrp="1" noRot="1" noChangeAspect="1" noMove="1" noResize="1" noEditPoints="1" noAdjustHandles="1" noChangeArrowheads="1" noChangeShapeType="1" noTextEdit="1"/>
              </p:cNvSpPr>
              <p:nvPr>
                <p:ph idx="1"/>
              </p:nvPr>
            </p:nvSpPr>
            <p:spPr>
              <a:xfrm>
                <a:off x="838200" y="1825625"/>
                <a:ext cx="10515600" cy="4667250"/>
              </a:xfrm>
              <a:blipFill>
                <a:blip r:embed="rId2"/>
                <a:stretch>
                  <a:fillRect l="-1217" t="-2089" r="-116"/>
                </a:stretch>
              </a:blipFill>
            </p:spPr>
            <p:txBody>
              <a:bodyPr/>
              <a:lstStyle/>
              <a:p>
                <a:r>
                  <a:rPr lang="en-US">
                    <a:noFill/>
                  </a:rPr>
                  <a:t> </a:t>
                </a:r>
              </a:p>
            </p:txBody>
          </p:sp>
        </mc:Fallback>
      </mc:AlternateContent>
    </p:spTree>
    <p:extLst>
      <p:ext uri="{BB962C8B-B14F-4D97-AF65-F5344CB8AC3E}">
        <p14:creationId xmlns:p14="http://schemas.microsoft.com/office/powerpoint/2010/main" val="168038278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301D9-40F1-2CA2-D120-12BD23B2401C}"/>
              </a:ext>
            </a:extLst>
          </p:cNvPr>
          <p:cNvSpPr>
            <a:spLocks noGrp="1"/>
          </p:cNvSpPr>
          <p:nvPr>
            <p:ph type="title"/>
          </p:nvPr>
        </p:nvSpPr>
        <p:spPr>
          <a:xfrm>
            <a:off x="838200" y="365125"/>
            <a:ext cx="10515600" cy="1325563"/>
          </a:xfrm>
        </p:spPr>
        <p:txBody>
          <a:bodyPr/>
          <a:lstStyle/>
          <a:p>
            <a:r>
              <a:rPr lang="en-US" dirty="0"/>
              <a:t>Miss-Classification Loss/Classification Error Rate - Example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86E55E1-04C4-2842-5693-AC91A5D17D92}"/>
                  </a:ext>
                </a:extLst>
              </p:cNvPr>
              <p:cNvSpPr>
                <a:spLocks noGrp="1"/>
              </p:cNvSpPr>
              <p:nvPr>
                <p:ph idx="1"/>
              </p:nvPr>
            </p:nvSpPr>
            <p:spPr>
              <a:xfrm>
                <a:off x="838200" y="1917767"/>
                <a:ext cx="10515600" cy="540070"/>
              </a:xfrm>
            </p:spPr>
            <p:txBody>
              <a:bodyPr/>
              <a:lstStyle/>
              <a:p>
                <a:pPr marL="0" indent="0">
                  <a:buNone/>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𝐶𝐸</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𝑅</m:t>
                          </m:r>
                        </m:e>
                        <m:sub>
                          <m:r>
                            <a:rPr lang="en-US" b="0" i="1" dirty="0" smtClean="0">
                              <a:latin typeface="Cambria Math" panose="02040503050406030204" pitchFamily="18" charset="0"/>
                            </a:rPr>
                            <m:t>𝑚</m:t>
                          </m:r>
                        </m:sub>
                      </m:sSub>
                      <m:r>
                        <a:rPr lang="en-US" b="0" i="1" dirty="0" smtClean="0">
                          <a:latin typeface="Cambria Math" panose="02040503050406030204" pitchFamily="18" charset="0"/>
                        </a:rPr>
                        <m:t>=</m:t>
                      </m:r>
                      <m:r>
                        <a:rPr lang="en-US" b="0" i="1" dirty="0" smtClean="0">
                          <a:latin typeface="Cambria Math" panose="02040503050406030204" pitchFamily="18" charset="0"/>
                        </a:rPr>
                        <m:t>𝑀𝐶</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𝐿</m:t>
                          </m:r>
                        </m:e>
                        <m:sub>
                          <m:r>
                            <a:rPr lang="en-US" b="0" i="1" dirty="0" smtClean="0">
                              <a:latin typeface="Cambria Math" panose="02040503050406030204" pitchFamily="18" charset="0"/>
                            </a:rPr>
                            <m:t>𝑚</m:t>
                          </m:r>
                        </m:sub>
                      </m:sSub>
                      <m:r>
                        <a:rPr lang="en-US" i="1" dirty="0">
                          <a:latin typeface="Cambria Math" panose="02040503050406030204" pitchFamily="18" charset="0"/>
                        </a:rPr>
                        <m:t> </m:t>
                      </m:r>
                      <m:r>
                        <a:rPr lang="en-US" i="1" dirty="0" smtClean="0">
                          <a:latin typeface="Cambria Math" panose="02040503050406030204" pitchFamily="18" charset="0"/>
                        </a:rPr>
                        <m:t>=</m:t>
                      </m:r>
                      <m:r>
                        <a:rPr lang="en-US" i="1" dirty="0">
                          <a:latin typeface="Cambria Math" panose="02040503050406030204" pitchFamily="18" charset="0"/>
                        </a:rPr>
                        <m:t> </m:t>
                      </m:r>
                      <m:r>
                        <a:rPr lang="en-US" b="0" i="1" smtClean="0">
                          <a:latin typeface="Cambria Math" panose="02040503050406030204" pitchFamily="18" charset="0"/>
                        </a:rPr>
                        <m:t>1 −</m:t>
                      </m:r>
                      <m:sSub>
                        <m:sSubPr>
                          <m:ctrlPr>
                            <a:rPr lang="en-US" i="1" dirty="0">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 </m:t>
                              </m:r>
                              <m:r>
                                <a:rPr lang="en-US" i="1">
                                  <a:latin typeface="Cambria Math" panose="02040503050406030204" pitchFamily="18" charset="0"/>
                                </a:rPr>
                                <m:t>𝑝</m:t>
                              </m:r>
                              <m:r>
                                <a:rPr lang="en-US" i="1">
                                  <a:latin typeface="Cambria Math" panose="02040503050406030204" pitchFamily="18" charset="0"/>
                                </a:rPr>
                                <m:t> </m:t>
                              </m:r>
                            </m:e>
                          </m:acc>
                        </m:e>
                        <m:sub>
                          <m:r>
                            <a:rPr lang="en-US" i="1" dirty="0">
                              <a:latin typeface="Cambria Math" panose="02040503050406030204" pitchFamily="18" charset="0"/>
                            </a:rPr>
                            <m:t>𝑚</m:t>
                          </m:r>
                          <m:r>
                            <a:rPr lang="en-US" b="0" i="1" dirty="0" smtClean="0">
                              <a:latin typeface="Cambria Math" panose="02040503050406030204" pitchFamily="18" charset="0"/>
                            </a:rPr>
                            <m:t> </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𝐶𝑙𝑎𝑠𝑠</m:t>
                              </m:r>
                            </m:e>
                            <m:sub>
                              <m:r>
                                <a:rPr lang="en-US" b="0" i="1" dirty="0" smtClean="0">
                                  <a:latin typeface="Cambria Math" panose="02040503050406030204" pitchFamily="18" charset="0"/>
                                </a:rPr>
                                <m:t>𝑚</m:t>
                              </m:r>
                            </m:sub>
                          </m:sSub>
                        </m:sub>
                      </m:sSub>
                    </m:oMath>
                  </m:oMathPara>
                </a14:m>
                <a:endParaRPr lang="en-US" dirty="0"/>
              </a:p>
            </p:txBody>
          </p:sp>
        </mc:Choice>
        <mc:Fallback xmlns="">
          <p:sp>
            <p:nvSpPr>
              <p:cNvPr id="3" name="Content Placeholder 2">
                <a:extLst>
                  <a:ext uri="{FF2B5EF4-FFF2-40B4-BE49-F238E27FC236}">
                    <a16:creationId xmlns:a16="http://schemas.microsoft.com/office/drawing/2014/main" id="{486E55E1-04C4-2842-5693-AC91A5D17D92}"/>
                  </a:ext>
                </a:extLst>
              </p:cNvPr>
              <p:cNvSpPr>
                <a:spLocks noGrp="1" noRot="1" noChangeAspect="1" noMove="1" noResize="1" noEditPoints="1" noAdjustHandles="1" noChangeArrowheads="1" noChangeShapeType="1" noTextEdit="1"/>
              </p:cNvSpPr>
              <p:nvPr>
                <p:ph idx="1"/>
              </p:nvPr>
            </p:nvSpPr>
            <p:spPr>
              <a:xfrm>
                <a:off x="838200" y="1917767"/>
                <a:ext cx="10515600" cy="540070"/>
              </a:xfrm>
              <a:blipFill>
                <a:blip r:embed="rId2"/>
                <a:stretch>
                  <a:fillRect t="-12500" b="-2273"/>
                </a:stretch>
              </a:blipFill>
            </p:spPr>
            <p:txBody>
              <a:bodyPr/>
              <a:lstStyle/>
              <a:p>
                <a:r>
                  <a:rPr lang="en-US">
                    <a:noFill/>
                  </a:rPr>
                  <a:t> </a:t>
                </a:r>
              </a:p>
            </p:txBody>
          </p:sp>
        </mc:Fallback>
      </mc:AlternateContent>
      <p:grpSp>
        <p:nvGrpSpPr>
          <p:cNvPr id="11" name="Group 10">
            <a:extLst>
              <a:ext uri="{FF2B5EF4-FFF2-40B4-BE49-F238E27FC236}">
                <a16:creationId xmlns:a16="http://schemas.microsoft.com/office/drawing/2014/main" id="{37BB03F7-DCBF-2CD0-C5FE-504AE4F1BF87}"/>
              </a:ext>
            </a:extLst>
          </p:cNvPr>
          <p:cNvGrpSpPr/>
          <p:nvPr/>
        </p:nvGrpSpPr>
        <p:grpSpPr>
          <a:xfrm>
            <a:off x="7304480" y="2362678"/>
            <a:ext cx="4670324" cy="4391566"/>
            <a:chOff x="-39295" y="2433164"/>
            <a:chExt cx="4670324" cy="4391566"/>
          </a:xfrm>
        </p:grpSpPr>
        <p:grpSp>
          <p:nvGrpSpPr>
            <p:cNvPr id="4" name="Group 3">
              <a:extLst>
                <a:ext uri="{FF2B5EF4-FFF2-40B4-BE49-F238E27FC236}">
                  <a16:creationId xmlns:a16="http://schemas.microsoft.com/office/drawing/2014/main" id="{0C41258E-74D1-F20E-FDCC-C6EB610950D8}"/>
                </a:ext>
              </a:extLst>
            </p:cNvPr>
            <p:cNvGrpSpPr/>
            <p:nvPr/>
          </p:nvGrpSpPr>
          <p:grpSpPr>
            <a:xfrm>
              <a:off x="838200" y="2433164"/>
              <a:ext cx="3031948" cy="3971835"/>
              <a:chOff x="6287550" y="242605"/>
              <a:chExt cx="3120703" cy="4088104"/>
            </a:xfrm>
          </p:grpSpPr>
          <p:sp>
            <p:nvSpPr>
              <p:cNvPr id="5" name="Oval 4">
                <a:extLst>
                  <a:ext uri="{FF2B5EF4-FFF2-40B4-BE49-F238E27FC236}">
                    <a16:creationId xmlns:a16="http://schemas.microsoft.com/office/drawing/2014/main" id="{58AD500D-7ADE-44AB-6400-7817F7E7BC2E}"/>
                  </a:ext>
                </a:extLst>
              </p:cNvPr>
              <p:cNvSpPr/>
              <p:nvPr/>
            </p:nvSpPr>
            <p:spPr>
              <a:xfrm>
                <a:off x="7214533" y="618381"/>
                <a:ext cx="1350627" cy="124996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Sunny?</a:t>
                </a:r>
              </a:p>
            </p:txBody>
          </p:sp>
          <p:cxnSp>
            <p:nvCxnSpPr>
              <p:cNvPr id="6" name="Straight Arrow Connector 5">
                <a:extLst>
                  <a:ext uri="{FF2B5EF4-FFF2-40B4-BE49-F238E27FC236}">
                    <a16:creationId xmlns:a16="http://schemas.microsoft.com/office/drawing/2014/main" id="{FDF73690-89F7-2612-1177-CC19E87461AC}"/>
                  </a:ext>
                </a:extLst>
              </p:cNvPr>
              <p:cNvCxnSpPr>
                <a:cxnSpLocks/>
                <a:stCxn id="5" idx="4"/>
              </p:cNvCxnSpPr>
              <p:nvPr/>
            </p:nvCxnSpPr>
            <p:spPr>
              <a:xfrm flipH="1">
                <a:off x="6962863" y="1868341"/>
                <a:ext cx="926984" cy="9227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AEF229AC-DD6A-D949-7F0E-167D374B1825}"/>
                  </a:ext>
                </a:extLst>
              </p:cNvPr>
              <p:cNvCxnSpPr>
                <a:cxnSpLocks/>
                <a:stCxn id="5" idx="4"/>
              </p:cNvCxnSpPr>
              <p:nvPr/>
            </p:nvCxnSpPr>
            <p:spPr>
              <a:xfrm>
                <a:off x="7889847" y="1868341"/>
                <a:ext cx="843093" cy="9227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B4F67B17-B100-CD78-D5C3-E02837017CFA}"/>
                  </a:ext>
                </a:extLst>
              </p:cNvPr>
              <p:cNvSpPr txBox="1"/>
              <p:nvPr/>
            </p:nvSpPr>
            <p:spPr>
              <a:xfrm>
                <a:off x="6940837" y="2086347"/>
                <a:ext cx="485519" cy="369332"/>
              </a:xfrm>
              <a:prstGeom prst="rect">
                <a:avLst/>
              </a:prstGeom>
              <a:noFill/>
            </p:spPr>
            <p:txBody>
              <a:bodyPr wrap="none" rtlCol="0">
                <a:spAutoFit/>
              </a:bodyPr>
              <a:lstStyle/>
              <a:p>
                <a:r>
                  <a:rPr lang="en-US" dirty="0"/>
                  <a:t>Yes</a:t>
                </a:r>
              </a:p>
            </p:txBody>
          </p:sp>
          <p:sp>
            <p:nvSpPr>
              <p:cNvPr id="9" name="TextBox 8">
                <a:extLst>
                  <a:ext uri="{FF2B5EF4-FFF2-40B4-BE49-F238E27FC236}">
                    <a16:creationId xmlns:a16="http://schemas.microsoft.com/office/drawing/2014/main" id="{36E1CF08-9851-39E9-03DA-0879DFF2C379}"/>
                  </a:ext>
                </a:extLst>
              </p:cNvPr>
              <p:cNvSpPr txBox="1"/>
              <p:nvPr/>
            </p:nvSpPr>
            <p:spPr>
              <a:xfrm>
                <a:off x="8490181" y="2086347"/>
                <a:ext cx="455574" cy="369332"/>
              </a:xfrm>
              <a:prstGeom prst="rect">
                <a:avLst/>
              </a:prstGeom>
              <a:noFill/>
            </p:spPr>
            <p:txBody>
              <a:bodyPr wrap="none" rtlCol="0">
                <a:spAutoFit/>
              </a:bodyPr>
              <a:lstStyle/>
              <a:p>
                <a:r>
                  <a:rPr lang="en-US" dirty="0"/>
                  <a:t>No</a:t>
                </a:r>
              </a:p>
            </p:txBody>
          </p:sp>
          <p:sp>
            <p:nvSpPr>
              <p:cNvPr id="10" name="Oval 9">
                <a:extLst>
                  <a:ext uri="{FF2B5EF4-FFF2-40B4-BE49-F238E27FC236}">
                    <a16:creationId xmlns:a16="http://schemas.microsoft.com/office/drawing/2014/main" id="{90DA7A2A-B794-43C8-E640-5C7D170566B1}"/>
                  </a:ext>
                </a:extLst>
              </p:cNvPr>
              <p:cNvSpPr/>
              <p:nvPr/>
            </p:nvSpPr>
            <p:spPr>
              <a:xfrm>
                <a:off x="8057626" y="2804020"/>
                <a:ext cx="1350627" cy="124996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t>Bajji</a:t>
                </a:r>
                <a:endParaRPr lang="en-US" dirty="0"/>
              </a:p>
            </p:txBody>
          </p:sp>
          <p:sp>
            <p:nvSpPr>
              <p:cNvPr id="15" name="Oval 14">
                <a:extLst>
                  <a:ext uri="{FF2B5EF4-FFF2-40B4-BE49-F238E27FC236}">
                    <a16:creationId xmlns:a16="http://schemas.microsoft.com/office/drawing/2014/main" id="{42E68932-4231-7720-921F-79D709C06F46}"/>
                  </a:ext>
                </a:extLst>
              </p:cNvPr>
              <p:cNvSpPr/>
              <p:nvPr/>
            </p:nvSpPr>
            <p:spPr>
              <a:xfrm>
                <a:off x="6287550" y="2791130"/>
                <a:ext cx="1350627" cy="1249960"/>
              </a:xfrm>
              <a:prstGeom prst="ellipse">
                <a:avLst/>
              </a:prstGeom>
              <a:solidFill>
                <a:srgbClr val="4472C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Ice Cream</a:t>
                </a:r>
              </a:p>
            </p:txBody>
          </p:sp>
          <p:sp>
            <p:nvSpPr>
              <p:cNvPr id="18" name="TextBox 17">
                <a:extLst>
                  <a:ext uri="{FF2B5EF4-FFF2-40B4-BE49-F238E27FC236}">
                    <a16:creationId xmlns:a16="http://schemas.microsoft.com/office/drawing/2014/main" id="{B1135A72-D1DE-DBF5-1F35-907CB217DAD5}"/>
                  </a:ext>
                </a:extLst>
              </p:cNvPr>
              <p:cNvSpPr txBox="1"/>
              <p:nvPr/>
            </p:nvSpPr>
            <p:spPr>
              <a:xfrm>
                <a:off x="7296542" y="242605"/>
                <a:ext cx="1186607" cy="369332"/>
              </a:xfrm>
              <a:prstGeom prst="rect">
                <a:avLst/>
              </a:prstGeom>
              <a:noFill/>
            </p:spPr>
            <p:txBody>
              <a:bodyPr wrap="none" rtlCol="0">
                <a:spAutoFit/>
              </a:bodyPr>
              <a:lstStyle/>
              <a:p>
                <a:r>
                  <a:rPr lang="en-US" dirty="0"/>
                  <a:t>Root Node</a:t>
                </a:r>
              </a:p>
            </p:txBody>
          </p:sp>
          <p:sp>
            <p:nvSpPr>
              <p:cNvPr id="19" name="TextBox 18">
                <a:extLst>
                  <a:ext uri="{FF2B5EF4-FFF2-40B4-BE49-F238E27FC236}">
                    <a16:creationId xmlns:a16="http://schemas.microsoft.com/office/drawing/2014/main" id="{763EAAB7-E25A-AB7A-509B-1C494FCE725A}"/>
                  </a:ext>
                </a:extLst>
              </p:cNvPr>
              <p:cNvSpPr txBox="1"/>
              <p:nvPr/>
            </p:nvSpPr>
            <p:spPr>
              <a:xfrm>
                <a:off x="6392901" y="3961377"/>
                <a:ext cx="1138711" cy="369332"/>
              </a:xfrm>
              <a:prstGeom prst="rect">
                <a:avLst/>
              </a:prstGeom>
              <a:noFill/>
            </p:spPr>
            <p:txBody>
              <a:bodyPr wrap="none" rtlCol="0">
                <a:spAutoFit/>
              </a:bodyPr>
              <a:lstStyle/>
              <a:p>
                <a:r>
                  <a:rPr lang="en-US" dirty="0"/>
                  <a:t>Leaf Node</a:t>
                </a:r>
              </a:p>
            </p:txBody>
          </p:sp>
          <p:sp>
            <p:nvSpPr>
              <p:cNvPr id="22" name="TextBox 21">
                <a:extLst>
                  <a:ext uri="{FF2B5EF4-FFF2-40B4-BE49-F238E27FC236}">
                    <a16:creationId xmlns:a16="http://schemas.microsoft.com/office/drawing/2014/main" id="{82FCD2D6-1576-8940-B4D5-2693BB8C2713}"/>
                  </a:ext>
                </a:extLst>
              </p:cNvPr>
              <p:cNvSpPr txBox="1"/>
              <p:nvPr/>
            </p:nvSpPr>
            <p:spPr>
              <a:xfrm>
                <a:off x="8163584" y="3961377"/>
                <a:ext cx="1138711" cy="369332"/>
              </a:xfrm>
              <a:prstGeom prst="rect">
                <a:avLst/>
              </a:prstGeom>
              <a:noFill/>
            </p:spPr>
            <p:txBody>
              <a:bodyPr wrap="none" rtlCol="0">
                <a:spAutoFit/>
              </a:bodyPr>
              <a:lstStyle/>
              <a:p>
                <a:r>
                  <a:rPr lang="en-US" dirty="0"/>
                  <a:t>Leaf Node</a:t>
                </a:r>
              </a:p>
            </p:txBody>
          </p:sp>
        </p:grpSp>
        <p:sp>
          <p:nvSpPr>
            <p:cNvPr id="23" name="TextBox 22">
              <a:extLst>
                <a:ext uri="{FF2B5EF4-FFF2-40B4-BE49-F238E27FC236}">
                  <a16:creationId xmlns:a16="http://schemas.microsoft.com/office/drawing/2014/main" id="{5443475A-F59C-71AE-CF0F-4D7FE847C8B1}"/>
                </a:ext>
              </a:extLst>
            </p:cNvPr>
            <p:cNvSpPr txBox="1"/>
            <p:nvPr/>
          </p:nvSpPr>
          <p:spPr>
            <a:xfrm>
              <a:off x="3109266" y="3036906"/>
              <a:ext cx="1521763" cy="646331"/>
            </a:xfrm>
            <a:prstGeom prst="rect">
              <a:avLst/>
            </a:prstGeom>
            <a:noFill/>
          </p:spPr>
          <p:txBody>
            <a:bodyPr wrap="none" rtlCol="0">
              <a:spAutoFit/>
            </a:bodyPr>
            <a:lstStyle/>
            <a:p>
              <a:r>
                <a:rPr lang="en-US" dirty="0"/>
                <a:t>#Ice Cream 60</a:t>
              </a:r>
            </a:p>
            <a:p>
              <a:r>
                <a:rPr lang="en-US" dirty="0"/>
                <a:t>#Bajji 40</a:t>
              </a:r>
            </a:p>
          </p:txBody>
        </p:sp>
        <p:sp>
          <p:nvSpPr>
            <p:cNvPr id="24" name="TextBox 23">
              <a:extLst>
                <a:ext uri="{FF2B5EF4-FFF2-40B4-BE49-F238E27FC236}">
                  <a16:creationId xmlns:a16="http://schemas.microsoft.com/office/drawing/2014/main" id="{3CFAB474-B044-E580-64F1-36D5E0689026}"/>
                </a:ext>
              </a:extLst>
            </p:cNvPr>
            <p:cNvSpPr txBox="1"/>
            <p:nvPr/>
          </p:nvSpPr>
          <p:spPr>
            <a:xfrm>
              <a:off x="-39295" y="4607305"/>
              <a:ext cx="1521763" cy="646331"/>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none" rtlCol="0">
              <a:spAutoFit/>
            </a:bodyPr>
            <a:lstStyle/>
            <a:p>
              <a:r>
                <a:rPr lang="en-US" dirty="0"/>
                <a:t>#Ice Cream 55</a:t>
              </a:r>
            </a:p>
            <a:p>
              <a:r>
                <a:rPr lang="en-US" dirty="0"/>
                <a:t>#Bajji 6</a:t>
              </a:r>
            </a:p>
          </p:txBody>
        </p:sp>
        <p:sp>
          <p:nvSpPr>
            <p:cNvPr id="25" name="TextBox 24">
              <a:extLst>
                <a:ext uri="{FF2B5EF4-FFF2-40B4-BE49-F238E27FC236}">
                  <a16:creationId xmlns:a16="http://schemas.microsoft.com/office/drawing/2014/main" id="{408297B6-0B2F-49F5-F9B2-6B2B567D1AD3}"/>
                </a:ext>
              </a:extLst>
            </p:cNvPr>
            <p:cNvSpPr txBox="1"/>
            <p:nvPr/>
          </p:nvSpPr>
          <p:spPr>
            <a:xfrm>
              <a:off x="3226285" y="4607305"/>
              <a:ext cx="1404744" cy="646331"/>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none" rtlCol="0">
              <a:spAutoFit/>
            </a:bodyPr>
            <a:lstStyle/>
            <a:p>
              <a:pPr algn="r"/>
              <a:r>
                <a:rPr lang="en-US" dirty="0"/>
                <a:t>#Ice Cream 5</a:t>
              </a:r>
            </a:p>
            <a:p>
              <a:pPr algn="r"/>
              <a:r>
                <a:rPr lang="en-US" dirty="0"/>
                <a:t>#Bajji 34</a:t>
              </a:r>
            </a:p>
          </p:txBody>
        </p:sp>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956D36F6-3F69-88C9-4DA2-C12BC2ACDE7E}"/>
                    </a:ext>
                  </a:extLst>
                </p:cNvPr>
                <p:cNvSpPr txBox="1"/>
                <p:nvPr/>
              </p:nvSpPr>
              <p:spPr>
                <a:xfrm>
                  <a:off x="983802" y="6337128"/>
                  <a:ext cx="1019831" cy="485774"/>
                </a:xfrm>
                <a:prstGeom prst="rect">
                  <a:avLst/>
                </a:prstGeom>
                <a:noFill/>
              </p:spPr>
              <p:txBody>
                <a:bodyPr wrap="none" rtlCol="0">
                  <a:spAutoFit/>
                </a:bodyPr>
                <a:lstStyle/>
                <a:p>
                  <a:r>
                    <a:rPr lang="en-US" dirty="0"/>
                    <a:t>MCL =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6</m:t>
                          </m:r>
                        </m:num>
                        <m:den>
                          <m:r>
                            <a:rPr lang="en-US" b="0" i="1" smtClean="0">
                              <a:latin typeface="Cambria Math" panose="02040503050406030204" pitchFamily="18" charset="0"/>
                            </a:rPr>
                            <m:t>61</m:t>
                          </m:r>
                        </m:den>
                      </m:f>
                    </m:oMath>
                  </a14:m>
                  <a:endParaRPr lang="en-US" dirty="0"/>
                </a:p>
              </p:txBody>
            </p:sp>
          </mc:Choice>
          <mc:Fallback xmlns="">
            <p:sp>
              <p:nvSpPr>
                <p:cNvPr id="26" name="TextBox 25">
                  <a:extLst>
                    <a:ext uri="{FF2B5EF4-FFF2-40B4-BE49-F238E27FC236}">
                      <a16:creationId xmlns:a16="http://schemas.microsoft.com/office/drawing/2014/main" id="{956D36F6-3F69-88C9-4DA2-C12BC2ACDE7E}"/>
                    </a:ext>
                  </a:extLst>
                </p:cNvPr>
                <p:cNvSpPr txBox="1">
                  <a:spLocks noRot="1" noChangeAspect="1" noMove="1" noResize="1" noEditPoints="1" noAdjustHandles="1" noChangeArrowheads="1" noChangeShapeType="1" noTextEdit="1"/>
                </p:cNvSpPr>
                <p:nvPr/>
              </p:nvSpPr>
              <p:spPr>
                <a:xfrm>
                  <a:off x="983802" y="6337128"/>
                  <a:ext cx="1019831" cy="485774"/>
                </a:xfrm>
                <a:prstGeom prst="rect">
                  <a:avLst/>
                </a:prstGeom>
                <a:blipFill>
                  <a:blip r:embed="rId3"/>
                  <a:stretch>
                    <a:fillRect l="-4790" b="-7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8B50DBB1-62F0-BFC6-8322-F908671B06C6}"/>
                    </a:ext>
                  </a:extLst>
                </p:cNvPr>
                <p:cNvSpPr txBox="1"/>
                <p:nvPr/>
              </p:nvSpPr>
              <p:spPr>
                <a:xfrm>
                  <a:off x="2706530" y="6335301"/>
                  <a:ext cx="1015021" cy="489429"/>
                </a:xfrm>
                <a:prstGeom prst="rect">
                  <a:avLst/>
                </a:prstGeom>
                <a:noFill/>
              </p:spPr>
              <p:txBody>
                <a:bodyPr wrap="none" rtlCol="0">
                  <a:spAutoFit/>
                </a:bodyPr>
                <a:lstStyle/>
                <a:p>
                  <a:r>
                    <a:rPr lang="en-US" dirty="0"/>
                    <a:t>MCL =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5</m:t>
                          </m:r>
                        </m:num>
                        <m:den>
                          <m:r>
                            <a:rPr lang="en-US" b="0" i="1" smtClean="0">
                              <a:latin typeface="Cambria Math" panose="02040503050406030204" pitchFamily="18" charset="0"/>
                            </a:rPr>
                            <m:t>39</m:t>
                          </m:r>
                        </m:den>
                      </m:f>
                    </m:oMath>
                  </a14:m>
                  <a:endParaRPr lang="en-US" dirty="0"/>
                </a:p>
              </p:txBody>
            </p:sp>
          </mc:Choice>
          <mc:Fallback xmlns="">
            <p:sp>
              <p:nvSpPr>
                <p:cNvPr id="27" name="TextBox 26">
                  <a:extLst>
                    <a:ext uri="{FF2B5EF4-FFF2-40B4-BE49-F238E27FC236}">
                      <a16:creationId xmlns:a16="http://schemas.microsoft.com/office/drawing/2014/main" id="{8B50DBB1-62F0-BFC6-8322-F908671B06C6}"/>
                    </a:ext>
                  </a:extLst>
                </p:cNvPr>
                <p:cNvSpPr txBox="1">
                  <a:spLocks noRot="1" noChangeAspect="1" noMove="1" noResize="1" noEditPoints="1" noAdjustHandles="1" noChangeArrowheads="1" noChangeShapeType="1" noTextEdit="1"/>
                </p:cNvSpPr>
                <p:nvPr/>
              </p:nvSpPr>
              <p:spPr>
                <a:xfrm>
                  <a:off x="2706530" y="6335301"/>
                  <a:ext cx="1015021" cy="489429"/>
                </a:xfrm>
                <a:prstGeom prst="rect">
                  <a:avLst/>
                </a:prstGeom>
                <a:blipFill>
                  <a:blip r:embed="rId4"/>
                  <a:stretch>
                    <a:fillRect l="-5422" b="-7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FAE898F9-4226-AD7E-7636-985731F0B5EE}"/>
                    </a:ext>
                  </a:extLst>
                </p:cNvPr>
                <p:cNvSpPr txBox="1"/>
                <p:nvPr/>
              </p:nvSpPr>
              <p:spPr>
                <a:xfrm>
                  <a:off x="481466" y="3176144"/>
                  <a:ext cx="1117614" cy="485774"/>
                </a:xfrm>
                <a:prstGeom prst="rect">
                  <a:avLst/>
                </a:prstGeom>
                <a:noFill/>
              </p:spPr>
              <p:txBody>
                <a:bodyPr wrap="none" rtlCol="0">
                  <a:spAutoFit/>
                </a:bodyPr>
                <a:lstStyle/>
                <a:p>
                  <a:r>
                    <a:rPr lang="en-US" dirty="0"/>
                    <a:t>MCL =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40</m:t>
                          </m:r>
                        </m:num>
                        <m:den>
                          <m:r>
                            <a:rPr lang="en-US" b="0" i="1" smtClean="0">
                              <a:latin typeface="Cambria Math" panose="02040503050406030204" pitchFamily="18" charset="0"/>
                            </a:rPr>
                            <m:t>100</m:t>
                          </m:r>
                        </m:den>
                      </m:f>
                    </m:oMath>
                  </a14:m>
                  <a:endParaRPr lang="en-US" dirty="0"/>
                </a:p>
              </p:txBody>
            </p:sp>
          </mc:Choice>
          <mc:Fallback xmlns="">
            <p:sp>
              <p:nvSpPr>
                <p:cNvPr id="28" name="TextBox 27">
                  <a:extLst>
                    <a:ext uri="{FF2B5EF4-FFF2-40B4-BE49-F238E27FC236}">
                      <a16:creationId xmlns:a16="http://schemas.microsoft.com/office/drawing/2014/main" id="{FAE898F9-4226-AD7E-7636-985731F0B5EE}"/>
                    </a:ext>
                  </a:extLst>
                </p:cNvPr>
                <p:cNvSpPr txBox="1">
                  <a:spLocks noRot="1" noChangeAspect="1" noMove="1" noResize="1" noEditPoints="1" noAdjustHandles="1" noChangeArrowheads="1" noChangeShapeType="1" noTextEdit="1"/>
                </p:cNvSpPr>
                <p:nvPr/>
              </p:nvSpPr>
              <p:spPr>
                <a:xfrm>
                  <a:off x="481466" y="3176144"/>
                  <a:ext cx="1117614" cy="485774"/>
                </a:xfrm>
                <a:prstGeom prst="rect">
                  <a:avLst/>
                </a:prstGeom>
                <a:blipFill>
                  <a:blip r:embed="rId5"/>
                  <a:stretch>
                    <a:fillRect l="-4918" b="-7500"/>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09EAF5D6-C55D-40BE-C095-BA7B1A6ACB74}"/>
                  </a:ext>
                </a:extLst>
              </p:cNvPr>
              <p:cNvSpPr txBox="1"/>
              <p:nvPr/>
            </p:nvSpPr>
            <p:spPr>
              <a:xfrm>
                <a:off x="838200" y="3191090"/>
                <a:ext cx="6454037" cy="3141373"/>
              </a:xfrm>
              <a:prstGeom prst="rect">
                <a:avLst/>
              </a:prstGeom>
              <a:noFill/>
            </p:spPr>
            <p:txBody>
              <a:bodyPr wrap="square" rtlCol="0">
                <a:spAutoFit/>
              </a:bodyPr>
              <a:lstStyle/>
              <a:p>
                <a:pPr algn="ctr"/>
                <a:r>
                  <a:rPr lang="en-US" sz="2800" dirty="0"/>
                  <a:t>Total MCL Drop for the addition of the two new leaf nodes is given by:</a:t>
                </a:r>
              </a:p>
              <a:p>
                <a:pPr algn="ctr"/>
                <a:endParaRPr lang="en-US" b="0" i="1" dirty="0">
                  <a:latin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𝐶𝐸</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𝑅</m:t>
                          </m:r>
                        </m:e>
                        <m:sub>
                          <m:r>
                            <a:rPr lang="en-US" sz="2000" b="0" i="1" smtClean="0">
                              <a:latin typeface="Cambria Math" panose="02040503050406030204" pitchFamily="18" charset="0"/>
                            </a:rPr>
                            <m:t>𝑃𝑎𝑟𝑒𝑛𝑡</m:t>
                          </m:r>
                        </m:sub>
                      </m:sSub>
                      <m:r>
                        <a:rPr lang="en-US" sz="2000" b="0" i="1" smtClean="0">
                          <a:latin typeface="Cambria Math" panose="02040503050406030204" pitchFamily="18" charset="0"/>
                        </a:rPr>
                        <m:t>−</m:t>
                      </m:r>
                      <m:r>
                        <a:rPr lang="en-US" sz="2000" b="0" i="1" smtClean="0">
                          <a:latin typeface="Cambria Math" panose="02040503050406030204" pitchFamily="18" charset="0"/>
                        </a:rPr>
                        <m:t>𝑃𝑟𝑜𝑏𝑎𝑏𝑖𝑙𝑖𝑡𝑦</m:t>
                      </m:r>
                      <m:r>
                        <a:rPr lang="en-US" sz="2000" b="0" i="1" smtClean="0">
                          <a:latin typeface="Cambria Math" panose="02040503050406030204" pitchFamily="18" charset="0"/>
                        </a:rPr>
                        <m:t> </m:t>
                      </m:r>
                      <m:r>
                        <a:rPr lang="en-US" sz="2000" b="0" i="1" smtClean="0">
                          <a:latin typeface="Cambria Math" panose="02040503050406030204" pitchFamily="18" charset="0"/>
                        </a:rPr>
                        <m:t>𝑜𝑓</m:t>
                      </m:r>
                      <m:r>
                        <a:rPr lang="en-US" sz="2000" b="0" i="1" smtClean="0">
                          <a:latin typeface="Cambria Math" panose="02040503050406030204" pitchFamily="18" charset="0"/>
                        </a:rPr>
                        <m:t> </m:t>
                      </m:r>
                      <m:r>
                        <a:rPr lang="en-US" sz="2000" b="0" i="1" smtClean="0">
                          <a:latin typeface="Cambria Math" panose="02040503050406030204" pitchFamily="18" charset="0"/>
                        </a:rPr>
                        <m:t>𝐿𝑒𝑓𝑡</m:t>
                      </m:r>
                      <m:r>
                        <a:rPr lang="en-US" sz="2000" b="0" i="1" smtClean="0">
                          <a:latin typeface="Cambria Math" panose="02040503050406030204" pitchFamily="18" charset="0"/>
                        </a:rPr>
                        <m:t> </m:t>
                      </m:r>
                      <m:r>
                        <a:rPr lang="en-US" sz="2000" b="0" i="1" smtClean="0">
                          <a:latin typeface="Cambria Math" panose="02040503050406030204" pitchFamily="18" charset="0"/>
                        </a:rPr>
                        <m:t>𝐿𝑒𝑎𝑓</m:t>
                      </m:r>
                      <m:r>
                        <a:rPr lang="en-US" sz="2000" b="0" i="1" smtClean="0">
                          <a:latin typeface="Cambria Math" panose="02040503050406030204" pitchFamily="18" charset="0"/>
                        </a:rPr>
                        <m:t>×</m:t>
                      </m:r>
                      <m:r>
                        <a:rPr lang="en-US" sz="2000" b="0" i="1" smtClean="0">
                          <a:latin typeface="Cambria Math" panose="02040503050406030204" pitchFamily="18" charset="0"/>
                        </a:rPr>
                        <m:t>𝐶𝐸</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𝑅</m:t>
                          </m:r>
                        </m:e>
                        <m:sub>
                          <m:r>
                            <a:rPr lang="en-US" sz="2000" b="0" i="1" smtClean="0">
                              <a:latin typeface="Cambria Math" panose="02040503050406030204" pitchFamily="18" charset="0"/>
                            </a:rPr>
                            <m:t>𝐿𝑒𝑓𝑡</m:t>
                          </m:r>
                        </m:sub>
                      </m:sSub>
                      <m:r>
                        <a:rPr lang="en-US" sz="2000" b="0" i="1" smtClean="0">
                          <a:latin typeface="Cambria Math" panose="02040503050406030204" pitchFamily="18" charset="0"/>
                        </a:rPr>
                        <m:t>−</m:t>
                      </m:r>
                      <m:r>
                        <a:rPr lang="en-US" sz="2000" b="0" i="1" smtClean="0">
                          <a:latin typeface="Cambria Math" panose="02040503050406030204" pitchFamily="18" charset="0"/>
                        </a:rPr>
                        <m:t>𝑃𝑟𝑜𝑏𝑎𝑏𝑖𝑙𝑖𝑡𝑦</m:t>
                      </m:r>
                      <m:r>
                        <a:rPr lang="en-US" sz="2000" b="0" i="1" smtClean="0">
                          <a:latin typeface="Cambria Math" panose="02040503050406030204" pitchFamily="18" charset="0"/>
                        </a:rPr>
                        <m:t> </m:t>
                      </m:r>
                      <m:r>
                        <a:rPr lang="en-US" sz="2000" b="0" i="1" smtClean="0">
                          <a:latin typeface="Cambria Math" panose="02040503050406030204" pitchFamily="18" charset="0"/>
                        </a:rPr>
                        <m:t>𝑜𝑓</m:t>
                      </m:r>
                      <m:r>
                        <a:rPr lang="en-US" sz="2000" b="0" i="1" smtClean="0">
                          <a:latin typeface="Cambria Math" panose="02040503050406030204" pitchFamily="18" charset="0"/>
                        </a:rPr>
                        <m:t> </m:t>
                      </m:r>
                      <m:r>
                        <a:rPr lang="en-US" sz="2000" b="0" i="1" smtClean="0">
                          <a:latin typeface="Cambria Math" panose="02040503050406030204" pitchFamily="18" charset="0"/>
                        </a:rPr>
                        <m:t>𝑅𝑖𝑔h𝑡</m:t>
                      </m:r>
                      <m:r>
                        <a:rPr lang="en-US" sz="2000" b="0" i="1" smtClean="0">
                          <a:latin typeface="Cambria Math" panose="02040503050406030204" pitchFamily="18" charset="0"/>
                        </a:rPr>
                        <m:t> </m:t>
                      </m:r>
                      <m:r>
                        <a:rPr lang="en-US" sz="2000" b="0" i="1" smtClean="0">
                          <a:latin typeface="Cambria Math" panose="02040503050406030204" pitchFamily="18" charset="0"/>
                        </a:rPr>
                        <m:t>𝐿𝑒𝑎𝑓</m:t>
                      </m:r>
                      <m:r>
                        <a:rPr lang="en-US" sz="2000" b="0" i="1" smtClean="0">
                          <a:latin typeface="Cambria Math" panose="02040503050406030204" pitchFamily="18" charset="0"/>
                        </a:rPr>
                        <m:t>×</m:t>
                      </m:r>
                      <m:r>
                        <a:rPr lang="en-US" sz="2000" b="0" i="1" smtClean="0">
                          <a:latin typeface="Cambria Math" panose="02040503050406030204" pitchFamily="18" charset="0"/>
                        </a:rPr>
                        <m:t>𝐶𝐸</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𝑅</m:t>
                          </m:r>
                        </m:e>
                        <m:sub>
                          <m:r>
                            <a:rPr lang="en-US" sz="2000" b="0" i="1" smtClean="0">
                              <a:latin typeface="Cambria Math" panose="02040503050406030204" pitchFamily="18" charset="0"/>
                            </a:rPr>
                            <m:t>𝑅𝑖𝑔h𝑡</m:t>
                          </m:r>
                        </m:sub>
                      </m:sSub>
                    </m:oMath>
                  </m:oMathPara>
                </a14:m>
                <a:endParaRPr lang="en-US" sz="3200" dirty="0"/>
              </a:p>
              <a:p>
                <a:pPr algn="ctr"/>
                <a:endParaRPr lang="en-US" dirty="0"/>
              </a:p>
              <a:p>
                <a:pPr algn="ctr"/>
                <a14:m>
                  <m:oMathPara xmlns:m="http://schemas.openxmlformats.org/officeDocument/2006/math">
                    <m:oMathParaPr>
                      <m:jc m:val="centerGroup"/>
                    </m:oMathParaPr>
                    <m:oMath xmlns:m="http://schemas.openxmlformats.org/officeDocument/2006/math">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40</m:t>
                          </m:r>
                        </m:num>
                        <m:den>
                          <m:r>
                            <a:rPr lang="en-US" sz="2800" b="0" i="1" smtClean="0">
                              <a:latin typeface="Cambria Math" panose="02040503050406030204" pitchFamily="18" charset="0"/>
                            </a:rPr>
                            <m:t>100</m:t>
                          </m:r>
                        </m:den>
                      </m:f>
                      <m:r>
                        <a:rPr lang="en-US" sz="2800" b="0" i="1" smtClean="0">
                          <a:latin typeface="Cambria Math" panose="02040503050406030204" pitchFamily="18" charset="0"/>
                        </a:rPr>
                        <m:t>−</m:t>
                      </m:r>
                      <m:d>
                        <m:dPr>
                          <m:ctrlPr>
                            <a:rPr lang="en-US" sz="2800" b="0" i="1" smtClean="0">
                              <a:latin typeface="Cambria Math" panose="02040503050406030204" pitchFamily="18" charset="0"/>
                            </a:rPr>
                          </m:ctrlPr>
                        </m:dPr>
                        <m:e>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61</m:t>
                              </m:r>
                            </m:num>
                            <m:den>
                              <m:r>
                                <a:rPr lang="en-US" sz="2800" b="0" i="1" smtClean="0">
                                  <a:latin typeface="Cambria Math" panose="02040503050406030204" pitchFamily="18" charset="0"/>
                                </a:rPr>
                                <m:t>100</m:t>
                              </m:r>
                            </m:den>
                          </m:f>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6</m:t>
                              </m:r>
                            </m:num>
                            <m:den>
                              <m:r>
                                <a:rPr lang="en-US" sz="2800" b="0" i="1" smtClean="0">
                                  <a:latin typeface="Cambria Math" panose="02040503050406030204" pitchFamily="18" charset="0"/>
                                </a:rPr>
                                <m:t>61</m:t>
                              </m:r>
                            </m:den>
                          </m:f>
                        </m:e>
                      </m:d>
                      <m:r>
                        <a:rPr lang="en-US" sz="2800" b="0" i="1" smtClean="0">
                          <a:latin typeface="Cambria Math" panose="02040503050406030204" pitchFamily="18" charset="0"/>
                        </a:rPr>
                        <m:t>−</m:t>
                      </m:r>
                      <m:d>
                        <m:dPr>
                          <m:ctrlPr>
                            <a:rPr lang="en-US" sz="2800" b="0" i="1" smtClean="0">
                              <a:latin typeface="Cambria Math" panose="02040503050406030204" pitchFamily="18" charset="0"/>
                            </a:rPr>
                          </m:ctrlPr>
                        </m:dPr>
                        <m:e>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39</m:t>
                              </m:r>
                            </m:num>
                            <m:den>
                              <m:r>
                                <a:rPr lang="en-US" sz="2800" b="0" i="1" smtClean="0">
                                  <a:latin typeface="Cambria Math" panose="02040503050406030204" pitchFamily="18" charset="0"/>
                                </a:rPr>
                                <m:t>100</m:t>
                              </m:r>
                            </m:den>
                          </m:f>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5</m:t>
                              </m:r>
                            </m:num>
                            <m:den>
                              <m:r>
                                <a:rPr lang="en-US" sz="2800" b="0" i="1" smtClean="0">
                                  <a:latin typeface="Cambria Math" panose="02040503050406030204" pitchFamily="18" charset="0"/>
                                </a:rPr>
                                <m:t>39</m:t>
                              </m:r>
                            </m:den>
                          </m:f>
                        </m:e>
                      </m:d>
                      <m:r>
                        <a:rPr lang="en-US" sz="2800" b="0" i="1" smtClean="0">
                          <a:latin typeface="Cambria Math" panose="02040503050406030204" pitchFamily="18" charset="0"/>
                        </a:rPr>
                        <m:t>=0.29</m:t>
                      </m:r>
                    </m:oMath>
                  </m:oMathPara>
                </a14:m>
                <a:endParaRPr lang="en-US" sz="2400" dirty="0"/>
              </a:p>
            </p:txBody>
          </p:sp>
        </mc:Choice>
        <mc:Fallback xmlns="">
          <p:sp>
            <p:nvSpPr>
              <p:cNvPr id="47" name="TextBox 46">
                <a:extLst>
                  <a:ext uri="{FF2B5EF4-FFF2-40B4-BE49-F238E27FC236}">
                    <a16:creationId xmlns:a16="http://schemas.microsoft.com/office/drawing/2014/main" id="{09EAF5D6-C55D-40BE-C095-BA7B1A6ACB74}"/>
                  </a:ext>
                </a:extLst>
              </p:cNvPr>
              <p:cNvSpPr txBox="1">
                <a:spLocks noRot="1" noChangeAspect="1" noMove="1" noResize="1" noEditPoints="1" noAdjustHandles="1" noChangeArrowheads="1" noChangeShapeType="1" noTextEdit="1"/>
              </p:cNvSpPr>
              <p:nvPr/>
            </p:nvSpPr>
            <p:spPr>
              <a:xfrm>
                <a:off x="838200" y="3191090"/>
                <a:ext cx="6454037" cy="3141373"/>
              </a:xfrm>
              <a:prstGeom prst="rect">
                <a:avLst/>
              </a:prstGeom>
              <a:blipFill>
                <a:blip r:embed="rId6"/>
                <a:stretch>
                  <a:fillRect l="-851" t="-1744" r="-2079"/>
                </a:stretch>
              </a:blipFill>
            </p:spPr>
            <p:txBody>
              <a:bodyPr/>
              <a:lstStyle/>
              <a:p>
                <a:r>
                  <a:rPr lang="en-US">
                    <a:noFill/>
                  </a:rPr>
                  <a:t> </a:t>
                </a:r>
              </a:p>
            </p:txBody>
          </p:sp>
        </mc:Fallback>
      </mc:AlternateContent>
    </p:spTree>
    <p:extLst>
      <p:ext uri="{BB962C8B-B14F-4D97-AF65-F5344CB8AC3E}">
        <p14:creationId xmlns:p14="http://schemas.microsoft.com/office/powerpoint/2010/main" val="67677722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301D9-40F1-2CA2-D120-12BD23B2401C}"/>
              </a:ext>
            </a:extLst>
          </p:cNvPr>
          <p:cNvSpPr>
            <a:spLocks noGrp="1"/>
          </p:cNvSpPr>
          <p:nvPr>
            <p:ph type="title"/>
          </p:nvPr>
        </p:nvSpPr>
        <p:spPr>
          <a:xfrm>
            <a:off x="838200" y="365125"/>
            <a:ext cx="10515600" cy="1325563"/>
          </a:xfrm>
        </p:spPr>
        <p:txBody>
          <a:bodyPr/>
          <a:lstStyle/>
          <a:p>
            <a:r>
              <a:rPr lang="en-US" dirty="0"/>
              <a:t>Miss-Classification Loss/Classification Error Rate – Insensitive Example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86E55E1-04C4-2842-5693-AC91A5D17D92}"/>
                  </a:ext>
                </a:extLst>
              </p:cNvPr>
              <p:cNvSpPr>
                <a:spLocks noGrp="1"/>
              </p:cNvSpPr>
              <p:nvPr>
                <p:ph idx="1"/>
              </p:nvPr>
            </p:nvSpPr>
            <p:spPr>
              <a:xfrm>
                <a:off x="838200" y="1917767"/>
                <a:ext cx="10515600" cy="540070"/>
              </a:xfrm>
            </p:spPr>
            <p:txBody>
              <a:bodyPr/>
              <a:lstStyle/>
              <a:p>
                <a:pPr marL="0" indent="0">
                  <a:buNone/>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𝐶𝐸</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𝑅</m:t>
                          </m:r>
                        </m:e>
                        <m:sub>
                          <m:r>
                            <a:rPr lang="en-US" b="0" i="1" dirty="0" smtClean="0">
                              <a:latin typeface="Cambria Math" panose="02040503050406030204" pitchFamily="18" charset="0"/>
                            </a:rPr>
                            <m:t>𝑚</m:t>
                          </m:r>
                        </m:sub>
                      </m:sSub>
                      <m:r>
                        <a:rPr lang="en-US" b="0" i="1" dirty="0" smtClean="0">
                          <a:latin typeface="Cambria Math" panose="02040503050406030204" pitchFamily="18" charset="0"/>
                        </a:rPr>
                        <m:t>=</m:t>
                      </m:r>
                      <m:r>
                        <a:rPr lang="en-US" b="0" i="1" dirty="0" smtClean="0">
                          <a:latin typeface="Cambria Math" panose="02040503050406030204" pitchFamily="18" charset="0"/>
                        </a:rPr>
                        <m:t>𝑀𝐶</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𝐿</m:t>
                          </m:r>
                        </m:e>
                        <m:sub>
                          <m:r>
                            <a:rPr lang="en-US" b="0" i="1" dirty="0" smtClean="0">
                              <a:latin typeface="Cambria Math" panose="02040503050406030204" pitchFamily="18" charset="0"/>
                            </a:rPr>
                            <m:t>𝑚</m:t>
                          </m:r>
                        </m:sub>
                      </m:sSub>
                      <m:r>
                        <a:rPr lang="en-US" i="1" dirty="0">
                          <a:latin typeface="Cambria Math" panose="02040503050406030204" pitchFamily="18" charset="0"/>
                        </a:rPr>
                        <m:t> </m:t>
                      </m:r>
                      <m:r>
                        <a:rPr lang="en-US" i="1" dirty="0" smtClean="0">
                          <a:latin typeface="Cambria Math" panose="02040503050406030204" pitchFamily="18" charset="0"/>
                        </a:rPr>
                        <m:t>=</m:t>
                      </m:r>
                      <m:r>
                        <a:rPr lang="en-US" i="1" dirty="0">
                          <a:latin typeface="Cambria Math" panose="02040503050406030204" pitchFamily="18" charset="0"/>
                        </a:rPr>
                        <m:t> </m:t>
                      </m:r>
                      <m:r>
                        <a:rPr lang="en-US" b="0" i="1" smtClean="0">
                          <a:latin typeface="Cambria Math" panose="02040503050406030204" pitchFamily="18" charset="0"/>
                        </a:rPr>
                        <m:t>1 −</m:t>
                      </m:r>
                      <m:sSub>
                        <m:sSubPr>
                          <m:ctrlPr>
                            <a:rPr lang="en-US" i="1" dirty="0">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 </m:t>
                              </m:r>
                              <m:r>
                                <a:rPr lang="en-US" i="1">
                                  <a:latin typeface="Cambria Math" panose="02040503050406030204" pitchFamily="18" charset="0"/>
                                </a:rPr>
                                <m:t>𝑝</m:t>
                              </m:r>
                              <m:r>
                                <a:rPr lang="en-US" i="1">
                                  <a:latin typeface="Cambria Math" panose="02040503050406030204" pitchFamily="18" charset="0"/>
                                </a:rPr>
                                <m:t> </m:t>
                              </m:r>
                            </m:e>
                          </m:acc>
                        </m:e>
                        <m:sub>
                          <m:r>
                            <a:rPr lang="en-US" i="1" dirty="0">
                              <a:latin typeface="Cambria Math" panose="02040503050406030204" pitchFamily="18" charset="0"/>
                            </a:rPr>
                            <m:t>𝑚</m:t>
                          </m:r>
                          <m:r>
                            <a:rPr lang="en-US" b="0" i="1" dirty="0" smtClean="0">
                              <a:latin typeface="Cambria Math" panose="02040503050406030204" pitchFamily="18" charset="0"/>
                            </a:rPr>
                            <m:t> </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𝐶𝑙𝑎𝑠𝑠</m:t>
                              </m:r>
                            </m:e>
                            <m:sub>
                              <m:r>
                                <a:rPr lang="en-US" b="0" i="1" dirty="0" smtClean="0">
                                  <a:latin typeface="Cambria Math" panose="02040503050406030204" pitchFamily="18" charset="0"/>
                                </a:rPr>
                                <m:t>𝑚</m:t>
                              </m:r>
                            </m:sub>
                          </m:sSub>
                        </m:sub>
                      </m:sSub>
                    </m:oMath>
                  </m:oMathPara>
                </a14:m>
                <a:endParaRPr lang="en-US" dirty="0"/>
              </a:p>
            </p:txBody>
          </p:sp>
        </mc:Choice>
        <mc:Fallback xmlns="">
          <p:sp>
            <p:nvSpPr>
              <p:cNvPr id="3" name="Content Placeholder 2">
                <a:extLst>
                  <a:ext uri="{FF2B5EF4-FFF2-40B4-BE49-F238E27FC236}">
                    <a16:creationId xmlns:a16="http://schemas.microsoft.com/office/drawing/2014/main" id="{486E55E1-04C4-2842-5693-AC91A5D17D92}"/>
                  </a:ext>
                </a:extLst>
              </p:cNvPr>
              <p:cNvSpPr>
                <a:spLocks noGrp="1" noRot="1" noChangeAspect="1" noMove="1" noResize="1" noEditPoints="1" noAdjustHandles="1" noChangeArrowheads="1" noChangeShapeType="1" noTextEdit="1"/>
              </p:cNvSpPr>
              <p:nvPr>
                <p:ph idx="1"/>
              </p:nvPr>
            </p:nvSpPr>
            <p:spPr>
              <a:xfrm>
                <a:off x="838200" y="1917767"/>
                <a:ext cx="10515600" cy="540070"/>
              </a:xfrm>
              <a:blipFill>
                <a:blip r:embed="rId2"/>
                <a:stretch>
                  <a:fillRect t="-12500" b="-2273"/>
                </a:stretch>
              </a:blipFill>
            </p:spPr>
            <p:txBody>
              <a:bodyPr/>
              <a:lstStyle/>
              <a:p>
                <a:r>
                  <a:rPr lang="en-US">
                    <a:noFill/>
                  </a:rPr>
                  <a:t> </a:t>
                </a:r>
              </a:p>
            </p:txBody>
          </p:sp>
        </mc:Fallback>
      </mc:AlternateContent>
      <p:grpSp>
        <p:nvGrpSpPr>
          <p:cNvPr id="11" name="Group 10">
            <a:extLst>
              <a:ext uri="{FF2B5EF4-FFF2-40B4-BE49-F238E27FC236}">
                <a16:creationId xmlns:a16="http://schemas.microsoft.com/office/drawing/2014/main" id="{37BB03F7-DCBF-2CD0-C5FE-504AE4F1BF87}"/>
              </a:ext>
            </a:extLst>
          </p:cNvPr>
          <p:cNvGrpSpPr/>
          <p:nvPr/>
        </p:nvGrpSpPr>
        <p:grpSpPr>
          <a:xfrm>
            <a:off x="7304480" y="2362678"/>
            <a:ext cx="4670324" cy="4393650"/>
            <a:chOff x="-39295" y="2433164"/>
            <a:chExt cx="4670324" cy="4393650"/>
          </a:xfrm>
        </p:grpSpPr>
        <p:grpSp>
          <p:nvGrpSpPr>
            <p:cNvPr id="4" name="Group 3">
              <a:extLst>
                <a:ext uri="{FF2B5EF4-FFF2-40B4-BE49-F238E27FC236}">
                  <a16:creationId xmlns:a16="http://schemas.microsoft.com/office/drawing/2014/main" id="{0C41258E-74D1-F20E-FDCC-C6EB610950D8}"/>
                </a:ext>
              </a:extLst>
            </p:cNvPr>
            <p:cNvGrpSpPr/>
            <p:nvPr/>
          </p:nvGrpSpPr>
          <p:grpSpPr>
            <a:xfrm>
              <a:off x="838200" y="2433164"/>
              <a:ext cx="3031948" cy="3971835"/>
              <a:chOff x="6287550" y="242605"/>
              <a:chExt cx="3120703" cy="4088104"/>
            </a:xfrm>
          </p:grpSpPr>
          <p:sp>
            <p:nvSpPr>
              <p:cNvPr id="5" name="Oval 4">
                <a:extLst>
                  <a:ext uri="{FF2B5EF4-FFF2-40B4-BE49-F238E27FC236}">
                    <a16:creationId xmlns:a16="http://schemas.microsoft.com/office/drawing/2014/main" id="{58AD500D-7ADE-44AB-6400-7817F7E7BC2E}"/>
                  </a:ext>
                </a:extLst>
              </p:cNvPr>
              <p:cNvSpPr/>
              <p:nvPr/>
            </p:nvSpPr>
            <p:spPr>
              <a:xfrm>
                <a:off x="7214533" y="618381"/>
                <a:ext cx="1350627" cy="124996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Sunny?</a:t>
                </a:r>
              </a:p>
            </p:txBody>
          </p:sp>
          <p:cxnSp>
            <p:nvCxnSpPr>
              <p:cNvPr id="6" name="Straight Arrow Connector 5">
                <a:extLst>
                  <a:ext uri="{FF2B5EF4-FFF2-40B4-BE49-F238E27FC236}">
                    <a16:creationId xmlns:a16="http://schemas.microsoft.com/office/drawing/2014/main" id="{FDF73690-89F7-2612-1177-CC19E87461AC}"/>
                  </a:ext>
                </a:extLst>
              </p:cNvPr>
              <p:cNvCxnSpPr>
                <a:cxnSpLocks/>
                <a:stCxn id="5" idx="4"/>
              </p:cNvCxnSpPr>
              <p:nvPr/>
            </p:nvCxnSpPr>
            <p:spPr>
              <a:xfrm flipH="1">
                <a:off x="6962863" y="1868341"/>
                <a:ext cx="926984" cy="9227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AEF229AC-DD6A-D949-7F0E-167D374B1825}"/>
                  </a:ext>
                </a:extLst>
              </p:cNvPr>
              <p:cNvCxnSpPr>
                <a:cxnSpLocks/>
                <a:stCxn id="5" idx="4"/>
              </p:cNvCxnSpPr>
              <p:nvPr/>
            </p:nvCxnSpPr>
            <p:spPr>
              <a:xfrm>
                <a:off x="7889847" y="1868341"/>
                <a:ext cx="843093" cy="9227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B4F67B17-B100-CD78-D5C3-E02837017CFA}"/>
                  </a:ext>
                </a:extLst>
              </p:cNvPr>
              <p:cNvSpPr txBox="1"/>
              <p:nvPr/>
            </p:nvSpPr>
            <p:spPr>
              <a:xfrm>
                <a:off x="6940837" y="2086347"/>
                <a:ext cx="485519" cy="369332"/>
              </a:xfrm>
              <a:prstGeom prst="rect">
                <a:avLst/>
              </a:prstGeom>
              <a:noFill/>
            </p:spPr>
            <p:txBody>
              <a:bodyPr wrap="none" rtlCol="0">
                <a:spAutoFit/>
              </a:bodyPr>
              <a:lstStyle/>
              <a:p>
                <a:r>
                  <a:rPr lang="en-US" dirty="0"/>
                  <a:t>Yes</a:t>
                </a:r>
              </a:p>
            </p:txBody>
          </p:sp>
          <p:sp>
            <p:nvSpPr>
              <p:cNvPr id="9" name="TextBox 8">
                <a:extLst>
                  <a:ext uri="{FF2B5EF4-FFF2-40B4-BE49-F238E27FC236}">
                    <a16:creationId xmlns:a16="http://schemas.microsoft.com/office/drawing/2014/main" id="{36E1CF08-9851-39E9-03DA-0879DFF2C379}"/>
                  </a:ext>
                </a:extLst>
              </p:cNvPr>
              <p:cNvSpPr txBox="1"/>
              <p:nvPr/>
            </p:nvSpPr>
            <p:spPr>
              <a:xfrm>
                <a:off x="8490181" y="2086347"/>
                <a:ext cx="455574" cy="369332"/>
              </a:xfrm>
              <a:prstGeom prst="rect">
                <a:avLst/>
              </a:prstGeom>
              <a:noFill/>
            </p:spPr>
            <p:txBody>
              <a:bodyPr wrap="none" rtlCol="0">
                <a:spAutoFit/>
              </a:bodyPr>
              <a:lstStyle/>
              <a:p>
                <a:r>
                  <a:rPr lang="en-US" dirty="0"/>
                  <a:t>No</a:t>
                </a:r>
              </a:p>
            </p:txBody>
          </p:sp>
          <p:sp>
            <p:nvSpPr>
              <p:cNvPr id="10" name="Oval 9">
                <a:extLst>
                  <a:ext uri="{FF2B5EF4-FFF2-40B4-BE49-F238E27FC236}">
                    <a16:creationId xmlns:a16="http://schemas.microsoft.com/office/drawing/2014/main" id="{90DA7A2A-B794-43C8-E640-5C7D170566B1}"/>
                  </a:ext>
                </a:extLst>
              </p:cNvPr>
              <p:cNvSpPr/>
              <p:nvPr/>
            </p:nvSpPr>
            <p:spPr>
              <a:xfrm>
                <a:off x="8057626" y="2804020"/>
                <a:ext cx="1350627" cy="124996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t>Bajji</a:t>
                </a:r>
                <a:endParaRPr lang="en-US" dirty="0"/>
              </a:p>
            </p:txBody>
          </p:sp>
          <p:sp>
            <p:nvSpPr>
              <p:cNvPr id="15" name="Oval 14">
                <a:extLst>
                  <a:ext uri="{FF2B5EF4-FFF2-40B4-BE49-F238E27FC236}">
                    <a16:creationId xmlns:a16="http://schemas.microsoft.com/office/drawing/2014/main" id="{42E68932-4231-7720-921F-79D709C06F46}"/>
                  </a:ext>
                </a:extLst>
              </p:cNvPr>
              <p:cNvSpPr/>
              <p:nvPr/>
            </p:nvSpPr>
            <p:spPr>
              <a:xfrm>
                <a:off x="6287550" y="2791130"/>
                <a:ext cx="1350627" cy="1249960"/>
              </a:xfrm>
              <a:prstGeom prst="ellipse">
                <a:avLst/>
              </a:prstGeom>
              <a:solidFill>
                <a:srgbClr val="4472C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Ice Cream</a:t>
                </a:r>
              </a:p>
            </p:txBody>
          </p:sp>
          <p:sp>
            <p:nvSpPr>
              <p:cNvPr id="18" name="TextBox 17">
                <a:extLst>
                  <a:ext uri="{FF2B5EF4-FFF2-40B4-BE49-F238E27FC236}">
                    <a16:creationId xmlns:a16="http://schemas.microsoft.com/office/drawing/2014/main" id="{B1135A72-D1DE-DBF5-1F35-907CB217DAD5}"/>
                  </a:ext>
                </a:extLst>
              </p:cNvPr>
              <p:cNvSpPr txBox="1"/>
              <p:nvPr/>
            </p:nvSpPr>
            <p:spPr>
              <a:xfrm>
                <a:off x="7296542" y="242605"/>
                <a:ext cx="1186607" cy="369332"/>
              </a:xfrm>
              <a:prstGeom prst="rect">
                <a:avLst/>
              </a:prstGeom>
              <a:noFill/>
            </p:spPr>
            <p:txBody>
              <a:bodyPr wrap="none" rtlCol="0">
                <a:spAutoFit/>
              </a:bodyPr>
              <a:lstStyle/>
              <a:p>
                <a:r>
                  <a:rPr lang="en-US" dirty="0"/>
                  <a:t>Root Node</a:t>
                </a:r>
              </a:p>
            </p:txBody>
          </p:sp>
          <p:sp>
            <p:nvSpPr>
              <p:cNvPr id="19" name="TextBox 18">
                <a:extLst>
                  <a:ext uri="{FF2B5EF4-FFF2-40B4-BE49-F238E27FC236}">
                    <a16:creationId xmlns:a16="http://schemas.microsoft.com/office/drawing/2014/main" id="{763EAAB7-E25A-AB7A-509B-1C494FCE725A}"/>
                  </a:ext>
                </a:extLst>
              </p:cNvPr>
              <p:cNvSpPr txBox="1"/>
              <p:nvPr/>
            </p:nvSpPr>
            <p:spPr>
              <a:xfrm>
                <a:off x="6392901" y="3961377"/>
                <a:ext cx="1138711" cy="369332"/>
              </a:xfrm>
              <a:prstGeom prst="rect">
                <a:avLst/>
              </a:prstGeom>
              <a:noFill/>
            </p:spPr>
            <p:txBody>
              <a:bodyPr wrap="none" rtlCol="0">
                <a:spAutoFit/>
              </a:bodyPr>
              <a:lstStyle/>
              <a:p>
                <a:r>
                  <a:rPr lang="en-US" dirty="0"/>
                  <a:t>Leaf Node</a:t>
                </a:r>
              </a:p>
            </p:txBody>
          </p:sp>
          <p:sp>
            <p:nvSpPr>
              <p:cNvPr id="22" name="TextBox 21">
                <a:extLst>
                  <a:ext uri="{FF2B5EF4-FFF2-40B4-BE49-F238E27FC236}">
                    <a16:creationId xmlns:a16="http://schemas.microsoft.com/office/drawing/2014/main" id="{82FCD2D6-1576-8940-B4D5-2693BB8C2713}"/>
                  </a:ext>
                </a:extLst>
              </p:cNvPr>
              <p:cNvSpPr txBox="1"/>
              <p:nvPr/>
            </p:nvSpPr>
            <p:spPr>
              <a:xfrm>
                <a:off x="8163584" y="3961377"/>
                <a:ext cx="1138711" cy="369332"/>
              </a:xfrm>
              <a:prstGeom prst="rect">
                <a:avLst/>
              </a:prstGeom>
              <a:noFill/>
            </p:spPr>
            <p:txBody>
              <a:bodyPr wrap="none" rtlCol="0">
                <a:spAutoFit/>
              </a:bodyPr>
              <a:lstStyle/>
              <a:p>
                <a:r>
                  <a:rPr lang="en-US" dirty="0"/>
                  <a:t>Leaf Node</a:t>
                </a:r>
              </a:p>
            </p:txBody>
          </p:sp>
        </p:grpSp>
        <p:sp>
          <p:nvSpPr>
            <p:cNvPr id="23" name="TextBox 22">
              <a:extLst>
                <a:ext uri="{FF2B5EF4-FFF2-40B4-BE49-F238E27FC236}">
                  <a16:creationId xmlns:a16="http://schemas.microsoft.com/office/drawing/2014/main" id="{5443475A-F59C-71AE-CF0F-4D7FE847C8B1}"/>
                </a:ext>
              </a:extLst>
            </p:cNvPr>
            <p:cNvSpPr txBox="1"/>
            <p:nvPr/>
          </p:nvSpPr>
          <p:spPr>
            <a:xfrm>
              <a:off x="3109266" y="3036906"/>
              <a:ext cx="1521763" cy="646331"/>
            </a:xfrm>
            <a:prstGeom prst="rect">
              <a:avLst/>
            </a:prstGeom>
            <a:noFill/>
          </p:spPr>
          <p:txBody>
            <a:bodyPr wrap="none" rtlCol="0">
              <a:spAutoFit/>
            </a:bodyPr>
            <a:lstStyle/>
            <a:p>
              <a:r>
                <a:rPr lang="en-US" dirty="0"/>
                <a:t>#Ice Cream 60</a:t>
              </a:r>
            </a:p>
            <a:p>
              <a:r>
                <a:rPr lang="en-US" dirty="0"/>
                <a:t>#Bajji 40</a:t>
              </a:r>
            </a:p>
          </p:txBody>
        </p:sp>
        <p:sp>
          <p:nvSpPr>
            <p:cNvPr id="24" name="TextBox 23">
              <a:extLst>
                <a:ext uri="{FF2B5EF4-FFF2-40B4-BE49-F238E27FC236}">
                  <a16:creationId xmlns:a16="http://schemas.microsoft.com/office/drawing/2014/main" id="{3CFAB474-B044-E580-64F1-36D5E0689026}"/>
                </a:ext>
              </a:extLst>
            </p:cNvPr>
            <p:cNvSpPr txBox="1"/>
            <p:nvPr/>
          </p:nvSpPr>
          <p:spPr>
            <a:xfrm>
              <a:off x="-39295" y="4607305"/>
              <a:ext cx="1521763" cy="646331"/>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none" rtlCol="0">
              <a:spAutoFit/>
            </a:bodyPr>
            <a:lstStyle/>
            <a:p>
              <a:r>
                <a:rPr lang="en-US" dirty="0"/>
                <a:t>#Ice Cream 30</a:t>
              </a:r>
            </a:p>
            <a:p>
              <a:r>
                <a:rPr lang="en-US" dirty="0"/>
                <a:t>#Bajji 10</a:t>
              </a:r>
            </a:p>
          </p:txBody>
        </p:sp>
        <p:sp>
          <p:nvSpPr>
            <p:cNvPr id="25" name="TextBox 24">
              <a:extLst>
                <a:ext uri="{FF2B5EF4-FFF2-40B4-BE49-F238E27FC236}">
                  <a16:creationId xmlns:a16="http://schemas.microsoft.com/office/drawing/2014/main" id="{408297B6-0B2F-49F5-F9B2-6B2B567D1AD3}"/>
                </a:ext>
              </a:extLst>
            </p:cNvPr>
            <p:cNvSpPr txBox="1"/>
            <p:nvPr/>
          </p:nvSpPr>
          <p:spPr>
            <a:xfrm>
              <a:off x="3109266" y="4607305"/>
              <a:ext cx="1521763" cy="646331"/>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none" rtlCol="0">
              <a:spAutoFit/>
            </a:bodyPr>
            <a:lstStyle/>
            <a:p>
              <a:pPr algn="r"/>
              <a:r>
                <a:rPr lang="en-US" dirty="0"/>
                <a:t>#Ice Cream 30</a:t>
              </a:r>
            </a:p>
            <a:p>
              <a:pPr algn="r"/>
              <a:r>
                <a:rPr lang="en-US" dirty="0"/>
                <a:t>#Bajji 30 </a:t>
              </a:r>
            </a:p>
          </p:txBody>
        </p:sp>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956D36F6-3F69-88C9-4DA2-C12BC2ACDE7E}"/>
                    </a:ext>
                  </a:extLst>
                </p:cNvPr>
                <p:cNvSpPr txBox="1"/>
                <p:nvPr/>
              </p:nvSpPr>
              <p:spPr>
                <a:xfrm>
                  <a:off x="983802" y="6337128"/>
                  <a:ext cx="1019831" cy="489686"/>
                </a:xfrm>
                <a:prstGeom prst="rect">
                  <a:avLst/>
                </a:prstGeom>
                <a:noFill/>
              </p:spPr>
              <p:txBody>
                <a:bodyPr wrap="none" rtlCol="0">
                  <a:spAutoFit/>
                </a:bodyPr>
                <a:lstStyle/>
                <a:p>
                  <a:r>
                    <a:rPr lang="en-US" dirty="0"/>
                    <a:t>MCL =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15</m:t>
                          </m:r>
                        </m:num>
                        <m:den>
                          <m:r>
                            <a:rPr lang="en-US" b="0" i="1" smtClean="0">
                              <a:latin typeface="Cambria Math" panose="02040503050406030204" pitchFamily="18" charset="0"/>
                            </a:rPr>
                            <m:t>50</m:t>
                          </m:r>
                        </m:den>
                      </m:f>
                    </m:oMath>
                  </a14:m>
                  <a:endParaRPr lang="en-US" dirty="0"/>
                </a:p>
              </p:txBody>
            </p:sp>
          </mc:Choice>
          <mc:Fallback xmlns="">
            <p:sp>
              <p:nvSpPr>
                <p:cNvPr id="26" name="TextBox 25">
                  <a:extLst>
                    <a:ext uri="{FF2B5EF4-FFF2-40B4-BE49-F238E27FC236}">
                      <a16:creationId xmlns:a16="http://schemas.microsoft.com/office/drawing/2014/main" id="{956D36F6-3F69-88C9-4DA2-C12BC2ACDE7E}"/>
                    </a:ext>
                  </a:extLst>
                </p:cNvPr>
                <p:cNvSpPr txBox="1">
                  <a:spLocks noRot="1" noChangeAspect="1" noMove="1" noResize="1" noEditPoints="1" noAdjustHandles="1" noChangeArrowheads="1" noChangeShapeType="1" noTextEdit="1"/>
                </p:cNvSpPr>
                <p:nvPr/>
              </p:nvSpPr>
              <p:spPr>
                <a:xfrm>
                  <a:off x="983802" y="6337128"/>
                  <a:ext cx="1019831" cy="489686"/>
                </a:xfrm>
                <a:prstGeom prst="rect">
                  <a:avLst/>
                </a:prstGeom>
                <a:blipFill>
                  <a:blip r:embed="rId3"/>
                  <a:stretch>
                    <a:fillRect l="-4790" b="-7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8B50DBB1-62F0-BFC6-8322-F908671B06C6}"/>
                    </a:ext>
                  </a:extLst>
                </p:cNvPr>
                <p:cNvSpPr txBox="1"/>
                <p:nvPr/>
              </p:nvSpPr>
              <p:spPr>
                <a:xfrm>
                  <a:off x="2706530" y="6335301"/>
                  <a:ext cx="1015021" cy="489429"/>
                </a:xfrm>
                <a:prstGeom prst="rect">
                  <a:avLst/>
                </a:prstGeom>
                <a:noFill/>
              </p:spPr>
              <p:txBody>
                <a:bodyPr wrap="none" rtlCol="0">
                  <a:spAutoFit/>
                </a:bodyPr>
                <a:lstStyle/>
                <a:p>
                  <a:r>
                    <a:rPr lang="en-US" dirty="0"/>
                    <a:t>MCL =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25</m:t>
                          </m:r>
                        </m:num>
                        <m:den>
                          <m:r>
                            <a:rPr lang="en-US" b="0" i="1" smtClean="0">
                              <a:latin typeface="Cambria Math" panose="02040503050406030204" pitchFamily="18" charset="0"/>
                            </a:rPr>
                            <m:t>50</m:t>
                          </m:r>
                        </m:den>
                      </m:f>
                    </m:oMath>
                  </a14:m>
                  <a:endParaRPr lang="en-US" dirty="0"/>
                </a:p>
              </p:txBody>
            </p:sp>
          </mc:Choice>
          <mc:Fallback xmlns="">
            <p:sp>
              <p:nvSpPr>
                <p:cNvPr id="27" name="TextBox 26">
                  <a:extLst>
                    <a:ext uri="{FF2B5EF4-FFF2-40B4-BE49-F238E27FC236}">
                      <a16:creationId xmlns:a16="http://schemas.microsoft.com/office/drawing/2014/main" id="{8B50DBB1-62F0-BFC6-8322-F908671B06C6}"/>
                    </a:ext>
                  </a:extLst>
                </p:cNvPr>
                <p:cNvSpPr txBox="1">
                  <a:spLocks noRot="1" noChangeAspect="1" noMove="1" noResize="1" noEditPoints="1" noAdjustHandles="1" noChangeArrowheads="1" noChangeShapeType="1" noTextEdit="1"/>
                </p:cNvSpPr>
                <p:nvPr/>
              </p:nvSpPr>
              <p:spPr>
                <a:xfrm>
                  <a:off x="2706530" y="6335301"/>
                  <a:ext cx="1015021" cy="489429"/>
                </a:xfrm>
                <a:prstGeom prst="rect">
                  <a:avLst/>
                </a:prstGeom>
                <a:blipFill>
                  <a:blip r:embed="rId4"/>
                  <a:stretch>
                    <a:fillRect l="-5422" b="-7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FAE898F9-4226-AD7E-7636-985731F0B5EE}"/>
                    </a:ext>
                  </a:extLst>
                </p:cNvPr>
                <p:cNvSpPr txBox="1"/>
                <p:nvPr/>
              </p:nvSpPr>
              <p:spPr>
                <a:xfrm>
                  <a:off x="481466" y="3176144"/>
                  <a:ext cx="1117614" cy="485774"/>
                </a:xfrm>
                <a:prstGeom prst="rect">
                  <a:avLst/>
                </a:prstGeom>
                <a:noFill/>
              </p:spPr>
              <p:txBody>
                <a:bodyPr wrap="none" rtlCol="0">
                  <a:spAutoFit/>
                </a:bodyPr>
                <a:lstStyle/>
                <a:p>
                  <a:r>
                    <a:rPr lang="en-US" dirty="0"/>
                    <a:t>MCL =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40</m:t>
                          </m:r>
                        </m:num>
                        <m:den>
                          <m:r>
                            <a:rPr lang="en-US" b="0" i="1" smtClean="0">
                              <a:latin typeface="Cambria Math" panose="02040503050406030204" pitchFamily="18" charset="0"/>
                            </a:rPr>
                            <m:t>100</m:t>
                          </m:r>
                        </m:den>
                      </m:f>
                    </m:oMath>
                  </a14:m>
                  <a:endParaRPr lang="en-US" dirty="0"/>
                </a:p>
              </p:txBody>
            </p:sp>
          </mc:Choice>
          <mc:Fallback xmlns="">
            <p:sp>
              <p:nvSpPr>
                <p:cNvPr id="28" name="TextBox 27">
                  <a:extLst>
                    <a:ext uri="{FF2B5EF4-FFF2-40B4-BE49-F238E27FC236}">
                      <a16:creationId xmlns:a16="http://schemas.microsoft.com/office/drawing/2014/main" id="{FAE898F9-4226-AD7E-7636-985731F0B5EE}"/>
                    </a:ext>
                  </a:extLst>
                </p:cNvPr>
                <p:cNvSpPr txBox="1">
                  <a:spLocks noRot="1" noChangeAspect="1" noMove="1" noResize="1" noEditPoints="1" noAdjustHandles="1" noChangeArrowheads="1" noChangeShapeType="1" noTextEdit="1"/>
                </p:cNvSpPr>
                <p:nvPr/>
              </p:nvSpPr>
              <p:spPr>
                <a:xfrm>
                  <a:off x="481466" y="3176144"/>
                  <a:ext cx="1117614" cy="485774"/>
                </a:xfrm>
                <a:prstGeom prst="rect">
                  <a:avLst/>
                </a:prstGeom>
                <a:blipFill>
                  <a:blip r:embed="rId5"/>
                  <a:stretch>
                    <a:fillRect l="-4918" b="-7500"/>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09EAF5D6-C55D-40BE-C095-BA7B1A6ACB74}"/>
                  </a:ext>
                </a:extLst>
              </p:cNvPr>
              <p:cNvSpPr txBox="1"/>
              <p:nvPr/>
            </p:nvSpPr>
            <p:spPr>
              <a:xfrm>
                <a:off x="838200" y="3191090"/>
                <a:ext cx="6454037" cy="3141373"/>
              </a:xfrm>
              <a:prstGeom prst="rect">
                <a:avLst/>
              </a:prstGeom>
              <a:noFill/>
            </p:spPr>
            <p:txBody>
              <a:bodyPr wrap="square" rtlCol="0">
                <a:spAutoFit/>
              </a:bodyPr>
              <a:lstStyle/>
              <a:p>
                <a:pPr algn="ctr"/>
                <a:r>
                  <a:rPr lang="en-US" sz="2800" dirty="0"/>
                  <a:t>Total MCL Drop for the addition of the two new leaf nodes is given by:</a:t>
                </a:r>
              </a:p>
              <a:p>
                <a:pPr algn="ctr"/>
                <a:endParaRPr lang="en-US" b="0" i="1" dirty="0">
                  <a:latin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𝐶𝐸</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𝑅</m:t>
                          </m:r>
                        </m:e>
                        <m:sub>
                          <m:r>
                            <a:rPr lang="en-US" sz="2000" b="0" i="1" smtClean="0">
                              <a:latin typeface="Cambria Math" panose="02040503050406030204" pitchFamily="18" charset="0"/>
                            </a:rPr>
                            <m:t>𝑃𝑎𝑟𝑒𝑛𝑡</m:t>
                          </m:r>
                        </m:sub>
                      </m:sSub>
                      <m:r>
                        <a:rPr lang="en-US" sz="2000" b="0" i="1" smtClean="0">
                          <a:latin typeface="Cambria Math" panose="02040503050406030204" pitchFamily="18" charset="0"/>
                        </a:rPr>
                        <m:t>−</m:t>
                      </m:r>
                      <m:r>
                        <a:rPr lang="en-US" sz="2000" b="0" i="1" smtClean="0">
                          <a:latin typeface="Cambria Math" panose="02040503050406030204" pitchFamily="18" charset="0"/>
                        </a:rPr>
                        <m:t>𝑃𝑟𝑜𝑏𝑎𝑏𝑖𝑙𝑖𝑡𝑦</m:t>
                      </m:r>
                      <m:r>
                        <a:rPr lang="en-US" sz="2000" b="0" i="1" smtClean="0">
                          <a:latin typeface="Cambria Math" panose="02040503050406030204" pitchFamily="18" charset="0"/>
                        </a:rPr>
                        <m:t> </m:t>
                      </m:r>
                      <m:r>
                        <a:rPr lang="en-US" sz="2000" b="0" i="1" smtClean="0">
                          <a:latin typeface="Cambria Math" panose="02040503050406030204" pitchFamily="18" charset="0"/>
                        </a:rPr>
                        <m:t>𝑜𝑓</m:t>
                      </m:r>
                      <m:r>
                        <a:rPr lang="en-US" sz="2000" b="0" i="1" smtClean="0">
                          <a:latin typeface="Cambria Math" panose="02040503050406030204" pitchFamily="18" charset="0"/>
                        </a:rPr>
                        <m:t> </m:t>
                      </m:r>
                      <m:r>
                        <a:rPr lang="en-US" sz="2000" b="0" i="1" smtClean="0">
                          <a:latin typeface="Cambria Math" panose="02040503050406030204" pitchFamily="18" charset="0"/>
                        </a:rPr>
                        <m:t>𝐿𝑒𝑓𝑡</m:t>
                      </m:r>
                      <m:r>
                        <a:rPr lang="en-US" sz="2000" b="0" i="1" smtClean="0">
                          <a:latin typeface="Cambria Math" panose="02040503050406030204" pitchFamily="18" charset="0"/>
                        </a:rPr>
                        <m:t> </m:t>
                      </m:r>
                      <m:r>
                        <a:rPr lang="en-US" sz="2000" b="0" i="1" smtClean="0">
                          <a:latin typeface="Cambria Math" panose="02040503050406030204" pitchFamily="18" charset="0"/>
                        </a:rPr>
                        <m:t>𝐿𝑒𝑎𝑓</m:t>
                      </m:r>
                      <m:r>
                        <a:rPr lang="en-US" sz="2000" b="0" i="1" smtClean="0">
                          <a:latin typeface="Cambria Math" panose="02040503050406030204" pitchFamily="18" charset="0"/>
                        </a:rPr>
                        <m:t>×</m:t>
                      </m:r>
                      <m:r>
                        <a:rPr lang="en-US" sz="2000" b="0" i="1" smtClean="0">
                          <a:latin typeface="Cambria Math" panose="02040503050406030204" pitchFamily="18" charset="0"/>
                        </a:rPr>
                        <m:t>𝐶𝐸</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𝑅</m:t>
                          </m:r>
                        </m:e>
                        <m:sub>
                          <m:r>
                            <a:rPr lang="en-US" sz="2000" b="0" i="1" smtClean="0">
                              <a:latin typeface="Cambria Math" panose="02040503050406030204" pitchFamily="18" charset="0"/>
                            </a:rPr>
                            <m:t>𝐿𝑒𝑓𝑡</m:t>
                          </m:r>
                        </m:sub>
                      </m:sSub>
                      <m:r>
                        <a:rPr lang="en-US" sz="2000" b="0" i="1" smtClean="0">
                          <a:latin typeface="Cambria Math" panose="02040503050406030204" pitchFamily="18" charset="0"/>
                        </a:rPr>
                        <m:t>−</m:t>
                      </m:r>
                      <m:r>
                        <a:rPr lang="en-US" sz="2000" b="0" i="1" smtClean="0">
                          <a:latin typeface="Cambria Math" panose="02040503050406030204" pitchFamily="18" charset="0"/>
                        </a:rPr>
                        <m:t>𝑃𝑟𝑜𝑏𝑎𝑏𝑖𝑙𝑖𝑡𝑦</m:t>
                      </m:r>
                      <m:r>
                        <a:rPr lang="en-US" sz="2000" b="0" i="1" smtClean="0">
                          <a:latin typeface="Cambria Math" panose="02040503050406030204" pitchFamily="18" charset="0"/>
                        </a:rPr>
                        <m:t> </m:t>
                      </m:r>
                      <m:r>
                        <a:rPr lang="en-US" sz="2000" b="0" i="1" smtClean="0">
                          <a:latin typeface="Cambria Math" panose="02040503050406030204" pitchFamily="18" charset="0"/>
                        </a:rPr>
                        <m:t>𝑜𝑓</m:t>
                      </m:r>
                      <m:r>
                        <a:rPr lang="en-US" sz="2000" b="0" i="1" smtClean="0">
                          <a:latin typeface="Cambria Math" panose="02040503050406030204" pitchFamily="18" charset="0"/>
                        </a:rPr>
                        <m:t> </m:t>
                      </m:r>
                      <m:r>
                        <a:rPr lang="en-US" sz="2000" b="0" i="1" smtClean="0">
                          <a:latin typeface="Cambria Math" panose="02040503050406030204" pitchFamily="18" charset="0"/>
                        </a:rPr>
                        <m:t>𝑅𝑖𝑔h𝑡</m:t>
                      </m:r>
                      <m:r>
                        <a:rPr lang="en-US" sz="2000" b="0" i="1" smtClean="0">
                          <a:latin typeface="Cambria Math" panose="02040503050406030204" pitchFamily="18" charset="0"/>
                        </a:rPr>
                        <m:t> </m:t>
                      </m:r>
                      <m:r>
                        <a:rPr lang="en-US" sz="2000" b="0" i="1" smtClean="0">
                          <a:latin typeface="Cambria Math" panose="02040503050406030204" pitchFamily="18" charset="0"/>
                        </a:rPr>
                        <m:t>𝐿𝑒𝑎𝑓</m:t>
                      </m:r>
                      <m:r>
                        <a:rPr lang="en-US" sz="2000" b="0" i="1" smtClean="0">
                          <a:latin typeface="Cambria Math" panose="02040503050406030204" pitchFamily="18" charset="0"/>
                        </a:rPr>
                        <m:t>×</m:t>
                      </m:r>
                      <m:r>
                        <a:rPr lang="en-US" sz="2000" b="0" i="1" smtClean="0">
                          <a:latin typeface="Cambria Math" panose="02040503050406030204" pitchFamily="18" charset="0"/>
                        </a:rPr>
                        <m:t>𝐶𝐸</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𝑅</m:t>
                          </m:r>
                        </m:e>
                        <m:sub>
                          <m:r>
                            <a:rPr lang="en-US" sz="2000" b="0" i="1" smtClean="0">
                              <a:latin typeface="Cambria Math" panose="02040503050406030204" pitchFamily="18" charset="0"/>
                            </a:rPr>
                            <m:t>𝑅𝑖𝑔h𝑡</m:t>
                          </m:r>
                        </m:sub>
                      </m:sSub>
                    </m:oMath>
                  </m:oMathPara>
                </a14:m>
                <a:endParaRPr lang="en-US" sz="3200" dirty="0"/>
              </a:p>
              <a:p>
                <a:pPr algn="ctr"/>
                <a:endParaRPr lang="en-US" dirty="0"/>
              </a:p>
              <a:p>
                <a:pPr algn="ctr"/>
                <a14:m>
                  <m:oMathPara xmlns:m="http://schemas.openxmlformats.org/officeDocument/2006/math">
                    <m:oMathParaPr>
                      <m:jc m:val="centerGroup"/>
                    </m:oMathParaPr>
                    <m:oMath xmlns:m="http://schemas.openxmlformats.org/officeDocument/2006/math">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40</m:t>
                          </m:r>
                        </m:num>
                        <m:den>
                          <m:r>
                            <a:rPr lang="en-US" sz="2800" b="0" i="1" smtClean="0">
                              <a:latin typeface="Cambria Math" panose="02040503050406030204" pitchFamily="18" charset="0"/>
                            </a:rPr>
                            <m:t>100</m:t>
                          </m:r>
                        </m:den>
                      </m:f>
                      <m:r>
                        <a:rPr lang="en-US" sz="2800" b="0" i="1" smtClean="0">
                          <a:latin typeface="Cambria Math" panose="02040503050406030204" pitchFamily="18" charset="0"/>
                        </a:rPr>
                        <m:t>−</m:t>
                      </m:r>
                      <m:d>
                        <m:dPr>
                          <m:ctrlPr>
                            <a:rPr lang="en-US" sz="2800" b="0" i="1" smtClean="0">
                              <a:latin typeface="Cambria Math" panose="02040503050406030204" pitchFamily="18" charset="0"/>
                            </a:rPr>
                          </m:ctrlPr>
                        </m:dPr>
                        <m:e>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40</m:t>
                              </m:r>
                            </m:num>
                            <m:den>
                              <m:r>
                                <a:rPr lang="en-US" sz="2800" b="0" i="1" smtClean="0">
                                  <a:latin typeface="Cambria Math" panose="02040503050406030204" pitchFamily="18" charset="0"/>
                                </a:rPr>
                                <m:t>100</m:t>
                              </m:r>
                            </m:den>
                          </m:f>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10</m:t>
                              </m:r>
                            </m:num>
                            <m:den>
                              <m:r>
                                <a:rPr lang="en-US" sz="2800" b="0" i="1" smtClean="0">
                                  <a:latin typeface="Cambria Math" panose="02040503050406030204" pitchFamily="18" charset="0"/>
                                </a:rPr>
                                <m:t>40</m:t>
                              </m:r>
                            </m:den>
                          </m:f>
                        </m:e>
                      </m:d>
                      <m:r>
                        <a:rPr lang="en-US" sz="2800" b="0" i="1" smtClean="0">
                          <a:latin typeface="Cambria Math" panose="02040503050406030204" pitchFamily="18" charset="0"/>
                        </a:rPr>
                        <m:t>−</m:t>
                      </m:r>
                      <m:d>
                        <m:dPr>
                          <m:ctrlPr>
                            <a:rPr lang="en-US" sz="2800" b="0" i="1" smtClean="0">
                              <a:latin typeface="Cambria Math" panose="02040503050406030204" pitchFamily="18" charset="0"/>
                            </a:rPr>
                          </m:ctrlPr>
                        </m:dPr>
                        <m:e>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60</m:t>
                              </m:r>
                            </m:num>
                            <m:den>
                              <m:r>
                                <a:rPr lang="en-US" sz="2800" b="0" i="1" smtClean="0">
                                  <a:latin typeface="Cambria Math" panose="02040503050406030204" pitchFamily="18" charset="0"/>
                                </a:rPr>
                                <m:t>100</m:t>
                              </m:r>
                            </m:den>
                          </m:f>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30</m:t>
                              </m:r>
                            </m:num>
                            <m:den>
                              <m:r>
                                <a:rPr lang="en-US" sz="2800" b="0" i="1" smtClean="0">
                                  <a:latin typeface="Cambria Math" panose="02040503050406030204" pitchFamily="18" charset="0"/>
                                </a:rPr>
                                <m:t>60</m:t>
                              </m:r>
                            </m:den>
                          </m:f>
                        </m:e>
                      </m:d>
                      <m:r>
                        <a:rPr lang="en-US" sz="2800" b="0" i="1" smtClean="0">
                          <a:latin typeface="Cambria Math" panose="02040503050406030204" pitchFamily="18" charset="0"/>
                        </a:rPr>
                        <m:t>=0</m:t>
                      </m:r>
                    </m:oMath>
                  </m:oMathPara>
                </a14:m>
                <a:endParaRPr lang="en-US" sz="2400" dirty="0"/>
              </a:p>
            </p:txBody>
          </p:sp>
        </mc:Choice>
        <mc:Fallback xmlns="">
          <p:sp>
            <p:nvSpPr>
              <p:cNvPr id="47" name="TextBox 46">
                <a:extLst>
                  <a:ext uri="{FF2B5EF4-FFF2-40B4-BE49-F238E27FC236}">
                    <a16:creationId xmlns:a16="http://schemas.microsoft.com/office/drawing/2014/main" id="{09EAF5D6-C55D-40BE-C095-BA7B1A6ACB74}"/>
                  </a:ext>
                </a:extLst>
              </p:cNvPr>
              <p:cNvSpPr txBox="1">
                <a:spLocks noRot="1" noChangeAspect="1" noMove="1" noResize="1" noEditPoints="1" noAdjustHandles="1" noChangeArrowheads="1" noChangeShapeType="1" noTextEdit="1"/>
              </p:cNvSpPr>
              <p:nvPr/>
            </p:nvSpPr>
            <p:spPr>
              <a:xfrm>
                <a:off x="838200" y="3191090"/>
                <a:ext cx="6454037" cy="3141373"/>
              </a:xfrm>
              <a:prstGeom prst="rect">
                <a:avLst/>
              </a:prstGeom>
              <a:blipFill>
                <a:blip r:embed="rId6"/>
                <a:stretch>
                  <a:fillRect l="-851" t="-1744" r="-2079"/>
                </a:stretch>
              </a:blipFill>
            </p:spPr>
            <p:txBody>
              <a:bodyPr/>
              <a:lstStyle/>
              <a:p>
                <a:r>
                  <a:rPr lang="en-US">
                    <a:noFill/>
                  </a:rPr>
                  <a:t> </a:t>
                </a:r>
              </a:p>
            </p:txBody>
          </p:sp>
        </mc:Fallback>
      </mc:AlternateContent>
    </p:spTree>
    <p:extLst>
      <p:ext uri="{BB962C8B-B14F-4D97-AF65-F5344CB8AC3E}">
        <p14:creationId xmlns:p14="http://schemas.microsoft.com/office/powerpoint/2010/main" val="31960017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301D9-40F1-2CA2-D120-12BD23B2401C}"/>
              </a:ext>
            </a:extLst>
          </p:cNvPr>
          <p:cNvSpPr>
            <a:spLocks noGrp="1"/>
          </p:cNvSpPr>
          <p:nvPr>
            <p:ph type="title"/>
          </p:nvPr>
        </p:nvSpPr>
        <p:spPr>
          <a:xfrm>
            <a:off x="838200" y="365125"/>
            <a:ext cx="10515600" cy="1325563"/>
          </a:xfrm>
        </p:spPr>
        <p:txBody>
          <a:bodyPr/>
          <a:lstStyle/>
          <a:p>
            <a:r>
              <a:rPr lang="en-US" dirty="0"/>
              <a:t>Miss-Classification Loss/Classification Error Rate – Insensitive Example</a:t>
            </a:r>
          </a:p>
        </p:txBody>
      </p:sp>
      <p:sp>
        <p:nvSpPr>
          <p:cNvPr id="5" name="Oval 4">
            <a:extLst>
              <a:ext uri="{FF2B5EF4-FFF2-40B4-BE49-F238E27FC236}">
                <a16:creationId xmlns:a16="http://schemas.microsoft.com/office/drawing/2014/main" id="{58AD500D-7ADE-44AB-6400-7817F7E7BC2E}"/>
              </a:ext>
            </a:extLst>
          </p:cNvPr>
          <p:cNvSpPr/>
          <p:nvPr/>
        </p:nvSpPr>
        <p:spPr>
          <a:xfrm>
            <a:off x="8982047" y="2066605"/>
            <a:ext cx="1580422" cy="146262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Parent</a:t>
            </a:r>
          </a:p>
          <a:p>
            <a:pPr algn="ctr"/>
            <a:r>
              <a:rPr lang="en-US" dirty="0"/>
              <a:t>N </a:t>
            </a:r>
          </a:p>
          <a:p>
            <a:pPr algn="ctr"/>
            <a:r>
              <a:rPr lang="en-US" dirty="0"/>
              <a:t>Items</a:t>
            </a:r>
          </a:p>
        </p:txBody>
      </p:sp>
      <p:cxnSp>
        <p:nvCxnSpPr>
          <p:cNvPr id="6" name="Straight Arrow Connector 5">
            <a:extLst>
              <a:ext uri="{FF2B5EF4-FFF2-40B4-BE49-F238E27FC236}">
                <a16:creationId xmlns:a16="http://schemas.microsoft.com/office/drawing/2014/main" id="{FDF73690-89F7-2612-1177-CC19E87461AC}"/>
              </a:ext>
            </a:extLst>
          </p:cNvPr>
          <p:cNvCxnSpPr>
            <a:cxnSpLocks/>
            <a:stCxn id="5" idx="4"/>
          </p:cNvCxnSpPr>
          <p:nvPr/>
        </p:nvCxnSpPr>
        <p:spPr>
          <a:xfrm flipH="1">
            <a:off x="8871639" y="3529233"/>
            <a:ext cx="900619" cy="7724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AEF229AC-DD6A-D949-7F0E-167D374B1825}"/>
              </a:ext>
            </a:extLst>
          </p:cNvPr>
          <p:cNvCxnSpPr>
            <a:cxnSpLocks/>
            <a:stCxn id="5" idx="4"/>
          </p:cNvCxnSpPr>
          <p:nvPr/>
        </p:nvCxnSpPr>
        <p:spPr>
          <a:xfrm>
            <a:off x="9772258" y="3529233"/>
            <a:ext cx="819116" cy="7724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B4F67B17-B100-CD78-D5C3-E02837017CFA}"/>
                  </a:ext>
                </a:extLst>
              </p:cNvPr>
              <p:cNvSpPr txBox="1"/>
              <p:nvPr/>
            </p:nvSpPr>
            <p:spPr>
              <a:xfrm>
                <a:off x="8081429" y="3634114"/>
                <a:ext cx="1134028" cy="369332"/>
              </a:xfrm>
              <a:prstGeom prst="rect">
                <a:avLst/>
              </a:prstGeom>
              <a:noFill/>
            </p:spPr>
            <p:txBody>
              <a:bodyPr wrap="none" rtlCol="0">
                <a:spAutoFit/>
              </a:bodyPr>
              <a:lstStyle/>
              <a:p>
                <a:r>
                  <a:rPr lang="en-US" dirty="0"/>
                  <a:t>Fraction </a:t>
                </a:r>
                <a14:m>
                  <m:oMath xmlns:m="http://schemas.openxmlformats.org/officeDocument/2006/math">
                    <m:r>
                      <a:rPr lang="en-US" i="1" dirty="0" smtClean="0">
                        <a:latin typeface="Cambria Math" panose="02040503050406030204" pitchFamily="18" charset="0"/>
                      </a:rPr>
                      <m:t>𝑓</m:t>
                    </m:r>
                  </m:oMath>
                </a14:m>
                <a:endParaRPr lang="en-US" dirty="0"/>
              </a:p>
            </p:txBody>
          </p:sp>
        </mc:Choice>
        <mc:Fallback xmlns="">
          <p:sp>
            <p:nvSpPr>
              <p:cNvPr id="8" name="TextBox 7">
                <a:extLst>
                  <a:ext uri="{FF2B5EF4-FFF2-40B4-BE49-F238E27FC236}">
                    <a16:creationId xmlns:a16="http://schemas.microsoft.com/office/drawing/2014/main" id="{B4F67B17-B100-CD78-D5C3-E02837017CFA}"/>
                  </a:ext>
                </a:extLst>
              </p:cNvPr>
              <p:cNvSpPr txBox="1">
                <a:spLocks noRot="1" noChangeAspect="1" noMove="1" noResize="1" noEditPoints="1" noAdjustHandles="1" noChangeArrowheads="1" noChangeShapeType="1" noTextEdit="1"/>
              </p:cNvSpPr>
              <p:nvPr/>
            </p:nvSpPr>
            <p:spPr>
              <a:xfrm>
                <a:off x="8081429" y="3634114"/>
                <a:ext cx="1134028" cy="369332"/>
              </a:xfrm>
              <a:prstGeom prst="rect">
                <a:avLst/>
              </a:prstGeom>
              <a:blipFill>
                <a:blip r:embed="rId2"/>
                <a:stretch>
                  <a:fillRect l="-4839" t="-8197" r="-538"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36E1CF08-9851-39E9-03DA-0879DFF2C379}"/>
                  </a:ext>
                </a:extLst>
              </p:cNvPr>
              <p:cNvSpPr txBox="1"/>
              <p:nvPr/>
            </p:nvSpPr>
            <p:spPr>
              <a:xfrm>
                <a:off x="10349742" y="3421917"/>
                <a:ext cx="2008114" cy="646331"/>
              </a:xfrm>
              <a:prstGeom prst="rect">
                <a:avLst/>
              </a:prstGeom>
              <a:noFill/>
            </p:spPr>
            <p:txBody>
              <a:bodyPr wrap="none" rtlCol="0">
                <a:spAutoFit/>
              </a:bodyPr>
              <a:lstStyle/>
              <a:p>
                <a:r>
                  <a:rPr lang="en-US" dirty="0"/>
                  <a:t>Remaining fraction </a:t>
                </a:r>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1−</m:t>
                      </m:r>
                      <m:r>
                        <a:rPr lang="en-US" i="1" dirty="0" smtClean="0">
                          <a:latin typeface="Cambria Math" panose="02040503050406030204" pitchFamily="18" charset="0"/>
                        </a:rPr>
                        <m:t>𝑓</m:t>
                      </m:r>
                    </m:oMath>
                  </m:oMathPara>
                </a14:m>
                <a:endParaRPr lang="en-US" dirty="0"/>
              </a:p>
            </p:txBody>
          </p:sp>
        </mc:Choice>
        <mc:Fallback xmlns="">
          <p:sp>
            <p:nvSpPr>
              <p:cNvPr id="9" name="TextBox 8">
                <a:extLst>
                  <a:ext uri="{FF2B5EF4-FFF2-40B4-BE49-F238E27FC236}">
                    <a16:creationId xmlns:a16="http://schemas.microsoft.com/office/drawing/2014/main" id="{36E1CF08-9851-39E9-03DA-0879DFF2C379}"/>
                  </a:ext>
                </a:extLst>
              </p:cNvPr>
              <p:cNvSpPr txBox="1">
                <a:spLocks noRot="1" noChangeAspect="1" noMove="1" noResize="1" noEditPoints="1" noAdjustHandles="1" noChangeArrowheads="1" noChangeShapeType="1" noTextEdit="1"/>
              </p:cNvSpPr>
              <p:nvPr/>
            </p:nvSpPr>
            <p:spPr>
              <a:xfrm>
                <a:off x="10349742" y="3421917"/>
                <a:ext cx="2008114" cy="646331"/>
              </a:xfrm>
              <a:prstGeom prst="rect">
                <a:avLst/>
              </a:prstGeom>
              <a:blipFill>
                <a:blip r:embed="rId3"/>
                <a:stretch>
                  <a:fillRect l="-2736" t="-4717" r="-1520" b="-75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Oval 9">
                <a:extLst>
                  <a:ext uri="{FF2B5EF4-FFF2-40B4-BE49-F238E27FC236}">
                    <a16:creationId xmlns:a16="http://schemas.microsoft.com/office/drawing/2014/main" id="{90DA7A2A-B794-43C8-E640-5C7D170566B1}"/>
                  </a:ext>
                </a:extLst>
              </p:cNvPr>
              <p:cNvSpPr/>
              <p:nvPr/>
            </p:nvSpPr>
            <p:spPr>
              <a:xfrm>
                <a:off x="9801162" y="4190082"/>
                <a:ext cx="1580422" cy="146262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Right</a:t>
                </a:r>
              </a:p>
              <a:p>
                <a:pPr algn="ctr"/>
                <a14:m>
                  <m:oMathPara xmlns:m="http://schemas.openxmlformats.org/officeDocument/2006/math">
                    <m:oMathParaPr>
                      <m:jc m:val="centerGroup"/>
                    </m:oMathParaPr>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1−</m:t>
                          </m:r>
                          <m:r>
                            <a:rPr lang="en-US" b="0" i="1" smtClean="0">
                              <a:latin typeface="Cambria Math" panose="02040503050406030204" pitchFamily="18" charset="0"/>
                            </a:rPr>
                            <m:t>𝑓</m:t>
                          </m:r>
                        </m:e>
                      </m:d>
                      <m:r>
                        <a:rPr lang="en-US" b="0" i="1" smtClean="0">
                          <a:latin typeface="Cambria Math" panose="02040503050406030204" pitchFamily="18" charset="0"/>
                        </a:rPr>
                        <m:t>𝑁</m:t>
                      </m:r>
                    </m:oMath>
                  </m:oMathPara>
                </a14:m>
                <a:endParaRPr lang="en-US" dirty="0"/>
              </a:p>
              <a:p>
                <a:pPr algn="ctr"/>
                <a:r>
                  <a:rPr lang="en-US" dirty="0"/>
                  <a:t>Items</a:t>
                </a:r>
              </a:p>
            </p:txBody>
          </p:sp>
        </mc:Choice>
        <mc:Fallback xmlns="">
          <p:sp>
            <p:nvSpPr>
              <p:cNvPr id="10" name="Oval 9">
                <a:extLst>
                  <a:ext uri="{FF2B5EF4-FFF2-40B4-BE49-F238E27FC236}">
                    <a16:creationId xmlns:a16="http://schemas.microsoft.com/office/drawing/2014/main" id="{90DA7A2A-B794-43C8-E640-5C7D170566B1}"/>
                  </a:ext>
                </a:extLst>
              </p:cNvPr>
              <p:cNvSpPr>
                <a:spLocks noRot="1" noChangeAspect="1" noMove="1" noResize="1" noEditPoints="1" noAdjustHandles="1" noChangeArrowheads="1" noChangeShapeType="1" noTextEdit="1"/>
              </p:cNvSpPr>
              <p:nvPr/>
            </p:nvSpPr>
            <p:spPr>
              <a:xfrm>
                <a:off x="9801162" y="4190082"/>
                <a:ext cx="1580422" cy="1462628"/>
              </a:xfrm>
              <a:prstGeom prst="ellipse">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Oval 14">
                <a:extLst>
                  <a:ext uri="{FF2B5EF4-FFF2-40B4-BE49-F238E27FC236}">
                    <a16:creationId xmlns:a16="http://schemas.microsoft.com/office/drawing/2014/main" id="{42E68932-4231-7720-921F-79D709C06F46}"/>
                  </a:ext>
                </a:extLst>
              </p:cNvPr>
              <p:cNvSpPr/>
              <p:nvPr/>
            </p:nvSpPr>
            <p:spPr>
              <a:xfrm>
                <a:off x="8081428" y="4177559"/>
                <a:ext cx="1580422" cy="1462628"/>
              </a:xfrm>
              <a:prstGeom prst="ellipse">
                <a:avLst/>
              </a:prstGeom>
              <a:solidFill>
                <a:srgbClr val="4472C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Left</a:t>
                </a:r>
              </a:p>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𝑓𝑁</m:t>
                      </m:r>
                    </m:oMath>
                  </m:oMathPara>
                </a14:m>
                <a:endParaRPr lang="en-US" dirty="0"/>
              </a:p>
              <a:p>
                <a:pPr algn="ctr"/>
                <a:r>
                  <a:rPr lang="en-US" dirty="0"/>
                  <a:t>Items</a:t>
                </a:r>
              </a:p>
            </p:txBody>
          </p:sp>
        </mc:Choice>
        <mc:Fallback xmlns="">
          <p:sp>
            <p:nvSpPr>
              <p:cNvPr id="15" name="Oval 14">
                <a:extLst>
                  <a:ext uri="{FF2B5EF4-FFF2-40B4-BE49-F238E27FC236}">
                    <a16:creationId xmlns:a16="http://schemas.microsoft.com/office/drawing/2014/main" id="{42E68932-4231-7720-921F-79D709C06F46}"/>
                  </a:ext>
                </a:extLst>
              </p:cNvPr>
              <p:cNvSpPr>
                <a:spLocks noRot="1" noChangeAspect="1" noMove="1" noResize="1" noEditPoints="1" noAdjustHandles="1" noChangeArrowheads="1" noChangeShapeType="1" noTextEdit="1"/>
              </p:cNvSpPr>
              <p:nvPr/>
            </p:nvSpPr>
            <p:spPr>
              <a:xfrm>
                <a:off x="8081428" y="4177559"/>
                <a:ext cx="1580422" cy="1462628"/>
              </a:xfrm>
              <a:prstGeom prst="ellipse">
                <a:avLst/>
              </a:prstGeom>
              <a:blipFill>
                <a:blip r:embed="rId5"/>
                <a:stretch>
                  <a:fillRect/>
                </a:stretch>
              </a:blipFill>
            </p:spPr>
            <p:txBody>
              <a:bodyPr/>
              <a:lstStyle/>
              <a:p>
                <a:r>
                  <a:rPr lang="en-US">
                    <a:noFill/>
                  </a:rPr>
                  <a:t> </a:t>
                </a:r>
              </a:p>
            </p:txBody>
          </p:sp>
        </mc:Fallback>
      </mc:AlternateContent>
      <p:sp>
        <p:nvSpPr>
          <p:cNvPr id="18" name="TextBox 17">
            <a:extLst>
              <a:ext uri="{FF2B5EF4-FFF2-40B4-BE49-F238E27FC236}">
                <a16:creationId xmlns:a16="http://schemas.microsoft.com/office/drawing/2014/main" id="{B1135A72-D1DE-DBF5-1F35-907CB217DAD5}"/>
              </a:ext>
            </a:extLst>
          </p:cNvPr>
          <p:cNvSpPr txBox="1"/>
          <p:nvPr/>
        </p:nvSpPr>
        <p:spPr>
          <a:xfrm>
            <a:off x="9224732" y="1675087"/>
            <a:ext cx="1152859" cy="358828"/>
          </a:xfrm>
          <a:prstGeom prst="rect">
            <a:avLst/>
          </a:prstGeom>
          <a:noFill/>
        </p:spPr>
        <p:txBody>
          <a:bodyPr wrap="none" rtlCol="0">
            <a:spAutoFit/>
          </a:bodyPr>
          <a:lstStyle/>
          <a:p>
            <a:r>
              <a:rPr lang="en-US" dirty="0"/>
              <a:t>Root Node</a:t>
            </a:r>
          </a:p>
        </p:txBody>
      </p:sp>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FAE898F9-4226-AD7E-7636-985731F0B5EE}"/>
                  </a:ext>
                </a:extLst>
              </p:cNvPr>
              <p:cNvSpPr txBox="1"/>
              <p:nvPr/>
            </p:nvSpPr>
            <p:spPr>
              <a:xfrm>
                <a:off x="6068699" y="2481355"/>
                <a:ext cx="3200171" cy="624210"/>
              </a:xfrm>
              <a:prstGeom prst="rect">
                <a:avLst/>
              </a:prstGeom>
              <a:noFill/>
            </p:spPr>
            <p:txBody>
              <a:bodyPr wrap="none" rtlCol="0">
                <a:spAutoFit/>
              </a:bodyPr>
              <a:lstStyle/>
              <a:p>
                <a:pPr/>
                <a14:m>
                  <m:oMathPara xmlns:m="http://schemas.openxmlformats.org/officeDocument/2006/math">
                    <m:oMathParaPr>
                      <m:jc m:val="left"/>
                    </m:oMathParaPr>
                    <m:oMath xmlns:m="http://schemas.openxmlformats.org/officeDocument/2006/math">
                      <m:r>
                        <a:rPr lang="en-US" i="1" dirty="0" smtClean="0">
                          <a:latin typeface="Cambria Math" panose="02040503050406030204" pitchFamily="18" charset="0"/>
                        </a:rPr>
                        <m:t>𝑀𝐶</m:t>
                      </m:r>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𝐿</m:t>
                          </m:r>
                        </m:e>
                        <m:sub>
                          <m:r>
                            <a:rPr lang="en-US" b="0" i="1" dirty="0" smtClean="0">
                              <a:latin typeface="Cambria Math" panose="02040503050406030204" pitchFamily="18" charset="0"/>
                            </a:rPr>
                            <m:t>𝑝</m:t>
                          </m:r>
                        </m:sub>
                      </m:sSub>
                      <m:r>
                        <a:rPr lang="en-US" i="1" dirty="0" smtClean="0">
                          <a:latin typeface="Cambria Math" panose="02040503050406030204" pitchFamily="18" charset="0"/>
                        </a:rPr>
                        <m:t> = </m:t>
                      </m:r>
                      <m:d>
                        <m:dPr>
                          <m:begChr m:val="{"/>
                          <m:endChr m:val=""/>
                          <m:ctrlPr>
                            <a:rPr lang="en-US" i="1" smtClean="0">
                              <a:latin typeface="Cambria Math" panose="02040503050406030204" pitchFamily="18" charset="0"/>
                            </a:rPr>
                          </m:ctrlPr>
                        </m:dPr>
                        <m:e>
                          <m:eqArr>
                            <m:eqArrPr>
                              <m:ctrlPr>
                                <a:rPr lang="en-US" b="0" i="1" smtClean="0">
                                  <a:latin typeface="Cambria Math" panose="02040503050406030204" pitchFamily="18" charset="0"/>
                                </a:rPr>
                              </m:ctrlPr>
                            </m:eqArrPr>
                            <m:e>
                              <m:r>
                                <a:rPr lang="en-US" i="1">
                                  <a:latin typeface="Cambria Math" panose="02040503050406030204" pitchFamily="18" charset="0"/>
                                </a:rPr>
                                <m:t>𝑝</m:t>
                              </m:r>
                              <m:r>
                                <a:rPr lang="en-US" b="0" i="1" smtClean="0">
                                  <a:latin typeface="Cambria Math" panose="02040503050406030204" pitchFamily="18" charset="0"/>
                                </a:rPr>
                                <m:t> </m:t>
                              </m:r>
                              <m:r>
                                <a:rPr lang="en-US" b="0" i="1" smtClean="0">
                                  <a:latin typeface="Cambria Math" panose="02040503050406030204" pitchFamily="18" charset="0"/>
                                </a:rPr>
                                <m:t>𝑓𝑜𝑟</m:t>
                              </m:r>
                              <m:r>
                                <a:rPr lang="en-US" b="0" i="1" smtClean="0">
                                  <a:latin typeface="Cambria Math" panose="02040503050406030204" pitchFamily="18" charset="0"/>
                                </a:rPr>
                                <m:t> </m:t>
                              </m:r>
                              <m:r>
                                <a:rPr lang="en-US" i="1">
                                  <a:latin typeface="Cambria Math" panose="02040503050406030204" pitchFamily="18" charset="0"/>
                                </a:rPr>
                                <m:t>𝑝</m:t>
                              </m:r>
                              <m:r>
                                <a:rPr lang="en-US" i="1">
                                  <a:latin typeface="Cambria Math" panose="02040503050406030204" pitchFamily="18" charset="0"/>
                                </a:rPr>
                                <m:t>≤0.5</m:t>
                              </m:r>
                            </m:e>
                            <m:e>
                              <m:r>
                                <a:rPr lang="en-US" b="0" i="1" smtClean="0">
                                  <a:latin typeface="Cambria Math" panose="02040503050406030204" pitchFamily="18" charset="0"/>
                                </a:rPr>
                                <m:t>1−</m:t>
                              </m:r>
                              <m:r>
                                <a:rPr lang="en-US" b="0" i="1" smtClean="0">
                                  <a:latin typeface="Cambria Math" panose="02040503050406030204" pitchFamily="18" charset="0"/>
                                </a:rPr>
                                <m:t>𝑝</m:t>
                              </m:r>
                              <m:r>
                                <a:rPr lang="en-US" b="0" i="1" smtClean="0">
                                  <a:latin typeface="Cambria Math" panose="02040503050406030204" pitchFamily="18" charset="0"/>
                                </a:rPr>
                                <m:t> </m:t>
                              </m:r>
                              <m:r>
                                <a:rPr lang="en-US" b="0" i="1" smtClean="0">
                                  <a:latin typeface="Cambria Math" panose="02040503050406030204" pitchFamily="18" charset="0"/>
                                </a:rPr>
                                <m:t>𝑓𝑜𝑟</m:t>
                              </m:r>
                              <m:r>
                                <a:rPr lang="en-US" b="0" i="1" smtClean="0">
                                  <a:latin typeface="Cambria Math" panose="02040503050406030204" pitchFamily="18" charset="0"/>
                                </a:rPr>
                                <m:t> </m:t>
                              </m:r>
                              <m:r>
                                <a:rPr lang="en-US" b="0" i="1" smtClean="0">
                                  <a:latin typeface="Cambria Math" panose="02040503050406030204" pitchFamily="18" charset="0"/>
                                </a:rPr>
                                <m:t>𝑝</m:t>
                              </m:r>
                              <m:r>
                                <a:rPr lang="en-US" b="0" i="1" smtClean="0">
                                  <a:latin typeface="Cambria Math" panose="02040503050406030204" pitchFamily="18" charset="0"/>
                                </a:rPr>
                                <m:t>&gt;0.5</m:t>
                              </m:r>
                            </m:e>
                          </m:eqArr>
                          <m:r>
                            <a:rPr lang="en-US" b="0" i="1" smtClean="0">
                              <a:latin typeface="Cambria Math" panose="02040503050406030204" pitchFamily="18" charset="0"/>
                            </a:rPr>
                            <m:t> </m:t>
                          </m:r>
                        </m:e>
                      </m:d>
                    </m:oMath>
                  </m:oMathPara>
                </a14:m>
                <a:endParaRPr lang="en-US" b="0" dirty="0"/>
              </a:p>
            </p:txBody>
          </p:sp>
        </mc:Choice>
        <mc:Fallback xmlns="">
          <p:sp>
            <p:nvSpPr>
              <p:cNvPr id="28" name="TextBox 27">
                <a:extLst>
                  <a:ext uri="{FF2B5EF4-FFF2-40B4-BE49-F238E27FC236}">
                    <a16:creationId xmlns:a16="http://schemas.microsoft.com/office/drawing/2014/main" id="{FAE898F9-4226-AD7E-7636-985731F0B5EE}"/>
                  </a:ext>
                </a:extLst>
              </p:cNvPr>
              <p:cNvSpPr txBox="1">
                <a:spLocks noRot="1" noChangeAspect="1" noMove="1" noResize="1" noEditPoints="1" noAdjustHandles="1" noChangeArrowheads="1" noChangeShapeType="1" noTextEdit="1"/>
              </p:cNvSpPr>
              <p:nvPr/>
            </p:nvSpPr>
            <p:spPr>
              <a:xfrm>
                <a:off x="6068699" y="2481355"/>
                <a:ext cx="3200171" cy="624210"/>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Content Placeholder 12">
                <a:extLst>
                  <a:ext uri="{FF2B5EF4-FFF2-40B4-BE49-F238E27FC236}">
                    <a16:creationId xmlns:a16="http://schemas.microsoft.com/office/drawing/2014/main" id="{7FF94521-2B94-799D-FA2B-C3D2B3E3FB65}"/>
                  </a:ext>
                </a:extLst>
              </p:cNvPr>
              <p:cNvSpPr>
                <a:spLocks noGrp="1"/>
              </p:cNvSpPr>
              <p:nvPr>
                <p:ph idx="1"/>
              </p:nvPr>
            </p:nvSpPr>
            <p:spPr>
              <a:xfrm>
                <a:off x="838201" y="1825625"/>
                <a:ext cx="5141464" cy="2704430"/>
              </a:xfrm>
            </p:spPr>
            <p:txBody>
              <a:bodyPr>
                <a:normAutofit fontScale="77500" lnSpcReduction="20000"/>
              </a:bodyPr>
              <a:lstStyle/>
              <a:p>
                <a:pPr marL="0" indent="0">
                  <a:buNone/>
                </a:pPr>
                <a:r>
                  <a:rPr lang="en-US" dirty="0"/>
                  <a:t>Conservation of total positive elements</a:t>
                </a:r>
                <a:endParaRPr lang="en-US" b="0"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𝑝</m:t>
                      </m:r>
                      <m:r>
                        <a:rPr lang="en-US" b="0" i="1" smtClean="0">
                          <a:latin typeface="Cambria Math" panose="02040503050406030204" pitchFamily="18" charset="0"/>
                        </a:rPr>
                        <m:t>=</m:t>
                      </m:r>
                      <m:r>
                        <a:rPr lang="en-US" b="0" i="1" smtClean="0">
                          <a:latin typeface="Cambria Math" panose="02040503050406030204" pitchFamily="18" charset="0"/>
                        </a:rPr>
                        <m:t>𝑙𝑓</m:t>
                      </m:r>
                      <m:r>
                        <a:rPr lang="en-US" b="0" i="1" smtClean="0">
                          <a:latin typeface="Cambria Math" panose="02040503050406030204" pitchFamily="18" charset="0"/>
                        </a:rPr>
                        <m:t>+</m:t>
                      </m:r>
                      <m:r>
                        <a:rPr lang="en-US" b="0" i="1" smtClean="0">
                          <a:latin typeface="Cambria Math" panose="02040503050406030204" pitchFamily="18" charset="0"/>
                        </a:rPr>
                        <m:t>𝑟</m:t>
                      </m:r>
                      <m:d>
                        <m:dPr>
                          <m:ctrlPr>
                            <a:rPr lang="en-US" b="0" i="1" smtClean="0">
                              <a:latin typeface="Cambria Math" panose="02040503050406030204" pitchFamily="18" charset="0"/>
                            </a:rPr>
                          </m:ctrlPr>
                        </m:dPr>
                        <m:e>
                          <m:r>
                            <a:rPr lang="en-US" b="0" i="1" smtClean="0">
                              <a:latin typeface="Cambria Math" panose="02040503050406030204" pitchFamily="18" charset="0"/>
                            </a:rPr>
                            <m:t>1−</m:t>
                          </m:r>
                          <m:r>
                            <a:rPr lang="en-US" b="0" i="1" smtClean="0">
                              <a:latin typeface="Cambria Math" panose="02040503050406030204" pitchFamily="18" charset="0"/>
                            </a:rPr>
                            <m:t>𝑓</m:t>
                          </m:r>
                        </m:e>
                      </m:d>
                    </m:oMath>
                  </m:oMathPara>
                </a14:m>
                <a:endParaRPr lang="en-US" dirty="0"/>
              </a:p>
              <a:p>
                <a:pPr marL="0" indent="0">
                  <a:buNone/>
                </a:pPr>
                <a:r>
                  <a:rPr lang="en-US" dirty="0"/>
                  <a:t>Conservation of total negative elements</a:t>
                </a:r>
              </a:p>
              <a:p>
                <a:pPr marL="0" indent="0">
                  <a:buNone/>
                </a:pPr>
                <a14:m>
                  <m:oMathPara xmlns:m="http://schemas.openxmlformats.org/officeDocument/2006/math">
                    <m:oMathParaPr>
                      <m:jc m:val="centerGroup"/>
                    </m:oMathParaPr>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1−</m:t>
                          </m:r>
                          <m:r>
                            <a:rPr lang="en-US" b="0" i="1" smtClean="0">
                              <a:latin typeface="Cambria Math" panose="02040503050406030204" pitchFamily="18" charset="0"/>
                            </a:rPr>
                            <m:t>𝑝</m:t>
                          </m:r>
                        </m:e>
                      </m:d>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1−</m:t>
                          </m:r>
                          <m:r>
                            <a:rPr lang="en-US" b="0" i="1" smtClean="0">
                              <a:latin typeface="Cambria Math" panose="02040503050406030204" pitchFamily="18" charset="0"/>
                            </a:rPr>
                            <m:t>𝑙</m:t>
                          </m:r>
                        </m:e>
                      </m:d>
                      <m:r>
                        <a:rPr lang="en-US" b="0" i="1" smtClean="0">
                          <a:latin typeface="Cambria Math" panose="02040503050406030204" pitchFamily="18" charset="0"/>
                        </a:rPr>
                        <m:t>𝑓</m:t>
                      </m:r>
                      <m:r>
                        <a:rPr lang="en-US" b="0" i="1" smtClean="0">
                          <a:latin typeface="Cambria Math" panose="02040503050406030204" pitchFamily="18" charset="0"/>
                        </a:rPr>
                        <m:t>+(1−</m:t>
                      </m:r>
                      <m:r>
                        <a:rPr lang="en-US" b="0" i="1" smtClean="0">
                          <a:latin typeface="Cambria Math" panose="02040503050406030204" pitchFamily="18" charset="0"/>
                        </a:rPr>
                        <m:t>𝑟</m:t>
                      </m:r>
                      <m:r>
                        <a:rPr lang="en-US" b="0" i="1" smtClean="0">
                          <a:latin typeface="Cambria Math" panose="02040503050406030204" pitchFamily="18" charset="0"/>
                        </a:rPr>
                        <m:t>)(1−</m:t>
                      </m:r>
                      <m:r>
                        <a:rPr lang="en-US" b="0" i="1" smtClean="0">
                          <a:latin typeface="Cambria Math" panose="02040503050406030204" pitchFamily="18" charset="0"/>
                        </a:rPr>
                        <m:t>𝑓</m:t>
                      </m:r>
                      <m:r>
                        <a:rPr lang="en-US" b="0" i="1" smtClean="0">
                          <a:latin typeface="Cambria Math" panose="02040503050406030204" pitchFamily="18" charset="0"/>
                        </a:rPr>
                        <m:t>)</m:t>
                      </m:r>
                    </m:oMath>
                  </m:oMathPara>
                </a14:m>
                <a:endParaRPr lang="en-US" dirty="0"/>
              </a:p>
              <a:p>
                <a:pPr marL="0" indent="0">
                  <a:buNone/>
                </a:pPr>
                <a:endParaRPr lang="en-US" dirty="0"/>
              </a:p>
              <a:p>
                <a:pPr marL="0" indent="0">
                  <a:buNone/>
                </a:pPr>
                <a:r>
                  <a:rPr lang="en-US" dirty="0"/>
                  <a:t>Drop in MCL:</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𝑀𝐶</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𝑝</m:t>
                          </m:r>
                        </m:sub>
                      </m:sSub>
                      <m:r>
                        <a:rPr lang="en-US" b="0" i="1" smtClean="0">
                          <a:latin typeface="Cambria Math" panose="02040503050406030204" pitchFamily="18" charset="0"/>
                        </a:rPr>
                        <m:t>−</m:t>
                      </m:r>
                      <m:r>
                        <a:rPr lang="en-US" b="0" i="1" smtClean="0">
                          <a:latin typeface="Cambria Math" panose="02040503050406030204" pitchFamily="18" charset="0"/>
                        </a:rPr>
                        <m:t>𝑓𝑀𝐶</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𝑙</m:t>
                          </m:r>
                        </m:sub>
                      </m:sSub>
                      <m:r>
                        <a:rPr lang="en-US" b="0" i="1" smtClean="0">
                          <a:latin typeface="Cambria Math" panose="02040503050406030204" pitchFamily="18" charset="0"/>
                        </a:rPr>
                        <m:t>−(1−</m:t>
                      </m:r>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𝑀𝐶</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𝑟</m:t>
                          </m:r>
                        </m:sub>
                      </m:sSub>
                    </m:oMath>
                  </m:oMathPara>
                </a14:m>
                <a:endParaRPr lang="en-US" b="0" dirty="0"/>
              </a:p>
              <a:p>
                <a:pPr marL="0" indent="0">
                  <a:buNone/>
                </a:pPr>
                <a:br>
                  <a:rPr lang="en-US" sz="1200" b="0" dirty="0"/>
                </a:br>
                <a:endParaRPr lang="en-US" sz="1200" b="0" dirty="0"/>
              </a:p>
            </p:txBody>
          </p:sp>
        </mc:Choice>
        <mc:Fallback xmlns="">
          <p:sp>
            <p:nvSpPr>
              <p:cNvPr id="13" name="Content Placeholder 12">
                <a:extLst>
                  <a:ext uri="{FF2B5EF4-FFF2-40B4-BE49-F238E27FC236}">
                    <a16:creationId xmlns:a16="http://schemas.microsoft.com/office/drawing/2014/main" id="{7FF94521-2B94-799D-FA2B-C3D2B3E3FB65}"/>
                  </a:ext>
                </a:extLst>
              </p:cNvPr>
              <p:cNvSpPr>
                <a:spLocks noGrp="1" noRot="1" noChangeAspect="1" noMove="1" noResize="1" noEditPoints="1" noAdjustHandles="1" noChangeArrowheads="1" noChangeShapeType="1" noTextEdit="1"/>
              </p:cNvSpPr>
              <p:nvPr>
                <p:ph idx="1"/>
              </p:nvPr>
            </p:nvSpPr>
            <p:spPr>
              <a:xfrm>
                <a:off x="838201" y="1825625"/>
                <a:ext cx="5141464" cy="2704430"/>
              </a:xfrm>
              <a:blipFill>
                <a:blip r:embed="rId7"/>
                <a:stretch>
                  <a:fillRect l="-1542" t="-45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8FD59BDD-F4EC-4D12-BB07-690286CD02DD}"/>
                  </a:ext>
                </a:extLst>
              </p:cNvPr>
              <p:cNvSpPr txBox="1"/>
              <p:nvPr/>
            </p:nvSpPr>
            <p:spPr>
              <a:xfrm>
                <a:off x="6587543" y="5814300"/>
                <a:ext cx="3045321" cy="624210"/>
              </a:xfrm>
              <a:prstGeom prst="rect">
                <a:avLst/>
              </a:prstGeom>
              <a:noFill/>
            </p:spPr>
            <p:txBody>
              <a:bodyPr wrap="none" rtlCol="0">
                <a:spAutoFit/>
              </a:bodyPr>
              <a:lstStyle/>
              <a:p>
                <a:pPr/>
                <a14:m>
                  <m:oMathPara xmlns:m="http://schemas.openxmlformats.org/officeDocument/2006/math">
                    <m:oMathParaPr>
                      <m:jc m:val="left"/>
                    </m:oMathParaPr>
                    <m:oMath xmlns:m="http://schemas.openxmlformats.org/officeDocument/2006/math">
                      <m:r>
                        <a:rPr lang="en-US" i="1" dirty="0" smtClean="0">
                          <a:latin typeface="Cambria Math" panose="02040503050406030204" pitchFamily="18" charset="0"/>
                        </a:rPr>
                        <m:t>𝑀𝐶</m:t>
                      </m:r>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𝐿</m:t>
                          </m:r>
                        </m:e>
                        <m:sub>
                          <m:r>
                            <a:rPr lang="en-US" b="0" i="1" dirty="0" smtClean="0">
                              <a:latin typeface="Cambria Math" panose="02040503050406030204" pitchFamily="18" charset="0"/>
                            </a:rPr>
                            <m:t>𝑙</m:t>
                          </m:r>
                        </m:sub>
                      </m:sSub>
                      <m:r>
                        <a:rPr lang="en-US" i="1" dirty="0" smtClean="0">
                          <a:latin typeface="Cambria Math" panose="02040503050406030204" pitchFamily="18" charset="0"/>
                        </a:rPr>
                        <m:t> = </m:t>
                      </m:r>
                      <m:d>
                        <m:dPr>
                          <m:begChr m:val="{"/>
                          <m:endChr m:val=""/>
                          <m:ctrlPr>
                            <a:rPr lang="en-US" i="1" smtClean="0">
                              <a:latin typeface="Cambria Math" panose="02040503050406030204" pitchFamily="18" charset="0"/>
                            </a:rPr>
                          </m:ctrlPr>
                        </m:dPr>
                        <m:e>
                          <m:eqArr>
                            <m:eqArrPr>
                              <m:ctrlPr>
                                <a:rPr lang="en-US" b="0" i="1" smtClean="0">
                                  <a:latin typeface="Cambria Math" panose="02040503050406030204" pitchFamily="18" charset="0"/>
                                </a:rPr>
                              </m:ctrlPr>
                            </m:eqArrPr>
                            <m:e>
                              <m:r>
                                <a:rPr lang="en-US" b="0" i="1" smtClean="0">
                                  <a:latin typeface="Cambria Math" panose="02040503050406030204" pitchFamily="18" charset="0"/>
                                </a:rPr>
                                <m:t>𝑙</m:t>
                              </m:r>
                              <m:r>
                                <a:rPr lang="en-US" b="0" i="1" smtClean="0">
                                  <a:latin typeface="Cambria Math" panose="02040503050406030204" pitchFamily="18" charset="0"/>
                                </a:rPr>
                                <m:t> </m:t>
                              </m:r>
                              <m:r>
                                <a:rPr lang="en-US" b="0" i="1" smtClean="0">
                                  <a:latin typeface="Cambria Math" panose="02040503050406030204" pitchFamily="18" charset="0"/>
                                </a:rPr>
                                <m:t>𝑓𝑜𝑟</m:t>
                              </m:r>
                              <m:r>
                                <a:rPr lang="en-US" b="0" i="1" smtClean="0">
                                  <a:latin typeface="Cambria Math" panose="02040503050406030204" pitchFamily="18" charset="0"/>
                                </a:rPr>
                                <m:t> </m:t>
                              </m:r>
                              <m:r>
                                <a:rPr lang="en-US" b="0" i="1" smtClean="0">
                                  <a:latin typeface="Cambria Math" panose="02040503050406030204" pitchFamily="18" charset="0"/>
                                </a:rPr>
                                <m:t>𝑙</m:t>
                              </m:r>
                              <m:r>
                                <a:rPr lang="en-US" i="1">
                                  <a:latin typeface="Cambria Math" panose="02040503050406030204" pitchFamily="18" charset="0"/>
                                </a:rPr>
                                <m:t>≤0.5</m:t>
                              </m:r>
                            </m:e>
                            <m:e>
                              <m:r>
                                <a:rPr lang="en-US" b="0" i="1" smtClean="0">
                                  <a:latin typeface="Cambria Math" panose="02040503050406030204" pitchFamily="18" charset="0"/>
                                </a:rPr>
                                <m:t>1−</m:t>
                              </m:r>
                              <m:r>
                                <a:rPr lang="en-US" b="0" i="1" smtClean="0">
                                  <a:latin typeface="Cambria Math" panose="02040503050406030204" pitchFamily="18" charset="0"/>
                                </a:rPr>
                                <m:t>𝑙</m:t>
                              </m:r>
                              <m:r>
                                <a:rPr lang="en-US" b="0" i="1" smtClean="0">
                                  <a:latin typeface="Cambria Math" panose="02040503050406030204" pitchFamily="18" charset="0"/>
                                </a:rPr>
                                <m:t> </m:t>
                              </m:r>
                              <m:r>
                                <a:rPr lang="en-US" b="0" i="1" smtClean="0">
                                  <a:latin typeface="Cambria Math" panose="02040503050406030204" pitchFamily="18" charset="0"/>
                                </a:rPr>
                                <m:t>𝑓𝑜𝑟</m:t>
                              </m:r>
                              <m:r>
                                <a:rPr lang="en-US" b="0" i="1" smtClean="0">
                                  <a:latin typeface="Cambria Math" panose="02040503050406030204" pitchFamily="18" charset="0"/>
                                </a:rPr>
                                <m:t> </m:t>
                              </m:r>
                              <m:r>
                                <a:rPr lang="en-US" b="0" i="1" smtClean="0">
                                  <a:latin typeface="Cambria Math" panose="02040503050406030204" pitchFamily="18" charset="0"/>
                                </a:rPr>
                                <m:t>𝑙</m:t>
                              </m:r>
                              <m:r>
                                <a:rPr lang="en-US" b="0" i="1" smtClean="0">
                                  <a:latin typeface="Cambria Math" panose="02040503050406030204" pitchFamily="18" charset="0"/>
                                </a:rPr>
                                <m:t>&gt;0.5</m:t>
                              </m:r>
                            </m:e>
                          </m:eqArr>
                          <m:r>
                            <a:rPr lang="en-US" b="0" i="1" smtClean="0">
                              <a:latin typeface="Cambria Math" panose="02040503050406030204" pitchFamily="18" charset="0"/>
                            </a:rPr>
                            <m:t> </m:t>
                          </m:r>
                        </m:e>
                      </m:d>
                    </m:oMath>
                  </m:oMathPara>
                </a14:m>
                <a:endParaRPr lang="en-US" b="0" dirty="0"/>
              </a:p>
            </p:txBody>
          </p:sp>
        </mc:Choice>
        <mc:Fallback xmlns="">
          <p:sp>
            <p:nvSpPr>
              <p:cNvPr id="17" name="TextBox 16">
                <a:extLst>
                  <a:ext uri="{FF2B5EF4-FFF2-40B4-BE49-F238E27FC236}">
                    <a16:creationId xmlns:a16="http://schemas.microsoft.com/office/drawing/2014/main" id="{8FD59BDD-F4EC-4D12-BB07-690286CD02DD}"/>
                  </a:ext>
                </a:extLst>
              </p:cNvPr>
              <p:cNvSpPr txBox="1">
                <a:spLocks noRot="1" noChangeAspect="1" noMove="1" noResize="1" noEditPoints="1" noAdjustHandles="1" noChangeArrowheads="1" noChangeShapeType="1" noTextEdit="1"/>
              </p:cNvSpPr>
              <p:nvPr/>
            </p:nvSpPr>
            <p:spPr>
              <a:xfrm>
                <a:off x="6587543" y="5814300"/>
                <a:ext cx="3045321" cy="624210"/>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96B6D2F1-9CBA-78D7-DE43-C70F10D29167}"/>
                  </a:ext>
                </a:extLst>
              </p:cNvPr>
              <p:cNvSpPr txBox="1"/>
              <p:nvPr/>
            </p:nvSpPr>
            <p:spPr>
              <a:xfrm>
                <a:off x="9224732" y="5814300"/>
                <a:ext cx="3149195" cy="6242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𝑀𝐶</m:t>
                      </m:r>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𝐿</m:t>
                          </m:r>
                        </m:e>
                        <m:sub>
                          <m:r>
                            <a:rPr lang="en-US" b="0" i="1" dirty="0" smtClean="0">
                              <a:latin typeface="Cambria Math" panose="02040503050406030204" pitchFamily="18" charset="0"/>
                            </a:rPr>
                            <m:t>𝑟</m:t>
                          </m:r>
                        </m:sub>
                      </m:sSub>
                      <m:r>
                        <a:rPr lang="en-US" i="1" dirty="0" smtClean="0">
                          <a:latin typeface="Cambria Math" panose="02040503050406030204" pitchFamily="18" charset="0"/>
                        </a:rPr>
                        <m:t> = </m:t>
                      </m:r>
                      <m:d>
                        <m:dPr>
                          <m:begChr m:val="{"/>
                          <m:endChr m:val=""/>
                          <m:ctrlPr>
                            <a:rPr lang="en-US" i="1" smtClean="0">
                              <a:latin typeface="Cambria Math" panose="02040503050406030204" pitchFamily="18" charset="0"/>
                            </a:rPr>
                          </m:ctrlPr>
                        </m:dPr>
                        <m:e>
                          <m:eqArr>
                            <m:eqArrPr>
                              <m:ctrlPr>
                                <a:rPr lang="en-US" b="0" i="1" smtClean="0">
                                  <a:latin typeface="Cambria Math" panose="02040503050406030204" pitchFamily="18" charset="0"/>
                                </a:rPr>
                              </m:ctrlPr>
                            </m:eqArrPr>
                            <m:e>
                              <m:r>
                                <a:rPr lang="en-US" b="0" i="1" smtClean="0">
                                  <a:latin typeface="Cambria Math" panose="02040503050406030204" pitchFamily="18" charset="0"/>
                                </a:rPr>
                                <m:t>𝑟</m:t>
                              </m:r>
                              <m:r>
                                <a:rPr lang="en-US" b="0" i="1" smtClean="0">
                                  <a:latin typeface="Cambria Math" panose="02040503050406030204" pitchFamily="18" charset="0"/>
                                </a:rPr>
                                <m:t> </m:t>
                              </m:r>
                              <m:r>
                                <a:rPr lang="en-US" b="0" i="1" smtClean="0">
                                  <a:latin typeface="Cambria Math" panose="02040503050406030204" pitchFamily="18" charset="0"/>
                                </a:rPr>
                                <m:t>𝑓𝑜𝑟</m:t>
                              </m:r>
                              <m:r>
                                <a:rPr lang="en-US" b="0" i="1" smtClean="0">
                                  <a:latin typeface="Cambria Math" panose="02040503050406030204" pitchFamily="18" charset="0"/>
                                </a:rPr>
                                <m:t> </m:t>
                              </m:r>
                              <m:r>
                                <a:rPr lang="en-US" b="0" i="1" smtClean="0">
                                  <a:latin typeface="Cambria Math" panose="02040503050406030204" pitchFamily="18" charset="0"/>
                                </a:rPr>
                                <m:t>𝑟</m:t>
                              </m:r>
                              <m:r>
                                <a:rPr lang="en-US" i="1">
                                  <a:latin typeface="Cambria Math" panose="02040503050406030204" pitchFamily="18" charset="0"/>
                                </a:rPr>
                                <m:t>≤0.5</m:t>
                              </m:r>
                            </m:e>
                            <m:e>
                              <m:r>
                                <a:rPr lang="en-US" b="0" i="1" smtClean="0">
                                  <a:latin typeface="Cambria Math" panose="02040503050406030204" pitchFamily="18" charset="0"/>
                                </a:rPr>
                                <m:t>1−</m:t>
                              </m:r>
                              <m:r>
                                <a:rPr lang="en-US" b="0" i="1" smtClean="0">
                                  <a:latin typeface="Cambria Math" panose="02040503050406030204" pitchFamily="18" charset="0"/>
                                </a:rPr>
                                <m:t>𝑟</m:t>
                              </m:r>
                              <m:r>
                                <a:rPr lang="en-US" b="0" i="1" smtClean="0">
                                  <a:latin typeface="Cambria Math" panose="02040503050406030204" pitchFamily="18" charset="0"/>
                                </a:rPr>
                                <m:t> </m:t>
                              </m:r>
                              <m:r>
                                <a:rPr lang="en-US" b="0" i="1" smtClean="0">
                                  <a:latin typeface="Cambria Math" panose="02040503050406030204" pitchFamily="18" charset="0"/>
                                </a:rPr>
                                <m:t>𝑓𝑜𝑟</m:t>
                              </m:r>
                              <m:r>
                                <a:rPr lang="en-US" b="0" i="1" smtClean="0">
                                  <a:latin typeface="Cambria Math" panose="02040503050406030204" pitchFamily="18" charset="0"/>
                                </a:rPr>
                                <m:t> </m:t>
                              </m:r>
                              <m:r>
                                <a:rPr lang="en-US" b="0" i="1" smtClean="0">
                                  <a:latin typeface="Cambria Math" panose="02040503050406030204" pitchFamily="18" charset="0"/>
                                </a:rPr>
                                <m:t>𝑟</m:t>
                              </m:r>
                              <m:r>
                                <a:rPr lang="en-US" b="0" i="1" smtClean="0">
                                  <a:latin typeface="Cambria Math" panose="02040503050406030204" pitchFamily="18" charset="0"/>
                                </a:rPr>
                                <m:t>&gt;0.5</m:t>
                              </m:r>
                            </m:e>
                          </m:eqArr>
                          <m:r>
                            <a:rPr lang="en-US" b="0" i="1" smtClean="0">
                              <a:latin typeface="Cambria Math" panose="02040503050406030204" pitchFamily="18" charset="0"/>
                            </a:rPr>
                            <m:t> </m:t>
                          </m:r>
                        </m:e>
                      </m:d>
                    </m:oMath>
                  </m:oMathPara>
                </a14:m>
                <a:endParaRPr lang="en-US" b="0" dirty="0"/>
              </a:p>
            </p:txBody>
          </p:sp>
        </mc:Choice>
        <mc:Fallback xmlns="">
          <p:sp>
            <p:nvSpPr>
              <p:cNvPr id="20" name="TextBox 19">
                <a:extLst>
                  <a:ext uri="{FF2B5EF4-FFF2-40B4-BE49-F238E27FC236}">
                    <a16:creationId xmlns:a16="http://schemas.microsoft.com/office/drawing/2014/main" id="{96B6D2F1-9CBA-78D7-DE43-C70F10D29167}"/>
                  </a:ext>
                </a:extLst>
              </p:cNvPr>
              <p:cNvSpPr txBox="1">
                <a:spLocks noRot="1" noChangeAspect="1" noMove="1" noResize="1" noEditPoints="1" noAdjustHandles="1" noChangeArrowheads="1" noChangeShapeType="1" noTextEdit="1"/>
              </p:cNvSpPr>
              <p:nvPr/>
            </p:nvSpPr>
            <p:spPr>
              <a:xfrm>
                <a:off x="9224732" y="5814300"/>
                <a:ext cx="3149195" cy="624210"/>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C87D1928-A684-7E3A-F54C-CBDFA5FA1C9A}"/>
                  </a:ext>
                </a:extLst>
              </p:cNvPr>
              <p:cNvSpPr txBox="1"/>
              <p:nvPr/>
            </p:nvSpPr>
            <p:spPr>
              <a:xfrm>
                <a:off x="343007" y="4286234"/>
                <a:ext cx="5917697" cy="50430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lang="en-US" sz="1200" i="1" smtClean="0">
                              <a:latin typeface="Cambria Math" panose="02040503050406030204" pitchFamily="18" charset="0"/>
                            </a:rPr>
                          </m:ctrlPr>
                        </m:dPr>
                        <m:e>
                          <m:eqArr>
                            <m:eqArrPr>
                              <m:ctrlPr>
                                <a:rPr lang="en-US" sz="1200" i="1">
                                  <a:latin typeface="Cambria Math" panose="02040503050406030204" pitchFamily="18" charset="0"/>
                                </a:rPr>
                              </m:ctrlPr>
                            </m:eqArrPr>
                            <m:e>
                              <m:r>
                                <a:rPr lang="en-US" sz="1200" i="1">
                                  <a:latin typeface="Cambria Math" panose="02040503050406030204" pitchFamily="18" charset="0"/>
                                </a:rPr>
                                <m:t>𝑝</m:t>
                              </m:r>
                              <m:r>
                                <a:rPr lang="en-US" sz="1200" i="1">
                                  <a:latin typeface="Cambria Math" panose="02040503050406030204" pitchFamily="18" charset="0"/>
                                </a:rPr>
                                <m:t> </m:t>
                              </m:r>
                              <m:r>
                                <a:rPr lang="en-US" sz="1200" i="1">
                                  <a:latin typeface="Cambria Math" panose="02040503050406030204" pitchFamily="18" charset="0"/>
                                </a:rPr>
                                <m:t>𝑓𝑜𝑟</m:t>
                              </m:r>
                              <m:r>
                                <a:rPr lang="en-US" sz="1200" i="1">
                                  <a:latin typeface="Cambria Math" panose="02040503050406030204" pitchFamily="18" charset="0"/>
                                </a:rPr>
                                <m:t> </m:t>
                              </m:r>
                              <m:r>
                                <a:rPr lang="en-US" sz="1200" i="1">
                                  <a:latin typeface="Cambria Math" panose="02040503050406030204" pitchFamily="18" charset="0"/>
                                </a:rPr>
                                <m:t>𝑝</m:t>
                              </m:r>
                              <m:r>
                                <a:rPr lang="en-US" sz="1200" i="1">
                                  <a:latin typeface="Cambria Math" panose="02040503050406030204" pitchFamily="18" charset="0"/>
                                </a:rPr>
                                <m:t>≤0.5</m:t>
                              </m:r>
                            </m:e>
                            <m:e>
                              <m:r>
                                <a:rPr lang="en-US" sz="1200" i="1">
                                  <a:latin typeface="Cambria Math" panose="02040503050406030204" pitchFamily="18" charset="0"/>
                                </a:rPr>
                                <m:t>1−</m:t>
                              </m:r>
                              <m:r>
                                <a:rPr lang="en-US" sz="1200" i="1">
                                  <a:latin typeface="Cambria Math" panose="02040503050406030204" pitchFamily="18" charset="0"/>
                                </a:rPr>
                                <m:t>𝑝</m:t>
                              </m:r>
                              <m:r>
                                <a:rPr lang="en-US" sz="1200" i="1">
                                  <a:latin typeface="Cambria Math" panose="02040503050406030204" pitchFamily="18" charset="0"/>
                                </a:rPr>
                                <m:t> </m:t>
                              </m:r>
                              <m:r>
                                <a:rPr lang="en-US" sz="1200" i="1">
                                  <a:latin typeface="Cambria Math" panose="02040503050406030204" pitchFamily="18" charset="0"/>
                                </a:rPr>
                                <m:t>𝑓𝑜𝑟</m:t>
                              </m:r>
                              <m:r>
                                <a:rPr lang="en-US" sz="1200" i="1">
                                  <a:latin typeface="Cambria Math" panose="02040503050406030204" pitchFamily="18" charset="0"/>
                                </a:rPr>
                                <m:t> </m:t>
                              </m:r>
                              <m:r>
                                <a:rPr lang="en-US" sz="1200" i="1">
                                  <a:latin typeface="Cambria Math" panose="02040503050406030204" pitchFamily="18" charset="0"/>
                                </a:rPr>
                                <m:t>𝑝</m:t>
                              </m:r>
                              <m:r>
                                <a:rPr lang="en-US" sz="1200" i="1">
                                  <a:latin typeface="Cambria Math" panose="02040503050406030204" pitchFamily="18" charset="0"/>
                                </a:rPr>
                                <m:t>&gt;0.5</m:t>
                              </m:r>
                            </m:e>
                          </m:eqArr>
                          <m:r>
                            <a:rPr lang="en-US" sz="1200" i="1">
                              <a:latin typeface="Cambria Math" panose="02040503050406030204" pitchFamily="18" charset="0"/>
                            </a:rPr>
                            <m:t> </m:t>
                          </m:r>
                          <m:r>
                            <a:rPr lang="en-US" sz="1200" b="0" i="1" smtClean="0">
                              <a:latin typeface="Cambria Math" panose="02040503050406030204" pitchFamily="18" charset="0"/>
                            </a:rPr>
                            <m:t>−</m:t>
                          </m:r>
                          <m:d>
                            <m:dPr>
                              <m:begChr m:val="{"/>
                              <m:endChr m:val=""/>
                              <m:ctrlPr>
                                <a:rPr lang="en-US" sz="1200" i="1">
                                  <a:latin typeface="Cambria Math" panose="02040503050406030204" pitchFamily="18" charset="0"/>
                                </a:rPr>
                              </m:ctrlPr>
                            </m:dPr>
                            <m:e>
                              <m:eqArr>
                                <m:eqArrPr>
                                  <m:ctrlPr>
                                    <a:rPr lang="en-US" sz="1200" i="1">
                                      <a:latin typeface="Cambria Math" panose="02040503050406030204" pitchFamily="18" charset="0"/>
                                    </a:rPr>
                                  </m:ctrlPr>
                                </m:eqArrPr>
                                <m:e>
                                  <m:r>
                                    <a:rPr lang="en-US" sz="1200" b="0" i="1" smtClean="0">
                                      <a:latin typeface="Cambria Math" panose="02040503050406030204" pitchFamily="18" charset="0"/>
                                    </a:rPr>
                                    <m:t>𝑓</m:t>
                                  </m:r>
                                  <m:r>
                                    <a:rPr lang="en-US" sz="1200" i="1">
                                      <a:latin typeface="Cambria Math" panose="02040503050406030204" pitchFamily="18" charset="0"/>
                                    </a:rPr>
                                    <m:t>𝑙</m:t>
                                  </m:r>
                                  <m:r>
                                    <a:rPr lang="en-US" sz="1200" i="1">
                                      <a:latin typeface="Cambria Math" panose="02040503050406030204" pitchFamily="18" charset="0"/>
                                    </a:rPr>
                                    <m:t> </m:t>
                                  </m:r>
                                  <m:r>
                                    <a:rPr lang="en-US" sz="1200" i="1">
                                      <a:latin typeface="Cambria Math" panose="02040503050406030204" pitchFamily="18" charset="0"/>
                                    </a:rPr>
                                    <m:t>𝑓𝑜𝑟</m:t>
                                  </m:r>
                                  <m:r>
                                    <a:rPr lang="en-US" sz="1200" i="1">
                                      <a:latin typeface="Cambria Math" panose="02040503050406030204" pitchFamily="18" charset="0"/>
                                    </a:rPr>
                                    <m:t> </m:t>
                                  </m:r>
                                  <m:r>
                                    <a:rPr lang="en-US" sz="1200" i="1">
                                      <a:latin typeface="Cambria Math" panose="02040503050406030204" pitchFamily="18" charset="0"/>
                                    </a:rPr>
                                    <m:t>𝑙</m:t>
                                  </m:r>
                                  <m:r>
                                    <a:rPr lang="en-US" sz="1200" i="1">
                                      <a:latin typeface="Cambria Math" panose="02040503050406030204" pitchFamily="18" charset="0"/>
                                    </a:rPr>
                                    <m:t>≤0.5</m:t>
                                  </m:r>
                                </m:e>
                                <m:e>
                                  <m:r>
                                    <a:rPr lang="en-US" sz="1200" b="0" i="1" smtClean="0">
                                      <a:latin typeface="Cambria Math" panose="02040503050406030204" pitchFamily="18" charset="0"/>
                                    </a:rPr>
                                    <m:t>𝑓</m:t>
                                  </m:r>
                                  <m:r>
                                    <a:rPr lang="en-US" sz="1200" b="0" i="1" smtClean="0">
                                      <a:latin typeface="Cambria Math" panose="02040503050406030204" pitchFamily="18" charset="0"/>
                                    </a:rPr>
                                    <m:t>(1−</m:t>
                                  </m:r>
                                  <m:r>
                                    <a:rPr lang="en-US" sz="1200" i="1">
                                      <a:latin typeface="Cambria Math" panose="02040503050406030204" pitchFamily="18" charset="0"/>
                                    </a:rPr>
                                    <m:t>𝑙</m:t>
                                  </m:r>
                                  <m:r>
                                    <a:rPr lang="en-US" sz="1200" b="0" i="1" smtClean="0">
                                      <a:latin typeface="Cambria Math" panose="02040503050406030204" pitchFamily="18" charset="0"/>
                                    </a:rPr>
                                    <m:t>)</m:t>
                                  </m:r>
                                  <m:r>
                                    <a:rPr lang="en-US" sz="1200" i="1">
                                      <a:latin typeface="Cambria Math" panose="02040503050406030204" pitchFamily="18" charset="0"/>
                                    </a:rPr>
                                    <m:t> </m:t>
                                  </m:r>
                                  <m:r>
                                    <a:rPr lang="en-US" sz="1200" i="1">
                                      <a:latin typeface="Cambria Math" panose="02040503050406030204" pitchFamily="18" charset="0"/>
                                    </a:rPr>
                                    <m:t>𝑓𝑜𝑟</m:t>
                                  </m:r>
                                  <m:r>
                                    <a:rPr lang="en-US" sz="1200" i="1">
                                      <a:latin typeface="Cambria Math" panose="02040503050406030204" pitchFamily="18" charset="0"/>
                                    </a:rPr>
                                    <m:t> </m:t>
                                  </m:r>
                                  <m:r>
                                    <a:rPr lang="en-US" sz="1200" i="1">
                                      <a:latin typeface="Cambria Math" panose="02040503050406030204" pitchFamily="18" charset="0"/>
                                    </a:rPr>
                                    <m:t>𝑙</m:t>
                                  </m:r>
                                  <m:r>
                                    <a:rPr lang="en-US" sz="1200" i="1">
                                      <a:latin typeface="Cambria Math" panose="02040503050406030204" pitchFamily="18" charset="0"/>
                                    </a:rPr>
                                    <m:t>&gt;0.5</m:t>
                                  </m:r>
                                </m:e>
                              </m:eqArr>
                              <m:r>
                                <a:rPr lang="en-US" sz="1200" i="1">
                                  <a:latin typeface="Cambria Math" panose="02040503050406030204" pitchFamily="18" charset="0"/>
                                </a:rPr>
                                <m:t> </m:t>
                              </m:r>
                            </m:e>
                          </m:d>
                        </m:e>
                      </m:d>
                      <m:r>
                        <a:rPr lang="en-US" sz="1200" b="0" i="1" smtClean="0">
                          <a:latin typeface="Cambria Math" panose="02040503050406030204" pitchFamily="18" charset="0"/>
                        </a:rPr>
                        <m:t>−</m:t>
                      </m:r>
                      <m:d>
                        <m:dPr>
                          <m:begChr m:val="{"/>
                          <m:endChr m:val=""/>
                          <m:ctrlPr>
                            <a:rPr lang="en-US" sz="1200" i="1">
                              <a:latin typeface="Cambria Math" panose="02040503050406030204" pitchFamily="18" charset="0"/>
                            </a:rPr>
                          </m:ctrlPr>
                        </m:dPr>
                        <m:e>
                          <m:eqArr>
                            <m:eqArrPr>
                              <m:ctrlPr>
                                <a:rPr lang="en-US" sz="1200" i="1">
                                  <a:latin typeface="Cambria Math" panose="02040503050406030204" pitchFamily="18" charset="0"/>
                                </a:rPr>
                              </m:ctrlPr>
                            </m:eqArrPr>
                            <m:e>
                              <m:r>
                                <a:rPr lang="en-US" sz="1200" i="1">
                                  <a:latin typeface="Cambria Math" panose="02040503050406030204" pitchFamily="18" charset="0"/>
                                </a:rPr>
                                <m:t>(1−</m:t>
                              </m:r>
                              <m:r>
                                <a:rPr lang="en-US" sz="1200" i="1">
                                  <a:latin typeface="Cambria Math" panose="02040503050406030204" pitchFamily="18" charset="0"/>
                                </a:rPr>
                                <m:t>𝑓</m:t>
                              </m:r>
                              <m:r>
                                <a:rPr lang="en-US" sz="1200" i="1">
                                  <a:latin typeface="Cambria Math" panose="02040503050406030204" pitchFamily="18" charset="0"/>
                                </a:rPr>
                                <m:t>)</m:t>
                              </m:r>
                              <m:r>
                                <a:rPr lang="en-US" sz="1200" i="1">
                                  <a:latin typeface="Cambria Math" panose="02040503050406030204" pitchFamily="18" charset="0"/>
                                </a:rPr>
                                <m:t>𝑟</m:t>
                              </m:r>
                              <m:r>
                                <a:rPr lang="en-US" sz="1200" i="1">
                                  <a:latin typeface="Cambria Math" panose="02040503050406030204" pitchFamily="18" charset="0"/>
                                </a:rPr>
                                <m:t> </m:t>
                              </m:r>
                              <m:r>
                                <a:rPr lang="en-US" sz="1200" i="1">
                                  <a:latin typeface="Cambria Math" panose="02040503050406030204" pitchFamily="18" charset="0"/>
                                </a:rPr>
                                <m:t>𝑓𝑜𝑟</m:t>
                              </m:r>
                              <m:r>
                                <a:rPr lang="en-US" sz="1200" i="1">
                                  <a:latin typeface="Cambria Math" panose="02040503050406030204" pitchFamily="18" charset="0"/>
                                </a:rPr>
                                <m:t> </m:t>
                              </m:r>
                              <m:r>
                                <a:rPr lang="en-US" sz="1200" i="1">
                                  <a:latin typeface="Cambria Math" panose="02040503050406030204" pitchFamily="18" charset="0"/>
                                </a:rPr>
                                <m:t>𝑟</m:t>
                              </m:r>
                              <m:r>
                                <a:rPr lang="en-US" sz="1200" i="1">
                                  <a:latin typeface="Cambria Math" panose="02040503050406030204" pitchFamily="18" charset="0"/>
                                </a:rPr>
                                <m:t>≤0.5</m:t>
                              </m:r>
                            </m:e>
                            <m:e>
                              <m:r>
                                <a:rPr lang="en-US" sz="1200" b="0" i="1" smtClean="0">
                                  <a:latin typeface="Cambria Math" panose="02040503050406030204" pitchFamily="18" charset="0"/>
                                </a:rPr>
                                <m:t>(1−</m:t>
                              </m:r>
                              <m:r>
                                <a:rPr lang="en-US" sz="1200" b="0" i="1" smtClean="0">
                                  <a:latin typeface="Cambria Math" panose="02040503050406030204" pitchFamily="18" charset="0"/>
                                </a:rPr>
                                <m:t>𝑓</m:t>
                              </m:r>
                              <m:r>
                                <a:rPr lang="en-US" sz="1200" b="0" i="1" smtClean="0">
                                  <a:latin typeface="Cambria Math" panose="02040503050406030204" pitchFamily="18" charset="0"/>
                                </a:rPr>
                                <m:t>)(1−</m:t>
                              </m:r>
                              <m:r>
                                <a:rPr lang="en-US" sz="1200" i="1">
                                  <a:latin typeface="Cambria Math" panose="02040503050406030204" pitchFamily="18" charset="0"/>
                                </a:rPr>
                                <m:t>𝑟</m:t>
                              </m:r>
                              <m:r>
                                <a:rPr lang="en-US" sz="1200" b="0" i="1" smtClean="0">
                                  <a:latin typeface="Cambria Math" panose="02040503050406030204" pitchFamily="18" charset="0"/>
                                </a:rPr>
                                <m:t>)</m:t>
                              </m:r>
                              <m:r>
                                <a:rPr lang="en-US" sz="1200" i="1">
                                  <a:latin typeface="Cambria Math" panose="02040503050406030204" pitchFamily="18" charset="0"/>
                                </a:rPr>
                                <m:t> </m:t>
                              </m:r>
                              <m:r>
                                <a:rPr lang="en-US" sz="1200" i="1">
                                  <a:latin typeface="Cambria Math" panose="02040503050406030204" pitchFamily="18" charset="0"/>
                                </a:rPr>
                                <m:t>𝑓𝑜𝑟</m:t>
                              </m:r>
                              <m:r>
                                <a:rPr lang="en-US" sz="1200" i="1">
                                  <a:latin typeface="Cambria Math" panose="02040503050406030204" pitchFamily="18" charset="0"/>
                                </a:rPr>
                                <m:t> </m:t>
                              </m:r>
                              <m:r>
                                <a:rPr lang="en-US" sz="1200" i="1">
                                  <a:latin typeface="Cambria Math" panose="02040503050406030204" pitchFamily="18" charset="0"/>
                                </a:rPr>
                                <m:t>𝑟</m:t>
                              </m:r>
                              <m:r>
                                <a:rPr lang="en-US" sz="1200" i="1">
                                  <a:latin typeface="Cambria Math" panose="02040503050406030204" pitchFamily="18" charset="0"/>
                                </a:rPr>
                                <m:t>&gt;0.5</m:t>
                              </m:r>
                            </m:e>
                          </m:eqArr>
                          <m:r>
                            <a:rPr lang="en-US" sz="1200" i="1">
                              <a:latin typeface="Cambria Math" panose="02040503050406030204" pitchFamily="18" charset="0"/>
                            </a:rPr>
                            <m:t> </m:t>
                          </m:r>
                        </m:e>
                      </m:d>
                    </m:oMath>
                  </m:oMathPara>
                </a14:m>
                <a:endParaRPr lang="en-US" sz="1200" dirty="0"/>
              </a:p>
            </p:txBody>
          </p:sp>
        </mc:Choice>
        <mc:Fallback xmlns="">
          <p:sp>
            <p:nvSpPr>
              <p:cNvPr id="29" name="TextBox 28">
                <a:extLst>
                  <a:ext uri="{FF2B5EF4-FFF2-40B4-BE49-F238E27FC236}">
                    <a16:creationId xmlns:a16="http://schemas.microsoft.com/office/drawing/2014/main" id="{C87D1928-A684-7E3A-F54C-CBDFA5FA1C9A}"/>
                  </a:ext>
                </a:extLst>
              </p:cNvPr>
              <p:cNvSpPr txBox="1">
                <a:spLocks noRot="1" noChangeAspect="1" noMove="1" noResize="1" noEditPoints="1" noAdjustHandles="1" noChangeArrowheads="1" noChangeShapeType="1" noTextEdit="1"/>
              </p:cNvSpPr>
              <p:nvPr/>
            </p:nvSpPr>
            <p:spPr>
              <a:xfrm>
                <a:off x="343007" y="4286234"/>
                <a:ext cx="5917697" cy="504305"/>
              </a:xfrm>
              <a:prstGeom prst="rect">
                <a:avLst/>
              </a:prstGeom>
              <a:blipFill>
                <a:blip r:embed="rId10"/>
                <a:stretch>
                  <a:fillRect l="-3811" t="-175904" b="-25662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4548118B-FCBC-CA97-A829-F18970E1A1A6}"/>
                  </a:ext>
                </a:extLst>
              </p:cNvPr>
              <p:cNvSpPr txBox="1"/>
              <p:nvPr/>
            </p:nvSpPr>
            <p:spPr>
              <a:xfrm>
                <a:off x="1187407" y="5087476"/>
                <a:ext cx="6824365" cy="1246495"/>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d>
                        <m:dPr>
                          <m:begChr m:val="{"/>
                          <m:endChr m:val=""/>
                          <m:ctrlPr>
                            <a:rPr lang="en-US" sz="1200" i="1" smtClean="0">
                              <a:latin typeface="Cambria Math" panose="02040503050406030204" pitchFamily="18" charset="0"/>
                            </a:rPr>
                          </m:ctrlPr>
                        </m:dPr>
                        <m:e>
                          <m:eqArr>
                            <m:eqArrPr>
                              <m:ctrlPr>
                                <a:rPr lang="en-US" sz="1200" i="1">
                                  <a:latin typeface="Cambria Math" panose="02040503050406030204" pitchFamily="18" charset="0"/>
                                </a:rPr>
                              </m:ctrlPr>
                            </m:eqArrPr>
                            <m:e>
                              <m:r>
                                <a:rPr lang="en-US" sz="1200" b="1" i="1" smtClean="0">
                                  <a:latin typeface="Cambria Math" panose="02040503050406030204" pitchFamily="18" charset="0"/>
                                </a:rPr>
                                <m:t>𝒑</m:t>
                              </m:r>
                              <m:r>
                                <a:rPr lang="en-US" sz="1200" b="1" i="1" smtClean="0">
                                  <a:latin typeface="Cambria Math" panose="02040503050406030204" pitchFamily="18" charset="0"/>
                                </a:rPr>
                                <m:t>−</m:t>
                              </m:r>
                              <m:r>
                                <a:rPr lang="en-US" sz="1200" b="1" i="1" smtClean="0">
                                  <a:latin typeface="Cambria Math" panose="02040503050406030204" pitchFamily="18" charset="0"/>
                                </a:rPr>
                                <m:t>𝒇𝒍</m:t>
                              </m:r>
                              <m:r>
                                <a:rPr lang="en-US" sz="1200" b="1" i="1" smtClean="0">
                                  <a:latin typeface="Cambria Math" panose="02040503050406030204" pitchFamily="18" charset="0"/>
                                </a:rPr>
                                <m:t>−</m:t>
                              </m:r>
                              <m:r>
                                <a:rPr lang="en-US" sz="1200" b="1" i="1" smtClean="0">
                                  <a:latin typeface="Cambria Math" panose="02040503050406030204" pitchFamily="18" charset="0"/>
                                </a:rPr>
                                <m:t>𝒓</m:t>
                              </m:r>
                              <m:d>
                                <m:dPr>
                                  <m:ctrlPr>
                                    <a:rPr lang="en-US" sz="1200" b="1" i="1" smtClean="0">
                                      <a:latin typeface="Cambria Math" panose="02040503050406030204" pitchFamily="18" charset="0"/>
                                    </a:rPr>
                                  </m:ctrlPr>
                                </m:dPr>
                                <m:e>
                                  <m:r>
                                    <a:rPr lang="en-US" sz="1200" b="1" i="1" smtClean="0">
                                      <a:latin typeface="Cambria Math" panose="02040503050406030204" pitchFamily="18" charset="0"/>
                                    </a:rPr>
                                    <m:t>𝟏</m:t>
                                  </m:r>
                                  <m:r>
                                    <a:rPr lang="en-US" sz="1200" b="1" i="1" smtClean="0">
                                      <a:latin typeface="Cambria Math" panose="02040503050406030204" pitchFamily="18" charset="0"/>
                                    </a:rPr>
                                    <m:t>−</m:t>
                                  </m:r>
                                  <m:r>
                                    <a:rPr lang="en-US" sz="1200" b="1" i="1" smtClean="0">
                                      <a:latin typeface="Cambria Math" panose="02040503050406030204" pitchFamily="18" charset="0"/>
                                    </a:rPr>
                                    <m:t>𝒇</m:t>
                                  </m:r>
                                </m:e>
                              </m:d>
                              <m:r>
                                <a:rPr lang="en-US" sz="1200" b="1" i="1" smtClean="0">
                                  <a:latin typeface="Cambria Math" panose="02040503050406030204" pitchFamily="18" charset="0"/>
                                </a:rPr>
                                <m:t>=</m:t>
                              </m:r>
                              <m:r>
                                <a:rPr lang="en-US" sz="1200" b="1" i="1" smtClean="0">
                                  <a:latin typeface="Cambria Math" panose="02040503050406030204" pitchFamily="18" charset="0"/>
                                </a:rPr>
                                <m:t>𝟎</m:t>
                              </m:r>
                              <m:r>
                                <a:rPr lang="en-US" sz="1200" b="1" i="1" smtClean="0">
                                  <a:latin typeface="Cambria Math" panose="02040503050406030204" pitchFamily="18" charset="0"/>
                                </a:rPr>
                                <m:t>      </m:t>
                              </m:r>
                              <m:r>
                                <a:rPr lang="en-US" sz="1200" b="1" i="1">
                                  <a:latin typeface="Cambria Math" panose="02040503050406030204" pitchFamily="18" charset="0"/>
                                </a:rPr>
                                <m:t>𝒇𝒐𝒓</m:t>
                              </m:r>
                              <m:r>
                                <a:rPr lang="en-US" sz="1200" b="1" i="1">
                                  <a:latin typeface="Cambria Math" panose="02040503050406030204" pitchFamily="18" charset="0"/>
                                </a:rPr>
                                <m:t> </m:t>
                              </m:r>
                              <m:r>
                                <a:rPr lang="en-US" sz="1200" b="1" i="1">
                                  <a:latin typeface="Cambria Math" panose="02040503050406030204" pitchFamily="18" charset="0"/>
                                </a:rPr>
                                <m:t>𝒑</m:t>
                              </m:r>
                              <m:r>
                                <a:rPr lang="en-US" sz="1200" b="1" i="1" smtClean="0">
                                  <a:latin typeface="Cambria Math" panose="02040503050406030204" pitchFamily="18" charset="0"/>
                                </a:rPr>
                                <m:t>,</m:t>
                              </m:r>
                              <m:r>
                                <a:rPr lang="en-US" sz="1200" b="1" i="1" smtClean="0">
                                  <a:latin typeface="Cambria Math" panose="02040503050406030204" pitchFamily="18" charset="0"/>
                                </a:rPr>
                                <m:t>𝒍</m:t>
                              </m:r>
                              <m:r>
                                <a:rPr lang="en-US" sz="1200" b="1" i="1" smtClean="0">
                                  <a:latin typeface="Cambria Math" panose="02040503050406030204" pitchFamily="18" charset="0"/>
                                </a:rPr>
                                <m:t>,</m:t>
                              </m:r>
                              <m:r>
                                <a:rPr lang="en-US" sz="1200" b="1" i="1" smtClean="0">
                                  <a:latin typeface="Cambria Math" panose="02040503050406030204" pitchFamily="18" charset="0"/>
                                </a:rPr>
                                <m:t>𝒓</m:t>
                              </m:r>
                              <m:r>
                                <a:rPr lang="en-US" sz="1200" b="1" i="1">
                                  <a:latin typeface="Cambria Math" panose="02040503050406030204" pitchFamily="18" charset="0"/>
                                </a:rPr>
                                <m:t>≤</m:t>
                              </m:r>
                              <m:r>
                                <a:rPr lang="en-US" sz="1200" b="1" i="1">
                                  <a:latin typeface="Cambria Math" panose="02040503050406030204" pitchFamily="18" charset="0"/>
                                </a:rPr>
                                <m:t>𝟎</m:t>
                              </m:r>
                              <m:r>
                                <a:rPr lang="en-US" sz="1200" b="1" i="1">
                                  <a:latin typeface="Cambria Math" panose="02040503050406030204" pitchFamily="18" charset="0"/>
                                </a:rPr>
                                <m:t>.</m:t>
                              </m:r>
                              <m:r>
                                <a:rPr lang="en-US" sz="1200" b="1" i="1">
                                  <a:latin typeface="Cambria Math" panose="02040503050406030204" pitchFamily="18" charset="0"/>
                                </a:rPr>
                                <m:t>𝟓</m:t>
                              </m:r>
                            </m:e>
                            <m:e>
                              <m:r>
                                <a:rPr lang="en-US" sz="1200" b="0" i="1" smtClean="0">
                                  <a:latin typeface="Cambria Math" panose="02040503050406030204" pitchFamily="18" charset="0"/>
                                </a:rPr>
                                <m:t>𝑝</m:t>
                              </m:r>
                              <m:r>
                                <a:rPr lang="en-US" sz="1200" b="0" i="1" smtClean="0">
                                  <a:latin typeface="Cambria Math" panose="02040503050406030204" pitchFamily="18" charset="0"/>
                                </a:rPr>
                                <m:t>−</m:t>
                              </m:r>
                              <m:r>
                                <a:rPr lang="en-US" sz="1200" b="0" i="1" smtClean="0">
                                  <a:latin typeface="Cambria Math" panose="02040503050406030204" pitchFamily="18" charset="0"/>
                                </a:rPr>
                                <m:t>𝑓𝑙</m:t>
                              </m:r>
                              <m:r>
                                <a:rPr lang="en-US" sz="1200" b="0" i="1" smtClean="0">
                                  <a:latin typeface="Cambria Math" panose="02040503050406030204" pitchFamily="18" charset="0"/>
                                </a:rPr>
                                <m:t>−</m:t>
                              </m:r>
                              <m:d>
                                <m:dPr>
                                  <m:ctrlPr>
                                    <a:rPr lang="en-US" sz="1200" b="0" i="1" smtClean="0">
                                      <a:latin typeface="Cambria Math" panose="02040503050406030204" pitchFamily="18" charset="0"/>
                                    </a:rPr>
                                  </m:ctrlPr>
                                </m:dPr>
                                <m:e>
                                  <m:r>
                                    <a:rPr lang="en-US" sz="1200" b="0" i="1" smtClean="0">
                                      <a:latin typeface="Cambria Math" panose="02040503050406030204" pitchFamily="18" charset="0"/>
                                    </a:rPr>
                                    <m:t>1−</m:t>
                                  </m:r>
                                  <m:r>
                                    <a:rPr lang="en-US" sz="1200" b="0" i="1" smtClean="0">
                                      <a:latin typeface="Cambria Math" panose="02040503050406030204" pitchFamily="18" charset="0"/>
                                    </a:rPr>
                                    <m:t>𝑓</m:t>
                                  </m:r>
                                </m:e>
                              </m:d>
                              <m:d>
                                <m:dPr>
                                  <m:ctrlPr>
                                    <a:rPr lang="en-US" sz="1200" b="0" i="1" smtClean="0">
                                      <a:latin typeface="Cambria Math" panose="02040503050406030204" pitchFamily="18" charset="0"/>
                                    </a:rPr>
                                  </m:ctrlPr>
                                </m:dPr>
                                <m:e>
                                  <m:r>
                                    <a:rPr lang="en-US" sz="1200" b="0" i="1" smtClean="0">
                                      <a:latin typeface="Cambria Math" panose="02040503050406030204" pitchFamily="18" charset="0"/>
                                    </a:rPr>
                                    <m:t>1−</m:t>
                                  </m:r>
                                  <m:r>
                                    <a:rPr lang="en-US" sz="1200" b="0" i="1" smtClean="0">
                                      <a:latin typeface="Cambria Math" panose="02040503050406030204" pitchFamily="18" charset="0"/>
                                    </a:rPr>
                                    <m:t>𝑟</m:t>
                                  </m:r>
                                </m:e>
                              </m:d>
                              <m:r>
                                <a:rPr lang="en-US" sz="1200" b="0" i="1" smtClean="0">
                                  <a:latin typeface="Cambria Math" panose="02040503050406030204" pitchFamily="18" charset="0"/>
                                </a:rPr>
                                <m:t>= </m:t>
                              </m:r>
                              <m:d>
                                <m:dPr>
                                  <m:ctrlPr>
                                    <a:rPr lang="en-US" sz="1200" b="0" i="1" smtClean="0">
                                      <a:latin typeface="Cambria Math" panose="02040503050406030204" pitchFamily="18" charset="0"/>
                                    </a:rPr>
                                  </m:ctrlPr>
                                </m:dPr>
                                <m:e>
                                  <m:r>
                                    <a:rPr lang="en-US" sz="1200" b="0" i="1" smtClean="0">
                                      <a:latin typeface="Cambria Math" panose="02040503050406030204" pitchFamily="18" charset="0"/>
                                    </a:rPr>
                                    <m:t>1−</m:t>
                                  </m:r>
                                  <m:r>
                                    <a:rPr lang="en-US" sz="1200" b="0" i="1" smtClean="0">
                                      <a:latin typeface="Cambria Math" panose="02040503050406030204" pitchFamily="18" charset="0"/>
                                    </a:rPr>
                                    <m:t>𝑓</m:t>
                                  </m:r>
                                </m:e>
                              </m:d>
                              <m:d>
                                <m:dPr>
                                  <m:ctrlPr>
                                    <a:rPr lang="en-US" sz="1200" b="0" i="1" smtClean="0">
                                      <a:latin typeface="Cambria Math" panose="02040503050406030204" pitchFamily="18" charset="0"/>
                                    </a:rPr>
                                  </m:ctrlPr>
                                </m:dPr>
                                <m:e>
                                  <m:r>
                                    <a:rPr lang="en-US" sz="1200" b="0" i="1" smtClean="0">
                                      <a:latin typeface="Cambria Math" panose="02040503050406030204" pitchFamily="18" charset="0"/>
                                    </a:rPr>
                                    <m:t>2</m:t>
                                  </m:r>
                                  <m:r>
                                    <a:rPr lang="en-US" sz="1200" b="0" i="1" smtClean="0">
                                      <a:latin typeface="Cambria Math" panose="02040503050406030204" pitchFamily="18" charset="0"/>
                                    </a:rPr>
                                    <m:t>𝑟</m:t>
                                  </m:r>
                                  <m:r>
                                    <a:rPr lang="en-US" sz="1200" b="0" i="1" smtClean="0">
                                      <a:latin typeface="Cambria Math" panose="02040503050406030204" pitchFamily="18" charset="0"/>
                                    </a:rPr>
                                    <m:t>−1</m:t>
                                  </m:r>
                                </m:e>
                              </m:d>
                              <m:r>
                                <a:rPr lang="en-US" sz="1200" b="0" i="1" smtClean="0">
                                  <a:latin typeface="Cambria Math" panose="02040503050406030204" pitchFamily="18" charset="0"/>
                                </a:rPr>
                                <m:t> </m:t>
                              </m:r>
                              <m:r>
                                <a:rPr lang="en-US" sz="1200" b="0" i="1" smtClean="0">
                                  <a:latin typeface="Cambria Math" panose="02040503050406030204" pitchFamily="18" charset="0"/>
                                </a:rPr>
                                <m:t>𝑓𝑜𝑟</m:t>
                              </m:r>
                              <m:r>
                                <a:rPr lang="en-US" sz="1200" b="0" i="1" smtClean="0">
                                  <a:latin typeface="Cambria Math" panose="02040503050406030204" pitchFamily="18" charset="0"/>
                                </a:rPr>
                                <m:t> </m:t>
                              </m:r>
                              <m:r>
                                <a:rPr lang="en-US" sz="1200" b="0" i="1" smtClean="0">
                                  <a:latin typeface="Cambria Math" panose="02040503050406030204" pitchFamily="18" charset="0"/>
                                </a:rPr>
                                <m:t>𝑝</m:t>
                              </m:r>
                              <m:r>
                                <a:rPr lang="en-US" sz="1200" b="0" i="1" smtClean="0">
                                  <a:latin typeface="Cambria Math" panose="02040503050406030204" pitchFamily="18" charset="0"/>
                                </a:rPr>
                                <m:t>,</m:t>
                              </m:r>
                              <m:r>
                                <a:rPr lang="en-US" sz="1200" b="0" i="1" smtClean="0">
                                  <a:latin typeface="Cambria Math" panose="02040503050406030204" pitchFamily="18" charset="0"/>
                                </a:rPr>
                                <m:t>𝑙</m:t>
                              </m:r>
                              <m:r>
                                <a:rPr lang="en-US" sz="1200" b="0" i="1" smtClean="0">
                                  <a:latin typeface="Cambria Math" panose="02040503050406030204" pitchFamily="18" charset="0"/>
                                </a:rPr>
                                <m:t>≤0.5 </m:t>
                              </m:r>
                              <m:r>
                                <a:rPr lang="en-US" sz="1200" b="0" i="1" smtClean="0">
                                  <a:latin typeface="Cambria Math" panose="02040503050406030204" pitchFamily="18" charset="0"/>
                                </a:rPr>
                                <m:t>𝑟</m:t>
                              </m:r>
                              <m:r>
                                <a:rPr lang="en-US" sz="1200" b="0" i="1" smtClean="0">
                                  <a:latin typeface="Cambria Math" panose="02040503050406030204" pitchFamily="18" charset="0"/>
                                </a:rPr>
                                <m:t>&gt;0.5</m:t>
                              </m:r>
                            </m:e>
                            <m:e>
                              <m:r>
                                <a:rPr lang="en-US" sz="1200" b="0" i="1" smtClean="0">
                                  <a:latin typeface="Cambria Math" panose="02040503050406030204" pitchFamily="18" charset="0"/>
                                </a:rPr>
                                <m:t>𝑝</m:t>
                              </m:r>
                              <m:r>
                                <a:rPr lang="en-US" sz="1200" b="0" i="1" smtClean="0">
                                  <a:latin typeface="Cambria Math" panose="02040503050406030204" pitchFamily="18" charset="0"/>
                                </a:rPr>
                                <m:t>−</m:t>
                              </m:r>
                              <m:r>
                                <a:rPr lang="en-US" sz="1200" b="0" i="1" smtClean="0">
                                  <a:latin typeface="Cambria Math" panose="02040503050406030204" pitchFamily="18" charset="0"/>
                                </a:rPr>
                                <m:t>𝑓</m:t>
                              </m:r>
                              <m:d>
                                <m:dPr>
                                  <m:ctrlPr>
                                    <a:rPr lang="en-US" sz="1200" b="0" i="1" smtClean="0">
                                      <a:latin typeface="Cambria Math" panose="02040503050406030204" pitchFamily="18" charset="0"/>
                                    </a:rPr>
                                  </m:ctrlPr>
                                </m:dPr>
                                <m:e>
                                  <m:r>
                                    <a:rPr lang="en-US" sz="1200" b="0" i="1" smtClean="0">
                                      <a:latin typeface="Cambria Math" panose="02040503050406030204" pitchFamily="18" charset="0"/>
                                    </a:rPr>
                                    <m:t>1−</m:t>
                                  </m:r>
                                  <m:r>
                                    <a:rPr lang="en-US" sz="1200" b="0" i="1" smtClean="0">
                                      <a:latin typeface="Cambria Math" panose="02040503050406030204" pitchFamily="18" charset="0"/>
                                    </a:rPr>
                                    <m:t>𝑙</m:t>
                                  </m:r>
                                </m:e>
                              </m:d>
                              <m:r>
                                <a:rPr lang="en-US" sz="1200" b="0" i="1" smtClean="0">
                                  <a:latin typeface="Cambria Math" panose="02040503050406030204" pitchFamily="18" charset="0"/>
                                </a:rPr>
                                <m:t>−</m:t>
                              </m:r>
                              <m:d>
                                <m:dPr>
                                  <m:ctrlPr>
                                    <a:rPr lang="en-US" sz="1200" b="0" i="1" smtClean="0">
                                      <a:latin typeface="Cambria Math" panose="02040503050406030204" pitchFamily="18" charset="0"/>
                                    </a:rPr>
                                  </m:ctrlPr>
                                </m:dPr>
                                <m:e>
                                  <m:r>
                                    <a:rPr lang="en-US" sz="1200" b="0" i="1" smtClean="0">
                                      <a:latin typeface="Cambria Math" panose="02040503050406030204" pitchFamily="18" charset="0"/>
                                    </a:rPr>
                                    <m:t>1−</m:t>
                                  </m:r>
                                  <m:r>
                                    <a:rPr lang="en-US" sz="1200" b="0" i="1" smtClean="0">
                                      <a:latin typeface="Cambria Math" panose="02040503050406030204" pitchFamily="18" charset="0"/>
                                    </a:rPr>
                                    <m:t>𝑓</m:t>
                                  </m:r>
                                </m:e>
                              </m:d>
                              <m:r>
                                <a:rPr lang="en-US" sz="1200" b="0" i="1" smtClean="0">
                                  <a:latin typeface="Cambria Math" panose="02040503050406030204" pitchFamily="18" charset="0"/>
                                </a:rPr>
                                <m:t>𝑟</m:t>
                              </m:r>
                              <m:r>
                                <a:rPr lang="en-US" sz="1200" b="0" i="1" smtClean="0">
                                  <a:latin typeface="Cambria Math" panose="02040503050406030204" pitchFamily="18" charset="0"/>
                                </a:rPr>
                                <m:t>=</m:t>
                              </m:r>
                              <m:r>
                                <a:rPr lang="en-US" sz="1200" b="0" i="1" smtClean="0">
                                  <a:latin typeface="Cambria Math" panose="02040503050406030204" pitchFamily="18" charset="0"/>
                                </a:rPr>
                                <m:t>𝑓</m:t>
                              </m:r>
                              <m:d>
                                <m:dPr>
                                  <m:ctrlPr>
                                    <a:rPr lang="en-US" sz="1200" b="0" i="1" smtClean="0">
                                      <a:latin typeface="Cambria Math" panose="02040503050406030204" pitchFamily="18" charset="0"/>
                                    </a:rPr>
                                  </m:ctrlPr>
                                </m:dPr>
                                <m:e>
                                  <m:r>
                                    <a:rPr lang="en-US" sz="1200" b="0" i="1" smtClean="0">
                                      <a:latin typeface="Cambria Math" panose="02040503050406030204" pitchFamily="18" charset="0"/>
                                    </a:rPr>
                                    <m:t>2</m:t>
                                  </m:r>
                                  <m:r>
                                    <a:rPr lang="en-US" sz="1200" b="0" i="1" smtClean="0">
                                      <a:latin typeface="Cambria Math" panose="02040503050406030204" pitchFamily="18" charset="0"/>
                                    </a:rPr>
                                    <m:t>𝑙</m:t>
                                  </m:r>
                                  <m:r>
                                    <a:rPr lang="en-US" sz="1200" b="0" i="1" smtClean="0">
                                      <a:latin typeface="Cambria Math" panose="02040503050406030204" pitchFamily="18" charset="0"/>
                                    </a:rPr>
                                    <m:t>−1</m:t>
                                  </m:r>
                                </m:e>
                              </m:d>
                              <m:r>
                                <a:rPr lang="en-US" sz="1200" b="0" i="1" smtClean="0">
                                  <a:latin typeface="Cambria Math" panose="02040503050406030204" pitchFamily="18" charset="0"/>
                                </a:rPr>
                                <m:t> </m:t>
                              </m:r>
                              <m:r>
                                <a:rPr lang="en-US" sz="1200" b="0" i="1" smtClean="0">
                                  <a:latin typeface="Cambria Math" panose="02040503050406030204" pitchFamily="18" charset="0"/>
                                </a:rPr>
                                <m:t>𝑓𝑜𝑟</m:t>
                              </m:r>
                              <m:r>
                                <a:rPr lang="en-US" sz="1200" b="0" i="1" smtClean="0">
                                  <a:latin typeface="Cambria Math" panose="02040503050406030204" pitchFamily="18" charset="0"/>
                                </a:rPr>
                                <m:t> </m:t>
                              </m:r>
                              <m:r>
                                <a:rPr lang="en-US" sz="1200" b="0" i="1" smtClean="0">
                                  <a:latin typeface="Cambria Math" panose="02040503050406030204" pitchFamily="18" charset="0"/>
                                </a:rPr>
                                <m:t>𝑝</m:t>
                              </m:r>
                              <m:r>
                                <a:rPr lang="en-US" sz="1200" b="0" i="1" smtClean="0">
                                  <a:latin typeface="Cambria Math" panose="02040503050406030204" pitchFamily="18" charset="0"/>
                                </a:rPr>
                                <m:t>,</m:t>
                              </m:r>
                              <m:r>
                                <a:rPr lang="en-US" sz="1200" b="0" i="1" smtClean="0">
                                  <a:latin typeface="Cambria Math" panose="02040503050406030204" pitchFamily="18" charset="0"/>
                                </a:rPr>
                                <m:t>𝑟</m:t>
                              </m:r>
                              <m:r>
                                <a:rPr lang="en-US" sz="1200" b="0" i="1" smtClean="0">
                                  <a:latin typeface="Cambria Math" panose="02040503050406030204" pitchFamily="18" charset="0"/>
                                </a:rPr>
                                <m:t>≤0.5 </m:t>
                              </m:r>
                              <m:r>
                                <a:rPr lang="en-US" sz="1200" b="0" i="1" smtClean="0">
                                  <a:latin typeface="Cambria Math" panose="02040503050406030204" pitchFamily="18" charset="0"/>
                                </a:rPr>
                                <m:t>𝑙</m:t>
                              </m:r>
                              <m:r>
                                <a:rPr lang="en-US" sz="1200" b="0" i="1" smtClean="0">
                                  <a:latin typeface="Cambria Math" panose="02040503050406030204" pitchFamily="18" charset="0"/>
                                </a:rPr>
                                <m:t>&gt;0.5</m:t>
                              </m:r>
                            </m:e>
                            <m:e>
                              <m:d>
                                <m:dPr>
                                  <m:ctrlPr>
                                    <a:rPr lang="en-US" sz="1200" b="1" i="1" smtClean="0">
                                      <a:latin typeface="Cambria Math" panose="02040503050406030204" pitchFamily="18" charset="0"/>
                                    </a:rPr>
                                  </m:ctrlPr>
                                </m:dPr>
                                <m:e>
                                  <m:r>
                                    <a:rPr lang="en-US" sz="1200" b="1" i="1" smtClean="0">
                                      <a:latin typeface="Cambria Math" panose="02040503050406030204" pitchFamily="18" charset="0"/>
                                    </a:rPr>
                                    <m:t>𝟏</m:t>
                                  </m:r>
                                  <m:r>
                                    <a:rPr lang="en-US" sz="1200" b="1" i="1" smtClean="0">
                                      <a:latin typeface="Cambria Math" panose="02040503050406030204" pitchFamily="18" charset="0"/>
                                    </a:rPr>
                                    <m:t>−</m:t>
                                  </m:r>
                                  <m:r>
                                    <a:rPr lang="en-US" sz="1200" b="1" i="1" smtClean="0">
                                      <a:latin typeface="Cambria Math" panose="02040503050406030204" pitchFamily="18" charset="0"/>
                                    </a:rPr>
                                    <m:t>𝒑</m:t>
                                  </m:r>
                                </m:e>
                              </m:d>
                              <m:r>
                                <a:rPr lang="en-US" sz="1200" b="1" i="1" smtClean="0">
                                  <a:latin typeface="Cambria Math" panose="02040503050406030204" pitchFamily="18" charset="0"/>
                                </a:rPr>
                                <m:t>−</m:t>
                              </m:r>
                              <m:r>
                                <a:rPr lang="en-US" sz="1200" b="1" i="1" smtClean="0">
                                  <a:latin typeface="Cambria Math" panose="02040503050406030204" pitchFamily="18" charset="0"/>
                                </a:rPr>
                                <m:t>𝒇</m:t>
                              </m:r>
                              <m:d>
                                <m:dPr>
                                  <m:ctrlPr>
                                    <a:rPr lang="en-US" sz="1200" b="1" i="1" smtClean="0">
                                      <a:latin typeface="Cambria Math" panose="02040503050406030204" pitchFamily="18" charset="0"/>
                                    </a:rPr>
                                  </m:ctrlPr>
                                </m:dPr>
                                <m:e>
                                  <m:r>
                                    <a:rPr lang="en-US" sz="1200" b="1" i="1" smtClean="0">
                                      <a:latin typeface="Cambria Math" panose="02040503050406030204" pitchFamily="18" charset="0"/>
                                    </a:rPr>
                                    <m:t>𝟏</m:t>
                                  </m:r>
                                  <m:r>
                                    <a:rPr lang="en-US" sz="1200" b="1" i="1" smtClean="0">
                                      <a:latin typeface="Cambria Math" panose="02040503050406030204" pitchFamily="18" charset="0"/>
                                    </a:rPr>
                                    <m:t>−</m:t>
                                  </m:r>
                                  <m:r>
                                    <a:rPr lang="en-US" sz="1200" b="1" i="1" smtClean="0">
                                      <a:latin typeface="Cambria Math" panose="02040503050406030204" pitchFamily="18" charset="0"/>
                                    </a:rPr>
                                    <m:t>𝒍</m:t>
                                  </m:r>
                                </m:e>
                              </m:d>
                              <m:r>
                                <a:rPr lang="en-US" sz="1200" b="1" i="1" smtClean="0">
                                  <a:latin typeface="Cambria Math" panose="02040503050406030204" pitchFamily="18" charset="0"/>
                                </a:rPr>
                                <m:t>−</m:t>
                              </m:r>
                              <m:d>
                                <m:dPr>
                                  <m:ctrlPr>
                                    <a:rPr lang="en-US" sz="1200" b="1" i="1" smtClean="0">
                                      <a:latin typeface="Cambria Math" panose="02040503050406030204" pitchFamily="18" charset="0"/>
                                    </a:rPr>
                                  </m:ctrlPr>
                                </m:dPr>
                                <m:e>
                                  <m:r>
                                    <a:rPr lang="en-US" sz="1200" b="1" i="1" smtClean="0">
                                      <a:latin typeface="Cambria Math" panose="02040503050406030204" pitchFamily="18" charset="0"/>
                                    </a:rPr>
                                    <m:t>𝟏</m:t>
                                  </m:r>
                                  <m:r>
                                    <a:rPr lang="en-US" sz="1200" b="1" i="1" smtClean="0">
                                      <a:latin typeface="Cambria Math" panose="02040503050406030204" pitchFamily="18" charset="0"/>
                                    </a:rPr>
                                    <m:t>−</m:t>
                                  </m:r>
                                  <m:r>
                                    <a:rPr lang="en-US" sz="1200" b="1" i="1" smtClean="0">
                                      <a:latin typeface="Cambria Math" panose="02040503050406030204" pitchFamily="18" charset="0"/>
                                    </a:rPr>
                                    <m:t>𝒇</m:t>
                                  </m:r>
                                </m:e>
                              </m:d>
                              <m:d>
                                <m:dPr>
                                  <m:ctrlPr>
                                    <a:rPr lang="en-US" sz="1200" b="1" i="1" smtClean="0">
                                      <a:latin typeface="Cambria Math" panose="02040503050406030204" pitchFamily="18" charset="0"/>
                                    </a:rPr>
                                  </m:ctrlPr>
                                </m:dPr>
                                <m:e>
                                  <m:r>
                                    <a:rPr lang="en-US" sz="1200" b="1" i="1" smtClean="0">
                                      <a:latin typeface="Cambria Math" panose="02040503050406030204" pitchFamily="18" charset="0"/>
                                    </a:rPr>
                                    <m:t>𝟏</m:t>
                                  </m:r>
                                  <m:r>
                                    <a:rPr lang="en-US" sz="1200" b="1" i="1" smtClean="0">
                                      <a:latin typeface="Cambria Math" panose="02040503050406030204" pitchFamily="18" charset="0"/>
                                    </a:rPr>
                                    <m:t>−</m:t>
                                  </m:r>
                                  <m:r>
                                    <a:rPr lang="en-US" sz="1200" b="1" i="1" smtClean="0">
                                      <a:latin typeface="Cambria Math" panose="02040503050406030204" pitchFamily="18" charset="0"/>
                                    </a:rPr>
                                    <m:t>𝒓</m:t>
                                  </m:r>
                                </m:e>
                              </m:d>
                              <m:r>
                                <a:rPr lang="en-US" sz="1200" b="1" i="1" smtClean="0">
                                  <a:latin typeface="Cambria Math" panose="02040503050406030204" pitchFamily="18" charset="0"/>
                                </a:rPr>
                                <m:t>=</m:t>
                              </m:r>
                              <m:r>
                                <a:rPr lang="en-US" sz="1200" b="1" i="1" smtClean="0">
                                  <a:latin typeface="Cambria Math" panose="02040503050406030204" pitchFamily="18" charset="0"/>
                                </a:rPr>
                                <m:t>𝟎</m:t>
                              </m:r>
                              <m:r>
                                <a:rPr lang="en-US" sz="1200" b="1" i="1" smtClean="0">
                                  <a:latin typeface="Cambria Math" panose="02040503050406030204" pitchFamily="18" charset="0"/>
                                </a:rPr>
                                <m:t> </m:t>
                              </m:r>
                              <m:r>
                                <a:rPr lang="en-US" sz="1200" b="1" i="1" smtClean="0">
                                  <a:latin typeface="Cambria Math" panose="02040503050406030204" pitchFamily="18" charset="0"/>
                                </a:rPr>
                                <m:t>𝒇𝒐𝒓</m:t>
                              </m:r>
                              <m:r>
                                <a:rPr lang="en-US" sz="1200" b="1" i="1" smtClean="0">
                                  <a:latin typeface="Cambria Math" panose="02040503050406030204" pitchFamily="18" charset="0"/>
                                </a:rPr>
                                <m:t> </m:t>
                              </m:r>
                              <m:r>
                                <a:rPr lang="en-US" sz="1200" b="1" i="1" smtClean="0">
                                  <a:latin typeface="Cambria Math" panose="02040503050406030204" pitchFamily="18" charset="0"/>
                                </a:rPr>
                                <m:t>𝒑</m:t>
                              </m:r>
                              <m:r>
                                <a:rPr lang="en-US" sz="1200" b="1" i="1" smtClean="0">
                                  <a:latin typeface="Cambria Math" panose="02040503050406030204" pitchFamily="18" charset="0"/>
                                </a:rPr>
                                <m:t>,</m:t>
                              </m:r>
                              <m:r>
                                <a:rPr lang="en-US" sz="1200" b="1" i="1" smtClean="0">
                                  <a:latin typeface="Cambria Math" panose="02040503050406030204" pitchFamily="18" charset="0"/>
                                </a:rPr>
                                <m:t>𝒍</m:t>
                              </m:r>
                              <m:r>
                                <a:rPr lang="en-US" sz="1200" b="1" i="1" smtClean="0">
                                  <a:latin typeface="Cambria Math" panose="02040503050406030204" pitchFamily="18" charset="0"/>
                                </a:rPr>
                                <m:t>,</m:t>
                              </m:r>
                              <m:r>
                                <a:rPr lang="en-US" sz="1200" b="1" i="1" smtClean="0">
                                  <a:latin typeface="Cambria Math" panose="02040503050406030204" pitchFamily="18" charset="0"/>
                                </a:rPr>
                                <m:t>𝒓</m:t>
                              </m:r>
                              <m:r>
                                <a:rPr lang="en-US" sz="1200" b="1" i="1" smtClean="0">
                                  <a:latin typeface="Cambria Math" panose="02040503050406030204" pitchFamily="18" charset="0"/>
                                </a:rPr>
                                <m:t>≥</m:t>
                              </m:r>
                              <m:r>
                                <a:rPr lang="en-US" sz="1200" b="1" i="1" smtClean="0">
                                  <a:latin typeface="Cambria Math" panose="02040503050406030204" pitchFamily="18" charset="0"/>
                                </a:rPr>
                                <m:t>𝟎</m:t>
                              </m:r>
                              <m:r>
                                <a:rPr lang="en-US" sz="1200" b="1" i="1" smtClean="0">
                                  <a:latin typeface="Cambria Math" panose="02040503050406030204" pitchFamily="18" charset="0"/>
                                </a:rPr>
                                <m:t>.</m:t>
                              </m:r>
                              <m:r>
                                <a:rPr lang="en-US" sz="1200" b="1" i="1" smtClean="0">
                                  <a:latin typeface="Cambria Math" panose="02040503050406030204" pitchFamily="18" charset="0"/>
                                </a:rPr>
                                <m:t>𝟓</m:t>
                              </m:r>
                            </m:e>
                            <m:e>
                              <m:d>
                                <m:dPr>
                                  <m:ctrlPr>
                                    <a:rPr lang="en-US" sz="1200" b="0" i="1" smtClean="0">
                                      <a:latin typeface="Cambria Math" panose="02040503050406030204" pitchFamily="18" charset="0"/>
                                    </a:rPr>
                                  </m:ctrlPr>
                                </m:dPr>
                                <m:e>
                                  <m:r>
                                    <a:rPr lang="en-US" sz="1200" b="0" i="1" smtClean="0">
                                      <a:latin typeface="Cambria Math" panose="02040503050406030204" pitchFamily="18" charset="0"/>
                                    </a:rPr>
                                    <m:t>1−</m:t>
                                  </m:r>
                                  <m:r>
                                    <a:rPr lang="en-US" sz="1200" b="0" i="1" smtClean="0">
                                      <a:latin typeface="Cambria Math" panose="02040503050406030204" pitchFamily="18" charset="0"/>
                                    </a:rPr>
                                    <m:t>𝑝</m:t>
                                  </m:r>
                                </m:e>
                              </m:d>
                              <m:r>
                                <a:rPr lang="en-US" sz="1200" b="0" i="1" smtClean="0">
                                  <a:latin typeface="Cambria Math" panose="02040503050406030204" pitchFamily="18" charset="0"/>
                                </a:rPr>
                                <m:t>−</m:t>
                              </m:r>
                              <m:r>
                                <a:rPr lang="en-US" sz="1200" b="0" i="1" smtClean="0">
                                  <a:latin typeface="Cambria Math" panose="02040503050406030204" pitchFamily="18" charset="0"/>
                                </a:rPr>
                                <m:t>𝑓</m:t>
                              </m:r>
                              <m:d>
                                <m:dPr>
                                  <m:ctrlPr>
                                    <a:rPr lang="en-US" sz="1200" b="0" i="1" smtClean="0">
                                      <a:latin typeface="Cambria Math" panose="02040503050406030204" pitchFamily="18" charset="0"/>
                                    </a:rPr>
                                  </m:ctrlPr>
                                </m:dPr>
                                <m:e>
                                  <m:r>
                                    <a:rPr lang="en-US" sz="1200" b="0" i="1" smtClean="0">
                                      <a:latin typeface="Cambria Math" panose="02040503050406030204" pitchFamily="18" charset="0"/>
                                    </a:rPr>
                                    <m:t>1−</m:t>
                                  </m:r>
                                  <m:r>
                                    <a:rPr lang="en-US" sz="1200" b="0" i="1" smtClean="0">
                                      <a:latin typeface="Cambria Math" panose="02040503050406030204" pitchFamily="18" charset="0"/>
                                    </a:rPr>
                                    <m:t>𝑙</m:t>
                                  </m:r>
                                </m:e>
                              </m:d>
                              <m:r>
                                <a:rPr lang="en-US" sz="1200" b="0" i="1" smtClean="0">
                                  <a:latin typeface="Cambria Math" panose="02040503050406030204" pitchFamily="18" charset="0"/>
                                </a:rPr>
                                <m:t>−</m:t>
                              </m:r>
                              <m:d>
                                <m:dPr>
                                  <m:ctrlPr>
                                    <a:rPr lang="en-US" sz="1200" b="0" i="1" smtClean="0">
                                      <a:latin typeface="Cambria Math" panose="02040503050406030204" pitchFamily="18" charset="0"/>
                                    </a:rPr>
                                  </m:ctrlPr>
                                </m:dPr>
                                <m:e>
                                  <m:r>
                                    <a:rPr lang="en-US" sz="1200" b="0" i="1" smtClean="0">
                                      <a:latin typeface="Cambria Math" panose="02040503050406030204" pitchFamily="18" charset="0"/>
                                    </a:rPr>
                                    <m:t>1−</m:t>
                                  </m:r>
                                  <m:r>
                                    <a:rPr lang="en-US" sz="1200" b="0" i="1" smtClean="0">
                                      <a:latin typeface="Cambria Math" panose="02040503050406030204" pitchFamily="18" charset="0"/>
                                    </a:rPr>
                                    <m:t>𝑓</m:t>
                                  </m:r>
                                </m:e>
                              </m:d>
                              <m:r>
                                <a:rPr lang="en-US" sz="1200" b="0" i="1" smtClean="0">
                                  <a:latin typeface="Cambria Math" panose="02040503050406030204" pitchFamily="18" charset="0"/>
                                </a:rPr>
                                <m:t>𝑟</m:t>
                              </m:r>
                              <m:r>
                                <a:rPr lang="en-US" sz="1200" b="0" i="1" smtClean="0">
                                  <a:latin typeface="Cambria Math" panose="02040503050406030204" pitchFamily="18" charset="0"/>
                                </a:rPr>
                                <m:t>=(1−2</m:t>
                              </m:r>
                              <m:r>
                                <a:rPr lang="en-US" sz="1200" b="0" i="1" smtClean="0">
                                  <a:latin typeface="Cambria Math" panose="02040503050406030204" pitchFamily="18" charset="0"/>
                                </a:rPr>
                                <m:t>𝑟</m:t>
                              </m:r>
                              <m:r>
                                <a:rPr lang="en-US" sz="1200" b="0" i="1" smtClean="0">
                                  <a:latin typeface="Cambria Math" panose="02040503050406030204" pitchFamily="18" charset="0"/>
                                </a:rPr>
                                <m:t>)(1−</m:t>
                              </m:r>
                              <m:r>
                                <a:rPr lang="en-US" sz="1200" b="0" i="1" smtClean="0">
                                  <a:latin typeface="Cambria Math" panose="02040503050406030204" pitchFamily="18" charset="0"/>
                                </a:rPr>
                                <m:t>𝑓</m:t>
                              </m:r>
                              <m:r>
                                <a:rPr lang="en-US" sz="1200" b="0" i="1" smtClean="0">
                                  <a:latin typeface="Cambria Math" panose="02040503050406030204" pitchFamily="18" charset="0"/>
                                </a:rPr>
                                <m:t>) </m:t>
                              </m:r>
                              <m:r>
                                <a:rPr lang="en-US" sz="1200" b="0" i="1" smtClean="0">
                                  <a:latin typeface="Cambria Math" panose="02040503050406030204" pitchFamily="18" charset="0"/>
                                </a:rPr>
                                <m:t>𝑓𝑜𝑟</m:t>
                              </m:r>
                              <m:r>
                                <a:rPr lang="en-US" sz="1200" b="0" i="1" smtClean="0">
                                  <a:latin typeface="Cambria Math" panose="02040503050406030204" pitchFamily="18" charset="0"/>
                                </a:rPr>
                                <m:t> </m:t>
                              </m:r>
                              <m:r>
                                <a:rPr lang="en-US" sz="1200" b="0" i="1" smtClean="0">
                                  <a:latin typeface="Cambria Math" panose="02040503050406030204" pitchFamily="18" charset="0"/>
                                </a:rPr>
                                <m:t>𝑝</m:t>
                              </m:r>
                              <m:r>
                                <a:rPr lang="en-US" sz="1200" b="0" i="1" smtClean="0">
                                  <a:latin typeface="Cambria Math" panose="02040503050406030204" pitchFamily="18" charset="0"/>
                                </a:rPr>
                                <m:t>,</m:t>
                              </m:r>
                              <m:r>
                                <a:rPr lang="en-US" sz="1200" b="0" i="1" smtClean="0">
                                  <a:latin typeface="Cambria Math" panose="02040503050406030204" pitchFamily="18" charset="0"/>
                                </a:rPr>
                                <m:t>𝑙</m:t>
                              </m:r>
                              <m:r>
                                <a:rPr lang="en-US" sz="1200" b="0" i="1" smtClean="0">
                                  <a:latin typeface="Cambria Math" panose="02040503050406030204" pitchFamily="18" charset="0"/>
                                </a:rPr>
                                <m:t>&gt;0.5 </m:t>
                              </m:r>
                              <m:r>
                                <a:rPr lang="en-US" sz="1200" b="0" i="1" smtClean="0">
                                  <a:latin typeface="Cambria Math" panose="02040503050406030204" pitchFamily="18" charset="0"/>
                                </a:rPr>
                                <m:t>𝑟</m:t>
                              </m:r>
                              <m:r>
                                <a:rPr lang="en-US" sz="1200" b="0" i="1" smtClean="0">
                                  <a:latin typeface="Cambria Math" panose="02040503050406030204" pitchFamily="18" charset="0"/>
                                </a:rPr>
                                <m:t>≤0.5</m:t>
                              </m:r>
                            </m:e>
                            <m:e>
                              <m:d>
                                <m:dPr>
                                  <m:ctrlPr>
                                    <a:rPr lang="en-US" sz="1200" b="0" i="1" smtClean="0">
                                      <a:latin typeface="Cambria Math" panose="02040503050406030204" pitchFamily="18" charset="0"/>
                                    </a:rPr>
                                  </m:ctrlPr>
                                </m:dPr>
                                <m:e>
                                  <m:r>
                                    <a:rPr lang="en-US" sz="1200" b="0" i="1" smtClean="0">
                                      <a:latin typeface="Cambria Math" panose="02040503050406030204" pitchFamily="18" charset="0"/>
                                    </a:rPr>
                                    <m:t>1−</m:t>
                                  </m:r>
                                  <m:r>
                                    <a:rPr lang="en-US" sz="1200" b="0" i="1" smtClean="0">
                                      <a:latin typeface="Cambria Math" panose="02040503050406030204" pitchFamily="18" charset="0"/>
                                    </a:rPr>
                                    <m:t>𝑝</m:t>
                                  </m:r>
                                </m:e>
                              </m:d>
                              <m:r>
                                <a:rPr lang="en-US" sz="1200" b="0" i="1" smtClean="0">
                                  <a:latin typeface="Cambria Math" panose="02040503050406030204" pitchFamily="18" charset="0"/>
                                </a:rPr>
                                <m:t>−</m:t>
                              </m:r>
                              <m:r>
                                <a:rPr lang="en-US" sz="1200" b="0" i="1" smtClean="0">
                                  <a:latin typeface="Cambria Math" panose="02040503050406030204" pitchFamily="18" charset="0"/>
                                </a:rPr>
                                <m:t>𝑓𝑙</m:t>
                              </m:r>
                              <m:r>
                                <a:rPr lang="en-US" sz="1200" b="0" i="1" smtClean="0">
                                  <a:latin typeface="Cambria Math" panose="02040503050406030204" pitchFamily="18" charset="0"/>
                                </a:rPr>
                                <m:t> −</m:t>
                              </m:r>
                              <m:d>
                                <m:dPr>
                                  <m:ctrlPr>
                                    <a:rPr lang="en-US" sz="1200" b="0" i="1" smtClean="0">
                                      <a:latin typeface="Cambria Math" panose="02040503050406030204" pitchFamily="18" charset="0"/>
                                    </a:rPr>
                                  </m:ctrlPr>
                                </m:dPr>
                                <m:e>
                                  <m:r>
                                    <a:rPr lang="en-US" sz="1200" b="0" i="1" smtClean="0">
                                      <a:latin typeface="Cambria Math" panose="02040503050406030204" pitchFamily="18" charset="0"/>
                                    </a:rPr>
                                    <m:t>1−</m:t>
                                  </m:r>
                                  <m:r>
                                    <a:rPr lang="en-US" sz="1200" b="0" i="1" smtClean="0">
                                      <a:latin typeface="Cambria Math" panose="02040503050406030204" pitchFamily="18" charset="0"/>
                                    </a:rPr>
                                    <m:t>𝑓</m:t>
                                  </m:r>
                                </m:e>
                              </m:d>
                              <m:d>
                                <m:dPr>
                                  <m:ctrlPr>
                                    <a:rPr lang="en-US" sz="1200" b="0" i="1" smtClean="0">
                                      <a:latin typeface="Cambria Math" panose="02040503050406030204" pitchFamily="18" charset="0"/>
                                    </a:rPr>
                                  </m:ctrlPr>
                                </m:dPr>
                                <m:e>
                                  <m:r>
                                    <a:rPr lang="en-US" sz="1200" b="0" i="1" smtClean="0">
                                      <a:latin typeface="Cambria Math" panose="02040503050406030204" pitchFamily="18" charset="0"/>
                                    </a:rPr>
                                    <m:t>1−</m:t>
                                  </m:r>
                                  <m:r>
                                    <a:rPr lang="en-US" sz="1200" b="0" i="1" smtClean="0">
                                      <a:latin typeface="Cambria Math" panose="02040503050406030204" pitchFamily="18" charset="0"/>
                                    </a:rPr>
                                    <m:t>𝑟</m:t>
                                  </m:r>
                                </m:e>
                              </m:d>
                              <m:r>
                                <a:rPr lang="en-US" sz="1200" b="0" i="1" smtClean="0">
                                  <a:latin typeface="Cambria Math" panose="02040503050406030204" pitchFamily="18" charset="0"/>
                                </a:rPr>
                                <m:t>=</m:t>
                              </m:r>
                              <m:d>
                                <m:dPr>
                                  <m:ctrlPr>
                                    <a:rPr lang="en-US" sz="1200" b="0" i="1" smtClean="0">
                                      <a:latin typeface="Cambria Math" panose="02040503050406030204" pitchFamily="18" charset="0"/>
                                    </a:rPr>
                                  </m:ctrlPr>
                                </m:dPr>
                                <m:e>
                                  <m:r>
                                    <a:rPr lang="en-US" sz="1200" b="0" i="1" smtClean="0">
                                      <a:latin typeface="Cambria Math" panose="02040503050406030204" pitchFamily="18" charset="0"/>
                                    </a:rPr>
                                    <m:t>1−2</m:t>
                                  </m:r>
                                  <m:r>
                                    <a:rPr lang="en-US" sz="1200" b="0" i="1" smtClean="0">
                                      <a:latin typeface="Cambria Math" panose="02040503050406030204" pitchFamily="18" charset="0"/>
                                    </a:rPr>
                                    <m:t>𝑙</m:t>
                                  </m:r>
                                </m:e>
                              </m:d>
                              <m:r>
                                <a:rPr lang="en-US" sz="1200" b="0" i="1" smtClean="0">
                                  <a:latin typeface="Cambria Math" panose="02040503050406030204" pitchFamily="18" charset="0"/>
                                </a:rPr>
                                <m:t>𝑓</m:t>
                              </m:r>
                              <m:r>
                                <a:rPr lang="en-US" sz="1200" b="0" i="1" smtClean="0">
                                  <a:latin typeface="Cambria Math" panose="02040503050406030204" pitchFamily="18" charset="0"/>
                                </a:rPr>
                                <m:t> </m:t>
                              </m:r>
                              <m:r>
                                <a:rPr lang="en-US" sz="1200" b="0" i="1" smtClean="0">
                                  <a:latin typeface="Cambria Math" panose="02040503050406030204" pitchFamily="18" charset="0"/>
                                </a:rPr>
                                <m:t>𝑓𝑜𝑟</m:t>
                              </m:r>
                              <m:r>
                                <a:rPr lang="en-US" sz="1200" b="0" i="1" smtClean="0">
                                  <a:latin typeface="Cambria Math" panose="02040503050406030204" pitchFamily="18" charset="0"/>
                                </a:rPr>
                                <m:t> </m:t>
                              </m:r>
                              <m:r>
                                <a:rPr lang="en-US" sz="1200" b="0" i="1" smtClean="0">
                                  <a:latin typeface="Cambria Math" panose="02040503050406030204" pitchFamily="18" charset="0"/>
                                </a:rPr>
                                <m:t>𝑝</m:t>
                              </m:r>
                              <m:r>
                                <a:rPr lang="en-US" sz="1200" b="0" i="1" smtClean="0">
                                  <a:latin typeface="Cambria Math" panose="02040503050406030204" pitchFamily="18" charset="0"/>
                                </a:rPr>
                                <m:t>,</m:t>
                              </m:r>
                              <m:r>
                                <a:rPr lang="en-US" sz="1200" b="0" i="1" smtClean="0">
                                  <a:latin typeface="Cambria Math" panose="02040503050406030204" pitchFamily="18" charset="0"/>
                                </a:rPr>
                                <m:t>𝑟</m:t>
                              </m:r>
                              <m:r>
                                <a:rPr lang="en-US" sz="1200" b="0" i="1" smtClean="0">
                                  <a:latin typeface="Cambria Math" panose="02040503050406030204" pitchFamily="18" charset="0"/>
                                </a:rPr>
                                <m:t>&gt;0.5 </m:t>
                              </m:r>
                              <m:r>
                                <a:rPr lang="en-US" sz="1200" b="0" i="1" smtClean="0">
                                  <a:latin typeface="Cambria Math" panose="02040503050406030204" pitchFamily="18" charset="0"/>
                                </a:rPr>
                                <m:t>𝑙</m:t>
                              </m:r>
                              <m:r>
                                <a:rPr lang="en-US" sz="1200" b="0" i="1" smtClean="0">
                                  <a:latin typeface="Cambria Math" panose="02040503050406030204" pitchFamily="18" charset="0"/>
                                </a:rPr>
                                <m:t>≤0.5</m:t>
                              </m:r>
                            </m:e>
                          </m:eqArr>
                          <m:r>
                            <a:rPr lang="en-US" sz="1200" i="1">
                              <a:latin typeface="Cambria Math" panose="02040503050406030204" pitchFamily="18" charset="0"/>
                            </a:rPr>
                            <m:t> </m:t>
                          </m:r>
                        </m:e>
                      </m:d>
                    </m:oMath>
                  </m:oMathPara>
                </a14:m>
                <a:endParaRPr lang="en-US" sz="1200" dirty="0"/>
              </a:p>
            </p:txBody>
          </p:sp>
        </mc:Choice>
        <mc:Fallback xmlns="">
          <p:sp>
            <p:nvSpPr>
              <p:cNvPr id="30" name="TextBox 29">
                <a:extLst>
                  <a:ext uri="{FF2B5EF4-FFF2-40B4-BE49-F238E27FC236}">
                    <a16:creationId xmlns:a16="http://schemas.microsoft.com/office/drawing/2014/main" id="{4548118B-FCBC-CA97-A829-F18970E1A1A6}"/>
                  </a:ext>
                </a:extLst>
              </p:cNvPr>
              <p:cNvSpPr txBox="1">
                <a:spLocks noRot="1" noChangeAspect="1" noMove="1" noResize="1" noEditPoints="1" noAdjustHandles="1" noChangeArrowheads="1" noChangeShapeType="1" noTextEdit="1"/>
              </p:cNvSpPr>
              <p:nvPr/>
            </p:nvSpPr>
            <p:spPr>
              <a:xfrm>
                <a:off x="1187407" y="5087476"/>
                <a:ext cx="6824365" cy="1246495"/>
              </a:xfrm>
              <a:prstGeom prst="rect">
                <a:avLst/>
              </a:prstGeom>
              <a:blipFill>
                <a:blip r:embed="rId11"/>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91129151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301D9-40F1-2CA2-D120-12BD23B2401C}"/>
              </a:ext>
            </a:extLst>
          </p:cNvPr>
          <p:cNvSpPr>
            <a:spLocks noGrp="1"/>
          </p:cNvSpPr>
          <p:nvPr>
            <p:ph type="title"/>
          </p:nvPr>
        </p:nvSpPr>
        <p:spPr/>
        <p:txBody>
          <a:bodyPr>
            <a:normAutofit/>
          </a:bodyPr>
          <a:lstStyle/>
          <a:p>
            <a:r>
              <a:rPr lang="en-US" dirty="0"/>
              <a:t>Miss-Classification Loss/Classification Error Rate – Reason for Insensitivity </a:t>
            </a:r>
          </a:p>
        </p:txBody>
      </p:sp>
      <p:grpSp>
        <p:nvGrpSpPr>
          <p:cNvPr id="12" name="Group 11">
            <a:extLst>
              <a:ext uri="{FF2B5EF4-FFF2-40B4-BE49-F238E27FC236}">
                <a16:creationId xmlns:a16="http://schemas.microsoft.com/office/drawing/2014/main" id="{D95BFD2F-94D1-AA9C-0FB7-E7D75CCC9B31}"/>
              </a:ext>
            </a:extLst>
          </p:cNvPr>
          <p:cNvGrpSpPr/>
          <p:nvPr/>
        </p:nvGrpSpPr>
        <p:grpSpPr>
          <a:xfrm>
            <a:off x="7234610" y="1690688"/>
            <a:ext cx="4670324" cy="4393650"/>
            <a:chOff x="-39295" y="2433164"/>
            <a:chExt cx="4670324" cy="4393650"/>
          </a:xfrm>
        </p:grpSpPr>
        <p:grpSp>
          <p:nvGrpSpPr>
            <p:cNvPr id="13" name="Group 12">
              <a:extLst>
                <a:ext uri="{FF2B5EF4-FFF2-40B4-BE49-F238E27FC236}">
                  <a16:creationId xmlns:a16="http://schemas.microsoft.com/office/drawing/2014/main" id="{82B7870F-956B-33E9-68E6-16EA68BD3499}"/>
                </a:ext>
              </a:extLst>
            </p:cNvPr>
            <p:cNvGrpSpPr/>
            <p:nvPr/>
          </p:nvGrpSpPr>
          <p:grpSpPr>
            <a:xfrm>
              <a:off x="838200" y="2433164"/>
              <a:ext cx="3031948" cy="3971835"/>
              <a:chOff x="6287550" y="242605"/>
              <a:chExt cx="3120703" cy="4088104"/>
            </a:xfrm>
          </p:grpSpPr>
          <p:sp>
            <p:nvSpPr>
              <p:cNvPr id="30" name="Oval 29">
                <a:extLst>
                  <a:ext uri="{FF2B5EF4-FFF2-40B4-BE49-F238E27FC236}">
                    <a16:creationId xmlns:a16="http://schemas.microsoft.com/office/drawing/2014/main" id="{67FFA535-46AC-EA0D-EFDE-4CBFC791E0C7}"/>
                  </a:ext>
                </a:extLst>
              </p:cNvPr>
              <p:cNvSpPr/>
              <p:nvPr/>
            </p:nvSpPr>
            <p:spPr>
              <a:xfrm>
                <a:off x="7214533" y="618381"/>
                <a:ext cx="1350627" cy="124996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Sunny?</a:t>
                </a:r>
              </a:p>
            </p:txBody>
          </p:sp>
          <p:cxnSp>
            <p:nvCxnSpPr>
              <p:cNvPr id="31" name="Straight Arrow Connector 30">
                <a:extLst>
                  <a:ext uri="{FF2B5EF4-FFF2-40B4-BE49-F238E27FC236}">
                    <a16:creationId xmlns:a16="http://schemas.microsoft.com/office/drawing/2014/main" id="{6AE69819-29F8-9ECF-EC3C-9155C434745E}"/>
                  </a:ext>
                </a:extLst>
              </p:cNvPr>
              <p:cNvCxnSpPr>
                <a:cxnSpLocks/>
                <a:stCxn id="30" idx="4"/>
              </p:cNvCxnSpPr>
              <p:nvPr/>
            </p:nvCxnSpPr>
            <p:spPr>
              <a:xfrm flipH="1">
                <a:off x="6962863" y="1868341"/>
                <a:ext cx="926984" cy="9227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3392997C-8696-D82F-A405-623299A0C203}"/>
                  </a:ext>
                </a:extLst>
              </p:cNvPr>
              <p:cNvCxnSpPr>
                <a:cxnSpLocks/>
                <a:stCxn id="30" idx="4"/>
              </p:cNvCxnSpPr>
              <p:nvPr/>
            </p:nvCxnSpPr>
            <p:spPr>
              <a:xfrm>
                <a:off x="7889847" y="1868341"/>
                <a:ext cx="843093" cy="9227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594B286F-BA28-B2E6-DD9D-BFE721FAAF6A}"/>
                  </a:ext>
                </a:extLst>
              </p:cNvPr>
              <p:cNvSpPr txBox="1"/>
              <p:nvPr/>
            </p:nvSpPr>
            <p:spPr>
              <a:xfrm>
                <a:off x="6940837" y="2086347"/>
                <a:ext cx="485519" cy="369332"/>
              </a:xfrm>
              <a:prstGeom prst="rect">
                <a:avLst/>
              </a:prstGeom>
              <a:noFill/>
            </p:spPr>
            <p:txBody>
              <a:bodyPr wrap="none" rtlCol="0">
                <a:spAutoFit/>
              </a:bodyPr>
              <a:lstStyle/>
              <a:p>
                <a:r>
                  <a:rPr lang="en-US" dirty="0"/>
                  <a:t>Yes</a:t>
                </a:r>
              </a:p>
            </p:txBody>
          </p:sp>
          <p:sp>
            <p:nvSpPr>
              <p:cNvPr id="34" name="TextBox 33">
                <a:extLst>
                  <a:ext uri="{FF2B5EF4-FFF2-40B4-BE49-F238E27FC236}">
                    <a16:creationId xmlns:a16="http://schemas.microsoft.com/office/drawing/2014/main" id="{8CE4317F-AD92-EF4C-8FF9-121F3CE696C7}"/>
                  </a:ext>
                </a:extLst>
              </p:cNvPr>
              <p:cNvSpPr txBox="1"/>
              <p:nvPr/>
            </p:nvSpPr>
            <p:spPr>
              <a:xfrm>
                <a:off x="8490181" y="2086347"/>
                <a:ext cx="455574" cy="369332"/>
              </a:xfrm>
              <a:prstGeom prst="rect">
                <a:avLst/>
              </a:prstGeom>
              <a:noFill/>
            </p:spPr>
            <p:txBody>
              <a:bodyPr wrap="none" rtlCol="0">
                <a:spAutoFit/>
              </a:bodyPr>
              <a:lstStyle/>
              <a:p>
                <a:r>
                  <a:rPr lang="en-US" dirty="0"/>
                  <a:t>No</a:t>
                </a:r>
              </a:p>
            </p:txBody>
          </p:sp>
          <p:sp>
            <p:nvSpPr>
              <p:cNvPr id="35" name="Oval 34">
                <a:extLst>
                  <a:ext uri="{FF2B5EF4-FFF2-40B4-BE49-F238E27FC236}">
                    <a16:creationId xmlns:a16="http://schemas.microsoft.com/office/drawing/2014/main" id="{B47FEB5B-CA41-CDB2-CCF9-92A7628887AD}"/>
                  </a:ext>
                </a:extLst>
              </p:cNvPr>
              <p:cNvSpPr/>
              <p:nvPr/>
            </p:nvSpPr>
            <p:spPr>
              <a:xfrm>
                <a:off x="8057626" y="2804020"/>
                <a:ext cx="1350627" cy="124996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t>Bajji</a:t>
                </a:r>
                <a:endParaRPr lang="en-US" dirty="0"/>
              </a:p>
            </p:txBody>
          </p:sp>
          <p:sp>
            <p:nvSpPr>
              <p:cNvPr id="36" name="Oval 35">
                <a:extLst>
                  <a:ext uri="{FF2B5EF4-FFF2-40B4-BE49-F238E27FC236}">
                    <a16:creationId xmlns:a16="http://schemas.microsoft.com/office/drawing/2014/main" id="{5BE6A2F7-39B8-3A6B-1716-7100F91A79E9}"/>
                  </a:ext>
                </a:extLst>
              </p:cNvPr>
              <p:cNvSpPr/>
              <p:nvPr/>
            </p:nvSpPr>
            <p:spPr>
              <a:xfrm>
                <a:off x="6287550" y="2791130"/>
                <a:ext cx="1350627" cy="1249960"/>
              </a:xfrm>
              <a:prstGeom prst="ellipse">
                <a:avLst/>
              </a:prstGeom>
              <a:solidFill>
                <a:srgbClr val="4472C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Ice Cream</a:t>
                </a:r>
              </a:p>
            </p:txBody>
          </p:sp>
          <p:sp>
            <p:nvSpPr>
              <p:cNvPr id="37" name="TextBox 36">
                <a:extLst>
                  <a:ext uri="{FF2B5EF4-FFF2-40B4-BE49-F238E27FC236}">
                    <a16:creationId xmlns:a16="http://schemas.microsoft.com/office/drawing/2014/main" id="{552D3DC6-72B9-9188-3945-626490CED7FB}"/>
                  </a:ext>
                </a:extLst>
              </p:cNvPr>
              <p:cNvSpPr txBox="1"/>
              <p:nvPr/>
            </p:nvSpPr>
            <p:spPr>
              <a:xfrm>
                <a:off x="7296542" y="242605"/>
                <a:ext cx="1186607" cy="369332"/>
              </a:xfrm>
              <a:prstGeom prst="rect">
                <a:avLst/>
              </a:prstGeom>
              <a:noFill/>
            </p:spPr>
            <p:txBody>
              <a:bodyPr wrap="none" rtlCol="0">
                <a:spAutoFit/>
              </a:bodyPr>
              <a:lstStyle/>
              <a:p>
                <a:r>
                  <a:rPr lang="en-US" dirty="0"/>
                  <a:t>Root Node</a:t>
                </a:r>
              </a:p>
            </p:txBody>
          </p:sp>
          <p:sp>
            <p:nvSpPr>
              <p:cNvPr id="38" name="TextBox 37">
                <a:extLst>
                  <a:ext uri="{FF2B5EF4-FFF2-40B4-BE49-F238E27FC236}">
                    <a16:creationId xmlns:a16="http://schemas.microsoft.com/office/drawing/2014/main" id="{8F20F1F9-2F06-3812-ECB1-E226080D30B8}"/>
                  </a:ext>
                </a:extLst>
              </p:cNvPr>
              <p:cNvSpPr txBox="1"/>
              <p:nvPr/>
            </p:nvSpPr>
            <p:spPr>
              <a:xfrm>
                <a:off x="6392901" y="3961377"/>
                <a:ext cx="1138711" cy="369332"/>
              </a:xfrm>
              <a:prstGeom prst="rect">
                <a:avLst/>
              </a:prstGeom>
              <a:noFill/>
            </p:spPr>
            <p:txBody>
              <a:bodyPr wrap="none" rtlCol="0">
                <a:spAutoFit/>
              </a:bodyPr>
              <a:lstStyle/>
              <a:p>
                <a:r>
                  <a:rPr lang="en-US" dirty="0"/>
                  <a:t>Leaf Node</a:t>
                </a:r>
              </a:p>
            </p:txBody>
          </p:sp>
          <p:sp>
            <p:nvSpPr>
              <p:cNvPr id="39" name="TextBox 38">
                <a:extLst>
                  <a:ext uri="{FF2B5EF4-FFF2-40B4-BE49-F238E27FC236}">
                    <a16:creationId xmlns:a16="http://schemas.microsoft.com/office/drawing/2014/main" id="{8585D152-2F9B-8A30-7E79-BDDB9DB44E8A}"/>
                  </a:ext>
                </a:extLst>
              </p:cNvPr>
              <p:cNvSpPr txBox="1"/>
              <p:nvPr/>
            </p:nvSpPr>
            <p:spPr>
              <a:xfrm>
                <a:off x="8163584" y="3961377"/>
                <a:ext cx="1138711" cy="369332"/>
              </a:xfrm>
              <a:prstGeom prst="rect">
                <a:avLst/>
              </a:prstGeom>
              <a:noFill/>
            </p:spPr>
            <p:txBody>
              <a:bodyPr wrap="none" rtlCol="0">
                <a:spAutoFit/>
              </a:bodyPr>
              <a:lstStyle/>
              <a:p>
                <a:r>
                  <a:rPr lang="en-US" dirty="0"/>
                  <a:t>Leaf Node</a:t>
                </a:r>
              </a:p>
            </p:txBody>
          </p:sp>
        </p:grpSp>
        <p:sp>
          <p:nvSpPr>
            <p:cNvPr id="14" name="TextBox 13">
              <a:extLst>
                <a:ext uri="{FF2B5EF4-FFF2-40B4-BE49-F238E27FC236}">
                  <a16:creationId xmlns:a16="http://schemas.microsoft.com/office/drawing/2014/main" id="{AB78CF45-7838-0E8C-475A-F85A032F2735}"/>
                </a:ext>
              </a:extLst>
            </p:cNvPr>
            <p:cNvSpPr txBox="1"/>
            <p:nvPr/>
          </p:nvSpPr>
          <p:spPr>
            <a:xfrm>
              <a:off x="3109266" y="3036906"/>
              <a:ext cx="1521763" cy="646331"/>
            </a:xfrm>
            <a:prstGeom prst="rect">
              <a:avLst/>
            </a:prstGeom>
            <a:noFill/>
          </p:spPr>
          <p:txBody>
            <a:bodyPr wrap="none" rtlCol="0">
              <a:spAutoFit/>
            </a:bodyPr>
            <a:lstStyle/>
            <a:p>
              <a:r>
                <a:rPr lang="en-US" dirty="0"/>
                <a:t>#Ice Cream 60</a:t>
              </a:r>
            </a:p>
            <a:p>
              <a:r>
                <a:rPr lang="en-US" dirty="0"/>
                <a:t>#Bajji 40</a:t>
              </a:r>
            </a:p>
          </p:txBody>
        </p:sp>
        <p:sp>
          <p:nvSpPr>
            <p:cNvPr id="16" name="TextBox 15">
              <a:extLst>
                <a:ext uri="{FF2B5EF4-FFF2-40B4-BE49-F238E27FC236}">
                  <a16:creationId xmlns:a16="http://schemas.microsoft.com/office/drawing/2014/main" id="{31879E4A-F8C2-F5C5-4138-A0E6B4D25CD3}"/>
                </a:ext>
              </a:extLst>
            </p:cNvPr>
            <p:cNvSpPr txBox="1"/>
            <p:nvPr/>
          </p:nvSpPr>
          <p:spPr>
            <a:xfrm>
              <a:off x="-39295" y="4607305"/>
              <a:ext cx="1521763" cy="646331"/>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none" rtlCol="0">
              <a:spAutoFit/>
            </a:bodyPr>
            <a:lstStyle/>
            <a:p>
              <a:r>
                <a:rPr lang="en-US" dirty="0"/>
                <a:t>#Ice Cream 30</a:t>
              </a:r>
            </a:p>
            <a:p>
              <a:r>
                <a:rPr lang="en-US" dirty="0"/>
                <a:t>#Bajji 10</a:t>
              </a:r>
            </a:p>
          </p:txBody>
        </p:sp>
        <p:sp>
          <p:nvSpPr>
            <p:cNvPr id="17" name="TextBox 16">
              <a:extLst>
                <a:ext uri="{FF2B5EF4-FFF2-40B4-BE49-F238E27FC236}">
                  <a16:creationId xmlns:a16="http://schemas.microsoft.com/office/drawing/2014/main" id="{7821729C-8209-8FF7-8F97-74033584BC41}"/>
                </a:ext>
              </a:extLst>
            </p:cNvPr>
            <p:cNvSpPr txBox="1"/>
            <p:nvPr/>
          </p:nvSpPr>
          <p:spPr>
            <a:xfrm>
              <a:off x="3109266" y="4607305"/>
              <a:ext cx="1521763" cy="646331"/>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none" rtlCol="0">
              <a:spAutoFit/>
            </a:bodyPr>
            <a:lstStyle/>
            <a:p>
              <a:pPr algn="r"/>
              <a:r>
                <a:rPr lang="en-US" dirty="0"/>
                <a:t>#Ice Cream 30</a:t>
              </a:r>
            </a:p>
            <a:p>
              <a:pPr algn="r"/>
              <a:r>
                <a:rPr lang="en-US" dirty="0"/>
                <a:t>#Bajji 30 </a:t>
              </a:r>
            </a:p>
          </p:txBody>
        </p: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A5CF6536-7841-6880-8356-06478D80C23A}"/>
                    </a:ext>
                  </a:extLst>
                </p:cNvPr>
                <p:cNvSpPr txBox="1"/>
                <p:nvPr/>
              </p:nvSpPr>
              <p:spPr>
                <a:xfrm>
                  <a:off x="983802" y="6337128"/>
                  <a:ext cx="1019831" cy="489686"/>
                </a:xfrm>
                <a:prstGeom prst="rect">
                  <a:avLst/>
                </a:prstGeom>
                <a:noFill/>
              </p:spPr>
              <p:txBody>
                <a:bodyPr wrap="none" rtlCol="0">
                  <a:spAutoFit/>
                </a:bodyPr>
                <a:lstStyle/>
                <a:p>
                  <a:r>
                    <a:rPr lang="en-US" dirty="0"/>
                    <a:t>MCL =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15</m:t>
                          </m:r>
                        </m:num>
                        <m:den>
                          <m:r>
                            <a:rPr lang="en-US" b="0" i="1" smtClean="0">
                              <a:latin typeface="Cambria Math" panose="02040503050406030204" pitchFamily="18" charset="0"/>
                            </a:rPr>
                            <m:t>50</m:t>
                          </m:r>
                        </m:den>
                      </m:f>
                    </m:oMath>
                  </a14:m>
                  <a:endParaRPr lang="en-US" dirty="0"/>
                </a:p>
              </p:txBody>
            </p:sp>
          </mc:Choice>
          <mc:Fallback xmlns="">
            <p:sp>
              <p:nvSpPr>
                <p:cNvPr id="20" name="TextBox 19">
                  <a:extLst>
                    <a:ext uri="{FF2B5EF4-FFF2-40B4-BE49-F238E27FC236}">
                      <a16:creationId xmlns:a16="http://schemas.microsoft.com/office/drawing/2014/main" id="{A5CF6536-7841-6880-8356-06478D80C23A}"/>
                    </a:ext>
                  </a:extLst>
                </p:cNvPr>
                <p:cNvSpPr txBox="1">
                  <a:spLocks noRot="1" noChangeAspect="1" noMove="1" noResize="1" noEditPoints="1" noAdjustHandles="1" noChangeArrowheads="1" noChangeShapeType="1" noTextEdit="1"/>
                </p:cNvSpPr>
                <p:nvPr/>
              </p:nvSpPr>
              <p:spPr>
                <a:xfrm>
                  <a:off x="983802" y="6337128"/>
                  <a:ext cx="1019831" cy="489686"/>
                </a:xfrm>
                <a:prstGeom prst="rect">
                  <a:avLst/>
                </a:prstGeom>
                <a:blipFill>
                  <a:blip r:embed="rId2"/>
                  <a:stretch>
                    <a:fillRect l="-5389" b="-7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88FBF06E-569B-B789-A50C-16BE3C3967BE}"/>
                    </a:ext>
                  </a:extLst>
                </p:cNvPr>
                <p:cNvSpPr txBox="1"/>
                <p:nvPr/>
              </p:nvSpPr>
              <p:spPr>
                <a:xfrm>
                  <a:off x="2706530" y="6335301"/>
                  <a:ext cx="1015021" cy="489429"/>
                </a:xfrm>
                <a:prstGeom prst="rect">
                  <a:avLst/>
                </a:prstGeom>
                <a:noFill/>
              </p:spPr>
              <p:txBody>
                <a:bodyPr wrap="none" rtlCol="0">
                  <a:spAutoFit/>
                </a:bodyPr>
                <a:lstStyle/>
                <a:p>
                  <a:r>
                    <a:rPr lang="en-US" dirty="0"/>
                    <a:t>MCL =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25</m:t>
                          </m:r>
                        </m:num>
                        <m:den>
                          <m:r>
                            <a:rPr lang="en-US" b="0" i="1" smtClean="0">
                              <a:latin typeface="Cambria Math" panose="02040503050406030204" pitchFamily="18" charset="0"/>
                            </a:rPr>
                            <m:t>50</m:t>
                          </m:r>
                        </m:den>
                      </m:f>
                    </m:oMath>
                  </a14:m>
                  <a:endParaRPr lang="en-US" dirty="0"/>
                </a:p>
              </p:txBody>
            </p:sp>
          </mc:Choice>
          <mc:Fallback xmlns="">
            <p:sp>
              <p:nvSpPr>
                <p:cNvPr id="21" name="TextBox 20">
                  <a:extLst>
                    <a:ext uri="{FF2B5EF4-FFF2-40B4-BE49-F238E27FC236}">
                      <a16:creationId xmlns:a16="http://schemas.microsoft.com/office/drawing/2014/main" id="{88FBF06E-569B-B789-A50C-16BE3C3967BE}"/>
                    </a:ext>
                  </a:extLst>
                </p:cNvPr>
                <p:cNvSpPr txBox="1">
                  <a:spLocks noRot="1" noChangeAspect="1" noMove="1" noResize="1" noEditPoints="1" noAdjustHandles="1" noChangeArrowheads="1" noChangeShapeType="1" noTextEdit="1"/>
                </p:cNvSpPr>
                <p:nvPr/>
              </p:nvSpPr>
              <p:spPr>
                <a:xfrm>
                  <a:off x="2706530" y="6335301"/>
                  <a:ext cx="1015021" cy="489429"/>
                </a:xfrm>
                <a:prstGeom prst="rect">
                  <a:avLst/>
                </a:prstGeom>
                <a:blipFill>
                  <a:blip r:embed="rId3"/>
                  <a:stretch>
                    <a:fillRect l="-4790" b="-617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D815C706-6E2D-8D45-F01E-8F0E8A7B7D7D}"/>
                    </a:ext>
                  </a:extLst>
                </p:cNvPr>
                <p:cNvSpPr txBox="1"/>
                <p:nvPr/>
              </p:nvSpPr>
              <p:spPr>
                <a:xfrm>
                  <a:off x="481466" y="3176144"/>
                  <a:ext cx="1117614" cy="485774"/>
                </a:xfrm>
                <a:prstGeom prst="rect">
                  <a:avLst/>
                </a:prstGeom>
                <a:noFill/>
              </p:spPr>
              <p:txBody>
                <a:bodyPr wrap="none" rtlCol="0">
                  <a:spAutoFit/>
                </a:bodyPr>
                <a:lstStyle/>
                <a:p>
                  <a:r>
                    <a:rPr lang="en-US" dirty="0"/>
                    <a:t>MCL =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40</m:t>
                          </m:r>
                        </m:num>
                        <m:den>
                          <m:r>
                            <a:rPr lang="en-US" b="0" i="1" smtClean="0">
                              <a:latin typeface="Cambria Math" panose="02040503050406030204" pitchFamily="18" charset="0"/>
                            </a:rPr>
                            <m:t>100</m:t>
                          </m:r>
                        </m:den>
                      </m:f>
                    </m:oMath>
                  </a14:m>
                  <a:endParaRPr lang="en-US" dirty="0"/>
                </a:p>
              </p:txBody>
            </p:sp>
          </mc:Choice>
          <mc:Fallback xmlns="">
            <p:sp>
              <p:nvSpPr>
                <p:cNvPr id="29" name="TextBox 28">
                  <a:extLst>
                    <a:ext uri="{FF2B5EF4-FFF2-40B4-BE49-F238E27FC236}">
                      <a16:creationId xmlns:a16="http://schemas.microsoft.com/office/drawing/2014/main" id="{D815C706-6E2D-8D45-F01E-8F0E8A7B7D7D}"/>
                    </a:ext>
                  </a:extLst>
                </p:cNvPr>
                <p:cNvSpPr txBox="1">
                  <a:spLocks noRot="1" noChangeAspect="1" noMove="1" noResize="1" noEditPoints="1" noAdjustHandles="1" noChangeArrowheads="1" noChangeShapeType="1" noTextEdit="1"/>
                </p:cNvSpPr>
                <p:nvPr/>
              </p:nvSpPr>
              <p:spPr>
                <a:xfrm>
                  <a:off x="481466" y="3176144"/>
                  <a:ext cx="1117614" cy="485774"/>
                </a:xfrm>
                <a:prstGeom prst="rect">
                  <a:avLst/>
                </a:prstGeom>
                <a:blipFill>
                  <a:blip r:embed="rId4"/>
                  <a:stretch>
                    <a:fillRect l="-4348" b="-7500"/>
                  </a:stretch>
                </a:blipFill>
              </p:spPr>
              <p:txBody>
                <a:bodyPr/>
                <a:lstStyle/>
                <a:p>
                  <a:r>
                    <a:rPr lang="en-US">
                      <a:noFill/>
                    </a:rPr>
                    <a:t> </a:t>
                  </a:r>
                </a:p>
              </p:txBody>
            </p:sp>
          </mc:Fallback>
        </mc:AlternateContent>
      </p:grpSp>
      <p:sp>
        <p:nvSpPr>
          <p:cNvPr id="44" name="Rectangle: Rounded Corners 43">
            <a:extLst>
              <a:ext uri="{FF2B5EF4-FFF2-40B4-BE49-F238E27FC236}">
                <a16:creationId xmlns:a16="http://schemas.microsoft.com/office/drawing/2014/main" id="{A898EDFB-24E3-D5FD-1D6F-40B7B5464375}"/>
              </a:ext>
            </a:extLst>
          </p:cNvPr>
          <p:cNvSpPr/>
          <p:nvPr/>
        </p:nvSpPr>
        <p:spPr>
          <a:xfrm>
            <a:off x="753753" y="1931351"/>
            <a:ext cx="6451447" cy="4470760"/>
          </a:xfrm>
          <a:prstGeom prst="roundRect">
            <a:avLst>
              <a:gd name="adj" fmla="val 0"/>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pPr marL="457200" indent="-457200">
              <a:buFont typeface="Arial" panose="020B0604020202020204" pitchFamily="34" charset="0"/>
              <a:buChar char="•"/>
            </a:pPr>
            <a:r>
              <a:rPr lang="en-US" sz="2800" dirty="0"/>
              <a:t>When the majority/minority class in parent node remains in majority/minority in both the leaf nodes, then the miss-classification loss reduction is 0. </a:t>
            </a:r>
          </a:p>
          <a:p>
            <a:pPr marL="457200" indent="-457200">
              <a:buFont typeface="Arial" panose="020B0604020202020204" pitchFamily="34" charset="0"/>
              <a:buChar char="•"/>
            </a:pPr>
            <a:r>
              <a:rPr lang="en-US" sz="2800" dirty="0"/>
              <a:t>The reason for this is the linearity of this metric. </a:t>
            </a:r>
          </a:p>
          <a:p>
            <a:pPr marL="457200" indent="-457200">
              <a:buFont typeface="Arial" panose="020B0604020202020204" pitchFamily="34" charset="0"/>
              <a:buChar char="•"/>
            </a:pPr>
            <a:r>
              <a:rPr lang="en-US" sz="2800" dirty="0"/>
              <a:t>Hence there is a need for a more sensitive metric to capture purity within such divisions.</a:t>
            </a:r>
          </a:p>
        </p:txBody>
      </p:sp>
    </p:spTree>
    <p:extLst>
      <p:ext uri="{BB962C8B-B14F-4D97-AF65-F5344CB8AC3E}">
        <p14:creationId xmlns:p14="http://schemas.microsoft.com/office/powerpoint/2010/main" val="27061599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B84B8-6AE9-4BDF-6594-91EDF69C9BE7}"/>
              </a:ext>
            </a:extLst>
          </p:cNvPr>
          <p:cNvSpPr>
            <a:spLocks noGrp="1"/>
          </p:cNvSpPr>
          <p:nvPr>
            <p:ph type="title"/>
          </p:nvPr>
        </p:nvSpPr>
        <p:spPr/>
        <p:txBody>
          <a:bodyPr/>
          <a:lstStyle/>
          <a:p>
            <a:r>
              <a:rPr lang="en-US" dirty="0"/>
              <a:t>Types of Supervised Learning</a:t>
            </a:r>
          </a:p>
        </p:txBody>
      </p:sp>
      <p:graphicFrame>
        <p:nvGraphicFramePr>
          <p:cNvPr id="5" name="Diagram 4">
            <a:extLst>
              <a:ext uri="{FF2B5EF4-FFF2-40B4-BE49-F238E27FC236}">
                <a16:creationId xmlns:a16="http://schemas.microsoft.com/office/drawing/2014/main" id="{A33384A3-798A-EE3D-E24C-3B6777488127}"/>
              </a:ext>
            </a:extLst>
          </p:cNvPr>
          <p:cNvGraphicFramePr/>
          <p:nvPr>
            <p:extLst>
              <p:ext uri="{D42A27DB-BD31-4B8C-83A1-F6EECF244321}">
                <p14:modId xmlns:p14="http://schemas.microsoft.com/office/powerpoint/2010/main" val="3835432273"/>
              </p:ext>
            </p:extLst>
          </p:nvPr>
        </p:nvGraphicFramePr>
        <p:xfrm>
          <a:off x="1693831" y="1576149"/>
          <a:ext cx="8804336" cy="33337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a:extLst>
              <a:ext uri="{FF2B5EF4-FFF2-40B4-BE49-F238E27FC236}">
                <a16:creationId xmlns:a16="http://schemas.microsoft.com/office/drawing/2014/main" id="{6B2F8120-67CF-7659-E79F-919AD5BC17CC}"/>
              </a:ext>
            </a:extLst>
          </p:cNvPr>
          <p:cNvSpPr txBox="1"/>
          <p:nvPr/>
        </p:nvSpPr>
        <p:spPr>
          <a:xfrm>
            <a:off x="7920643" y="4909899"/>
            <a:ext cx="3196127" cy="1754326"/>
          </a:xfrm>
          <a:prstGeom prst="rect">
            <a:avLst/>
          </a:prstGeom>
          <a:noFill/>
        </p:spPr>
        <p:txBody>
          <a:bodyPr wrap="square" rtlCol="0">
            <a:spAutoFit/>
          </a:bodyPr>
          <a:lstStyle/>
          <a:p>
            <a:r>
              <a:rPr lang="en-US" dirty="0"/>
              <a:t>To predict a qualitative characteristic/label for a given data point.</a:t>
            </a:r>
          </a:p>
          <a:p>
            <a:endParaRPr lang="en-US" i="1" dirty="0"/>
          </a:p>
          <a:p>
            <a:r>
              <a:rPr lang="en-US" i="1" dirty="0"/>
              <a:t>Ex: Detecting a human face from a photo.</a:t>
            </a:r>
          </a:p>
        </p:txBody>
      </p:sp>
      <p:sp>
        <p:nvSpPr>
          <p:cNvPr id="7" name="TextBox 6">
            <a:extLst>
              <a:ext uri="{FF2B5EF4-FFF2-40B4-BE49-F238E27FC236}">
                <a16:creationId xmlns:a16="http://schemas.microsoft.com/office/drawing/2014/main" id="{BCFE9D05-3D04-270B-C215-FA89878ED410}"/>
              </a:ext>
            </a:extLst>
          </p:cNvPr>
          <p:cNvSpPr txBox="1"/>
          <p:nvPr/>
        </p:nvSpPr>
        <p:spPr>
          <a:xfrm>
            <a:off x="1075231" y="4909899"/>
            <a:ext cx="3387712" cy="1754326"/>
          </a:xfrm>
          <a:prstGeom prst="rect">
            <a:avLst/>
          </a:prstGeom>
          <a:noFill/>
        </p:spPr>
        <p:txBody>
          <a:bodyPr wrap="square" rtlCol="0">
            <a:spAutoFit/>
          </a:bodyPr>
          <a:lstStyle/>
          <a:p>
            <a:r>
              <a:rPr lang="en-US" dirty="0"/>
              <a:t>To predict a quantitative value for a given data point.</a:t>
            </a:r>
          </a:p>
          <a:p>
            <a:endParaRPr lang="en-US" i="1" dirty="0"/>
          </a:p>
          <a:p>
            <a:r>
              <a:rPr lang="en-US" i="1" dirty="0"/>
              <a:t>Ex: Predicting the price of a house based on the features of the house and the market conditions.</a:t>
            </a:r>
          </a:p>
        </p:txBody>
      </p:sp>
    </p:spTree>
    <p:extLst>
      <p:ext uri="{BB962C8B-B14F-4D97-AF65-F5344CB8AC3E}">
        <p14:creationId xmlns:p14="http://schemas.microsoft.com/office/powerpoint/2010/main" val="122750567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301D9-40F1-2CA2-D120-12BD23B2401C}"/>
              </a:ext>
            </a:extLst>
          </p:cNvPr>
          <p:cNvSpPr>
            <a:spLocks noGrp="1"/>
          </p:cNvSpPr>
          <p:nvPr>
            <p:ph type="title"/>
          </p:nvPr>
        </p:nvSpPr>
        <p:spPr/>
        <p:txBody>
          <a:bodyPr/>
          <a:lstStyle/>
          <a:p>
            <a:r>
              <a:rPr lang="en-US" dirty="0"/>
              <a:t>Entropy</a:t>
            </a:r>
          </a:p>
        </p:txBody>
      </p:sp>
      <mc:AlternateContent xmlns:mc="http://schemas.openxmlformats.org/markup-compatibility/2006" xmlns:a14="http://schemas.microsoft.com/office/drawing/2010/main">
        <mc:Choice Requires="a14">
          <p:sp>
            <p:nvSpPr>
              <p:cNvPr id="44" name="Rectangle: Rounded Corners 43">
                <a:extLst>
                  <a:ext uri="{FF2B5EF4-FFF2-40B4-BE49-F238E27FC236}">
                    <a16:creationId xmlns:a16="http://schemas.microsoft.com/office/drawing/2014/main" id="{A898EDFB-24E3-D5FD-1D6F-40B7B5464375}"/>
                  </a:ext>
                </a:extLst>
              </p:cNvPr>
              <p:cNvSpPr/>
              <p:nvPr/>
            </p:nvSpPr>
            <p:spPr>
              <a:xfrm>
                <a:off x="753753" y="1931351"/>
                <a:ext cx="5721838" cy="4561524"/>
              </a:xfrm>
              <a:prstGeom prst="roundRect">
                <a:avLst>
                  <a:gd name="adj" fmla="val 0"/>
                </a:avLst>
              </a:prstGeom>
              <a:noFill/>
              <a:ln>
                <a:noFill/>
              </a:ln>
            </p:spPr>
            <p:style>
              <a:lnRef idx="2">
                <a:schemeClr val="accent1"/>
              </a:lnRef>
              <a:fillRef idx="1">
                <a:schemeClr val="lt1"/>
              </a:fillRef>
              <a:effectRef idx="0">
                <a:schemeClr val="accent1"/>
              </a:effectRef>
              <a:fontRef idx="minor">
                <a:schemeClr val="dk1"/>
              </a:fontRef>
            </p:style>
            <p:txBody>
              <a:bodyPr rtlCol="0" anchor="t"/>
              <a:lstStyle/>
              <a:p>
                <a:r>
                  <a:rPr lang="en-AU" sz="2800" dirty="0"/>
                  <a:t>Entropy of a random variable </a:t>
                </a:r>
                <a14:m>
                  <m:oMath xmlns:m="http://schemas.openxmlformats.org/officeDocument/2006/math">
                    <m:r>
                      <a:rPr lang="en-AU" sz="2800" i="1" dirty="0" smtClean="0">
                        <a:latin typeface="Cambria Math" panose="02040503050406030204" pitchFamily="18" charset="0"/>
                      </a:rPr>
                      <m:t>𝑋</m:t>
                    </m:r>
                  </m:oMath>
                </a14:m>
                <a:r>
                  <a:rPr lang="en-AU" sz="2800" dirty="0"/>
                  <a:t> is defined as the “expected surprise” in the possible outcomes of it. </a:t>
                </a:r>
              </a:p>
              <a:p>
                <a:endParaRPr lang="en-AU" sz="2800" dirty="0"/>
              </a:p>
              <a:p>
                <a:r>
                  <a:rPr lang="en-AU" sz="2800" u="sng" dirty="0"/>
                  <a:t>Properties of Surprise</a:t>
                </a:r>
              </a:p>
              <a:p>
                <a:endParaRPr lang="en-AU" sz="280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AU" sz="2800" i="1" dirty="0" smtClean="0">
                          <a:latin typeface="Cambria Math" panose="02040503050406030204" pitchFamily="18" charset="0"/>
                        </a:rPr>
                        <m:t>𝑆</m:t>
                      </m:r>
                      <m:r>
                        <a:rPr lang="en-US" sz="2800" b="0" i="1" dirty="0" smtClean="0">
                          <a:latin typeface="Cambria Math" panose="02040503050406030204" pitchFamily="18" charset="0"/>
                        </a:rPr>
                        <m:t>𝑢𝑟𝑝𝑟𝑖𝑠𝑒</m:t>
                      </m:r>
                      <m:d>
                        <m:dPr>
                          <m:ctrlPr>
                            <a:rPr lang="en-AU" sz="2800" i="1" dirty="0" smtClean="0">
                              <a:latin typeface="Cambria Math" panose="02040503050406030204" pitchFamily="18" charset="0"/>
                            </a:rPr>
                          </m:ctrlPr>
                        </m:dPr>
                        <m:e>
                          <m:r>
                            <a:rPr lang="en-AU" sz="2800" i="1" dirty="0" smtClean="0">
                              <a:latin typeface="Cambria Math" panose="02040503050406030204" pitchFamily="18" charset="0"/>
                            </a:rPr>
                            <m:t>𝑃</m:t>
                          </m:r>
                          <m:r>
                            <a:rPr lang="en-US" sz="2800" b="0" i="1" dirty="0" smtClean="0">
                              <a:latin typeface="Cambria Math" panose="02040503050406030204" pitchFamily="18" charset="0"/>
                            </a:rPr>
                            <m:t>𝑟𝑜𝑏𝑎𝑏𝑖𝑙𝑖𝑡𝑦</m:t>
                          </m:r>
                          <m:r>
                            <a:rPr lang="en-AU" sz="2800" i="1" dirty="0" smtClean="0">
                              <a:latin typeface="Cambria Math" panose="02040503050406030204" pitchFamily="18" charset="0"/>
                            </a:rPr>
                            <m:t>=1</m:t>
                          </m:r>
                        </m:e>
                      </m:d>
                      <m:r>
                        <a:rPr lang="en-US" sz="2800" b="0" i="1" dirty="0" smtClean="0">
                          <a:latin typeface="Cambria Math" panose="02040503050406030204" pitchFamily="18" charset="0"/>
                        </a:rPr>
                        <m:t>=0</m:t>
                      </m:r>
                    </m:oMath>
                  </m:oMathPara>
                </a14:m>
                <a:endParaRPr lang="en-US" sz="2800" b="0" dirty="0"/>
              </a:p>
              <a:p>
                <a:endParaRPr lang="en-US" sz="2800"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𝑆𝑢𝑟𝑝𝑟𝑖𝑠𝑒</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𝑃𝑟𝑜𝑏𝑎𝑏𝑖𝑙𝑖𝑡𝑦</m:t>
                          </m:r>
                          <m:r>
                            <a:rPr lang="en-US" sz="2800" b="0" i="1" smtClean="0">
                              <a:latin typeface="Cambria Math" panose="02040503050406030204" pitchFamily="18" charset="0"/>
                            </a:rPr>
                            <m:t>=0</m:t>
                          </m:r>
                        </m:e>
                      </m:d>
                      <m:r>
                        <a:rPr lang="en-US" sz="2800" b="0" i="1" smtClean="0">
                          <a:latin typeface="Cambria Math" panose="02040503050406030204" pitchFamily="18" charset="0"/>
                        </a:rPr>
                        <m:t>=∞</m:t>
                      </m:r>
                    </m:oMath>
                  </m:oMathPara>
                </a14:m>
                <a:endParaRPr lang="en-US" sz="2800" b="0" dirty="0"/>
              </a:p>
              <a:p>
                <a:endParaRPr lang="en-US" sz="2800" b="0" dirty="0"/>
              </a:p>
              <a:p>
                <a:pPr marL="457200" indent="-457200">
                  <a:buFont typeface="Arial" panose="020B0604020202020204" pitchFamily="34" charset="0"/>
                  <a:buChar char="•"/>
                </a:pPr>
                <a:endParaRPr lang="en-US" sz="2800" b="0" dirty="0"/>
              </a:p>
              <a:p>
                <a:pPr marL="457200" indent="-457200">
                  <a:buFont typeface="Arial" panose="020B0604020202020204" pitchFamily="34" charset="0"/>
                  <a:buChar char="•"/>
                </a:pPr>
                <a:endParaRPr lang="en-AU" sz="2800" dirty="0"/>
              </a:p>
            </p:txBody>
          </p:sp>
        </mc:Choice>
        <mc:Fallback xmlns="">
          <p:sp>
            <p:nvSpPr>
              <p:cNvPr id="44" name="Rectangle: Rounded Corners 43">
                <a:extLst>
                  <a:ext uri="{FF2B5EF4-FFF2-40B4-BE49-F238E27FC236}">
                    <a16:creationId xmlns:a16="http://schemas.microsoft.com/office/drawing/2014/main" id="{A898EDFB-24E3-D5FD-1D6F-40B7B5464375}"/>
                  </a:ext>
                </a:extLst>
              </p:cNvPr>
              <p:cNvSpPr>
                <a:spLocks noRot="1" noChangeAspect="1" noMove="1" noResize="1" noEditPoints="1" noAdjustHandles="1" noChangeArrowheads="1" noChangeShapeType="1" noTextEdit="1"/>
              </p:cNvSpPr>
              <p:nvPr/>
            </p:nvSpPr>
            <p:spPr>
              <a:xfrm>
                <a:off x="753753" y="1931351"/>
                <a:ext cx="5721838" cy="4561524"/>
              </a:xfrm>
              <a:prstGeom prst="roundRect">
                <a:avLst>
                  <a:gd name="adj" fmla="val 0"/>
                </a:avLst>
              </a:prstGeom>
              <a:blipFill>
                <a:blip r:embed="rId2"/>
                <a:stretch>
                  <a:fillRect l="-2239" t="-1337"/>
                </a:stretch>
              </a:blipFill>
              <a:ln>
                <a:noFill/>
              </a:ln>
            </p:spPr>
            <p:txBody>
              <a:bodyPr/>
              <a:lstStyle/>
              <a:p>
                <a:r>
                  <a:rPr lang="en-US">
                    <a:noFill/>
                  </a:rPr>
                  <a:t> </a:t>
                </a:r>
              </a:p>
            </p:txBody>
          </p:sp>
        </mc:Fallback>
      </mc:AlternateContent>
      <p:grpSp>
        <p:nvGrpSpPr>
          <p:cNvPr id="43" name="Group 42">
            <a:extLst>
              <a:ext uri="{FF2B5EF4-FFF2-40B4-BE49-F238E27FC236}">
                <a16:creationId xmlns:a16="http://schemas.microsoft.com/office/drawing/2014/main" id="{2FF254F6-41C0-9055-7D3D-57EB9518B286}"/>
              </a:ext>
            </a:extLst>
          </p:cNvPr>
          <p:cNvGrpSpPr/>
          <p:nvPr/>
        </p:nvGrpSpPr>
        <p:grpSpPr>
          <a:xfrm>
            <a:off x="6507651" y="1361734"/>
            <a:ext cx="3607475" cy="4955393"/>
            <a:chOff x="6507651" y="1361734"/>
            <a:chExt cx="3607475" cy="4955393"/>
          </a:xfrm>
        </p:grpSpPr>
        <p:cxnSp>
          <p:nvCxnSpPr>
            <p:cNvPr id="4" name="Straight Connector 3">
              <a:extLst>
                <a:ext uri="{FF2B5EF4-FFF2-40B4-BE49-F238E27FC236}">
                  <a16:creationId xmlns:a16="http://schemas.microsoft.com/office/drawing/2014/main" id="{04B71134-E89E-295C-06C9-0F7DCE60AD54}"/>
                </a:ext>
              </a:extLst>
            </p:cNvPr>
            <p:cNvCxnSpPr/>
            <p:nvPr/>
          </p:nvCxnSpPr>
          <p:spPr>
            <a:xfrm>
              <a:off x="7105475" y="4102217"/>
              <a:ext cx="0" cy="1845578"/>
            </a:xfrm>
            <a:prstGeom prst="line">
              <a:avLst/>
            </a:prstGeom>
            <a:ln w="28575">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19C10EBF-D269-587C-75C2-756F499C4C66}"/>
                </a:ext>
              </a:extLst>
            </p:cNvPr>
            <p:cNvCxnSpPr/>
            <p:nvPr/>
          </p:nvCxnSpPr>
          <p:spPr>
            <a:xfrm>
              <a:off x="7105475" y="5947795"/>
              <a:ext cx="2676088" cy="0"/>
            </a:xfrm>
            <a:prstGeom prst="line">
              <a:avLst/>
            </a:prstGeom>
            <a:ln w="28575">
              <a:headEnd type="none" w="med" len="med"/>
              <a:tailEnd type="arrow"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1EFF9E58-EFAA-54CE-404A-0303AE0A0B0F}"/>
                    </a:ext>
                  </a:extLst>
                </p:cNvPr>
                <p:cNvSpPr txBox="1"/>
                <p:nvPr/>
              </p:nvSpPr>
              <p:spPr>
                <a:xfrm>
                  <a:off x="9722839" y="5763129"/>
                  <a:ext cx="39228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𝑋</m:t>
                        </m:r>
                      </m:oMath>
                    </m:oMathPara>
                  </a14:m>
                  <a:endParaRPr lang="en-US" dirty="0"/>
                </a:p>
              </p:txBody>
            </p:sp>
          </mc:Choice>
          <mc:Fallback xmlns="">
            <p:sp>
              <p:nvSpPr>
                <p:cNvPr id="7" name="TextBox 6">
                  <a:extLst>
                    <a:ext uri="{FF2B5EF4-FFF2-40B4-BE49-F238E27FC236}">
                      <a16:creationId xmlns:a16="http://schemas.microsoft.com/office/drawing/2014/main" id="{1EFF9E58-EFAA-54CE-404A-0303AE0A0B0F}"/>
                    </a:ext>
                  </a:extLst>
                </p:cNvPr>
                <p:cNvSpPr txBox="1">
                  <a:spLocks noRot="1" noChangeAspect="1" noMove="1" noResize="1" noEditPoints="1" noAdjustHandles="1" noChangeArrowheads="1" noChangeShapeType="1" noTextEdit="1"/>
                </p:cNvSpPr>
                <p:nvPr/>
              </p:nvSpPr>
              <p:spPr>
                <a:xfrm>
                  <a:off x="9722839" y="5763129"/>
                  <a:ext cx="392287" cy="369332"/>
                </a:xfrm>
                <a:prstGeom prst="rect">
                  <a:avLst/>
                </a:prstGeom>
                <a:blipFill>
                  <a:blip r:embed="rId3"/>
                  <a:stretch>
                    <a:fillRect/>
                  </a:stretch>
                </a:blipFill>
              </p:spPr>
              <p:txBody>
                <a:bodyPr/>
                <a:lstStyle/>
                <a:p>
                  <a:r>
                    <a:rPr lang="en-US">
                      <a:noFill/>
                    </a:rPr>
                    <a:t> </a:t>
                  </a:r>
                </a:p>
              </p:txBody>
            </p:sp>
          </mc:Fallback>
        </mc:AlternateContent>
        <p:sp>
          <p:nvSpPr>
            <p:cNvPr id="8" name="TextBox 7">
              <a:extLst>
                <a:ext uri="{FF2B5EF4-FFF2-40B4-BE49-F238E27FC236}">
                  <a16:creationId xmlns:a16="http://schemas.microsoft.com/office/drawing/2014/main" id="{E47EB929-9912-AC85-AC41-4D90268DFF33}"/>
                </a:ext>
              </a:extLst>
            </p:cNvPr>
            <p:cNvSpPr txBox="1"/>
            <p:nvPr/>
          </p:nvSpPr>
          <p:spPr>
            <a:xfrm>
              <a:off x="7105475" y="5947795"/>
              <a:ext cx="301686" cy="369332"/>
            </a:xfrm>
            <a:prstGeom prst="rect">
              <a:avLst/>
            </a:prstGeom>
            <a:noFill/>
          </p:spPr>
          <p:txBody>
            <a:bodyPr wrap="none" rtlCol="0">
              <a:spAutoFit/>
            </a:bodyPr>
            <a:lstStyle/>
            <a:p>
              <a:r>
                <a:rPr lang="en-US" dirty="0"/>
                <a:t>0</a:t>
              </a:r>
            </a:p>
          </p:txBody>
        </p:sp>
        <p:sp>
          <p:nvSpPr>
            <p:cNvPr id="9" name="TextBox 8">
              <a:extLst>
                <a:ext uri="{FF2B5EF4-FFF2-40B4-BE49-F238E27FC236}">
                  <a16:creationId xmlns:a16="http://schemas.microsoft.com/office/drawing/2014/main" id="{9BEAB709-4465-3A6D-9AAD-F5141B85E76A}"/>
                </a:ext>
              </a:extLst>
            </p:cNvPr>
            <p:cNvSpPr txBox="1"/>
            <p:nvPr/>
          </p:nvSpPr>
          <p:spPr>
            <a:xfrm>
              <a:off x="8406308" y="5947795"/>
              <a:ext cx="317383" cy="369332"/>
            </a:xfrm>
            <a:prstGeom prst="rect">
              <a:avLst/>
            </a:prstGeom>
            <a:noFill/>
          </p:spPr>
          <p:txBody>
            <a:bodyPr wrap="square" rtlCol="0">
              <a:spAutoFit/>
            </a:bodyPr>
            <a:lstStyle/>
            <a:p>
              <a:r>
                <a:rPr lang="en-US" dirty="0"/>
                <a:t>1</a:t>
              </a:r>
            </a:p>
          </p:txBody>
        </p:sp>
        <p:sp>
          <p:nvSpPr>
            <p:cNvPr id="10" name="Rectangle 9">
              <a:extLst>
                <a:ext uri="{FF2B5EF4-FFF2-40B4-BE49-F238E27FC236}">
                  <a16:creationId xmlns:a16="http://schemas.microsoft.com/office/drawing/2014/main" id="{31C41764-2BA2-A1DC-04C5-9A70F70A8CAF}"/>
                </a:ext>
              </a:extLst>
            </p:cNvPr>
            <p:cNvSpPr/>
            <p:nvPr/>
          </p:nvSpPr>
          <p:spPr>
            <a:xfrm>
              <a:off x="8331413" y="4420998"/>
              <a:ext cx="392278" cy="15267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7EE2C8C7-0753-A631-3EF4-E79F833BC689}"/>
                </a:ext>
              </a:extLst>
            </p:cNvPr>
            <p:cNvSpPr txBox="1"/>
            <p:nvPr/>
          </p:nvSpPr>
          <p:spPr>
            <a:xfrm>
              <a:off x="6507651" y="3727649"/>
              <a:ext cx="1195648" cy="369332"/>
            </a:xfrm>
            <a:prstGeom prst="rect">
              <a:avLst/>
            </a:prstGeom>
            <a:noFill/>
          </p:spPr>
          <p:txBody>
            <a:bodyPr wrap="none" rtlCol="0">
              <a:spAutoFit/>
            </a:bodyPr>
            <a:lstStyle/>
            <a:p>
              <a:r>
                <a:rPr lang="en-US" dirty="0"/>
                <a:t>Probability</a:t>
              </a:r>
            </a:p>
          </p:txBody>
        </p:sp>
        <p:sp>
          <p:nvSpPr>
            <p:cNvPr id="15" name="TextBox 14">
              <a:extLst>
                <a:ext uri="{FF2B5EF4-FFF2-40B4-BE49-F238E27FC236}">
                  <a16:creationId xmlns:a16="http://schemas.microsoft.com/office/drawing/2014/main" id="{7A3F3CCC-073B-EBF7-DE7A-4D00D7D34001}"/>
                </a:ext>
              </a:extLst>
            </p:cNvPr>
            <p:cNvSpPr txBox="1"/>
            <p:nvPr/>
          </p:nvSpPr>
          <p:spPr>
            <a:xfrm>
              <a:off x="6803789" y="4236332"/>
              <a:ext cx="301686" cy="369332"/>
            </a:xfrm>
            <a:prstGeom prst="rect">
              <a:avLst/>
            </a:prstGeom>
            <a:noFill/>
          </p:spPr>
          <p:txBody>
            <a:bodyPr wrap="none" rtlCol="0">
              <a:spAutoFit/>
            </a:bodyPr>
            <a:lstStyle/>
            <a:p>
              <a:r>
                <a:rPr lang="en-US" dirty="0"/>
                <a:t>1</a:t>
              </a:r>
            </a:p>
          </p:txBody>
        </p:sp>
        <p:cxnSp>
          <p:nvCxnSpPr>
            <p:cNvPr id="19" name="Straight Connector 18">
              <a:extLst>
                <a:ext uri="{FF2B5EF4-FFF2-40B4-BE49-F238E27FC236}">
                  <a16:creationId xmlns:a16="http://schemas.microsoft.com/office/drawing/2014/main" id="{08D2DCD3-A609-F96C-EA87-58CB8718DEA1}"/>
                </a:ext>
              </a:extLst>
            </p:cNvPr>
            <p:cNvCxnSpPr>
              <a:stCxn id="15" idx="3"/>
            </p:cNvCxnSpPr>
            <p:nvPr/>
          </p:nvCxnSpPr>
          <p:spPr>
            <a:xfrm>
              <a:off x="7105475" y="4420998"/>
              <a:ext cx="1618216" cy="0"/>
            </a:xfrm>
            <a:prstGeom prst="line">
              <a:avLst/>
            </a:prstGeom>
            <a:ln w="12700">
              <a:prstDash val="lgDash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73D62272-9698-3A7A-88DC-33C08BF80328}"/>
                </a:ext>
              </a:extLst>
            </p:cNvPr>
            <p:cNvCxnSpPr/>
            <p:nvPr/>
          </p:nvCxnSpPr>
          <p:spPr>
            <a:xfrm>
              <a:off x="7105475" y="1658290"/>
              <a:ext cx="0" cy="1845578"/>
            </a:xfrm>
            <a:prstGeom prst="line">
              <a:avLst/>
            </a:prstGeom>
            <a:ln w="28575">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F3850613-4FC4-1235-234E-8F1B3A098634}"/>
                </a:ext>
              </a:extLst>
            </p:cNvPr>
            <p:cNvCxnSpPr/>
            <p:nvPr/>
          </p:nvCxnSpPr>
          <p:spPr>
            <a:xfrm>
              <a:off x="7105475" y="3503868"/>
              <a:ext cx="2676088" cy="0"/>
            </a:xfrm>
            <a:prstGeom prst="line">
              <a:avLst/>
            </a:prstGeom>
            <a:ln w="28575">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1BB17FCA-DF9C-F388-B4DE-E124B377C710}"/>
                </a:ext>
              </a:extLst>
            </p:cNvPr>
            <p:cNvSpPr txBox="1"/>
            <p:nvPr/>
          </p:nvSpPr>
          <p:spPr>
            <a:xfrm>
              <a:off x="7105475" y="3503868"/>
              <a:ext cx="301686" cy="369332"/>
            </a:xfrm>
            <a:prstGeom prst="rect">
              <a:avLst/>
            </a:prstGeom>
            <a:noFill/>
          </p:spPr>
          <p:txBody>
            <a:bodyPr wrap="none" rtlCol="0">
              <a:spAutoFit/>
            </a:bodyPr>
            <a:lstStyle/>
            <a:p>
              <a:r>
                <a:rPr lang="en-US" dirty="0"/>
                <a:t>0</a:t>
              </a:r>
            </a:p>
          </p:txBody>
        </p:sp>
        <p:sp>
          <p:nvSpPr>
            <p:cNvPr id="25" name="TextBox 24">
              <a:extLst>
                <a:ext uri="{FF2B5EF4-FFF2-40B4-BE49-F238E27FC236}">
                  <a16:creationId xmlns:a16="http://schemas.microsoft.com/office/drawing/2014/main" id="{FD4A3A34-9DE7-DD2A-65DB-75AC7297E714}"/>
                </a:ext>
              </a:extLst>
            </p:cNvPr>
            <p:cNvSpPr txBox="1"/>
            <p:nvPr/>
          </p:nvSpPr>
          <p:spPr>
            <a:xfrm>
              <a:off x="8406308" y="3503868"/>
              <a:ext cx="317383" cy="369332"/>
            </a:xfrm>
            <a:prstGeom prst="rect">
              <a:avLst/>
            </a:prstGeom>
            <a:noFill/>
          </p:spPr>
          <p:txBody>
            <a:bodyPr wrap="square" rtlCol="0">
              <a:spAutoFit/>
            </a:bodyPr>
            <a:lstStyle/>
            <a:p>
              <a:r>
                <a:rPr lang="en-US" dirty="0"/>
                <a:t>1</a:t>
              </a:r>
            </a:p>
          </p:txBody>
        </p:sp>
        <p:sp>
          <p:nvSpPr>
            <p:cNvPr id="26" name="TextBox 25">
              <a:extLst>
                <a:ext uri="{FF2B5EF4-FFF2-40B4-BE49-F238E27FC236}">
                  <a16:creationId xmlns:a16="http://schemas.microsoft.com/office/drawing/2014/main" id="{A2654E3E-6B6B-A2E8-6250-C5F70E7D9985}"/>
                </a:ext>
              </a:extLst>
            </p:cNvPr>
            <p:cNvSpPr txBox="1"/>
            <p:nvPr/>
          </p:nvSpPr>
          <p:spPr>
            <a:xfrm>
              <a:off x="6507651" y="1361734"/>
              <a:ext cx="952505" cy="369332"/>
            </a:xfrm>
            <a:prstGeom prst="rect">
              <a:avLst/>
            </a:prstGeom>
            <a:noFill/>
          </p:spPr>
          <p:txBody>
            <a:bodyPr wrap="none" rtlCol="0">
              <a:spAutoFit/>
            </a:bodyPr>
            <a:lstStyle/>
            <a:p>
              <a:r>
                <a:rPr lang="en-US" dirty="0"/>
                <a:t>Surprise</a:t>
              </a:r>
            </a:p>
          </p:txBody>
        </p:sp>
        <p:sp>
          <p:nvSpPr>
            <p:cNvPr id="28" name="Arrow: Up 27">
              <a:extLst>
                <a:ext uri="{FF2B5EF4-FFF2-40B4-BE49-F238E27FC236}">
                  <a16:creationId xmlns:a16="http://schemas.microsoft.com/office/drawing/2014/main" id="{4AECE0BC-5352-6AF9-3DE1-E89D3F84960C}"/>
                </a:ext>
              </a:extLst>
            </p:cNvPr>
            <p:cNvSpPr/>
            <p:nvPr/>
          </p:nvSpPr>
          <p:spPr>
            <a:xfrm>
              <a:off x="7180896" y="2041455"/>
              <a:ext cx="150842" cy="1454021"/>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2FBA0880-B527-3F09-5069-7AF4A9743A9D}"/>
                    </a:ext>
                  </a:extLst>
                </p:cNvPr>
                <p:cNvSpPr txBox="1"/>
                <p:nvPr/>
              </p:nvSpPr>
              <p:spPr>
                <a:xfrm>
                  <a:off x="7039751" y="1690688"/>
                  <a:ext cx="43313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dirty="0"/>
                </a:p>
              </p:txBody>
            </p:sp>
          </mc:Choice>
          <mc:Fallback xmlns="">
            <p:sp>
              <p:nvSpPr>
                <p:cNvPr id="40" name="TextBox 39">
                  <a:extLst>
                    <a:ext uri="{FF2B5EF4-FFF2-40B4-BE49-F238E27FC236}">
                      <a16:creationId xmlns:a16="http://schemas.microsoft.com/office/drawing/2014/main" id="{2FBA0880-B527-3F09-5069-7AF4A9743A9D}"/>
                    </a:ext>
                  </a:extLst>
                </p:cNvPr>
                <p:cNvSpPr txBox="1">
                  <a:spLocks noRot="1" noChangeAspect="1" noMove="1" noResize="1" noEditPoints="1" noAdjustHandles="1" noChangeArrowheads="1" noChangeShapeType="1" noTextEdit="1"/>
                </p:cNvSpPr>
                <p:nvPr/>
              </p:nvSpPr>
              <p:spPr>
                <a:xfrm>
                  <a:off x="7039751" y="1690688"/>
                  <a:ext cx="433132" cy="36933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AA17F2C6-1E27-0602-4674-D1243C15E6E6}"/>
                    </a:ext>
                  </a:extLst>
                </p:cNvPr>
                <p:cNvSpPr txBox="1"/>
                <p:nvPr/>
              </p:nvSpPr>
              <p:spPr>
                <a:xfrm>
                  <a:off x="6771729" y="3310810"/>
                  <a:ext cx="36580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0</m:t>
                        </m:r>
                      </m:oMath>
                    </m:oMathPara>
                  </a14:m>
                  <a:endParaRPr lang="en-US" dirty="0"/>
                </a:p>
              </p:txBody>
            </p:sp>
          </mc:Choice>
          <mc:Fallback xmlns="">
            <p:sp>
              <p:nvSpPr>
                <p:cNvPr id="41" name="TextBox 40">
                  <a:extLst>
                    <a:ext uri="{FF2B5EF4-FFF2-40B4-BE49-F238E27FC236}">
                      <a16:creationId xmlns:a16="http://schemas.microsoft.com/office/drawing/2014/main" id="{AA17F2C6-1E27-0602-4674-D1243C15E6E6}"/>
                    </a:ext>
                  </a:extLst>
                </p:cNvPr>
                <p:cNvSpPr txBox="1">
                  <a:spLocks noRot="1" noChangeAspect="1" noMove="1" noResize="1" noEditPoints="1" noAdjustHandles="1" noChangeArrowheads="1" noChangeShapeType="1" noTextEdit="1"/>
                </p:cNvSpPr>
                <p:nvPr/>
              </p:nvSpPr>
              <p:spPr>
                <a:xfrm>
                  <a:off x="6771729" y="3310810"/>
                  <a:ext cx="365806" cy="36933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89570DAF-114D-5417-DCA9-4FAE2DD5E268}"/>
                    </a:ext>
                  </a:extLst>
                </p:cNvPr>
                <p:cNvSpPr txBox="1"/>
                <p:nvPr/>
              </p:nvSpPr>
              <p:spPr>
                <a:xfrm>
                  <a:off x="6771729" y="5763125"/>
                  <a:ext cx="36580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0</m:t>
                        </m:r>
                      </m:oMath>
                    </m:oMathPara>
                  </a14:m>
                  <a:endParaRPr lang="en-US" dirty="0"/>
                </a:p>
              </p:txBody>
            </p:sp>
          </mc:Choice>
          <mc:Fallback xmlns="">
            <p:sp>
              <p:nvSpPr>
                <p:cNvPr id="42" name="TextBox 41">
                  <a:extLst>
                    <a:ext uri="{FF2B5EF4-FFF2-40B4-BE49-F238E27FC236}">
                      <a16:creationId xmlns:a16="http://schemas.microsoft.com/office/drawing/2014/main" id="{89570DAF-114D-5417-DCA9-4FAE2DD5E268}"/>
                    </a:ext>
                  </a:extLst>
                </p:cNvPr>
                <p:cNvSpPr txBox="1">
                  <a:spLocks noRot="1" noChangeAspect="1" noMove="1" noResize="1" noEditPoints="1" noAdjustHandles="1" noChangeArrowheads="1" noChangeShapeType="1" noTextEdit="1"/>
                </p:cNvSpPr>
                <p:nvPr/>
              </p:nvSpPr>
              <p:spPr>
                <a:xfrm>
                  <a:off x="6771729" y="5763125"/>
                  <a:ext cx="365806" cy="369332"/>
                </a:xfrm>
                <a:prstGeom prst="rect">
                  <a:avLst/>
                </a:prstGeom>
                <a:blipFill>
                  <a:blip r:embed="rId6"/>
                  <a:stretch>
                    <a:fillRect/>
                  </a:stretch>
                </a:blipFill>
              </p:spPr>
              <p:txBody>
                <a:bodyPr/>
                <a:lstStyle/>
                <a:p>
                  <a:r>
                    <a:rPr lang="en-US">
                      <a:noFill/>
                    </a:rPr>
                    <a:t> </a:t>
                  </a:r>
                </a:p>
              </p:txBody>
            </p:sp>
          </mc:Fallback>
        </mc:AlternateContent>
      </p:grpSp>
    </p:spTree>
    <p:extLst>
      <p:ext uri="{BB962C8B-B14F-4D97-AF65-F5344CB8AC3E}">
        <p14:creationId xmlns:p14="http://schemas.microsoft.com/office/powerpoint/2010/main" val="35211589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301D9-40F1-2CA2-D120-12BD23B2401C}"/>
              </a:ext>
            </a:extLst>
          </p:cNvPr>
          <p:cNvSpPr>
            <a:spLocks noGrp="1"/>
          </p:cNvSpPr>
          <p:nvPr>
            <p:ph type="title"/>
          </p:nvPr>
        </p:nvSpPr>
        <p:spPr/>
        <p:txBody>
          <a:bodyPr/>
          <a:lstStyle/>
          <a:p>
            <a:r>
              <a:rPr lang="en-US" dirty="0"/>
              <a:t>Entropy</a:t>
            </a:r>
          </a:p>
        </p:txBody>
      </p:sp>
      <p:cxnSp>
        <p:nvCxnSpPr>
          <p:cNvPr id="4" name="Straight Connector 3">
            <a:extLst>
              <a:ext uri="{FF2B5EF4-FFF2-40B4-BE49-F238E27FC236}">
                <a16:creationId xmlns:a16="http://schemas.microsoft.com/office/drawing/2014/main" id="{04B71134-E89E-295C-06C9-0F7DCE60AD54}"/>
              </a:ext>
            </a:extLst>
          </p:cNvPr>
          <p:cNvCxnSpPr/>
          <p:nvPr/>
        </p:nvCxnSpPr>
        <p:spPr>
          <a:xfrm>
            <a:off x="7105475" y="4102217"/>
            <a:ext cx="0" cy="1845578"/>
          </a:xfrm>
          <a:prstGeom prst="line">
            <a:avLst/>
          </a:prstGeom>
          <a:ln w="28575">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19C10EBF-D269-587C-75C2-756F499C4C66}"/>
              </a:ext>
            </a:extLst>
          </p:cNvPr>
          <p:cNvCxnSpPr/>
          <p:nvPr/>
        </p:nvCxnSpPr>
        <p:spPr>
          <a:xfrm>
            <a:off x="7105475" y="5947795"/>
            <a:ext cx="2676088" cy="0"/>
          </a:xfrm>
          <a:prstGeom prst="line">
            <a:avLst/>
          </a:prstGeom>
          <a:ln w="28575">
            <a:headEnd type="none" w="med" len="med"/>
            <a:tailEnd type="arrow"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1EFF9E58-EFAA-54CE-404A-0303AE0A0B0F}"/>
                  </a:ext>
                </a:extLst>
              </p:cNvPr>
              <p:cNvSpPr txBox="1"/>
              <p:nvPr/>
            </p:nvSpPr>
            <p:spPr>
              <a:xfrm>
                <a:off x="9722839" y="5763129"/>
                <a:ext cx="39228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𝑋</m:t>
                      </m:r>
                    </m:oMath>
                  </m:oMathPara>
                </a14:m>
                <a:endParaRPr lang="en-US" dirty="0"/>
              </a:p>
            </p:txBody>
          </p:sp>
        </mc:Choice>
        <mc:Fallback xmlns="">
          <p:sp>
            <p:nvSpPr>
              <p:cNvPr id="7" name="TextBox 6">
                <a:extLst>
                  <a:ext uri="{FF2B5EF4-FFF2-40B4-BE49-F238E27FC236}">
                    <a16:creationId xmlns:a16="http://schemas.microsoft.com/office/drawing/2014/main" id="{1EFF9E58-EFAA-54CE-404A-0303AE0A0B0F}"/>
                  </a:ext>
                </a:extLst>
              </p:cNvPr>
              <p:cNvSpPr txBox="1">
                <a:spLocks noRot="1" noChangeAspect="1" noMove="1" noResize="1" noEditPoints="1" noAdjustHandles="1" noChangeArrowheads="1" noChangeShapeType="1" noTextEdit="1"/>
              </p:cNvSpPr>
              <p:nvPr/>
            </p:nvSpPr>
            <p:spPr>
              <a:xfrm>
                <a:off x="9722839" y="5763129"/>
                <a:ext cx="392287" cy="369332"/>
              </a:xfrm>
              <a:prstGeom prst="rect">
                <a:avLst/>
              </a:prstGeom>
              <a:blipFill>
                <a:blip r:embed="rId2"/>
                <a:stretch>
                  <a:fillRect/>
                </a:stretch>
              </a:blipFill>
            </p:spPr>
            <p:txBody>
              <a:bodyPr/>
              <a:lstStyle/>
              <a:p>
                <a:r>
                  <a:rPr lang="en-US">
                    <a:noFill/>
                  </a:rPr>
                  <a:t> </a:t>
                </a:r>
              </a:p>
            </p:txBody>
          </p:sp>
        </mc:Fallback>
      </mc:AlternateContent>
      <p:sp>
        <p:nvSpPr>
          <p:cNvPr id="8" name="TextBox 7">
            <a:extLst>
              <a:ext uri="{FF2B5EF4-FFF2-40B4-BE49-F238E27FC236}">
                <a16:creationId xmlns:a16="http://schemas.microsoft.com/office/drawing/2014/main" id="{E47EB929-9912-AC85-AC41-4D90268DFF33}"/>
              </a:ext>
            </a:extLst>
          </p:cNvPr>
          <p:cNvSpPr txBox="1"/>
          <p:nvPr/>
        </p:nvSpPr>
        <p:spPr>
          <a:xfrm>
            <a:off x="7105475" y="5947795"/>
            <a:ext cx="301686" cy="369332"/>
          </a:xfrm>
          <a:prstGeom prst="rect">
            <a:avLst/>
          </a:prstGeom>
          <a:noFill/>
        </p:spPr>
        <p:txBody>
          <a:bodyPr wrap="none" rtlCol="0">
            <a:spAutoFit/>
          </a:bodyPr>
          <a:lstStyle/>
          <a:p>
            <a:r>
              <a:rPr lang="en-US" dirty="0"/>
              <a:t>0</a:t>
            </a:r>
          </a:p>
        </p:txBody>
      </p:sp>
      <p:sp>
        <p:nvSpPr>
          <p:cNvPr id="9" name="TextBox 8">
            <a:extLst>
              <a:ext uri="{FF2B5EF4-FFF2-40B4-BE49-F238E27FC236}">
                <a16:creationId xmlns:a16="http://schemas.microsoft.com/office/drawing/2014/main" id="{9BEAB709-4465-3A6D-9AAD-F5141B85E76A}"/>
              </a:ext>
            </a:extLst>
          </p:cNvPr>
          <p:cNvSpPr txBox="1"/>
          <p:nvPr/>
        </p:nvSpPr>
        <p:spPr>
          <a:xfrm>
            <a:off x="8406308" y="5947795"/>
            <a:ext cx="317383" cy="369332"/>
          </a:xfrm>
          <a:prstGeom prst="rect">
            <a:avLst/>
          </a:prstGeom>
          <a:noFill/>
        </p:spPr>
        <p:txBody>
          <a:bodyPr wrap="square" rtlCol="0">
            <a:spAutoFit/>
          </a:bodyPr>
          <a:lstStyle/>
          <a:p>
            <a:r>
              <a:rPr lang="en-US" dirty="0"/>
              <a:t>1</a:t>
            </a:r>
          </a:p>
        </p:txBody>
      </p:sp>
      <p:sp>
        <p:nvSpPr>
          <p:cNvPr id="11" name="TextBox 10">
            <a:extLst>
              <a:ext uri="{FF2B5EF4-FFF2-40B4-BE49-F238E27FC236}">
                <a16:creationId xmlns:a16="http://schemas.microsoft.com/office/drawing/2014/main" id="{7EE2C8C7-0753-A631-3EF4-E79F833BC689}"/>
              </a:ext>
            </a:extLst>
          </p:cNvPr>
          <p:cNvSpPr txBox="1"/>
          <p:nvPr/>
        </p:nvSpPr>
        <p:spPr>
          <a:xfrm>
            <a:off x="6507651" y="3727649"/>
            <a:ext cx="1195648" cy="369332"/>
          </a:xfrm>
          <a:prstGeom prst="rect">
            <a:avLst/>
          </a:prstGeom>
          <a:noFill/>
        </p:spPr>
        <p:txBody>
          <a:bodyPr wrap="none" rtlCol="0">
            <a:spAutoFit/>
          </a:bodyPr>
          <a:lstStyle/>
          <a:p>
            <a:r>
              <a:rPr lang="en-US" dirty="0"/>
              <a:t>Probability</a:t>
            </a:r>
          </a:p>
        </p:txBody>
      </p:sp>
      <p:sp>
        <p:nvSpPr>
          <p:cNvPr id="15" name="TextBox 14">
            <a:extLst>
              <a:ext uri="{FF2B5EF4-FFF2-40B4-BE49-F238E27FC236}">
                <a16:creationId xmlns:a16="http://schemas.microsoft.com/office/drawing/2014/main" id="{7A3F3CCC-073B-EBF7-DE7A-4D00D7D34001}"/>
              </a:ext>
            </a:extLst>
          </p:cNvPr>
          <p:cNvSpPr txBox="1"/>
          <p:nvPr/>
        </p:nvSpPr>
        <p:spPr>
          <a:xfrm>
            <a:off x="6790733" y="4223323"/>
            <a:ext cx="301686" cy="369332"/>
          </a:xfrm>
          <a:prstGeom prst="rect">
            <a:avLst/>
          </a:prstGeom>
          <a:noFill/>
        </p:spPr>
        <p:txBody>
          <a:bodyPr wrap="none" rtlCol="0">
            <a:spAutoFit/>
          </a:bodyPr>
          <a:lstStyle/>
          <a:p>
            <a:r>
              <a:rPr lang="en-US" dirty="0"/>
              <a:t>1</a:t>
            </a:r>
          </a:p>
        </p:txBody>
      </p:sp>
      <p:cxnSp>
        <p:nvCxnSpPr>
          <p:cNvPr id="19" name="Straight Connector 18">
            <a:extLst>
              <a:ext uri="{FF2B5EF4-FFF2-40B4-BE49-F238E27FC236}">
                <a16:creationId xmlns:a16="http://schemas.microsoft.com/office/drawing/2014/main" id="{08D2DCD3-A609-F96C-EA87-58CB8718DEA1}"/>
              </a:ext>
            </a:extLst>
          </p:cNvPr>
          <p:cNvCxnSpPr>
            <a:cxnSpLocks/>
          </p:cNvCxnSpPr>
          <p:nvPr/>
        </p:nvCxnSpPr>
        <p:spPr>
          <a:xfrm>
            <a:off x="7105475" y="5167619"/>
            <a:ext cx="1618216" cy="0"/>
          </a:xfrm>
          <a:prstGeom prst="line">
            <a:avLst/>
          </a:prstGeom>
          <a:ln w="12700">
            <a:prstDash val="lgDash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73D62272-9698-3A7A-88DC-33C08BF80328}"/>
              </a:ext>
            </a:extLst>
          </p:cNvPr>
          <p:cNvCxnSpPr/>
          <p:nvPr/>
        </p:nvCxnSpPr>
        <p:spPr>
          <a:xfrm>
            <a:off x="7105475" y="1658290"/>
            <a:ext cx="0" cy="1845578"/>
          </a:xfrm>
          <a:prstGeom prst="line">
            <a:avLst/>
          </a:prstGeom>
          <a:ln w="28575">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F3850613-4FC4-1235-234E-8F1B3A098634}"/>
              </a:ext>
            </a:extLst>
          </p:cNvPr>
          <p:cNvCxnSpPr/>
          <p:nvPr/>
        </p:nvCxnSpPr>
        <p:spPr>
          <a:xfrm>
            <a:off x="7105475" y="3503868"/>
            <a:ext cx="2676088" cy="0"/>
          </a:xfrm>
          <a:prstGeom prst="line">
            <a:avLst/>
          </a:prstGeom>
          <a:ln w="28575">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1BB17FCA-DF9C-F388-B4DE-E124B377C710}"/>
              </a:ext>
            </a:extLst>
          </p:cNvPr>
          <p:cNvSpPr txBox="1"/>
          <p:nvPr/>
        </p:nvSpPr>
        <p:spPr>
          <a:xfrm>
            <a:off x="7105475" y="3503868"/>
            <a:ext cx="301686" cy="369332"/>
          </a:xfrm>
          <a:prstGeom prst="rect">
            <a:avLst/>
          </a:prstGeom>
          <a:noFill/>
        </p:spPr>
        <p:txBody>
          <a:bodyPr wrap="none" rtlCol="0">
            <a:spAutoFit/>
          </a:bodyPr>
          <a:lstStyle/>
          <a:p>
            <a:r>
              <a:rPr lang="en-US" dirty="0"/>
              <a:t>0</a:t>
            </a:r>
          </a:p>
        </p:txBody>
      </p:sp>
      <p:sp>
        <p:nvSpPr>
          <p:cNvPr id="25" name="TextBox 24">
            <a:extLst>
              <a:ext uri="{FF2B5EF4-FFF2-40B4-BE49-F238E27FC236}">
                <a16:creationId xmlns:a16="http://schemas.microsoft.com/office/drawing/2014/main" id="{FD4A3A34-9DE7-DD2A-65DB-75AC7297E714}"/>
              </a:ext>
            </a:extLst>
          </p:cNvPr>
          <p:cNvSpPr txBox="1"/>
          <p:nvPr/>
        </p:nvSpPr>
        <p:spPr>
          <a:xfrm>
            <a:off x="8406308" y="3503868"/>
            <a:ext cx="317383" cy="369332"/>
          </a:xfrm>
          <a:prstGeom prst="rect">
            <a:avLst/>
          </a:prstGeom>
          <a:noFill/>
        </p:spPr>
        <p:txBody>
          <a:bodyPr wrap="square" rtlCol="0">
            <a:spAutoFit/>
          </a:bodyPr>
          <a:lstStyle/>
          <a:p>
            <a:r>
              <a:rPr lang="en-US" dirty="0"/>
              <a:t>1</a:t>
            </a:r>
          </a:p>
        </p:txBody>
      </p:sp>
      <p:sp>
        <p:nvSpPr>
          <p:cNvPr id="26" name="TextBox 25">
            <a:extLst>
              <a:ext uri="{FF2B5EF4-FFF2-40B4-BE49-F238E27FC236}">
                <a16:creationId xmlns:a16="http://schemas.microsoft.com/office/drawing/2014/main" id="{A2654E3E-6B6B-A2E8-6250-C5F70E7D9985}"/>
              </a:ext>
            </a:extLst>
          </p:cNvPr>
          <p:cNvSpPr txBox="1"/>
          <p:nvPr/>
        </p:nvSpPr>
        <p:spPr>
          <a:xfrm>
            <a:off x="6507651" y="1361734"/>
            <a:ext cx="952505" cy="369332"/>
          </a:xfrm>
          <a:prstGeom prst="rect">
            <a:avLst/>
          </a:prstGeom>
          <a:noFill/>
        </p:spPr>
        <p:txBody>
          <a:bodyPr wrap="none" rtlCol="0">
            <a:spAutoFit/>
          </a:bodyPr>
          <a:lstStyle/>
          <a:p>
            <a:r>
              <a:rPr lang="en-US" dirty="0"/>
              <a:t>Surprise</a:t>
            </a:r>
          </a:p>
        </p:txBody>
      </p:sp>
      <p:sp>
        <p:nvSpPr>
          <p:cNvPr id="28" name="Arrow: Up 27">
            <a:extLst>
              <a:ext uri="{FF2B5EF4-FFF2-40B4-BE49-F238E27FC236}">
                <a16:creationId xmlns:a16="http://schemas.microsoft.com/office/drawing/2014/main" id="{4AECE0BC-5352-6AF9-3DE1-E89D3F84960C}"/>
              </a:ext>
            </a:extLst>
          </p:cNvPr>
          <p:cNvSpPr/>
          <p:nvPr/>
        </p:nvSpPr>
        <p:spPr>
          <a:xfrm>
            <a:off x="7180896" y="3034283"/>
            <a:ext cx="117484" cy="461193"/>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AA17F2C6-1E27-0602-4674-D1243C15E6E6}"/>
                  </a:ext>
                </a:extLst>
              </p:cNvPr>
              <p:cNvSpPr txBox="1"/>
              <p:nvPr/>
            </p:nvSpPr>
            <p:spPr>
              <a:xfrm>
                <a:off x="6771729" y="3310810"/>
                <a:ext cx="36580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0</m:t>
                      </m:r>
                    </m:oMath>
                  </m:oMathPara>
                </a14:m>
                <a:endParaRPr lang="en-US" dirty="0"/>
              </a:p>
            </p:txBody>
          </p:sp>
        </mc:Choice>
        <mc:Fallback xmlns="">
          <p:sp>
            <p:nvSpPr>
              <p:cNvPr id="41" name="TextBox 40">
                <a:extLst>
                  <a:ext uri="{FF2B5EF4-FFF2-40B4-BE49-F238E27FC236}">
                    <a16:creationId xmlns:a16="http://schemas.microsoft.com/office/drawing/2014/main" id="{AA17F2C6-1E27-0602-4674-D1243C15E6E6}"/>
                  </a:ext>
                </a:extLst>
              </p:cNvPr>
              <p:cNvSpPr txBox="1">
                <a:spLocks noRot="1" noChangeAspect="1" noMove="1" noResize="1" noEditPoints="1" noAdjustHandles="1" noChangeArrowheads="1" noChangeShapeType="1" noTextEdit="1"/>
              </p:cNvSpPr>
              <p:nvPr/>
            </p:nvSpPr>
            <p:spPr>
              <a:xfrm>
                <a:off x="6771729" y="3310810"/>
                <a:ext cx="365806" cy="369332"/>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89570DAF-114D-5417-DCA9-4FAE2DD5E268}"/>
                  </a:ext>
                </a:extLst>
              </p:cNvPr>
              <p:cNvSpPr txBox="1"/>
              <p:nvPr/>
            </p:nvSpPr>
            <p:spPr>
              <a:xfrm>
                <a:off x="6726613" y="5750116"/>
                <a:ext cx="36580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0</m:t>
                      </m:r>
                    </m:oMath>
                  </m:oMathPara>
                </a14:m>
                <a:endParaRPr lang="en-US" dirty="0"/>
              </a:p>
            </p:txBody>
          </p:sp>
        </mc:Choice>
        <mc:Fallback xmlns="">
          <p:sp>
            <p:nvSpPr>
              <p:cNvPr id="42" name="TextBox 41">
                <a:extLst>
                  <a:ext uri="{FF2B5EF4-FFF2-40B4-BE49-F238E27FC236}">
                    <a16:creationId xmlns:a16="http://schemas.microsoft.com/office/drawing/2014/main" id="{89570DAF-114D-5417-DCA9-4FAE2DD5E268}"/>
                  </a:ext>
                </a:extLst>
              </p:cNvPr>
              <p:cNvSpPr txBox="1">
                <a:spLocks noRot="1" noChangeAspect="1" noMove="1" noResize="1" noEditPoints="1" noAdjustHandles="1" noChangeArrowheads="1" noChangeShapeType="1" noTextEdit="1"/>
              </p:cNvSpPr>
              <p:nvPr/>
            </p:nvSpPr>
            <p:spPr>
              <a:xfrm>
                <a:off x="6726613" y="5750116"/>
                <a:ext cx="365806" cy="369332"/>
              </a:xfrm>
              <a:prstGeom prst="rect">
                <a:avLst/>
              </a:prstGeom>
              <a:blipFill>
                <a:blip r:embed="rId4"/>
                <a:stretch>
                  <a:fillRect/>
                </a:stretch>
              </a:blipFill>
            </p:spPr>
            <p:txBody>
              <a:bodyPr/>
              <a:lstStyle/>
              <a:p>
                <a:r>
                  <a:rPr lang="en-US">
                    <a:noFill/>
                  </a:rPr>
                  <a:t> </a:t>
                </a:r>
              </a:p>
            </p:txBody>
          </p:sp>
        </mc:Fallback>
      </mc:AlternateContent>
      <p:sp>
        <p:nvSpPr>
          <p:cNvPr id="5" name="Rectangle 4">
            <a:extLst>
              <a:ext uri="{FF2B5EF4-FFF2-40B4-BE49-F238E27FC236}">
                <a16:creationId xmlns:a16="http://schemas.microsoft.com/office/drawing/2014/main" id="{E49A56D3-C176-550F-BF7C-CA0B15932838}"/>
              </a:ext>
            </a:extLst>
          </p:cNvPr>
          <p:cNvSpPr/>
          <p:nvPr/>
        </p:nvSpPr>
        <p:spPr>
          <a:xfrm>
            <a:off x="7118742" y="4790326"/>
            <a:ext cx="392278" cy="11574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2" name="Rectangle: Rounded Corners 11">
                <a:extLst>
                  <a:ext uri="{FF2B5EF4-FFF2-40B4-BE49-F238E27FC236}">
                    <a16:creationId xmlns:a16="http://schemas.microsoft.com/office/drawing/2014/main" id="{5C9EE633-A19C-53A2-02E3-73AD1DD2C1C8}"/>
                  </a:ext>
                </a:extLst>
              </p:cNvPr>
              <p:cNvSpPr/>
              <p:nvPr/>
            </p:nvSpPr>
            <p:spPr>
              <a:xfrm>
                <a:off x="753753" y="1931351"/>
                <a:ext cx="5721838" cy="4561524"/>
              </a:xfrm>
              <a:prstGeom prst="roundRect">
                <a:avLst>
                  <a:gd name="adj" fmla="val 0"/>
                </a:avLst>
              </a:prstGeom>
              <a:noFill/>
              <a:ln>
                <a:noFill/>
              </a:ln>
            </p:spPr>
            <p:style>
              <a:lnRef idx="2">
                <a:schemeClr val="accent1"/>
              </a:lnRef>
              <a:fillRef idx="1">
                <a:schemeClr val="lt1"/>
              </a:fillRef>
              <a:effectRef idx="0">
                <a:schemeClr val="accent1"/>
              </a:effectRef>
              <a:fontRef idx="minor">
                <a:schemeClr val="dk1"/>
              </a:fontRef>
            </p:style>
            <p:txBody>
              <a:bodyPr rtlCol="0" anchor="t"/>
              <a:lstStyle/>
              <a:p>
                <a:r>
                  <a:rPr lang="en-AU" sz="2800" dirty="0"/>
                  <a:t>Entropy of a random variable </a:t>
                </a:r>
                <a14:m>
                  <m:oMath xmlns:m="http://schemas.openxmlformats.org/officeDocument/2006/math">
                    <m:r>
                      <a:rPr lang="en-AU" sz="2800" i="1" dirty="0" smtClean="0">
                        <a:latin typeface="Cambria Math" panose="02040503050406030204" pitchFamily="18" charset="0"/>
                      </a:rPr>
                      <m:t>𝑋</m:t>
                    </m:r>
                  </m:oMath>
                </a14:m>
                <a:r>
                  <a:rPr lang="en-AU" sz="2800" dirty="0"/>
                  <a:t> is defined as the “expected surprise” in the possible outcomes of it. </a:t>
                </a:r>
              </a:p>
              <a:p>
                <a:endParaRPr lang="en-AU" sz="2800" dirty="0"/>
              </a:p>
              <a:p>
                <a:r>
                  <a:rPr lang="en-AU" sz="2800" u="sng" dirty="0"/>
                  <a:t>Properties of Surprise</a:t>
                </a:r>
              </a:p>
              <a:p>
                <a:endParaRPr lang="en-AU" sz="280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2800" i="1" dirty="0" smtClean="0">
                          <a:latin typeface="Cambria Math" panose="02040503050406030204" pitchFamily="18" charset="0"/>
                        </a:rPr>
                        <m:t>𝑆</m:t>
                      </m:r>
                      <m:r>
                        <a:rPr lang="en-US" sz="2800" b="0" i="1" dirty="0" smtClean="0">
                          <a:latin typeface="Cambria Math" panose="02040503050406030204" pitchFamily="18" charset="0"/>
                        </a:rPr>
                        <m:t>𝑢𝑟𝑝𝑟𝑖𝑠𝑒</m:t>
                      </m:r>
                      <m:d>
                        <m:dPr>
                          <m:ctrlPr>
                            <a:rPr lang="en-US" sz="2800" b="0" i="1" dirty="0" smtClean="0">
                              <a:latin typeface="Cambria Math" panose="02040503050406030204" pitchFamily="18" charset="0"/>
                            </a:rPr>
                          </m:ctrlPr>
                        </m:dPr>
                        <m:e>
                          <m:r>
                            <a:rPr lang="en-US" sz="2800" b="0" i="1" dirty="0" smtClean="0">
                              <a:latin typeface="Cambria Math" panose="02040503050406030204" pitchFamily="18" charset="0"/>
                            </a:rPr>
                            <m:t>𝐿𝑜𝑤𝑒𝑟</m:t>
                          </m:r>
                          <m:r>
                            <a:rPr lang="en-US" sz="2800" b="0" i="1" dirty="0" smtClean="0">
                              <a:latin typeface="Cambria Math" panose="02040503050406030204" pitchFamily="18" charset="0"/>
                            </a:rPr>
                            <m:t> </m:t>
                          </m:r>
                          <m:r>
                            <a:rPr lang="en-US" sz="2800" b="0" i="1" dirty="0" smtClean="0">
                              <a:latin typeface="Cambria Math" panose="02040503050406030204" pitchFamily="18" charset="0"/>
                            </a:rPr>
                            <m:t>𝑃𝑟𝑜𝑏𝑎𝑏𝑖𝑙𝑖𝑡𝑦</m:t>
                          </m:r>
                        </m:e>
                      </m:d>
                      <m:r>
                        <a:rPr lang="en-US" sz="2800" b="0" i="1" dirty="0" smtClean="0">
                          <a:latin typeface="Cambria Math" panose="02040503050406030204" pitchFamily="18" charset="0"/>
                        </a:rPr>
                        <m:t>&gt;</m:t>
                      </m:r>
                      <m:r>
                        <a:rPr lang="en-US" sz="2800" b="0" i="1" dirty="0" smtClean="0">
                          <a:latin typeface="Cambria Math" panose="02040503050406030204" pitchFamily="18" charset="0"/>
                        </a:rPr>
                        <m:t>𝑆𝑢𝑟𝑝𝑟𝑖𝑠𝑒</m:t>
                      </m:r>
                      <m:r>
                        <a:rPr lang="en-US" sz="2800" b="0" i="1" dirty="0" smtClean="0">
                          <a:latin typeface="Cambria Math" panose="02040503050406030204" pitchFamily="18" charset="0"/>
                        </a:rPr>
                        <m:t>(</m:t>
                      </m:r>
                      <m:r>
                        <a:rPr lang="en-US" sz="2800" b="0" i="1" dirty="0" smtClean="0">
                          <a:latin typeface="Cambria Math" panose="02040503050406030204" pitchFamily="18" charset="0"/>
                        </a:rPr>
                        <m:t>𝐻𝑖𝑔h𝑒𝑟</m:t>
                      </m:r>
                      <m:r>
                        <a:rPr lang="en-US" sz="2800" b="0" i="1" dirty="0" smtClean="0">
                          <a:latin typeface="Cambria Math" panose="02040503050406030204" pitchFamily="18" charset="0"/>
                        </a:rPr>
                        <m:t> </m:t>
                      </m:r>
                      <m:r>
                        <a:rPr lang="en-US" sz="2800" b="0" i="1" dirty="0" smtClean="0">
                          <a:latin typeface="Cambria Math" panose="02040503050406030204" pitchFamily="18" charset="0"/>
                        </a:rPr>
                        <m:t>𝑃𝑟𝑜𝑏𝑎𝑏𝑖𝑙𝑖𝑡𝑦</m:t>
                      </m:r>
                      <m:r>
                        <a:rPr lang="en-US" sz="2800" b="0" i="1" dirty="0" smtClean="0">
                          <a:latin typeface="Cambria Math" panose="02040503050406030204" pitchFamily="18" charset="0"/>
                        </a:rPr>
                        <m:t>)</m:t>
                      </m:r>
                    </m:oMath>
                  </m:oMathPara>
                </a14:m>
                <a:endParaRPr lang="en-US" sz="2800" b="0" dirty="0"/>
              </a:p>
              <a:p>
                <a:pPr marL="457200" indent="-457200">
                  <a:buFont typeface="Arial" panose="020B0604020202020204" pitchFamily="34" charset="0"/>
                  <a:buChar char="•"/>
                </a:pPr>
                <a:endParaRPr lang="en-US" sz="2800" b="0" dirty="0"/>
              </a:p>
              <a:p>
                <a:pPr marL="457200" indent="-457200">
                  <a:buFont typeface="Arial" panose="020B0604020202020204" pitchFamily="34" charset="0"/>
                  <a:buChar char="•"/>
                </a:pPr>
                <a:endParaRPr lang="en-AU" sz="2800" dirty="0"/>
              </a:p>
            </p:txBody>
          </p:sp>
        </mc:Choice>
        <mc:Fallback xmlns="">
          <p:sp>
            <p:nvSpPr>
              <p:cNvPr id="12" name="Rectangle: Rounded Corners 11">
                <a:extLst>
                  <a:ext uri="{FF2B5EF4-FFF2-40B4-BE49-F238E27FC236}">
                    <a16:creationId xmlns:a16="http://schemas.microsoft.com/office/drawing/2014/main" id="{5C9EE633-A19C-53A2-02E3-73AD1DD2C1C8}"/>
                  </a:ext>
                </a:extLst>
              </p:cNvPr>
              <p:cNvSpPr>
                <a:spLocks noRot="1" noChangeAspect="1" noMove="1" noResize="1" noEditPoints="1" noAdjustHandles="1" noChangeArrowheads="1" noChangeShapeType="1" noTextEdit="1"/>
              </p:cNvSpPr>
              <p:nvPr/>
            </p:nvSpPr>
            <p:spPr>
              <a:xfrm>
                <a:off x="753753" y="1931351"/>
                <a:ext cx="5721838" cy="4561524"/>
              </a:xfrm>
              <a:prstGeom prst="roundRect">
                <a:avLst>
                  <a:gd name="adj" fmla="val 0"/>
                </a:avLst>
              </a:prstGeom>
              <a:blipFill>
                <a:blip r:embed="rId5"/>
                <a:stretch>
                  <a:fillRect l="-2239" t="-1337"/>
                </a:stretch>
              </a:blipFill>
              <a:ln>
                <a:noFill/>
              </a:ln>
            </p:spPr>
            <p:txBody>
              <a:bodyPr/>
              <a:lstStyle/>
              <a:p>
                <a:r>
                  <a:rPr lang="en-US">
                    <a:noFill/>
                  </a:rPr>
                  <a:t> </a:t>
                </a:r>
              </a:p>
            </p:txBody>
          </p:sp>
        </mc:Fallback>
      </mc:AlternateContent>
      <p:sp>
        <p:nvSpPr>
          <p:cNvPr id="13" name="Rectangle 12">
            <a:extLst>
              <a:ext uri="{FF2B5EF4-FFF2-40B4-BE49-F238E27FC236}">
                <a16:creationId xmlns:a16="http://schemas.microsoft.com/office/drawing/2014/main" id="{507ACD05-4377-438F-B4EE-1670534062A2}"/>
              </a:ext>
            </a:extLst>
          </p:cNvPr>
          <p:cNvSpPr/>
          <p:nvPr/>
        </p:nvSpPr>
        <p:spPr>
          <a:xfrm>
            <a:off x="8330554" y="5582884"/>
            <a:ext cx="392278"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a:extLst>
              <a:ext uri="{FF2B5EF4-FFF2-40B4-BE49-F238E27FC236}">
                <a16:creationId xmlns:a16="http://schemas.microsoft.com/office/drawing/2014/main" id="{BA195FEB-F7E2-6C44-B1A8-D306F06A6BA1}"/>
              </a:ext>
            </a:extLst>
          </p:cNvPr>
          <p:cNvCxnSpPr>
            <a:cxnSpLocks/>
          </p:cNvCxnSpPr>
          <p:nvPr/>
        </p:nvCxnSpPr>
        <p:spPr>
          <a:xfrm>
            <a:off x="7105475" y="5582884"/>
            <a:ext cx="1618216" cy="0"/>
          </a:xfrm>
          <a:prstGeom prst="line">
            <a:avLst/>
          </a:prstGeom>
          <a:ln w="12700">
            <a:prstDash val="lgDash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0F93BC29-E91A-A2E6-F39B-BB7EC8F437E3}"/>
              </a:ext>
            </a:extLst>
          </p:cNvPr>
          <p:cNvCxnSpPr>
            <a:cxnSpLocks/>
          </p:cNvCxnSpPr>
          <p:nvPr/>
        </p:nvCxnSpPr>
        <p:spPr>
          <a:xfrm>
            <a:off x="7105475" y="4790347"/>
            <a:ext cx="1618216" cy="0"/>
          </a:xfrm>
          <a:prstGeom prst="line">
            <a:avLst/>
          </a:prstGeom>
          <a:ln w="12700">
            <a:prstDash val="lgDashDot"/>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057BDC8A-C2DE-C02C-C274-CC2A7420903F}"/>
                  </a:ext>
                </a:extLst>
              </p:cNvPr>
              <p:cNvSpPr txBox="1"/>
              <p:nvPr/>
            </p:nvSpPr>
            <p:spPr>
              <a:xfrm>
                <a:off x="6422043" y="5386886"/>
                <a:ext cx="67037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0.25</m:t>
                      </m:r>
                    </m:oMath>
                  </m:oMathPara>
                </a14:m>
                <a:endParaRPr lang="en-US" dirty="0"/>
              </a:p>
            </p:txBody>
          </p:sp>
        </mc:Choice>
        <mc:Fallback xmlns="">
          <p:sp>
            <p:nvSpPr>
              <p:cNvPr id="18" name="TextBox 17">
                <a:extLst>
                  <a:ext uri="{FF2B5EF4-FFF2-40B4-BE49-F238E27FC236}">
                    <a16:creationId xmlns:a16="http://schemas.microsoft.com/office/drawing/2014/main" id="{057BDC8A-C2DE-C02C-C274-CC2A7420903F}"/>
                  </a:ext>
                </a:extLst>
              </p:cNvPr>
              <p:cNvSpPr txBox="1">
                <a:spLocks noRot="1" noChangeAspect="1" noMove="1" noResize="1" noEditPoints="1" noAdjustHandles="1" noChangeArrowheads="1" noChangeShapeType="1" noTextEdit="1"/>
              </p:cNvSpPr>
              <p:nvPr/>
            </p:nvSpPr>
            <p:spPr>
              <a:xfrm>
                <a:off x="6422043" y="5386886"/>
                <a:ext cx="670376" cy="369332"/>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89360D3A-A3DD-938E-CDE5-EA3F577222F0}"/>
                  </a:ext>
                </a:extLst>
              </p:cNvPr>
              <p:cNvSpPr txBox="1"/>
              <p:nvPr/>
            </p:nvSpPr>
            <p:spPr>
              <a:xfrm>
                <a:off x="6511811" y="4970047"/>
                <a:ext cx="58060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0. 5</m:t>
                      </m:r>
                    </m:oMath>
                  </m:oMathPara>
                </a14:m>
                <a:endParaRPr lang="en-US" dirty="0"/>
              </a:p>
            </p:txBody>
          </p:sp>
        </mc:Choice>
        <mc:Fallback xmlns="">
          <p:sp>
            <p:nvSpPr>
              <p:cNvPr id="20" name="TextBox 19">
                <a:extLst>
                  <a:ext uri="{FF2B5EF4-FFF2-40B4-BE49-F238E27FC236}">
                    <a16:creationId xmlns:a16="http://schemas.microsoft.com/office/drawing/2014/main" id="{89360D3A-A3DD-938E-CDE5-EA3F577222F0}"/>
                  </a:ext>
                </a:extLst>
              </p:cNvPr>
              <p:cNvSpPr txBox="1">
                <a:spLocks noRot="1" noChangeAspect="1" noMove="1" noResize="1" noEditPoints="1" noAdjustHandles="1" noChangeArrowheads="1" noChangeShapeType="1" noTextEdit="1"/>
              </p:cNvSpPr>
              <p:nvPr/>
            </p:nvSpPr>
            <p:spPr>
              <a:xfrm>
                <a:off x="6511811" y="4970047"/>
                <a:ext cx="580608" cy="369332"/>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388107B2-2DB6-96B7-7EF9-2AC6F56B7B82}"/>
                  </a:ext>
                </a:extLst>
              </p:cNvPr>
              <p:cNvSpPr txBox="1"/>
              <p:nvPr/>
            </p:nvSpPr>
            <p:spPr>
              <a:xfrm>
                <a:off x="6383571" y="4561600"/>
                <a:ext cx="70884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0. 75</m:t>
                      </m:r>
                    </m:oMath>
                  </m:oMathPara>
                </a14:m>
                <a:endParaRPr lang="en-US" dirty="0"/>
              </a:p>
            </p:txBody>
          </p:sp>
        </mc:Choice>
        <mc:Fallback xmlns="">
          <p:sp>
            <p:nvSpPr>
              <p:cNvPr id="21" name="TextBox 20">
                <a:extLst>
                  <a:ext uri="{FF2B5EF4-FFF2-40B4-BE49-F238E27FC236}">
                    <a16:creationId xmlns:a16="http://schemas.microsoft.com/office/drawing/2014/main" id="{388107B2-2DB6-96B7-7EF9-2AC6F56B7B82}"/>
                  </a:ext>
                </a:extLst>
              </p:cNvPr>
              <p:cNvSpPr txBox="1">
                <a:spLocks noRot="1" noChangeAspect="1" noMove="1" noResize="1" noEditPoints="1" noAdjustHandles="1" noChangeArrowheads="1" noChangeShapeType="1" noTextEdit="1"/>
              </p:cNvSpPr>
              <p:nvPr/>
            </p:nvSpPr>
            <p:spPr>
              <a:xfrm>
                <a:off x="6383571" y="4561600"/>
                <a:ext cx="708848" cy="369332"/>
              </a:xfrm>
              <a:prstGeom prst="rect">
                <a:avLst/>
              </a:prstGeom>
              <a:blipFill>
                <a:blip r:embed="rId8"/>
                <a:stretch>
                  <a:fillRect/>
                </a:stretch>
              </a:blipFill>
            </p:spPr>
            <p:txBody>
              <a:bodyPr/>
              <a:lstStyle/>
              <a:p>
                <a:r>
                  <a:rPr lang="en-US">
                    <a:noFill/>
                  </a:rPr>
                  <a:t> </a:t>
                </a:r>
              </a:p>
            </p:txBody>
          </p:sp>
        </mc:Fallback>
      </mc:AlternateContent>
      <p:sp>
        <p:nvSpPr>
          <p:cNvPr id="27" name="Arrow: Up 26">
            <a:extLst>
              <a:ext uri="{FF2B5EF4-FFF2-40B4-BE49-F238E27FC236}">
                <a16:creationId xmlns:a16="http://schemas.microsoft.com/office/drawing/2014/main" id="{C77037B5-E67B-5122-FD4E-79693D715B70}"/>
              </a:ext>
            </a:extLst>
          </p:cNvPr>
          <p:cNvSpPr/>
          <p:nvPr/>
        </p:nvSpPr>
        <p:spPr>
          <a:xfrm>
            <a:off x="8506257" y="2192243"/>
            <a:ext cx="117484" cy="132556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681750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301D9-40F1-2CA2-D120-12BD23B2401C}"/>
              </a:ext>
            </a:extLst>
          </p:cNvPr>
          <p:cNvSpPr>
            <a:spLocks noGrp="1"/>
          </p:cNvSpPr>
          <p:nvPr>
            <p:ph type="title"/>
          </p:nvPr>
        </p:nvSpPr>
        <p:spPr/>
        <p:txBody>
          <a:bodyPr/>
          <a:lstStyle/>
          <a:p>
            <a:r>
              <a:rPr lang="en-US" dirty="0"/>
              <a:t>Entropy</a:t>
            </a:r>
          </a:p>
        </p:txBody>
      </p:sp>
      <mc:AlternateContent xmlns:mc="http://schemas.openxmlformats.org/markup-compatibility/2006" xmlns:a14="http://schemas.microsoft.com/office/drawing/2010/main">
        <mc:Choice Requires="a14">
          <p:sp>
            <p:nvSpPr>
              <p:cNvPr id="12" name="Rectangle: Rounded Corners 11">
                <a:extLst>
                  <a:ext uri="{FF2B5EF4-FFF2-40B4-BE49-F238E27FC236}">
                    <a16:creationId xmlns:a16="http://schemas.microsoft.com/office/drawing/2014/main" id="{5C9EE633-A19C-53A2-02E3-73AD1DD2C1C8}"/>
                  </a:ext>
                </a:extLst>
              </p:cNvPr>
              <p:cNvSpPr/>
              <p:nvPr/>
            </p:nvSpPr>
            <p:spPr>
              <a:xfrm>
                <a:off x="753753" y="1931351"/>
                <a:ext cx="5721838" cy="4561524"/>
              </a:xfrm>
              <a:prstGeom prst="roundRect">
                <a:avLst>
                  <a:gd name="adj" fmla="val 0"/>
                </a:avLst>
              </a:prstGeom>
              <a:noFill/>
              <a:ln>
                <a:noFill/>
              </a:ln>
            </p:spPr>
            <p:style>
              <a:lnRef idx="2">
                <a:schemeClr val="accent1"/>
              </a:lnRef>
              <a:fillRef idx="1">
                <a:schemeClr val="lt1"/>
              </a:fillRef>
              <a:effectRef idx="0">
                <a:schemeClr val="accent1"/>
              </a:effectRef>
              <a:fontRef idx="minor">
                <a:schemeClr val="dk1"/>
              </a:fontRef>
            </p:style>
            <p:txBody>
              <a:bodyPr rtlCol="0" anchor="t"/>
              <a:lstStyle/>
              <a:p>
                <a:r>
                  <a:rPr lang="en-AU" sz="2800" dirty="0"/>
                  <a:t>Entropy of a random variable </a:t>
                </a:r>
                <a14:m>
                  <m:oMath xmlns:m="http://schemas.openxmlformats.org/officeDocument/2006/math">
                    <m:r>
                      <a:rPr lang="en-AU" sz="2800" i="1" dirty="0" smtClean="0">
                        <a:latin typeface="Cambria Math" panose="02040503050406030204" pitchFamily="18" charset="0"/>
                      </a:rPr>
                      <m:t>𝑋</m:t>
                    </m:r>
                  </m:oMath>
                </a14:m>
                <a:r>
                  <a:rPr lang="en-AU" sz="2800" dirty="0"/>
                  <a:t> is defined as the “expected surprise” in the possible outcomes of it. </a:t>
                </a:r>
              </a:p>
              <a:p>
                <a:endParaRPr lang="en-AU" sz="2800" dirty="0"/>
              </a:p>
              <a:p>
                <a:r>
                  <a:rPr lang="en-AU" sz="2800" u="sng" dirty="0"/>
                  <a:t>Properties of Surprise</a:t>
                </a:r>
              </a:p>
              <a:p>
                <a:r>
                  <a:rPr lang="en-AU" sz="2800" i="0" dirty="0">
                    <a:latin typeface="+mj-lt"/>
                  </a:rPr>
                  <a:t>When two events </a:t>
                </a:r>
                <a14:m>
                  <m:oMath xmlns:m="http://schemas.openxmlformats.org/officeDocument/2006/math">
                    <m:sSub>
                      <m:sSubPr>
                        <m:ctrlPr>
                          <a:rPr lang="en-US" sz="2800" i="1" dirty="0" smtClean="0">
                            <a:latin typeface="Cambria Math" panose="02040503050406030204" pitchFamily="18" charset="0"/>
                          </a:rPr>
                        </m:ctrlPr>
                      </m:sSubPr>
                      <m:e>
                        <m:r>
                          <a:rPr lang="en-US" sz="2800" i="1" dirty="0" smtClean="0">
                            <a:latin typeface="Cambria Math" panose="02040503050406030204" pitchFamily="18" charset="0"/>
                          </a:rPr>
                          <m:t>𝐸</m:t>
                        </m:r>
                      </m:e>
                      <m:sub>
                        <m:r>
                          <a:rPr lang="en-US" sz="2800" i="1" dirty="0" smtClean="0">
                            <a:latin typeface="Cambria Math" panose="02040503050406030204" pitchFamily="18" charset="0"/>
                          </a:rPr>
                          <m:t>1</m:t>
                        </m:r>
                      </m:sub>
                    </m:sSub>
                    <m:r>
                      <a:rPr lang="en-US" sz="2800" i="1" dirty="0" smtClean="0">
                        <a:latin typeface="Cambria Math" panose="02040503050406030204" pitchFamily="18" charset="0"/>
                      </a:rPr>
                      <m:t>,</m:t>
                    </m:r>
                    <m:sSub>
                      <m:sSubPr>
                        <m:ctrlPr>
                          <a:rPr lang="en-US" sz="2800" i="1" dirty="0" smtClean="0">
                            <a:latin typeface="Cambria Math" panose="02040503050406030204" pitchFamily="18" charset="0"/>
                          </a:rPr>
                        </m:ctrlPr>
                      </m:sSubPr>
                      <m:e>
                        <m:r>
                          <a:rPr lang="en-US" sz="2800" i="1" dirty="0" smtClean="0">
                            <a:latin typeface="Cambria Math" panose="02040503050406030204" pitchFamily="18" charset="0"/>
                          </a:rPr>
                          <m:t>𝐸</m:t>
                        </m:r>
                      </m:e>
                      <m:sub>
                        <m:r>
                          <a:rPr lang="en-US" sz="2800" i="1" dirty="0" smtClean="0">
                            <a:latin typeface="Cambria Math" panose="02040503050406030204" pitchFamily="18" charset="0"/>
                          </a:rPr>
                          <m:t>2</m:t>
                        </m:r>
                      </m:sub>
                    </m:sSub>
                  </m:oMath>
                </a14:m>
                <a:r>
                  <a:rPr lang="en-AU" sz="2800" i="0" dirty="0">
                    <a:latin typeface="+mj-lt"/>
                  </a:rPr>
                  <a:t> are independent with probability </a:t>
                </a:r>
                <a14:m>
                  <m:oMath xmlns:m="http://schemas.openxmlformats.org/officeDocument/2006/math">
                    <m:sSub>
                      <m:sSubPr>
                        <m:ctrlPr>
                          <a:rPr lang="en-US" sz="2800" i="1" dirty="0" smtClean="0">
                            <a:latin typeface="Cambria Math" panose="02040503050406030204" pitchFamily="18" charset="0"/>
                          </a:rPr>
                        </m:ctrlPr>
                      </m:sSubPr>
                      <m:e>
                        <m:r>
                          <a:rPr lang="en-US" sz="2800" i="1" dirty="0" smtClean="0">
                            <a:latin typeface="Cambria Math" panose="02040503050406030204" pitchFamily="18" charset="0"/>
                          </a:rPr>
                          <m:t>𝑝</m:t>
                        </m:r>
                      </m:e>
                      <m:sub>
                        <m:r>
                          <a:rPr lang="en-US" sz="2800" i="1" dirty="0" smtClean="0">
                            <a:latin typeface="Cambria Math" panose="02040503050406030204" pitchFamily="18" charset="0"/>
                          </a:rPr>
                          <m:t>1</m:t>
                        </m:r>
                      </m:sub>
                    </m:sSub>
                    <m:r>
                      <a:rPr lang="en-US" sz="2800" i="1" dirty="0" smtClean="0">
                        <a:latin typeface="Cambria Math" panose="02040503050406030204" pitchFamily="18" charset="0"/>
                      </a:rPr>
                      <m:t>,</m:t>
                    </m:r>
                    <m:sSub>
                      <m:sSubPr>
                        <m:ctrlPr>
                          <a:rPr lang="en-US" sz="2800" i="1" dirty="0" smtClean="0">
                            <a:latin typeface="Cambria Math" panose="02040503050406030204" pitchFamily="18" charset="0"/>
                          </a:rPr>
                        </m:ctrlPr>
                      </m:sSubPr>
                      <m:e>
                        <m:r>
                          <a:rPr lang="en-US" sz="2800" i="1" dirty="0" smtClean="0">
                            <a:latin typeface="Cambria Math" panose="02040503050406030204" pitchFamily="18" charset="0"/>
                          </a:rPr>
                          <m:t>𝑝</m:t>
                        </m:r>
                      </m:e>
                      <m:sub>
                        <m:r>
                          <a:rPr lang="en-US" sz="2800" i="1" dirty="0" smtClean="0">
                            <a:latin typeface="Cambria Math" panose="02040503050406030204" pitchFamily="18" charset="0"/>
                          </a:rPr>
                          <m:t>2</m:t>
                        </m:r>
                      </m:sub>
                    </m:sSub>
                  </m:oMath>
                </a14:m>
                <a:r>
                  <a:rPr lang="en-AU" sz="2800" i="0" dirty="0">
                    <a:latin typeface="+mj-lt"/>
                  </a:rPr>
                  <a:t> the surprises of both these events happening is the sum of surprises</a:t>
                </a:r>
                <a:r>
                  <a:rPr lang="en-AU" sz="2800" dirty="0">
                    <a:latin typeface="+mj-lt"/>
                  </a:rPr>
                  <a:t>.</a:t>
                </a:r>
                <a:endParaRPr lang="en-US" sz="2800" b="0" dirty="0"/>
              </a:p>
            </p:txBody>
          </p:sp>
        </mc:Choice>
        <mc:Fallback xmlns="">
          <p:sp>
            <p:nvSpPr>
              <p:cNvPr id="12" name="Rectangle: Rounded Corners 11">
                <a:extLst>
                  <a:ext uri="{FF2B5EF4-FFF2-40B4-BE49-F238E27FC236}">
                    <a16:creationId xmlns:a16="http://schemas.microsoft.com/office/drawing/2014/main" id="{5C9EE633-A19C-53A2-02E3-73AD1DD2C1C8}"/>
                  </a:ext>
                </a:extLst>
              </p:cNvPr>
              <p:cNvSpPr>
                <a:spLocks noRot="1" noChangeAspect="1" noMove="1" noResize="1" noEditPoints="1" noAdjustHandles="1" noChangeArrowheads="1" noChangeShapeType="1" noTextEdit="1"/>
              </p:cNvSpPr>
              <p:nvPr/>
            </p:nvSpPr>
            <p:spPr>
              <a:xfrm>
                <a:off x="753753" y="1931351"/>
                <a:ext cx="5721838" cy="4561524"/>
              </a:xfrm>
              <a:prstGeom prst="roundRect">
                <a:avLst>
                  <a:gd name="adj" fmla="val 0"/>
                </a:avLst>
              </a:prstGeom>
              <a:blipFill>
                <a:blip r:embed="rId2"/>
                <a:stretch>
                  <a:fillRect l="-2239" t="-1337"/>
                </a:stretch>
              </a:blipFill>
              <a:ln>
                <a:noFill/>
              </a:ln>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3" name="Rectangle: Rounded Corners 2">
                <a:extLst>
                  <a:ext uri="{FF2B5EF4-FFF2-40B4-BE49-F238E27FC236}">
                    <a16:creationId xmlns:a16="http://schemas.microsoft.com/office/drawing/2014/main" id="{216DF311-5F34-8AF6-5606-A5EFECDBE44D}"/>
                  </a:ext>
                </a:extLst>
              </p:cNvPr>
              <p:cNvSpPr/>
              <p:nvPr/>
            </p:nvSpPr>
            <p:spPr>
              <a:xfrm>
                <a:off x="6475591" y="1931351"/>
                <a:ext cx="5721838" cy="4561524"/>
              </a:xfrm>
              <a:prstGeom prst="roundRect">
                <a:avLst>
                  <a:gd name="adj" fmla="val 0"/>
                </a:avLst>
              </a:prstGeom>
              <a:noFill/>
              <a:ln>
                <a:noFill/>
              </a:ln>
            </p:spPr>
            <p:style>
              <a:lnRef idx="2">
                <a:schemeClr val="accent1"/>
              </a:lnRef>
              <a:fillRef idx="1">
                <a:schemeClr val="lt1"/>
              </a:fillRef>
              <a:effectRef idx="0">
                <a:schemeClr val="accent1"/>
              </a:effectRef>
              <a:fontRef idx="minor">
                <a:schemeClr val="dk1"/>
              </a:fontRef>
            </p:style>
            <p:txBody>
              <a:bodyPr rtlCol="0" anchor="t"/>
              <a:lstStyle/>
              <a:p>
                <a:pPr/>
                <a14:m>
                  <m:oMathPara xmlns:m="http://schemas.openxmlformats.org/officeDocument/2006/math">
                    <m:oMathParaPr>
                      <m:jc m:val="centerGroup"/>
                    </m:oMathParaPr>
                    <m:oMath xmlns:m="http://schemas.openxmlformats.org/officeDocument/2006/math">
                      <m:r>
                        <a:rPr lang="en-US" sz="2800" i="1" smtClean="0">
                          <a:latin typeface="Cambria Math" panose="02040503050406030204" pitchFamily="18" charset="0"/>
                        </a:rPr>
                        <m:t>𝑆</m:t>
                      </m:r>
                      <m:d>
                        <m:dPr>
                          <m:ctrlPr>
                            <a:rPr lang="en-US" sz="2800" i="1">
                              <a:latin typeface="Cambria Math" panose="02040503050406030204" pitchFamily="18" charset="0"/>
                            </a:rPr>
                          </m:ctrlPr>
                        </m:dPr>
                        <m:e>
                          <m:r>
                            <a:rPr lang="en-US" sz="2800" i="1">
                              <a:latin typeface="Cambria Math" panose="02040503050406030204" pitchFamily="18" charset="0"/>
                            </a:rPr>
                            <m:t>𝑃</m:t>
                          </m:r>
                          <m:d>
                            <m:dPr>
                              <m:ctrlPr>
                                <a:rPr lang="en-US" sz="2800" i="1">
                                  <a:latin typeface="Cambria Math" panose="02040503050406030204" pitchFamily="18" charset="0"/>
                                </a:rPr>
                              </m:ctrlPr>
                            </m:dPr>
                            <m:e>
                              <m:sSub>
                                <m:sSubPr>
                                  <m:ctrlPr>
                                    <a:rPr lang="en-US" sz="2800" i="1">
                                      <a:latin typeface="Cambria Math" panose="02040503050406030204" pitchFamily="18" charset="0"/>
                                    </a:rPr>
                                  </m:ctrlPr>
                                </m:sSubPr>
                                <m:e>
                                  <m:r>
                                    <a:rPr lang="en-US" sz="2800" i="1">
                                      <a:latin typeface="Cambria Math" panose="02040503050406030204" pitchFamily="18" charset="0"/>
                                    </a:rPr>
                                    <m:t>𝐸</m:t>
                                  </m:r>
                                </m:e>
                                <m:sub>
                                  <m:r>
                                    <a:rPr lang="en-US" sz="2800" i="1">
                                      <a:latin typeface="Cambria Math" panose="02040503050406030204" pitchFamily="18" charset="0"/>
                                    </a:rPr>
                                    <m:t>1</m:t>
                                  </m:r>
                                </m:sub>
                              </m:sSub>
                              <m:r>
                                <a:rPr lang="en-US" sz="2800" i="1">
                                  <a:latin typeface="Cambria Math" panose="02040503050406030204" pitchFamily="18" charset="0"/>
                                </a:rPr>
                                <m:t>&amp;</m:t>
                              </m:r>
                              <m:sSub>
                                <m:sSubPr>
                                  <m:ctrlPr>
                                    <a:rPr lang="en-US" sz="2800" i="1">
                                      <a:latin typeface="Cambria Math" panose="02040503050406030204" pitchFamily="18" charset="0"/>
                                    </a:rPr>
                                  </m:ctrlPr>
                                </m:sSubPr>
                                <m:e>
                                  <m:r>
                                    <a:rPr lang="en-US" sz="2800" i="1">
                                      <a:latin typeface="Cambria Math" panose="02040503050406030204" pitchFamily="18" charset="0"/>
                                    </a:rPr>
                                    <m:t>𝐸</m:t>
                                  </m:r>
                                </m:e>
                                <m:sub>
                                  <m:r>
                                    <a:rPr lang="en-US" sz="2800" i="1">
                                      <a:latin typeface="Cambria Math" panose="02040503050406030204" pitchFamily="18" charset="0"/>
                                    </a:rPr>
                                    <m:t>2</m:t>
                                  </m:r>
                                </m:sub>
                              </m:sSub>
                            </m:e>
                          </m:d>
                        </m:e>
                      </m:d>
                      <m:r>
                        <a:rPr lang="en-US" sz="2800" i="1">
                          <a:latin typeface="Cambria Math" panose="02040503050406030204" pitchFamily="18" charset="0"/>
                        </a:rPr>
                        <m:t>=</m:t>
                      </m:r>
                      <m:r>
                        <a:rPr lang="en-US" sz="2800" i="1">
                          <a:latin typeface="Cambria Math" panose="02040503050406030204" pitchFamily="18" charset="0"/>
                        </a:rPr>
                        <m:t>𝑆</m:t>
                      </m:r>
                      <m:d>
                        <m:dPr>
                          <m:ctrlPr>
                            <a:rPr lang="en-US" sz="2800" i="1">
                              <a:latin typeface="Cambria Math" panose="02040503050406030204" pitchFamily="18" charset="0"/>
                            </a:rPr>
                          </m:ctrlPr>
                        </m:dPr>
                        <m:e>
                          <m:r>
                            <a:rPr lang="en-US" sz="2800" i="1">
                              <a:latin typeface="Cambria Math" panose="02040503050406030204" pitchFamily="18" charset="0"/>
                            </a:rPr>
                            <m:t>𝑃</m:t>
                          </m:r>
                          <m:d>
                            <m:dPr>
                              <m:ctrlPr>
                                <a:rPr lang="en-US" sz="2800" i="1">
                                  <a:latin typeface="Cambria Math" panose="02040503050406030204" pitchFamily="18" charset="0"/>
                                </a:rPr>
                              </m:ctrlPr>
                            </m:dPr>
                            <m:e>
                              <m:sSub>
                                <m:sSubPr>
                                  <m:ctrlPr>
                                    <a:rPr lang="en-US" sz="2800" i="1">
                                      <a:latin typeface="Cambria Math" panose="02040503050406030204" pitchFamily="18" charset="0"/>
                                    </a:rPr>
                                  </m:ctrlPr>
                                </m:sSubPr>
                                <m:e>
                                  <m:r>
                                    <a:rPr lang="en-US" sz="2800" i="1">
                                      <a:latin typeface="Cambria Math" panose="02040503050406030204" pitchFamily="18" charset="0"/>
                                    </a:rPr>
                                    <m:t>𝐸</m:t>
                                  </m:r>
                                </m:e>
                                <m:sub>
                                  <m:r>
                                    <a:rPr lang="en-US" sz="2800" i="1">
                                      <a:latin typeface="Cambria Math" panose="02040503050406030204" pitchFamily="18" charset="0"/>
                                    </a:rPr>
                                    <m:t>1</m:t>
                                  </m:r>
                                </m:sub>
                              </m:sSub>
                            </m:e>
                          </m:d>
                          <m:r>
                            <a:rPr lang="en-US" sz="2800" i="1">
                              <a:latin typeface="Cambria Math" panose="02040503050406030204" pitchFamily="18" charset="0"/>
                            </a:rPr>
                            <m:t>𝑃</m:t>
                          </m:r>
                          <m:d>
                            <m:dPr>
                              <m:ctrlPr>
                                <a:rPr lang="en-US" sz="2800" i="1">
                                  <a:latin typeface="Cambria Math" panose="02040503050406030204" pitchFamily="18" charset="0"/>
                                </a:rPr>
                              </m:ctrlPr>
                            </m:dPr>
                            <m:e>
                              <m:sSub>
                                <m:sSubPr>
                                  <m:ctrlPr>
                                    <a:rPr lang="en-US" sz="2800" i="1">
                                      <a:latin typeface="Cambria Math" panose="02040503050406030204" pitchFamily="18" charset="0"/>
                                    </a:rPr>
                                  </m:ctrlPr>
                                </m:sSubPr>
                                <m:e>
                                  <m:r>
                                    <a:rPr lang="en-US" sz="2800" i="1">
                                      <a:latin typeface="Cambria Math" panose="02040503050406030204" pitchFamily="18" charset="0"/>
                                    </a:rPr>
                                    <m:t>𝐸</m:t>
                                  </m:r>
                                </m:e>
                                <m:sub>
                                  <m:r>
                                    <a:rPr lang="en-US" sz="2800" i="1">
                                      <a:latin typeface="Cambria Math" panose="02040503050406030204" pitchFamily="18" charset="0"/>
                                    </a:rPr>
                                    <m:t>2</m:t>
                                  </m:r>
                                </m:sub>
                              </m:sSub>
                            </m:e>
                          </m:d>
                        </m:e>
                      </m:d>
                      <m:r>
                        <a:rPr lang="en-US" sz="2800" i="1">
                          <a:latin typeface="Cambria Math" panose="02040503050406030204" pitchFamily="18" charset="0"/>
                        </a:rPr>
                        <m:t>=</m:t>
                      </m:r>
                      <m:r>
                        <a:rPr lang="en-US" sz="2800" i="1">
                          <a:latin typeface="Cambria Math" panose="02040503050406030204" pitchFamily="18" charset="0"/>
                        </a:rPr>
                        <m:t>𝑆</m:t>
                      </m:r>
                      <m:d>
                        <m:dPr>
                          <m:ctrlPr>
                            <a:rPr lang="en-US" sz="2800" i="1">
                              <a:latin typeface="Cambria Math" panose="02040503050406030204" pitchFamily="18" charset="0"/>
                            </a:rPr>
                          </m:ctrlPr>
                        </m:dPr>
                        <m:e>
                          <m:r>
                            <a:rPr lang="en-US" sz="2800" i="1">
                              <a:latin typeface="Cambria Math" panose="02040503050406030204" pitchFamily="18" charset="0"/>
                            </a:rPr>
                            <m:t>𝑃</m:t>
                          </m:r>
                          <m:d>
                            <m:dPr>
                              <m:ctrlPr>
                                <a:rPr lang="en-US" sz="2800" i="1">
                                  <a:latin typeface="Cambria Math" panose="02040503050406030204" pitchFamily="18" charset="0"/>
                                </a:rPr>
                              </m:ctrlPr>
                            </m:dPr>
                            <m:e>
                              <m:sSub>
                                <m:sSubPr>
                                  <m:ctrlPr>
                                    <a:rPr lang="en-US" sz="2800" i="1">
                                      <a:latin typeface="Cambria Math" panose="02040503050406030204" pitchFamily="18" charset="0"/>
                                    </a:rPr>
                                  </m:ctrlPr>
                                </m:sSubPr>
                                <m:e>
                                  <m:r>
                                    <a:rPr lang="en-US" sz="2800" i="1">
                                      <a:latin typeface="Cambria Math" panose="02040503050406030204" pitchFamily="18" charset="0"/>
                                    </a:rPr>
                                    <m:t>𝐸</m:t>
                                  </m:r>
                                </m:e>
                                <m:sub>
                                  <m:r>
                                    <a:rPr lang="en-US" sz="2800" i="1">
                                      <a:latin typeface="Cambria Math" panose="02040503050406030204" pitchFamily="18" charset="0"/>
                                    </a:rPr>
                                    <m:t>1</m:t>
                                  </m:r>
                                </m:sub>
                              </m:sSub>
                            </m:e>
                          </m:d>
                        </m:e>
                      </m:d>
                      <m:r>
                        <a:rPr lang="en-US" sz="2800" i="1">
                          <a:latin typeface="Cambria Math" panose="02040503050406030204" pitchFamily="18" charset="0"/>
                        </a:rPr>
                        <m:t>+</m:t>
                      </m:r>
                      <m:r>
                        <a:rPr lang="en-US" sz="2800" i="1">
                          <a:latin typeface="Cambria Math" panose="02040503050406030204" pitchFamily="18" charset="0"/>
                        </a:rPr>
                        <m:t>𝑆</m:t>
                      </m:r>
                      <m:d>
                        <m:dPr>
                          <m:ctrlPr>
                            <a:rPr lang="en-US" sz="2800" i="1">
                              <a:latin typeface="Cambria Math" panose="02040503050406030204" pitchFamily="18" charset="0"/>
                            </a:rPr>
                          </m:ctrlPr>
                        </m:dPr>
                        <m:e>
                          <m:r>
                            <a:rPr lang="en-US" sz="2800" i="1">
                              <a:latin typeface="Cambria Math" panose="02040503050406030204" pitchFamily="18" charset="0"/>
                            </a:rPr>
                            <m:t>𝑃</m:t>
                          </m:r>
                          <m:d>
                            <m:dPr>
                              <m:ctrlPr>
                                <a:rPr lang="en-US" sz="2800" i="1">
                                  <a:latin typeface="Cambria Math" panose="02040503050406030204" pitchFamily="18" charset="0"/>
                                </a:rPr>
                              </m:ctrlPr>
                            </m:dPr>
                            <m:e>
                              <m:sSub>
                                <m:sSubPr>
                                  <m:ctrlPr>
                                    <a:rPr lang="en-US" sz="2800" i="1">
                                      <a:latin typeface="Cambria Math" panose="02040503050406030204" pitchFamily="18" charset="0"/>
                                    </a:rPr>
                                  </m:ctrlPr>
                                </m:sSubPr>
                                <m:e>
                                  <m:r>
                                    <a:rPr lang="en-US" sz="2800" i="1">
                                      <a:latin typeface="Cambria Math" panose="02040503050406030204" pitchFamily="18" charset="0"/>
                                    </a:rPr>
                                    <m:t>𝐸</m:t>
                                  </m:r>
                                </m:e>
                                <m:sub>
                                  <m:r>
                                    <a:rPr lang="en-US" sz="2800" i="1">
                                      <a:latin typeface="Cambria Math" panose="02040503050406030204" pitchFamily="18" charset="0"/>
                                    </a:rPr>
                                    <m:t>2</m:t>
                                  </m:r>
                                </m:sub>
                              </m:sSub>
                            </m:e>
                          </m:d>
                        </m:e>
                      </m:d>
                    </m:oMath>
                  </m:oMathPara>
                </a14:m>
                <a:endParaRPr lang="en-US" sz="2800" b="0" dirty="0"/>
              </a:p>
              <a:p>
                <a:endParaRPr lang="en-US" sz="2800" dirty="0"/>
              </a:p>
              <a:p>
                <a:r>
                  <a:rPr lang="en-AU" sz="2800" i="0" dirty="0">
                    <a:latin typeface="+mj-lt"/>
                  </a:rPr>
                  <a:t>Surprise is a continuous function. </a:t>
                </a:r>
              </a:p>
              <a:p>
                <a:r>
                  <a:rPr lang="en-AU" sz="2800" dirty="0">
                    <a:latin typeface="+mj-lt"/>
                  </a:rPr>
                  <a:t>The function that satisfies this all</a:t>
                </a:r>
              </a:p>
              <a:p>
                <a:pPr algn="ctr"/>
                <a14:m>
                  <m:oMathPara xmlns:m="http://schemas.openxmlformats.org/officeDocument/2006/math">
                    <m:oMathParaPr>
                      <m:jc m:val="center"/>
                    </m:oMathParaPr>
                    <m:oMath xmlns:m="http://schemas.openxmlformats.org/officeDocument/2006/math">
                      <m:r>
                        <a:rPr lang="en-US" sz="2800" b="0" i="1" smtClean="0">
                          <a:latin typeface="Cambria Math" panose="02040503050406030204" pitchFamily="18" charset="0"/>
                        </a:rPr>
                        <m:t>𝑆</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𝑝</m:t>
                          </m:r>
                        </m:e>
                      </m:d>
                      <m:r>
                        <a:rPr lang="en-US" sz="2800" b="0" i="1" smtClean="0">
                          <a:latin typeface="Cambria Math" panose="02040503050406030204" pitchFamily="18" charset="0"/>
                        </a:rPr>
                        <m:t>=−</m:t>
                      </m:r>
                      <m:r>
                        <m:rPr>
                          <m:sty m:val="p"/>
                        </m:rPr>
                        <a:rPr lang="en-US" sz="2800" b="0" i="0" smtClean="0">
                          <a:latin typeface="Cambria Math" panose="02040503050406030204" pitchFamily="18" charset="0"/>
                        </a:rPr>
                        <m:t>log</m:t>
                      </m:r>
                      <m:r>
                        <a:rPr lang="en-US" sz="2800" b="0" i="1" smtClean="0">
                          <a:latin typeface="Cambria Math" panose="02040503050406030204" pitchFamily="18" charset="0"/>
                        </a:rPr>
                        <m:t>⁡(</m:t>
                      </m:r>
                      <m:r>
                        <a:rPr lang="en-US" sz="2800" b="0" i="1" smtClean="0">
                          <a:latin typeface="Cambria Math" panose="02040503050406030204" pitchFamily="18" charset="0"/>
                        </a:rPr>
                        <m:t>𝑝</m:t>
                      </m:r>
                      <m:r>
                        <a:rPr lang="en-US" sz="2800" b="0" i="1" smtClean="0">
                          <a:latin typeface="Cambria Math" panose="02040503050406030204" pitchFamily="18" charset="0"/>
                        </a:rPr>
                        <m:t>)</m:t>
                      </m:r>
                    </m:oMath>
                  </m:oMathPara>
                </a14:m>
                <a:endParaRPr lang="en-AU" sz="2800" i="0" dirty="0">
                  <a:latin typeface="+mj-lt"/>
                </a:endParaRPr>
              </a:p>
              <a:p>
                <a:endParaRPr lang="en-US" sz="2800" b="0" dirty="0"/>
              </a:p>
              <a:p>
                <a:endParaRPr lang="en-AU" sz="2800" dirty="0"/>
              </a:p>
            </p:txBody>
          </p:sp>
        </mc:Choice>
        <mc:Fallback xmlns="">
          <p:sp>
            <p:nvSpPr>
              <p:cNvPr id="3" name="Rectangle: Rounded Corners 2">
                <a:extLst>
                  <a:ext uri="{FF2B5EF4-FFF2-40B4-BE49-F238E27FC236}">
                    <a16:creationId xmlns:a16="http://schemas.microsoft.com/office/drawing/2014/main" id="{216DF311-5F34-8AF6-5606-A5EFECDBE44D}"/>
                  </a:ext>
                </a:extLst>
              </p:cNvPr>
              <p:cNvSpPr>
                <a:spLocks noRot="1" noChangeAspect="1" noMove="1" noResize="1" noEditPoints="1" noAdjustHandles="1" noChangeArrowheads="1" noChangeShapeType="1" noTextEdit="1"/>
              </p:cNvSpPr>
              <p:nvPr/>
            </p:nvSpPr>
            <p:spPr>
              <a:xfrm>
                <a:off x="6475591" y="1931351"/>
                <a:ext cx="5721838" cy="4561524"/>
              </a:xfrm>
              <a:prstGeom prst="roundRect">
                <a:avLst>
                  <a:gd name="adj" fmla="val 0"/>
                </a:avLst>
              </a:prstGeom>
              <a:blipFill>
                <a:blip r:embed="rId3"/>
                <a:stretch>
                  <a:fillRect l="-2130"/>
                </a:stretch>
              </a:blipFill>
              <a:ln>
                <a:noFill/>
              </a:ln>
            </p:spPr>
            <p:txBody>
              <a:bodyPr/>
              <a:lstStyle/>
              <a:p>
                <a:r>
                  <a:rPr lang="en-US">
                    <a:noFill/>
                  </a:rPr>
                  <a:t> </a:t>
                </a:r>
              </a:p>
            </p:txBody>
          </p:sp>
        </mc:Fallback>
      </mc:AlternateContent>
      <p:grpSp>
        <p:nvGrpSpPr>
          <p:cNvPr id="30" name="Group 29">
            <a:extLst>
              <a:ext uri="{FF2B5EF4-FFF2-40B4-BE49-F238E27FC236}">
                <a16:creationId xmlns:a16="http://schemas.microsoft.com/office/drawing/2014/main" id="{EE785159-11A0-9AFC-76FD-F2793C672F02}"/>
              </a:ext>
            </a:extLst>
          </p:cNvPr>
          <p:cNvGrpSpPr/>
          <p:nvPr/>
        </p:nvGrpSpPr>
        <p:grpSpPr>
          <a:xfrm>
            <a:off x="7782565" y="4448722"/>
            <a:ext cx="3002910" cy="2152103"/>
            <a:chOff x="7782565" y="4340772"/>
            <a:chExt cx="3002910" cy="2152103"/>
          </a:xfrm>
        </p:grpSpPr>
        <p:pic>
          <p:nvPicPr>
            <p:cNvPr id="14" name="Picture 13">
              <a:extLst>
                <a:ext uri="{FF2B5EF4-FFF2-40B4-BE49-F238E27FC236}">
                  <a16:creationId xmlns:a16="http://schemas.microsoft.com/office/drawing/2014/main" id="{F127AA7A-05F0-5AA7-B30A-BD04AD9773F0}"/>
                </a:ext>
              </a:extLst>
            </p:cNvPr>
            <p:cNvPicPr>
              <a:picLocks noChangeAspect="1"/>
            </p:cNvPicPr>
            <p:nvPr/>
          </p:nvPicPr>
          <p:blipFill>
            <a:blip r:embed="rId4">
              <a:clrChange>
                <a:clrFrom>
                  <a:srgbClr val="FFFFFF"/>
                </a:clrFrom>
                <a:clrTo>
                  <a:srgbClr val="FFFFFF">
                    <a:alpha val="0"/>
                  </a:srgbClr>
                </a:clrTo>
              </a:clrChange>
            </a:blip>
            <a:stretch>
              <a:fillRect/>
            </a:stretch>
          </p:blipFill>
          <p:spPr>
            <a:xfrm>
              <a:off x="7782565" y="4340772"/>
              <a:ext cx="3002910" cy="2152103"/>
            </a:xfrm>
            <a:prstGeom prst="rect">
              <a:avLst/>
            </a:prstGeom>
          </p:spPr>
        </p:pic>
        <p:sp>
          <p:nvSpPr>
            <p:cNvPr id="29" name="Freeform: Shape 28">
              <a:extLst>
                <a:ext uri="{FF2B5EF4-FFF2-40B4-BE49-F238E27FC236}">
                  <a16:creationId xmlns:a16="http://schemas.microsoft.com/office/drawing/2014/main" id="{9C09A3C4-B5C3-BD5F-49E1-A6D18947A4A5}"/>
                </a:ext>
              </a:extLst>
            </p:cNvPr>
            <p:cNvSpPr/>
            <p:nvPr/>
          </p:nvSpPr>
          <p:spPr>
            <a:xfrm>
              <a:off x="7972426" y="4343400"/>
              <a:ext cx="2762250" cy="2057400"/>
            </a:xfrm>
            <a:custGeom>
              <a:avLst/>
              <a:gdLst>
                <a:gd name="connsiteX0" fmla="*/ 12831 w 3613281"/>
                <a:gd name="connsiteY0" fmla="*/ 0 h 2102555"/>
                <a:gd name="connsiteX1" fmla="*/ 12831 w 3613281"/>
                <a:gd name="connsiteY1" fmla="*/ 971550 h 2102555"/>
                <a:gd name="connsiteX2" fmla="*/ 146181 w 3613281"/>
                <a:gd name="connsiteY2" fmla="*/ 1571625 h 2102555"/>
                <a:gd name="connsiteX3" fmla="*/ 1146306 w 3613281"/>
                <a:gd name="connsiteY3" fmla="*/ 1905000 h 2102555"/>
                <a:gd name="connsiteX4" fmla="*/ 2298831 w 3613281"/>
                <a:gd name="connsiteY4" fmla="*/ 2038350 h 2102555"/>
                <a:gd name="connsiteX5" fmla="*/ 2775081 w 3613281"/>
                <a:gd name="connsiteY5" fmla="*/ 2057400 h 2102555"/>
                <a:gd name="connsiteX6" fmla="*/ 3613281 w 3613281"/>
                <a:gd name="connsiteY6" fmla="*/ 1438275 h 2102555"/>
                <a:gd name="connsiteX0" fmla="*/ 12831 w 2775081"/>
                <a:gd name="connsiteY0" fmla="*/ 0 h 2102555"/>
                <a:gd name="connsiteX1" fmla="*/ 12831 w 2775081"/>
                <a:gd name="connsiteY1" fmla="*/ 971550 h 2102555"/>
                <a:gd name="connsiteX2" fmla="*/ 146181 w 2775081"/>
                <a:gd name="connsiteY2" fmla="*/ 1571625 h 2102555"/>
                <a:gd name="connsiteX3" fmla="*/ 1146306 w 2775081"/>
                <a:gd name="connsiteY3" fmla="*/ 1905000 h 2102555"/>
                <a:gd name="connsiteX4" fmla="*/ 2298831 w 2775081"/>
                <a:gd name="connsiteY4" fmla="*/ 2038350 h 2102555"/>
                <a:gd name="connsiteX5" fmla="*/ 2775081 w 2775081"/>
                <a:gd name="connsiteY5" fmla="*/ 2057400 h 2102555"/>
                <a:gd name="connsiteX0" fmla="*/ 12831 w 2775081"/>
                <a:gd name="connsiteY0" fmla="*/ 0 h 2064455"/>
                <a:gd name="connsiteX1" fmla="*/ 12831 w 2775081"/>
                <a:gd name="connsiteY1" fmla="*/ 971550 h 2064455"/>
                <a:gd name="connsiteX2" fmla="*/ 146181 w 2775081"/>
                <a:gd name="connsiteY2" fmla="*/ 1571625 h 2064455"/>
                <a:gd name="connsiteX3" fmla="*/ 1146306 w 2775081"/>
                <a:gd name="connsiteY3" fmla="*/ 1905000 h 2064455"/>
                <a:gd name="connsiteX4" fmla="*/ 2298831 w 2775081"/>
                <a:gd name="connsiteY4" fmla="*/ 2038350 h 2064455"/>
                <a:gd name="connsiteX5" fmla="*/ 2775081 w 2775081"/>
                <a:gd name="connsiteY5" fmla="*/ 2057400 h 2064455"/>
                <a:gd name="connsiteX0" fmla="*/ 12831 w 2775081"/>
                <a:gd name="connsiteY0" fmla="*/ 0 h 2057400"/>
                <a:gd name="connsiteX1" fmla="*/ 12831 w 2775081"/>
                <a:gd name="connsiteY1" fmla="*/ 971550 h 2057400"/>
                <a:gd name="connsiteX2" fmla="*/ 146181 w 2775081"/>
                <a:gd name="connsiteY2" fmla="*/ 1571625 h 2057400"/>
                <a:gd name="connsiteX3" fmla="*/ 1146306 w 2775081"/>
                <a:gd name="connsiteY3" fmla="*/ 1905000 h 2057400"/>
                <a:gd name="connsiteX4" fmla="*/ 2775081 w 2775081"/>
                <a:gd name="connsiteY4" fmla="*/ 2057400 h 2057400"/>
                <a:gd name="connsiteX0" fmla="*/ 22464 w 2784714"/>
                <a:gd name="connsiteY0" fmla="*/ 0 h 2057400"/>
                <a:gd name="connsiteX1" fmla="*/ 22464 w 2784714"/>
                <a:gd name="connsiteY1" fmla="*/ 971550 h 2057400"/>
                <a:gd name="connsiteX2" fmla="*/ 289164 w 2784714"/>
                <a:gd name="connsiteY2" fmla="*/ 1647825 h 2057400"/>
                <a:gd name="connsiteX3" fmla="*/ 1155939 w 2784714"/>
                <a:gd name="connsiteY3" fmla="*/ 1905000 h 2057400"/>
                <a:gd name="connsiteX4" fmla="*/ 2784714 w 2784714"/>
                <a:gd name="connsiteY4" fmla="*/ 2057400 h 2057400"/>
                <a:gd name="connsiteX0" fmla="*/ 22464 w 2784714"/>
                <a:gd name="connsiteY0" fmla="*/ 0 h 2057400"/>
                <a:gd name="connsiteX1" fmla="*/ 22464 w 2784714"/>
                <a:gd name="connsiteY1" fmla="*/ 971550 h 2057400"/>
                <a:gd name="connsiteX2" fmla="*/ 289164 w 2784714"/>
                <a:gd name="connsiteY2" fmla="*/ 1647825 h 2057400"/>
                <a:gd name="connsiteX3" fmla="*/ 1155939 w 2784714"/>
                <a:gd name="connsiteY3" fmla="*/ 1905000 h 2057400"/>
                <a:gd name="connsiteX4" fmla="*/ 2784714 w 2784714"/>
                <a:gd name="connsiteY4" fmla="*/ 2057400 h 2057400"/>
                <a:gd name="connsiteX0" fmla="*/ 68617 w 2830867"/>
                <a:gd name="connsiteY0" fmla="*/ 0 h 2057400"/>
                <a:gd name="connsiteX1" fmla="*/ 68617 w 2830867"/>
                <a:gd name="connsiteY1" fmla="*/ 971550 h 2057400"/>
                <a:gd name="connsiteX2" fmla="*/ 335317 w 2830867"/>
                <a:gd name="connsiteY2" fmla="*/ 1647825 h 2057400"/>
                <a:gd name="connsiteX3" fmla="*/ 1202092 w 2830867"/>
                <a:gd name="connsiteY3" fmla="*/ 1905000 h 2057400"/>
                <a:gd name="connsiteX4" fmla="*/ 2830867 w 2830867"/>
                <a:gd name="connsiteY4" fmla="*/ 2057400 h 2057400"/>
                <a:gd name="connsiteX0" fmla="*/ 86485 w 2848735"/>
                <a:gd name="connsiteY0" fmla="*/ 0 h 2057400"/>
                <a:gd name="connsiteX1" fmla="*/ 86485 w 2848735"/>
                <a:gd name="connsiteY1" fmla="*/ 971550 h 2057400"/>
                <a:gd name="connsiteX2" fmla="*/ 1219960 w 2848735"/>
                <a:gd name="connsiteY2" fmla="*/ 1905000 h 2057400"/>
                <a:gd name="connsiteX3" fmla="*/ 2848735 w 2848735"/>
                <a:gd name="connsiteY3" fmla="*/ 2057400 h 2057400"/>
                <a:gd name="connsiteX0" fmla="*/ 32166 w 2794416"/>
                <a:gd name="connsiteY0" fmla="*/ 0 h 2057400"/>
                <a:gd name="connsiteX1" fmla="*/ 117891 w 2794416"/>
                <a:gd name="connsiteY1" fmla="*/ 1438275 h 2057400"/>
                <a:gd name="connsiteX2" fmla="*/ 1165641 w 2794416"/>
                <a:gd name="connsiteY2" fmla="*/ 1905000 h 2057400"/>
                <a:gd name="connsiteX3" fmla="*/ 2794416 w 2794416"/>
                <a:gd name="connsiteY3" fmla="*/ 2057400 h 2057400"/>
                <a:gd name="connsiteX0" fmla="*/ 5916 w 2768166"/>
                <a:gd name="connsiteY0" fmla="*/ 0 h 2057400"/>
                <a:gd name="connsiteX1" fmla="*/ 91641 w 2768166"/>
                <a:gd name="connsiteY1" fmla="*/ 1438275 h 2057400"/>
                <a:gd name="connsiteX2" fmla="*/ 1139391 w 2768166"/>
                <a:gd name="connsiteY2" fmla="*/ 1905000 h 2057400"/>
                <a:gd name="connsiteX3" fmla="*/ 2768166 w 2768166"/>
                <a:gd name="connsiteY3" fmla="*/ 2057400 h 2057400"/>
                <a:gd name="connsiteX0" fmla="*/ 5916 w 2768166"/>
                <a:gd name="connsiteY0" fmla="*/ 0 h 2057400"/>
                <a:gd name="connsiteX1" fmla="*/ 91641 w 2768166"/>
                <a:gd name="connsiteY1" fmla="*/ 1438275 h 2057400"/>
                <a:gd name="connsiteX2" fmla="*/ 1139391 w 2768166"/>
                <a:gd name="connsiteY2" fmla="*/ 1905000 h 2057400"/>
                <a:gd name="connsiteX3" fmla="*/ 2768166 w 2768166"/>
                <a:gd name="connsiteY3" fmla="*/ 2057400 h 2057400"/>
                <a:gd name="connsiteX0" fmla="*/ 25088 w 2787338"/>
                <a:gd name="connsiteY0" fmla="*/ 0 h 2057400"/>
                <a:gd name="connsiteX1" fmla="*/ 110813 w 2787338"/>
                <a:gd name="connsiteY1" fmla="*/ 1438275 h 2057400"/>
                <a:gd name="connsiteX2" fmla="*/ 1158563 w 2787338"/>
                <a:gd name="connsiteY2" fmla="*/ 1905000 h 2057400"/>
                <a:gd name="connsiteX3" fmla="*/ 2787338 w 2787338"/>
                <a:gd name="connsiteY3" fmla="*/ 2057400 h 2057400"/>
                <a:gd name="connsiteX0" fmla="*/ 25088 w 2787338"/>
                <a:gd name="connsiteY0" fmla="*/ 0 h 2057400"/>
                <a:gd name="connsiteX1" fmla="*/ 110813 w 2787338"/>
                <a:gd name="connsiteY1" fmla="*/ 1438275 h 2057400"/>
                <a:gd name="connsiteX2" fmla="*/ 1158563 w 2787338"/>
                <a:gd name="connsiteY2" fmla="*/ 1905000 h 2057400"/>
                <a:gd name="connsiteX3" fmla="*/ 2787338 w 2787338"/>
                <a:gd name="connsiteY3" fmla="*/ 2057400 h 2057400"/>
                <a:gd name="connsiteX0" fmla="*/ 25088 w 2787338"/>
                <a:gd name="connsiteY0" fmla="*/ 0 h 2057400"/>
                <a:gd name="connsiteX1" fmla="*/ 110813 w 2787338"/>
                <a:gd name="connsiteY1" fmla="*/ 1438275 h 2057400"/>
                <a:gd name="connsiteX2" fmla="*/ 1158563 w 2787338"/>
                <a:gd name="connsiteY2" fmla="*/ 1905000 h 2057400"/>
                <a:gd name="connsiteX3" fmla="*/ 2787338 w 2787338"/>
                <a:gd name="connsiteY3" fmla="*/ 2057400 h 2057400"/>
                <a:gd name="connsiteX0" fmla="*/ 82919 w 2845169"/>
                <a:gd name="connsiteY0" fmla="*/ 0 h 2057400"/>
                <a:gd name="connsiteX1" fmla="*/ 168644 w 2845169"/>
                <a:gd name="connsiteY1" fmla="*/ 1438275 h 2057400"/>
                <a:gd name="connsiteX2" fmla="*/ 1216394 w 2845169"/>
                <a:gd name="connsiteY2" fmla="*/ 1905000 h 2057400"/>
                <a:gd name="connsiteX3" fmla="*/ 2845169 w 2845169"/>
                <a:gd name="connsiteY3" fmla="*/ 2057400 h 2057400"/>
                <a:gd name="connsiteX0" fmla="*/ 78196 w 2840446"/>
                <a:gd name="connsiteY0" fmla="*/ 0 h 2057400"/>
                <a:gd name="connsiteX1" fmla="*/ 163921 w 2840446"/>
                <a:gd name="connsiteY1" fmla="*/ 1438275 h 2057400"/>
                <a:gd name="connsiteX2" fmla="*/ 1211671 w 2840446"/>
                <a:gd name="connsiteY2" fmla="*/ 1905000 h 2057400"/>
                <a:gd name="connsiteX3" fmla="*/ 2840446 w 2840446"/>
                <a:gd name="connsiteY3" fmla="*/ 2057400 h 2057400"/>
                <a:gd name="connsiteX0" fmla="*/ 861 w 2763111"/>
                <a:gd name="connsiteY0" fmla="*/ 0 h 2057400"/>
                <a:gd name="connsiteX1" fmla="*/ 264386 w 2763111"/>
                <a:gd name="connsiteY1" fmla="*/ 1657350 h 2057400"/>
                <a:gd name="connsiteX2" fmla="*/ 1134336 w 2763111"/>
                <a:gd name="connsiteY2" fmla="*/ 1905000 h 2057400"/>
                <a:gd name="connsiteX3" fmla="*/ 2763111 w 2763111"/>
                <a:gd name="connsiteY3" fmla="*/ 2057400 h 2057400"/>
                <a:gd name="connsiteX0" fmla="*/ 36115 w 2798365"/>
                <a:gd name="connsiteY0" fmla="*/ 0 h 2057400"/>
                <a:gd name="connsiteX1" fmla="*/ 299640 w 2798365"/>
                <a:gd name="connsiteY1" fmla="*/ 1657350 h 2057400"/>
                <a:gd name="connsiteX2" fmla="*/ 1169590 w 2798365"/>
                <a:gd name="connsiteY2" fmla="*/ 1905000 h 2057400"/>
                <a:gd name="connsiteX3" fmla="*/ 2798365 w 2798365"/>
                <a:gd name="connsiteY3" fmla="*/ 2057400 h 2057400"/>
                <a:gd name="connsiteX0" fmla="*/ 0 w 2762250"/>
                <a:gd name="connsiteY0" fmla="*/ 0 h 2057400"/>
                <a:gd name="connsiteX1" fmla="*/ 409575 w 2762250"/>
                <a:gd name="connsiteY1" fmla="*/ 1724025 h 2057400"/>
                <a:gd name="connsiteX2" fmla="*/ 1133475 w 2762250"/>
                <a:gd name="connsiteY2" fmla="*/ 1905000 h 2057400"/>
                <a:gd name="connsiteX3" fmla="*/ 2762250 w 2762250"/>
                <a:gd name="connsiteY3" fmla="*/ 2057400 h 2057400"/>
                <a:gd name="connsiteX0" fmla="*/ 46279 w 2808529"/>
                <a:gd name="connsiteY0" fmla="*/ 0 h 2057400"/>
                <a:gd name="connsiteX1" fmla="*/ 455854 w 2808529"/>
                <a:gd name="connsiteY1" fmla="*/ 1724025 h 2057400"/>
                <a:gd name="connsiteX2" fmla="*/ 1179754 w 2808529"/>
                <a:gd name="connsiteY2" fmla="*/ 1905000 h 2057400"/>
                <a:gd name="connsiteX3" fmla="*/ 2808529 w 2808529"/>
                <a:gd name="connsiteY3" fmla="*/ 2057400 h 2057400"/>
                <a:gd name="connsiteX0" fmla="*/ 1321 w 2763571"/>
                <a:gd name="connsiteY0" fmla="*/ 0 h 2057400"/>
                <a:gd name="connsiteX1" fmla="*/ 585521 w 2763571"/>
                <a:gd name="connsiteY1" fmla="*/ 1774825 h 2057400"/>
                <a:gd name="connsiteX2" fmla="*/ 1134796 w 2763571"/>
                <a:gd name="connsiteY2" fmla="*/ 1905000 h 2057400"/>
                <a:gd name="connsiteX3" fmla="*/ 2763571 w 2763571"/>
                <a:gd name="connsiteY3" fmla="*/ 2057400 h 2057400"/>
                <a:gd name="connsiteX0" fmla="*/ 0 w 2762250"/>
                <a:gd name="connsiteY0" fmla="*/ 0 h 2057400"/>
                <a:gd name="connsiteX1" fmla="*/ 584200 w 2762250"/>
                <a:gd name="connsiteY1" fmla="*/ 1774825 h 2057400"/>
                <a:gd name="connsiteX2" fmla="*/ 2762250 w 2762250"/>
                <a:gd name="connsiteY2" fmla="*/ 2057400 h 2057400"/>
                <a:gd name="connsiteX0" fmla="*/ 0 w 2762250"/>
                <a:gd name="connsiteY0" fmla="*/ 0 h 2057400"/>
                <a:gd name="connsiteX1" fmla="*/ 584200 w 2762250"/>
                <a:gd name="connsiteY1" fmla="*/ 1774825 h 2057400"/>
                <a:gd name="connsiteX2" fmla="*/ 2762250 w 2762250"/>
                <a:gd name="connsiteY2" fmla="*/ 2057400 h 2057400"/>
                <a:gd name="connsiteX0" fmla="*/ 0 w 2762250"/>
                <a:gd name="connsiteY0" fmla="*/ 0 h 2057400"/>
                <a:gd name="connsiteX1" fmla="*/ 584200 w 2762250"/>
                <a:gd name="connsiteY1" fmla="*/ 1774825 h 2057400"/>
                <a:gd name="connsiteX2" fmla="*/ 2762250 w 2762250"/>
                <a:gd name="connsiteY2" fmla="*/ 2057400 h 2057400"/>
                <a:gd name="connsiteX0" fmla="*/ 2344 w 2764594"/>
                <a:gd name="connsiteY0" fmla="*/ 0 h 2057400"/>
                <a:gd name="connsiteX1" fmla="*/ 586544 w 2764594"/>
                <a:gd name="connsiteY1" fmla="*/ 1774825 h 2057400"/>
                <a:gd name="connsiteX2" fmla="*/ 2764594 w 2764594"/>
                <a:gd name="connsiteY2" fmla="*/ 2057400 h 2057400"/>
                <a:gd name="connsiteX0" fmla="*/ 1543 w 2763793"/>
                <a:gd name="connsiteY0" fmla="*/ 0 h 2057400"/>
                <a:gd name="connsiteX1" fmla="*/ 585743 w 2763793"/>
                <a:gd name="connsiteY1" fmla="*/ 1774825 h 2057400"/>
                <a:gd name="connsiteX2" fmla="*/ 2763793 w 2763793"/>
                <a:gd name="connsiteY2" fmla="*/ 2057400 h 2057400"/>
                <a:gd name="connsiteX0" fmla="*/ 1543 w 2763793"/>
                <a:gd name="connsiteY0" fmla="*/ 0 h 2057400"/>
                <a:gd name="connsiteX1" fmla="*/ 585743 w 2763793"/>
                <a:gd name="connsiteY1" fmla="*/ 1774825 h 2057400"/>
                <a:gd name="connsiteX2" fmla="*/ 2763793 w 2763793"/>
                <a:gd name="connsiteY2" fmla="*/ 2057400 h 2057400"/>
                <a:gd name="connsiteX0" fmla="*/ 1976 w 2764226"/>
                <a:gd name="connsiteY0" fmla="*/ 0 h 2057400"/>
                <a:gd name="connsiteX1" fmla="*/ 586176 w 2764226"/>
                <a:gd name="connsiteY1" fmla="*/ 1774825 h 2057400"/>
                <a:gd name="connsiteX2" fmla="*/ 2764226 w 2764226"/>
                <a:gd name="connsiteY2" fmla="*/ 2057400 h 2057400"/>
                <a:gd name="connsiteX0" fmla="*/ 0 w 2762250"/>
                <a:gd name="connsiteY0" fmla="*/ 0 h 2057400"/>
                <a:gd name="connsiteX1" fmla="*/ 584200 w 2762250"/>
                <a:gd name="connsiteY1" fmla="*/ 1774825 h 2057400"/>
                <a:gd name="connsiteX2" fmla="*/ 2762250 w 2762250"/>
                <a:gd name="connsiteY2" fmla="*/ 2057400 h 2057400"/>
              </a:gdLst>
              <a:ahLst/>
              <a:cxnLst>
                <a:cxn ang="0">
                  <a:pos x="connsiteX0" y="connsiteY0"/>
                </a:cxn>
                <a:cxn ang="0">
                  <a:pos x="connsiteX1" y="connsiteY1"/>
                </a:cxn>
                <a:cxn ang="0">
                  <a:pos x="connsiteX2" y="connsiteY2"/>
                </a:cxn>
              </a:cxnLst>
              <a:rect l="l" t="t" r="r" b="b"/>
              <a:pathLst>
                <a:path w="2762250" h="2057400">
                  <a:moveTo>
                    <a:pt x="0" y="0"/>
                  </a:moveTo>
                  <a:cubicBezTo>
                    <a:pt x="11906" y="1269206"/>
                    <a:pt x="-88321" y="1565067"/>
                    <a:pt x="584200" y="1774825"/>
                  </a:cubicBezTo>
                  <a:cubicBezTo>
                    <a:pt x="1149400" y="1964460"/>
                    <a:pt x="2296583" y="2024724"/>
                    <a:pt x="2762250" y="205740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1" name="TextBox 30">
            <a:extLst>
              <a:ext uri="{FF2B5EF4-FFF2-40B4-BE49-F238E27FC236}">
                <a16:creationId xmlns:a16="http://schemas.microsoft.com/office/drawing/2014/main" id="{E5DE3A9D-E184-18D3-586D-8BFB97913A25}"/>
              </a:ext>
            </a:extLst>
          </p:cNvPr>
          <p:cNvSpPr txBox="1"/>
          <p:nvPr/>
        </p:nvSpPr>
        <p:spPr>
          <a:xfrm>
            <a:off x="7725881" y="6420920"/>
            <a:ext cx="301686" cy="369332"/>
          </a:xfrm>
          <a:prstGeom prst="rect">
            <a:avLst/>
          </a:prstGeom>
          <a:noFill/>
        </p:spPr>
        <p:txBody>
          <a:bodyPr wrap="none" rtlCol="0">
            <a:spAutoFit/>
          </a:bodyPr>
          <a:lstStyle/>
          <a:p>
            <a:r>
              <a:rPr lang="en-US" dirty="0"/>
              <a:t>0</a:t>
            </a:r>
          </a:p>
        </p:txBody>
      </p:sp>
      <p:sp>
        <p:nvSpPr>
          <p:cNvPr id="32" name="TextBox 31">
            <a:extLst>
              <a:ext uri="{FF2B5EF4-FFF2-40B4-BE49-F238E27FC236}">
                <a16:creationId xmlns:a16="http://schemas.microsoft.com/office/drawing/2014/main" id="{A5AC6459-0F9B-46A3-ADEC-C321335D116E}"/>
              </a:ext>
            </a:extLst>
          </p:cNvPr>
          <p:cNvSpPr txBox="1"/>
          <p:nvPr/>
        </p:nvSpPr>
        <p:spPr>
          <a:xfrm>
            <a:off x="10540473" y="6420920"/>
            <a:ext cx="301686" cy="369332"/>
          </a:xfrm>
          <a:prstGeom prst="rect">
            <a:avLst/>
          </a:prstGeom>
          <a:noFill/>
        </p:spPr>
        <p:txBody>
          <a:bodyPr wrap="none" rtlCol="0">
            <a:spAutoFit/>
          </a:bodyPr>
          <a:lstStyle/>
          <a:p>
            <a:r>
              <a:rPr lang="en-US" dirty="0"/>
              <a:t>1</a:t>
            </a:r>
          </a:p>
        </p:txBody>
      </p:sp>
    </p:spTree>
    <p:extLst>
      <p:ext uri="{BB962C8B-B14F-4D97-AF65-F5344CB8AC3E}">
        <p14:creationId xmlns:p14="http://schemas.microsoft.com/office/powerpoint/2010/main" val="192458059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301D9-40F1-2CA2-D120-12BD23B2401C}"/>
              </a:ext>
            </a:extLst>
          </p:cNvPr>
          <p:cNvSpPr>
            <a:spLocks noGrp="1"/>
          </p:cNvSpPr>
          <p:nvPr>
            <p:ph type="title"/>
          </p:nvPr>
        </p:nvSpPr>
        <p:spPr/>
        <p:txBody>
          <a:bodyPr/>
          <a:lstStyle/>
          <a:p>
            <a:r>
              <a:rPr lang="en-US" dirty="0"/>
              <a:t>Entropy</a:t>
            </a:r>
          </a:p>
        </p:txBody>
      </p:sp>
      <mc:AlternateContent xmlns:mc="http://schemas.openxmlformats.org/markup-compatibility/2006" xmlns:a14="http://schemas.microsoft.com/office/drawing/2010/main">
        <mc:Choice Requires="a14">
          <p:sp>
            <p:nvSpPr>
              <p:cNvPr id="12" name="Rectangle: Rounded Corners 11">
                <a:extLst>
                  <a:ext uri="{FF2B5EF4-FFF2-40B4-BE49-F238E27FC236}">
                    <a16:creationId xmlns:a16="http://schemas.microsoft.com/office/drawing/2014/main" id="{5C9EE633-A19C-53A2-02E3-73AD1DD2C1C8}"/>
                  </a:ext>
                </a:extLst>
              </p:cNvPr>
              <p:cNvSpPr/>
              <p:nvPr/>
            </p:nvSpPr>
            <p:spPr>
              <a:xfrm>
                <a:off x="3235081" y="2960878"/>
                <a:ext cx="5721838" cy="2828489"/>
              </a:xfrm>
              <a:prstGeom prst="roundRect">
                <a:avLst>
                  <a:gd name="adj" fmla="val 0"/>
                </a:avLst>
              </a:prstGeom>
              <a:noFill/>
              <a:ln>
                <a:noFill/>
              </a:ln>
            </p:spPr>
            <p:style>
              <a:lnRef idx="2">
                <a:schemeClr val="accent1"/>
              </a:lnRef>
              <a:fillRef idx="1">
                <a:schemeClr val="lt1"/>
              </a:fillRef>
              <a:effectRef idx="0">
                <a:schemeClr val="accent1"/>
              </a:effectRef>
              <a:fontRef idx="minor">
                <a:schemeClr val="dk1"/>
              </a:fontRef>
            </p:style>
            <p:txBody>
              <a:bodyPr rtlCol="0" anchor="t"/>
              <a:lstStyle/>
              <a:p>
                <a:pPr algn="ctr"/>
                <a:r>
                  <a:rPr lang="en-US" sz="2800" u="sng" dirty="0"/>
                  <a:t>Entropy = Expected Surprise</a:t>
                </a:r>
              </a:p>
              <a:p>
                <a:pPr/>
                <a14:m>
                  <m:oMathPara xmlns:m="http://schemas.openxmlformats.org/officeDocument/2006/math">
                    <m:oMathParaPr>
                      <m:jc m:val="centerGroup"/>
                    </m:oMathParaPr>
                    <m:oMath xmlns:m="http://schemas.openxmlformats.org/officeDocument/2006/math">
                      <m:nary>
                        <m:naryPr>
                          <m:chr m:val="∑"/>
                          <m:subHide m:val="on"/>
                          <m:supHide m:val="on"/>
                          <m:ctrlPr>
                            <a:rPr lang="en-US" sz="2800" b="0" i="1" smtClean="0">
                              <a:latin typeface="Cambria Math" panose="02040503050406030204" pitchFamily="18" charset="0"/>
                            </a:rPr>
                          </m:ctrlPr>
                        </m:naryPr>
                        <m:sub/>
                        <m:sup/>
                        <m:e>
                          <m:r>
                            <a:rPr lang="en-US" sz="2800" i="1">
                              <a:latin typeface="Cambria Math" panose="02040503050406030204" pitchFamily="18" charset="0"/>
                            </a:rPr>
                            <m:t>𝑝</m:t>
                          </m:r>
                          <m:r>
                            <a:rPr lang="en-US" sz="2800" i="1">
                              <a:latin typeface="Cambria Math" panose="02040503050406030204" pitchFamily="18" charset="0"/>
                            </a:rPr>
                            <m:t>(</m:t>
                          </m:r>
                          <m:r>
                            <a:rPr lang="en-US" sz="2800" i="1">
                              <a:latin typeface="Cambria Math" panose="02040503050406030204" pitchFamily="18" charset="0"/>
                            </a:rPr>
                            <m:t>𝑋</m:t>
                          </m:r>
                          <m:r>
                            <a:rPr lang="en-US" sz="2800" i="1">
                              <a:latin typeface="Cambria Math" panose="02040503050406030204" pitchFamily="18" charset="0"/>
                            </a:rPr>
                            <m:t>)</m:t>
                          </m:r>
                          <m:r>
                            <a:rPr lang="en-US" sz="2800" i="1">
                              <a:latin typeface="Cambria Math" panose="02040503050406030204" pitchFamily="18" charset="0"/>
                            </a:rPr>
                            <m:t>𝑆</m:t>
                          </m:r>
                          <m:r>
                            <a:rPr lang="en-US" sz="2800" i="1">
                              <a:latin typeface="Cambria Math" panose="02040503050406030204" pitchFamily="18" charset="0"/>
                            </a:rPr>
                            <m:t>(</m:t>
                          </m:r>
                          <m:r>
                            <a:rPr lang="en-US" sz="2800" i="1">
                              <a:latin typeface="Cambria Math" panose="02040503050406030204" pitchFamily="18" charset="0"/>
                            </a:rPr>
                            <m:t>𝑝</m:t>
                          </m:r>
                          <m:r>
                            <a:rPr lang="en-US" sz="2800" i="1">
                              <a:latin typeface="Cambria Math" panose="02040503050406030204" pitchFamily="18" charset="0"/>
                            </a:rPr>
                            <m:t>(</m:t>
                          </m:r>
                          <m:r>
                            <a:rPr lang="en-US" sz="2800" i="1">
                              <a:latin typeface="Cambria Math" panose="02040503050406030204" pitchFamily="18" charset="0"/>
                            </a:rPr>
                            <m:t>𝑋</m:t>
                          </m:r>
                          <m:r>
                            <a:rPr lang="en-US" sz="2800" i="1">
                              <a:latin typeface="Cambria Math" panose="02040503050406030204" pitchFamily="18" charset="0"/>
                            </a:rPr>
                            <m:t>))</m:t>
                          </m:r>
                        </m:e>
                      </m:nary>
                      <m:r>
                        <a:rPr lang="en-US" sz="2800" b="0" i="1" smtClean="0">
                          <a:latin typeface="Cambria Math" panose="02040503050406030204" pitchFamily="18" charset="0"/>
                        </a:rPr>
                        <m:t>=−</m:t>
                      </m:r>
                      <m:nary>
                        <m:naryPr>
                          <m:chr m:val="∑"/>
                          <m:subHide m:val="on"/>
                          <m:supHide m:val="on"/>
                          <m:ctrlPr>
                            <a:rPr lang="en-US" sz="2800" b="0" i="1" smtClean="0">
                              <a:latin typeface="Cambria Math" panose="02040503050406030204" pitchFamily="18" charset="0"/>
                            </a:rPr>
                          </m:ctrlPr>
                        </m:naryPr>
                        <m:sub/>
                        <m:sup/>
                        <m:e>
                          <m:r>
                            <a:rPr lang="en-US" sz="2800" b="0" i="1" smtClean="0">
                              <a:latin typeface="Cambria Math" panose="02040503050406030204" pitchFamily="18" charset="0"/>
                            </a:rPr>
                            <m:t>𝑝</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𝑋</m:t>
                              </m:r>
                            </m:e>
                          </m:d>
                          <m:r>
                            <a:rPr lang="en-US" sz="2800" b="0" i="1" smtClean="0">
                              <a:latin typeface="Cambria Math" panose="02040503050406030204" pitchFamily="18" charset="0"/>
                            </a:rPr>
                            <m:t> </m:t>
                          </m:r>
                          <m:r>
                            <a:rPr lang="en-US" sz="2800" b="0" i="1" smtClean="0">
                              <a:latin typeface="Cambria Math" panose="02040503050406030204" pitchFamily="18" charset="0"/>
                            </a:rPr>
                            <m:t>𝑙𝑜𝑔</m:t>
                          </m:r>
                          <m:r>
                            <a:rPr lang="en-US" sz="2800" b="0" i="1" smtClean="0">
                              <a:latin typeface="Cambria Math" panose="02040503050406030204" pitchFamily="18" charset="0"/>
                            </a:rPr>
                            <m:t>(</m:t>
                          </m:r>
                          <m:r>
                            <a:rPr lang="en-US" sz="2800" b="0" i="1" smtClean="0">
                              <a:latin typeface="Cambria Math" panose="02040503050406030204" pitchFamily="18" charset="0"/>
                            </a:rPr>
                            <m:t>𝑝</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𝑋</m:t>
                              </m:r>
                            </m:e>
                          </m:d>
                          <m:r>
                            <a:rPr lang="en-US" sz="2800" b="0" i="1" smtClean="0">
                              <a:latin typeface="Cambria Math" panose="02040503050406030204" pitchFamily="18" charset="0"/>
                            </a:rPr>
                            <m:t>)</m:t>
                          </m:r>
                        </m:e>
                      </m:nary>
                    </m:oMath>
                  </m:oMathPara>
                </a14:m>
                <a:endParaRPr lang="en-US" sz="2800" b="0" dirty="0"/>
              </a:p>
            </p:txBody>
          </p:sp>
        </mc:Choice>
        <mc:Fallback xmlns="">
          <p:sp>
            <p:nvSpPr>
              <p:cNvPr id="12" name="Rectangle: Rounded Corners 11">
                <a:extLst>
                  <a:ext uri="{FF2B5EF4-FFF2-40B4-BE49-F238E27FC236}">
                    <a16:creationId xmlns:a16="http://schemas.microsoft.com/office/drawing/2014/main" id="{5C9EE633-A19C-53A2-02E3-73AD1DD2C1C8}"/>
                  </a:ext>
                </a:extLst>
              </p:cNvPr>
              <p:cNvSpPr>
                <a:spLocks noRot="1" noChangeAspect="1" noMove="1" noResize="1" noEditPoints="1" noAdjustHandles="1" noChangeArrowheads="1" noChangeShapeType="1" noTextEdit="1"/>
              </p:cNvSpPr>
              <p:nvPr/>
            </p:nvSpPr>
            <p:spPr>
              <a:xfrm>
                <a:off x="3235081" y="2960878"/>
                <a:ext cx="5721838" cy="2828489"/>
              </a:xfrm>
              <a:prstGeom prst="roundRect">
                <a:avLst>
                  <a:gd name="adj" fmla="val 0"/>
                </a:avLst>
              </a:prstGeom>
              <a:blipFill>
                <a:blip r:embed="rId2"/>
                <a:stretch>
                  <a:fillRect t="-2155"/>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1E98DBE6-EEA9-9EF5-A012-84BC9915357B}"/>
                  </a:ext>
                </a:extLst>
              </p:cNvPr>
              <p:cNvSpPr txBox="1"/>
              <p:nvPr/>
            </p:nvSpPr>
            <p:spPr>
              <a:xfrm>
                <a:off x="1752600" y="1405660"/>
                <a:ext cx="9435124" cy="1077218"/>
              </a:xfrm>
              <a:prstGeom prst="rect">
                <a:avLst/>
              </a:prstGeom>
              <a:noFill/>
            </p:spPr>
            <p:txBody>
              <a:bodyPr wrap="square">
                <a:spAutoFit/>
              </a:bodyPr>
              <a:lstStyle/>
              <a:p>
                <a:r>
                  <a:rPr lang="en-AU" sz="3200" dirty="0"/>
                  <a:t>Entropy of a random variable </a:t>
                </a:r>
                <a14:m>
                  <m:oMath xmlns:m="http://schemas.openxmlformats.org/officeDocument/2006/math">
                    <m:r>
                      <a:rPr lang="en-AU" sz="3200" i="1" dirty="0" smtClean="0">
                        <a:latin typeface="Cambria Math" panose="02040503050406030204" pitchFamily="18" charset="0"/>
                      </a:rPr>
                      <m:t>𝑋</m:t>
                    </m:r>
                  </m:oMath>
                </a14:m>
                <a:r>
                  <a:rPr lang="en-AU" sz="3200" dirty="0"/>
                  <a:t> is defined as the “expected surprise” in the possible outcomes of it. </a:t>
                </a:r>
              </a:p>
            </p:txBody>
          </p:sp>
        </mc:Choice>
        <mc:Fallback xmlns="">
          <p:sp>
            <p:nvSpPr>
              <p:cNvPr id="5" name="TextBox 4">
                <a:extLst>
                  <a:ext uri="{FF2B5EF4-FFF2-40B4-BE49-F238E27FC236}">
                    <a16:creationId xmlns:a16="http://schemas.microsoft.com/office/drawing/2014/main" id="{1E98DBE6-EEA9-9EF5-A012-84BC9915357B}"/>
                  </a:ext>
                </a:extLst>
              </p:cNvPr>
              <p:cNvSpPr txBox="1">
                <a:spLocks noRot="1" noChangeAspect="1" noMove="1" noResize="1" noEditPoints="1" noAdjustHandles="1" noChangeArrowheads="1" noChangeShapeType="1" noTextEdit="1"/>
              </p:cNvSpPr>
              <p:nvPr/>
            </p:nvSpPr>
            <p:spPr>
              <a:xfrm>
                <a:off x="1752600" y="1405660"/>
                <a:ext cx="9435124" cy="1077218"/>
              </a:xfrm>
              <a:prstGeom prst="rect">
                <a:avLst/>
              </a:prstGeom>
              <a:blipFill>
                <a:blip r:embed="rId4"/>
                <a:stretch>
                  <a:fillRect l="-1681" t="-6818" b="-18182"/>
                </a:stretch>
              </a:blipFill>
            </p:spPr>
            <p:txBody>
              <a:bodyPr/>
              <a:lstStyle/>
              <a:p>
                <a:r>
                  <a:rPr lang="en-US">
                    <a:noFill/>
                  </a:rPr>
                  <a:t> </a:t>
                </a:r>
              </a:p>
            </p:txBody>
          </p:sp>
        </mc:Fallback>
      </mc:AlternateContent>
    </p:spTree>
    <p:extLst>
      <p:ext uri="{BB962C8B-B14F-4D97-AF65-F5344CB8AC3E}">
        <p14:creationId xmlns:p14="http://schemas.microsoft.com/office/powerpoint/2010/main" val="156630537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90605-C51B-A3D5-F252-74CD56BEF664}"/>
              </a:ext>
            </a:extLst>
          </p:cNvPr>
          <p:cNvSpPr>
            <a:spLocks noGrp="1"/>
          </p:cNvSpPr>
          <p:nvPr>
            <p:ph type="title"/>
          </p:nvPr>
        </p:nvSpPr>
        <p:spPr/>
        <p:txBody>
          <a:bodyPr/>
          <a:lstStyle/>
          <a:p>
            <a:r>
              <a:rPr lang="en-US" dirty="0"/>
              <a:t>Entropy: Discrete</a:t>
            </a:r>
          </a:p>
        </p:txBody>
      </p:sp>
      <p:sp>
        <p:nvSpPr>
          <p:cNvPr id="3" name="Content Placeholder 2">
            <a:extLst>
              <a:ext uri="{FF2B5EF4-FFF2-40B4-BE49-F238E27FC236}">
                <a16:creationId xmlns:a16="http://schemas.microsoft.com/office/drawing/2014/main" id="{0F4489C3-BB2C-7284-DC91-9D703D1478D7}"/>
              </a:ext>
            </a:extLst>
          </p:cNvPr>
          <p:cNvSpPr>
            <a:spLocks noGrp="1"/>
          </p:cNvSpPr>
          <p:nvPr>
            <p:ph sz="half" idx="2"/>
          </p:nvPr>
        </p:nvSpPr>
        <p:spPr>
          <a:xfrm>
            <a:off x="6678347" y="326250"/>
            <a:ext cx="5370778" cy="1892226"/>
          </a:xfrm>
        </p:spPr>
        <p:txBody>
          <a:bodyPr>
            <a:normAutofit fontScale="77500" lnSpcReduction="20000"/>
          </a:bodyPr>
          <a:lstStyle/>
          <a:p>
            <a:r>
              <a:rPr lang="en-US" dirty="0"/>
              <a:t>Entropy the expected surprise is high, i.e.,  when the “coin is fair”. </a:t>
            </a:r>
          </a:p>
          <a:p>
            <a:pPr lvl="1"/>
            <a:r>
              <a:rPr lang="en-US" dirty="0"/>
              <a:t>When the classifier is giving mixed signal.</a:t>
            </a:r>
          </a:p>
          <a:p>
            <a:r>
              <a:rPr lang="en-US" dirty="0"/>
              <a:t>Entropy is low when the expected surprise is low, i.e.,  when the “coin is unfair”. </a:t>
            </a:r>
          </a:p>
          <a:p>
            <a:pPr lvl="1"/>
            <a:r>
              <a:rPr lang="en-US" dirty="0"/>
              <a:t>When the classifier is giving a pure signal. </a:t>
            </a:r>
          </a:p>
        </p:txBody>
      </p:sp>
      <p:pic>
        <p:nvPicPr>
          <p:cNvPr id="19" name="Picture 18">
            <a:extLst>
              <a:ext uri="{FF2B5EF4-FFF2-40B4-BE49-F238E27FC236}">
                <a16:creationId xmlns:a16="http://schemas.microsoft.com/office/drawing/2014/main" id="{95DD7FDB-98DE-FCBD-3875-8F2B897A4525}"/>
              </a:ext>
            </a:extLst>
          </p:cNvPr>
          <p:cNvPicPr>
            <a:picLocks noChangeAspect="1"/>
          </p:cNvPicPr>
          <p:nvPr/>
        </p:nvPicPr>
        <p:blipFill>
          <a:blip r:embed="rId2"/>
          <a:stretch>
            <a:fillRect/>
          </a:stretch>
        </p:blipFill>
        <p:spPr>
          <a:xfrm>
            <a:off x="8483676" y="2673063"/>
            <a:ext cx="3638784" cy="3516600"/>
          </a:xfrm>
          <a:prstGeom prst="rect">
            <a:avLst/>
          </a:prstGeom>
        </p:spPr>
      </p:pic>
      <p:sp>
        <p:nvSpPr>
          <p:cNvPr id="20" name="TextBox 19">
            <a:extLst>
              <a:ext uri="{FF2B5EF4-FFF2-40B4-BE49-F238E27FC236}">
                <a16:creationId xmlns:a16="http://schemas.microsoft.com/office/drawing/2014/main" id="{60539730-E29C-901E-1BD1-5FE78A043732}"/>
              </a:ext>
            </a:extLst>
          </p:cNvPr>
          <p:cNvSpPr txBox="1"/>
          <p:nvPr/>
        </p:nvSpPr>
        <p:spPr>
          <a:xfrm>
            <a:off x="8332833" y="2562885"/>
            <a:ext cx="301686" cy="369332"/>
          </a:xfrm>
          <a:prstGeom prst="rect">
            <a:avLst/>
          </a:prstGeom>
          <a:noFill/>
        </p:spPr>
        <p:txBody>
          <a:bodyPr wrap="none" rtlCol="0">
            <a:spAutoFit/>
          </a:bodyPr>
          <a:lstStyle/>
          <a:p>
            <a:r>
              <a:rPr lang="en-US" dirty="0"/>
              <a:t>1</a:t>
            </a:r>
          </a:p>
        </p:txBody>
      </p:sp>
      <p:sp>
        <p:nvSpPr>
          <p:cNvPr id="21" name="TextBox 20">
            <a:extLst>
              <a:ext uri="{FF2B5EF4-FFF2-40B4-BE49-F238E27FC236}">
                <a16:creationId xmlns:a16="http://schemas.microsoft.com/office/drawing/2014/main" id="{D309EFC1-31BF-0049-5B69-089DCBB50516}"/>
              </a:ext>
            </a:extLst>
          </p:cNvPr>
          <p:cNvSpPr txBox="1"/>
          <p:nvPr/>
        </p:nvSpPr>
        <p:spPr>
          <a:xfrm>
            <a:off x="8332833" y="5864781"/>
            <a:ext cx="301686" cy="369332"/>
          </a:xfrm>
          <a:prstGeom prst="rect">
            <a:avLst/>
          </a:prstGeom>
          <a:noFill/>
        </p:spPr>
        <p:txBody>
          <a:bodyPr wrap="none" rtlCol="0">
            <a:spAutoFit/>
          </a:bodyPr>
          <a:lstStyle/>
          <a:p>
            <a:r>
              <a:rPr lang="en-US" dirty="0"/>
              <a:t>0</a:t>
            </a:r>
          </a:p>
        </p:txBody>
      </p:sp>
      <p:sp>
        <p:nvSpPr>
          <p:cNvPr id="24" name="TextBox 23">
            <a:extLst>
              <a:ext uri="{FF2B5EF4-FFF2-40B4-BE49-F238E27FC236}">
                <a16:creationId xmlns:a16="http://schemas.microsoft.com/office/drawing/2014/main" id="{2B01AEA8-E721-D8FE-A699-357F8BAB7A57}"/>
              </a:ext>
            </a:extLst>
          </p:cNvPr>
          <p:cNvSpPr txBox="1"/>
          <p:nvPr/>
        </p:nvSpPr>
        <p:spPr>
          <a:xfrm rot="16200000">
            <a:off x="7151779" y="4208469"/>
            <a:ext cx="2004726" cy="461665"/>
          </a:xfrm>
          <a:prstGeom prst="rect">
            <a:avLst/>
          </a:prstGeom>
          <a:noFill/>
        </p:spPr>
        <p:txBody>
          <a:bodyPr wrap="square" rtlCol="0">
            <a:spAutoFit/>
          </a:bodyPr>
          <a:lstStyle/>
          <a:p>
            <a:pPr algn="ctr"/>
            <a:r>
              <a:rPr lang="en-US" sz="2400" dirty="0"/>
              <a:t>Entropy</a:t>
            </a:r>
          </a:p>
        </p:txBody>
      </p:sp>
      <p:sp>
        <p:nvSpPr>
          <p:cNvPr id="25" name="TextBox 24">
            <a:extLst>
              <a:ext uri="{FF2B5EF4-FFF2-40B4-BE49-F238E27FC236}">
                <a16:creationId xmlns:a16="http://schemas.microsoft.com/office/drawing/2014/main" id="{3DBAE380-37DF-C890-154F-4F802F5DB3E8}"/>
              </a:ext>
            </a:extLst>
          </p:cNvPr>
          <p:cNvSpPr txBox="1"/>
          <p:nvPr/>
        </p:nvSpPr>
        <p:spPr>
          <a:xfrm>
            <a:off x="8049287" y="6159625"/>
            <a:ext cx="4507563" cy="461665"/>
          </a:xfrm>
          <a:prstGeom prst="rect">
            <a:avLst/>
          </a:prstGeom>
          <a:noFill/>
        </p:spPr>
        <p:txBody>
          <a:bodyPr wrap="square" rtlCol="0">
            <a:spAutoFit/>
          </a:bodyPr>
          <a:lstStyle/>
          <a:p>
            <a:pPr algn="ctr"/>
            <a:r>
              <a:rPr lang="en-US" sz="2400" dirty="0"/>
              <a:t>Probability of Heads p</a:t>
            </a:r>
          </a:p>
        </p:txBody>
      </p:sp>
      <p:sp>
        <p:nvSpPr>
          <p:cNvPr id="26" name="TextBox 25">
            <a:extLst>
              <a:ext uri="{FF2B5EF4-FFF2-40B4-BE49-F238E27FC236}">
                <a16:creationId xmlns:a16="http://schemas.microsoft.com/office/drawing/2014/main" id="{EC5016B1-BE46-A047-22A2-23A967B55309}"/>
              </a:ext>
            </a:extLst>
          </p:cNvPr>
          <p:cNvSpPr txBox="1"/>
          <p:nvPr/>
        </p:nvSpPr>
        <p:spPr>
          <a:xfrm>
            <a:off x="8483676" y="6027222"/>
            <a:ext cx="301686" cy="369332"/>
          </a:xfrm>
          <a:prstGeom prst="rect">
            <a:avLst/>
          </a:prstGeom>
          <a:noFill/>
        </p:spPr>
        <p:txBody>
          <a:bodyPr wrap="none" rtlCol="0">
            <a:spAutoFit/>
          </a:bodyPr>
          <a:lstStyle/>
          <a:p>
            <a:r>
              <a:rPr lang="en-US" dirty="0"/>
              <a:t>0</a:t>
            </a:r>
          </a:p>
        </p:txBody>
      </p:sp>
      <p:sp>
        <p:nvSpPr>
          <p:cNvPr id="27" name="TextBox 26">
            <a:extLst>
              <a:ext uri="{FF2B5EF4-FFF2-40B4-BE49-F238E27FC236}">
                <a16:creationId xmlns:a16="http://schemas.microsoft.com/office/drawing/2014/main" id="{C89FC3AD-0718-07C1-E38A-E5BFCE5295EC}"/>
              </a:ext>
            </a:extLst>
          </p:cNvPr>
          <p:cNvSpPr txBox="1"/>
          <p:nvPr/>
        </p:nvSpPr>
        <p:spPr>
          <a:xfrm>
            <a:off x="11820774" y="6027222"/>
            <a:ext cx="301686" cy="369332"/>
          </a:xfrm>
          <a:prstGeom prst="rect">
            <a:avLst/>
          </a:prstGeom>
          <a:noFill/>
        </p:spPr>
        <p:txBody>
          <a:bodyPr wrap="none" rtlCol="0">
            <a:spAutoFit/>
          </a:bodyPr>
          <a:lstStyle/>
          <a:p>
            <a:r>
              <a:rPr lang="en-US" dirty="0"/>
              <a:t>1</a:t>
            </a:r>
          </a:p>
        </p:txBody>
      </p:sp>
      <p:cxnSp>
        <p:nvCxnSpPr>
          <p:cNvPr id="34" name="Straight Arrow Connector 33">
            <a:extLst>
              <a:ext uri="{FF2B5EF4-FFF2-40B4-BE49-F238E27FC236}">
                <a16:creationId xmlns:a16="http://schemas.microsoft.com/office/drawing/2014/main" id="{D0690BB2-D314-E2B4-174F-1CE49C8B89E8}"/>
              </a:ext>
            </a:extLst>
          </p:cNvPr>
          <p:cNvCxnSpPr>
            <a:cxnSpLocks/>
          </p:cNvCxnSpPr>
          <p:nvPr/>
        </p:nvCxnSpPr>
        <p:spPr>
          <a:xfrm>
            <a:off x="5953125" y="5743575"/>
            <a:ext cx="2681394"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7" name="Content Placeholder 2">
                <a:extLst>
                  <a:ext uri="{FF2B5EF4-FFF2-40B4-BE49-F238E27FC236}">
                    <a16:creationId xmlns:a16="http://schemas.microsoft.com/office/drawing/2014/main" id="{90D14C01-82D2-7ADF-3806-D57EA0D314C7}"/>
                  </a:ext>
                </a:extLst>
              </p:cNvPr>
              <p:cNvSpPr txBox="1">
                <a:spLocks/>
              </p:cNvSpPr>
              <p:nvPr/>
            </p:nvSpPr>
            <p:spPr>
              <a:xfrm>
                <a:off x="992188" y="1843088"/>
                <a:ext cx="6284912" cy="4498975"/>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Fair Coin</a:t>
                </a:r>
              </a:p>
              <a:p>
                <a:pPr marL="457200" lvl="1"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𝑝</m:t>
                      </m:r>
                      <m:d>
                        <m:dPr>
                          <m:ctrlPr>
                            <a:rPr lang="en-US" i="1" smtClean="0">
                              <a:latin typeface="Cambria Math" panose="02040503050406030204" pitchFamily="18" charset="0"/>
                            </a:rPr>
                          </m:ctrlPr>
                        </m:dPr>
                        <m:e>
                          <m:r>
                            <a:rPr lang="en-US" i="1" smtClean="0">
                              <a:latin typeface="Cambria Math" panose="02040503050406030204" pitchFamily="18" charset="0"/>
                            </a:rPr>
                            <m:t>𝐻</m:t>
                          </m:r>
                        </m:e>
                      </m:d>
                      <m:r>
                        <a:rPr lang="en-US" i="1" smtClean="0">
                          <a:latin typeface="Cambria Math" panose="02040503050406030204" pitchFamily="18" charset="0"/>
                        </a:rPr>
                        <m:t>=0.5, </m:t>
                      </m:r>
                      <m:r>
                        <a:rPr lang="en-US" i="1" smtClean="0">
                          <a:latin typeface="Cambria Math" panose="02040503050406030204" pitchFamily="18" charset="0"/>
                        </a:rPr>
                        <m:t>𝑝</m:t>
                      </m:r>
                      <m:d>
                        <m:dPr>
                          <m:ctrlPr>
                            <a:rPr lang="en-US" i="1" smtClean="0">
                              <a:latin typeface="Cambria Math" panose="02040503050406030204" pitchFamily="18" charset="0"/>
                            </a:rPr>
                          </m:ctrlPr>
                        </m:dPr>
                        <m:e>
                          <m:r>
                            <a:rPr lang="en-US" i="1" smtClean="0">
                              <a:latin typeface="Cambria Math" panose="02040503050406030204" pitchFamily="18" charset="0"/>
                            </a:rPr>
                            <m:t>𝑇</m:t>
                          </m:r>
                        </m:e>
                      </m:d>
                      <m:r>
                        <a:rPr lang="en-US" i="1" smtClean="0">
                          <a:latin typeface="Cambria Math" panose="02040503050406030204" pitchFamily="18" charset="0"/>
                        </a:rPr>
                        <m:t>=0.5</m:t>
                      </m:r>
                    </m:oMath>
                  </m:oMathPara>
                </a14:m>
                <a:endParaRPr lang="en-US" dirty="0"/>
              </a:p>
              <a:p>
                <a:pPr marL="457200" lvl="1" indent="0">
                  <a:buFont typeface="Arial" panose="020B0604020202020204" pitchFamily="34" charset="0"/>
                  <a:buNone/>
                </a:pPr>
                <a:endParaRPr lang="en-US" dirty="0"/>
              </a:p>
              <a:p>
                <a:pPr marL="457200" lvl="1"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𝑆</m:t>
                      </m:r>
                      <m:r>
                        <a:rPr lang="en-US" i="1" smtClean="0">
                          <a:latin typeface="Cambria Math" panose="02040503050406030204" pitchFamily="18" charset="0"/>
                        </a:rPr>
                        <m:t>=−</m:t>
                      </m:r>
                      <m:r>
                        <a:rPr lang="en-US" i="1" smtClean="0">
                          <a:latin typeface="Cambria Math" panose="02040503050406030204" pitchFamily="18" charset="0"/>
                        </a:rPr>
                        <m:t>𝑃</m:t>
                      </m:r>
                      <m:d>
                        <m:dPr>
                          <m:ctrlPr>
                            <a:rPr lang="en-US" i="1" smtClean="0">
                              <a:latin typeface="Cambria Math" panose="02040503050406030204" pitchFamily="18" charset="0"/>
                            </a:rPr>
                          </m:ctrlPr>
                        </m:dPr>
                        <m:e>
                          <m:r>
                            <a:rPr lang="en-US" i="1" smtClean="0">
                              <a:latin typeface="Cambria Math" panose="02040503050406030204" pitchFamily="18" charset="0"/>
                            </a:rPr>
                            <m:t>𝐻</m:t>
                          </m:r>
                        </m:e>
                      </m:d>
                      <m:func>
                        <m:funcPr>
                          <m:ctrlPr>
                            <a:rPr lang="en-US" i="1" smtClean="0">
                              <a:latin typeface="Cambria Math" panose="02040503050406030204" pitchFamily="18" charset="0"/>
                            </a:rPr>
                          </m:ctrlPr>
                        </m:funcPr>
                        <m:fName>
                          <m:sSub>
                            <m:sSubPr>
                              <m:ctrlPr>
                                <a:rPr lang="en-US" i="1" smtClean="0">
                                  <a:latin typeface="Cambria Math" panose="02040503050406030204" pitchFamily="18" charset="0"/>
                                </a:rPr>
                              </m:ctrlPr>
                            </m:sSubPr>
                            <m:e>
                              <m:r>
                                <m:rPr>
                                  <m:sty m:val="p"/>
                                </m:rPr>
                                <a:rPr lang="en-US" smtClean="0">
                                  <a:latin typeface="Cambria Math" panose="02040503050406030204" pitchFamily="18" charset="0"/>
                                </a:rPr>
                                <m:t>log</m:t>
                              </m:r>
                            </m:e>
                            <m:sub>
                              <m:r>
                                <a:rPr lang="en-US" i="1" smtClean="0">
                                  <a:latin typeface="Cambria Math" panose="02040503050406030204" pitchFamily="18" charset="0"/>
                                </a:rPr>
                                <m:t>2</m:t>
                              </m:r>
                            </m:sub>
                          </m:sSub>
                        </m:fName>
                        <m:e>
                          <m:r>
                            <a:rPr lang="en-US" i="1" smtClean="0">
                              <a:latin typeface="Cambria Math" panose="02040503050406030204" pitchFamily="18" charset="0"/>
                            </a:rPr>
                            <m:t>𝑃</m:t>
                          </m:r>
                          <m:d>
                            <m:dPr>
                              <m:ctrlPr>
                                <a:rPr lang="en-US" i="1" smtClean="0">
                                  <a:latin typeface="Cambria Math" panose="02040503050406030204" pitchFamily="18" charset="0"/>
                                </a:rPr>
                              </m:ctrlPr>
                            </m:dPr>
                            <m:e>
                              <m:r>
                                <a:rPr lang="en-US" i="1" smtClean="0">
                                  <a:latin typeface="Cambria Math" panose="02040503050406030204" pitchFamily="18" charset="0"/>
                                </a:rPr>
                                <m:t>𝐻</m:t>
                              </m:r>
                            </m:e>
                          </m:d>
                        </m:e>
                      </m:func>
                      <m:r>
                        <a:rPr lang="en-US" i="1" smtClean="0">
                          <a:latin typeface="Cambria Math" panose="02040503050406030204" pitchFamily="18" charset="0"/>
                        </a:rPr>
                        <m:t>−</m:t>
                      </m:r>
                      <m:r>
                        <a:rPr lang="en-US" i="1" smtClean="0">
                          <a:latin typeface="Cambria Math" panose="02040503050406030204" pitchFamily="18" charset="0"/>
                        </a:rPr>
                        <m:t>𝑃</m:t>
                      </m:r>
                      <m:d>
                        <m:dPr>
                          <m:ctrlPr>
                            <a:rPr lang="en-US" i="1" smtClean="0">
                              <a:latin typeface="Cambria Math" panose="02040503050406030204" pitchFamily="18" charset="0"/>
                            </a:rPr>
                          </m:ctrlPr>
                        </m:dPr>
                        <m:e>
                          <m:r>
                            <a:rPr lang="en-US" i="1" smtClean="0">
                              <a:latin typeface="Cambria Math" panose="02040503050406030204" pitchFamily="18" charset="0"/>
                            </a:rPr>
                            <m:t>𝑇</m:t>
                          </m:r>
                        </m:e>
                      </m:d>
                      <m:func>
                        <m:funcPr>
                          <m:ctrlPr>
                            <a:rPr lang="en-US" i="1" smtClean="0">
                              <a:latin typeface="Cambria Math" panose="02040503050406030204" pitchFamily="18" charset="0"/>
                            </a:rPr>
                          </m:ctrlPr>
                        </m:funcPr>
                        <m:fName>
                          <m:sSub>
                            <m:sSubPr>
                              <m:ctrlPr>
                                <a:rPr lang="en-US" i="1" smtClean="0">
                                  <a:latin typeface="Cambria Math" panose="02040503050406030204" pitchFamily="18" charset="0"/>
                                </a:rPr>
                              </m:ctrlPr>
                            </m:sSubPr>
                            <m:e>
                              <m:r>
                                <m:rPr>
                                  <m:sty m:val="p"/>
                                </m:rPr>
                                <a:rPr lang="en-US" smtClean="0">
                                  <a:latin typeface="Cambria Math" panose="02040503050406030204" pitchFamily="18" charset="0"/>
                                </a:rPr>
                                <m:t>log</m:t>
                              </m:r>
                            </m:e>
                            <m:sub>
                              <m:r>
                                <a:rPr lang="en-US" i="1" smtClean="0">
                                  <a:latin typeface="Cambria Math" panose="02040503050406030204" pitchFamily="18" charset="0"/>
                                </a:rPr>
                                <m:t>2</m:t>
                              </m:r>
                            </m:sub>
                          </m:sSub>
                        </m:fName>
                        <m:e>
                          <m:r>
                            <a:rPr lang="en-US" i="1" smtClean="0">
                              <a:latin typeface="Cambria Math" panose="02040503050406030204" pitchFamily="18" charset="0"/>
                            </a:rPr>
                            <m:t>𝑃</m:t>
                          </m:r>
                          <m:d>
                            <m:dPr>
                              <m:ctrlPr>
                                <a:rPr lang="en-US" i="1" smtClean="0">
                                  <a:latin typeface="Cambria Math" panose="02040503050406030204" pitchFamily="18" charset="0"/>
                                </a:rPr>
                              </m:ctrlPr>
                            </m:dPr>
                            <m:e>
                              <m:r>
                                <a:rPr lang="en-US" i="1" smtClean="0">
                                  <a:latin typeface="Cambria Math" panose="02040503050406030204" pitchFamily="18" charset="0"/>
                                </a:rPr>
                                <m:t>𝑇</m:t>
                              </m:r>
                            </m:e>
                          </m:d>
                        </m:e>
                      </m:func>
                    </m:oMath>
                  </m:oMathPara>
                </a14:m>
                <a:endParaRPr lang="en-US" dirty="0"/>
              </a:p>
              <a:p>
                <a:pPr marL="457200" lvl="1" indent="0">
                  <a:buFont typeface="Arial" panose="020B0604020202020204" pitchFamily="34" charset="0"/>
                  <a:buNone/>
                </a:pPr>
                <a:br>
                  <a:rPr lang="en-US" dirty="0"/>
                </a:b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𝑆</m:t>
                      </m:r>
                      <m:r>
                        <a:rPr lang="en-US" i="1" smtClean="0">
                          <a:latin typeface="Cambria Math" panose="02040503050406030204" pitchFamily="18" charset="0"/>
                        </a:rPr>
                        <m:t>=−2×0.5</m:t>
                      </m:r>
                      <m:func>
                        <m:funcPr>
                          <m:ctrlPr>
                            <a:rPr lang="en-US" i="1" smtClean="0">
                              <a:latin typeface="Cambria Math" panose="02040503050406030204" pitchFamily="18" charset="0"/>
                            </a:rPr>
                          </m:ctrlPr>
                        </m:funcPr>
                        <m:fName>
                          <m:sSub>
                            <m:sSubPr>
                              <m:ctrlPr>
                                <a:rPr lang="en-US" i="1" smtClean="0">
                                  <a:latin typeface="Cambria Math" panose="02040503050406030204" pitchFamily="18" charset="0"/>
                                </a:rPr>
                              </m:ctrlPr>
                            </m:sSubPr>
                            <m:e>
                              <m:r>
                                <m:rPr>
                                  <m:sty m:val="p"/>
                                </m:rPr>
                                <a:rPr lang="en-US" smtClean="0">
                                  <a:latin typeface="Cambria Math" panose="02040503050406030204" pitchFamily="18" charset="0"/>
                                </a:rPr>
                                <m:t>log</m:t>
                              </m:r>
                            </m:e>
                            <m:sub>
                              <m:r>
                                <a:rPr lang="en-US" i="1" smtClean="0">
                                  <a:latin typeface="Cambria Math" panose="02040503050406030204" pitchFamily="18" charset="0"/>
                                </a:rPr>
                                <m:t>2</m:t>
                              </m:r>
                            </m:sub>
                          </m:sSub>
                        </m:fName>
                        <m:e>
                          <m:r>
                            <a:rPr lang="en-US" i="1" smtClean="0">
                              <a:latin typeface="Cambria Math" panose="02040503050406030204" pitchFamily="18" charset="0"/>
                            </a:rPr>
                            <m:t>0.5</m:t>
                          </m:r>
                        </m:e>
                      </m:func>
                      <m:r>
                        <a:rPr lang="en-US" i="1" smtClean="0">
                          <a:latin typeface="Cambria Math" panose="02040503050406030204" pitchFamily="18" charset="0"/>
                        </a:rPr>
                        <m:t>=1</m:t>
                      </m:r>
                    </m:oMath>
                  </m:oMathPara>
                </a14:m>
                <a:endParaRPr lang="en-US" dirty="0"/>
              </a:p>
              <a:p>
                <a:pPr marL="457200" lvl="1" indent="0">
                  <a:buFont typeface="Arial" panose="020B0604020202020204" pitchFamily="34" charset="0"/>
                  <a:buNone/>
                </a:pPr>
                <a:endParaRPr lang="en-US" dirty="0"/>
              </a:p>
              <a:p>
                <a:r>
                  <a:rPr lang="en-US" dirty="0"/>
                  <a:t>Biased Coin</a:t>
                </a:r>
              </a:p>
              <a:p>
                <a:pPr marL="457200" lvl="1"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𝑝</m:t>
                      </m:r>
                      <m:d>
                        <m:dPr>
                          <m:ctrlPr>
                            <a:rPr lang="en-US" i="1" smtClean="0">
                              <a:latin typeface="Cambria Math" panose="02040503050406030204" pitchFamily="18" charset="0"/>
                            </a:rPr>
                          </m:ctrlPr>
                        </m:dPr>
                        <m:e>
                          <m:r>
                            <a:rPr lang="en-US" i="1" smtClean="0">
                              <a:latin typeface="Cambria Math" panose="02040503050406030204" pitchFamily="18" charset="0"/>
                            </a:rPr>
                            <m:t>𝐻</m:t>
                          </m:r>
                        </m:e>
                      </m:d>
                      <m:r>
                        <a:rPr lang="en-US" i="1" smtClean="0">
                          <a:latin typeface="Cambria Math" panose="02040503050406030204" pitchFamily="18" charset="0"/>
                        </a:rPr>
                        <m:t>=</m:t>
                      </m:r>
                      <m:r>
                        <a:rPr lang="en-US" i="1" smtClean="0">
                          <a:latin typeface="Cambria Math" panose="02040503050406030204" pitchFamily="18" charset="0"/>
                        </a:rPr>
                        <m:t>𝑝</m:t>
                      </m:r>
                      <m:r>
                        <a:rPr lang="en-US" i="1" smtClean="0">
                          <a:latin typeface="Cambria Math" panose="02040503050406030204" pitchFamily="18" charset="0"/>
                        </a:rPr>
                        <m:t>, </m:t>
                      </m:r>
                      <m:r>
                        <a:rPr lang="en-US" i="1" smtClean="0">
                          <a:latin typeface="Cambria Math" panose="02040503050406030204" pitchFamily="18" charset="0"/>
                        </a:rPr>
                        <m:t>𝑝</m:t>
                      </m:r>
                      <m:d>
                        <m:dPr>
                          <m:ctrlPr>
                            <a:rPr lang="en-US" i="1" smtClean="0">
                              <a:latin typeface="Cambria Math" panose="02040503050406030204" pitchFamily="18" charset="0"/>
                            </a:rPr>
                          </m:ctrlPr>
                        </m:dPr>
                        <m:e>
                          <m:r>
                            <a:rPr lang="en-US" i="1" smtClean="0">
                              <a:latin typeface="Cambria Math" panose="02040503050406030204" pitchFamily="18" charset="0"/>
                            </a:rPr>
                            <m:t>𝑇</m:t>
                          </m:r>
                        </m:e>
                      </m:d>
                      <m:r>
                        <a:rPr lang="en-US" i="1" smtClean="0">
                          <a:latin typeface="Cambria Math" panose="02040503050406030204" pitchFamily="18" charset="0"/>
                        </a:rPr>
                        <m:t>=1−</m:t>
                      </m:r>
                      <m:r>
                        <a:rPr lang="en-US" i="1" smtClean="0">
                          <a:latin typeface="Cambria Math" panose="02040503050406030204" pitchFamily="18" charset="0"/>
                        </a:rPr>
                        <m:t>𝑝</m:t>
                      </m:r>
                    </m:oMath>
                  </m:oMathPara>
                </a14:m>
                <a:endParaRPr lang="en-US" dirty="0"/>
              </a:p>
              <a:p>
                <a:pPr marL="457200" lvl="1" indent="0">
                  <a:buFont typeface="Arial" panose="020B0604020202020204" pitchFamily="34" charset="0"/>
                  <a:buNone/>
                </a:pPr>
                <a:endParaRPr lang="en-US" dirty="0"/>
              </a:p>
              <a:p>
                <a:pPr marL="457200" lvl="1"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𝑆</m:t>
                      </m:r>
                      <m:r>
                        <a:rPr lang="en-US" i="1" smtClean="0">
                          <a:latin typeface="Cambria Math" panose="02040503050406030204" pitchFamily="18" charset="0"/>
                        </a:rPr>
                        <m:t>=−</m:t>
                      </m:r>
                      <m:r>
                        <a:rPr lang="en-US" i="1" smtClean="0">
                          <a:latin typeface="Cambria Math" panose="02040503050406030204" pitchFamily="18" charset="0"/>
                        </a:rPr>
                        <m:t>𝑃</m:t>
                      </m:r>
                      <m:d>
                        <m:dPr>
                          <m:ctrlPr>
                            <a:rPr lang="en-US" i="1" smtClean="0">
                              <a:latin typeface="Cambria Math" panose="02040503050406030204" pitchFamily="18" charset="0"/>
                            </a:rPr>
                          </m:ctrlPr>
                        </m:dPr>
                        <m:e>
                          <m:r>
                            <a:rPr lang="en-US" i="1" smtClean="0">
                              <a:latin typeface="Cambria Math" panose="02040503050406030204" pitchFamily="18" charset="0"/>
                            </a:rPr>
                            <m:t>𝐻</m:t>
                          </m:r>
                        </m:e>
                      </m:d>
                      <m:func>
                        <m:funcPr>
                          <m:ctrlPr>
                            <a:rPr lang="en-US" i="1" smtClean="0">
                              <a:latin typeface="Cambria Math" panose="02040503050406030204" pitchFamily="18" charset="0"/>
                            </a:rPr>
                          </m:ctrlPr>
                        </m:funcPr>
                        <m:fName>
                          <m:sSub>
                            <m:sSubPr>
                              <m:ctrlPr>
                                <a:rPr lang="en-US" i="1" smtClean="0">
                                  <a:latin typeface="Cambria Math" panose="02040503050406030204" pitchFamily="18" charset="0"/>
                                </a:rPr>
                              </m:ctrlPr>
                            </m:sSubPr>
                            <m:e>
                              <m:r>
                                <m:rPr>
                                  <m:sty m:val="p"/>
                                </m:rPr>
                                <a:rPr lang="en-US" smtClean="0">
                                  <a:latin typeface="Cambria Math" panose="02040503050406030204" pitchFamily="18" charset="0"/>
                                </a:rPr>
                                <m:t>log</m:t>
                              </m:r>
                            </m:e>
                            <m:sub>
                              <m:r>
                                <a:rPr lang="en-US" i="1" smtClean="0">
                                  <a:latin typeface="Cambria Math" panose="02040503050406030204" pitchFamily="18" charset="0"/>
                                </a:rPr>
                                <m:t>2</m:t>
                              </m:r>
                            </m:sub>
                          </m:sSub>
                        </m:fName>
                        <m:e>
                          <m:r>
                            <a:rPr lang="en-US" i="1" smtClean="0">
                              <a:latin typeface="Cambria Math" panose="02040503050406030204" pitchFamily="18" charset="0"/>
                            </a:rPr>
                            <m:t>𝑃</m:t>
                          </m:r>
                          <m:d>
                            <m:dPr>
                              <m:ctrlPr>
                                <a:rPr lang="en-US" i="1" smtClean="0">
                                  <a:latin typeface="Cambria Math" panose="02040503050406030204" pitchFamily="18" charset="0"/>
                                </a:rPr>
                              </m:ctrlPr>
                            </m:dPr>
                            <m:e>
                              <m:r>
                                <a:rPr lang="en-US" i="1" smtClean="0">
                                  <a:latin typeface="Cambria Math" panose="02040503050406030204" pitchFamily="18" charset="0"/>
                                </a:rPr>
                                <m:t>𝐻</m:t>
                              </m:r>
                            </m:e>
                          </m:d>
                        </m:e>
                      </m:func>
                      <m:r>
                        <a:rPr lang="en-US" i="1" smtClean="0">
                          <a:latin typeface="Cambria Math" panose="02040503050406030204" pitchFamily="18" charset="0"/>
                        </a:rPr>
                        <m:t>−</m:t>
                      </m:r>
                      <m:r>
                        <a:rPr lang="en-US" i="1" smtClean="0">
                          <a:latin typeface="Cambria Math" panose="02040503050406030204" pitchFamily="18" charset="0"/>
                        </a:rPr>
                        <m:t>𝑃</m:t>
                      </m:r>
                      <m:d>
                        <m:dPr>
                          <m:ctrlPr>
                            <a:rPr lang="en-US" i="1" smtClean="0">
                              <a:latin typeface="Cambria Math" panose="02040503050406030204" pitchFamily="18" charset="0"/>
                            </a:rPr>
                          </m:ctrlPr>
                        </m:dPr>
                        <m:e>
                          <m:r>
                            <a:rPr lang="en-US" i="1" smtClean="0">
                              <a:latin typeface="Cambria Math" panose="02040503050406030204" pitchFamily="18" charset="0"/>
                            </a:rPr>
                            <m:t>𝑇</m:t>
                          </m:r>
                        </m:e>
                      </m:d>
                      <m:func>
                        <m:funcPr>
                          <m:ctrlPr>
                            <a:rPr lang="en-US" i="1" smtClean="0">
                              <a:latin typeface="Cambria Math" panose="02040503050406030204" pitchFamily="18" charset="0"/>
                            </a:rPr>
                          </m:ctrlPr>
                        </m:funcPr>
                        <m:fName>
                          <m:sSub>
                            <m:sSubPr>
                              <m:ctrlPr>
                                <a:rPr lang="en-US" i="1" smtClean="0">
                                  <a:latin typeface="Cambria Math" panose="02040503050406030204" pitchFamily="18" charset="0"/>
                                </a:rPr>
                              </m:ctrlPr>
                            </m:sSubPr>
                            <m:e>
                              <m:r>
                                <m:rPr>
                                  <m:sty m:val="p"/>
                                </m:rPr>
                                <a:rPr lang="en-US" smtClean="0">
                                  <a:latin typeface="Cambria Math" panose="02040503050406030204" pitchFamily="18" charset="0"/>
                                </a:rPr>
                                <m:t>log</m:t>
                              </m:r>
                            </m:e>
                            <m:sub>
                              <m:r>
                                <a:rPr lang="en-US" i="1" smtClean="0">
                                  <a:latin typeface="Cambria Math" panose="02040503050406030204" pitchFamily="18" charset="0"/>
                                </a:rPr>
                                <m:t>2</m:t>
                              </m:r>
                            </m:sub>
                          </m:sSub>
                        </m:fName>
                        <m:e>
                          <m:r>
                            <a:rPr lang="en-US" i="1" smtClean="0">
                              <a:latin typeface="Cambria Math" panose="02040503050406030204" pitchFamily="18" charset="0"/>
                            </a:rPr>
                            <m:t>𝑃</m:t>
                          </m:r>
                          <m:d>
                            <m:dPr>
                              <m:ctrlPr>
                                <a:rPr lang="en-US" i="1" smtClean="0">
                                  <a:latin typeface="Cambria Math" panose="02040503050406030204" pitchFamily="18" charset="0"/>
                                </a:rPr>
                              </m:ctrlPr>
                            </m:dPr>
                            <m:e>
                              <m:r>
                                <a:rPr lang="en-US" i="1" smtClean="0">
                                  <a:latin typeface="Cambria Math" panose="02040503050406030204" pitchFamily="18" charset="0"/>
                                </a:rPr>
                                <m:t>𝑇</m:t>
                              </m:r>
                            </m:e>
                          </m:d>
                        </m:e>
                      </m:func>
                    </m:oMath>
                  </m:oMathPara>
                </a14:m>
                <a:endParaRPr lang="en-US" dirty="0"/>
              </a:p>
              <a:p>
                <a:pPr marL="457200" lvl="1" indent="0">
                  <a:buFont typeface="Arial" panose="020B0604020202020204" pitchFamily="34" charset="0"/>
                  <a:buNone/>
                </a:pPr>
                <a:br>
                  <a:rPr lang="en-US" dirty="0"/>
                </a:b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𝑆</m:t>
                      </m:r>
                      <m:r>
                        <a:rPr lang="en-US" i="1" smtClean="0">
                          <a:latin typeface="Cambria Math" panose="02040503050406030204" pitchFamily="18" charset="0"/>
                        </a:rPr>
                        <m:t>=−</m:t>
                      </m:r>
                      <m:r>
                        <a:rPr lang="en-US" i="1" smtClean="0">
                          <a:latin typeface="Cambria Math" panose="02040503050406030204" pitchFamily="18" charset="0"/>
                        </a:rPr>
                        <m:t>𝑝</m:t>
                      </m:r>
                      <m:func>
                        <m:funcPr>
                          <m:ctrlPr>
                            <a:rPr lang="en-US" i="1" smtClean="0">
                              <a:latin typeface="Cambria Math" panose="02040503050406030204" pitchFamily="18" charset="0"/>
                            </a:rPr>
                          </m:ctrlPr>
                        </m:funcPr>
                        <m:fName>
                          <m:sSub>
                            <m:sSubPr>
                              <m:ctrlPr>
                                <a:rPr lang="en-US" i="1" smtClean="0">
                                  <a:latin typeface="Cambria Math" panose="02040503050406030204" pitchFamily="18" charset="0"/>
                                </a:rPr>
                              </m:ctrlPr>
                            </m:sSubPr>
                            <m:e>
                              <m:r>
                                <m:rPr>
                                  <m:sty m:val="p"/>
                                </m:rPr>
                                <a:rPr lang="en-US" smtClean="0">
                                  <a:latin typeface="Cambria Math" panose="02040503050406030204" pitchFamily="18" charset="0"/>
                                </a:rPr>
                                <m:t>log</m:t>
                              </m:r>
                            </m:e>
                            <m:sub>
                              <m:r>
                                <a:rPr lang="en-US" i="1" smtClean="0">
                                  <a:latin typeface="Cambria Math" panose="02040503050406030204" pitchFamily="18" charset="0"/>
                                </a:rPr>
                                <m:t>2</m:t>
                              </m:r>
                            </m:sub>
                          </m:sSub>
                        </m:fName>
                        <m:e>
                          <m:r>
                            <a:rPr lang="en-US" i="1" smtClean="0">
                              <a:latin typeface="Cambria Math" panose="02040503050406030204" pitchFamily="18" charset="0"/>
                            </a:rPr>
                            <m:t>𝑝</m:t>
                          </m:r>
                        </m:e>
                      </m:func>
                      <m:r>
                        <a:rPr lang="en-US" i="1" smtClean="0">
                          <a:latin typeface="Cambria Math" panose="02040503050406030204" pitchFamily="18" charset="0"/>
                        </a:rPr>
                        <m:t>−</m:t>
                      </m:r>
                      <m:d>
                        <m:dPr>
                          <m:ctrlPr>
                            <a:rPr lang="en-US" i="1" smtClean="0">
                              <a:latin typeface="Cambria Math" panose="02040503050406030204" pitchFamily="18" charset="0"/>
                            </a:rPr>
                          </m:ctrlPr>
                        </m:dPr>
                        <m:e>
                          <m:r>
                            <a:rPr lang="en-US" i="1" smtClean="0">
                              <a:latin typeface="Cambria Math" panose="02040503050406030204" pitchFamily="18" charset="0"/>
                            </a:rPr>
                            <m:t>1−</m:t>
                          </m:r>
                          <m:r>
                            <a:rPr lang="en-US" i="1" smtClean="0">
                              <a:latin typeface="Cambria Math" panose="02040503050406030204" pitchFamily="18" charset="0"/>
                            </a:rPr>
                            <m:t>𝑝</m:t>
                          </m:r>
                        </m:e>
                      </m:d>
                      <m:func>
                        <m:funcPr>
                          <m:ctrlPr>
                            <a:rPr lang="en-US" i="1" smtClean="0">
                              <a:latin typeface="Cambria Math" panose="02040503050406030204" pitchFamily="18" charset="0"/>
                            </a:rPr>
                          </m:ctrlPr>
                        </m:funcPr>
                        <m:fName>
                          <m:sSub>
                            <m:sSubPr>
                              <m:ctrlPr>
                                <a:rPr lang="en-US" i="1" smtClean="0">
                                  <a:latin typeface="Cambria Math" panose="02040503050406030204" pitchFamily="18" charset="0"/>
                                </a:rPr>
                              </m:ctrlPr>
                            </m:sSubPr>
                            <m:e>
                              <m:r>
                                <m:rPr>
                                  <m:sty m:val="p"/>
                                </m:rPr>
                                <a:rPr lang="en-US" smtClean="0">
                                  <a:latin typeface="Cambria Math" panose="02040503050406030204" pitchFamily="18" charset="0"/>
                                </a:rPr>
                                <m:t>log</m:t>
                              </m:r>
                            </m:e>
                            <m:sub>
                              <m:r>
                                <a:rPr lang="en-US" i="1" smtClean="0">
                                  <a:latin typeface="Cambria Math" panose="02040503050406030204" pitchFamily="18" charset="0"/>
                                </a:rPr>
                                <m:t>2</m:t>
                              </m:r>
                            </m:sub>
                          </m:sSub>
                        </m:fName>
                        <m:e>
                          <m:d>
                            <m:dPr>
                              <m:ctrlPr>
                                <a:rPr lang="en-US" i="1" smtClean="0">
                                  <a:latin typeface="Cambria Math" panose="02040503050406030204" pitchFamily="18" charset="0"/>
                                </a:rPr>
                              </m:ctrlPr>
                            </m:dPr>
                            <m:e>
                              <m:r>
                                <a:rPr lang="en-US" i="1" smtClean="0">
                                  <a:latin typeface="Cambria Math" panose="02040503050406030204" pitchFamily="18" charset="0"/>
                                </a:rPr>
                                <m:t>1−</m:t>
                              </m:r>
                              <m:r>
                                <a:rPr lang="en-US" i="1" smtClean="0">
                                  <a:latin typeface="Cambria Math" panose="02040503050406030204" pitchFamily="18" charset="0"/>
                                </a:rPr>
                                <m:t>𝑝</m:t>
                              </m:r>
                            </m:e>
                          </m:d>
                        </m:e>
                      </m:func>
                    </m:oMath>
                  </m:oMathPara>
                </a14:m>
                <a:endParaRPr lang="en-US" dirty="0"/>
              </a:p>
              <a:p>
                <a:endParaRPr lang="en-US" dirty="0"/>
              </a:p>
            </p:txBody>
          </p:sp>
        </mc:Choice>
        <mc:Fallback xmlns="">
          <p:sp>
            <p:nvSpPr>
              <p:cNvPr id="37" name="Content Placeholder 2">
                <a:extLst>
                  <a:ext uri="{FF2B5EF4-FFF2-40B4-BE49-F238E27FC236}">
                    <a16:creationId xmlns:a16="http://schemas.microsoft.com/office/drawing/2014/main" id="{90D14C01-82D2-7ADF-3806-D57EA0D314C7}"/>
                  </a:ext>
                </a:extLst>
              </p:cNvPr>
              <p:cNvSpPr txBox="1">
                <a:spLocks noRot="1" noChangeAspect="1" noMove="1" noResize="1" noEditPoints="1" noAdjustHandles="1" noChangeArrowheads="1" noChangeShapeType="1" noTextEdit="1"/>
              </p:cNvSpPr>
              <p:nvPr/>
            </p:nvSpPr>
            <p:spPr>
              <a:xfrm>
                <a:off x="992188" y="1843088"/>
                <a:ext cx="6284912" cy="4498975"/>
              </a:xfrm>
              <a:prstGeom prst="rect">
                <a:avLst/>
              </a:prstGeom>
              <a:blipFill>
                <a:blip r:embed="rId3"/>
                <a:stretch>
                  <a:fillRect l="-1552" t="-2710"/>
                </a:stretch>
              </a:blipFill>
            </p:spPr>
            <p:txBody>
              <a:bodyPr/>
              <a:lstStyle/>
              <a:p>
                <a:r>
                  <a:rPr lang="en-US">
                    <a:noFill/>
                  </a:rPr>
                  <a:t> </a:t>
                </a:r>
              </a:p>
            </p:txBody>
          </p:sp>
        </mc:Fallback>
      </mc:AlternateContent>
      <p:cxnSp>
        <p:nvCxnSpPr>
          <p:cNvPr id="39" name="Connector: Elbow 38">
            <a:extLst>
              <a:ext uri="{FF2B5EF4-FFF2-40B4-BE49-F238E27FC236}">
                <a16:creationId xmlns:a16="http://schemas.microsoft.com/office/drawing/2014/main" id="{1B018123-42A5-6580-7179-6CD178B85FC0}"/>
              </a:ext>
            </a:extLst>
          </p:cNvPr>
          <p:cNvCxnSpPr>
            <a:cxnSpLocks/>
          </p:cNvCxnSpPr>
          <p:nvPr/>
        </p:nvCxnSpPr>
        <p:spPr>
          <a:xfrm>
            <a:off x="5543550" y="2350967"/>
            <a:ext cx="4759518" cy="368013"/>
          </a:xfrm>
          <a:prstGeom prst="bentConnector2">
            <a:avLst/>
          </a:prstGeom>
          <a:ln w="127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9922421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8B938-A101-1693-0312-3E83869A65E0}"/>
              </a:ext>
            </a:extLst>
          </p:cNvPr>
          <p:cNvSpPr>
            <a:spLocks noGrp="1"/>
          </p:cNvSpPr>
          <p:nvPr>
            <p:ph type="title"/>
          </p:nvPr>
        </p:nvSpPr>
        <p:spPr/>
        <p:txBody>
          <a:bodyPr/>
          <a:lstStyle/>
          <a:p>
            <a:r>
              <a:rPr lang="en-US" dirty="0"/>
              <a:t>Entropy Loss/Log Loss</a:t>
            </a:r>
          </a:p>
        </p:txBody>
      </p:sp>
      <mc:AlternateContent xmlns:mc="http://schemas.openxmlformats.org/markup-compatibility/2006" xmlns:a14="http://schemas.microsoft.com/office/drawing/2010/main">
        <mc:Choice Requires="a14">
          <p:sp>
            <p:nvSpPr>
              <p:cNvPr id="7" name="Content Placeholder 6">
                <a:extLst>
                  <a:ext uri="{FF2B5EF4-FFF2-40B4-BE49-F238E27FC236}">
                    <a16:creationId xmlns:a16="http://schemas.microsoft.com/office/drawing/2014/main" id="{36013632-8990-F7C1-0E57-8FD1BCADF1F5}"/>
                  </a:ext>
                </a:extLst>
              </p:cNvPr>
              <p:cNvSpPr>
                <a:spLocks noGrp="1"/>
              </p:cNvSpPr>
              <p:nvPr>
                <p:ph idx="1"/>
              </p:nvPr>
            </p:nvSpPr>
            <p:spPr/>
            <p:txBody>
              <a:bodyPr>
                <a:normAutofit lnSpcReduction="10000"/>
              </a:bodyPr>
              <a:lstStyle/>
              <a:p>
                <a:pPr marL="0" indent="0">
                  <a:buNone/>
                </a:pPr>
                <a:r>
                  <a:rPr lang="en-US" dirty="0"/>
                  <a:t>For a decision tree at a given node with </a:t>
                </a:r>
                <a14:m>
                  <m:oMath xmlns:m="http://schemas.openxmlformats.org/officeDocument/2006/math">
                    <m:r>
                      <a:rPr lang="en-US" b="0" i="1" smtClean="0">
                        <a:latin typeface="Cambria Math" panose="02040503050406030204" pitchFamily="18" charset="0"/>
                      </a:rPr>
                      <m:t>𝑁</m:t>
                    </m:r>
                  </m:oMath>
                </a14:m>
                <a:r>
                  <a:rPr lang="en-US" dirty="0"/>
                  <a:t> classes the entropy metric is defined as:</a:t>
                </a:r>
              </a:p>
              <a:p>
                <a:endParaRPr lang="en-US" dirty="0"/>
              </a:p>
              <a:p>
                <a:pPr marL="457200" lvl="1" indent="0">
                  <a:buNone/>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𝐸</m:t>
                      </m:r>
                      <m:r>
                        <a:rPr lang="en-US" b="0" i="1" dirty="0" smtClean="0">
                          <a:latin typeface="Cambria Math" panose="02040503050406030204" pitchFamily="18" charset="0"/>
                        </a:rPr>
                        <m:t>=−</m:t>
                      </m:r>
                      <m:nary>
                        <m:naryPr>
                          <m:chr m:val="∑"/>
                          <m:supHide m:val="on"/>
                          <m:ctrlPr>
                            <a:rPr lang="en-US" i="1" dirty="0">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∈1..</m:t>
                          </m:r>
                          <m:r>
                            <a:rPr lang="en-US" i="1">
                              <a:latin typeface="Cambria Math" panose="02040503050406030204" pitchFamily="18" charset="0"/>
                            </a:rPr>
                            <m:t>𝑁</m:t>
                          </m:r>
                        </m:sub>
                        <m:sup/>
                        <m:e>
                          <m:func>
                            <m:funcPr>
                              <m:ctrlPr>
                                <a:rPr lang="en-US" i="1" dirty="0">
                                  <a:latin typeface="Cambria Math" panose="02040503050406030204" pitchFamily="18" charset="0"/>
                                </a:rPr>
                              </m:ctrlPr>
                            </m:funcPr>
                            <m:fName>
                              <m:sSub>
                                <m:sSubPr>
                                  <m:ctrlPr>
                                    <a:rPr lang="en-US" i="1" dirty="0">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𝑝</m:t>
                                      </m:r>
                                    </m:e>
                                  </m:acc>
                                </m:e>
                                <m:sub>
                                  <m:r>
                                    <a:rPr lang="en-US" i="1" dirty="0">
                                      <a:latin typeface="Cambria Math" panose="02040503050406030204" pitchFamily="18" charset="0"/>
                                    </a:rPr>
                                    <m:t>𝑚𝑖</m:t>
                                  </m:r>
                                </m:sub>
                              </m:sSub>
                              <m:r>
                                <a:rPr lang="en-US" b="0" i="1" dirty="0" smtClean="0">
                                  <a:latin typeface="Cambria Math" panose="02040503050406030204" pitchFamily="18" charset="0"/>
                                </a:rPr>
                                <m:t> </m:t>
                              </m:r>
                              <m:sSub>
                                <m:sSubPr>
                                  <m:ctrlPr>
                                    <a:rPr lang="en-US" b="0" i="1" dirty="0" smtClean="0">
                                      <a:latin typeface="Cambria Math" panose="02040503050406030204" pitchFamily="18" charset="0"/>
                                    </a:rPr>
                                  </m:ctrlPr>
                                </m:sSubPr>
                                <m:e>
                                  <m:r>
                                    <m:rPr>
                                      <m:sty m:val="p"/>
                                    </m:rPr>
                                    <a:rPr lang="en-US" dirty="0">
                                      <a:latin typeface="Cambria Math" panose="02040503050406030204" pitchFamily="18" charset="0"/>
                                    </a:rPr>
                                    <m:t>log</m:t>
                                  </m:r>
                                </m:e>
                                <m:sub>
                                  <m:r>
                                    <a:rPr lang="en-US" b="0" i="0" dirty="0" smtClean="0">
                                      <a:latin typeface="Cambria Math" panose="02040503050406030204" pitchFamily="18" charset="0"/>
                                    </a:rPr>
                                    <m:t>2</m:t>
                                  </m:r>
                                </m:sub>
                              </m:sSub>
                            </m:fName>
                            <m:e>
                              <m:d>
                                <m:dPr>
                                  <m:ctrlPr>
                                    <a:rPr lang="en-US" i="1" dirty="0">
                                      <a:latin typeface="Cambria Math" panose="02040503050406030204" pitchFamily="18" charset="0"/>
                                    </a:rPr>
                                  </m:ctrlPr>
                                </m:dPr>
                                <m:e>
                                  <m:sSub>
                                    <m:sSubPr>
                                      <m:ctrlPr>
                                        <a:rPr lang="en-US" i="1" dirty="0">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𝑝</m:t>
                                          </m:r>
                                        </m:e>
                                      </m:acc>
                                    </m:e>
                                    <m:sub>
                                      <m:r>
                                        <a:rPr lang="en-US" i="1" dirty="0">
                                          <a:latin typeface="Cambria Math" panose="02040503050406030204" pitchFamily="18" charset="0"/>
                                        </a:rPr>
                                        <m:t>𝑚𝑖</m:t>
                                      </m:r>
                                    </m:sub>
                                  </m:sSub>
                                </m:e>
                              </m:d>
                            </m:e>
                          </m:func>
                        </m:e>
                      </m:nary>
                    </m:oMath>
                  </m:oMathPara>
                </a14:m>
                <a:endParaRPr lang="en-US" dirty="0"/>
              </a:p>
              <a:p>
                <a:endParaRPr lang="en-US" dirty="0"/>
              </a:p>
              <a:p>
                <a:pPr marL="0" indent="0">
                  <a:buNone/>
                </a:pPr>
                <a:r>
                  <a:rPr lang="en-US" dirty="0"/>
                  <a:t>The entropy loss when we split that node on a feature is given by:</a:t>
                </a:r>
              </a:p>
              <a:p>
                <a:pPr marL="0" indent="0">
                  <a:buNone/>
                </a:pPr>
                <a:endParaRPr lang="en-US" b="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𝐸</m:t>
                          </m:r>
                        </m:e>
                        <m:sub>
                          <m:r>
                            <a:rPr lang="en-US" b="0" i="1" smtClean="0">
                              <a:latin typeface="Cambria Math" panose="02040503050406030204" pitchFamily="18" charset="0"/>
                            </a:rPr>
                            <m:t>𝑝𝑎𝑟𝑒𝑛𝑡</m:t>
                          </m:r>
                        </m:sub>
                      </m:sSub>
                      <m:r>
                        <a:rPr lang="en-US" b="0" i="1" smtClean="0">
                          <a:latin typeface="Cambria Math" panose="02040503050406030204" pitchFamily="18" charset="0"/>
                        </a:rPr>
                        <m:t>−</m:t>
                      </m:r>
                      <m:r>
                        <a:rPr lang="en-US" i="1">
                          <a:latin typeface="Cambria Math" panose="02040503050406030204" pitchFamily="18" charset="0"/>
                        </a:rPr>
                        <m:t>𝑃𝑟𝑜𝑏𝑎𝑏𝑖𝑙𝑖𝑡𝑦</m:t>
                      </m:r>
                      <m:r>
                        <a:rPr lang="en-US" i="1">
                          <a:latin typeface="Cambria Math" panose="02040503050406030204" pitchFamily="18" charset="0"/>
                        </a:rPr>
                        <m:t> </m:t>
                      </m:r>
                      <m:r>
                        <a:rPr lang="en-US" i="1">
                          <a:latin typeface="Cambria Math" panose="02040503050406030204" pitchFamily="18" charset="0"/>
                        </a:rPr>
                        <m:t>𝑜𝑓</m:t>
                      </m:r>
                      <m:r>
                        <a:rPr lang="en-US" i="1">
                          <a:latin typeface="Cambria Math" panose="02040503050406030204" pitchFamily="18" charset="0"/>
                        </a:rPr>
                        <m:t> </m:t>
                      </m:r>
                      <m:r>
                        <a:rPr lang="en-US" i="1">
                          <a:latin typeface="Cambria Math" panose="02040503050406030204" pitchFamily="18" charset="0"/>
                        </a:rPr>
                        <m:t>𝐿𝑒𝑓𝑡</m:t>
                      </m:r>
                      <m:r>
                        <a:rPr lang="en-US" i="1">
                          <a:latin typeface="Cambria Math" panose="02040503050406030204" pitchFamily="18" charset="0"/>
                        </a:rPr>
                        <m:t> </m:t>
                      </m:r>
                      <m:r>
                        <a:rPr lang="en-US" i="1">
                          <a:latin typeface="Cambria Math" panose="02040503050406030204" pitchFamily="18" charset="0"/>
                        </a:rPr>
                        <m:t>𝐿𝑒𝑎𝑓</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𝐸</m:t>
                          </m:r>
                        </m:e>
                        <m:sub>
                          <m:r>
                            <a:rPr lang="en-US" b="0" i="1" smtClean="0">
                              <a:latin typeface="Cambria Math" panose="02040503050406030204" pitchFamily="18" charset="0"/>
                            </a:rPr>
                            <m:t>𝑙𝑒𝑓𝑡</m:t>
                          </m:r>
                        </m:sub>
                      </m:sSub>
                      <m:r>
                        <a:rPr lang="en-US" b="0" i="1" smtClean="0">
                          <a:latin typeface="Cambria Math" panose="02040503050406030204" pitchFamily="18" charset="0"/>
                        </a:rPr>
                        <m:t>−</m:t>
                      </m:r>
                      <m:r>
                        <a:rPr lang="en-US" b="0" i="1" smtClean="0">
                          <a:latin typeface="Cambria Math" panose="02040503050406030204" pitchFamily="18" charset="0"/>
                        </a:rPr>
                        <m:t>𝑃𝑟𝑜𝑏𝑎𝑏𝑖𝑙𝑖𝑡𝑦</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𝑅𝑖𝑔h𝑡</m:t>
                      </m:r>
                      <m:r>
                        <a:rPr lang="en-US" b="0" i="1" smtClean="0">
                          <a:latin typeface="Cambria Math" panose="02040503050406030204" pitchFamily="18" charset="0"/>
                        </a:rPr>
                        <m:t> </m:t>
                      </m:r>
                      <m:r>
                        <a:rPr lang="en-US" b="0" i="1" smtClean="0">
                          <a:latin typeface="Cambria Math" panose="02040503050406030204" pitchFamily="18" charset="0"/>
                        </a:rPr>
                        <m:t>𝐿𝑒𝑎𝑓</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𝐸</m:t>
                          </m:r>
                        </m:e>
                        <m:sub>
                          <m:r>
                            <a:rPr lang="en-US" b="0" i="1" smtClean="0">
                              <a:latin typeface="Cambria Math" panose="02040503050406030204" pitchFamily="18" charset="0"/>
                            </a:rPr>
                            <m:t>𝑟𝑖𝑔h𝑡</m:t>
                          </m:r>
                        </m:sub>
                      </m:sSub>
                    </m:oMath>
                  </m:oMathPara>
                </a14:m>
                <a:endParaRPr lang="en-US" dirty="0"/>
              </a:p>
            </p:txBody>
          </p:sp>
        </mc:Choice>
        <mc:Fallback xmlns="">
          <p:sp>
            <p:nvSpPr>
              <p:cNvPr id="7" name="Content Placeholder 6">
                <a:extLst>
                  <a:ext uri="{FF2B5EF4-FFF2-40B4-BE49-F238E27FC236}">
                    <a16:creationId xmlns:a16="http://schemas.microsoft.com/office/drawing/2014/main" id="{36013632-8990-F7C1-0E57-8FD1BCADF1F5}"/>
                  </a:ext>
                </a:extLst>
              </p:cNvPr>
              <p:cNvSpPr>
                <a:spLocks noGrp="1" noRot="1" noChangeAspect="1" noMove="1" noResize="1" noEditPoints="1" noAdjustHandles="1" noChangeArrowheads="1" noChangeShapeType="1" noTextEdit="1"/>
              </p:cNvSpPr>
              <p:nvPr>
                <p:ph idx="1"/>
              </p:nvPr>
            </p:nvSpPr>
            <p:spPr>
              <a:blipFill>
                <a:blip r:embed="rId2"/>
                <a:stretch>
                  <a:fillRect l="-1217" t="-3081" r="-580" b="-280"/>
                </a:stretch>
              </a:blipFill>
            </p:spPr>
            <p:txBody>
              <a:bodyPr/>
              <a:lstStyle/>
              <a:p>
                <a:r>
                  <a:rPr lang="en-US">
                    <a:noFill/>
                  </a:rPr>
                  <a:t> </a:t>
                </a:r>
              </a:p>
            </p:txBody>
          </p:sp>
        </mc:Fallback>
      </mc:AlternateContent>
    </p:spTree>
    <p:extLst>
      <p:ext uri="{BB962C8B-B14F-4D97-AF65-F5344CB8AC3E}">
        <p14:creationId xmlns:p14="http://schemas.microsoft.com/office/powerpoint/2010/main" val="357883812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8B938-A101-1693-0312-3E83869A65E0}"/>
              </a:ext>
            </a:extLst>
          </p:cNvPr>
          <p:cNvSpPr>
            <a:spLocks noGrp="1"/>
          </p:cNvSpPr>
          <p:nvPr>
            <p:ph type="title"/>
          </p:nvPr>
        </p:nvSpPr>
        <p:spPr/>
        <p:txBody>
          <a:bodyPr/>
          <a:lstStyle/>
          <a:p>
            <a:r>
              <a:rPr lang="en-US" dirty="0"/>
              <a:t>Entropy Loss/Log Loss - Example</a:t>
            </a:r>
          </a:p>
        </p:txBody>
      </p:sp>
      <mc:AlternateContent xmlns:mc="http://schemas.openxmlformats.org/markup-compatibility/2006" xmlns:a14="http://schemas.microsoft.com/office/drawing/2010/main">
        <mc:Choice Requires="a14">
          <p:sp>
            <p:nvSpPr>
              <p:cNvPr id="10" name="Content Placeholder 9">
                <a:extLst>
                  <a:ext uri="{FF2B5EF4-FFF2-40B4-BE49-F238E27FC236}">
                    <a16:creationId xmlns:a16="http://schemas.microsoft.com/office/drawing/2014/main" id="{C6262C44-0B69-B4F0-4344-83616A551C31}"/>
                  </a:ext>
                </a:extLst>
              </p:cNvPr>
              <p:cNvSpPr>
                <a:spLocks noGrp="1"/>
              </p:cNvSpPr>
              <p:nvPr>
                <p:ph idx="1"/>
              </p:nvPr>
            </p:nvSpPr>
            <p:spPr>
              <a:xfrm>
                <a:off x="631205" y="2900907"/>
                <a:ext cx="6084479" cy="1635104"/>
              </a:xfrm>
            </p:spPr>
            <p:txBody>
              <a:bodyPr>
                <a:normAutofit/>
              </a:bodyPr>
              <a:lstStyle/>
              <a:p>
                <a:pPr marL="0" indent="0">
                  <a:buNone/>
                </a:pPr>
                <a:r>
                  <a:rPr lang="en-US" dirty="0"/>
                  <a:t>Entropy Loss Reduction</a:t>
                </a:r>
              </a:p>
              <a:p>
                <a:pPr marL="0" indent="0">
                  <a:buNone/>
                </a:pPr>
                <a14:m>
                  <m:oMathPara xmlns:m="http://schemas.openxmlformats.org/officeDocument/2006/math">
                    <m:oMathParaPr>
                      <m:jc m:val="left"/>
                    </m:oMathParaPr>
                    <m:oMath xmlns:m="http://schemas.openxmlformats.org/officeDocument/2006/math">
                      <m:r>
                        <a:rPr lang="en-US" b="0" i="0" smtClean="0">
                          <a:latin typeface="Cambria Math" panose="02040503050406030204" pitchFamily="18" charset="0"/>
                        </a:rPr>
                        <m:t>=</m:t>
                      </m:r>
                      <m:r>
                        <a:rPr lang="en-US" b="0" i="1" smtClean="0">
                          <a:latin typeface="Cambria Math" panose="02040503050406030204" pitchFamily="18" charset="0"/>
                        </a:rPr>
                        <m:t>0.97−</m:t>
                      </m:r>
                      <m:f>
                        <m:fPr>
                          <m:ctrlPr>
                            <a:rPr lang="en-US" b="0" i="1" smtClean="0">
                              <a:latin typeface="Cambria Math" panose="02040503050406030204" pitchFamily="18" charset="0"/>
                            </a:rPr>
                          </m:ctrlPr>
                        </m:fPr>
                        <m:num>
                          <m:r>
                            <a:rPr lang="en-US" b="0" i="1" smtClean="0">
                              <a:latin typeface="Cambria Math" panose="02040503050406030204" pitchFamily="18" charset="0"/>
                            </a:rPr>
                            <m:t>61</m:t>
                          </m:r>
                        </m:num>
                        <m:den>
                          <m:r>
                            <a:rPr lang="en-US" b="0" i="1" smtClean="0">
                              <a:latin typeface="Cambria Math" panose="02040503050406030204" pitchFamily="18" charset="0"/>
                            </a:rPr>
                            <m:t>100</m:t>
                          </m:r>
                        </m:den>
                      </m:f>
                      <m:r>
                        <a:rPr lang="en-US" b="0" i="1" smtClean="0">
                          <a:latin typeface="Cambria Math" panose="02040503050406030204" pitchFamily="18" charset="0"/>
                        </a:rPr>
                        <m:t>×0.46−</m:t>
                      </m:r>
                      <m:f>
                        <m:fPr>
                          <m:ctrlPr>
                            <a:rPr lang="en-US" b="0" i="1" smtClean="0">
                              <a:latin typeface="Cambria Math" panose="02040503050406030204" pitchFamily="18" charset="0"/>
                            </a:rPr>
                          </m:ctrlPr>
                        </m:fPr>
                        <m:num>
                          <m:r>
                            <a:rPr lang="en-US" b="0" i="1" smtClean="0">
                              <a:latin typeface="Cambria Math" panose="02040503050406030204" pitchFamily="18" charset="0"/>
                            </a:rPr>
                            <m:t>39</m:t>
                          </m:r>
                        </m:num>
                        <m:den>
                          <m:r>
                            <a:rPr lang="en-US" b="0" i="1" smtClean="0">
                              <a:latin typeface="Cambria Math" panose="02040503050406030204" pitchFamily="18" charset="0"/>
                            </a:rPr>
                            <m:t>100</m:t>
                          </m:r>
                        </m:den>
                      </m:f>
                      <m:r>
                        <a:rPr lang="en-US" b="0" i="1" smtClean="0">
                          <a:latin typeface="Cambria Math" panose="02040503050406030204" pitchFamily="18" charset="0"/>
                        </a:rPr>
                        <m:t>×0.55</m:t>
                      </m:r>
                    </m:oMath>
                    <m:oMath xmlns:m="http://schemas.openxmlformats.org/officeDocument/2006/math">
                      <m:r>
                        <a:rPr lang="en-US" b="0" i="1" smtClean="0">
                          <a:latin typeface="Cambria Math" panose="02040503050406030204" pitchFamily="18" charset="0"/>
                        </a:rPr>
                        <m:t>=0.4749</m:t>
                      </m:r>
                    </m:oMath>
                  </m:oMathPara>
                </a14:m>
                <a:endParaRPr lang="en-US" dirty="0"/>
              </a:p>
            </p:txBody>
          </p:sp>
        </mc:Choice>
        <mc:Fallback xmlns="">
          <p:sp>
            <p:nvSpPr>
              <p:cNvPr id="10" name="Content Placeholder 9">
                <a:extLst>
                  <a:ext uri="{FF2B5EF4-FFF2-40B4-BE49-F238E27FC236}">
                    <a16:creationId xmlns:a16="http://schemas.microsoft.com/office/drawing/2014/main" id="{C6262C44-0B69-B4F0-4344-83616A551C31}"/>
                  </a:ext>
                </a:extLst>
              </p:cNvPr>
              <p:cNvSpPr>
                <a:spLocks noGrp="1" noRot="1" noChangeAspect="1" noMove="1" noResize="1" noEditPoints="1" noAdjustHandles="1" noChangeArrowheads="1" noChangeShapeType="1" noTextEdit="1"/>
              </p:cNvSpPr>
              <p:nvPr>
                <p:ph idx="1"/>
              </p:nvPr>
            </p:nvSpPr>
            <p:spPr>
              <a:xfrm>
                <a:off x="631205" y="2900907"/>
                <a:ext cx="6084479" cy="1635104"/>
              </a:xfrm>
              <a:blipFill>
                <a:blip r:embed="rId2"/>
                <a:stretch>
                  <a:fillRect l="-2104" t="-6343"/>
                </a:stretch>
              </a:blipFill>
            </p:spPr>
            <p:txBody>
              <a:bodyPr/>
              <a:lstStyle/>
              <a:p>
                <a:r>
                  <a:rPr lang="en-US">
                    <a:noFill/>
                  </a:rPr>
                  <a:t> </a:t>
                </a:r>
              </a:p>
            </p:txBody>
          </p:sp>
        </mc:Fallback>
      </mc:AlternateContent>
      <p:grpSp>
        <p:nvGrpSpPr>
          <p:cNvPr id="31" name="Group 30">
            <a:extLst>
              <a:ext uri="{FF2B5EF4-FFF2-40B4-BE49-F238E27FC236}">
                <a16:creationId xmlns:a16="http://schemas.microsoft.com/office/drawing/2014/main" id="{0362C3B2-6355-82D7-5C37-0176BE618F6B}"/>
              </a:ext>
            </a:extLst>
          </p:cNvPr>
          <p:cNvGrpSpPr/>
          <p:nvPr/>
        </p:nvGrpSpPr>
        <p:grpSpPr>
          <a:xfrm>
            <a:off x="4749508" y="1269551"/>
            <a:ext cx="7234892" cy="4901219"/>
            <a:chOff x="4749508" y="1269551"/>
            <a:chExt cx="7234892" cy="4901219"/>
          </a:xfrm>
        </p:grpSpPr>
        <p:grpSp>
          <p:nvGrpSpPr>
            <p:cNvPr id="30" name="Group 29">
              <a:extLst>
                <a:ext uri="{FF2B5EF4-FFF2-40B4-BE49-F238E27FC236}">
                  <a16:creationId xmlns:a16="http://schemas.microsoft.com/office/drawing/2014/main" id="{C6BEC67F-A8EE-4B82-888B-726BFD34A615}"/>
                </a:ext>
              </a:extLst>
            </p:cNvPr>
            <p:cNvGrpSpPr/>
            <p:nvPr/>
          </p:nvGrpSpPr>
          <p:grpSpPr>
            <a:xfrm>
              <a:off x="5942164" y="1690688"/>
              <a:ext cx="4670324" cy="3971835"/>
              <a:chOff x="7245757" y="1690688"/>
              <a:chExt cx="4670324" cy="3971835"/>
            </a:xfrm>
          </p:grpSpPr>
          <p:grpSp>
            <p:nvGrpSpPr>
              <p:cNvPr id="12" name="Group 11">
                <a:extLst>
                  <a:ext uri="{FF2B5EF4-FFF2-40B4-BE49-F238E27FC236}">
                    <a16:creationId xmlns:a16="http://schemas.microsoft.com/office/drawing/2014/main" id="{67083A6B-A40E-0339-D40C-579D6275555E}"/>
                  </a:ext>
                </a:extLst>
              </p:cNvPr>
              <p:cNvGrpSpPr/>
              <p:nvPr/>
            </p:nvGrpSpPr>
            <p:grpSpPr>
              <a:xfrm>
                <a:off x="8123252" y="1690688"/>
                <a:ext cx="3031948" cy="3971835"/>
                <a:chOff x="6287550" y="242605"/>
                <a:chExt cx="3120703" cy="4088104"/>
              </a:xfrm>
            </p:grpSpPr>
            <p:sp>
              <p:nvSpPr>
                <p:cNvPr id="19" name="Oval 18">
                  <a:extLst>
                    <a:ext uri="{FF2B5EF4-FFF2-40B4-BE49-F238E27FC236}">
                      <a16:creationId xmlns:a16="http://schemas.microsoft.com/office/drawing/2014/main" id="{C6AB4BD8-907E-09F9-A52D-2C7E3A6163ED}"/>
                    </a:ext>
                  </a:extLst>
                </p:cNvPr>
                <p:cNvSpPr/>
                <p:nvPr/>
              </p:nvSpPr>
              <p:spPr>
                <a:xfrm>
                  <a:off x="7214533" y="618381"/>
                  <a:ext cx="1350627" cy="124996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Sunny?</a:t>
                  </a:r>
                </a:p>
              </p:txBody>
            </p:sp>
            <p:cxnSp>
              <p:nvCxnSpPr>
                <p:cNvPr id="20" name="Straight Arrow Connector 19">
                  <a:extLst>
                    <a:ext uri="{FF2B5EF4-FFF2-40B4-BE49-F238E27FC236}">
                      <a16:creationId xmlns:a16="http://schemas.microsoft.com/office/drawing/2014/main" id="{77ABC101-7534-9C40-A562-7C839B4BBF66}"/>
                    </a:ext>
                  </a:extLst>
                </p:cNvPr>
                <p:cNvCxnSpPr>
                  <a:cxnSpLocks/>
                  <a:stCxn id="19" idx="4"/>
                </p:cNvCxnSpPr>
                <p:nvPr/>
              </p:nvCxnSpPr>
              <p:spPr>
                <a:xfrm flipH="1">
                  <a:off x="6962863" y="1868341"/>
                  <a:ext cx="926984" cy="9227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4A3BEE2B-311C-4B24-38DC-B47835C6074E}"/>
                    </a:ext>
                  </a:extLst>
                </p:cNvPr>
                <p:cNvCxnSpPr>
                  <a:cxnSpLocks/>
                  <a:stCxn id="19" idx="4"/>
                </p:cNvCxnSpPr>
                <p:nvPr/>
              </p:nvCxnSpPr>
              <p:spPr>
                <a:xfrm>
                  <a:off x="7889847" y="1868341"/>
                  <a:ext cx="843093" cy="9227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1AE479A2-117D-6BEB-C28F-D08CAE33D4BE}"/>
                    </a:ext>
                  </a:extLst>
                </p:cNvPr>
                <p:cNvSpPr txBox="1"/>
                <p:nvPr/>
              </p:nvSpPr>
              <p:spPr>
                <a:xfrm>
                  <a:off x="6940837" y="2086347"/>
                  <a:ext cx="485519" cy="369332"/>
                </a:xfrm>
                <a:prstGeom prst="rect">
                  <a:avLst/>
                </a:prstGeom>
                <a:noFill/>
              </p:spPr>
              <p:txBody>
                <a:bodyPr wrap="none" rtlCol="0">
                  <a:spAutoFit/>
                </a:bodyPr>
                <a:lstStyle/>
                <a:p>
                  <a:r>
                    <a:rPr lang="en-US" dirty="0"/>
                    <a:t>Yes</a:t>
                  </a:r>
                </a:p>
              </p:txBody>
            </p:sp>
            <p:sp>
              <p:nvSpPr>
                <p:cNvPr id="23" name="TextBox 22">
                  <a:extLst>
                    <a:ext uri="{FF2B5EF4-FFF2-40B4-BE49-F238E27FC236}">
                      <a16:creationId xmlns:a16="http://schemas.microsoft.com/office/drawing/2014/main" id="{BBA1DFB3-4FB7-D716-35F5-EEC9E9FA6C69}"/>
                    </a:ext>
                  </a:extLst>
                </p:cNvPr>
                <p:cNvSpPr txBox="1"/>
                <p:nvPr/>
              </p:nvSpPr>
              <p:spPr>
                <a:xfrm>
                  <a:off x="8490181" y="2086347"/>
                  <a:ext cx="455574" cy="369332"/>
                </a:xfrm>
                <a:prstGeom prst="rect">
                  <a:avLst/>
                </a:prstGeom>
                <a:noFill/>
              </p:spPr>
              <p:txBody>
                <a:bodyPr wrap="none" rtlCol="0">
                  <a:spAutoFit/>
                </a:bodyPr>
                <a:lstStyle/>
                <a:p>
                  <a:r>
                    <a:rPr lang="en-US" dirty="0"/>
                    <a:t>No</a:t>
                  </a:r>
                </a:p>
              </p:txBody>
            </p:sp>
            <p:sp>
              <p:nvSpPr>
                <p:cNvPr id="24" name="Oval 23">
                  <a:extLst>
                    <a:ext uri="{FF2B5EF4-FFF2-40B4-BE49-F238E27FC236}">
                      <a16:creationId xmlns:a16="http://schemas.microsoft.com/office/drawing/2014/main" id="{BB421737-0C5E-CAF9-15F8-CC2787EDBA24}"/>
                    </a:ext>
                  </a:extLst>
                </p:cNvPr>
                <p:cNvSpPr/>
                <p:nvPr/>
              </p:nvSpPr>
              <p:spPr>
                <a:xfrm>
                  <a:off x="8057626" y="2804020"/>
                  <a:ext cx="1350627" cy="124996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t>Bajji</a:t>
                  </a:r>
                  <a:endParaRPr lang="en-US" dirty="0"/>
                </a:p>
              </p:txBody>
            </p:sp>
            <p:sp>
              <p:nvSpPr>
                <p:cNvPr id="25" name="Oval 24">
                  <a:extLst>
                    <a:ext uri="{FF2B5EF4-FFF2-40B4-BE49-F238E27FC236}">
                      <a16:creationId xmlns:a16="http://schemas.microsoft.com/office/drawing/2014/main" id="{9ACDE35B-E5B9-073C-10C0-9B458547A0AA}"/>
                    </a:ext>
                  </a:extLst>
                </p:cNvPr>
                <p:cNvSpPr/>
                <p:nvPr/>
              </p:nvSpPr>
              <p:spPr>
                <a:xfrm>
                  <a:off x="6287550" y="2791130"/>
                  <a:ext cx="1350627" cy="1249960"/>
                </a:xfrm>
                <a:prstGeom prst="ellipse">
                  <a:avLst/>
                </a:prstGeom>
                <a:solidFill>
                  <a:srgbClr val="4472C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Ice Cream</a:t>
                  </a:r>
                </a:p>
              </p:txBody>
            </p:sp>
            <p:sp>
              <p:nvSpPr>
                <p:cNvPr id="26" name="TextBox 25">
                  <a:extLst>
                    <a:ext uri="{FF2B5EF4-FFF2-40B4-BE49-F238E27FC236}">
                      <a16:creationId xmlns:a16="http://schemas.microsoft.com/office/drawing/2014/main" id="{3BA7149D-BCF6-68F4-E428-1F66BC32E054}"/>
                    </a:ext>
                  </a:extLst>
                </p:cNvPr>
                <p:cNvSpPr txBox="1"/>
                <p:nvPr/>
              </p:nvSpPr>
              <p:spPr>
                <a:xfrm>
                  <a:off x="7296542" y="242605"/>
                  <a:ext cx="1186607" cy="369332"/>
                </a:xfrm>
                <a:prstGeom prst="rect">
                  <a:avLst/>
                </a:prstGeom>
                <a:noFill/>
              </p:spPr>
              <p:txBody>
                <a:bodyPr wrap="none" rtlCol="0">
                  <a:spAutoFit/>
                </a:bodyPr>
                <a:lstStyle/>
                <a:p>
                  <a:r>
                    <a:rPr lang="en-US" dirty="0"/>
                    <a:t>Root Node</a:t>
                  </a:r>
                </a:p>
              </p:txBody>
            </p:sp>
            <p:sp>
              <p:nvSpPr>
                <p:cNvPr id="27" name="TextBox 26">
                  <a:extLst>
                    <a:ext uri="{FF2B5EF4-FFF2-40B4-BE49-F238E27FC236}">
                      <a16:creationId xmlns:a16="http://schemas.microsoft.com/office/drawing/2014/main" id="{E934A902-D2DF-8BD6-2FFE-407F53A1EA1C}"/>
                    </a:ext>
                  </a:extLst>
                </p:cNvPr>
                <p:cNvSpPr txBox="1"/>
                <p:nvPr/>
              </p:nvSpPr>
              <p:spPr>
                <a:xfrm>
                  <a:off x="6392901" y="3961377"/>
                  <a:ext cx="1138711" cy="369332"/>
                </a:xfrm>
                <a:prstGeom prst="rect">
                  <a:avLst/>
                </a:prstGeom>
                <a:noFill/>
              </p:spPr>
              <p:txBody>
                <a:bodyPr wrap="none" rtlCol="0">
                  <a:spAutoFit/>
                </a:bodyPr>
                <a:lstStyle/>
                <a:p>
                  <a:r>
                    <a:rPr lang="en-US" dirty="0"/>
                    <a:t>Leaf Node</a:t>
                  </a:r>
                </a:p>
              </p:txBody>
            </p:sp>
            <p:sp>
              <p:nvSpPr>
                <p:cNvPr id="28" name="TextBox 27">
                  <a:extLst>
                    <a:ext uri="{FF2B5EF4-FFF2-40B4-BE49-F238E27FC236}">
                      <a16:creationId xmlns:a16="http://schemas.microsoft.com/office/drawing/2014/main" id="{EE159529-98F1-6034-1313-718F21F85653}"/>
                    </a:ext>
                  </a:extLst>
                </p:cNvPr>
                <p:cNvSpPr txBox="1"/>
                <p:nvPr/>
              </p:nvSpPr>
              <p:spPr>
                <a:xfrm>
                  <a:off x="8163584" y="3961377"/>
                  <a:ext cx="1138711" cy="369332"/>
                </a:xfrm>
                <a:prstGeom prst="rect">
                  <a:avLst/>
                </a:prstGeom>
                <a:noFill/>
              </p:spPr>
              <p:txBody>
                <a:bodyPr wrap="none" rtlCol="0">
                  <a:spAutoFit/>
                </a:bodyPr>
                <a:lstStyle/>
                <a:p>
                  <a:r>
                    <a:rPr lang="en-US" dirty="0"/>
                    <a:t>Leaf Node</a:t>
                  </a:r>
                </a:p>
              </p:txBody>
            </p:sp>
          </p:grpSp>
          <p:sp>
            <p:nvSpPr>
              <p:cNvPr id="13" name="TextBox 12">
                <a:extLst>
                  <a:ext uri="{FF2B5EF4-FFF2-40B4-BE49-F238E27FC236}">
                    <a16:creationId xmlns:a16="http://schemas.microsoft.com/office/drawing/2014/main" id="{BA4E669D-D08C-E074-98EA-CF319B6A9E69}"/>
                  </a:ext>
                </a:extLst>
              </p:cNvPr>
              <p:cNvSpPr txBox="1"/>
              <p:nvPr/>
            </p:nvSpPr>
            <p:spPr>
              <a:xfrm>
                <a:off x="10394318" y="2294430"/>
                <a:ext cx="1521763" cy="646331"/>
              </a:xfrm>
              <a:prstGeom prst="rect">
                <a:avLst/>
              </a:prstGeom>
              <a:noFill/>
            </p:spPr>
            <p:txBody>
              <a:bodyPr wrap="none" rtlCol="0">
                <a:spAutoFit/>
              </a:bodyPr>
              <a:lstStyle/>
              <a:p>
                <a:r>
                  <a:rPr lang="en-US" dirty="0"/>
                  <a:t>#Ice Cream 60</a:t>
                </a:r>
              </a:p>
              <a:p>
                <a:r>
                  <a:rPr lang="en-US" dirty="0"/>
                  <a:t>#Bajji 40</a:t>
                </a:r>
              </a:p>
            </p:txBody>
          </p:sp>
          <p:sp>
            <p:nvSpPr>
              <p:cNvPr id="14" name="TextBox 13">
                <a:extLst>
                  <a:ext uri="{FF2B5EF4-FFF2-40B4-BE49-F238E27FC236}">
                    <a16:creationId xmlns:a16="http://schemas.microsoft.com/office/drawing/2014/main" id="{677C0890-04AE-CE56-2DE3-D4EBE5C08789}"/>
                  </a:ext>
                </a:extLst>
              </p:cNvPr>
              <p:cNvSpPr txBox="1"/>
              <p:nvPr/>
            </p:nvSpPr>
            <p:spPr>
              <a:xfrm>
                <a:off x="7245757" y="3864829"/>
                <a:ext cx="1521763" cy="646331"/>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none" rtlCol="0">
                <a:spAutoFit/>
              </a:bodyPr>
              <a:lstStyle/>
              <a:p>
                <a:r>
                  <a:rPr lang="en-US" dirty="0"/>
                  <a:t>#Ice Cream 55</a:t>
                </a:r>
              </a:p>
              <a:p>
                <a:r>
                  <a:rPr lang="en-US" dirty="0"/>
                  <a:t>#Bajji 6</a:t>
                </a:r>
              </a:p>
            </p:txBody>
          </p:sp>
          <p:sp>
            <p:nvSpPr>
              <p:cNvPr id="15" name="TextBox 14">
                <a:extLst>
                  <a:ext uri="{FF2B5EF4-FFF2-40B4-BE49-F238E27FC236}">
                    <a16:creationId xmlns:a16="http://schemas.microsoft.com/office/drawing/2014/main" id="{D11B2F12-4979-8182-55EC-5C379473E73B}"/>
                  </a:ext>
                </a:extLst>
              </p:cNvPr>
              <p:cNvSpPr txBox="1"/>
              <p:nvPr/>
            </p:nvSpPr>
            <p:spPr>
              <a:xfrm>
                <a:off x="10511337" y="3864829"/>
                <a:ext cx="1404744" cy="646331"/>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none" rtlCol="0">
                <a:spAutoFit/>
              </a:bodyPr>
              <a:lstStyle/>
              <a:p>
                <a:pPr algn="r"/>
                <a:r>
                  <a:rPr lang="en-US" dirty="0"/>
                  <a:t>#Ice Cream 5</a:t>
                </a:r>
              </a:p>
              <a:p>
                <a:pPr algn="r"/>
                <a:r>
                  <a:rPr lang="en-US" dirty="0"/>
                  <a:t>#Bajji 34</a:t>
                </a:r>
              </a:p>
            </p:txBody>
          </p:sp>
        </p:gr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0B5F25C3-3CA6-B322-5F95-56C3A393B13E}"/>
                    </a:ext>
                  </a:extLst>
                </p:cNvPr>
                <p:cNvSpPr txBox="1"/>
                <p:nvPr/>
              </p:nvSpPr>
              <p:spPr>
                <a:xfrm>
                  <a:off x="8542111" y="5677500"/>
                  <a:ext cx="3442289" cy="489429"/>
                </a:xfrm>
                <a:prstGeom prst="rect">
                  <a:avLst/>
                </a:prstGeom>
                <a:noFill/>
              </p:spPr>
              <p:txBody>
                <a:bodyPr wrap="none" rtlCol="0">
                  <a:spAutoFit/>
                </a:bodyPr>
                <a:lstStyle/>
                <a:p>
                  <a:r>
                    <a:rPr lang="en-US" dirty="0"/>
                    <a:t>E =</a:t>
                  </a:r>
                  <a14:m>
                    <m:oMath xmlns:m="http://schemas.openxmlformats.org/officeDocument/2006/math">
                      <m:r>
                        <a:rPr lang="en-US">
                          <a:latin typeface="Cambria Math" panose="02040503050406030204" pitchFamily="18" charset="0"/>
                        </a:rPr>
                        <m:t>−</m:t>
                      </m:r>
                      <m:f>
                        <m:fPr>
                          <m:ctrlPr>
                            <a:rPr lang="en-US" i="1">
                              <a:latin typeface="Cambria Math" panose="02040503050406030204" pitchFamily="18" charset="0"/>
                            </a:rPr>
                          </m:ctrlPr>
                        </m:fPr>
                        <m:num>
                          <m:r>
                            <a:rPr lang="en-US" b="0" i="1" smtClean="0">
                              <a:latin typeface="Cambria Math" panose="02040503050406030204" pitchFamily="18" charset="0"/>
                            </a:rPr>
                            <m:t>5</m:t>
                          </m:r>
                        </m:num>
                        <m:den>
                          <m:r>
                            <a:rPr lang="en-US" b="0" i="1" smtClean="0">
                              <a:latin typeface="Cambria Math" panose="02040503050406030204" pitchFamily="18" charset="0"/>
                            </a:rPr>
                            <m:t>39</m:t>
                          </m:r>
                        </m:den>
                      </m:f>
                      <m:func>
                        <m:funcPr>
                          <m:ctrlPr>
                            <a:rPr lang="en-US" i="1">
                              <a:latin typeface="Cambria Math" panose="02040503050406030204" pitchFamily="18" charset="0"/>
                            </a:rPr>
                          </m:ctrlPr>
                        </m:funcPr>
                        <m:fName>
                          <m:sSub>
                            <m:sSubPr>
                              <m:ctrlPr>
                                <a:rPr lang="en-US" i="1">
                                  <a:latin typeface="Cambria Math" panose="02040503050406030204" pitchFamily="18" charset="0"/>
                                </a:rPr>
                              </m:ctrlPr>
                            </m:sSubPr>
                            <m:e>
                              <m:r>
                                <m:rPr>
                                  <m:sty m:val="p"/>
                                </m:rPr>
                                <a:rPr lang="en-US">
                                  <a:latin typeface="Cambria Math" panose="02040503050406030204" pitchFamily="18" charset="0"/>
                                </a:rPr>
                                <m:t>log</m:t>
                              </m:r>
                            </m:e>
                            <m:sub>
                              <m:r>
                                <a:rPr lang="en-US" i="1">
                                  <a:latin typeface="Cambria Math" panose="02040503050406030204" pitchFamily="18" charset="0"/>
                                </a:rPr>
                                <m:t>2</m:t>
                              </m:r>
                            </m:sub>
                          </m:sSub>
                        </m:fName>
                        <m:e>
                          <m:f>
                            <m:fPr>
                              <m:ctrlPr>
                                <a:rPr lang="en-US" i="1">
                                  <a:latin typeface="Cambria Math" panose="02040503050406030204" pitchFamily="18" charset="0"/>
                                </a:rPr>
                              </m:ctrlPr>
                            </m:fPr>
                            <m:num>
                              <m:r>
                                <a:rPr lang="en-US" b="0" i="0" smtClean="0">
                                  <a:latin typeface="Cambria Math" panose="02040503050406030204" pitchFamily="18" charset="0"/>
                                </a:rPr>
                                <m:t>5</m:t>
                              </m:r>
                            </m:num>
                            <m:den>
                              <m:r>
                                <a:rPr lang="en-US" b="0" i="0" smtClean="0">
                                  <a:latin typeface="Cambria Math" panose="02040503050406030204" pitchFamily="18" charset="0"/>
                                </a:rPr>
                                <m:t>39</m:t>
                              </m:r>
                            </m:den>
                          </m:f>
                        </m:e>
                      </m:func>
                      <m:r>
                        <a:rPr lang="en-US" i="1">
                          <a:latin typeface="Cambria Math" panose="02040503050406030204" pitchFamily="18" charset="0"/>
                        </a:rPr>
                        <m:t>−</m:t>
                      </m:r>
                      <m:f>
                        <m:fPr>
                          <m:ctrlPr>
                            <a:rPr lang="en-US" i="1">
                              <a:latin typeface="Cambria Math" panose="02040503050406030204" pitchFamily="18" charset="0"/>
                            </a:rPr>
                          </m:ctrlPr>
                        </m:fPr>
                        <m:num>
                          <m:r>
                            <a:rPr lang="en-US" b="0" i="1" smtClean="0">
                              <a:latin typeface="Cambria Math" panose="02040503050406030204" pitchFamily="18" charset="0"/>
                            </a:rPr>
                            <m:t>34</m:t>
                          </m:r>
                        </m:num>
                        <m:den>
                          <m:r>
                            <a:rPr lang="en-US" b="0" i="1" smtClean="0">
                              <a:latin typeface="Cambria Math" panose="02040503050406030204" pitchFamily="18" charset="0"/>
                            </a:rPr>
                            <m:t>39</m:t>
                          </m:r>
                        </m:den>
                      </m:f>
                      <m:func>
                        <m:funcPr>
                          <m:ctrlPr>
                            <a:rPr lang="en-US" i="1">
                              <a:latin typeface="Cambria Math" panose="02040503050406030204" pitchFamily="18" charset="0"/>
                            </a:rPr>
                          </m:ctrlPr>
                        </m:funcPr>
                        <m:fName>
                          <m:sSub>
                            <m:sSubPr>
                              <m:ctrlPr>
                                <a:rPr lang="en-US" i="1">
                                  <a:latin typeface="Cambria Math" panose="02040503050406030204" pitchFamily="18" charset="0"/>
                                </a:rPr>
                              </m:ctrlPr>
                            </m:sSubPr>
                            <m:e>
                              <m:r>
                                <m:rPr>
                                  <m:sty m:val="p"/>
                                </m:rPr>
                                <a:rPr lang="en-US">
                                  <a:latin typeface="Cambria Math" panose="02040503050406030204" pitchFamily="18" charset="0"/>
                                </a:rPr>
                                <m:t>log</m:t>
                              </m:r>
                            </m:e>
                            <m:sub>
                              <m:r>
                                <a:rPr lang="en-US" i="1">
                                  <a:latin typeface="Cambria Math" panose="02040503050406030204" pitchFamily="18" charset="0"/>
                                </a:rPr>
                                <m:t>2</m:t>
                              </m:r>
                            </m:sub>
                          </m:sSub>
                        </m:fName>
                        <m:e>
                          <m:f>
                            <m:fPr>
                              <m:ctrlPr>
                                <a:rPr lang="en-US" i="1">
                                  <a:latin typeface="Cambria Math" panose="02040503050406030204" pitchFamily="18" charset="0"/>
                                </a:rPr>
                              </m:ctrlPr>
                            </m:fPr>
                            <m:num>
                              <m:r>
                                <a:rPr lang="en-US" b="0" i="1" smtClean="0">
                                  <a:latin typeface="Cambria Math" panose="02040503050406030204" pitchFamily="18" charset="0"/>
                                </a:rPr>
                                <m:t>34</m:t>
                              </m:r>
                            </m:num>
                            <m:den>
                              <m:r>
                                <a:rPr lang="en-US" b="0" i="1" smtClean="0">
                                  <a:latin typeface="Cambria Math" panose="02040503050406030204" pitchFamily="18" charset="0"/>
                                </a:rPr>
                                <m:t>39</m:t>
                              </m:r>
                            </m:den>
                          </m:f>
                        </m:e>
                      </m:func>
                      <m:r>
                        <a:rPr lang="en-US" i="1">
                          <a:latin typeface="Cambria Math" panose="02040503050406030204" pitchFamily="18" charset="0"/>
                        </a:rPr>
                        <m:t>=0.</m:t>
                      </m:r>
                      <m:r>
                        <a:rPr lang="en-US" b="0" i="1" smtClean="0">
                          <a:latin typeface="Cambria Math" panose="02040503050406030204" pitchFamily="18" charset="0"/>
                        </a:rPr>
                        <m:t>55</m:t>
                      </m:r>
                    </m:oMath>
                  </a14:m>
                  <a:endParaRPr lang="en-US" dirty="0"/>
                </a:p>
              </p:txBody>
            </p:sp>
          </mc:Choice>
          <mc:Fallback xmlns="">
            <p:sp>
              <p:nvSpPr>
                <p:cNvPr id="17" name="TextBox 16">
                  <a:extLst>
                    <a:ext uri="{FF2B5EF4-FFF2-40B4-BE49-F238E27FC236}">
                      <a16:creationId xmlns:a16="http://schemas.microsoft.com/office/drawing/2014/main" id="{0B5F25C3-3CA6-B322-5F95-56C3A393B13E}"/>
                    </a:ext>
                  </a:extLst>
                </p:cNvPr>
                <p:cNvSpPr txBox="1">
                  <a:spLocks noRot="1" noChangeAspect="1" noMove="1" noResize="1" noEditPoints="1" noAdjustHandles="1" noChangeArrowheads="1" noChangeShapeType="1" noTextEdit="1"/>
                </p:cNvSpPr>
                <p:nvPr/>
              </p:nvSpPr>
              <p:spPr>
                <a:xfrm>
                  <a:off x="8542111" y="5677500"/>
                  <a:ext cx="3442289" cy="489429"/>
                </a:xfrm>
                <a:prstGeom prst="rect">
                  <a:avLst/>
                </a:prstGeom>
                <a:blipFill>
                  <a:blip r:embed="rId3"/>
                  <a:stretch>
                    <a:fillRect l="-1416" b="-617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6F98BE2D-837B-A58B-8733-4E8A939DCCB0}"/>
                    </a:ext>
                  </a:extLst>
                </p:cNvPr>
                <p:cNvSpPr txBox="1"/>
                <p:nvPr/>
              </p:nvSpPr>
              <p:spPr>
                <a:xfrm>
                  <a:off x="6306345" y="1269551"/>
                  <a:ext cx="3895938" cy="485774"/>
                </a:xfrm>
                <a:prstGeom prst="rect">
                  <a:avLst/>
                </a:prstGeom>
                <a:noFill/>
              </p:spPr>
              <p:txBody>
                <a:bodyPr wrap="none" rtlCol="0">
                  <a:spAutoFit/>
                </a:bodyPr>
                <a:lstStyle/>
                <a:p>
                  <a:pPr algn="ctr"/>
                  <a:r>
                    <a:rPr lang="en-US" dirty="0"/>
                    <a:t>E = </a:t>
                  </a:r>
                  <a14:m>
                    <m:oMath xmlns:m="http://schemas.openxmlformats.org/officeDocument/2006/math">
                      <m:r>
                        <a:rPr lang="en-US" b="0" i="0"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40</m:t>
                          </m:r>
                        </m:num>
                        <m:den>
                          <m:r>
                            <a:rPr lang="en-US" b="0" i="1" smtClean="0">
                              <a:latin typeface="Cambria Math" panose="02040503050406030204" pitchFamily="18" charset="0"/>
                            </a:rPr>
                            <m:t>100</m:t>
                          </m:r>
                        </m:den>
                      </m:f>
                      <m:func>
                        <m:funcPr>
                          <m:ctrlPr>
                            <a:rPr lang="en-US" b="0" i="1" smtClean="0">
                              <a:latin typeface="Cambria Math" panose="02040503050406030204" pitchFamily="18" charset="0"/>
                            </a:rPr>
                          </m:ctrlPr>
                        </m:funcPr>
                        <m:fName>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log</m:t>
                              </m:r>
                            </m:e>
                            <m:sub>
                              <m:r>
                                <a:rPr lang="en-US" b="0" i="1" smtClean="0">
                                  <a:latin typeface="Cambria Math" panose="02040503050406030204" pitchFamily="18" charset="0"/>
                                </a:rPr>
                                <m:t>2</m:t>
                              </m:r>
                            </m:sub>
                          </m:sSub>
                        </m:fName>
                        <m:e>
                          <m:f>
                            <m:fPr>
                              <m:ctrlPr>
                                <a:rPr lang="en-US" b="0" i="1" smtClean="0">
                                  <a:latin typeface="Cambria Math" panose="02040503050406030204" pitchFamily="18" charset="0"/>
                                </a:rPr>
                              </m:ctrlPr>
                            </m:fPr>
                            <m:num>
                              <m:r>
                                <a:rPr lang="en-US" b="0" i="0" smtClean="0">
                                  <a:latin typeface="Cambria Math" panose="02040503050406030204" pitchFamily="18" charset="0"/>
                                </a:rPr>
                                <m:t>40</m:t>
                              </m:r>
                            </m:num>
                            <m:den>
                              <m:r>
                                <a:rPr lang="en-US" b="0" i="0" smtClean="0">
                                  <a:latin typeface="Cambria Math" panose="02040503050406030204" pitchFamily="18" charset="0"/>
                                </a:rPr>
                                <m:t>100</m:t>
                              </m:r>
                            </m:den>
                          </m:f>
                        </m:e>
                      </m:func>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60</m:t>
                          </m:r>
                        </m:num>
                        <m:den>
                          <m:r>
                            <a:rPr lang="en-US" b="0" i="1" smtClean="0">
                              <a:latin typeface="Cambria Math" panose="02040503050406030204" pitchFamily="18" charset="0"/>
                            </a:rPr>
                            <m:t>100</m:t>
                          </m:r>
                        </m:den>
                      </m:f>
                      <m:func>
                        <m:funcPr>
                          <m:ctrlPr>
                            <a:rPr lang="en-US" b="0" i="1" smtClean="0">
                              <a:latin typeface="Cambria Math" panose="02040503050406030204" pitchFamily="18" charset="0"/>
                            </a:rPr>
                          </m:ctrlPr>
                        </m:funcPr>
                        <m:fName>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log</m:t>
                              </m:r>
                            </m:e>
                            <m:sub>
                              <m:r>
                                <a:rPr lang="en-US" b="0" i="1" smtClean="0">
                                  <a:latin typeface="Cambria Math" panose="02040503050406030204" pitchFamily="18" charset="0"/>
                                </a:rPr>
                                <m:t>2</m:t>
                              </m:r>
                            </m:sub>
                          </m:sSub>
                        </m:fName>
                        <m:e>
                          <m:f>
                            <m:fPr>
                              <m:ctrlPr>
                                <a:rPr lang="en-US" b="0" i="1" smtClean="0">
                                  <a:latin typeface="Cambria Math" panose="02040503050406030204" pitchFamily="18" charset="0"/>
                                </a:rPr>
                              </m:ctrlPr>
                            </m:fPr>
                            <m:num>
                              <m:r>
                                <a:rPr lang="en-US" b="0" i="1" smtClean="0">
                                  <a:latin typeface="Cambria Math" panose="02040503050406030204" pitchFamily="18" charset="0"/>
                                </a:rPr>
                                <m:t>60</m:t>
                              </m:r>
                            </m:num>
                            <m:den>
                              <m:r>
                                <a:rPr lang="en-US" b="0" i="1" smtClean="0">
                                  <a:latin typeface="Cambria Math" panose="02040503050406030204" pitchFamily="18" charset="0"/>
                                </a:rPr>
                                <m:t>100</m:t>
                              </m:r>
                            </m:den>
                          </m:f>
                        </m:e>
                      </m:func>
                      <m:r>
                        <a:rPr lang="en-US" b="0" i="1" smtClean="0">
                          <a:latin typeface="Cambria Math" panose="02040503050406030204" pitchFamily="18" charset="0"/>
                        </a:rPr>
                        <m:t>=0.97</m:t>
                      </m:r>
                    </m:oMath>
                  </a14:m>
                  <a:endParaRPr lang="en-US" dirty="0"/>
                </a:p>
              </p:txBody>
            </p:sp>
          </mc:Choice>
          <mc:Fallback xmlns="">
            <p:sp>
              <p:nvSpPr>
                <p:cNvPr id="18" name="TextBox 17">
                  <a:extLst>
                    <a:ext uri="{FF2B5EF4-FFF2-40B4-BE49-F238E27FC236}">
                      <a16:creationId xmlns:a16="http://schemas.microsoft.com/office/drawing/2014/main" id="{6F98BE2D-837B-A58B-8733-4E8A939DCCB0}"/>
                    </a:ext>
                  </a:extLst>
                </p:cNvPr>
                <p:cNvSpPr txBox="1">
                  <a:spLocks noRot="1" noChangeAspect="1" noMove="1" noResize="1" noEditPoints="1" noAdjustHandles="1" noChangeArrowheads="1" noChangeShapeType="1" noTextEdit="1"/>
                </p:cNvSpPr>
                <p:nvPr/>
              </p:nvSpPr>
              <p:spPr>
                <a:xfrm>
                  <a:off x="6306345" y="1269551"/>
                  <a:ext cx="3895938" cy="485774"/>
                </a:xfrm>
                <a:prstGeom prst="rect">
                  <a:avLst/>
                </a:prstGeom>
                <a:blipFill>
                  <a:blip r:embed="rId4"/>
                  <a:stretch>
                    <a:fillRect l="-939" b="-7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757FA2DF-5BA5-AA75-7969-1941F8343E2A}"/>
                    </a:ext>
                  </a:extLst>
                </p:cNvPr>
                <p:cNvSpPr txBox="1"/>
                <p:nvPr/>
              </p:nvSpPr>
              <p:spPr>
                <a:xfrm>
                  <a:off x="4749508" y="5681084"/>
                  <a:ext cx="3504806" cy="489686"/>
                </a:xfrm>
                <a:prstGeom prst="rect">
                  <a:avLst/>
                </a:prstGeom>
                <a:noFill/>
              </p:spPr>
              <p:txBody>
                <a:bodyPr wrap="none" rtlCol="0">
                  <a:spAutoFit/>
                </a:bodyPr>
                <a:lstStyle/>
                <a:p>
                  <a:pPr algn="ctr"/>
                  <a:r>
                    <a:rPr lang="en-US" dirty="0"/>
                    <a:t>E = </a:t>
                  </a:r>
                  <a14:m>
                    <m:oMath xmlns:m="http://schemas.openxmlformats.org/officeDocument/2006/math">
                      <m:r>
                        <a:rPr lang="en-US" b="0" i="0"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6</m:t>
                          </m:r>
                        </m:num>
                        <m:den>
                          <m:r>
                            <a:rPr lang="en-US" b="0" i="1" smtClean="0">
                              <a:latin typeface="Cambria Math" panose="02040503050406030204" pitchFamily="18" charset="0"/>
                            </a:rPr>
                            <m:t>61</m:t>
                          </m:r>
                        </m:den>
                      </m:f>
                      <m:func>
                        <m:funcPr>
                          <m:ctrlPr>
                            <a:rPr lang="en-US" b="0" i="1" smtClean="0">
                              <a:latin typeface="Cambria Math" panose="02040503050406030204" pitchFamily="18" charset="0"/>
                            </a:rPr>
                          </m:ctrlPr>
                        </m:funcPr>
                        <m:fName>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log</m:t>
                              </m:r>
                            </m:e>
                            <m:sub>
                              <m:r>
                                <a:rPr lang="en-US" b="0" i="1" smtClean="0">
                                  <a:latin typeface="Cambria Math" panose="02040503050406030204" pitchFamily="18" charset="0"/>
                                </a:rPr>
                                <m:t>2</m:t>
                              </m:r>
                            </m:sub>
                          </m:sSub>
                        </m:fName>
                        <m:e>
                          <m:f>
                            <m:fPr>
                              <m:ctrlPr>
                                <a:rPr lang="en-US" b="0" i="1" smtClean="0">
                                  <a:latin typeface="Cambria Math" panose="02040503050406030204" pitchFamily="18" charset="0"/>
                                </a:rPr>
                              </m:ctrlPr>
                            </m:fPr>
                            <m:num>
                              <m:r>
                                <a:rPr lang="en-US" b="0" i="0" smtClean="0">
                                  <a:latin typeface="Cambria Math" panose="02040503050406030204" pitchFamily="18" charset="0"/>
                                </a:rPr>
                                <m:t>6</m:t>
                              </m:r>
                            </m:num>
                            <m:den>
                              <m:r>
                                <a:rPr lang="en-US" b="0" i="0" smtClean="0">
                                  <a:latin typeface="Cambria Math" panose="02040503050406030204" pitchFamily="18" charset="0"/>
                                </a:rPr>
                                <m:t>61</m:t>
                              </m:r>
                            </m:den>
                          </m:f>
                        </m:e>
                      </m:func>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55</m:t>
                          </m:r>
                        </m:num>
                        <m:den>
                          <m:r>
                            <a:rPr lang="en-US" b="0" i="1" smtClean="0">
                              <a:latin typeface="Cambria Math" panose="02040503050406030204" pitchFamily="18" charset="0"/>
                            </a:rPr>
                            <m:t>61</m:t>
                          </m:r>
                        </m:den>
                      </m:f>
                      <m:func>
                        <m:funcPr>
                          <m:ctrlPr>
                            <a:rPr lang="en-US" b="0" i="1" smtClean="0">
                              <a:latin typeface="Cambria Math" panose="02040503050406030204" pitchFamily="18" charset="0"/>
                            </a:rPr>
                          </m:ctrlPr>
                        </m:funcPr>
                        <m:fName>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log</m:t>
                              </m:r>
                            </m:e>
                            <m:sub>
                              <m:r>
                                <a:rPr lang="en-US" b="0" i="1" smtClean="0">
                                  <a:latin typeface="Cambria Math" panose="02040503050406030204" pitchFamily="18" charset="0"/>
                                </a:rPr>
                                <m:t>2</m:t>
                              </m:r>
                            </m:sub>
                          </m:sSub>
                        </m:fName>
                        <m:e>
                          <m:f>
                            <m:fPr>
                              <m:ctrlPr>
                                <a:rPr lang="en-US" b="0" i="1" smtClean="0">
                                  <a:latin typeface="Cambria Math" panose="02040503050406030204" pitchFamily="18" charset="0"/>
                                </a:rPr>
                              </m:ctrlPr>
                            </m:fPr>
                            <m:num>
                              <m:r>
                                <a:rPr lang="en-US" b="0" i="1" smtClean="0">
                                  <a:latin typeface="Cambria Math" panose="02040503050406030204" pitchFamily="18" charset="0"/>
                                </a:rPr>
                                <m:t>55</m:t>
                              </m:r>
                            </m:num>
                            <m:den>
                              <m:r>
                                <a:rPr lang="en-US" b="0" i="1" smtClean="0">
                                  <a:latin typeface="Cambria Math" panose="02040503050406030204" pitchFamily="18" charset="0"/>
                                </a:rPr>
                                <m:t>61</m:t>
                              </m:r>
                            </m:den>
                          </m:f>
                        </m:e>
                      </m:func>
                      <m:r>
                        <a:rPr lang="en-US" b="0" i="1" smtClean="0">
                          <a:latin typeface="Cambria Math" panose="02040503050406030204" pitchFamily="18" charset="0"/>
                        </a:rPr>
                        <m:t>=0.46</m:t>
                      </m:r>
                    </m:oMath>
                  </a14:m>
                  <a:endParaRPr lang="en-US" dirty="0"/>
                </a:p>
              </p:txBody>
            </p:sp>
          </mc:Choice>
          <mc:Fallback xmlns="">
            <p:sp>
              <p:nvSpPr>
                <p:cNvPr id="29" name="TextBox 28">
                  <a:extLst>
                    <a:ext uri="{FF2B5EF4-FFF2-40B4-BE49-F238E27FC236}">
                      <a16:creationId xmlns:a16="http://schemas.microsoft.com/office/drawing/2014/main" id="{757FA2DF-5BA5-AA75-7969-1941F8343E2A}"/>
                    </a:ext>
                  </a:extLst>
                </p:cNvPr>
                <p:cNvSpPr txBox="1">
                  <a:spLocks noRot="1" noChangeAspect="1" noMove="1" noResize="1" noEditPoints="1" noAdjustHandles="1" noChangeArrowheads="1" noChangeShapeType="1" noTextEdit="1"/>
                </p:cNvSpPr>
                <p:nvPr/>
              </p:nvSpPr>
              <p:spPr>
                <a:xfrm>
                  <a:off x="4749508" y="5681084"/>
                  <a:ext cx="3504806" cy="489686"/>
                </a:xfrm>
                <a:prstGeom prst="rect">
                  <a:avLst/>
                </a:prstGeom>
                <a:blipFill>
                  <a:blip r:embed="rId5"/>
                  <a:stretch>
                    <a:fillRect l="-870" b="-7500"/>
                  </a:stretch>
                </a:blipFill>
              </p:spPr>
              <p:txBody>
                <a:bodyPr/>
                <a:lstStyle/>
                <a:p>
                  <a:r>
                    <a:rPr lang="en-US">
                      <a:noFill/>
                    </a:rPr>
                    <a:t> </a:t>
                  </a:r>
                </a:p>
              </p:txBody>
            </p:sp>
          </mc:Fallback>
        </mc:AlternateContent>
      </p:grpSp>
    </p:spTree>
    <p:extLst>
      <p:ext uri="{BB962C8B-B14F-4D97-AF65-F5344CB8AC3E}">
        <p14:creationId xmlns:p14="http://schemas.microsoft.com/office/powerpoint/2010/main" val="110798183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8B938-A101-1693-0312-3E83869A65E0}"/>
              </a:ext>
            </a:extLst>
          </p:cNvPr>
          <p:cNvSpPr>
            <a:spLocks noGrp="1"/>
          </p:cNvSpPr>
          <p:nvPr>
            <p:ph type="title"/>
          </p:nvPr>
        </p:nvSpPr>
        <p:spPr/>
        <p:txBody>
          <a:bodyPr/>
          <a:lstStyle/>
          <a:p>
            <a:r>
              <a:rPr lang="en-US" dirty="0"/>
              <a:t>Entropy Loss/Log Loss – Another Example</a:t>
            </a:r>
          </a:p>
        </p:txBody>
      </p:sp>
      <mc:AlternateContent xmlns:mc="http://schemas.openxmlformats.org/markup-compatibility/2006" xmlns:a14="http://schemas.microsoft.com/office/drawing/2010/main">
        <mc:Choice Requires="a14">
          <p:sp>
            <p:nvSpPr>
              <p:cNvPr id="10" name="Content Placeholder 9">
                <a:extLst>
                  <a:ext uri="{FF2B5EF4-FFF2-40B4-BE49-F238E27FC236}">
                    <a16:creationId xmlns:a16="http://schemas.microsoft.com/office/drawing/2014/main" id="{C6262C44-0B69-B4F0-4344-83616A551C31}"/>
                  </a:ext>
                </a:extLst>
              </p:cNvPr>
              <p:cNvSpPr>
                <a:spLocks noGrp="1"/>
              </p:cNvSpPr>
              <p:nvPr>
                <p:ph idx="1"/>
              </p:nvPr>
            </p:nvSpPr>
            <p:spPr>
              <a:xfrm>
                <a:off x="837535" y="1777561"/>
                <a:ext cx="5199844" cy="4411769"/>
              </a:xfrm>
            </p:spPr>
            <p:txBody>
              <a:bodyPr>
                <a:normAutofit/>
              </a:bodyPr>
              <a:lstStyle/>
              <a:p>
                <a:pPr marL="0" indent="0">
                  <a:buNone/>
                </a:pPr>
                <a:r>
                  <a:rPr lang="en-US" dirty="0"/>
                  <a:t>Entropy Loss Reduction</a:t>
                </a:r>
              </a:p>
              <a:p>
                <a:pPr marL="0" indent="0">
                  <a:buNone/>
                </a:pPr>
                <a14:m>
                  <m:oMathPara xmlns:m="http://schemas.openxmlformats.org/officeDocument/2006/math">
                    <m:oMathParaPr>
                      <m:jc m:val="left"/>
                    </m:oMathParaPr>
                    <m:oMath xmlns:m="http://schemas.openxmlformats.org/officeDocument/2006/math">
                      <m:r>
                        <a:rPr lang="en-US" b="0" i="0" smtClean="0">
                          <a:latin typeface="Cambria Math" panose="02040503050406030204" pitchFamily="18" charset="0"/>
                        </a:rPr>
                        <m:t>=</m:t>
                      </m:r>
                      <m:r>
                        <a:rPr lang="en-US" b="0" i="1" smtClean="0">
                          <a:latin typeface="Cambria Math" panose="02040503050406030204" pitchFamily="18" charset="0"/>
                        </a:rPr>
                        <m:t>0.97−</m:t>
                      </m:r>
                      <m:f>
                        <m:fPr>
                          <m:ctrlPr>
                            <a:rPr lang="en-US" b="0" i="1" smtClean="0">
                              <a:latin typeface="Cambria Math" panose="02040503050406030204" pitchFamily="18" charset="0"/>
                            </a:rPr>
                          </m:ctrlPr>
                        </m:fPr>
                        <m:num>
                          <m:r>
                            <a:rPr lang="en-US" b="0" i="1" smtClean="0">
                              <a:latin typeface="Cambria Math" panose="02040503050406030204" pitchFamily="18" charset="0"/>
                            </a:rPr>
                            <m:t>40</m:t>
                          </m:r>
                        </m:num>
                        <m:den>
                          <m:r>
                            <a:rPr lang="en-US" b="0" i="1" smtClean="0">
                              <a:latin typeface="Cambria Math" panose="02040503050406030204" pitchFamily="18" charset="0"/>
                            </a:rPr>
                            <m:t>100</m:t>
                          </m:r>
                        </m:den>
                      </m:f>
                      <m:r>
                        <a:rPr lang="en-US" b="0" i="1" smtClean="0">
                          <a:latin typeface="Cambria Math" panose="02040503050406030204" pitchFamily="18" charset="0"/>
                        </a:rPr>
                        <m:t>×0.81−</m:t>
                      </m:r>
                      <m:f>
                        <m:fPr>
                          <m:ctrlPr>
                            <a:rPr lang="en-US" b="0" i="1" smtClean="0">
                              <a:latin typeface="Cambria Math" panose="02040503050406030204" pitchFamily="18" charset="0"/>
                            </a:rPr>
                          </m:ctrlPr>
                        </m:fPr>
                        <m:num>
                          <m:r>
                            <a:rPr lang="en-US" b="0" i="1" smtClean="0">
                              <a:latin typeface="Cambria Math" panose="02040503050406030204" pitchFamily="18" charset="0"/>
                            </a:rPr>
                            <m:t>60</m:t>
                          </m:r>
                        </m:num>
                        <m:den>
                          <m:r>
                            <a:rPr lang="en-US" b="0" i="1" smtClean="0">
                              <a:latin typeface="Cambria Math" panose="02040503050406030204" pitchFamily="18" charset="0"/>
                            </a:rPr>
                            <m:t>100</m:t>
                          </m:r>
                        </m:den>
                      </m:f>
                      <m:r>
                        <a:rPr lang="en-US" b="0" i="1" smtClean="0">
                          <a:latin typeface="Cambria Math" panose="02040503050406030204" pitchFamily="18" charset="0"/>
                        </a:rPr>
                        <m:t>×1</m:t>
                      </m:r>
                    </m:oMath>
                    <m:oMath xmlns:m="http://schemas.openxmlformats.org/officeDocument/2006/math">
                      <m:r>
                        <a:rPr lang="en-US" b="0" i="1" smtClean="0">
                          <a:latin typeface="Cambria Math" panose="02040503050406030204" pitchFamily="18" charset="0"/>
                        </a:rPr>
                        <m:t>=0.046</m:t>
                      </m:r>
                    </m:oMath>
                  </m:oMathPara>
                </a14:m>
                <a:endParaRPr lang="en-US" dirty="0"/>
              </a:p>
              <a:p>
                <a:pPr marL="0" indent="0">
                  <a:buNone/>
                </a:pPr>
                <a:r>
                  <a:rPr lang="en-US" dirty="0"/>
                  <a:t>Miss-Classification Loss was insensitive to this case (0 reduction) while entropy loss shows a slight reduction accounting for the purity on the left branch.</a:t>
                </a:r>
              </a:p>
              <a:p>
                <a:pPr marL="0" indent="0">
                  <a:buNone/>
                </a:pPr>
                <a:endParaRPr lang="en-US" dirty="0"/>
              </a:p>
            </p:txBody>
          </p:sp>
        </mc:Choice>
        <mc:Fallback xmlns="">
          <p:sp>
            <p:nvSpPr>
              <p:cNvPr id="10" name="Content Placeholder 9">
                <a:extLst>
                  <a:ext uri="{FF2B5EF4-FFF2-40B4-BE49-F238E27FC236}">
                    <a16:creationId xmlns:a16="http://schemas.microsoft.com/office/drawing/2014/main" id="{C6262C44-0B69-B4F0-4344-83616A551C31}"/>
                  </a:ext>
                </a:extLst>
              </p:cNvPr>
              <p:cNvSpPr>
                <a:spLocks noGrp="1" noRot="1" noChangeAspect="1" noMove="1" noResize="1" noEditPoints="1" noAdjustHandles="1" noChangeArrowheads="1" noChangeShapeType="1" noTextEdit="1"/>
              </p:cNvSpPr>
              <p:nvPr>
                <p:ph idx="1"/>
              </p:nvPr>
            </p:nvSpPr>
            <p:spPr>
              <a:xfrm>
                <a:off x="837535" y="1777561"/>
                <a:ext cx="5199844" cy="4411769"/>
              </a:xfrm>
              <a:blipFill>
                <a:blip r:embed="rId2"/>
                <a:stretch>
                  <a:fillRect l="-2345" t="-2351"/>
                </a:stretch>
              </a:blipFill>
            </p:spPr>
            <p:txBody>
              <a:bodyPr/>
              <a:lstStyle/>
              <a:p>
                <a:r>
                  <a:rPr lang="en-US">
                    <a:noFill/>
                  </a:rPr>
                  <a:t> </a:t>
                </a:r>
              </a:p>
            </p:txBody>
          </p:sp>
        </mc:Fallback>
      </mc:AlternateContent>
      <p:grpSp>
        <p:nvGrpSpPr>
          <p:cNvPr id="31" name="Group 30">
            <a:extLst>
              <a:ext uri="{FF2B5EF4-FFF2-40B4-BE49-F238E27FC236}">
                <a16:creationId xmlns:a16="http://schemas.microsoft.com/office/drawing/2014/main" id="{0362C3B2-6355-82D7-5C37-0176BE618F6B}"/>
              </a:ext>
            </a:extLst>
          </p:cNvPr>
          <p:cNvGrpSpPr/>
          <p:nvPr/>
        </p:nvGrpSpPr>
        <p:grpSpPr>
          <a:xfrm>
            <a:off x="4749508" y="1269551"/>
            <a:ext cx="6939939" cy="4901219"/>
            <a:chOff x="4749508" y="1269551"/>
            <a:chExt cx="6939939" cy="4901219"/>
          </a:xfrm>
        </p:grpSpPr>
        <p:grpSp>
          <p:nvGrpSpPr>
            <p:cNvPr id="30" name="Group 29">
              <a:extLst>
                <a:ext uri="{FF2B5EF4-FFF2-40B4-BE49-F238E27FC236}">
                  <a16:creationId xmlns:a16="http://schemas.microsoft.com/office/drawing/2014/main" id="{C6BEC67F-A8EE-4B82-888B-726BFD34A615}"/>
                </a:ext>
              </a:extLst>
            </p:cNvPr>
            <p:cNvGrpSpPr/>
            <p:nvPr/>
          </p:nvGrpSpPr>
          <p:grpSpPr>
            <a:xfrm>
              <a:off x="5942164" y="1690688"/>
              <a:ext cx="4670324" cy="3971835"/>
              <a:chOff x="7245757" y="1690688"/>
              <a:chExt cx="4670324" cy="3971835"/>
            </a:xfrm>
          </p:grpSpPr>
          <p:grpSp>
            <p:nvGrpSpPr>
              <p:cNvPr id="12" name="Group 11">
                <a:extLst>
                  <a:ext uri="{FF2B5EF4-FFF2-40B4-BE49-F238E27FC236}">
                    <a16:creationId xmlns:a16="http://schemas.microsoft.com/office/drawing/2014/main" id="{67083A6B-A40E-0339-D40C-579D6275555E}"/>
                  </a:ext>
                </a:extLst>
              </p:cNvPr>
              <p:cNvGrpSpPr/>
              <p:nvPr/>
            </p:nvGrpSpPr>
            <p:grpSpPr>
              <a:xfrm>
                <a:off x="8123252" y="1690688"/>
                <a:ext cx="3031948" cy="3971835"/>
                <a:chOff x="6287550" y="242605"/>
                <a:chExt cx="3120703" cy="4088104"/>
              </a:xfrm>
            </p:grpSpPr>
            <p:sp>
              <p:nvSpPr>
                <p:cNvPr id="19" name="Oval 18">
                  <a:extLst>
                    <a:ext uri="{FF2B5EF4-FFF2-40B4-BE49-F238E27FC236}">
                      <a16:creationId xmlns:a16="http://schemas.microsoft.com/office/drawing/2014/main" id="{C6AB4BD8-907E-09F9-A52D-2C7E3A6163ED}"/>
                    </a:ext>
                  </a:extLst>
                </p:cNvPr>
                <p:cNvSpPr/>
                <p:nvPr/>
              </p:nvSpPr>
              <p:spPr>
                <a:xfrm>
                  <a:off x="7214533" y="618381"/>
                  <a:ext cx="1350627" cy="124996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Sunny?</a:t>
                  </a:r>
                </a:p>
              </p:txBody>
            </p:sp>
            <p:cxnSp>
              <p:nvCxnSpPr>
                <p:cNvPr id="20" name="Straight Arrow Connector 19">
                  <a:extLst>
                    <a:ext uri="{FF2B5EF4-FFF2-40B4-BE49-F238E27FC236}">
                      <a16:creationId xmlns:a16="http://schemas.microsoft.com/office/drawing/2014/main" id="{77ABC101-7534-9C40-A562-7C839B4BBF66}"/>
                    </a:ext>
                  </a:extLst>
                </p:cNvPr>
                <p:cNvCxnSpPr>
                  <a:cxnSpLocks/>
                  <a:stCxn id="19" idx="4"/>
                </p:cNvCxnSpPr>
                <p:nvPr/>
              </p:nvCxnSpPr>
              <p:spPr>
                <a:xfrm flipH="1">
                  <a:off x="6962863" y="1868341"/>
                  <a:ext cx="926984" cy="9227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4A3BEE2B-311C-4B24-38DC-B47835C6074E}"/>
                    </a:ext>
                  </a:extLst>
                </p:cNvPr>
                <p:cNvCxnSpPr>
                  <a:cxnSpLocks/>
                  <a:stCxn id="19" idx="4"/>
                </p:cNvCxnSpPr>
                <p:nvPr/>
              </p:nvCxnSpPr>
              <p:spPr>
                <a:xfrm>
                  <a:off x="7889847" y="1868341"/>
                  <a:ext cx="843093" cy="9227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1AE479A2-117D-6BEB-C28F-D08CAE33D4BE}"/>
                    </a:ext>
                  </a:extLst>
                </p:cNvPr>
                <p:cNvSpPr txBox="1"/>
                <p:nvPr/>
              </p:nvSpPr>
              <p:spPr>
                <a:xfrm>
                  <a:off x="6940837" y="2086347"/>
                  <a:ext cx="485519" cy="369332"/>
                </a:xfrm>
                <a:prstGeom prst="rect">
                  <a:avLst/>
                </a:prstGeom>
                <a:noFill/>
              </p:spPr>
              <p:txBody>
                <a:bodyPr wrap="none" rtlCol="0">
                  <a:spAutoFit/>
                </a:bodyPr>
                <a:lstStyle/>
                <a:p>
                  <a:r>
                    <a:rPr lang="en-US" dirty="0"/>
                    <a:t>Yes</a:t>
                  </a:r>
                </a:p>
              </p:txBody>
            </p:sp>
            <p:sp>
              <p:nvSpPr>
                <p:cNvPr id="23" name="TextBox 22">
                  <a:extLst>
                    <a:ext uri="{FF2B5EF4-FFF2-40B4-BE49-F238E27FC236}">
                      <a16:creationId xmlns:a16="http://schemas.microsoft.com/office/drawing/2014/main" id="{BBA1DFB3-4FB7-D716-35F5-EEC9E9FA6C69}"/>
                    </a:ext>
                  </a:extLst>
                </p:cNvPr>
                <p:cNvSpPr txBox="1"/>
                <p:nvPr/>
              </p:nvSpPr>
              <p:spPr>
                <a:xfrm>
                  <a:off x="8490181" y="2086347"/>
                  <a:ext cx="455574" cy="369332"/>
                </a:xfrm>
                <a:prstGeom prst="rect">
                  <a:avLst/>
                </a:prstGeom>
                <a:noFill/>
              </p:spPr>
              <p:txBody>
                <a:bodyPr wrap="none" rtlCol="0">
                  <a:spAutoFit/>
                </a:bodyPr>
                <a:lstStyle/>
                <a:p>
                  <a:r>
                    <a:rPr lang="en-US" dirty="0"/>
                    <a:t>No</a:t>
                  </a:r>
                </a:p>
              </p:txBody>
            </p:sp>
            <p:sp>
              <p:nvSpPr>
                <p:cNvPr id="24" name="Oval 23">
                  <a:extLst>
                    <a:ext uri="{FF2B5EF4-FFF2-40B4-BE49-F238E27FC236}">
                      <a16:creationId xmlns:a16="http://schemas.microsoft.com/office/drawing/2014/main" id="{BB421737-0C5E-CAF9-15F8-CC2787EDBA24}"/>
                    </a:ext>
                  </a:extLst>
                </p:cNvPr>
                <p:cNvSpPr/>
                <p:nvPr/>
              </p:nvSpPr>
              <p:spPr>
                <a:xfrm>
                  <a:off x="8057626" y="2804020"/>
                  <a:ext cx="1350627" cy="124996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t>Bajji</a:t>
                  </a:r>
                  <a:endParaRPr lang="en-US" dirty="0"/>
                </a:p>
              </p:txBody>
            </p:sp>
            <p:sp>
              <p:nvSpPr>
                <p:cNvPr id="25" name="Oval 24">
                  <a:extLst>
                    <a:ext uri="{FF2B5EF4-FFF2-40B4-BE49-F238E27FC236}">
                      <a16:creationId xmlns:a16="http://schemas.microsoft.com/office/drawing/2014/main" id="{9ACDE35B-E5B9-073C-10C0-9B458547A0AA}"/>
                    </a:ext>
                  </a:extLst>
                </p:cNvPr>
                <p:cNvSpPr/>
                <p:nvPr/>
              </p:nvSpPr>
              <p:spPr>
                <a:xfrm>
                  <a:off x="6287550" y="2791130"/>
                  <a:ext cx="1350627" cy="1249960"/>
                </a:xfrm>
                <a:prstGeom prst="ellipse">
                  <a:avLst/>
                </a:prstGeom>
                <a:solidFill>
                  <a:srgbClr val="4472C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Ice Cream</a:t>
                  </a:r>
                </a:p>
              </p:txBody>
            </p:sp>
            <p:sp>
              <p:nvSpPr>
                <p:cNvPr id="26" name="TextBox 25">
                  <a:extLst>
                    <a:ext uri="{FF2B5EF4-FFF2-40B4-BE49-F238E27FC236}">
                      <a16:creationId xmlns:a16="http://schemas.microsoft.com/office/drawing/2014/main" id="{3BA7149D-BCF6-68F4-E428-1F66BC32E054}"/>
                    </a:ext>
                  </a:extLst>
                </p:cNvPr>
                <p:cNvSpPr txBox="1"/>
                <p:nvPr/>
              </p:nvSpPr>
              <p:spPr>
                <a:xfrm>
                  <a:off x="7296542" y="242605"/>
                  <a:ext cx="1186607" cy="369332"/>
                </a:xfrm>
                <a:prstGeom prst="rect">
                  <a:avLst/>
                </a:prstGeom>
                <a:noFill/>
              </p:spPr>
              <p:txBody>
                <a:bodyPr wrap="none" rtlCol="0">
                  <a:spAutoFit/>
                </a:bodyPr>
                <a:lstStyle/>
                <a:p>
                  <a:r>
                    <a:rPr lang="en-US" dirty="0"/>
                    <a:t>Root Node</a:t>
                  </a:r>
                </a:p>
              </p:txBody>
            </p:sp>
            <p:sp>
              <p:nvSpPr>
                <p:cNvPr id="27" name="TextBox 26">
                  <a:extLst>
                    <a:ext uri="{FF2B5EF4-FFF2-40B4-BE49-F238E27FC236}">
                      <a16:creationId xmlns:a16="http://schemas.microsoft.com/office/drawing/2014/main" id="{E934A902-D2DF-8BD6-2FFE-407F53A1EA1C}"/>
                    </a:ext>
                  </a:extLst>
                </p:cNvPr>
                <p:cNvSpPr txBox="1"/>
                <p:nvPr/>
              </p:nvSpPr>
              <p:spPr>
                <a:xfrm>
                  <a:off x="6392901" y="3961377"/>
                  <a:ext cx="1138711" cy="369332"/>
                </a:xfrm>
                <a:prstGeom prst="rect">
                  <a:avLst/>
                </a:prstGeom>
                <a:noFill/>
              </p:spPr>
              <p:txBody>
                <a:bodyPr wrap="none" rtlCol="0">
                  <a:spAutoFit/>
                </a:bodyPr>
                <a:lstStyle/>
                <a:p>
                  <a:r>
                    <a:rPr lang="en-US" dirty="0"/>
                    <a:t>Leaf Node</a:t>
                  </a:r>
                </a:p>
              </p:txBody>
            </p:sp>
            <p:sp>
              <p:nvSpPr>
                <p:cNvPr id="28" name="TextBox 27">
                  <a:extLst>
                    <a:ext uri="{FF2B5EF4-FFF2-40B4-BE49-F238E27FC236}">
                      <a16:creationId xmlns:a16="http://schemas.microsoft.com/office/drawing/2014/main" id="{EE159529-98F1-6034-1313-718F21F85653}"/>
                    </a:ext>
                  </a:extLst>
                </p:cNvPr>
                <p:cNvSpPr txBox="1"/>
                <p:nvPr/>
              </p:nvSpPr>
              <p:spPr>
                <a:xfrm>
                  <a:off x="8163584" y="3961377"/>
                  <a:ext cx="1138711" cy="369332"/>
                </a:xfrm>
                <a:prstGeom prst="rect">
                  <a:avLst/>
                </a:prstGeom>
                <a:noFill/>
              </p:spPr>
              <p:txBody>
                <a:bodyPr wrap="none" rtlCol="0">
                  <a:spAutoFit/>
                </a:bodyPr>
                <a:lstStyle/>
                <a:p>
                  <a:r>
                    <a:rPr lang="en-US" dirty="0"/>
                    <a:t>Leaf Node</a:t>
                  </a:r>
                </a:p>
              </p:txBody>
            </p:sp>
          </p:grpSp>
          <p:sp>
            <p:nvSpPr>
              <p:cNvPr id="13" name="TextBox 12">
                <a:extLst>
                  <a:ext uri="{FF2B5EF4-FFF2-40B4-BE49-F238E27FC236}">
                    <a16:creationId xmlns:a16="http://schemas.microsoft.com/office/drawing/2014/main" id="{BA4E669D-D08C-E074-98EA-CF319B6A9E69}"/>
                  </a:ext>
                </a:extLst>
              </p:cNvPr>
              <p:cNvSpPr txBox="1"/>
              <p:nvPr/>
            </p:nvSpPr>
            <p:spPr>
              <a:xfrm>
                <a:off x="10394318" y="2294430"/>
                <a:ext cx="1521763" cy="646331"/>
              </a:xfrm>
              <a:prstGeom prst="rect">
                <a:avLst/>
              </a:prstGeom>
              <a:noFill/>
            </p:spPr>
            <p:txBody>
              <a:bodyPr wrap="none" rtlCol="0">
                <a:spAutoFit/>
              </a:bodyPr>
              <a:lstStyle/>
              <a:p>
                <a:r>
                  <a:rPr lang="en-US" dirty="0"/>
                  <a:t>#Ice Cream 60</a:t>
                </a:r>
              </a:p>
              <a:p>
                <a:r>
                  <a:rPr lang="en-US" dirty="0"/>
                  <a:t>#Bajji 40</a:t>
                </a:r>
              </a:p>
            </p:txBody>
          </p:sp>
          <p:sp>
            <p:nvSpPr>
              <p:cNvPr id="14" name="TextBox 13">
                <a:extLst>
                  <a:ext uri="{FF2B5EF4-FFF2-40B4-BE49-F238E27FC236}">
                    <a16:creationId xmlns:a16="http://schemas.microsoft.com/office/drawing/2014/main" id="{677C0890-04AE-CE56-2DE3-D4EBE5C08789}"/>
                  </a:ext>
                </a:extLst>
              </p:cNvPr>
              <p:cNvSpPr txBox="1"/>
              <p:nvPr/>
            </p:nvSpPr>
            <p:spPr>
              <a:xfrm>
                <a:off x="7245757" y="3864829"/>
                <a:ext cx="1521763" cy="646331"/>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none" rtlCol="0">
                <a:spAutoFit/>
              </a:bodyPr>
              <a:lstStyle/>
              <a:p>
                <a:r>
                  <a:rPr lang="en-US" dirty="0"/>
                  <a:t>#Ice Cream 30</a:t>
                </a:r>
              </a:p>
              <a:p>
                <a:r>
                  <a:rPr lang="en-US" dirty="0"/>
                  <a:t>#Bajji 10</a:t>
                </a:r>
              </a:p>
            </p:txBody>
          </p:sp>
          <p:sp>
            <p:nvSpPr>
              <p:cNvPr id="15" name="TextBox 14">
                <a:extLst>
                  <a:ext uri="{FF2B5EF4-FFF2-40B4-BE49-F238E27FC236}">
                    <a16:creationId xmlns:a16="http://schemas.microsoft.com/office/drawing/2014/main" id="{D11B2F12-4979-8182-55EC-5C379473E73B}"/>
                  </a:ext>
                </a:extLst>
              </p:cNvPr>
              <p:cNvSpPr txBox="1"/>
              <p:nvPr/>
            </p:nvSpPr>
            <p:spPr>
              <a:xfrm>
                <a:off x="10394318" y="3864829"/>
                <a:ext cx="1521763" cy="646331"/>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none" rtlCol="0">
                <a:spAutoFit/>
              </a:bodyPr>
              <a:lstStyle/>
              <a:p>
                <a:pPr algn="r"/>
                <a:r>
                  <a:rPr lang="en-US" dirty="0"/>
                  <a:t>#Ice Cream 30</a:t>
                </a:r>
              </a:p>
              <a:p>
                <a:pPr algn="r"/>
                <a:r>
                  <a:rPr lang="en-US" dirty="0"/>
                  <a:t>#Bajji 30</a:t>
                </a:r>
              </a:p>
            </p:txBody>
          </p:sp>
        </p:gr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0B5F25C3-3CA6-B322-5F95-56C3A393B13E}"/>
                    </a:ext>
                  </a:extLst>
                </p:cNvPr>
                <p:cNvSpPr txBox="1"/>
                <p:nvPr/>
              </p:nvSpPr>
              <p:spPr>
                <a:xfrm>
                  <a:off x="8542111" y="5677500"/>
                  <a:ext cx="3147336" cy="485774"/>
                </a:xfrm>
                <a:prstGeom prst="rect">
                  <a:avLst/>
                </a:prstGeom>
                <a:noFill/>
              </p:spPr>
              <p:txBody>
                <a:bodyPr wrap="none" rtlCol="0">
                  <a:spAutoFit/>
                </a:bodyPr>
                <a:lstStyle/>
                <a:p>
                  <a:r>
                    <a:rPr lang="en-US" dirty="0"/>
                    <a:t>E =</a:t>
                  </a:r>
                  <a14:m>
                    <m:oMath xmlns:m="http://schemas.openxmlformats.org/officeDocument/2006/math">
                      <m:r>
                        <a:rPr lang="en-US" smtClean="0">
                          <a:latin typeface="Cambria Math" panose="02040503050406030204" pitchFamily="18" charset="0"/>
                        </a:rPr>
                        <m:t>−</m:t>
                      </m:r>
                      <m:f>
                        <m:fPr>
                          <m:ctrlPr>
                            <a:rPr lang="en-US" i="1">
                              <a:latin typeface="Cambria Math" panose="02040503050406030204" pitchFamily="18" charset="0"/>
                            </a:rPr>
                          </m:ctrlPr>
                        </m:fPr>
                        <m:num>
                          <m:r>
                            <a:rPr lang="en-US" b="0" i="1" smtClean="0">
                              <a:latin typeface="Cambria Math" panose="02040503050406030204" pitchFamily="18" charset="0"/>
                            </a:rPr>
                            <m:t>30</m:t>
                          </m:r>
                        </m:num>
                        <m:den>
                          <m:r>
                            <a:rPr lang="en-US" b="0" i="1" smtClean="0">
                              <a:latin typeface="Cambria Math" panose="02040503050406030204" pitchFamily="18" charset="0"/>
                            </a:rPr>
                            <m:t>60</m:t>
                          </m:r>
                        </m:den>
                      </m:f>
                      <m:func>
                        <m:funcPr>
                          <m:ctrlPr>
                            <a:rPr lang="en-US" i="1">
                              <a:latin typeface="Cambria Math" panose="02040503050406030204" pitchFamily="18" charset="0"/>
                            </a:rPr>
                          </m:ctrlPr>
                        </m:funcPr>
                        <m:fName>
                          <m:sSub>
                            <m:sSubPr>
                              <m:ctrlPr>
                                <a:rPr lang="en-US" i="1">
                                  <a:latin typeface="Cambria Math" panose="02040503050406030204" pitchFamily="18" charset="0"/>
                                </a:rPr>
                              </m:ctrlPr>
                            </m:sSubPr>
                            <m:e>
                              <m:r>
                                <m:rPr>
                                  <m:sty m:val="p"/>
                                </m:rPr>
                                <a:rPr lang="en-US">
                                  <a:latin typeface="Cambria Math" panose="02040503050406030204" pitchFamily="18" charset="0"/>
                                </a:rPr>
                                <m:t>log</m:t>
                              </m:r>
                            </m:e>
                            <m:sub>
                              <m:r>
                                <a:rPr lang="en-US" i="1">
                                  <a:latin typeface="Cambria Math" panose="02040503050406030204" pitchFamily="18" charset="0"/>
                                </a:rPr>
                                <m:t>2</m:t>
                              </m:r>
                            </m:sub>
                          </m:sSub>
                        </m:fName>
                        <m:e>
                          <m:f>
                            <m:fPr>
                              <m:ctrlPr>
                                <a:rPr lang="en-US" i="1">
                                  <a:latin typeface="Cambria Math" panose="02040503050406030204" pitchFamily="18" charset="0"/>
                                </a:rPr>
                              </m:ctrlPr>
                            </m:fPr>
                            <m:num>
                              <m:r>
                                <a:rPr lang="en-US" b="0" i="1" smtClean="0">
                                  <a:latin typeface="Cambria Math" panose="02040503050406030204" pitchFamily="18" charset="0"/>
                                </a:rPr>
                                <m:t>30</m:t>
                              </m:r>
                            </m:num>
                            <m:den>
                              <m:r>
                                <a:rPr lang="en-US" b="0" i="0" smtClean="0">
                                  <a:latin typeface="Cambria Math" panose="02040503050406030204" pitchFamily="18" charset="0"/>
                                </a:rPr>
                                <m:t>60</m:t>
                              </m:r>
                            </m:den>
                          </m:f>
                        </m:e>
                      </m:func>
                      <m:r>
                        <a:rPr lang="en-US" i="1">
                          <a:latin typeface="Cambria Math" panose="02040503050406030204" pitchFamily="18" charset="0"/>
                        </a:rPr>
                        <m:t>−</m:t>
                      </m:r>
                      <m:f>
                        <m:fPr>
                          <m:ctrlPr>
                            <a:rPr lang="en-US" i="1">
                              <a:latin typeface="Cambria Math" panose="02040503050406030204" pitchFamily="18" charset="0"/>
                            </a:rPr>
                          </m:ctrlPr>
                        </m:fPr>
                        <m:num>
                          <m:r>
                            <a:rPr lang="en-US" b="0" i="1" smtClean="0">
                              <a:latin typeface="Cambria Math" panose="02040503050406030204" pitchFamily="18" charset="0"/>
                            </a:rPr>
                            <m:t>30</m:t>
                          </m:r>
                        </m:num>
                        <m:den>
                          <m:r>
                            <a:rPr lang="en-US" b="0" i="1" smtClean="0">
                              <a:latin typeface="Cambria Math" panose="02040503050406030204" pitchFamily="18" charset="0"/>
                            </a:rPr>
                            <m:t>60</m:t>
                          </m:r>
                        </m:den>
                      </m:f>
                      <m:func>
                        <m:funcPr>
                          <m:ctrlPr>
                            <a:rPr lang="en-US" i="1">
                              <a:latin typeface="Cambria Math" panose="02040503050406030204" pitchFamily="18" charset="0"/>
                            </a:rPr>
                          </m:ctrlPr>
                        </m:funcPr>
                        <m:fName>
                          <m:sSub>
                            <m:sSubPr>
                              <m:ctrlPr>
                                <a:rPr lang="en-US" i="1">
                                  <a:latin typeface="Cambria Math" panose="02040503050406030204" pitchFamily="18" charset="0"/>
                                </a:rPr>
                              </m:ctrlPr>
                            </m:sSubPr>
                            <m:e>
                              <m:r>
                                <m:rPr>
                                  <m:sty m:val="p"/>
                                </m:rPr>
                                <a:rPr lang="en-US">
                                  <a:latin typeface="Cambria Math" panose="02040503050406030204" pitchFamily="18" charset="0"/>
                                </a:rPr>
                                <m:t>log</m:t>
                              </m:r>
                            </m:e>
                            <m:sub>
                              <m:r>
                                <a:rPr lang="en-US" i="1">
                                  <a:latin typeface="Cambria Math" panose="02040503050406030204" pitchFamily="18" charset="0"/>
                                </a:rPr>
                                <m:t>2</m:t>
                              </m:r>
                            </m:sub>
                          </m:sSub>
                        </m:fName>
                        <m:e>
                          <m:f>
                            <m:fPr>
                              <m:ctrlPr>
                                <a:rPr lang="en-US" i="1">
                                  <a:latin typeface="Cambria Math" panose="02040503050406030204" pitchFamily="18" charset="0"/>
                                </a:rPr>
                              </m:ctrlPr>
                            </m:fPr>
                            <m:num>
                              <m:r>
                                <a:rPr lang="en-US" b="0" i="1" smtClean="0">
                                  <a:latin typeface="Cambria Math" panose="02040503050406030204" pitchFamily="18" charset="0"/>
                                </a:rPr>
                                <m:t>30</m:t>
                              </m:r>
                            </m:num>
                            <m:den>
                              <m:r>
                                <a:rPr lang="en-US" b="0" i="1" smtClean="0">
                                  <a:latin typeface="Cambria Math" panose="02040503050406030204" pitchFamily="18" charset="0"/>
                                </a:rPr>
                                <m:t>60</m:t>
                              </m:r>
                            </m:den>
                          </m:f>
                        </m:e>
                      </m:func>
                      <m:r>
                        <a:rPr lang="en-US" i="1">
                          <a:latin typeface="Cambria Math" panose="02040503050406030204" pitchFamily="18" charset="0"/>
                        </a:rPr>
                        <m:t>=</m:t>
                      </m:r>
                      <m:r>
                        <a:rPr lang="en-US" i="1" smtClean="0">
                          <a:latin typeface="Cambria Math" panose="02040503050406030204" pitchFamily="18" charset="0"/>
                        </a:rPr>
                        <m:t>1</m:t>
                      </m:r>
                    </m:oMath>
                  </a14:m>
                  <a:endParaRPr lang="en-US" dirty="0"/>
                </a:p>
              </p:txBody>
            </p:sp>
          </mc:Choice>
          <mc:Fallback xmlns="">
            <p:sp>
              <p:nvSpPr>
                <p:cNvPr id="17" name="TextBox 16">
                  <a:extLst>
                    <a:ext uri="{FF2B5EF4-FFF2-40B4-BE49-F238E27FC236}">
                      <a16:creationId xmlns:a16="http://schemas.microsoft.com/office/drawing/2014/main" id="{0B5F25C3-3CA6-B322-5F95-56C3A393B13E}"/>
                    </a:ext>
                  </a:extLst>
                </p:cNvPr>
                <p:cNvSpPr txBox="1">
                  <a:spLocks noRot="1" noChangeAspect="1" noMove="1" noResize="1" noEditPoints="1" noAdjustHandles="1" noChangeArrowheads="1" noChangeShapeType="1" noTextEdit="1"/>
                </p:cNvSpPr>
                <p:nvPr/>
              </p:nvSpPr>
              <p:spPr>
                <a:xfrm>
                  <a:off x="8542111" y="5677500"/>
                  <a:ext cx="3147336" cy="485774"/>
                </a:xfrm>
                <a:prstGeom prst="rect">
                  <a:avLst/>
                </a:prstGeom>
                <a:blipFill>
                  <a:blip r:embed="rId3"/>
                  <a:stretch>
                    <a:fillRect l="-1547" b="-7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6F98BE2D-837B-A58B-8733-4E8A939DCCB0}"/>
                    </a:ext>
                  </a:extLst>
                </p:cNvPr>
                <p:cNvSpPr txBox="1"/>
                <p:nvPr/>
              </p:nvSpPr>
              <p:spPr>
                <a:xfrm>
                  <a:off x="6306345" y="1269551"/>
                  <a:ext cx="3895938" cy="485774"/>
                </a:xfrm>
                <a:prstGeom prst="rect">
                  <a:avLst/>
                </a:prstGeom>
                <a:noFill/>
              </p:spPr>
              <p:txBody>
                <a:bodyPr wrap="none" rtlCol="0">
                  <a:spAutoFit/>
                </a:bodyPr>
                <a:lstStyle/>
                <a:p>
                  <a:pPr algn="ctr"/>
                  <a:r>
                    <a:rPr lang="en-US" dirty="0"/>
                    <a:t>E = </a:t>
                  </a:r>
                  <a14:m>
                    <m:oMath xmlns:m="http://schemas.openxmlformats.org/officeDocument/2006/math">
                      <m:r>
                        <a:rPr lang="en-US" b="0" i="0"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40</m:t>
                          </m:r>
                        </m:num>
                        <m:den>
                          <m:r>
                            <a:rPr lang="en-US" b="0" i="1" smtClean="0">
                              <a:latin typeface="Cambria Math" panose="02040503050406030204" pitchFamily="18" charset="0"/>
                            </a:rPr>
                            <m:t>100</m:t>
                          </m:r>
                        </m:den>
                      </m:f>
                      <m:func>
                        <m:funcPr>
                          <m:ctrlPr>
                            <a:rPr lang="en-US" b="0" i="1" smtClean="0">
                              <a:latin typeface="Cambria Math" panose="02040503050406030204" pitchFamily="18" charset="0"/>
                            </a:rPr>
                          </m:ctrlPr>
                        </m:funcPr>
                        <m:fName>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log</m:t>
                              </m:r>
                            </m:e>
                            <m:sub>
                              <m:r>
                                <a:rPr lang="en-US" b="0" i="1" smtClean="0">
                                  <a:latin typeface="Cambria Math" panose="02040503050406030204" pitchFamily="18" charset="0"/>
                                </a:rPr>
                                <m:t>2</m:t>
                              </m:r>
                            </m:sub>
                          </m:sSub>
                        </m:fName>
                        <m:e>
                          <m:f>
                            <m:fPr>
                              <m:ctrlPr>
                                <a:rPr lang="en-US" b="0" i="1" smtClean="0">
                                  <a:latin typeface="Cambria Math" panose="02040503050406030204" pitchFamily="18" charset="0"/>
                                </a:rPr>
                              </m:ctrlPr>
                            </m:fPr>
                            <m:num>
                              <m:r>
                                <a:rPr lang="en-US" b="0" i="0" smtClean="0">
                                  <a:latin typeface="Cambria Math" panose="02040503050406030204" pitchFamily="18" charset="0"/>
                                </a:rPr>
                                <m:t>40</m:t>
                              </m:r>
                            </m:num>
                            <m:den>
                              <m:r>
                                <a:rPr lang="en-US" b="0" i="0" smtClean="0">
                                  <a:latin typeface="Cambria Math" panose="02040503050406030204" pitchFamily="18" charset="0"/>
                                </a:rPr>
                                <m:t>100</m:t>
                              </m:r>
                            </m:den>
                          </m:f>
                        </m:e>
                      </m:func>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60</m:t>
                          </m:r>
                        </m:num>
                        <m:den>
                          <m:r>
                            <a:rPr lang="en-US" b="0" i="1" smtClean="0">
                              <a:latin typeface="Cambria Math" panose="02040503050406030204" pitchFamily="18" charset="0"/>
                            </a:rPr>
                            <m:t>100</m:t>
                          </m:r>
                        </m:den>
                      </m:f>
                      <m:func>
                        <m:funcPr>
                          <m:ctrlPr>
                            <a:rPr lang="en-US" b="0" i="1" smtClean="0">
                              <a:latin typeface="Cambria Math" panose="02040503050406030204" pitchFamily="18" charset="0"/>
                            </a:rPr>
                          </m:ctrlPr>
                        </m:funcPr>
                        <m:fName>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log</m:t>
                              </m:r>
                            </m:e>
                            <m:sub>
                              <m:r>
                                <a:rPr lang="en-US" b="0" i="1" smtClean="0">
                                  <a:latin typeface="Cambria Math" panose="02040503050406030204" pitchFamily="18" charset="0"/>
                                </a:rPr>
                                <m:t>2</m:t>
                              </m:r>
                            </m:sub>
                          </m:sSub>
                        </m:fName>
                        <m:e>
                          <m:f>
                            <m:fPr>
                              <m:ctrlPr>
                                <a:rPr lang="en-US" b="0" i="1" smtClean="0">
                                  <a:latin typeface="Cambria Math" panose="02040503050406030204" pitchFamily="18" charset="0"/>
                                </a:rPr>
                              </m:ctrlPr>
                            </m:fPr>
                            <m:num>
                              <m:r>
                                <a:rPr lang="en-US" b="0" i="1" smtClean="0">
                                  <a:latin typeface="Cambria Math" panose="02040503050406030204" pitchFamily="18" charset="0"/>
                                </a:rPr>
                                <m:t>60</m:t>
                              </m:r>
                            </m:num>
                            <m:den>
                              <m:r>
                                <a:rPr lang="en-US" b="0" i="1" smtClean="0">
                                  <a:latin typeface="Cambria Math" panose="02040503050406030204" pitchFamily="18" charset="0"/>
                                </a:rPr>
                                <m:t>100</m:t>
                              </m:r>
                            </m:den>
                          </m:f>
                        </m:e>
                      </m:func>
                      <m:r>
                        <a:rPr lang="en-US" b="0" i="1" smtClean="0">
                          <a:latin typeface="Cambria Math" panose="02040503050406030204" pitchFamily="18" charset="0"/>
                        </a:rPr>
                        <m:t>=0.97</m:t>
                      </m:r>
                    </m:oMath>
                  </a14:m>
                  <a:endParaRPr lang="en-US" dirty="0"/>
                </a:p>
              </p:txBody>
            </p:sp>
          </mc:Choice>
          <mc:Fallback xmlns="">
            <p:sp>
              <p:nvSpPr>
                <p:cNvPr id="18" name="TextBox 17">
                  <a:extLst>
                    <a:ext uri="{FF2B5EF4-FFF2-40B4-BE49-F238E27FC236}">
                      <a16:creationId xmlns:a16="http://schemas.microsoft.com/office/drawing/2014/main" id="{6F98BE2D-837B-A58B-8733-4E8A939DCCB0}"/>
                    </a:ext>
                  </a:extLst>
                </p:cNvPr>
                <p:cNvSpPr txBox="1">
                  <a:spLocks noRot="1" noChangeAspect="1" noMove="1" noResize="1" noEditPoints="1" noAdjustHandles="1" noChangeArrowheads="1" noChangeShapeType="1" noTextEdit="1"/>
                </p:cNvSpPr>
                <p:nvPr/>
              </p:nvSpPr>
              <p:spPr>
                <a:xfrm>
                  <a:off x="6306345" y="1269551"/>
                  <a:ext cx="3895938" cy="485774"/>
                </a:xfrm>
                <a:prstGeom prst="rect">
                  <a:avLst/>
                </a:prstGeom>
                <a:blipFill>
                  <a:blip r:embed="rId4"/>
                  <a:stretch>
                    <a:fillRect l="-939" b="-7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757FA2DF-5BA5-AA75-7969-1941F8343E2A}"/>
                    </a:ext>
                  </a:extLst>
                </p:cNvPr>
                <p:cNvSpPr txBox="1"/>
                <p:nvPr/>
              </p:nvSpPr>
              <p:spPr>
                <a:xfrm>
                  <a:off x="4749508" y="5681084"/>
                  <a:ext cx="3504806" cy="489686"/>
                </a:xfrm>
                <a:prstGeom prst="rect">
                  <a:avLst/>
                </a:prstGeom>
                <a:noFill/>
              </p:spPr>
              <p:txBody>
                <a:bodyPr wrap="none" rtlCol="0">
                  <a:spAutoFit/>
                </a:bodyPr>
                <a:lstStyle/>
                <a:p>
                  <a:pPr algn="ctr"/>
                  <a:r>
                    <a:rPr lang="en-US" dirty="0"/>
                    <a:t>E = </a:t>
                  </a:r>
                  <a14:m>
                    <m:oMath xmlns:m="http://schemas.openxmlformats.org/officeDocument/2006/math">
                      <m:r>
                        <a:rPr lang="en-US" b="0" i="0"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10</m:t>
                          </m:r>
                        </m:num>
                        <m:den>
                          <m:r>
                            <a:rPr lang="en-US" b="0" i="1" smtClean="0">
                              <a:latin typeface="Cambria Math" panose="02040503050406030204" pitchFamily="18" charset="0"/>
                            </a:rPr>
                            <m:t>40</m:t>
                          </m:r>
                        </m:den>
                      </m:f>
                      <m:func>
                        <m:funcPr>
                          <m:ctrlPr>
                            <a:rPr lang="en-US" b="0" i="1" smtClean="0">
                              <a:latin typeface="Cambria Math" panose="02040503050406030204" pitchFamily="18" charset="0"/>
                            </a:rPr>
                          </m:ctrlPr>
                        </m:funcPr>
                        <m:fName>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log</m:t>
                              </m:r>
                            </m:e>
                            <m:sub>
                              <m:r>
                                <a:rPr lang="en-US" b="0" i="1" smtClean="0">
                                  <a:latin typeface="Cambria Math" panose="02040503050406030204" pitchFamily="18" charset="0"/>
                                </a:rPr>
                                <m:t>2</m:t>
                              </m:r>
                            </m:sub>
                          </m:sSub>
                        </m:fName>
                        <m:e>
                          <m:f>
                            <m:fPr>
                              <m:ctrlPr>
                                <a:rPr lang="en-US" b="0" i="1" smtClean="0">
                                  <a:latin typeface="Cambria Math" panose="02040503050406030204" pitchFamily="18" charset="0"/>
                                </a:rPr>
                              </m:ctrlPr>
                            </m:fPr>
                            <m:num>
                              <m:r>
                                <a:rPr lang="en-US" b="0" i="0" smtClean="0">
                                  <a:latin typeface="Cambria Math" panose="02040503050406030204" pitchFamily="18" charset="0"/>
                                </a:rPr>
                                <m:t>10</m:t>
                              </m:r>
                            </m:num>
                            <m:den>
                              <m:r>
                                <a:rPr lang="en-US" b="0" i="0" smtClean="0">
                                  <a:latin typeface="Cambria Math" panose="02040503050406030204" pitchFamily="18" charset="0"/>
                                </a:rPr>
                                <m:t>40</m:t>
                              </m:r>
                            </m:den>
                          </m:f>
                        </m:e>
                      </m:func>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30</m:t>
                          </m:r>
                        </m:num>
                        <m:den>
                          <m:r>
                            <a:rPr lang="en-US" b="0" i="1" smtClean="0">
                              <a:latin typeface="Cambria Math" panose="02040503050406030204" pitchFamily="18" charset="0"/>
                            </a:rPr>
                            <m:t>40</m:t>
                          </m:r>
                        </m:den>
                      </m:f>
                      <m:func>
                        <m:funcPr>
                          <m:ctrlPr>
                            <a:rPr lang="en-US" b="0" i="1" smtClean="0">
                              <a:latin typeface="Cambria Math" panose="02040503050406030204" pitchFamily="18" charset="0"/>
                            </a:rPr>
                          </m:ctrlPr>
                        </m:funcPr>
                        <m:fName>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log</m:t>
                              </m:r>
                            </m:e>
                            <m:sub>
                              <m:r>
                                <a:rPr lang="en-US" b="0" i="1" smtClean="0">
                                  <a:latin typeface="Cambria Math" panose="02040503050406030204" pitchFamily="18" charset="0"/>
                                </a:rPr>
                                <m:t>2</m:t>
                              </m:r>
                            </m:sub>
                          </m:sSub>
                        </m:fName>
                        <m:e>
                          <m:f>
                            <m:fPr>
                              <m:ctrlPr>
                                <a:rPr lang="en-US" b="0" i="1" smtClean="0">
                                  <a:latin typeface="Cambria Math" panose="02040503050406030204" pitchFamily="18" charset="0"/>
                                </a:rPr>
                              </m:ctrlPr>
                            </m:fPr>
                            <m:num>
                              <m:r>
                                <a:rPr lang="en-US" b="0" i="1" smtClean="0">
                                  <a:latin typeface="Cambria Math" panose="02040503050406030204" pitchFamily="18" charset="0"/>
                                </a:rPr>
                                <m:t>30</m:t>
                              </m:r>
                            </m:num>
                            <m:den>
                              <m:r>
                                <a:rPr lang="en-US" b="0" i="1" smtClean="0">
                                  <a:latin typeface="Cambria Math" panose="02040503050406030204" pitchFamily="18" charset="0"/>
                                </a:rPr>
                                <m:t>40</m:t>
                              </m:r>
                            </m:den>
                          </m:f>
                        </m:e>
                      </m:func>
                      <m:r>
                        <a:rPr lang="en-US" b="0" i="1" smtClean="0">
                          <a:latin typeface="Cambria Math" panose="02040503050406030204" pitchFamily="18" charset="0"/>
                        </a:rPr>
                        <m:t>=0.81</m:t>
                      </m:r>
                    </m:oMath>
                  </a14:m>
                  <a:endParaRPr lang="en-US" dirty="0"/>
                </a:p>
              </p:txBody>
            </p:sp>
          </mc:Choice>
          <mc:Fallback xmlns="">
            <p:sp>
              <p:nvSpPr>
                <p:cNvPr id="29" name="TextBox 28">
                  <a:extLst>
                    <a:ext uri="{FF2B5EF4-FFF2-40B4-BE49-F238E27FC236}">
                      <a16:creationId xmlns:a16="http://schemas.microsoft.com/office/drawing/2014/main" id="{757FA2DF-5BA5-AA75-7969-1941F8343E2A}"/>
                    </a:ext>
                  </a:extLst>
                </p:cNvPr>
                <p:cNvSpPr txBox="1">
                  <a:spLocks noRot="1" noChangeAspect="1" noMove="1" noResize="1" noEditPoints="1" noAdjustHandles="1" noChangeArrowheads="1" noChangeShapeType="1" noTextEdit="1"/>
                </p:cNvSpPr>
                <p:nvPr/>
              </p:nvSpPr>
              <p:spPr>
                <a:xfrm>
                  <a:off x="4749508" y="5681084"/>
                  <a:ext cx="3504806" cy="489686"/>
                </a:xfrm>
                <a:prstGeom prst="rect">
                  <a:avLst/>
                </a:prstGeom>
                <a:blipFill>
                  <a:blip r:embed="rId5"/>
                  <a:stretch>
                    <a:fillRect l="-870" b="-7500"/>
                  </a:stretch>
                </a:blipFill>
              </p:spPr>
              <p:txBody>
                <a:bodyPr/>
                <a:lstStyle/>
                <a:p>
                  <a:r>
                    <a:rPr lang="en-US">
                      <a:noFill/>
                    </a:rPr>
                    <a:t> </a:t>
                  </a:r>
                </a:p>
              </p:txBody>
            </p:sp>
          </mc:Fallback>
        </mc:AlternateContent>
      </p:grpSp>
    </p:spTree>
    <p:extLst>
      <p:ext uri="{BB962C8B-B14F-4D97-AF65-F5344CB8AC3E}">
        <p14:creationId xmlns:p14="http://schemas.microsoft.com/office/powerpoint/2010/main" val="295495532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1F399-F91E-1C3A-A7E1-EA573A57F2AC}"/>
              </a:ext>
            </a:extLst>
          </p:cNvPr>
          <p:cNvSpPr>
            <a:spLocks noGrp="1"/>
          </p:cNvSpPr>
          <p:nvPr>
            <p:ph type="title"/>
          </p:nvPr>
        </p:nvSpPr>
        <p:spPr/>
        <p:txBody>
          <a:bodyPr/>
          <a:lstStyle/>
          <a:p>
            <a:r>
              <a:rPr lang="en-AU" dirty="0"/>
              <a:t>Gini Loss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6CB3070-BE90-45FD-FD9E-39DFB2CEB254}"/>
                  </a:ext>
                </a:extLst>
              </p:cNvPr>
              <p:cNvSpPr>
                <a:spLocks noGrp="1"/>
              </p:cNvSpPr>
              <p:nvPr>
                <p:ph idx="1"/>
              </p:nvPr>
            </p:nvSpPr>
            <p:spPr>
              <a:xfrm>
                <a:off x="838200" y="1825625"/>
                <a:ext cx="10515600" cy="2529920"/>
              </a:xfrm>
            </p:spPr>
            <p:txBody>
              <a:bodyPr>
                <a:normAutofit/>
              </a:bodyPr>
              <a:lstStyle/>
              <a:p>
                <a:pPr marL="0" indent="0">
                  <a:buNone/>
                </a:pPr>
                <a:r>
                  <a:rPr lang="en-AU" dirty="0"/>
                  <a:t>Gini Loss is similar to the Entropy loss function in the form of the graph, with a difference being that it is a polynomial expression.</a:t>
                </a:r>
              </a:p>
              <a:p>
                <a:pPr marL="0" indent="0">
                  <a:buNone/>
                </a:pPr>
                <a:endParaRPr lang="en-US"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𝐺</m:t>
                      </m:r>
                      <m:r>
                        <a:rPr lang="en-US" i="1" dirty="0">
                          <a:latin typeface="Cambria Math" panose="02040503050406030204" pitchFamily="18" charset="0"/>
                        </a:rPr>
                        <m:t>=</m:t>
                      </m:r>
                      <m:nary>
                        <m:naryPr>
                          <m:chr m:val="∑"/>
                          <m:supHide m:val="on"/>
                          <m:ctrlPr>
                            <a:rPr lang="en-US" i="1" dirty="0">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∈1..</m:t>
                          </m:r>
                          <m:r>
                            <a:rPr lang="en-US" i="1">
                              <a:latin typeface="Cambria Math" panose="02040503050406030204" pitchFamily="18" charset="0"/>
                            </a:rPr>
                            <m:t>𝑁</m:t>
                          </m:r>
                        </m:sub>
                        <m:sup/>
                        <m:e>
                          <m:func>
                            <m:funcPr>
                              <m:ctrlPr>
                                <a:rPr lang="en-US" i="1" dirty="0">
                                  <a:latin typeface="Cambria Math" panose="02040503050406030204" pitchFamily="18" charset="0"/>
                                </a:rPr>
                              </m:ctrlPr>
                            </m:funcPr>
                            <m:fName>
                              <m:sSub>
                                <m:sSubPr>
                                  <m:ctrlPr>
                                    <a:rPr lang="en-US" i="1" dirty="0">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𝑝</m:t>
                                      </m:r>
                                    </m:e>
                                  </m:acc>
                                </m:e>
                                <m:sub>
                                  <m:r>
                                    <a:rPr lang="en-US" i="1" dirty="0">
                                      <a:latin typeface="Cambria Math" panose="02040503050406030204" pitchFamily="18" charset="0"/>
                                    </a:rPr>
                                    <m:t>𝑚𝑖</m:t>
                                  </m:r>
                                </m:sub>
                              </m:sSub>
                              <m:r>
                                <a:rPr lang="en-US" i="1" dirty="0">
                                  <a:latin typeface="Cambria Math" panose="02040503050406030204" pitchFamily="18" charset="0"/>
                                </a:rPr>
                                <m:t> </m:t>
                              </m:r>
                            </m:fName>
                            <m:e>
                              <m:d>
                                <m:dPr>
                                  <m:ctrlPr>
                                    <a:rPr lang="en-US" i="1" dirty="0">
                                      <a:latin typeface="Cambria Math" panose="02040503050406030204" pitchFamily="18" charset="0"/>
                                    </a:rPr>
                                  </m:ctrlPr>
                                </m:dPr>
                                <m:e>
                                  <m:r>
                                    <a:rPr lang="en-US" b="0" i="1" dirty="0" smtClean="0">
                                      <a:latin typeface="Cambria Math" panose="02040503050406030204" pitchFamily="18" charset="0"/>
                                    </a:rPr>
                                    <m:t>1−</m:t>
                                  </m:r>
                                  <m:sSub>
                                    <m:sSubPr>
                                      <m:ctrlPr>
                                        <a:rPr lang="en-US" i="1" dirty="0">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𝑝</m:t>
                                          </m:r>
                                        </m:e>
                                      </m:acc>
                                    </m:e>
                                    <m:sub>
                                      <m:r>
                                        <a:rPr lang="en-US" i="1" dirty="0">
                                          <a:latin typeface="Cambria Math" panose="02040503050406030204" pitchFamily="18" charset="0"/>
                                        </a:rPr>
                                        <m:t>𝑚𝑖</m:t>
                                      </m:r>
                                    </m:sub>
                                  </m:sSub>
                                </m:e>
                              </m:d>
                            </m:e>
                          </m:func>
                        </m:e>
                      </m:nary>
                    </m:oMath>
                  </m:oMathPara>
                </a14:m>
                <a:endParaRPr lang="en-AU" dirty="0"/>
              </a:p>
              <a:p>
                <a:pPr marL="0" indent="0">
                  <a:buNone/>
                </a:pPr>
                <a:endParaRPr lang="en-AU" dirty="0"/>
              </a:p>
            </p:txBody>
          </p:sp>
        </mc:Choice>
        <mc:Fallback xmlns="">
          <p:sp>
            <p:nvSpPr>
              <p:cNvPr id="3" name="Content Placeholder 2">
                <a:extLst>
                  <a:ext uri="{FF2B5EF4-FFF2-40B4-BE49-F238E27FC236}">
                    <a16:creationId xmlns:a16="http://schemas.microsoft.com/office/drawing/2014/main" id="{76CB3070-BE90-45FD-FD9E-39DFB2CEB254}"/>
                  </a:ext>
                </a:extLst>
              </p:cNvPr>
              <p:cNvSpPr>
                <a:spLocks noGrp="1" noRot="1" noChangeAspect="1" noMove="1" noResize="1" noEditPoints="1" noAdjustHandles="1" noChangeArrowheads="1" noChangeShapeType="1" noTextEdit="1"/>
              </p:cNvSpPr>
              <p:nvPr>
                <p:ph idx="1"/>
              </p:nvPr>
            </p:nvSpPr>
            <p:spPr>
              <a:xfrm>
                <a:off x="838200" y="1825625"/>
                <a:ext cx="10515600" cy="2529920"/>
              </a:xfrm>
              <a:blipFill>
                <a:blip r:embed="rId2"/>
                <a:stretch>
                  <a:fillRect l="-1217" t="-3855" r="-1739"/>
                </a:stretch>
              </a:blipFill>
            </p:spPr>
            <p:txBody>
              <a:bodyPr/>
              <a:lstStyle/>
              <a:p>
                <a:r>
                  <a:rPr lang="en-US">
                    <a:noFill/>
                  </a:rPr>
                  <a:t> </a:t>
                </a:r>
              </a:p>
            </p:txBody>
          </p:sp>
        </mc:Fallback>
      </mc:AlternateContent>
      <p:grpSp>
        <p:nvGrpSpPr>
          <p:cNvPr id="12" name="Group 11">
            <a:extLst>
              <a:ext uri="{FF2B5EF4-FFF2-40B4-BE49-F238E27FC236}">
                <a16:creationId xmlns:a16="http://schemas.microsoft.com/office/drawing/2014/main" id="{B3F8EA83-80A0-2D94-565F-8CFCC7F7AC85}"/>
              </a:ext>
            </a:extLst>
          </p:cNvPr>
          <p:cNvGrpSpPr/>
          <p:nvPr/>
        </p:nvGrpSpPr>
        <p:grpSpPr>
          <a:xfrm>
            <a:off x="7836582" y="3659239"/>
            <a:ext cx="3917014" cy="3087726"/>
            <a:chOff x="8172857" y="3363964"/>
            <a:chExt cx="3917014" cy="3087726"/>
          </a:xfrm>
        </p:grpSpPr>
        <p:sp>
          <p:nvSpPr>
            <p:cNvPr id="5" name="TextBox 4">
              <a:extLst>
                <a:ext uri="{FF2B5EF4-FFF2-40B4-BE49-F238E27FC236}">
                  <a16:creationId xmlns:a16="http://schemas.microsoft.com/office/drawing/2014/main" id="{66A075E6-7549-72CF-34CD-19FD2F325631}"/>
                </a:ext>
              </a:extLst>
            </p:cNvPr>
            <p:cNvSpPr txBox="1"/>
            <p:nvPr/>
          </p:nvSpPr>
          <p:spPr>
            <a:xfrm rot="16200000">
              <a:off x="7544745" y="4482102"/>
              <a:ext cx="2004726" cy="461665"/>
            </a:xfrm>
            <a:prstGeom prst="rect">
              <a:avLst/>
            </a:prstGeom>
            <a:noFill/>
          </p:spPr>
          <p:txBody>
            <a:bodyPr wrap="square" rtlCol="0">
              <a:spAutoFit/>
            </a:bodyPr>
            <a:lstStyle/>
            <a:p>
              <a:pPr algn="ctr"/>
              <a:r>
                <a:rPr lang="en-US" sz="2400" dirty="0"/>
                <a:t>Loss Metrics</a:t>
              </a:r>
            </a:p>
          </p:txBody>
        </p:sp>
        <p:sp>
          <p:nvSpPr>
            <p:cNvPr id="6" name="TextBox 5">
              <a:extLst>
                <a:ext uri="{FF2B5EF4-FFF2-40B4-BE49-F238E27FC236}">
                  <a16:creationId xmlns:a16="http://schemas.microsoft.com/office/drawing/2014/main" id="{97480498-9B0F-10DB-39D9-C0D23892B172}"/>
                </a:ext>
              </a:extLst>
            </p:cNvPr>
            <p:cNvSpPr txBox="1"/>
            <p:nvPr/>
          </p:nvSpPr>
          <p:spPr>
            <a:xfrm>
              <a:off x="8172857" y="5990025"/>
              <a:ext cx="3917014" cy="461665"/>
            </a:xfrm>
            <a:prstGeom prst="rect">
              <a:avLst/>
            </a:prstGeom>
            <a:noFill/>
          </p:spPr>
          <p:txBody>
            <a:bodyPr wrap="square" rtlCol="0">
              <a:spAutoFit/>
            </a:bodyPr>
            <a:lstStyle/>
            <a:p>
              <a:pPr algn="ctr"/>
              <a:r>
                <a:rPr lang="en-US" sz="2400" dirty="0"/>
                <a:t>Probability of binary classifier</a:t>
              </a:r>
            </a:p>
          </p:txBody>
        </p:sp>
        <p:pic>
          <p:nvPicPr>
            <p:cNvPr id="8" name="Picture 7">
              <a:extLst>
                <a:ext uri="{FF2B5EF4-FFF2-40B4-BE49-F238E27FC236}">
                  <a16:creationId xmlns:a16="http://schemas.microsoft.com/office/drawing/2014/main" id="{48712AF6-F79B-26EC-3F42-9C341834D943}"/>
                </a:ext>
              </a:extLst>
            </p:cNvPr>
            <p:cNvPicPr>
              <a:picLocks noChangeAspect="1"/>
            </p:cNvPicPr>
            <p:nvPr/>
          </p:nvPicPr>
          <p:blipFill>
            <a:blip r:embed="rId3"/>
            <a:stretch>
              <a:fillRect/>
            </a:stretch>
          </p:blipFill>
          <p:spPr>
            <a:xfrm>
              <a:off x="8777940" y="3363964"/>
              <a:ext cx="2706848" cy="2660724"/>
            </a:xfrm>
            <a:prstGeom prst="rect">
              <a:avLst/>
            </a:prstGeom>
          </p:spPr>
        </p:pic>
        <p:sp>
          <p:nvSpPr>
            <p:cNvPr id="9" name="TextBox 8">
              <a:extLst>
                <a:ext uri="{FF2B5EF4-FFF2-40B4-BE49-F238E27FC236}">
                  <a16:creationId xmlns:a16="http://schemas.microsoft.com/office/drawing/2014/main" id="{D41F5C29-F991-BA5C-46A0-98F41B9881CC}"/>
                </a:ext>
              </a:extLst>
            </p:cNvPr>
            <p:cNvSpPr txBox="1"/>
            <p:nvPr/>
          </p:nvSpPr>
          <p:spPr>
            <a:xfrm>
              <a:off x="10587038" y="3690938"/>
              <a:ext cx="916661" cy="369332"/>
            </a:xfrm>
            <a:prstGeom prst="rect">
              <a:avLst/>
            </a:prstGeom>
            <a:noFill/>
          </p:spPr>
          <p:txBody>
            <a:bodyPr wrap="none" rtlCol="0">
              <a:spAutoFit/>
            </a:bodyPr>
            <a:lstStyle/>
            <a:p>
              <a:r>
                <a:rPr lang="en-US" dirty="0">
                  <a:solidFill>
                    <a:srgbClr val="CE5A57"/>
                  </a:solidFill>
                </a:rPr>
                <a:t>Entropy</a:t>
              </a:r>
            </a:p>
          </p:txBody>
        </p:sp>
        <p:sp>
          <p:nvSpPr>
            <p:cNvPr id="10" name="TextBox 9">
              <a:extLst>
                <a:ext uri="{FF2B5EF4-FFF2-40B4-BE49-F238E27FC236}">
                  <a16:creationId xmlns:a16="http://schemas.microsoft.com/office/drawing/2014/main" id="{F0D7636A-3EDC-E087-60EF-FE331F615B73}"/>
                </a:ext>
              </a:extLst>
            </p:cNvPr>
            <p:cNvSpPr txBox="1"/>
            <p:nvPr/>
          </p:nvSpPr>
          <p:spPr>
            <a:xfrm>
              <a:off x="10587038" y="4673147"/>
              <a:ext cx="558166" cy="369332"/>
            </a:xfrm>
            <a:prstGeom prst="rect">
              <a:avLst/>
            </a:prstGeom>
            <a:noFill/>
          </p:spPr>
          <p:txBody>
            <a:bodyPr wrap="none" rtlCol="0">
              <a:spAutoFit/>
            </a:bodyPr>
            <a:lstStyle/>
            <a:p>
              <a:r>
                <a:rPr lang="en-US" dirty="0">
                  <a:solidFill>
                    <a:srgbClr val="427EBA"/>
                  </a:solidFill>
                </a:rPr>
                <a:t>Gini</a:t>
              </a:r>
            </a:p>
          </p:txBody>
        </p:sp>
        <p:sp>
          <p:nvSpPr>
            <p:cNvPr id="11" name="TextBox 10">
              <a:extLst>
                <a:ext uri="{FF2B5EF4-FFF2-40B4-BE49-F238E27FC236}">
                  <a16:creationId xmlns:a16="http://schemas.microsoft.com/office/drawing/2014/main" id="{5CBFDF77-9FE9-7A25-3C03-E98DFCE4F4E8}"/>
                </a:ext>
              </a:extLst>
            </p:cNvPr>
            <p:cNvSpPr txBox="1"/>
            <p:nvPr/>
          </p:nvSpPr>
          <p:spPr>
            <a:xfrm>
              <a:off x="9139910" y="5383464"/>
              <a:ext cx="1905458" cy="369332"/>
            </a:xfrm>
            <a:prstGeom prst="rect">
              <a:avLst/>
            </a:prstGeom>
            <a:noFill/>
          </p:spPr>
          <p:txBody>
            <a:bodyPr wrap="none" rtlCol="0">
              <a:spAutoFit/>
            </a:bodyPr>
            <a:lstStyle/>
            <a:p>
              <a:r>
                <a:rPr lang="en-US" dirty="0">
                  <a:solidFill>
                    <a:srgbClr val="6B50AC"/>
                  </a:solidFill>
                </a:rPr>
                <a:t>Miss-Classification</a:t>
              </a:r>
            </a:p>
          </p:txBody>
        </p:sp>
      </p:grpSp>
      <p:sp>
        <p:nvSpPr>
          <p:cNvPr id="13" name="Content Placeholder 2">
            <a:extLst>
              <a:ext uri="{FF2B5EF4-FFF2-40B4-BE49-F238E27FC236}">
                <a16:creationId xmlns:a16="http://schemas.microsoft.com/office/drawing/2014/main" id="{B140C9FA-140C-4694-568C-7E923E1C6588}"/>
              </a:ext>
            </a:extLst>
          </p:cNvPr>
          <p:cNvSpPr txBox="1">
            <a:spLocks/>
          </p:cNvSpPr>
          <p:nvPr/>
        </p:nvSpPr>
        <p:spPr>
          <a:xfrm>
            <a:off x="838200" y="4412433"/>
            <a:ext cx="6936513" cy="190753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AU" dirty="0"/>
              <a:t>The graph for all metrics are compared for a binary classifier</a:t>
            </a:r>
          </a:p>
          <a:p>
            <a:pPr marL="0" indent="0">
              <a:buNone/>
            </a:pPr>
            <a:r>
              <a:rPr lang="en-AU" dirty="0"/>
              <a:t>Note: Reduction at a split is computed akin </a:t>
            </a:r>
            <a:br>
              <a:rPr lang="en-AU" dirty="0"/>
            </a:br>
            <a:r>
              <a:rPr lang="en-AU" dirty="0"/>
              <a:t>to entropy loss</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F0F34AD1-77E2-504C-7FE2-7CC0B41495CD}"/>
                  </a:ext>
                </a:extLst>
              </p:cNvPr>
              <p:cNvSpPr txBox="1"/>
              <p:nvPr/>
            </p:nvSpPr>
            <p:spPr>
              <a:xfrm>
                <a:off x="5184648" y="349836"/>
                <a:ext cx="5751576" cy="1176861"/>
              </a:xfrm>
              <a:prstGeom prst="rect">
                <a:avLst/>
              </a:prstGeom>
              <a:noFill/>
            </p:spPr>
            <p:txBody>
              <a:bodyPr wrap="square" rtlCol="0">
                <a:spAutoFit/>
              </a:bodyPr>
              <a:lstStyle/>
              <a:p>
                <a:r>
                  <a:rPr lang="en-US" dirty="0"/>
                  <a:t>0.30 Diabetes, 0.70 No Diabetes</a:t>
                </a:r>
              </a:p>
              <a:p>
                <a:endParaRPr lang="en-US" dirty="0"/>
              </a:p>
              <a:p>
                <a:pPr/>
                <a14:m>
                  <m:oMathPara xmlns:m="http://schemas.openxmlformats.org/officeDocument/2006/math">
                    <m:oMathParaPr>
                      <m:jc m:val="centerGroup"/>
                    </m:oMathParaPr>
                    <m:oMath xmlns:m="http://schemas.openxmlformats.org/officeDocument/2006/math">
                      <m:acc>
                        <m:accPr>
                          <m:chr m:val="̂"/>
                          <m:ctrlPr>
                            <a:rPr lang="en-US" b="0" i="1" smtClean="0">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𝑚𝑖</m:t>
                              </m:r>
                            </m:sub>
                          </m:sSub>
                        </m:e>
                      </m:acc>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𝐷𝑖𝑎𝑏𝑒𝑡𝑖𝑐𝑠</m:t>
                          </m:r>
                          <m:r>
                            <a:rPr lang="en-US" b="0" i="1" smtClean="0">
                              <a:latin typeface="Cambria Math" panose="02040503050406030204" pitchFamily="18" charset="0"/>
                            </a:rPr>
                            <m:t>∗</m:t>
                          </m:r>
                          <m:r>
                            <a:rPr lang="en-US" i="1">
                              <a:latin typeface="Cambria Math" panose="02040503050406030204" pitchFamily="18" charset="0"/>
                            </a:rPr>
                            <m:t>0.70</m:t>
                          </m:r>
                        </m:num>
                        <m:den>
                          <m:r>
                            <a:rPr lang="en-US" i="1">
                              <a:latin typeface="Cambria Math" panose="02040503050406030204" pitchFamily="18" charset="0"/>
                            </a:rPr>
                            <m:t>#</m:t>
                          </m:r>
                          <m:r>
                            <a:rPr lang="en-US" i="1">
                              <a:latin typeface="Cambria Math" panose="02040503050406030204" pitchFamily="18" charset="0"/>
                            </a:rPr>
                            <m:t>𝐷𝑖𝑎𝑏𝑒𝑡𝑖𝑐𝑠</m:t>
                          </m:r>
                          <m:r>
                            <a:rPr lang="en-US" i="1">
                              <a:latin typeface="Cambria Math" panose="02040503050406030204" pitchFamily="18" charset="0"/>
                            </a:rPr>
                            <m:t>∗0.70+#</m:t>
                          </m:r>
                          <m:r>
                            <a:rPr lang="en-US" i="1">
                              <a:latin typeface="Cambria Math" panose="02040503050406030204" pitchFamily="18" charset="0"/>
                            </a:rPr>
                            <m:t>𝑁𝑜𝑛𝐷𝑖𝑎𝑏𝑒𝑡𝑖𝑐𝑠</m:t>
                          </m:r>
                          <m:r>
                            <a:rPr lang="en-US" b="0" i="1" smtClean="0">
                              <a:latin typeface="Cambria Math" panose="02040503050406030204" pitchFamily="18" charset="0"/>
                            </a:rPr>
                            <m:t>∗0.30</m:t>
                          </m:r>
                        </m:den>
                      </m:f>
                    </m:oMath>
                  </m:oMathPara>
                </a14:m>
                <a:endParaRPr lang="en-US" dirty="0"/>
              </a:p>
            </p:txBody>
          </p:sp>
        </mc:Choice>
        <mc:Fallback xmlns="">
          <p:sp>
            <p:nvSpPr>
              <p:cNvPr id="4" name="TextBox 3">
                <a:extLst>
                  <a:ext uri="{FF2B5EF4-FFF2-40B4-BE49-F238E27FC236}">
                    <a16:creationId xmlns:a16="http://schemas.microsoft.com/office/drawing/2014/main" id="{F0F34AD1-77E2-504C-7FE2-7CC0B41495CD}"/>
                  </a:ext>
                </a:extLst>
              </p:cNvPr>
              <p:cNvSpPr txBox="1">
                <a:spLocks noRot="1" noChangeAspect="1" noMove="1" noResize="1" noEditPoints="1" noAdjustHandles="1" noChangeArrowheads="1" noChangeShapeType="1" noTextEdit="1"/>
              </p:cNvSpPr>
              <p:nvPr/>
            </p:nvSpPr>
            <p:spPr>
              <a:xfrm>
                <a:off x="5184648" y="349836"/>
                <a:ext cx="5751576" cy="1176861"/>
              </a:xfrm>
              <a:prstGeom prst="rect">
                <a:avLst/>
              </a:prstGeom>
              <a:blipFill>
                <a:blip r:embed="rId4"/>
                <a:stretch>
                  <a:fillRect l="-954" t="-2591"/>
                </a:stretch>
              </a:blipFill>
            </p:spPr>
            <p:txBody>
              <a:bodyPr/>
              <a:lstStyle/>
              <a:p>
                <a:r>
                  <a:rPr lang="en-US">
                    <a:noFill/>
                  </a:rPr>
                  <a:t> </a:t>
                </a:r>
              </a:p>
            </p:txBody>
          </p:sp>
        </mc:Fallback>
      </mc:AlternateContent>
    </p:spTree>
    <p:extLst>
      <p:ext uri="{BB962C8B-B14F-4D97-AF65-F5344CB8AC3E}">
        <p14:creationId xmlns:p14="http://schemas.microsoft.com/office/powerpoint/2010/main" val="424700952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8B938-A101-1693-0312-3E83869A65E0}"/>
              </a:ext>
            </a:extLst>
          </p:cNvPr>
          <p:cNvSpPr>
            <a:spLocks noGrp="1"/>
          </p:cNvSpPr>
          <p:nvPr>
            <p:ph type="title"/>
          </p:nvPr>
        </p:nvSpPr>
        <p:spPr/>
        <p:txBody>
          <a:bodyPr/>
          <a:lstStyle/>
          <a:p>
            <a:r>
              <a:rPr lang="en-US" dirty="0"/>
              <a:t>Gini Loss - Example</a:t>
            </a:r>
          </a:p>
        </p:txBody>
      </p:sp>
      <mc:AlternateContent xmlns:mc="http://schemas.openxmlformats.org/markup-compatibility/2006" xmlns:a14="http://schemas.microsoft.com/office/drawing/2010/main">
        <mc:Choice Requires="a14">
          <p:sp>
            <p:nvSpPr>
              <p:cNvPr id="10" name="Content Placeholder 9">
                <a:extLst>
                  <a:ext uri="{FF2B5EF4-FFF2-40B4-BE49-F238E27FC236}">
                    <a16:creationId xmlns:a16="http://schemas.microsoft.com/office/drawing/2014/main" id="{C6262C44-0B69-B4F0-4344-83616A551C31}"/>
                  </a:ext>
                </a:extLst>
              </p:cNvPr>
              <p:cNvSpPr>
                <a:spLocks noGrp="1"/>
              </p:cNvSpPr>
              <p:nvPr>
                <p:ph idx="1"/>
              </p:nvPr>
            </p:nvSpPr>
            <p:spPr>
              <a:xfrm>
                <a:off x="631205" y="2900907"/>
                <a:ext cx="6084479" cy="1635104"/>
              </a:xfrm>
            </p:spPr>
            <p:txBody>
              <a:bodyPr>
                <a:normAutofit/>
              </a:bodyPr>
              <a:lstStyle/>
              <a:p>
                <a:pPr marL="0" indent="0">
                  <a:buNone/>
                </a:pPr>
                <a:r>
                  <a:rPr lang="en-US" dirty="0"/>
                  <a:t>Gini Loss Reduction</a:t>
                </a:r>
              </a:p>
              <a:p>
                <a:pPr marL="0" indent="0">
                  <a:buNone/>
                </a:pPr>
                <a14:m>
                  <m:oMathPara xmlns:m="http://schemas.openxmlformats.org/officeDocument/2006/math">
                    <m:oMathParaPr>
                      <m:jc m:val="left"/>
                    </m:oMathParaPr>
                    <m:oMath xmlns:m="http://schemas.openxmlformats.org/officeDocument/2006/math">
                      <m:r>
                        <a:rPr lang="en-US" b="0" i="0" smtClean="0">
                          <a:latin typeface="Cambria Math" panose="02040503050406030204" pitchFamily="18" charset="0"/>
                        </a:rPr>
                        <m:t>=</m:t>
                      </m:r>
                      <m:r>
                        <a:rPr lang="en-US" b="0" i="1" smtClean="0">
                          <a:latin typeface="Cambria Math" panose="02040503050406030204" pitchFamily="18" charset="0"/>
                        </a:rPr>
                        <m:t>0.48−</m:t>
                      </m:r>
                      <m:f>
                        <m:fPr>
                          <m:ctrlPr>
                            <a:rPr lang="en-US" b="0" i="1" smtClean="0">
                              <a:latin typeface="Cambria Math" panose="02040503050406030204" pitchFamily="18" charset="0"/>
                            </a:rPr>
                          </m:ctrlPr>
                        </m:fPr>
                        <m:num>
                          <m:r>
                            <a:rPr lang="en-US" b="0" i="1" smtClean="0">
                              <a:latin typeface="Cambria Math" panose="02040503050406030204" pitchFamily="18" charset="0"/>
                            </a:rPr>
                            <m:t>61</m:t>
                          </m:r>
                        </m:num>
                        <m:den>
                          <m:r>
                            <a:rPr lang="en-US" b="0" i="1" smtClean="0">
                              <a:latin typeface="Cambria Math" panose="02040503050406030204" pitchFamily="18" charset="0"/>
                            </a:rPr>
                            <m:t>100</m:t>
                          </m:r>
                        </m:den>
                      </m:f>
                      <m:r>
                        <a:rPr lang="en-US" b="0" i="1" smtClean="0">
                          <a:latin typeface="Cambria Math" panose="02040503050406030204" pitchFamily="18" charset="0"/>
                        </a:rPr>
                        <m:t>×0.18−</m:t>
                      </m:r>
                      <m:f>
                        <m:fPr>
                          <m:ctrlPr>
                            <a:rPr lang="en-US" b="0" i="1" smtClean="0">
                              <a:latin typeface="Cambria Math" panose="02040503050406030204" pitchFamily="18" charset="0"/>
                            </a:rPr>
                          </m:ctrlPr>
                        </m:fPr>
                        <m:num>
                          <m:r>
                            <a:rPr lang="en-US" b="0" i="1" smtClean="0">
                              <a:latin typeface="Cambria Math" panose="02040503050406030204" pitchFamily="18" charset="0"/>
                            </a:rPr>
                            <m:t>39</m:t>
                          </m:r>
                        </m:num>
                        <m:den>
                          <m:r>
                            <a:rPr lang="en-US" b="0" i="1" smtClean="0">
                              <a:latin typeface="Cambria Math" panose="02040503050406030204" pitchFamily="18" charset="0"/>
                            </a:rPr>
                            <m:t>100</m:t>
                          </m:r>
                        </m:den>
                      </m:f>
                      <m:r>
                        <a:rPr lang="en-US" b="0" i="1" smtClean="0">
                          <a:latin typeface="Cambria Math" panose="02040503050406030204" pitchFamily="18" charset="0"/>
                        </a:rPr>
                        <m:t>×0.22</m:t>
                      </m:r>
                    </m:oMath>
                    <m:oMath xmlns:m="http://schemas.openxmlformats.org/officeDocument/2006/math">
                      <m:r>
                        <a:rPr lang="en-US" b="0" i="1" smtClean="0">
                          <a:latin typeface="Cambria Math" panose="02040503050406030204" pitchFamily="18" charset="0"/>
                        </a:rPr>
                        <m:t>=0.77</m:t>
                      </m:r>
                    </m:oMath>
                  </m:oMathPara>
                </a14:m>
                <a:endParaRPr lang="en-US" dirty="0"/>
              </a:p>
            </p:txBody>
          </p:sp>
        </mc:Choice>
        <mc:Fallback xmlns="">
          <p:sp>
            <p:nvSpPr>
              <p:cNvPr id="10" name="Content Placeholder 9">
                <a:extLst>
                  <a:ext uri="{FF2B5EF4-FFF2-40B4-BE49-F238E27FC236}">
                    <a16:creationId xmlns:a16="http://schemas.microsoft.com/office/drawing/2014/main" id="{C6262C44-0B69-B4F0-4344-83616A551C31}"/>
                  </a:ext>
                </a:extLst>
              </p:cNvPr>
              <p:cNvSpPr>
                <a:spLocks noGrp="1" noRot="1" noChangeAspect="1" noMove="1" noResize="1" noEditPoints="1" noAdjustHandles="1" noChangeArrowheads="1" noChangeShapeType="1" noTextEdit="1"/>
              </p:cNvSpPr>
              <p:nvPr>
                <p:ph idx="1"/>
              </p:nvPr>
            </p:nvSpPr>
            <p:spPr>
              <a:xfrm>
                <a:off x="631205" y="2900907"/>
                <a:ext cx="6084479" cy="1635104"/>
              </a:xfrm>
              <a:blipFill>
                <a:blip r:embed="rId2"/>
                <a:stretch>
                  <a:fillRect l="-2104" t="-6343"/>
                </a:stretch>
              </a:blipFill>
            </p:spPr>
            <p:txBody>
              <a:bodyPr/>
              <a:lstStyle/>
              <a:p>
                <a:r>
                  <a:rPr lang="en-US">
                    <a:noFill/>
                  </a:rPr>
                  <a:t> </a:t>
                </a:r>
              </a:p>
            </p:txBody>
          </p:sp>
        </mc:Fallback>
      </mc:AlternateContent>
      <p:grpSp>
        <p:nvGrpSpPr>
          <p:cNvPr id="31" name="Group 30">
            <a:extLst>
              <a:ext uri="{FF2B5EF4-FFF2-40B4-BE49-F238E27FC236}">
                <a16:creationId xmlns:a16="http://schemas.microsoft.com/office/drawing/2014/main" id="{0362C3B2-6355-82D7-5C37-0176BE618F6B}"/>
              </a:ext>
            </a:extLst>
          </p:cNvPr>
          <p:cNvGrpSpPr/>
          <p:nvPr/>
        </p:nvGrpSpPr>
        <p:grpSpPr>
          <a:xfrm>
            <a:off x="4678018" y="1269551"/>
            <a:ext cx="7449370" cy="4918403"/>
            <a:chOff x="4678018" y="1269551"/>
            <a:chExt cx="7449370" cy="4918403"/>
          </a:xfrm>
        </p:grpSpPr>
        <p:grpSp>
          <p:nvGrpSpPr>
            <p:cNvPr id="30" name="Group 29">
              <a:extLst>
                <a:ext uri="{FF2B5EF4-FFF2-40B4-BE49-F238E27FC236}">
                  <a16:creationId xmlns:a16="http://schemas.microsoft.com/office/drawing/2014/main" id="{C6BEC67F-A8EE-4B82-888B-726BFD34A615}"/>
                </a:ext>
              </a:extLst>
            </p:cNvPr>
            <p:cNvGrpSpPr/>
            <p:nvPr/>
          </p:nvGrpSpPr>
          <p:grpSpPr>
            <a:xfrm>
              <a:off x="5942164" y="1690688"/>
              <a:ext cx="4670324" cy="3971835"/>
              <a:chOff x="7245757" y="1690688"/>
              <a:chExt cx="4670324" cy="3971835"/>
            </a:xfrm>
          </p:grpSpPr>
          <p:grpSp>
            <p:nvGrpSpPr>
              <p:cNvPr id="12" name="Group 11">
                <a:extLst>
                  <a:ext uri="{FF2B5EF4-FFF2-40B4-BE49-F238E27FC236}">
                    <a16:creationId xmlns:a16="http://schemas.microsoft.com/office/drawing/2014/main" id="{67083A6B-A40E-0339-D40C-579D6275555E}"/>
                  </a:ext>
                </a:extLst>
              </p:cNvPr>
              <p:cNvGrpSpPr/>
              <p:nvPr/>
            </p:nvGrpSpPr>
            <p:grpSpPr>
              <a:xfrm>
                <a:off x="8123252" y="1690688"/>
                <a:ext cx="3031948" cy="3971835"/>
                <a:chOff x="6287550" y="242605"/>
                <a:chExt cx="3120703" cy="4088104"/>
              </a:xfrm>
            </p:grpSpPr>
            <p:sp>
              <p:nvSpPr>
                <p:cNvPr id="19" name="Oval 18">
                  <a:extLst>
                    <a:ext uri="{FF2B5EF4-FFF2-40B4-BE49-F238E27FC236}">
                      <a16:creationId xmlns:a16="http://schemas.microsoft.com/office/drawing/2014/main" id="{C6AB4BD8-907E-09F9-A52D-2C7E3A6163ED}"/>
                    </a:ext>
                  </a:extLst>
                </p:cNvPr>
                <p:cNvSpPr/>
                <p:nvPr/>
              </p:nvSpPr>
              <p:spPr>
                <a:xfrm>
                  <a:off x="7214533" y="618381"/>
                  <a:ext cx="1350627" cy="124996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Sunny?</a:t>
                  </a:r>
                </a:p>
              </p:txBody>
            </p:sp>
            <p:cxnSp>
              <p:nvCxnSpPr>
                <p:cNvPr id="20" name="Straight Arrow Connector 19">
                  <a:extLst>
                    <a:ext uri="{FF2B5EF4-FFF2-40B4-BE49-F238E27FC236}">
                      <a16:creationId xmlns:a16="http://schemas.microsoft.com/office/drawing/2014/main" id="{77ABC101-7534-9C40-A562-7C839B4BBF66}"/>
                    </a:ext>
                  </a:extLst>
                </p:cNvPr>
                <p:cNvCxnSpPr>
                  <a:cxnSpLocks/>
                  <a:stCxn id="19" idx="4"/>
                </p:cNvCxnSpPr>
                <p:nvPr/>
              </p:nvCxnSpPr>
              <p:spPr>
                <a:xfrm flipH="1">
                  <a:off x="6962863" y="1868341"/>
                  <a:ext cx="926984" cy="9227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4A3BEE2B-311C-4B24-38DC-B47835C6074E}"/>
                    </a:ext>
                  </a:extLst>
                </p:cNvPr>
                <p:cNvCxnSpPr>
                  <a:cxnSpLocks/>
                  <a:stCxn id="19" idx="4"/>
                </p:cNvCxnSpPr>
                <p:nvPr/>
              </p:nvCxnSpPr>
              <p:spPr>
                <a:xfrm>
                  <a:off x="7889847" y="1868341"/>
                  <a:ext cx="843093" cy="9227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1AE479A2-117D-6BEB-C28F-D08CAE33D4BE}"/>
                    </a:ext>
                  </a:extLst>
                </p:cNvPr>
                <p:cNvSpPr txBox="1"/>
                <p:nvPr/>
              </p:nvSpPr>
              <p:spPr>
                <a:xfrm>
                  <a:off x="6940837" y="2086347"/>
                  <a:ext cx="485519" cy="369332"/>
                </a:xfrm>
                <a:prstGeom prst="rect">
                  <a:avLst/>
                </a:prstGeom>
                <a:noFill/>
              </p:spPr>
              <p:txBody>
                <a:bodyPr wrap="none" rtlCol="0">
                  <a:spAutoFit/>
                </a:bodyPr>
                <a:lstStyle/>
                <a:p>
                  <a:r>
                    <a:rPr lang="en-US" dirty="0"/>
                    <a:t>Yes</a:t>
                  </a:r>
                </a:p>
              </p:txBody>
            </p:sp>
            <p:sp>
              <p:nvSpPr>
                <p:cNvPr id="23" name="TextBox 22">
                  <a:extLst>
                    <a:ext uri="{FF2B5EF4-FFF2-40B4-BE49-F238E27FC236}">
                      <a16:creationId xmlns:a16="http://schemas.microsoft.com/office/drawing/2014/main" id="{BBA1DFB3-4FB7-D716-35F5-EEC9E9FA6C69}"/>
                    </a:ext>
                  </a:extLst>
                </p:cNvPr>
                <p:cNvSpPr txBox="1"/>
                <p:nvPr/>
              </p:nvSpPr>
              <p:spPr>
                <a:xfrm>
                  <a:off x="8490181" y="2086347"/>
                  <a:ext cx="455574" cy="369332"/>
                </a:xfrm>
                <a:prstGeom prst="rect">
                  <a:avLst/>
                </a:prstGeom>
                <a:noFill/>
              </p:spPr>
              <p:txBody>
                <a:bodyPr wrap="none" rtlCol="0">
                  <a:spAutoFit/>
                </a:bodyPr>
                <a:lstStyle/>
                <a:p>
                  <a:r>
                    <a:rPr lang="en-US" dirty="0"/>
                    <a:t>No</a:t>
                  </a:r>
                </a:p>
              </p:txBody>
            </p:sp>
            <p:sp>
              <p:nvSpPr>
                <p:cNvPr id="24" name="Oval 23">
                  <a:extLst>
                    <a:ext uri="{FF2B5EF4-FFF2-40B4-BE49-F238E27FC236}">
                      <a16:creationId xmlns:a16="http://schemas.microsoft.com/office/drawing/2014/main" id="{BB421737-0C5E-CAF9-15F8-CC2787EDBA24}"/>
                    </a:ext>
                  </a:extLst>
                </p:cNvPr>
                <p:cNvSpPr/>
                <p:nvPr/>
              </p:nvSpPr>
              <p:spPr>
                <a:xfrm>
                  <a:off x="8057626" y="2804020"/>
                  <a:ext cx="1350627" cy="124996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t>Bajji</a:t>
                  </a:r>
                  <a:endParaRPr lang="en-US" dirty="0"/>
                </a:p>
              </p:txBody>
            </p:sp>
            <p:sp>
              <p:nvSpPr>
                <p:cNvPr id="25" name="Oval 24">
                  <a:extLst>
                    <a:ext uri="{FF2B5EF4-FFF2-40B4-BE49-F238E27FC236}">
                      <a16:creationId xmlns:a16="http://schemas.microsoft.com/office/drawing/2014/main" id="{9ACDE35B-E5B9-073C-10C0-9B458547A0AA}"/>
                    </a:ext>
                  </a:extLst>
                </p:cNvPr>
                <p:cNvSpPr/>
                <p:nvPr/>
              </p:nvSpPr>
              <p:spPr>
                <a:xfrm>
                  <a:off x="6287550" y="2791130"/>
                  <a:ext cx="1350627" cy="1249960"/>
                </a:xfrm>
                <a:prstGeom prst="ellipse">
                  <a:avLst/>
                </a:prstGeom>
                <a:solidFill>
                  <a:srgbClr val="4472C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Ice Cream</a:t>
                  </a:r>
                </a:p>
              </p:txBody>
            </p:sp>
            <p:sp>
              <p:nvSpPr>
                <p:cNvPr id="26" name="TextBox 25">
                  <a:extLst>
                    <a:ext uri="{FF2B5EF4-FFF2-40B4-BE49-F238E27FC236}">
                      <a16:creationId xmlns:a16="http://schemas.microsoft.com/office/drawing/2014/main" id="{3BA7149D-BCF6-68F4-E428-1F66BC32E054}"/>
                    </a:ext>
                  </a:extLst>
                </p:cNvPr>
                <p:cNvSpPr txBox="1"/>
                <p:nvPr/>
              </p:nvSpPr>
              <p:spPr>
                <a:xfrm>
                  <a:off x="7296542" y="242605"/>
                  <a:ext cx="1186607" cy="369332"/>
                </a:xfrm>
                <a:prstGeom prst="rect">
                  <a:avLst/>
                </a:prstGeom>
                <a:noFill/>
              </p:spPr>
              <p:txBody>
                <a:bodyPr wrap="none" rtlCol="0">
                  <a:spAutoFit/>
                </a:bodyPr>
                <a:lstStyle/>
                <a:p>
                  <a:r>
                    <a:rPr lang="en-US" dirty="0"/>
                    <a:t>Root Node</a:t>
                  </a:r>
                </a:p>
              </p:txBody>
            </p:sp>
            <p:sp>
              <p:nvSpPr>
                <p:cNvPr id="27" name="TextBox 26">
                  <a:extLst>
                    <a:ext uri="{FF2B5EF4-FFF2-40B4-BE49-F238E27FC236}">
                      <a16:creationId xmlns:a16="http://schemas.microsoft.com/office/drawing/2014/main" id="{E934A902-D2DF-8BD6-2FFE-407F53A1EA1C}"/>
                    </a:ext>
                  </a:extLst>
                </p:cNvPr>
                <p:cNvSpPr txBox="1"/>
                <p:nvPr/>
              </p:nvSpPr>
              <p:spPr>
                <a:xfrm>
                  <a:off x="6392901" y="3961377"/>
                  <a:ext cx="1138711" cy="369332"/>
                </a:xfrm>
                <a:prstGeom prst="rect">
                  <a:avLst/>
                </a:prstGeom>
                <a:noFill/>
              </p:spPr>
              <p:txBody>
                <a:bodyPr wrap="none" rtlCol="0">
                  <a:spAutoFit/>
                </a:bodyPr>
                <a:lstStyle/>
                <a:p>
                  <a:r>
                    <a:rPr lang="en-US" dirty="0"/>
                    <a:t>Leaf Node</a:t>
                  </a:r>
                </a:p>
              </p:txBody>
            </p:sp>
            <p:sp>
              <p:nvSpPr>
                <p:cNvPr id="28" name="TextBox 27">
                  <a:extLst>
                    <a:ext uri="{FF2B5EF4-FFF2-40B4-BE49-F238E27FC236}">
                      <a16:creationId xmlns:a16="http://schemas.microsoft.com/office/drawing/2014/main" id="{EE159529-98F1-6034-1313-718F21F85653}"/>
                    </a:ext>
                  </a:extLst>
                </p:cNvPr>
                <p:cNvSpPr txBox="1"/>
                <p:nvPr/>
              </p:nvSpPr>
              <p:spPr>
                <a:xfrm>
                  <a:off x="8163584" y="3961377"/>
                  <a:ext cx="1138711" cy="369332"/>
                </a:xfrm>
                <a:prstGeom prst="rect">
                  <a:avLst/>
                </a:prstGeom>
                <a:noFill/>
              </p:spPr>
              <p:txBody>
                <a:bodyPr wrap="none" rtlCol="0">
                  <a:spAutoFit/>
                </a:bodyPr>
                <a:lstStyle/>
                <a:p>
                  <a:r>
                    <a:rPr lang="en-US" dirty="0"/>
                    <a:t>Leaf Node</a:t>
                  </a:r>
                </a:p>
              </p:txBody>
            </p:sp>
          </p:grpSp>
          <p:sp>
            <p:nvSpPr>
              <p:cNvPr id="13" name="TextBox 12">
                <a:extLst>
                  <a:ext uri="{FF2B5EF4-FFF2-40B4-BE49-F238E27FC236}">
                    <a16:creationId xmlns:a16="http://schemas.microsoft.com/office/drawing/2014/main" id="{BA4E669D-D08C-E074-98EA-CF319B6A9E69}"/>
                  </a:ext>
                </a:extLst>
              </p:cNvPr>
              <p:cNvSpPr txBox="1"/>
              <p:nvPr/>
            </p:nvSpPr>
            <p:spPr>
              <a:xfrm>
                <a:off x="10394318" y="2294430"/>
                <a:ext cx="1521763" cy="646331"/>
              </a:xfrm>
              <a:prstGeom prst="rect">
                <a:avLst/>
              </a:prstGeom>
              <a:noFill/>
            </p:spPr>
            <p:txBody>
              <a:bodyPr wrap="none" rtlCol="0">
                <a:spAutoFit/>
              </a:bodyPr>
              <a:lstStyle/>
              <a:p>
                <a:r>
                  <a:rPr lang="en-US" dirty="0"/>
                  <a:t>#Ice Cream 60</a:t>
                </a:r>
              </a:p>
              <a:p>
                <a:r>
                  <a:rPr lang="en-US" dirty="0"/>
                  <a:t>#Bajji 40</a:t>
                </a:r>
              </a:p>
            </p:txBody>
          </p:sp>
          <p:sp>
            <p:nvSpPr>
              <p:cNvPr id="14" name="TextBox 13">
                <a:extLst>
                  <a:ext uri="{FF2B5EF4-FFF2-40B4-BE49-F238E27FC236}">
                    <a16:creationId xmlns:a16="http://schemas.microsoft.com/office/drawing/2014/main" id="{677C0890-04AE-CE56-2DE3-D4EBE5C08789}"/>
                  </a:ext>
                </a:extLst>
              </p:cNvPr>
              <p:cNvSpPr txBox="1"/>
              <p:nvPr/>
            </p:nvSpPr>
            <p:spPr>
              <a:xfrm>
                <a:off x="7245757" y="3864829"/>
                <a:ext cx="1521763" cy="646331"/>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none" rtlCol="0">
                <a:spAutoFit/>
              </a:bodyPr>
              <a:lstStyle/>
              <a:p>
                <a:r>
                  <a:rPr lang="en-US" dirty="0"/>
                  <a:t>#Ice Cream 55</a:t>
                </a:r>
              </a:p>
              <a:p>
                <a:r>
                  <a:rPr lang="en-US" dirty="0"/>
                  <a:t>#Bajji 6</a:t>
                </a:r>
              </a:p>
            </p:txBody>
          </p:sp>
          <p:sp>
            <p:nvSpPr>
              <p:cNvPr id="15" name="TextBox 14">
                <a:extLst>
                  <a:ext uri="{FF2B5EF4-FFF2-40B4-BE49-F238E27FC236}">
                    <a16:creationId xmlns:a16="http://schemas.microsoft.com/office/drawing/2014/main" id="{D11B2F12-4979-8182-55EC-5C379473E73B}"/>
                  </a:ext>
                </a:extLst>
              </p:cNvPr>
              <p:cNvSpPr txBox="1"/>
              <p:nvPr/>
            </p:nvSpPr>
            <p:spPr>
              <a:xfrm>
                <a:off x="10511337" y="3864829"/>
                <a:ext cx="1404744" cy="646331"/>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none" rtlCol="0">
                <a:spAutoFit/>
              </a:bodyPr>
              <a:lstStyle/>
              <a:p>
                <a:pPr algn="r"/>
                <a:r>
                  <a:rPr lang="en-US" dirty="0"/>
                  <a:t>#Ice Cream 5</a:t>
                </a:r>
              </a:p>
              <a:p>
                <a:pPr algn="r"/>
                <a:r>
                  <a:rPr lang="en-US" dirty="0"/>
                  <a:t>#Bajji 34</a:t>
                </a:r>
              </a:p>
            </p:txBody>
          </p:sp>
        </p:gr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0B5F25C3-3CA6-B322-5F95-56C3A393B13E}"/>
                    </a:ext>
                  </a:extLst>
                </p:cNvPr>
                <p:cNvSpPr txBox="1"/>
                <p:nvPr/>
              </p:nvSpPr>
              <p:spPr>
                <a:xfrm>
                  <a:off x="8542111" y="5677500"/>
                  <a:ext cx="3585277" cy="506870"/>
                </a:xfrm>
                <a:prstGeom prst="rect">
                  <a:avLst/>
                </a:prstGeom>
                <a:noFill/>
              </p:spPr>
              <p:txBody>
                <a:bodyPr wrap="none" rtlCol="0">
                  <a:spAutoFit/>
                </a:bodyPr>
                <a:lstStyle/>
                <a:p>
                  <a:r>
                    <a:rPr lang="en-US" dirty="0"/>
                    <a:t>G =</a:t>
                  </a:r>
                  <a14:m>
                    <m:oMath xmlns:m="http://schemas.openxmlformats.org/officeDocument/2006/math">
                      <m:f>
                        <m:fPr>
                          <m:ctrlPr>
                            <a:rPr lang="en-US" i="1">
                              <a:latin typeface="Cambria Math" panose="02040503050406030204" pitchFamily="18" charset="0"/>
                            </a:rPr>
                          </m:ctrlPr>
                        </m:fPr>
                        <m:num>
                          <m:r>
                            <a:rPr lang="en-US" b="0" i="1" smtClean="0">
                              <a:latin typeface="Cambria Math" panose="02040503050406030204" pitchFamily="18" charset="0"/>
                            </a:rPr>
                            <m:t>5</m:t>
                          </m:r>
                        </m:num>
                        <m:den>
                          <m:r>
                            <a:rPr lang="en-US" b="0" i="1" smtClean="0">
                              <a:latin typeface="Cambria Math" panose="02040503050406030204" pitchFamily="18" charset="0"/>
                            </a:rPr>
                            <m:t>39</m:t>
                          </m:r>
                        </m:den>
                      </m:f>
                      <m:d>
                        <m:dPr>
                          <m:ctrlPr>
                            <a:rPr lang="en-US" b="0" i="1" smtClean="0">
                              <a:latin typeface="Cambria Math" panose="02040503050406030204" pitchFamily="18" charset="0"/>
                            </a:rPr>
                          </m:ctrlPr>
                        </m:dPr>
                        <m:e>
                          <m:r>
                            <a:rPr lang="en-US" b="0" i="1" smtClean="0">
                              <a:latin typeface="Cambria Math" panose="02040503050406030204" pitchFamily="18" charset="0"/>
                            </a:rPr>
                            <m:t>1−</m:t>
                          </m:r>
                          <m:f>
                            <m:fPr>
                              <m:ctrlPr>
                                <a:rPr lang="en-US" b="0" i="1" smtClean="0">
                                  <a:latin typeface="Cambria Math" panose="02040503050406030204" pitchFamily="18" charset="0"/>
                                </a:rPr>
                              </m:ctrlPr>
                            </m:fPr>
                            <m:num>
                              <m:r>
                                <a:rPr lang="en-US" b="0" i="1" smtClean="0">
                                  <a:latin typeface="Cambria Math" panose="02040503050406030204" pitchFamily="18" charset="0"/>
                                </a:rPr>
                                <m:t>5</m:t>
                              </m:r>
                            </m:num>
                            <m:den>
                              <m:r>
                                <a:rPr lang="en-US" b="0" i="1" smtClean="0">
                                  <a:latin typeface="Cambria Math" panose="02040503050406030204" pitchFamily="18" charset="0"/>
                                </a:rPr>
                                <m:t>39</m:t>
                              </m:r>
                            </m:den>
                          </m:f>
                        </m:e>
                      </m:d>
                      <m:r>
                        <a:rPr lang="en-US" b="0" i="1" smtClean="0">
                          <a:latin typeface="Cambria Math" panose="02040503050406030204" pitchFamily="18" charset="0"/>
                        </a:rPr>
                        <m:t>+</m:t>
                      </m:r>
                      <m:f>
                        <m:fPr>
                          <m:ctrlPr>
                            <a:rPr lang="en-US" i="1">
                              <a:latin typeface="Cambria Math" panose="02040503050406030204" pitchFamily="18" charset="0"/>
                            </a:rPr>
                          </m:ctrlPr>
                        </m:fPr>
                        <m:num>
                          <m:r>
                            <a:rPr lang="en-US" b="0" i="1" smtClean="0">
                              <a:latin typeface="Cambria Math" panose="02040503050406030204" pitchFamily="18" charset="0"/>
                            </a:rPr>
                            <m:t>34</m:t>
                          </m:r>
                        </m:num>
                        <m:den>
                          <m:r>
                            <a:rPr lang="en-US" b="0" i="1" smtClean="0">
                              <a:latin typeface="Cambria Math" panose="02040503050406030204" pitchFamily="18" charset="0"/>
                            </a:rPr>
                            <m:t>39</m:t>
                          </m:r>
                        </m:den>
                      </m:f>
                      <m:d>
                        <m:dPr>
                          <m:ctrlPr>
                            <a:rPr lang="en-US" b="0" i="1" smtClean="0">
                              <a:latin typeface="Cambria Math" panose="02040503050406030204" pitchFamily="18" charset="0"/>
                            </a:rPr>
                          </m:ctrlPr>
                        </m:dPr>
                        <m:e>
                          <m:r>
                            <a:rPr lang="en-US" b="0" i="1" smtClean="0">
                              <a:latin typeface="Cambria Math" panose="02040503050406030204" pitchFamily="18" charset="0"/>
                            </a:rPr>
                            <m:t>1−</m:t>
                          </m:r>
                          <m:f>
                            <m:fPr>
                              <m:ctrlPr>
                                <a:rPr lang="en-US" b="0" i="1" smtClean="0">
                                  <a:latin typeface="Cambria Math" panose="02040503050406030204" pitchFamily="18" charset="0"/>
                                </a:rPr>
                              </m:ctrlPr>
                            </m:fPr>
                            <m:num>
                              <m:r>
                                <a:rPr lang="en-US" b="0" i="1" smtClean="0">
                                  <a:latin typeface="Cambria Math" panose="02040503050406030204" pitchFamily="18" charset="0"/>
                                </a:rPr>
                                <m:t>34</m:t>
                              </m:r>
                            </m:num>
                            <m:den>
                              <m:r>
                                <a:rPr lang="en-US" b="0" i="1" smtClean="0">
                                  <a:latin typeface="Cambria Math" panose="02040503050406030204" pitchFamily="18" charset="0"/>
                                </a:rPr>
                                <m:t>39</m:t>
                              </m:r>
                            </m:den>
                          </m:f>
                        </m:e>
                      </m:d>
                      <m:r>
                        <a:rPr lang="en-US" i="1">
                          <a:latin typeface="Cambria Math" panose="02040503050406030204" pitchFamily="18" charset="0"/>
                        </a:rPr>
                        <m:t>=0.</m:t>
                      </m:r>
                      <m:r>
                        <a:rPr lang="en-US" b="0" i="1" smtClean="0">
                          <a:latin typeface="Cambria Math" panose="02040503050406030204" pitchFamily="18" charset="0"/>
                        </a:rPr>
                        <m:t>22</m:t>
                      </m:r>
                    </m:oMath>
                  </a14:m>
                  <a:endParaRPr lang="en-US" dirty="0"/>
                </a:p>
              </p:txBody>
            </p:sp>
          </mc:Choice>
          <mc:Fallback xmlns="">
            <p:sp>
              <p:nvSpPr>
                <p:cNvPr id="17" name="TextBox 16">
                  <a:extLst>
                    <a:ext uri="{FF2B5EF4-FFF2-40B4-BE49-F238E27FC236}">
                      <a16:creationId xmlns:a16="http://schemas.microsoft.com/office/drawing/2014/main" id="{0B5F25C3-3CA6-B322-5F95-56C3A393B13E}"/>
                    </a:ext>
                  </a:extLst>
                </p:cNvPr>
                <p:cNvSpPr txBox="1">
                  <a:spLocks noRot="1" noChangeAspect="1" noMove="1" noResize="1" noEditPoints="1" noAdjustHandles="1" noChangeArrowheads="1" noChangeShapeType="1" noTextEdit="1"/>
                </p:cNvSpPr>
                <p:nvPr/>
              </p:nvSpPr>
              <p:spPr>
                <a:xfrm>
                  <a:off x="8542111" y="5677500"/>
                  <a:ext cx="3585277" cy="506870"/>
                </a:xfrm>
                <a:prstGeom prst="rect">
                  <a:avLst/>
                </a:prstGeom>
                <a:blipFill>
                  <a:blip r:embed="rId3"/>
                  <a:stretch>
                    <a:fillRect l="-1361" b="-602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6F98BE2D-837B-A58B-8733-4E8A939DCCB0}"/>
                    </a:ext>
                  </a:extLst>
                </p:cNvPr>
                <p:cNvSpPr txBox="1"/>
                <p:nvPr/>
              </p:nvSpPr>
              <p:spPr>
                <a:xfrm>
                  <a:off x="6234855" y="1269551"/>
                  <a:ext cx="4038927" cy="506870"/>
                </a:xfrm>
                <a:prstGeom prst="rect">
                  <a:avLst/>
                </a:prstGeom>
                <a:noFill/>
              </p:spPr>
              <p:txBody>
                <a:bodyPr wrap="none" rtlCol="0">
                  <a:spAutoFit/>
                </a:bodyPr>
                <a:lstStyle/>
                <a:p>
                  <a:pPr algn="ctr"/>
                  <a:r>
                    <a:rPr lang="en-US" dirty="0"/>
                    <a:t>G =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40</m:t>
                          </m:r>
                        </m:num>
                        <m:den>
                          <m:r>
                            <a:rPr lang="en-US" b="0" i="1" smtClean="0">
                              <a:latin typeface="Cambria Math" panose="02040503050406030204" pitchFamily="18" charset="0"/>
                            </a:rPr>
                            <m:t>100</m:t>
                          </m:r>
                        </m:den>
                      </m:f>
                      <m:d>
                        <m:dPr>
                          <m:ctrlPr>
                            <a:rPr lang="en-US" b="0" i="1" smtClean="0">
                              <a:latin typeface="Cambria Math" panose="02040503050406030204" pitchFamily="18" charset="0"/>
                            </a:rPr>
                          </m:ctrlPr>
                        </m:dPr>
                        <m:e>
                          <m:r>
                            <a:rPr lang="en-US" b="0" i="1" smtClean="0">
                              <a:latin typeface="Cambria Math" panose="02040503050406030204" pitchFamily="18" charset="0"/>
                            </a:rPr>
                            <m:t>1−</m:t>
                          </m:r>
                          <m:f>
                            <m:fPr>
                              <m:ctrlPr>
                                <a:rPr lang="en-US" b="0" i="1" smtClean="0">
                                  <a:latin typeface="Cambria Math" panose="02040503050406030204" pitchFamily="18" charset="0"/>
                                </a:rPr>
                              </m:ctrlPr>
                            </m:fPr>
                            <m:num>
                              <m:r>
                                <a:rPr lang="en-US" b="0" i="1" smtClean="0">
                                  <a:latin typeface="Cambria Math" panose="02040503050406030204" pitchFamily="18" charset="0"/>
                                </a:rPr>
                                <m:t>40</m:t>
                              </m:r>
                            </m:num>
                            <m:den>
                              <m:r>
                                <a:rPr lang="en-US" b="0" i="1" smtClean="0">
                                  <a:latin typeface="Cambria Math" panose="02040503050406030204" pitchFamily="18" charset="0"/>
                                </a:rPr>
                                <m:t>100</m:t>
                              </m:r>
                            </m:den>
                          </m:f>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60</m:t>
                          </m:r>
                        </m:num>
                        <m:den>
                          <m:r>
                            <a:rPr lang="en-US" b="0" i="1" smtClean="0">
                              <a:latin typeface="Cambria Math" panose="02040503050406030204" pitchFamily="18" charset="0"/>
                            </a:rPr>
                            <m:t>100</m:t>
                          </m:r>
                        </m:den>
                      </m:f>
                      <m:d>
                        <m:dPr>
                          <m:ctrlPr>
                            <a:rPr lang="en-US" b="0" i="1" smtClean="0">
                              <a:latin typeface="Cambria Math" panose="02040503050406030204" pitchFamily="18" charset="0"/>
                            </a:rPr>
                          </m:ctrlPr>
                        </m:dPr>
                        <m:e>
                          <m:r>
                            <a:rPr lang="en-US" b="0" i="1" smtClean="0">
                              <a:latin typeface="Cambria Math" panose="02040503050406030204" pitchFamily="18" charset="0"/>
                            </a:rPr>
                            <m:t>1−</m:t>
                          </m:r>
                          <m:f>
                            <m:fPr>
                              <m:ctrlPr>
                                <a:rPr lang="en-US" b="0" i="1" smtClean="0">
                                  <a:latin typeface="Cambria Math" panose="02040503050406030204" pitchFamily="18" charset="0"/>
                                </a:rPr>
                              </m:ctrlPr>
                            </m:fPr>
                            <m:num>
                              <m:r>
                                <a:rPr lang="en-US" b="0" i="1" smtClean="0">
                                  <a:latin typeface="Cambria Math" panose="02040503050406030204" pitchFamily="18" charset="0"/>
                                </a:rPr>
                                <m:t>60</m:t>
                              </m:r>
                            </m:num>
                            <m:den>
                              <m:r>
                                <a:rPr lang="en-US" b="0" i="1" smtClean="0">
                                  <a:latin typeface="Cambria Math" panose="02040503050406030204" pitchFamily="18" charset="0"/>
                                </a:rPr>
                                <m:t>100</m:t>
                              </m:r>
                            </m:den>
                          </m:f>
                        </m:e>
                      </m:d>
                      <m:r>
                        <a:rPr lang="en-US" b="0" i="1" smtClean="0">
                          <a:latin typeface="Cambria Math" panose="02040503050406030204" pitchFamily="18" charset="0"/>
                        </a:rPr>
                        <m:t>=0.48</m:t>
                      </m:r>
                    </m:oMath>
                  </a14:m>
                  <a:endParaRPr lang="en-US" dirty="0"/>
                </a:p>
              </p:txBody>
            </p:sp>
          </mc:Choice>
          <mc:Fallback xmlns="">
            <p:sp>
              <p:nvSpPr>
                <p:cNvPr id="18" name="TextBox 17">
                  <a:extLst>
                    <a:ext uri="{FF2B5EF4-FFF2-40B4-BE49-F238E27FC236}">
                      <a16:creationId xmlns:a16="http://schemas.microsoft.com/office/drawing/2014/main" id="{6F98BE2D-837B-A58B-8733-4E8A939DCCB0}"/>
                    </a:ext>
                  </a:extLst>
                </p:cNvPr>
                <p:cNvSpPr txBox="1">
                  <a:spLocks noRot="1" noChangeAspect="1" noMove="1" noResize="1" noEditPoints="1" noAdjustHandles="1" noChangeArrowheads="1" noChangeShapeType="1" noTextEdit="1"/>
                </p:cNvSpPr>
                <p:nvPr/>
              </p:nvSpPr>
              <p:spPr>
                <a:xfrm>
                  <a:off x="6234855" y="1269551"/>
                  <a:ext cx="4038927" cy="506870"/>
                </a:xfrm>
                <a:prstGeom prst="rect">
                  <a:avLst/>
                </a:prstGeom>
                <a:blipFill>
                  <a:blip r:embed="rId4"/>
                  <a:stretch>
                    <a:fillRect l="-1360" b="-602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757FA2DF-5BA5-AA75-7969-1941F8343E2A}"/>
                    </a:ext>
                  </a:extLst>
                </p:cNvPr>
                <p:cNvSpPr txBox="1"/>
                <p:nvPr/>
              </p:nvSpPr>
              <p:spPr>
                <a:xfrm>
                  <a:off x="4678018" y="5681084"/>
                  <a:ext cx="3647793" cy="506870"/>
                </a:xfrm>
                <a:prstGeom prst="rect">
                  <a:avLst/>
                </a:prstGeom>
                <a:noFill/>
              </p:spPr>
              <p:txBody>
                <a:bodyPr wrap="none" rtlCol="0">
                  <a:spAutoFit/>
                </a:bodyPr>
                <a:lstStyle/>
                <a:p>
                  <a:pPr algn="ctr"/>
                  <a:r>
                    <a:rPr lang="en-US" dirty="0"/>
                    <a:t>G =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6</m:t>
                          </m:r>
                        </m:num>
                        <m:den>
                          <m:r>
                            <a:rPr lang="en-US" b="0" i="1" smtClean="0">
                              <a:latin typeface="Cambria Math" panose="02040503050406030204" pitchFamily="18" charset="0"/>
                            </a:rPr>
                            <m:t>61</m:t>
                          </m:r>
                        </m:den>
                      </m:f>
                      <m:d>
                        <m:dPr>
                          <m:ctrlPr>
                            <a:rPr lang="en-US" b="0" i="1" smtClean="0">
                              <a:latin typeface="Cambria Math" panose="02040503050406030204" pitchFamily="18" charset="0"/>
                            </a:rPr>
                          </m:ctrlPr>
                        </m:dPr>
                        <m:e>
                          <m:r>
                            <a:rPr lang="en-US" b="0" i="1" smtClean="0">
                              <a:latin typeface="Cambria Math" panose="02040503050406030204" pitchFamily="18" charset="0"/>
                            </a:rPr>
                            <m:t>1−</m:t>
                          </m:r>
                          <m:f>
                            <m:fPr>
                              <m:ctrlPr>
                                <a:rPr lang="en-US" b="0" i="1" smtClean="0">
                                  <a:latin typeface="Cambria Math" panose="02040503050406030204" pitchFamily="18" charset="0"/>
                                </a:rPr>
                              </m:ctrlPr>
                            </m:fPr>
                            <m:num>
                              <m:r>
                                <a:rPr lang="en-US" b="0" i="1" smtClean="0">
                                  <a:latin typeface="Cambria Math" panose="02040503050406030204" pitchFamily="18" charset="0"/>
                                </a:rPr>
                                <m:t>6</m:t>
                              </m:r>
                            </m:num>
                            <m:den>
                              <m:r>
                                <a:rPr lang="en-US" b="0" i="1" smtClean="0">
                                  <a:latin typeface="Cambria Math" panose="02040503050406030204" pitchFamily="18" charset="0"/>
                                </a:rPr>
                                <m:t>61</m:t>
                              </m:r>
                            </m:den>
                          </m:f>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55</m:t>
                          </m:r>
                        </m:num>
                        <m:den>
                          <m:r>
                            <a:rPr lang="en-US" b="0" i="1" smtClean="0">
                              <a:latin typeface="Cambria Math" panose="02040503050406030204" pitchFamily="18" charset="0"/>
                            </a:rPr>
                            <m:t>61</m:t>
                          </m:r>
                        </m:den>
                      </m:f>
                      <m:d>
                        <m:dPr>
                          <m:ctrlPr>
                            <a:rPr lang="en-US" b="0" i="1" smtClean="0">
                              <a:latin typeface="Cambria Math" panose="02040503050406030204" pitchFamily="18" charset="0"/>
                            </a:rPr>
                          </m:ctrlPr>
                        </m:dPr>
                        <m:e>
                          <m:r>
                            <a:rPr lang="en-US" b="0" i="1" smtClean="0">
                              <a:latin typeface="Cambria Math" panose="02040503050406030204" pitchFamily="18" charset="0"/>
                            </a:rPr>
                            <m:t>1−</m:t>
                          </m:r>
                          <m:f>
                            <m:fPr>
                              <m:ctrlPr>
                                <a:rPr lang="en-US" b="0" i="1" smtClean="0">
                                  <a:latin typeface="Cambria Math" panose="02040503050406030204" pitchFamily="18" charset="0"/>
                                </a:rPr>
                              </m:ctrlPr>
                            </m:fPr>
                            <m:num>
                              <m:r>
                                <a:rPr lang="en-US" b="0" i="1" smtClean="0">
                                  <a:latin typeface="Cambria Math" panose="02040503050406030204" pitchFamily="18" charset="0"/>
                                </a:rPr>
                                <m:t>55</m:t>
                              </m:r>
                            </m:num>
                            <m:den>
                              <m:r>
                                <a:rPr lang="en-US" b="0" i="1" smtClean="0">
                                  <a:latin typeface="Cambria Math" panose="02040503050406030204" pitchFamily="18" charset="0"/>
                                </a:rPr>
                                <m:t>61</m:t>
                              </m:r>
                            </m:den>
                          </m:f>
                        </m:e>
                      </m:d>
                      <m:r>
                        <a:rPr lang="en-US" b="0" i="1" smtClean="0">
                          <a:latin typeface="Cambria Math" panose="02040503050406030204" pitchFamily="18" charset="0"/>
                        </a:rPr>
                        <m:t>=0.18</m:t>
                      </m:r>
                    </m:oMath>
                  </a14:m>
                  <a:endParaRPr lang="en-US" dirty="0"/>
                </a:p>
              </p:txBody>
            </p:sp>
          </mc:Choice>
          <mc:Fallback xmlns="">
            <p:sp>
              <p:nvSpPr>
                <p:cNvPr id="29" name="TextBox 28">
                  <a:extLst>
                    <a:ext uri="{FF2B5EF4-FFF2-40B4-BE49-F238E27FC236}">
                      <a16:creationId xmlns:a16="http://schemas.microsoft.com/office/drawing/2014/main" id="{757FA2DF-5BA5-AA75-7969-1941F8343E2A}"/>
                    </a:ext>
                  </a:extLst>
                </p:cNvPr>
                <p:cNvSpPr txBox="1">
                  <a:spLocks noRot="1" noChangeAspect="1" noMove="1" noResize="1" noEditPoints="1" noAdjustHandles="1" noChangeArrowheads="1" noChangeShapeType="1" noTextEdit="1"/>
                </p:cNvSpPr>
                <p:nvPr/>
              </p:nvSpPr>
              <p:spPr>
                <a:xfrm>
                  <a:off x="4678018" y="5681084"/>
                  <a:ext cx="3647793" cy="506870"/>
                </a:xfrm>
                <a:prstGeom prst="rect">
                  <a:avLst/>
                </a:prstGeom>
                <a:blipFill>
                  <a:blip r:embed="rId5"/>
                  <a:stretch>
                    <a:fillRect l="-1336" b="-6024"/>
                  </a:stretch>
                </a:blipFill>
              </p:spPr>
              <p:txBody>
                <a:bodyPr/>
                <a:lstStyle/>
                <a:p>
                  <a:r>
                    <a:rPr lang="en-US">
                      <a:noFill/>
                    </a:rPr>
                    <a:t> </a:t>
                  </a:r>
                </a:p>
              </p:txBody>
            </p:sp>
          </mc:Fallback>
        </mc:AlternateContent>
      </p:grpSp>
    </p:spTree>
    <p:extLst>
      <p:ext uri="{BB962C8B-B14F-4D97-AF65-F5344CB8AC3E}">
        <p14:creationId xmlns:p14="http://schemas.microsoft.com/office/powerpoint/2010/main" val="32741928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FE0DA-740D-12CE-C2E6-2C3148962A33}"/>
              </a:ext>
            </a:extLst>
          </p:cNvPr>
          <p:cNvSpPr>
            <a:spLocks noGrp="1"/>
          </p:cNvSpPr>
          <p:nvPr>
            <p:ph type="title"/>
          </p:nvPr>
        </p:nvSpPr>
        <p:spPr/>
        <p:txBody>
          <a:bodyPr/>
          <a:lstStyle/>
          <a:p>
            <a:r>
              <a:rPr lang="en-US" dirty="0"/>
              <a:t>Classification</a:t>
            </a:r>
          </a:p>
        </p:txBody>
      </p:sp>
      <p:sp>
        <p:nvSpPr>
          <p:cNvPr id="3" name="Content Placeholder 2">
            <a:extLst>
              <a:ext uri="{FF2B5EF4-FFF2-40B4-BE49-F238E27FC236}">
                <a16:creationId xmlns:a16="http://schemas.microsoft.com/office/drawing/2014/main" id="{E551D88D-600C-2F84-FDB2-E2E97D841CB0}"/>
              </a:ext>
            </a:extLst>
          </p:cNvPr>
          <p:cNvSpPr>
            <a:spLocks noGrp="1"/>
          </p:cNvSpPr>
          <p:nvPr>
            <p:ph type="body" idx="1"/>
          </p:nvPr>
        </p:nvSpPr>
        <p:spPr/>
        <p:txBody>
          <a:bodyPr/>
          <a:lstStyle/>
          <a:p>
            <a:r>
              <a:rPr lang="en-US" dirty="0"/>
              <a:t>Identifying the qualitative nature of data</a:t>
            </a:r>
          </a:p>
        </p:txBody>
      </p:sp>
    </p:spTree>
    <p:extLst>
      <p:ext uri="{BB962C8B-B14F-4D97-AF65-F5344CB8AC3E}">
        <p14:creationId xmlns:p14="http://schemas.microsoft.com/office/powerpoint/2010/main" val="158145456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8B938-A101-1693-0312-3E83869A65E0}"/>
              </a:ext>
            </a:extLst>
          </p:cNvPr>
          <p:cNvSpPr>
            <a:spLocks noGrp="1"/>
          </p:cNvSpPr>
          <p:nvPr>
            <p:ph type="title"/>
          </p:nvPr>
        </p:nvSpPr>
        <p:spPr/>
        <p:txBody>
          <a:bodyPr/>
          <a:lstStyle/>
          <a:p>
            <a:r>
              <a:rPr lang="en-US" dirty="0"/>
              <a:t>Gini Loss – Another Example</a:t>
            </a:r>
          </a:p>
        </p:txBody>
      </p:sp>
      <mc:AlternateContent xmlns:mc="http://schemas.openxmlformats.org/markup-compatibility/2006" xmlns:a14="http://schemas.microsoft.com/office/drawing/2010/main">
        <mc:Choice Requires="a14">
          <p:sp>
            <p:nvSpPr>
              <p:cNvPr id="10" name="Content Placeholder 9">
                <a:extLst>
                  <a:ext uri="{FF2B5EF4-FFF2-40B4-BE49-F238E27FC236}">
                    <a16:creationId xmlns:a16="http://schemas.microsoft.com/office/drawing/2014/main" id="{C6262C44-0B69-B4F0-4344-83616A551C31}"/>
                  </a:ext>
                </a:extLst>
              </p:cNvPr>
              <p:cNvSpPr>
                <a:spLocks noGrp="1"/>
              </p:cNvSpPr>
              <p:nvPr>
                <p:ph idx="1"/>
              </p:nvPr>
            </p:nvSpPr>
            <p:spPr>
              <a:xfrm>
                <a:off x="837535" y="1777561"/>
                <a:ext cx="5199844" cy="4411769"/>
              </a:xfrm>
            </p:spPr>
            <p:txBody>
              <a:bodyPr>
                <a:normAutofit/>
              </a:bodyPr>
              <a:lstStyle/>
              <a:p>
                <a:pPr marL="0" indent="0">
                  <a:buNone/>
                </a:pPr>
                <a:r>
                  <a:rPr lang="en-US" dirty="0"/>
                  <a:t>Gini Loss Reduction</a:t>
                </a:r>
              </a:p>
              <a:p>
                <a:pPr marL="0" indent="0">
                  <a:buNone/>
                </a:pPr>
                <a14:m>
                  <m:oMathPara xmlns:m="http://schemas.openxmlformats.org/officeDocument/2006/math">
                    <m:oMathParaPr>
                      <m:jc m:val="left"/>
                    </m:oMathParaPr>
                    <m:oMath xmlns:m="http://schemas.openxmlformats.org/officeDocument/2006/math">
                      <m:r>
                        <a:rPr lang="en-US" b="0" i="0" smtClean="0">
                          <a:latin typeface="Cambria Math" panose="02040503050406030204" pitchFamily="18" charset="0"/>
                        </a:rPr>
                        <m:t>=</m:t>
                      </m:r>
                      <m:r>
                        <a:rPr lang="en-US" b="0" i="1" smtClean="0">
                          <a:latin typeface="Cambria Math" panose="02040503050406030204" pitchFamily="18" charset="0"/>
                        </a:rPr>
                        <m:t>0.48−</m:t>
                      </m:r>
                      <m:f>
                        <m:fPr>
                          <m:ctrlPr>
                            <a:rPr lang="en-US" b="0" i="1" smtClean="0">
                              <a:latin typeface="Cambria Math" panose="02040503050406030204" pitchFamily="18" charset="0"/>
                            </a:rPr>
                          </m:ctrlPr>
                        </m:fPr>
                        <m:num>
                          <m:r>
                            <a:rPr lang="en-US" b="0" i="1" smtClean="0">
                              <a:latin typeface="Cambria Math" panose="02040503050406030204" pitchFamily="18" charset="0"/>
                            </a:rPr>
                            <m:t>40</m:t>
                          </m:r>
                        </m:num>
                        <m:den>
                          <m:r>
                            <a:rPr lang="en-US" b="0" i="1" smtClean="0">
                              <a:latin typeface="Cambria Math" panose="02040503050406030204" pitchFamily="18" charset="0"/>
                            </a:rPr>
                            <m:t>100</m:t>
                          </m:r>
                        </m:den>
                      </m:f>
                      <m:r>
                        <a:rPr lang="en-US" b="0" i="1" smtClean="0">
                          <a:latin typeface="Cambria Math" panose="02040503050406030204" pitchFamily="18" charset="0"/>
                        </a:rPr>
                        <m:t>×0.19−</m:t>
                      </m:r>
                      <m:f>
                        <m:fPr>
                          <m:ctrlPr>
                            <a:rPr lang="en-US" b="0" i="1" smtClean="0">
                              <a:latin typeface="Cambria Math" panose="02040503050406030204" pitchFamily="18" charset="0"/>
                            </a:rPr>
                          </m:ctrlPr>
                        </m:fPr>
                        <m:num>
                          <m:r>
                            <a:rPr lang="en-US" b="0" i="1" smtClean="0">
                              <a:latin typeface="Cambria Math" panose="02040503050406030204" pitchFamily="18" charset="0"/>
                            </a:rPr>
                            <m:t>60</m:t>
                          </m:r>
                        </m:num>
                        <m:den>
                          <m:r>
                            <a:rPr lang="en-US" b="0" i="1" smtClean="0">
                              <a:latin typeface="Cambria Math" panose="02040503050406030204" pitchFamily="18" charset="0"/>
                            </a:rPr>
                            <m:t>100</m:t>
                          </m:r>
                        </m:den>
                      </m:f>
                      <m:r>
                        <a:rPr lang="en-US" b="0" i="1" smtClean="0">
                          <a:latin typeface="Cambria Math" panose="02040503050406030204" pitchFamily="18" charset="0"/>
                        </a:rPr>
                        <m:t>×0.5</m:t>
                      </m:r>
                    </m:oMath>
                    <m:oMath xmlns:m="http://schemas.openxmlformats.org/officeDocument/2006/math">
                      <m:r>
                        <a:rPr lang="en-US" b="0" i="1" smtClean="0">
                          <a:latin typeface="Cambria Math" panose="02040503050406030204" pitchFamily="18" charset="0"/>
                        </a:rPr>
                        <m:t>=0.104</m:t>
                      </m:r>
                    </m:oMath>
                  </m:oMathPara>
                </a14:m>
                <a:endParaRPr lang="en-US" dirty="0"/>
              </a:p>
              <a:p>
                <a:pPr marL="0" indent="0">
                  <a:buNone/>
                </a:pPr>
                <a:r>
                  <a:rPr lang="en-US" dirty="0"/>
                  <a:t>Miss-Classification Loss was insensitive to this case (0 reduction) while Gini loss shows a slight reduction accounting for the purity on the left branch akin to the entropy metric.</a:t>
                </a:r>
              </a:p>
              <a:p>
                <a:pPr marL="0" indent="0">
                  <a:buNone/>
                </a:pPr>
                <a:endParaRPr lang="en-US" dirty="0"/>
              </a:p>
            </p:txBody>
          </p:sp>
        </mc:Choice>
        <mc:Fallback xmlns="">
          <p:sp>
            <p:nvSpPr>
              <p:cNvPr id="10" name="Content Placeholder 9">
                <a:extLst>
                  <a:ext uri="{FF2B5EF4-FFF2-40B4-BE49-F238E27FC236}">
                    <a16:creationId xmlns:a16="http://schemas.microsoft.com/office/drawing/2014/main" id="{C6262C44-0B69-B4F0-4344-83616A551C31}"/>
                  </a:ext>
                </a:extLst>
              </p:cNvPr>
              <p:cNvSpPr>
                <a:spLocks noGrp="1" noRot="1" noChangeAspect="1" noMove="1" noResize="1" noEditPoints="1" noAdjustHandles="1" noChangeArrowheads="1" noChangeShapeType="1" noTextEdit="1"/>
              </p:cNvSpPr>
              <p:nvPr>
                <p:ph idx="1"/>
              </p:nvPr>
            </p:nvSpPr>
            <p:spPr>
              <a:xfrm>
                <a:off x="837535" y="1777561"/>
                <a:ext cx="5199844" cy="4411769"/>
              </a:xfrm>
              <a:blipFill>
                <a:blip r:embed="rId2"/>
                <a:stretch>
                  <a:fillRect l="-2345" t="-2351" r="-3048"/>
                </a:stretch>
              </a:blipFill>
            </p:spPr>
            <p:txBody>
              <a:bodyPr/>
              <a:lstStyle/>
              <a:p>
                <a:r>
                  <a:rPr lang="en-US">
                    <a:noFill/>
                  </a:rPr>
                  <a:t> </a:t>
                </a:r>
              </a:p>
            </p:txBody>
          </p:sp>
        </mc:Fallback>
      </mc:AlternateContent>
      <p:grpSp>
        <p:nvGrpSpPr>
          <p:cNvPr id="31" name="Group 30">
            <a:extLst>
              <a:ext uri="{FF2B5EF4-FFF2-40B4-BE49-F238E27FC236}">
                <a16:creationId xmlns:a16="http://schemas.microsoft.com/office/drawing/2014/main" id="{0362C3B2-6355-82D7-5C37-0176BE618F6B}"/>
              </a:ext>
            </a:extLst>
          </p:cNvPr>
          <p:cNvGrpSpPr/>
          <p:nvPr/>
        </p:nvGrpSpPr>
        <p:grpSpPr>
          <a:xfrm>
            <a:off x="4678017" y="1269551"/>
            <a:ext cx="7330749" cy="4918403"/>
            <a:chOff x="4678017" y="1269551"/>
            <a:chExt cx="7330749" cy="4918403"/>
          </a:xfrm>
        </p:grpSpPr>
        <p:grpSp>
          <p:nvGrpSpPr>
            <p:cNvPr id="30" name="Group 29">
              <a:extLst>
                <a:ext uri="{FF2B5EF4-FFF2-40B4-BE49-F238E27FC236}">
                  <a16:creationId xmlns:a16="http://schemas.microsoft.com/office/drawing/2014/main" id="{C6BEC67F-A8EE-4B82-888B-726BFD34A615}"/>
                </a:ext>
              </a:extLst>
            </p:cNvPr>
            <p:cNvGrpSpPr/>
            <p:nvPr/>
          </p:nvGrpSpPr>
          <p:grpSpPr>
            <a:xfrm>
              <a:off x="5942164" y="1690688"/>
              <a:ext cx="4670324" cy="3971835"/>
              <a:chOff x="7245757" y="1690688"/>
              <a:chExt cx="4670324" cy="3971835"/>
            </a:xfrm>
          </p:grpSpPr>
          <p:grpSp>
            <p:nvGrpSpPr>
              <p:cNvPr id="12" name="Group 11">
                <a:extLst>
                  <a:ext uri="{FF2B5EF4-FFF2-40B4-BE49-F238E27FC236}">
                    <a16:creationId xmlns:a16="http://schemas.microsoft.com/office/drawing/2014/main" id="{67083A6B-A40E-0339-D40C-579D6275555E}"/>
                  </a:ext>
                </a:extLst>
              </p:cNvPr>
              <p:cNvGrpSpPr/>
              <p:nvPr/>
            </p:nvGrpSpPr>
            <p:grpSpPr>
              <a:xfrm>
                <a:off x="8123252" y="1690688"/>
                <a:ext cx="3031948" cy="3971835"/>
                <a:chOff x="6287550" y="242605"/>
                <a:chExt cx="3120703" cy="4088104"/>
              </a:xfrm>
            </p:grpSpPr>
            <p:sp>
              <p:nvSpPr>
                <p:cNvPr id="19" name="Oval 18">
                  <a:extLst>
                    <a:ext uri="{FF2B5EF4-FFF2-40B4-BE49-F238E27FC236}">
                      <a16:creationId xmlns:a16="http://schemas.microsoft.com/office/drawing/2014/main" id="{C6AB4BD8-907E-09F9-A52D-2C7E3A6163ED}"/>
                    </a:ext>
                  </a:extLst>
                </p:cNvPr>
                <p:cNvSpPr/>
                <p:nvPr/>
              </p:nvSpPr>
              <p:spPr>
                <a:xfrm>
                  <a:off x="7214533" y="618381"/>
                  <a:ext cx="1350627" cy="124996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Sunny?</a:t>
                  </a:r>
                </a:p>
              </p:txBody>
            </p:sp>
            <p:cxnSp>
              <p:nvCxnSpPr>
                <p:cNvPr id="20" name="Straight Arrow Connector 19">
                  <a:extLst>
                    <a:ext uri="{FF2B5EF4-FFF2-40B4-BE49-F238E27FC236}">
                      <a16:creationId xmlns:a16="http://schemas.microsoft.com/office/drawing/2014/main" id="{77ABC101-7534-9C40-A562-7C839B4BBF66}"/>
                    </a:ext>
                  </a:extLst>
                </p:cNvPr>
                <p:cNvCxnSpPr>
                  <a:cxnSpLocks/>
                  <a:stCxn id="19" idx="4"/>
                </p:cNvCxnSpPr>
                <p:nvPr/>
              </p:nvCxnSpPr>
              <p:spPr>
                <a:xfrm flipH="1">
                  <a:off x="6962863" y="1868341"/>
                  <a:ext cx="926984" cy="9227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4A3BEE2B-311C-4B24-38DC-B47835C6074E}"/>
                    </a:ext>
                  </a:extLst>
                </p:cNvPr>
                <p:cNvCxnSpPr>
                  <a:cxnSpLocks/>
                  <a:stCxn id="19" idx="4"/>
                </p:cNvCxnSpPr>
                <p:nvPr/>
              </p:nvCxnSpPr>
              <p:spPr>
                <a:xfrm>
                  <a:off x="7889847" y="1868341"/>
                  <a:ext cx="843093" cy="9227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1AE479A2-117D-6BEB-C28F-D08CAE33D4BE}"/>
                    </a:ext>
                  </a:extLst>
                </p:cNvPr>
                <p:cNvSpPr txBox="1"/>
                <p:nvPr/>
              </p:nvSpPr>
              <p:spPr>
                <a:xfrm>
                  <a:off x="6940837" y="2086347"/>
                  <a:ext cx="485519" cy="369332"/>
                </a:xfrm>
                <a:prstGeom prst="rect">
                  <a:avLst/>
                </a:prstGeom>
                <a:noFill/>
              </p:spPr>
              <p:txBody>
                <a:bodyPr wrap="none" rtlCol="0">
                  <a:spAutoFit/>
                </a:bodyPr>
                <a:lstStyle/>
                <a:p>
                  <a:r>
                    <a:rPr lang="en-US" dirty="0"/>
                    <a:t>Yes</a:t>
                  </a:r>
                </a:p>
              </p:txBody>
            </p:sp>
            <p:sp>
              <p:nvSpPr>
                <p:cNvPr id="23" name="TextBox 22">
                  <a:extLst>
                    <a:ext uri="{FF2B5EF4-FFF2-40B4-BE49-F238E27FC236}">
                      <a16:creationId xmlns:a16="http://schemas.microsoft.com/office/drawing/2014/main" id="{BBA1DFB3-4FB7-D716-35F5-EEC9E9FA6C69}"/>
                    </a:ext>
                  </a:extLst>
                </p:cNvPr>
                <p:cNvSpPr txBox="1"/>
                <p:nvPr/>
              </p:nvSpPr>
              <p:spPr>
                <a:xfrm>
                  <a:off x="8490181" y="2086347"/>
                  <a:ext cx="455574" cy="369332"/>
                </a:xfrm>
                <a:prstGeom prst="rect">
                  <a:avLst/>
                </a:prstGeom>
                <a:noFill/>
              </p:spPr>
              <p:txBody>
                <a:bodyPr wrap="none" rtlCol="0">
                  <a:spAutoFit/>
                </a:bodyPr>
                <a:lstStyle/>
                <a:p>
                  <a:r>
                    <a:rPr lang="en-US" dirty="0"/>
                    <a:t>No</a:t>
                  </a:r>
                </a:p>
              </p:txBody>
            </p:sp>
            <p:sp>
              <p:nvSpPr>
                <p:cNvPr id="24" name="Oval 23">
                  <a:extLst>
                    <a:ext uri="{FF2B5EF4-FFF2-40B4-BE49-F238E27FC236}">
                      <a16:creationId xmlns:a16="http://schemas.microsoft.com/office/drawing/2014/main" id="{BB421737-0C5E-CAF9-15F8-CC2787EDBA24}"/>
                    </a:ext>
                  </a:extLst>
                </p:cNvPr>
                <p:cNvSpPr/>
                <p:nvPr/>
              </p:nvSpPr>
              <p:spPr>
                <a:xfrm>
                  <a:off x="8057626" y="2804020"/>
                  <a:ext cx="1350627" cy="124996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t>Bajji</a:t>
                  </a:r>
                  <a:endParaRPr lang="en-US" dirty="0"/>
                </a:p>
              </p:txBody>
            </p:sp>
            <p:sp>
              <p:nvSpPr>
                <p:cNvPr id="25" name="Oval 24">
                  <a:extLst>
                    <a:ext uri="{FF2B5EF4-FFF2-40B4-BE49-F238E27FC236}">
                      <a16:creationId xmlns:a16="http://schemas.microsoft.com/office/drawing/2014/main" id="{9ACDE35B-E5B9-073C-10C0-9B458547A0AA}"/>
                    </a:ext>
                  </a:extLst>
                </p:cNvPr>
                <p:cNvSpPr/>
                <p:nvPr/>
              </p:nvSpPr>
              <p:spPr>
                <a:xfrm>
                  <a:off x="6287550" y="2791130"/>
                  <a:ext cx="1350627" cy="1249960"/>
                </a:xfrm>
                <a:prstGeom prst="ellipse">
                  <a:avLst/>
                </a:prstGeom>
                <a:solidFill>
                  <a:srgbClr val="4472C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Ice Cream</a:t>
                  </a:r>
                </a:p>
              </p:txBody>
            </p:sp>
            <p:sp>
              <p:nvSpPr>
                <p:cNvPr id="26" name="TextBox 25">
                  <a:extLst>
                    <a:ext uri="{FF2B5EF4-FFF2-40B4-BE49-F238E27FC236}">
                      <a16:creationId xmlns:a16="http://schemas.microsoft.com/office/drawing/2014/main" id="{3BA7149D-BCF6-68F4-E428-1F66BC32E054}"/>
                    </a:ext>
                  </a:extLst>
                </p:cNvPr>
                <p:cNvSpPr txBox="1"/>
                <p:nvPr/>
              </p:nvSpPr>
              <p:spPr>
                <a:xfrm>
                  <a:off x="7296542" y="242605"/>
                  <a:ext cx="1186607" cy="369332"/>
                </a:xfrm>
                <a:prstGeom prst="rect">
                  <a:avLst/>
                </a:prstGeom>
                <a:noFill/>
              </p:spPr>
              <p:txBody>
                <a:bodyPr wrap="none" rtlCol="0">
                  <a:spAutoFit/>
                </a:bodyPr>
                <a:lstStyle/>
                <a:p>
                  <a:r>
                    <a:rPr lang="en-US" dirty="0"/>
                    <a:t>Root Node</a:t>
                  </a:r>
                </a:p>
              </p:txBody>
            </p:sp>
            <p:sp>
              <p:nvSpPr>
                <p:cNvPr id="27" name="TextBox 26">
                  <a:extLst>
                    <a:ext uri="{FF2B5EF4-FFF2-40B4-BE49-F238E27FC236}">
                      <a16:creationId xmlns:a16="http://schemas.microsoft.com/office/drawing/2014/main" id="{E934A902-D2DF-8BD6-2FFE-407F53A1EA1C}"/>
                    </a:ext>
                  </a:extLst>
                </p:cNvPr>
                <p:cNvSpPr txBox="1"/>
                <p:nvPr/>
              </p:nvSpPr>
              <p:spPr>
                <a:xfrm>
                  <a:off x="6392901" y="3961377"/>
                  <a:ext cx="1138711" cy="369332"/>
                </a:xfrm>
                <a:prstGeom prst="rect">
                  <a:avLst/>
                </a:prstGeom>
                <a:noFill/>
              </p:spPr>
              <p:txBody>
                <a:bodyPr wrap="none" rtlCol="0">
                  <a:spAutoFit/>
                </a:bodyPr>
                <a:lstStyle/>
                <a:p>
                  <a:r>
                    <a:rPr lang="en-US" dirty="0"/>
                    <a:t>Leaf Node</a:t>
                  </a:r>
                </a:p>
              </p:txBody>
            </p:sp>
            <p:sp>
              <p:nvSpPr>
                <p:cNvPr id="28" name="TextBox 27">
                  <a:extLst>
                    <a:ext uri="{FF2B5EF4-FFF2-40B4-BE49-F238E27FC236}">
                      <a16:creationId xmlns:a16="http://schemas.microsoft.com/office/drawing/2014/main" id="{EE159529-98F1-6034-1313-718F21F85653}"/>
                    </a:ext>
                  </a:extLst>
                </p:cNvPr>
                <p:cNvSpPr txBox="1"/>
                <p:nvPr/>
              </p:nvSpPr>
              <p:spPr>
                <a:xfrm>
                  <a:off x="8163584" y="3961377"/>
                  <a:ext cx="1138711" cy="369332"/>
                </a:xfrm>
                <a:prstGeom prst="rect">
                  <a:avLst/>
                </a:prstGeom>
                <a:noFill/>
              </p:spPr>
              <p:txBody>
                <a:bodyPr wrap="none" rtlCol="0">
                  <a:spAutoFit/>
                </a:bodyPr>
                <a:lstStyle/>
                <a:p>
                  <a:r>
                    <a:rPr lang="en-US" dirty="0"/>
                    <a:t>Leaf Node</a:t>
                  </a:r>
                </a:p>
              </p:txBody>
            </p:sp>
          </p:grpSp>
          <p:sp>
            <p:nvSpPr>
              <p:cNvPr id="13" name="TextBox 12">
                <a:extLst>
                  <a:ext uri="{FF2B5EF4-FFF2-40B4-BE49-F238E27FC236}">
                    <a16:creationId xmlns:a16="http://schemas.microsoft.com/office/drawing/2014/main" id="{BA4E669D-D08C-E074-98EA-CF319B6A9E69}"/>
                  </a:ext>
                </a:extLst>
              </p:cNvPr>
              <p:cNvSpPr txBox="1"/>
              <p:nvPr/>
            </p:nvSpPr>
            <p:spPr>
              <a:xfrm>
                <a:off x="10394318" y="2294430"/>
                <a:ext cx="1521763" cy="646331"/>
              </a:xfrm>
              <a:prstGeom prst="rect">
                <a:avLst/>
              </a:prstGeom>
              <a:noFill/>
            </p:spPr>
            <p:txBody>
              <a:bodyPr wrap="none" rtlCol="0">
                <a:spAutoFit/>
              </a:bodyPr>
              <a:lstStyle/>
              <a:p>
                <a:r>
                  <a:rPr lang="en-US" dirty="0"/>
                  <a:t>#Ice Cream 60</a:t>
                </a:r>
              </a:p>
              <a:p>
                <a:r>
                  <a:rPr lang="en-US" dirty="0"/>
                  <a:t>#Bajji 40</a:t>
                </a:r>
              </a:p>
            </p:txBody>
          </p:sp>
          <p:sp>
            <p:nvSpPr>
              <p:cNvPr id="14" name="TextBox 13">
                <a:extLst>
                  <a:ext uri="{FF2B5EF4-FFF2-40B4-BE49-F238E27FC236}">
                    <a16:creationId xmlns:a16="http://schemas.microsoft.com/office/drawing/2014/main" id="{677C0890-04AE-CE56-2DE3-D4EBE5C08789}"/>
                  </a:ext>
                </a:extLst>
              </p:cNvPr>
              <p:cNvSpPr txBox="1"/>
              <p:nvPr/>
            </p:nvSpPr>
            <p:spPr>
              <a:xfrm>
                <a:off x="7245757" y="3864829"/>
                <a:ext cx="1521763" cy="646331"/>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none" rtlCol="0">
                <a:spAutoFit/>
              </a:bodyPr>
              <a:lstStyle/>
              <a:p>
                <a:r>
                  <a:rPr lang="en-US" dirty="0"/>
                  <a:t>#Ice Cream 30</a:t>
                </a:r>
              </a:p>
              <a:p>
                <a:r>
                  <a:rPr lang="en-US" dirty="0"/>
                  <a:t>#Bajji 10</a:t>
                </a:r>
              </a:p>
            </p:txBody>
          </p:sp>
          <p:sp>
            <p:nvSpPr>
              <p:cNvPr id="15" name="TextBox 14">
                <a:extLst>
                  <a:ext uri="{FF2B5EF4-FFF2-40B4-BE49-F238E27FC236}">
                    <a16:creationId xmlns:a16="http://schemas.microsoft.com/office/drawing/2014/main" id="{D11B2F12-4979-8182-55EC-5C379473E73B}"/>
                  </a:ext>
                </a:extLst>
              </p:cNvPr>
              <p:cNvSpPr txBox="1"/>
              <p:nvPr/>
            </p:nvSpPr>
            <p:spPr>
              <a:xfrm>
                <a:off x="10394318" y="3864829"/>
                <a:ext cx="1521763" cy="646331"/>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none" rtlCol="0">
                <a:spAutoFit/>
              </a:bodyPr>
              <a:lstStyle/>
              <a:p>
                <a:pPr algn="r"/>
                <a:r>
                  <a:rPr lang="en-US" dirty="0"/>
                  <a:t>#Ice Cream 30</a:t>
                </a:r>
              </a:p>
              <a:p>
                <a:pPr algn="r"/>
                <a:r>
                  <a:rPr lang="en-US" dirty="0"/>
                  <a:t>#Bajji 30</a:t>
                </a:r>
              </a:p>
            </p:txBody>
          </p:sp>
        </p:gr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0B5F25C3-3CA6-B322-5F95-56C3A393B13E}"/>
                    </a:ext>
                  </a:extLst>
                </p:cNvPr>
                <p:cNvSpPr txBox="1"/>
                <p:nvPr/>
              </p:nvSpPr>
              <p:spPr>
                <a:xfrm>
                  <a:off x="8542111" y="5677500"/>
                  <a:ext cx="3466655" cy="506870"/>
                </a:xfrm>
                <a:prstGeom prst="rect">
                  <a:avLst/>
                </a:prstGeom>
                <a:noFill/>
              </p:spPr>
              <p:txBody>
                <a:bodyPr wrap="none" rtlCol="0">
                  <a:spAutoFit/>
                </a:bodyPr>
                <a:lstStyle/>
                <a:p>
                  <a:r>
                    <a:rPr lang="en-US" dirty="0"/>
                    <a:t>E =</a:t>
                  </a:r>
                  <a14:m>
                    <m:oMath xmlns:m="http://schemas.openxmlformats.org/officeDocument/2006/math">
                      <m:f>
                        <m:fPr>
                          <m:ctrlPr>
                            <a:rPr lang="en-US" i="1">
                              <a:latin typeface="Cambria Math" panose="02040503050406030204" pitchFamily="18" charset="0"/>
                            </a:rPr>
                          </m:ctrlPr>
                        </m:fPr>
                        <m:num>
                          <m:r>
                            <a:rPr lang="en-US" b="0" i="1" smtClean="0">
                              <a:latin typeface="Cambria Math" panose="02040503050406030204" pitchFamily="18" charset="0"/>
                            </a:rPr>
                            <m:t>30</m:t>
                          </m:r>
                        </m:num>
                        <m:den>
                          <m:r>
                            <a:rPr lang="en-US" b="0" i="1" smtClean="0">
                              <a:latin typeface="Cambria Math" panose="02040503050406030204" pitchFamily="18" charset="0"/>
                            </a:rPr>
                            <m:t>60</m:t>
                          </m:r>
                        </m:den>
                      </m:f>
                      <m:d>
                        <m:dPr>
                          <m:ctrlPr>
                            <a:rPr lang="en-US" b="0" i="1" smtClean="0">
                              <a:latin typeface="Cambria Math" panose="02040503050406030204" pitchFamily="18" charset="0"/>
                            </a:rPr>
                          </m:ctrlPr>
                        </m:dPr>
                        <m:e>
                          <m:r>
                            <a:rPr lang="en-US" b="0" i="1" smtClean="0">
                              <a:latin typeface="Cambria Math" panose="02040503050406030204" pitchFamily="18" charset="0"/>
                            </a:rPr>
                            <m:t>1−</m:t>
                          </m:r>
                          <m:f>
                            <m:fPr>
                              <m:ctrlPr>
                                <a:rPr lang="en-US" b="0" i="1" smtClean="0">
                                  <a:latin typeface="Cambria Math" panose="02040503050406030204" pitchFamily="18" charset="0"/>
                                </a:rPr>
                              </m:ctrlPr>
                            </m:fPr>
                            <m:num>
                              <m:r>
                                <a:rPr lang="en-US" b="0" i="1" smtClean="0">
                                  <a:latin typeface="Cambria Math" panose="02040503050406030204" pitchFamily="18" charset="0"/>
                                </a:rPr>
                                <m:t>30</m:t>
                              </m:r>
                            </m:num>
                            <m:den>
                              <m:r>
                                <a:rPr lang="en-US" b="0" i="1" smtClean="0">
                                  <a:latin typeface="Cambria Math" panose="02040503050406030204" pitchFamily="18" charset="0"/>
                                </a:rPr>
                                <m:t>60</m:t>
                              </m:r>
                            </m:den>
                          </m:f>
                        </m:e>
                      </m:d>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30</m:t>
                          </m:r>
                        </m:num>
                        <m:den>
                          <m:r>
                            <a:rPr lang="en-US" i="1">
                              <a:latin typeface="Cambria Math" panose="02040503050406030204" pitchFamily="18" charset="0"/>
                            </a:rPr>
                            <m:t>60</m:t>
                          </m:r>
                        </m:den>
                      </m:f>
                      <m:d>
                        <m:dPr>
                          <m:ctrlPr>
                            <a:rPr lang="en-US" i="1">
                              <a:latin typeface="Cambria Math" panose="02040503050406030204" pitchFamily="18" charset="0"/>
                            </a:rPr>
                          </m:ctrlPr>
                        </m:dPr>
                        <m:e>
                          <m:r>
                            <a:rPr lang="en-US" i="1">
                              <a:latin typeface="Cambria Math" panose="02040503050406030204" pitchFamily="18" charset="0"/>
                            </a:rPr>
                            <m:t>1−</m:t>
                          </m:r>
                          <m:f>
                            <m:fPr>
                              <m:ctrlPr>
                                <a:rPr lang="en-US" i="1">
                                  <a:latin typeface="Cambria Math" panose="02040503050406030204" pitchFamily="18" charset="0"/>
                                </a:rPr>
                              </m:ctrlPr>
                            </m:fPr>
                            <m:num>
                              <m:r>
                                <a:rPr lang="en-US" i="1">
                                  <a:latin typeface="Cambria Math" panose="02040503050406030204" pitchFamily="18" charset="0"/>
                                </a:rPr>
                                <m:t>30</m:t>
                              </m:r>
                            </m:num>
                            <m:den>
                              <m:r>
                                <a:rPr lang="en-US" i="1">
                                  <a:latin typeface="Cambria Math" panose="02040503050406030204" pitchFamily="18" charset="0"/>
                                </a:rPr>
                                <m:t>60</m:t>
                              </m:r>
                            </m:den>
                          </m:f>
                        </m:e>
                      </m:d>
                      <m:r>
                        <a:rPr lang="en-US" i="1">
                          <a:latin typeface="Cambria Math" panose="02040503050406030204" pitchFamily="18" charset="0"/>
                        </a:rPr>
                        <m:t>=</m:t>
                      </m:r>
                      <m:r>
                        <a:rPr lang="en-US" b="0" i="1" smtClean="0">
                          <a:latin typeface="Cambria Math" panose="02040503050406030204" pitchFamily="18" charset="0"/>
                        </a:rPr>
                        <m:t>0.5</m:t>
                      </m:r>
                    </m:oMath>
                  </a14:m>
                  <a:endParaRPr lang="en-US" dirty="0"/>
                </a:p>
              </p:txBody>
            </p:sp>
          </mc:Choice>
          <mc:Fallback xmlns="">
            <p:sp>
              <p:nvSpPr>
                <p:cNvPr id="17" name="TextBox 16">
                  <a:extLst>
                    <a:ext uri="{FF2B5EF4-FFF2-40B4-BE49-F238E27FC236}">
                      <a16:creationId xmlns:a16="http://schemas.microsoft.com/office/drawing/2014/main" id="{0B5F25C3-3CA6-B322-5F95-56C3A393B13E}"/>
                    </a:ext>
                  </a:extLst>
                </p:cNvPr>
                <p:cNvSpPr txBox="1">
                  <a:spLocks noRot="1" noChangeAspect="1" noMove="1" noResize="1" noEditPoints="1" noAdjustHandles="1" noChangeArrowheads="1" noChangeShapeType="1" noTextEdit="1"/>
                </p:cNvSpPr>
                <p:nvPr/>
              </p:nvSpPr>
              <p:spPr>
                <a:xfrm>
                  <a:off x="8542111" y="5677500"/>
                  <a:ext cx="3466655" cy="506870"/>
                </a:xfrm>
                <a:prstGeom prst="rect">
                  <a:avLst/>
                </a:prstGeom>
                <a:blipFill>
                  <a:blip r:embed="rId3"/>
                  <a:stretch>
                    <a:fillRect l="-1406" b="-602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6F98BE2D-837B-A58B-8733-4E8A939DCCB0}"/>
                    </a:ext>
                  </a:extLst>
                </p:cNvPr>
                <p:cNvSpPr txBox="1"/>
                <p:nvPr/>
              </p:nvSpPr>
              <p:spPr>
                <a:xfrm>
                  <a:off x="6218019" y="1269551"/>
                  <a:ext cx="4072590" cy="506870"/>
                </a:xfrm>
                <a:prstGeom prst="rect">
                  <a:avLst/>
                </a:prstGeom>
                <a:noFill/>
              </p:spPr>
              <p:txBody>
                <a:bodyPr wrap="none" rtlCol="0">
                  <a:spAutoFit/>
                </a:bodyPr>
                <a:lstStyle/>
                <a:p>
                  <a:pPr algn="ctr"/>
                  <a:r>
                    <a:rPr lang="en-US" dirty="0"/>
                    <a:t>G =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40</m:t>
                          </m:r>
                        </m:num>
                        <m:den>
                          <m:r>
                            <a:rPr lang="en-US" i="1">
                              <a:latin typeface="Cambria Math" panose="02040503050406030204" pitchFamily="18" charset="0"/>
                            </a:rPr>
                            <m:t>100</m:t>
                          </m:r>
                        </m:den>
                      </m:f>
                      <m:d>
                        <m:dPr>
                          <m:ctrlPr>
                            <a:rPr lang="en-US" i="1">
                              <a:latin typeface="Cambria Math" panose="02040503050406030204" pitchFamily="18" charset="0"/>
                            </a:rPr>
                          </m:ctrlPr>
                        </m:dPr>
                        <m:e>
                          <m:r>
                            <a:rPr lang="en-US" i="1">
                              <a:latin typeface="Cambria Math" panose="02040503050406030204" pitchFamily="18" charset="0"/>
                            </a:rPr>
                            <m:t>1−</m:t>
                          </m:r>
                          <m:f>
                            <m:fPr>
                              <m:ctrlPr>
                                <a:rPr lang="en-US" i="1">
                                  <a:latin typeface="Cambria Math" panose="02040503050406030204" pitchFamily="18" charset="0"/>
                                </a:rPr>
                              </m:ctrlPr>
                            </m:fPr>
                            <m:num>
                              <m:r>
                                <a:rPr lang="en-US" i="1">
                                  <a:latin typeface="Cambria Math" panose="02040503050406030204" pitchFamily="18" charset="0"/>
                                </a:rPr>
                                <m:t>40</m:t>
                              </m:r>
                            </m:num>
                            <m:den>
                              <m:r>
                                <a:rPr lang="en-US" i="1">
                                  <a:latin typeface="Cambria Math" panose="02040503050406030204" pitchFamily="18" charset="0"/>
                                </a:rPr>
                                <m:t>100</m:t>
                              </m:r>
                            </m:den>
                          </m:f>
                        </m:e>
                      </m:d>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60</m:t>
                          </m:r>
                        </m:num>
                        <m:den>
                          <m:r>
                            <a:rPr lang="en-US" i="1">
                              <a:latin typeface="Cambria Math" panose="02040503050406030204" pitchFamily="18" charset="0"/>
                            </a:rPr>
                            <m:t>100</m:t>
                          </m:r>
                        </m:den>
                      </m:f>
                      <m:d>
                        <m:dPr>
                          <m:ctrlPr>
                            <a:rPr lang="en-US" i="1">
                              <a:latin typeface="Cambria Math" panose="02040503050406030204" pitchFamily="18" charset="0"/>
                            </a:rPr>
                          </m:ctrlPr>
                        </m:dPr>
                        <m:e>
                          <m:r>
                            <a:rPr lang="en-US" i="1">
                              <a:latin typeface="Cambria Math" panose="02040503050406030204" pitchFamily="18" charset="0"/>
                            </a:rPr>
                            <m:t>1−</m:t>
                          </m:r>
                          <m:f>
                            <m:fPr>
                              <m:ctrlPr>
                                <a:rPr lang="en-US" i="1">
                                  <a:latin typeface="Cambria Math" panose="02040503050406030204" pitchFamily="18" charset="0"/>
                                </a:rPr>
                              </m:ctrlPr>
                            </m:fPr>
                            <m:num>
                              <m:r>
                                <a:rPr lang="en-US" i="1">
                                  <a:latin typeface="Cambria Math" panose="02040503050406030204" pitchFamily="18" charset="0"/>
                                </a:rPr>
                                <m:t>60</m:t>
                              </m:r>
                            </m:num>
                            <m:den>
                              <m:r>
                                <a:rPr lang="en-US" i="1">
                                  <a:latin typeface="Cambria Math" panose="02040503050406030204" pitchFamily="18" charset="0"/>
                                </a:rPr>
                                <m:t>100</m:t>
                              </m:r>
                            </m:den>
                          </m:f>
                        </m:e>
                      </m:d>
                      <m:r>
                        <a:rPr lang="en-US" i="1">
                          <a:latin typeface="Cambria Math" panose="02040503050406030204" pitchFamily="18" charset="0"/>
                        </a:rPr>
                        <m:t>=0.48</m:t>
                      </m:r>
                    </m:oMath>
                  </a14:m>
                  <a:endParaRPr lang="en-US" dirty="0"/>
                </a:p>
              </p:txBody>
            </p:sp>
          </mc:Choice>
          <mc:Fallback xmlns="">
            <p:sp>
              <p:nvSpPr>
                <p:cNvPr id="18" name="TextBox 17">
                  <a:extLst>
                    <a:ext uri="{FF2B5EF4-FFF2-40B4-BE49-F238E27FC236}">
                      <a16:creationId xmlns:a16="http://schemas.microsoft.com/office/drawing/2014/main" id="{6F98BE2D-837B-A58B-8733-4E8A939DCCB0}"/>
                    </a:ext>
                  </a:extLst>
                </p:cNvPr>
                <p:cNvSpPr txBox="1">
                  <a:spLocks noRot="1" noChangeAspect="1" noMove="1" noResize="1" noEditPoints="1" noAdjustHandles="1" noChangeArrowheads="1" noChangeShapeType="1" noTextEdit="1"/>
                </p:cNvSpPr>
                <p:nvPr/>
              </p:nvSpPr>
              <p:spPr>
                <a:xfrm>
                  <a:off x="6218019" y="1269551"/>
                  <a:ext cx="4072590" cy="506870"/>
                </a:xfrm>
                <a:prstGeom prst="rect">
                  <a:avLst/>
                </a:prstGeom>
                <a:blipFill>
                  <a:blip r:embed="rId4"/>
                  <a:stretch>
                    <a:fillRect l="-749" b="-602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757FA2DF-5BA5-AA75-7969-1941F8343E2A}"/>
                    </a:ext>
                  </a:extLst>
                </p:cNvPr>
                <p:cNvSpPr txBox="1"/>
                <p:nvPr/>
              </p:nvSpPr>
              <p:spPr>
                <a:xfrm>
                  <a:off x="4678017" y="5681084"/>
                  <a:ext cx="3647793" cy="506870"/>
                </a:xfrm>
                <a:prstGeom prst="rect">
                  <a:avLst/>
                </a:prstGeom>
                <a:noFill/>
              </p:spPr>
              <p:txBody>
                <a:bodyPr wrap="none" rtlCol="0">
                  <a:spAutoFit/>
                </a:bodyPr>
                <a:lstStyle/>
                <a:p>
                  <a:pPr algn="ctr"/>
                  <a:r>
                    <a:rPr lang="en-US" dirty="0"/>
                    <a:t>E =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10</m:t>
                          </m:r>
                        </m:num>
                        <m:den>
                          <m:r>
                            <a:rPr lang="en-US" b="0" i="1" smtClean="0">
                              <a:latin typeface="Cambria Math" panose="02040503050406030204" pitchFamily="18" charset="0"/>
                            </a:rPr>
                            <m:t>40</m:t>
                          </m:r>
                        </m:den>
                      </m:f>
                      <m:d>
                        <m:dPr>
                          <m:ctrlPr>
                            <a:rPr lang="en-US" b="0" i="1" smtClean="0">
                              <a:latin typeface="Cambria Math" panose="02040503050406030204" pitchFamily="18" charset="0"/>
                            </a:rPr>
                          </m:ctrlPr>
                        </m:dPr>
                        <m:e>
                          <m:r>
                            <a:rPr lang="en-US" b="0" i="1" smtClean="0">
                              <a:latin typeface="Cambria Math" panose="02040503050406030204" pitchFamily="18" charset="0"/>
                            </a:rPr>
                            <m:t>1−</m:t>
                          </m:r>
                          <m:f>
                            <m:fPr>
                              <m:ctrlPr>
                                <a:rPr lang="en-US" b="0" i="1" smtClean="0">
                                  <a:latin typeface="Cambria Math" panose="02040503050406030204" pitchFamily="18" charset="0"/>
                                </a:rPr>
                              </m:ctrlPr>
                            </m:fPr>
                            <m:num>
                              <m:r>
                                <a:rPr lang="en-US" b="0" i="1" smtClean="0">
                                  <a:latin typeface="Cambria Math" panose="02040503050406030204" pitchFamily="18" charset="0"/>
                                </a:rPr>
                                <m:t>10</m:t>
                              </m:r>
                            </m:num>
                            <m:den>
                              <m:r>
                                <a:rPr lang="en-US" b="0" i="1" smtClean="0">
                                  <a:latin typeface="Cambria Math" panose="02040503050406030204" pitchFamily="18" charset="0"/>
                                </a:rPr>
                                <m:t>40</m:t>
                              </m:r>
                            </m:den>
                          </m:f>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30</m:t>
                          </m:r>
                        </m:num>
                        <m:den>
                          <m:r>
                            <a:rPr lang="en-US" b="0" i="1" smtClean="0">
                              <a:latin typeface="Cambria Math" panose="02040503050406030204" pitchFamily="18" charset="0"/>
                            </a:rPr>
                            <m:t>40</m:t>
                          </m:r>
                        </m:den>
                      </m:f>
                      <m:d>
                        <m:dPr>
                          <m:ctrlPr>
                            <a:rPr lang="en-US" b="0" i="1" smtClean="0">
                              <a:latin typeface="Cambria Math" panose="02040503050406030204" pitchFamily="18" charset="0"/>
                            </a:rPr>
                          </m:ctrlPr>
                        </m:dPr>
                        <m:e>
                          <m:r>
                            <a:rPr lang="en-US" b="0" i="1" smtClean="0">
                              <a:latin typeface="Cambria Math" panose="02040503050406030204" pitchFamily="18" charset="0"/>
                            </a:rPr>
                            <m:t>1−</m:t>
                          </m:r>
                          <m:f>
                            <m:fPr>
                              <m:ctrlPr>
                                <a:rPr lang="en-US" b="0" i="1" smtClean="0">
                                  <a:latin typeface="Cambria Math" panose="02040503050406030204" pitchFamily="18" charset="0"/>
                                </a:rPr>
                              </m:ctrlPr>
                            </m:fPr>
                            <m:num>
                              <m:r>
                                <a:rPr lang="en-US" b="0" i="1" smtClean="0">
                                  <a:latin typeface="Cambria Math" panose="02040503050406030204" pitchFamily="18" charset="0"/>
                                </a:rPr>
                                <m:t>30</m:t>
                              </m:r>
                            </m:num>
                            <m:den>
                              <m:r>
                                <a:rPr lang="en-US" b="0" i="1" smtClean="0">
                                  <a:latin typeface="Cambria Math" panose="02040503050406030204" pitchFamily="18" charset="0"/>
                                </a:rPr>
                                <m:t>40</m:t>
                              </m:r>
                            </m:den>
                          </m:f>
                        </m:e>
                      </m:d>
                      <m:r>
                        <a:rPr lang="en-US" b="0" i="1" smtClean="0">
                          <a:latin typeface="Cambria Math" panose="02040503050406030204" pitchFamily="18" charset="0"/>
                        </a:rPr>
                        <m:t>=0.19</m:t>
                      </m:r>
                    </m:oMath>
                  </a14:m>
                  <a:endParaRPr lang="en-US" dirty="0"/>
                </a:p>
              </p:txBody>
            </p:sp>
          </mc:Choice>
          <mc:Fallback xmlns="">
            <p:sp>
              <p:nvSpPr>
                <p:cNvPr id="29" name="TextBox 28">
                  <a:extLst>
                    <a:ext uri="{FF2B5EF4-FFF2-40B4-BE49-F238E27FC236}">
                      <a16:creationId xmlns:a16="http://schemas.microsoft.com/office/drawing/2014/main" id="{757FA2DF-5BA5-AA75-7969-1941F8343E2A}"/>
                    </a:ext>
                  </a:extLst>
                </p:cNvPr>
                <p:cNvSpPr txBox="1">
                  <a:spLocks noRot="1" noChangeAspect="1" noMove="1" noResize="1" noEditPoints="1" noAdjustHandles="1" noChangeArrowheads="1" noChangeShapeType="1" noTextEdit="1"/>
                </p:cNvSpPr>
                <p:nvPr/>
              </p:nvSpPr>
              <p:spPr>
                <a:xfrm>
                  <a:off x="4678017" y="5681084"/>
                  <a:ext cx="3647793" cy="506870"/>
                </a:xfrm>
                <a:prstGeom prst="rect">
                  <a:avLst/>
                </a:prstGeom>
                <a:blipFill>
                  <a:blip r:embed="rId5"/>
                  <a:stretch>
                    <a:fillRect l="-835" b="-6024"/>
                  </a:stretch>
                </a:blipFill>
              </p:spPr>
              <p:txBody>
                <a:bodyPr/>
                <a:lstStyle/>
                <a:p>
                  <a:r>
                    <a:rPr lang="en-US">
                      <a:noFill/>
                    </a:rPr>
                    <a:t> </a:t>
                  </a:r>
                </a:p>
              </p:txBody>
            </p:sp>
          </mc:Fallback>
        </mc:AlternateContent>
      </p:grpSp>
    </p:spTree>
    <p:extLst>
      <p:ext uri="{BB962C8B-B14F-4D97-AF65-F5344CB8AC3E}">
        <p14:creationId xmlns:p14="http://schemas.microsoft.com/office/powerpoint/2010/main" val="84610454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55B6A-0574-870B-4679-E8DA1EB135F4}"/>
              </a:ext>
            </a:extLst>
          </p:cNvPr>
          <p:cNvSpPr>
            <a:spLocks noGrp="1"/>
          </p:cNvSpPr>
          <p:nvPr>
            <p:ph type="title"/>
          </p:nvPr>
        </p:nvSpPr>
        <p:spPr/>
        <p:txBody>
          <a:bodyPr/>
          <a:lstStyle/>
          <a:p>
            <a:r>
              <a:rPr lang="en-AU" dirty="0"/>
              <a:t>Building a Decision Tree</a:t>
            </a:r>
          </a:p>
        </p:txBody>
      </p:sp>
      <p:sp>
        <p:nvSpPr>
          <p:cNvPr id="4" name="Text Placeholder 3">
            <a:extLst>
              <a:ext uri="{FF2B5EF4-FFF2-40B4-BE49-F238E27FC236}">
                <a16:creationId xmlns:a16="http://schemas.microsoft.com/office/drawing/2014/main" id="{BA77264D-6D3B-765A-EF4D-8B13645E2032}"/>
              </a:ext>
            </a:extLst>
          </p:cNvPr>
          <p:cNvSpPr>
            <a:spLocks noGrp="1"/>
          </p:cNvSpPr>
          <p:nvPr>
            <p:ph type="body" idx="1"/>
          </p:nvPr>
        </p:nvSpPr>
        <p:spPr/>
        <p:txBody>
          <a:bodyPr/>
          <a:lstStyle/>
          <a:p>
            <a:r>
              <a:rPr lang="en-US" dirty="0"/>
              <a:t>Case Study</a:t>
            </a:r>
          </a:p>
        </p:txBody>
      </p:sp>
    </p:spTree>
    <p:extLst>
      <p:ext uri="{BB962C8B-B14F-4D97-AF65-F5344CB8AC3E}">
        <p14:creationId xmlns:p14="http://schemas.microsoft.com/office/powerpoint/2010/main" val="396459021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A7518FA-F3E3-D503-E6F4-28D45FEACEA8}"/>
              </a:ext>
            </a:extLst>
          </p:cNvPr>
          <p:cNvSpPr>
            <a:spLocks noGrp="1"/>
          </p:cNvSpPr>
          <p:nvPr>
            <p:ph type="title"/>
          </p:nvPr>
        </p:nvSpPr>
        <p:spPr/>
        <p:txBody>
          <a:bodyPr/>
          <a:lstStyle/>
          <a:p>
            <a:r>
              <a:rPr lang="en-US" dirty="0"/>
              <a:t>Example Data Source: Diabetes Data</a:t>
            </a:r>
          </a:p>
        </p:txBody>
      </p:sp>
      <p:sp>
        <p:nvSpPr>
          <p:cNvPr id="5" name="Content Placeholder 4">
            <a:extLst>
              <a:ext uri="{FF2B5EF4-FFF2-40B4-BE49-F238E27FC236}">
                <a16:creationId xmlns:a16="http://schemas.microsoft.com/office/drawing/2014/main" id="{41771308-63B4-7831-D9C8-F87E3448E792}"/>
              </a:ext>
            </a:extLst>
          </p:cNvPr>
          <p:cNvSpPr>
            <a:spLocks noGrp="1"/>
          </p:cNvSpPr>
          <p:nvPr>
            <p:ph idx="1"/>
          </p:nvPr>
        </p:nvSpPr>
        <p:spPr/>
        <p:txBody>
          <a:bodyPr>
            <a:normAutofit fontScale="85000" lnSpcReduction="20000"/>
          </a:bodyPr>
          <a:lstStyle/>
          <a:p>
            <a:pPr marL="0" indent="0">
              <a:buNone/>
            </a:pPr>
            <a:r>
              <a:rPr lang="en-US" dirty="0"/>
              <a:t>https://www.kaggle.com/datasets/mathchi/diabetes-data-set</a:t>
            </a:r>
          </a:p>
          <a:p>
            <a:pPr marL="0" indent="0">
              <a:buNone/>
            </a:pPr>
            <a:r>
              <a:rPr lang="en-US" dirty="0"/>
              <a:t>Accessed on:7/22/2023</a:t>
            </a:r>
          </a:p>
          <a:p>
            <a:pPr marL="0" indent="0">
              <a:buNone/>
            </a:pPr>
            <a:endParaRPr lang="en-US" dirty="0"/>
          </a:p>
          <a:p>
            <a:pPr marL="0" indent="0">
              <a:buNone/>
            </a:pPr>
            <a:r>
              <a:rPr lang="en-US" b="1" dirty="0"/>
              <a:t>Context</a:t>
            </a:r>
          </a:p>
          <a:p>
            <a:pPr marL="0" indent="0">
              <a:buNone/>
            </a:pPr>
            <a:r>
              <a:rPr lang="en-US" dirty="0"/>
              <a:t>This dataset is originally from the </a:t>
            </a:r>
            <a:r>
              <a:rPr lang="en-US" u="sng" dirty="0"/>
              <a:t>National Institute of Diabetes and Digestive and Kidney Diseases</a:t>
            </a:r>
            <a:r>
              <a:rPr lang="en-US" dirty="0"/>
              <a:t>. The objective is to predict based on diagnostic measurements whether a patient has diabetes.</a:t>
            </a:r>
          </a:p>
          <a:p>
            <a:pPr marL="0" indent="0">
              <a:buNone/>
            </a:pPr>
            <a:endParaRPr lang="en-US" dirty="0"/>
          </a:p>
          <a:p>
            <a:pPr marL="0" indent="0">
              <a:buNone/>
            </a:pPr>
            <a:r>
              <a:rPr lang="en-US" b="1" dirty="0"/>
              <a:t>Content</a:t>
            </a:r>
          </a:p>
          <a:p>
            <a:pPr marL="0" indent="0">
              <a:buNone/>
            </a:pPr>
            <a:r>
              <a:rPr lang="en-US" dirty="0"/>
              <a:t>Several constraints were placed on the selection of these instances from a larger database. In particular, all patients here are females at least 21 years old of Pima Indian heritage.</a:t>
            </a:r>
          </a:p>
        </p:txBody>
      </p:sp>
    </p:spTree>
    <p:extLst>
      <p:ext uri="{BB962C8B-B14F-4D97-AF65-F5344CB8AC3E}">
        <p14:creationId xmlns:p14="http://schemas.microsoft.com/office/powerpoint/2010/main" val="351003907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7646E6-D178-8ADE-4BBD-DACC15F727F1}"/>
              </a:ext>
            </a:extLst>
          </p:cNvPr>
          <p:cNvSpPr>
            <a:spLocks noGrp="1"/>
          </p:cNvSpPr>
          <p:nvPr>
            <p:ph type="title"/>
          </p:nvPr>
        </p:nvSpPr>
        <p:spPr/>
        <p:txBody>
          <a:bodyPr/>
          <a:lstStyle/>
          <a:p>
            <a:r>
              <a:rPr lang="en-US" dirty="0"/>
              <a:t>Data Details &amp; Prep</a:t>
            </a:r>
          </a:p>
        </p:txBody>
      </p:sp>
      <p:sp>
        <p:nvSpPr>
          <p:cNvPr id="3" name="Content Placeholder 2">
            <a:extLst>
              <a:ext uri="{FF2B5EF4-FFF2-40B4-BE49-F238E27FC236}">
                <a16:creationId xmlns:a16="http://schemas.microsoft.com/office/drawing/2014/main" id="{31D3E301-A859-2FD9-4100-562356182273}"/>
              </a:ext>
            </a:extLst>
          </p:cNvPr>
          <p:cNvSpPr>
            <a:spLocks noGrp="1"/>
          </p:cNvSpPr>
          <p:nvPr>
            <p:ph sz="half" idx="1"/>
          </p:nvPr>
        </p:nvSpPr>
        <p:spPr/>
        <p:txBody>
          <a:bodyPr>
            <a:normAutofit fontScale="92500" lnSpcReduction="10000"/>
          </a:bodyPr>
          <a:lstStyle/>
          <a:p>
            <a:r>
              <a:rPr lang="en-US" dirty="0"/>
              <a:t>Clean dataset with no missing data.</a:t>
            </a:r>
          </a:p>
          <a:p>
            <a:r>
              <a:rPr lang="en-US" dirty="0"/>
              <a:t>One hot encoded categorical variables. </a:t>
            </a:r>
          </a:p>
          <a:p>
            <a:r>
              <a:rPr lang="en-US" dirty="0"/>
              <a:t>8 Features </a:t>
            </a:r>
          </a:p>
          <a:p>
            <a:pPr lvl="1"/>
            <a:r>
              <a:rPr lang="en-US" dirty="0"/>
              <a:t>Pregnancies,</a:t>
            </a:r>
          </a:p>
          <a:p>
            <a:pPr lvl="1"/>
            <a:r>
              <a:rPr lang="en-US" dirty="0"/>
              <a:t>Glucose,</a:t>
            </a:r>
          </a:p>
          <a:p>
            <a:pPr lvl="1"/>
            <a:r>
              <a:rPr lang="en-US" dirty="0"/>
              <a:t>Blood Pressure,</a:t>
            </a:r>
          </a:p>
          <a:p>
            <a:pPr lvl="1"/>
            <a:r>
              <a:rPr lang="en-US" dirty="0"/>
              <a:t>Skin Thickness,</a:t>
            </a:r>
          </a:p>
          <a:p>
            <a:pPr lvl="1"/>
            <a:r>
              <a:rPr lang="en-US" dirty="0"/>
              <a:t>Insulin,</a:t>
            </a:r>
          </a:p>
          <a:p>
            <a:pPr lvl="1"/>
            <a:r>
              <a:rPr lang="en-US" dirty="0"/>
              <a:t>BMI,</a:t>
            </a:r>
          </a:p>
          <a:p>
            <a:pPr lvl="1"/>
            <a:r>
              <a:rPr lang="en-US" dirty="0" err="1"/>
              <a:t>DiabetesPedigreeFunction</a:t>
            </a:r>
            <a:r>
              <a:rPr lang="en-US" dirty="0"/>
              <a:t>,</a:t>
            </a:r>
          </a:p>
          <a:p>
            <a:pPr lvl="1"/>
            <a:r>
              <a:rPr lang="en-US" dirty="0"/>
              <a:t>Age</a:t>
            </a:r>
          </a:p>
        </p:txBody>
      </p:sp>
      <p:sp>
        <p:nvSpPr>
          <p:cNvPr id="4" name="Content Placeholder 3">
            <a:extLst>
              <a:ext uri="{FF2B5EF4-FFF2-40B4-BE49-F238E27FC236}">
                <a16:creationId xmlns:a16="http://schemas.microsoft.com/office/drawing/2014/main" id="{B10E1C7C-28CE-B4FF-2532-36156833AD5C}"/>
              </a:ext>
            </a:extLst>
          </p:cNvPr>
          <p:cNvSpPr>
            <a:spLocks noGrp="1"/>
          </p:cNvSpPr>
          <p:nvPr>
            <p:ph sz="half" idx="2"/>
          </p:nvPr>
        </p:nvSpPr>
        <p:spPr/>
        <p:txBody>
          <a:bodyPr>
            <a:normAutofit fontScale="92500" lnSpcReduction="10000"/>
          </a:bodyPr>
          <a:lstStyle/>
          <a:p>
            <a:r>
              <a:rPr lang="en-US" dirty="0"/>
              <a:t>Data is randomly split into 70% training and 30% test</a:t>
            </a:r>
          </a:p>
          <a:p>
            <a:pPr lvl="1"/>
            <a:r>
              <a:rPr lang="en-US" dirty="0"/>
              <a:t>Training – 538</a:t>
            </a:r>
          </a:p>
          <a:p>
            <a:pPr lvl="2"/>
            <a:r>
              <a:rPr lang="en-US" dirty="0"/>
              <a:t>Diabetic – 202</a:t>
            </a:r>
          </a:p>
          <a:p>
            <a:pPr lvl="2"/>
            <a:r>
              <a:rPr lang="en-US" dirty="0"/>
              <a:t>Non-Diabetic – 336</a:t>
            </a:r>
          </a:p>
          <a:p>
            <a:pPr lvl="1"/>
            <a:r>
              <a:rPr lang="en-US" dirty="0"/>
              <a:t>Test – 230 </a:t>
            </a:r>
          </a:p>
          <a:p>
            <a:pPr lvl="2"/>
            <a:r>
              <a:rPr lang="en-US" dirty="0"/>
              <a:t>Diabetic – 66</a:t>
            </a:r>
          </a:p>
          <a:p>
            <a:pPr lvl="2"/>
            <a:r>
              <a:rPr lang="en-US" dirty="0"/>
              <a:t>Non-Diabetic – 164</a:t>
            </a:r>
          </a:p>
        </p:txBody>
      </p:sp>
    </p:spTree>
    <p:extLst>
      <p:ext uri="{BB962C8B-B14F-4D97-AF65-F5344CB8AC3E}">
        <p14:creationId xmlns:p14="http://schemas.microsoft.com/office/powerpoint/2010/main" val="231946124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566CD-840C-E3CD-24D1-A22AD1951886}"/>
              </a:ext>
            </a:extLst>
          </p:cNvPr>
          <p:cNvSpPr>
            <a:spLocks noGrp="1"/>
          </p:cNvSpPr>
          <p:nvPr>
            <p:ph type="title"/>
          </p:nvPr>
        </p:nvSpPr>
        <p:spPr/>
        <p:txBody>
          <a:bodyPr/>
          <a:lstStyle/>
          <a:p>
            <a:r>
              <a:rPr lang="en-US" dirty="0"/>
              <a:t>Approach: ID3 Optimizing the loss metric</a:t>
            </a:r>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98DCA41B-0AFC-18B3-5821-2DDA09960BA6}"/>
                  </a:ext>
                </a:extLst>
              </p:cNvPr>
              <p:cNvSpPr txBox="1"/>
              <p:nvPr/>
            </p:nvSpPr>
            <p:spPr>
              <a:xfrm>
                <a:off x="976312" y="5153786"/>
                <a:ext cx="10239375" cy="1477328"/>
              </a:xfrm>
              <a:prstGeom prst="rect">
                <a:avLst/>
              </a:prstGeom>
              <a:noFill/>
            </p:spPr>
            <p:txBody>
              <a:bodyPr wrap="square" rtlCol="0">
                <a:spAutoFit/>
              </a:bodyPr>
              <a:lstStyle/>
              <a:p>
                <a:r>
                  <a:rPr lang="en-US" dirty="0"/>
                  <a:t>Consider a tree formed by a random split on BMI and the impact on two metrics Entropy and Gini:</a:t>
                </a:r>
              </a:p>
              <a:p>
                <a:pPr marL="285750" indent="-285750">
                  <a:buFont typeface="Arial" panose="020B0604020202020204" pitchFamily="34" charset="0"/>
                  <a:buChar char="•"/>
                </a:pPr>
                <a:r>
                  <a:rPr lang="en-US" dirty="0"/>
                  <a:t>Entropy reduction </a:t>
                </a:r>
                <a14:m>
                  <m:oMath xmlns:m="http://schemas.openxmlformats.org/officeDocument/2006/math">
                    <m:r>
                      <a:rPr lang="en-US" i="1" dirty="0" smtClean="0">
                        <a:latin typeface="Cambria Math" panose="02040503050406030204" pitchFamily="18" charset="0"/>
                      </a:rPr>
                      <m:t>=</m:t>
                    </m:r>
                    <m:r>
                      <a:rPr lang="en-US" i="1" dirty="0">
                        <a:latin typeface="Cambria Math" panose="02040503050406030204" pitchFamily="18" charset="0"/>
                      </a:rPr>
                      <m:t> </m:t>
                    </m:r>
                    <m:r>
                      <a:rPr lang="en-US" i="1" dirty="0" smtClean="0">
                        <a:latin typeface="Cambria Math" panose="02040503050406030204" pitchFamily="18" charset="0"/>
                      </a:rPr>
                      <m:t>0.955−</m:t>
                    </m:r>
                    <m:r>
                      <a:rPr lang="en-US" b="0" i="1" dirty="0" smtClean="0">
                        <a:latin typeface="Cambria Math" panose="02040503050406030204" pitchFamily="18" charset="0"/>
                      </a:rPr>
                      <m:t>0.355×0.652−0.645×1.0=0.079</m:t>
                    </m:r>
                  </m:oMath>
                </a14:m>
                <a:r>
                  <a:rPr lang="en-US" dirty="0"/>
                  <a:t>. </a:t>
                </a:r>
              </a:p>
              <a:p>
                <a:pPr marL="285750" indent="-285750">
                  <a:buFont typeface="Arial" panose="020B0604020202020204" pitchFamily="34" charset="0"/>
                  <a:buChar char="•"/>
                </a:pPr>
                <a:r>
                  <a:rPr lang="en-US" dirty="0"/>
                  <a:t>Gini reduction </a:t>
                </a:r>
                <a14:m>
                  <m:oMath xmlns:m="http://schemas.openxmlformats.org/officeDocument/2006/math">
                    <m:r>
                      <a:rPr lang="en-US" i="1" dirty="0" smtClean="0">
                        <a:latin typeface="Cambria Math" panose="02040503050406030204" pitchFamily="18" charset="0"/>
                      </a:rPr>
                      <m:t>=</m:t>
                    </m:r>
                    <m:r>
                      <a:rPr lang="en-US" i="1" dirty="0">
                        <a:latin typeface="Cambria Math" panose="02040503050406030204" pitchFamily="18" charset="0"/>
                      </a:rPr>
                      <m:t> </m:t>
                    </m:r>
                    <m:r>
                      <a:rPr lang="en-US" i="1" dirty="0" smtClean="0">
                        <a:latin typeface="Cambria Math" panose="02040503050406030204" pitchFamily="18" charset="0"/>
                      </a:rPr>
                      <m:t>0.469</m:t>
                    </m:r>
                    <m:r>
                      <a:rPr lang="en-US" i="1" dirty="0">
                        <a:latin typeface="Cambria Math" panose="02040503050406030204" pitchFamily="18" charset="0"/>
                      </a:rPr>
                      <m:t> </m:t>
                    </m:r>
                    <m:r>
                      <a:rPr lang="en-US" i="1" dirty="0" smtClean="0">
                        <a:latin typeface="Cambria Math" panose="02040503050406030204" pitchFamily="18" charset="0"/>
                      </a:rPr>
                      <m:t>– 0.355×</m:t>
                    </m:r>
                    <m:r>
                      <a:rPr lang="en-US" b="0" i="1" dirty="0" smtClean="0">
                        <a:latin typeface="Cambria Math" panose="02040503050406030204" pitchFamily="18" charset="0"/>
                      </a:rPr>
                      <m:t>0.279 −0.645×0.5=0.047</m:t>
                    </m:r>
                  </m:oMath>
                </a14:m>
                <a:r>
                  <a:rPr lang="en-US" dirty="0"/>
                  <a:t>.</a:t>
                </a:r>
              </a:p>
              <a:p>
                <a:r>
                  <a:rPr lang="en-US" dirty="0"/>
                  <a:t>There is a slight reduction owing to purity of the left branch. Exploring multiple possible features and splits on each of them we get the optimal choice. </a:t>
                </a:r>
              </a:p>
            </p:txBody>
          </p:sp>
        </mc:Choice>
        <mc:Fallback xmlns="">
          <p:sp>
            <p:nvSpPr>
              <p:cNvPr id="17" name="TextBox 16">
                <a:extLst>
                  <a:ext uri="{FF2B5EF4-FFF2-40B4-BE49-F238E27FC236}">
                    <a16:creationId xmlns:a16="http://schemas.microsoft.com/office/drawing/2014/main" id="{98DCA41B-0AFC-18B3-5821-2DDA09960BA6}"/>
                  </a:ext>
                </a:extLst>
              </p:cNvPr>
              <p:cNvSpPr txBox="1">
                <a:spLocks noRot="1" noChangeAspect="1" noMove="1" noResize="1" noEditPoints="1" noAdjustHandles="1" noChangeArrowheads="1" noChangeShapeType="1" noTextEdit="1"/>
              </p:cNvSpPr>
              <p:nvPr/>
            </p:nvSpPr>
            <p:spPr>
              <a:xfrm>
                <a:off x="976312" y="5153786"/>
                <a:ext cx="10239375" cy="1477328"/>
              </a:xfrm>
              <a:prstGeom prst="rect">
                <a:avLst/>
              </a:prstGeom>
              <a:blipFill>
                <a:blip r:embed="rId2"/>
                <a:stretch>
                  <a:fillRect l="-476" t="-2058" b="-535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1D115CB4-8E17-4B18-7148-98658284D74D}"/>
                  </a:ext>
                </a:extLst>
              </p:cNvPr>
              <p:cNvSpPr txBox="1"/>
              <p:nvPr/>
            </p:nvSpPr>
            <p:spPr>
              <a:xfrm>
                <a:off x="2168555" y="2007592"/>
                <a:ext cx="2233432" cy="1200329"/>
              </a:xfrm>
              <a:prstGeom prst="rect">
                <a:avLst/>
              </a:prstGeom>
              <a:ln w="19050"/>
            </p:spPr>
            <p:style>
              <a:lnRef idx="2">
                <a:schemeClr val="accent1"/>
              </a:lnRef>
              <a:fillRef idx="1">
                <a:schemeClr val="lt1"/>
              </a:fillRef>
              <a:effectRef idx="0">
                <a:schemeClr val="accent1"/>
              </a:effectRef>
              <a:fontRef idx="minor">
                <a:schemeClr val="dk1"/>
              </a:fontRef>
            </p:style>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𝐵𝑀𝐼</m:t>
                      </m:r>
                      <m:r>
                        <a:rPr lang="en-US" i="1" dirty="0" smtClean="0">
                          <a:latin typeface="Cambria Math" panose="02040503050406030204" pitchFamily="18" charset="0"/>
                        </a:rPr>
                        <m:t>≤ 29.53</m:t>
                      </m:r>
                    </m:oMath>
                  </m:oMathPara>
                </a14:m>
                <a:endParaRPr lang="en-US" dirty="0"/>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𝐸𝑛𝑡𝑟𝑜𝑝𝑦</m:t>
                      </m:r>
                      <m:r>
                        <a:rPr lang="en-US" i="1" dirty="0" smtClean="0">
                          <a:latin typeface="Cambria Math" panose="02040503050406030204" pitchFamily="18" charset="0"/>
                        </a:rPr>
                        <m:t> =0.955</m:t>
                      </m:r>
                    </m:oMath>
                  </m:oMathPara>
                </a14:m>
                <a:endParaRPr lang="en-US" dirty="0"/>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𝑠𝑎𝑚𝑝𝑙𝑒𝑠</m:t>
                      </m:r>
                      <m:r>
                        <a:rPr lang="en-US" i="1" dirty="0" smtClean="0">
                          <a:latin typeface="Cambria Math" panose="02040503050406030204" pitchFamily="18" charset="0"/>
                        </a:rPr>
                        <m:t> = 538</m:t>
                      </m:r>
                    </m:oMath>
                  </m:oMathPara>
                </a14:m>
                <a:endParaRPr lang="en-US" dirty="0"/>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𝑣𝑎𝑙𝑢𝑒</m:t>
                      </m:r>
                      <m:r>
                        <a:rPr lang="en-US" i="1" dirty="0" smtClean="0">
                          <a:latin typeface="Cambria Math" panose="02040503050406030204" pitchFamily="18" charset="0"/>
                        </a:rPr>
                        <m:t> = [336,202]</m:t>
                      </m:r>
                    </m:oMath>
                  </m:oMathPara>
                </a14:m>
                <a:endParaRPr lang="en-US" dirty="0"/>
              </a:p>
            </p:txBody>
          </p:sp>
        </mc:Choice>
        <mc:Fallback xmlns="">
          <p:sp>
            <p:nvSpPr>
              <p:cNvPr id="24" name="TextBox 23">
                <a:extLst>
                  <a:ext uri="{FF2B5EF4-FFF2-40B4-BE49-F238E27FC236}">
                    <a16:creationId xmlns:a16="http://schemas.microsoft.com/office/drawing/2014/main" id="{1D115CB4-8E17-4B18-7148-98658284D74D}"/>
                  </a:ext>
                </a:extLst>
              </p:cNvPr>
              <p:cNvSpPr txBox="1">
                <a:spLocks noRot="1" noChangeAspect="1" noMove="1" noResize="1" noEditPoints="1" noAdjustHandles="1" noChangeArrowheads="1" noChangeShapeType="1" noTextEdit="1"/>
              </p:cNvSpPr>
              <p:nvPr/>
            </p:nvSpPr>
            <p:spPr>
              <a:xfrm>
                <a:off x="2168555" y="2007592"/>
                <a:ext cx="2233432" cy="1200329"/>
              </a:xfrm>
              <a:prstGeom prst="rect">
                <a:avLst/>
              </a:prstGeom>
              <a:blipFill>
                <a:blip r:embed="rId3"/>
                <a:stretch>
                  <a:fillRect b="-3000"/>
                </a:stretch>
              </a:blipFill>
              <a:ln w="19050"/>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A8172629-A3E3-338F-117B-DEBA1C0B1C59}"/>
                  </a:ext>
                </a:extLst>
              </p:cNvPr>
              <p:cNvSpPr txBox="1"/>
              <p:nvPr/>
            </p:nvSpPr>
            <p:spPr>
              <a:xfrm>
                <a:off x="675731" y="3976915"/>
                <a:ext cx="2068450" cy="923330"/>
              </a:xfrm>
              <a:prstGeom prst="rect">
                <a:avLst/>
              </a:prstGeom>
              <a:ln w="19050"/>
            </p:spPr>
            <p:style>
              <a:lnRef idx="2">
                <a:schemeClr val="accent1"/>
              </a:lnRef>
              <a:fillRef idx="1">
                <a:schemeClr val="lt1"/>
              </a:fillRef>
              <a:effectRef idx="0">
                <a:schemeClr val="accent1"/>
              </a:effectRef>
              <a:fontRef idx="minor">
                <a:schemeClr val="dk1"/>
              </a:fontRef>
            </p:style>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𝐸𝑛𝑡𝑟𝑜𝑝𝑦</m:t>
                      </m:r>
                      <m:r>
                        <a:rPr lang="en-US" i="1" dirty="0" smtClean="0">
                          <a:latin typeface="Cambria Math" panose="02040503050406030204" pitchFamily="18" charset="0"/>
                        </a:rPr>
                        <m:t> =0.652</m:t>
                      </m:r>
                    </m:oMath>
                  </m:oMathPara>
                </a14:m>
                <a:endParaRPr lang="en-US" dirty="0"/>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𝑠𝑎𝑚𝑝𝑙𝑒𝑠</m:t>
                      </m:r>
                      <m:r>
                        <a:rPr lang="en-US" i="1" dirty="0" smtClean="0">
                          <a:latin typeface="Cambria Math" panose="02040503050406030204" pitchFamily="18" charset="0"/>
                        </a:rPr>
                        <m:t> =191</m:t>
                      </m:r>
                    </m:oMath>
                  </m:oMathPara>
                </a14:m>
                <a:endParaRPr lang="en-US" dirty="0"/>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𝑣𝑎𝑙𝑢𝑒</m:t>
                      </m:r>
                      <m:r>
                        <a:rPr lang="en-US" i="1" dirty="0" smtClean="0">
                          <a:latin typeface="Cambria Math" panose="02040503050406030204" pitchFamily="18" charset="0"/>
                        </a:rPr>
                        <m:t> = [159,32]</m:t>
                      </m:r>
                    </m:oMath>
                  </m:oMathPara>
                </a14:m>
                <a:endParaRPr lang="en-US" dirty="0"/>
              </a:p>
            </p:txBody>
          </p:sp>
        </mc:Choice>
        <mc:Fallback xmlns="">
          <p:sp>
            <p:nvSpPr>
              <p:cNvPr id="25" name="TextBox 24">
                <a:extLst>
                  <a:ext uri="{FF2B5EF4-FFF2-40B4-BE49-F238E27FC236}">
                    <a16:creationId xmlns:a16="http://schemas.microsoft.com/office/drawing/2014/main" id="{A8172629-A3E3-338F-117B-DEBA1C0B1C59}"/>
                  </a:ext>
                </a:extLst>
              </p:cNvPr>
              <p:cNvSpPr txBox="1">
                <a:spLocks noRot="1" noChangeAspect="1" noMove="1" noResize="1" noEditPoints="1" noAdjustHandles="1" noChangeArrowheads="1" noChangeShapeType="1" noTextEdit="1"/>
              </p:cNvSpPr>
              <p:nvPr/>
            </p:nvSpPr>
            <p:spPr>
              <a:xfrm>
                <a:off x="675731" y="3976915"/>
                <a:ext cx="2068450" cy="923330"/>
              </a:xfrm>
              <a:prstGeom prst="rect">
                <a:avLst/>
              </a:prstGeom>
              <a:blipFill>
                <a:blip r:embed="rId4"/>
                <a:stretch>
                  <a:fillRect b="-3871"/>
                </a:stretch>
              </a:blipFill>
              <a:ln w="19050"/>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6881D870-7B01-4968-6062-ACC5C2967E3E}"/>
                  </a:ext>
                </a:extLst>
              </p:cNvPr>
              <p:cNvSpPr txBox="1"/>
              <p:nvPr/>
            </p:nvSpPr>
            <p:spPr>
              <a:xfrm>
                <a:off x="3826361" y="3976915"/>
                <a:ext cx="2196692" cy="923330"/>
              </a:xfrm>
              <a:prstGeom prst="rect">
                <a:avLst/>
              </a:prstGeom>
              <a:ln w="19050"/>
            </p:spPr>
            <p:style>
              <a:lnRef idx="2">
                <a:schemeClr val="accent1"/>
              </a:lnRef>
              <a:fillRef idx="1">
                <a:schemeClr val="lt1"/>
              </a:fillRef>
              <a:effectRef idx="0">
                <a:schemeClr val="accent1"/>
              </a:effectRef>
              <a:fontRef idx="minor">
                <a:schemeClr val="dk1"/>
              </a:fontRef>
            </p:style>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𝐸𝑛𝑡𝑟𝑜𝑝𝑦</m:t>
                      </m:r>
                      <m:r>
                        <a:rPr lang="en-US" i="1" dirty="0" smtClean="0">
                          <a:latin typeface="Cambria Math" panose="02040503050406030204" pitchFamily="18" charset="0"/>
                        </a:rPr>
                        <m:t> =1.0</m:t>
                      </m:r>
                    </m:oMath>
                  </m:oMathPara>
                </a14:m>
                <a:endParaRPr lang="en-US" dirty="0"/>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𝑠𝑎𝑚𝑝𝑙𝑒𝑠</m:t>
                      </m:r>
                      <m:r>
                        <a:rPr lang="en-US" i="1" dirty="0" smtClean="0">
                          <a:latin typeface="Cambria Math" panose="02040503050406030204" pitchFamily="18" charset="0"/>
                        </a:rPr>
                        <m:t> =347</m:t>
                      </m:r>
                    </m:oMath>
                  </m:oMathPara>
                </a14:m>
                <a:endParaRPr lang="en-US"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𝑣𝑎𝑙𝑢𝑒</m:t>
                      </m:r>
                      <m:r>
                        <a:rPr lang="en-US" i="1" dirty="0" smtClean="0">
                          <a:latin typeface="Cambria Math" panose="02040503050406030204" pitchFamily="18" charset="0"/>
                        </a:rPr>
                        <m:t> = [177,170]</m:t>
                      </m:r>
                    </m:oMath>
                  </m:oMathPara>
                </a14:m>
                <a:endParaRPr lang="en-US" dirty="0"/>
              </a:p>
            </p:txBody>
          </p:sp>
        </mc:Choice>
        <mc:Fallback xmlns="">
          <p:sp>
            <p:nvSpPr>
              <p:cNvPr id="26" name="TextBox 25">
                <a:extLst>
                  <a:ext uri="{FF2B5EF4-FFF2-40B4-BE49-F238E27FC236}">
                    <a16:creationId xmlns:a16="http://schemas.microsoft.com/office/drawing/2014/main" id="{6881D870-7B01-4968-6062-ACC5C2967E3E}"/>
                  </a:ext>
                </a:extLst>
              </p:cNvPr>
              <p:cNvSpPr txBox="1">
                <a:spLocks noRot="1" noChangeAspect="1" noMove="1" noResize="1" noEditPoints="1" noAdjustHandles="1" noChangeArrowheads="1" noChangeShapeType="1" noTextEdit="1"/>
              </p:cNvSpPr>
              <p:nvPr/>
            </p:nvSpPr>
            <p:spPr>
              <a:xfrm>
                <a:off x="3826361" y="3976915"/>
                <a:ext cx="2196692" cy="923330"/>
              </a:xfrm>
              <a:prstGeom prst="rect">
                <a:avLst/>
              </a:prstGeom>
              <a:blipFill>
                <a:blip r:embed="rId5"/>
                <a:stretch>
                  <a:fillRect b="-3871"/>
                </a:stretch>
              </a:blipFill>
              <a:ln w="19050"/>
            </p:spPr>
            <p:txBody>
              <a:bodyPr/>
              <a:lstStyle/>
              <a:p>
                <a:r>
                  <a:rPr lang="en-US">
                    <a:noFill/>
                  </a:rPr>
                  <a:t> </a:t>
                </a:r>
              </a:p>
            </p:txBody>
          </p:sp>
        </mc:Fallback>
      </mc:AlternateContent>
      <p:cxnSp>
        <p:nvCxnSpPr>
          <p:cNvPr id="30" name="Straight Arrow Connector 29">
            <a:extLst>
              <a:ext uri="{FF2B5EF4-FFF2-40B4-BE49-F238E27FC236}">
                <a16:creationId xmlns:a16="http://schemas.microsoft.com/office/drawing/2014/main" id="{C51FF9E8-5DC8-55BB-9A24-28F67EED38EB}"/>
              </a:ext>
            </a:extLst>
          </p:cNvPr>
          <p:cNvCxnSpPr>
            <a:stCxn id="24" idx="2"/>
            <a:endCxn id="25" idx="0"/>
          </p:cNvCxnSpPr>
          <p:nvPr/>
        </p:nvCxnSpPr>
        <p:spPr>
          <a:xfrm flipH="1">
            <a:off x="1709956" y="3207921"/>
            <a:ext cx="1575315" cy="76899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44C61005-085D-77AF-2B88-855936C1A573}"/>
              </a:ext>
            </a:extLst>
          </p:cNvPr>
          <p:cNvCxnSpPr>
            <a:stCxn id="24" idx="2"/>
            <a:endCxn id="26" idx="0"/>
          </p:cNvCxnSpPr>
          <p:nvPr/>
        </p:nvCxnSpPr>
        <p:spPr>
          <a:xfrm>
            <a:off x="3285271" y="3207921"/>
            <a:ext cx="1639436" cy="76899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839F8599-42A2-E86F-AB4D-8F4E6367F9C6}"/>
                  </a:ext>
                </a:extLst>
              </p:cNvPr>
              <p:cNvSpPr txBox="1"/>
              <p:nvPr/>
            </p:nvSpPr>
            <p:spPr>
              <a:xfrm>
                <a:off x="8056967" y="1984134"/>
                <a:ext cx="2233432" cy="1200329"/>
              </a:xfrm>
              <a:prstGeom prst="rect">
                <a:avLst/>
              </a:prstGeom>
              <a:ln w="19050"/>
            </p:spPr>
            <p:style>
              <a:lnRef idx="2">
                <a:schemeClr val="accent1"/>
              </a:lnRef>
              <a:fillRef idx="1">
                <a:schemeClr val="lt1"/>
              </a:fillRef>
              <a:effectRef idx="0">
                <a:schemeClr val="accent1"/>
              </a:effectRef>
              <a:fontRef idx="minor">
                <a:schemeClr val="dk1"/>
              </a:fontRef>
            </p:style>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𝐵𝑀𝐼</m:t>
                      </m:r>
                      <m:r>
                        <a:rPr lang="en-US" i="1" dirty="0" smtClean="0">
                          <a:latin typeface="Cambria Math" panose="02040503050406030204" pitchFamily="18" charset="0"/>
                        </a:rPr>
                        <m:t>≤ 29.53</m:t>
                      </m:r>
                    </m:oMath>
                  </m:oMathPara>
                </a14:m>
                <a:endParaRPr lang="en-US" dirty="0"/>
              </a:p>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𝐺𝑖𝑛𝑖</m:t>
                      </m:r>
                      <m:r>
                        <a:rPr lang="en-US" i="1" dirty="0" smtClean="0">
                          <a:latin typeface="Cambria Math" panose="02040503050406030204" pitchFamily="18" charset="0"/>
                        </a:rPr>
                        <m:t> =</m:t>
                      </m:r>
                      <m:r>
                        <a:rPr lang="en-US" b="0" i="1" dirty="0" smtClean="0">
                          <a:latin typeface="Cambria Math" panose="02040503050406030204" pitchFamily="18" charset="0"/>
                        </a:rPr>
                        <m:t>0.469</m:t>
                      </m:r>
                    </m:oMath>
                  </m:oMathPara>
                </a14:m>
                <a:endParaRPr lang="en-US" dirty="0"/>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𝑠𝑎𝑚𝑝𝑙𝑒𝑠</m:t>
                      </m:r>
                      <m:r>
                        <a:rPr lang="en-US" i="1" dirty="0" smtClean="0">
                          <a:latin typeface="Cambria Math" panose="02040503050406030204" pitchFamily="18" charset="0"/>
                        </a:rPr>
                        <m:t> = 538</m:t>
                      </m:r>
                    </m:oMath>
                  </m:oMathPara>
                </a14:m>
                <a:endParaRPr lang="en-US" dirty="0"/>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𝑣𝑎𝑙𝑢𝑒</m:t>
                      </m:r>
                      <m:r>
                        <a:rPr lang="en-US" i="1" dirty="0" smtClean="0">
                          <a:latin typeface="Cambria Math" panose="02040503050406030204" pitchFamily="18" charset="0"/>
                        </a:rPr>
                        <m:t> = [336,202]</m:t>
                      </m:r>
                    </m:oMath>
                  </m:oMathPara>
                </a14:m>
                <a:endParaRPr lang="en-US" dirty="0"/>
              </a:p>
            </p:txBody>
          </p:sp>
        </mc:Choice>
        <mc:Fallback xmlns="">
          <p:sp>
            <p:nvSpPr>
              <p:cNvPr id="33" name="TextBox 32">
                <a:extLst>
                  <a:ext uri="{FF2B5EF4-FFF2-40B4-BE49-F238E27FC236}">
                    <a16:creationId xmlns:a16="http://schemas.microsoft.com/office/drawing/2014/main" id="{839F8599-42A2-E86F-AB4D-8F4E6367F9C6}"/>
                  </a:ext>
                </a:extLst>
              </p:cNvPr>
              <p:cNvSpPr txBox="1">
                <a:spLocks noRot="1" noChangeAspect="1" noMove="1" noResize="1" noEditPoints="1" noAdjustHandles="1" noChangeArrowheads="1" noChangeShapeType="1" noTextEdit="1"/>
              </p:cNvSpPr>
              <p:nvPr/>
            </p:nvSpPr>
            <p:spPr>
              <a:xfrm>
                <a:off x="8056967" y="1984134"/>
                <a:ext cx="2233432" cy="1200329"/>
              </a:xfrm>
              <a:prstGeom prst="rect">
                <a:avLst/>
              </a:prstGeom>
              <a:blipFill>
                <a:blip r:embed="rId6"/>
                <a:stretch>
                  <a:fillRect b="-3000"/>
                </a:stretch>
              </a:blipFill>
              <a:ln w="19050"/>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9B3EB360-006E-E071-CB95-A9B108DA7D30}"/>
                  </a:ext>
                </a:extLst>
              </p:cNvPr>
              <p:cNvSpPr txBox="1"/>
              <p:nvPr/>
            </p:nvSpPr>
            <p:spPr>
              <a:xfrm>
                <a:off x="6564143" y="3953457"/>
                <a:ext cx="2068450" cy="923330"/>
              </a:xfrm>
              <a:prstGeom prst="rect">
                <a:avLst/>
              </a:prstGeom>
              <a:ln w="19050"/>
            </p:spPr>
            <p:style>
              <a:lnRef idx="2">
                <a:schemeClr val="accent1"/>
              </a:lnRef>
              <a:fillRef idx="1">
                <a:schemeClr val="lt1"/>
              </a:fillRef>
              <a:effectRef idx="0">
                <a:schemeClr val="accent1"/>
              </a:effectRef>
              <a:fontRef idx="minor">
                <a:schemeClr val="dk1"/>
              </a:fontRef>
            </p:style>
            <p:txBody>
              <a:bodyPr wrap="none" rtlCol="0">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𝐺𝑖𝑛𝑖</m:t>
                      </m:r>
                      <m:r>
                        <a:rPr lang="en-US" i="1" dirty="0" smtClean="0">
                          <a:latin typeface="Cambria Math" panose="02040503050406030204" pitchFamily="18" charset="0"/>
                        </a:rPr>
                        <m:t> =</m:t>
                      </m:r>
                      <m:r>
                        <a:rPr lang="en-US" b="0" i="1" dirty="0" smtClean="0">
                          <a:latin typeface="Cambria Math" panose="02040503050406030204" pitchFamily="18" charset="0"/>
                        </a:rPr>
                        <m:t>0.279</m:t>
                      </m:r>
                    </m:oMath>
                  </m:oMathPara>
                </a14:m>
                <a:endParaRPr lang="en-US" dirty="0"/>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𝑠𝑎𝑚𝑝𝑙𝑒𝑠</m:t>
                      </m:r>
                      <m:r>
                        <a:rPr lang="en-US" i="1" dirty="0" smtClean="0">
                          <a:latin typeface="Cambria Math" panose="02040503050406030204" pitchFamily="18" charset="0"/>
                        </a:rPr>
                        <m:t> =191</m:t>
                      </m:r>
                    </m:oMath>
                  </m:oMathPara>
                </a14:m>
                <a:endParaRPr lang="en-US" dirty="0"/>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𝑣𝑎𝑙𝑢𝑒</m:t>
                      </m:r>
                      <m:r>
                        <a:rPr lang="en-US" i="1" dirty="0" smtClean="0">
                          <a:latin typeface="Cambria Math" panose="02040503050406030204" pitchFamily="18" charset="0"/>
                        </a:rPr>
                        <m:t> = [159,32]</m:t>
                      </m:r>
                    </m:oMath>
                  </m:oMathPara>
                </a14:m>
                <a:endParaRPr lang="en-US" dirty="0"/>
              </a:p>
            </p:txBody>
          </p:sp>
        </mc:Choice>
        <mc:Fallback xmlns="">
          <p:sp>
            <p:nvSpPr>
              <p:cNvPr id="34" name="TextBox 33">
                <a:extLst>
                  <a:ext uri="{FF2B5EF4-FFF2-40B4-BE49-F238E27FC236}">
                    <a16:creationId xmlns:a16="http://schemas.microsoft.com/office/drawing/2014/main" id="{9B3EB360-006E-E071-CB95-A9B108DA7D30}"/>
                  </a:ext>
                </a:extLst>
              </p:cNvPr>
              <p:cNvSpPr txBox="1">
                <a:spLocks noRot="1" noChangeAspect="1" noMove="1" noResize="1" noEditPoints="1" noAdjustHandles="1" noChangeArrowheads="1" noChangeShapeType="1" noTextEdit="1"/>
              </p:cNvSpPr>
              <p:nvPr/>
            </p:nvSpPr>
            <p:spPr>
              <a:xfrm>
                <a:off x="6564143" y="3953457"/>
                <a:ext cx="2068450" cy="923330"/>
              </a:xfrm>
              <a:prstGeom prst="rect">
                <a:avLst/>
              </a:prstGeom>
              <a:blipFill>
                <a:blip r:embed="rId7"/>
                <a:stretch>
                  <a:fillRect b="-4545"/>
                </a:stretch>
              </a:blipFill>
              <a:ln w="19050"/>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E6D76B94-5FFE-15F2-73EA-64F9AD334FE4}"/>
                  </a:ext>
                </a:extLst>
              </p:cNvPr>
              <p:cNvSpPr txBox="1"/>
              <p:nvPr/>
            </p:nvSpPr>
            <p:spPr>
              <a:xfrm>
                <a:off x="9714773" y="3953457"/>
                <a:ext cx="2196692" cy="923330"/>
              </a:xfrm>
              <a:prstGeom prst="rect">
                <a:avLst/>
              </a:prstGeom>
              <a:ln w="19050"/>
            </p:spPr>
            <p:style>
              <a:lnRef idx="2">
                <a:schemeClr val="accent1"/>
              </a:lnRef>
              <a:fillRef idx="1">
                <a:schemeClr val="lt1"/>
              </a:fillRef>
              <a:effectRef idx="0">
                <a:schemeClr val="accent1"/>
              </a:effectRef>
              <a:fontRef idx="minor">
                <a:schemeClr val="dk1"/>
              </a:fontRef>
            </p:style>
            <p:txBody>
              <a:bodyPr wrap="none" rtlCol="0">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𝐺𝑖𝑛𝑖</m:t>
                      </m:r>
                      <m:r>
                        <a:rPr lang="en-US" i="1" dirty="0" smtClean="0">
                          <a:latin typeface="Cambria Math" panose="02040503050406030204" pitchFamily="18" charset="0"/>
                        </a:rPr>
                        <m:t> =</m:t>
                      </m:r>
                      <m:r>
                        <a:rPr lang="en-US" b="0" i="1" dirty="0" smtClean="0">
                          <a:latin typeface="Cambria Math" panose="02040503050406030204" pitchFamily="18" charset="0"/>
                        </a:rPr>
                        <m:t>0.500</m:t>
                      </m:r>
                    </m:oMath>
                  </m:oMathPara>
                </a14:m>
                <a:endParaRPr lang="en-US" dirty="0"/>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𝑠𝑎𝑚𝑝𝑙𝑒𝑠</m:t>
                      </m:r>
                      <m:r>
                        <a:rPr lang="en-US" i="1" dirty="0" smtClean="0">
                          <a:latin typeface="Cambria Math" panose="02040503050406030204" pitchFamily="18" charset="0"/>
                        </a:rPr>
                        <m:t> =347</m:t>
                      </m:r>
                    </m:oMath>
                  </m:oMathPara>
                </a14:m>
                <a:endParaRPr lang="en-US"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𝑣𝑎𝑙𝑢𝑒</m:t>
                      </m:r>
                      <m:r>
                        <a:rPr lang="en-US" i="1" dirty="0" smtClean="0">
                          <a:latin typeface="Cambria Math" panose="02040503050406030204" pitchFamily="18" charset="0"/>
                        </a:rPr>
                        <m:t> = [177,170]</m:t>
                      </m:r>
                    </m:oMath>
                  </m:oMathPara>
                </a14:m>
                <a:endParaRPr lang="en-US" dirty="0"/>
              </a:p>
            </p:txBody>
          </p:sp>
        </mc:Choice>
        <mc:Fallback xmlns="">
          <p:sp>
            <p:nvSpPr>
              <p:cNvPr id="35" name="TextBox 34">
                <a:extLst>
                  <a:ext uri="{FF2B5EF4-FFF2-40B4-BE49-F238E27FC236}">
                    <a16:creationId xmlns:a16="http://schemas.microsoft.com/office/drawing/2014/main" id="{E6D76B94-5FFE-15F2-73EA-64F9AD334FE4}"/>
                  </a:ext>
                </a:extLst>
              </p:cNvPr>
              <p:cNvSpPr txBox="1">
                <a:spLocks noRot="1" noChangeAspect="1" noMove="1" noResize="1" noEditPoints="1" noAdjustHandles="1" noChangeArrowheads="1" noChangeShapeType="1" noTextEdit="1"/>
              </p:cNvSpPr>
              <p:nvPr/>
            </p:nvSpPr>
            <p:spPr>
              <a:xfrm>
                <a:off x="9714773" y="3953457"/>
                <a:ext cx="2196692" cy="923330"/>
              </a:xfrm>
              <a:prstGeom prst="rect">
                <a:avLst/>
              </a:prstGeom>
              <a:blipFill>
                <a:blip r:embed="rId8"/>
                <a:stretch>
                  <a:fillRect b="-4545"/>
                </a:stretch>
              </a:blipFill>
              <a:ln w="19050"/>
            </p:spPr>
            <p:txBody>
              <a:bodyPr/>
              <a:lstStyle/>
              <a:p>
                <a:r>
                  <a:rPr lang="en-US">
                    <a:noFill/>
                  </a:rPr>
                  <a:t> </a:t>
                </a:r>
              </a:p>
            </p:txBody>
          </p:sp>
        </mc:Fallback>
      </mc:AlternateContent>
      <p:cxnSp>
        <p:nvCxnSpPr>
          <p:cNvPr id="36" name="Straight Arrow Connector 35">
            <a:extLst>
              <a:ext uri="{FF2B5EF4-FFF2-40B4-BE49-F238E27FC236}">
                <a16:creationId xmlns:a16="http://schemas.microsoft.com/office/drawing/2014/main" id="{4F91FF8D-C322-2479-EE63-86D26F1BBE26}"/>
              </a:ext>
            </a:extLst>
          </p:cNvPr>
          <p:cNvCxnSpPr>
            <a:stCxn id="33" idx="2"/>
            <a:endCxn id="34" idx="0"/>
          </p:cNvCxnSpPr>
          <p:nvPr/>
        </p:nvCxnSpPr>
        <p:spPr>
          <a:xfrm flipH="1">
            <a:off x="7598368" y="3184463"/>
            <a:ext cx="1575315" cy="76899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DB63C00C-4492-07FF-7BCF-2077654575B6}"/>
              </a:ext>
            </a:extLst>
          </p:cNvPr>
          <p:cNvCxnSpPr>
            <a:stCxn id="33" idx="2"/>
            <a:endCxn id="35" idx="0"/>
          </p:cNvCxnSpPr>
          <p:nvPr/>
        </p:nvCxnSpPr>
        <p:spPr>
          <a:xfrm>
            <a:off x="9173683" y="3184463"/>
            <a:ext cx="1639436" cy="76899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2611832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566CD-840C-E3CD-24D1-A22AD1951886}"/>
              </a:ext>
            </a:extLst>
          </p:cNvPr>
          <p:cNvSpPr>
            <a:spLocks noGrp="1"/>
          </p:cNvSpPr>
          <p:nvPr>
            <p:ph type="title"/>
          </p:nvPr>
        </p:nvSpPr>
        <p:spPr/>
        <p:txBody>
          <a:bodyPr/>
          <a:lstStyle/>
          <a:p>
            <a:r>
              <a:rPr lang="en-US" dirty="0"/>
              <a:t>Approach: ID3 Optimizing the loss metric</a:t>
            </a:r>
          </a:p>
        </p:txBody>
      </p:sp>
      <p:sp>
        <p:nvSpPr>
          <p:cNvPr id="17" name="TextBox 16">
            <a:extLst>
              <a:ext uri="{FF2B5EF4-FFF2-40B4-BE49-F238E27FC236}">
                <a16:creationId xmlns:a16="http://schemas.microsoft.com/office/drawing/2014/main" id="{98DCA41B-0AFC-18B3-5821-2DDA09960BA6}"/>
              </a:ext>
            </a:extLst>
          </p:cNvPr>
          <p:cNvSpPr txBox="1"/>
          <p:nvPr/>
        </p:nvSpPr>
        <p:spPr>
          <a:xfrm>
            <a:off x="976312" y="5153786"/>
            <a:ext cx="10239375" cy="369332"/>
          </a:xfrm>
          <a:prstGeom prst="rect">
            <a:avLst/>
          </a:prstGeom>
          <a:noFill/>
        </p:spPr>
        <p:txBody>
          <a:bodyPr wrap="square" rtlCol="0">
            <a:spAutoFit/>
          </a:bodyPr>
          <a:lstStyle/>
          <a:p>
            <a:pPr algn="ctr"/>
            <a:r>
              <a:rPr lang="en-US" dirty="0"/>
              <a:t>Optimal Depth 1 Tree based on Entropy &amp; Gini</a:t>
            </a:r>
          </a:p>
        </p:txBody>
      </p: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1D115CB4-8E17-4B18-7148-98658284D74D}"/>
                  </a:ext>
                </a:extLst>
              </p:cNvPr>
              <p:cNvSpPr txBox="1"/>
              <p:nvPr/>
            </p:nvSpPr>
            <p:spPr>
              <a:xfrm>
                <a:off x="2168555" y="2007592"/>
                <a:ext cx="2259208" cy="1200329"/>
              </a:xfrm>
              <a:prstGeom prst="rect">
                <a:avLst/>
              </a:prstGeom>
              <a:ln w="19050"/>
            </p:spPr>
            <p:style>
              <a:lnRef idx="2">
                <a:schemeClr val="accent1"/>
              </a:lnRef>
              <a:fillRef idx="1">
                <a:schemeClr val="lt1"/>
              </a:fillRef>
              <a:effectRef idx="0">
                <a:schemeClr val="accent1"/>
              </a:effectRef>
              <a:fontRef idx="minor">
                <a:schemeClr val="dk1"/>
              </a:fontRef>
            </p:style>
            <p:txBody>
              <a:bodyPr wrap="none" rtlCol="0">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𝐺𝑙𝑢𝑐𝑜𝑠𝑒</m:t>
                      </m:r>
                      <m:r>
                        <a:rPr lang="en-US" i="1" dirty="0" smtClean="0">
                          <a:latin typeface="Cambria Math" panose="02040503050406030204" pitchFamily="18" charset="0"/>
                        </a:rPr>
                        <m:t>≤</m:t>
                      </m:r>
                      <m:r>
                        <a:rPr lang="en-US" b="0" i="1" dirty="0" smtClean="0">
                          <a:latin typeface="Cambria Math" panose="02040503050406030204" pitchFamily="18" charset="0"/>
                        </a:rPr>
                        <m:t>1</m:t>
                      </m:r>
                      <m:r>
                        <a:rPr lang="en-US" i="1" dirty="0" smtClean="0">
                          <a:latin typeface="Cambria Math" panose="02040503050406030204" pitchFamily="18" charset="0"/>
                        </a:rPr>
                        <m:t>2</m:t>
                      </m:r>
                      <m:r>
                        <a:rPr lang="en-US" b="0" i="1" dirty="0" smtClean="0">
                          <a:latin typeface="Cambria Math" panose="02040503050406030204" pitchFamily="18" charset="0"/>
                        </a:rPr>
                        <m:t>3</m:t>
                      </m:r>
                      <m:r>
                        <a:rPr lang="en-US" i="1" dirty="0" smtClean="0">
                          <a:latin typeface="Cambria Math" panose="02040503050406030204" pitchFamily="18" charset="0"/>
                        </a:rPr>
                        <m:t>.5</m:t>
                      </m:r>
                    </m:oMath>
                  </m:oMathPara>
                </a14:m>
                <a:endParaRPr lang="en-US" dirty="0"/>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𝐸𝑛𝑡𝑟𝑜𝑝𝑦</m:t>
                      </m:r>
                      <m:r>
                        <a:rPr lang="en-US" i="1" dirty="0" smtClean="0">
                          <a:latin typeface="Cambria Math" panose="02040503050406030204" pitchFamily="18" charset="0"/>
                        </a:rPr>
                        <m:t> =0.955</m:t>
                      </m:r>
                    </m:oMath>
                  </m:oMathPara>
                </a14:m>
                <a:endParaRPr lang="en-US" dirty="0"/>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𝑠𝑎𝑚𝑝𝑙𝑒𝑠</m:t>
                      </m:r>
                      <m:r>
                        <a:rPr lang="en-US" i="1" dirty="0" smtClean="0">
                          <a:latin typeface="Cambria Math" panose="02040503050406030204" pitchFamily="18" charset="0"/>
                        </a:rPr>
                        <m:t> = 538</m:t>
                      </m:r>
                    </m:oMath>
                  </m:oMathPara>
                </a14:m>
                <a:endParaRPr lang="en-US" dirty="0"/>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𝑣𝑎𝑙𝑢𝑒</m:t>
                      </m:r>
                      <m:r>
                        <a:rPr lang="en-US" i="1" dirty="0" smtClean="0">
                          <a:latin typeface="Cambria Math" panose="02040503050406030204" pitchFamily="18" charset="0"/>
                        </a:rPr>
                        <m:t> = [336,202]</m:t>
                      </m:r>
                    </m:oMath>
                  </m:oMathPara>
                </a14:m>
                <a:endParaRPr lang="en-US" dirty="0"/>
              </a:p>
            </p:txBody>
          </p:sp>
        </mc:Choice>
        <mc:Fallback xmlns="">
          <p:sp>
            <p:nvSpPr>
              <p:cNvPr id="24" name="TextBox 23">
                <a:extLst>
                  <a:ext uri="{FF2B5EF4-FFF2-40B4-BE49-F238E27FC236}">
                    <a16:creationId xmlns:a16="http://schemas.microsoft.com/office/drawing/2014/main" id="{1D115CB4-8E17-4B18-7148-98658284D74D}"/>
                  </a:ext>
                </a:extLst>
              </p:cNvPr>
              <p:cNvSpPr txBox="1">
                <a:spLocks noRot="1" noChangeAspect="1" noMove="1" noResize="1" noEditPoints="1" noAdjustHandles="1" noChangeArrowheads="1" noChangeShapeType="1" noTextEdit="1"/>
              </p:cNvSpPr>
              <p:nvPr/>
            </p:nvSpPr>
            <p:spPr>
              <a:xfrm>
                <a:off x="2168555" y="2007592"/>
                <a:ext cx="2259208" cy="1200329"/>
              </a:xfrm>
              <a:prstGeom prst="rect">
                <a:avLst/>
              </a:prstGeom>
              <a:blipFill>
                <a:blip r:embed="rId2"/>
                <a:stretch>
                  <a:fillRect b="-3000"/>
                </a:stretch>
              </a:blipFill>
              <a:ln w="19050"/>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A8172629-A3E3-338F-117B-DEBA1C0B1C59}"/>
                  </a:ext>
                </a:extLst>
              </p:cNvPr>
              <p:cNvSpPr txBox="1"/>
              <p:nvPr/>
            </p:nvSpPr>
            <p:spPr>
              <a:xfrm>
                <a:off x="675731" y="3976915"/>
                <a:ext cx="2068450" cy="923330"/>
              </a:xfrm>
              <a:prstGeom prst="rect">
                <a:avLst/>
              </a:prstGeom>
              <a:ln w="19050"/>
            </p:spPr>
            <p:style>
              <a:lnRef idx="2">
                <a:schemeClr val="accent1"/>
              </a:lnRef>
              <a:fillRef idx="1">
                <a:schemeClr val="lt1"/>
              </a:fillRef>
              <a:effectRef idx="0">
                <a:schemeClr val="accent1"/>
              </a:effectRef>
              <a:fontRef idx="minor">
                <a:schemeClr val="dk1"/>
              </a:fontRef>
            </p:style>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𝐸𝑛𝑡𝑟𝑜𝑝𝑦</m:t>
                      </m:r>
                      <m:r>
                        <a:rPr lang="en-US" i="1" dirty="0" smtClean="0">
                          <a:latin typeface="Cambria Math" panose="02040503050406030204" pitchFamily="18" charset="0"/>
                        </a:rPr>
                        <m:t> =0.721</m:t>
                      </m:r>
                    </m:oMath>
                  </m:oMathPara>
                </a14:m>
                <a:endParaRPr lang="en-US"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𝑠𝑎𝑚𝑝𝑙𝑒𝑠</m:t>
                      </m:r>
                      <m:r>
                        <a:rPr lang="en-US" i="1" dirty="0" smtClean="0">
                          <a:latin typeface="Cambria Math" panose="02040503050406030204" pitchFamily="18" charset="0"/>
                        </a:rPr>
                        <m:t> =301</m:t>
                      </m:r>
                    </m:oMath>
                  </m:oMathPara>
                </a14:m>
                <a:endParaRPr lang="en-US" dirty="0"/>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𝑣𝑎𝑙𝑢𝑒</m:t>
                      </m:r>
                      <m:r>
                        <a:rPr lang="en-US" i="1" dirty="0" smtClean="0">
                          <a:latin typeface="Cambria Math" panose="02040503050406030204" pitchFamily="18" charset="0"/>
                        </a:rPr>
                        <m:t> = [241,60]</m:t>
                      </m:r>
                    </m:oMath>
                  </m:oMathPara>
                </a14:m>
                <a:endParaRPr lang="en-US" dirty="0"/>
              </a:p>
            </p:txBody>
          </p:sp>
        </mc:Choice>
        <mc:Fallback xmlns="">
          <p:sp>
            <p:nvSpPr>
              <p:cNvPr id="25" name="TextBox 24">
                <a:extLst>
                  <a:ext uri="{FF2B5EF4-FFF2-40B4-BE49-F238E27FC236}">
                    <a16:creationId xmlns:a16="http://schemas.microsoft.com/office/drawing/2014/main" id="{A8172629-A3E3-338F-117B-DEBA1C0B1C59}"/>
                  </a:ext>
                </a:extLst>
              </p:cNvPr>
              <p:cNvSpPr txBox="1">
                <a:spLocks noRot="1" noChangeAspect="1" noMove="1" noResize="1" noEditPoints="1" noAdjustHandles="1" noChangeArrowheads="1" noChangeShapeType="1" noTextEdit="1"/>
              </p:cNvSpPr>
              <p:nvPr/>
            </p:nvSpPr>
            <p:spPr>
              <a:xfrm>
                <a:off x="675731" y="3976915"/>
                <a:ext cx="2068450" cy="923330"/>
              </a:xfrm>
              <a:prstGeom prst="rect">
                <a:avLst/>
              </a:prstGeom>
              <a:blipFill>
                <a:blip r:embed="rId3"/>
                <a:stretch>
                  <a:fillRect b="-3871"/>
                </a:stretch>
              </a:blipFill>
              <a:ln w="19050"/>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6881D870-7B01-4968-6062-ACC5C2967E3E}"/>
                  </a:ext>
                </a:extLst>
              </p:cNvPr>
              <p:cNvSpPr txBox="1"/>
              <p:nvPr/>
            </p:nvSpPr>
            <p:spPr>
              <a:xfrm>
                <a:off x="3826361" y="3976915"/>
                <a:ext cx="2068451" cy="923330"/>
              </a:xfrm>
              <a:prstGeom prst="rect">
                <a:avLst/>
              </a:prstGeom>
              <a:ln w="19050"/>
            </p:spPr>
            <p:style>
              <a:lnRef idx="2">
                <a:schemeClr val="accent1"/>
              </a:lnRef>
              <a:fillRef idx="1">
                <a:schemeClr val="lt1"/>
              </a:fillRef>
              <a:effectRef idx="0">
                <a:schemeClr val="accent1"/>
              </a:effectRef>
              <a:fontRef idx="minor">
                <a:schemeClr val="dk1"/>
              </a:fontRef>
            </p:style>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𝐸𝑛𝑡𝑟𝑜𝑝𝑦</m:t>
                      </m:r>
                      <m:r>
                        <a:rPr lang="en-US" i="1" dirty="0" smtClean="0">
                          <a:latin typeface="Cambria Math" panose="02040503050406030204" pitchFamily="18" charset="0"/>
                        </a:rPr>
                        <m:t> =.971</m:t>
                      </m:r>
                    </m:oMath>
                  </m:oMathPara>
                </a14:m>
                <a:endParaRPr lang="en-US" dirty="0"/>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𝑠𝑎𝑚𝑝𝑙𝑒𝑠</m:t>
                      </m:r>
                      <m:r>
                        <a:rPr lang="en-US" i="1" dirty="0" smtClean="0">
                          <a:latin typeface="Cambria Math" panose="02040503050406030204" pitchFamily="18" charset="0"/>
                        </a:rPr>
                        <m:t> =237</m:t>
                      </m:r>
                    </m:oMath>
                  </m:oMathPara>
                </a14:m>
                <a:endParaRPr lang="en-US"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𝑣𝑎𝑙𝑢𝑒</m:t>
                      </m:r>
                      <m:r>
                        <a:rPr lang="en-US" i="1" dirty="0" smtClean="0">
                          <a:latin typeface="Cambria Math" panose="02040503050406030204" pitchFamily="18" charset="0"/>
                        </a:rPr>
                        <m:t> = [95,142]</m:t>
                      </m:r>
                    </m:oMath>
                  </m:oMathPara>
                </a14:m>
                <a:endParaRPr lang="en-US" dirty="0"/>
              </a:p>
            </p:txBody>
          </p:sp>
        </mc:Choice>
        <mc:Fallback xmlns="">
          <p:sp>
            <p:nvSpPr>
              <p:cNvPr id="26" name="TextBox 25">
                <a:extLst>
                  <a:ext uri="{FF2B5EF4-FFF2-40B4-BE49-F238E27FC236}">
                    <a16:creationId xmlns:a16="http://schemas.microsoft.com/office/drawing/2014/main" id="{6881D870-7B01-4968-6062-ACC5C2967E3E}"/>
                  </a:ext>
                </a:extLst>
              </p:cNvPr>
              <p:cNvSpPr txBox="1">
                <a:spLocks noRot="1" noChangeAspect="1" noMove="1" noResize="1" noEditPoints="1" noAdjustHandles="1" noChangeArrowheads="1" noChangeShapeType="1" noTextEdit="1"/>
              </p:cNvSpPr>
              <p:nvPr/>
            </p:nvSpPr>
            <p:spPr>
              <a:xfrm>
                <a:off x="3826361" y="3976915"/>
                <a:ext cx="2068451" cy="923330"/>
              </a:xfrm>
              <a:prstGeom prst="rect">
                <a:avLst/>
              </a:prstGeom>
              <a:blipFill>
                <a:blip r:embed="rId4"/>
                <a:stretch>
                  <a:fillRect b="-3871"/>
                </a:stretch>
              </a:blipFill>
              <a:ln w="19050"/>
            </p:spPr>
            <p:txBody>
              <a:bodyPr/>
              <a:lstStyle/>
              <a:p>
                <a:r>
                  <a:rPr lang="en-US">
                    <a:noFill/>
                  </a:rPr>
                  <a:t> </a:t>
                </a:r>
              </a:p>
            </p:txBody>
          </p:sp>
        </mc:Fallback>
      </mc:AlternateContent>
      <p:cxnSp>
        <p:nvCxnSpPr>
          <p:cNvPr id="30" name="Straight Arrow Connector 29">
            <a:extLst>
              <a:ext uri="{FF2B5EF4-FFF2-40B4-BE49-F238E27FC236}">
                <a16:creationId xmlns:a16="http://schemas.microsoft.com/office/drawing/2014/main" id="{C51FF9E8-5DC8-55BB-9A24-28F67EED38EB}"/>
              </a:ext>
            </a:extLst>
          </p:cNvPr>
          <p:cNvCxnSpPr>
            <a:stCxn id="24" idx="2"/>
            <a:endCxn id="25" idx="0"/>
          </p:cNvCxnSpPr>
          <p:nvPr/>
        </p:nvCxnSpPr>
        <p:spPr>
          <a:xfrm flipH="1">
            <a:off x="1709956" y="3207921"/>
            <a:ext cx="1588203" cy="76899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44C61005-085D-77AF-2B88-855936C1A573}"/>
              </a:ext>
            </a:extLst>
          </p:cNvPr>
          <p:cNvCxnSpPr>
            <a:stCxn id="24" idx="2"/>
            <a:endCxn id="26" idx="0"/>
          </p:cNvCxnSpPr>
          <p:nvPr/>
        </p:nvCxnSpPr>
        <p:spPr>
          <a:xfrm>
            <a:off x="3298159" y="3207921"/>
            <a:ext cx="1562428" cy="76899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839F8599-42A2-E86F-AB4D-8F4E6367F9C6}"/>
                  </a:ext>
                </a:extLst>
              </p:cNvPr>
              <p:cNvSpPr txBox="1"/>
              <p:nvPr/>
            </p:nvSpPr>
            <p:spPr>
              <a:xfrm>
                <a:off x="8056967" y="1984134"/>
                <a:ext cx="2233432" cy="1200329"/>
              </a:xfrm>
              <a:prstGeom prst="rect">
                <a:avLst/>
              </a:prstGeom>
              <a:ln w="19050"/>
            </p:spPr>
            <p:style>
              <a:lnRef idx="2">
                <a:schemeClr val="accent1"/>
              </a:lnRef>
              <a:fillRef idx="1">
                <a:schemeClr val="lt1"/>
              </a:fillRef>
              <a:effectRef idx="0">
                <a:schemeClr val="accent1"/>
              </a:effectRef>
              <a:fontRef idx="minor">
                <a:schemeClr val="dk1"/>
              </a:fontRef>
            </p:style>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𝐺𝑙𝑢𝑐𝑜𝑠𝑒</m:t>
                      </m:r>
                      <m:r>
                        <a:rPr lang="en-US" i="1" dirty="0" smtClean="0">
                          <a:latin typeface="Cambria Math" panose="02040503050406030204" pitchFamily="18" charset="0"/>
                        </a:rPr>
                        <m:t>≤123.5</m:t>
                      </m:r>
                    </m:oMath>
                  </m:oMathPara>
                </a14:m>
                <a:endParaRPr lang="en-US" dirty="0"/>
              </a:p>
              <a:p>
                <a:pPr/>
                <a14:m>
                  <m:oMathPara xmlns:m="http://schemas.openxmlformats.org/officeDocument/2006/math">
                    <m:oMathParaPr>
                      <m:jc m:val="centerGroup"/>
                    </m:oMathParaPr>
                    <m:oMath xmlns:m="http://schemas.openxmlformats.org/officeDocument/2006/math">
                      <m:r>
                        <a:rPr lang="en-US" i="1" dirty="0">
                          <a:latin typeface="Cambria Math" panose="02040503050406030204" pitchFamily="18" charset="0"/>
                        </a:rPr>
                        <m:t>𝐸𝑛𝑡𝑟𝑜𝑝𝑦</m:t>
                      </m:r>
                      <m:r>
                        <a:rPr lang="en-US" i="1" dirty="0">
                          <a:latin typeface="Cambria Math" panose="02040503050406030204" pitchFamily="18" charset="0"/>
                        </a:rPr>
                        <m:t> =0.469</m:t>
                      </m:r>
                    </m:oMath>
                  </m:oMathPara>
                </a14:m>
                <a:endParaRPr lang="en-US" dirty="0"/>
              </a:p>
              <a:p>
                <a:pPr/>
                <a14:m>
                  <m:oMathPara xmlns:m="http://schemas.openxmlformats.org/officeDocument/2006/math">
                    <m:oMathParaPr>
                      <m:jc m:val="centerGroup"/>
                    </m:oMathParaPr>
                    <m:oMath xmlns:m="http://schemas.openxmlformats.org/officeDocument/2006/math">
                      <m:r>
                        <a:rPr lang="en-US" i="1" dirty="0">
                          <a:latin typeface="Cambria Math" panose="02040503050406030204" pitchFamily="18" charset="0"/>
                        </a:rPr>
                        <m:t>𝑠𝑎𝑚𝑝𝑙𝑒𝑠</m:t>
                      </m:r>
                      <m:r>
                        <a:rPr lang="en-US" i="1" dirty="0">
                          <a:latin typeface="Cambria Math" panose="02040503050406030204" pitchFamily="18" charset="0"/>
                        </a:rPr>
                        <m:t> = 538</m:t>
                      </m:r>
                    </m:oMath>
                  </m:oMathPara>
                </a14:m>
                <a:endParaRPr lang="en-US" dirty="0"/>
              </a:p>
              <a:p>
                <a:pPr/>
                <a14:m>
                  <m:oMathPara xmlns:m="http://schemas.openxmlformats.org/officeDocument/2006/math">
                    <m:oMathParaPr>
                      <m:jc m:val="centerGroup"/>
                    </m:oMathParaPr>
                    <m:oMath xmlns:m="http://schemas.openxmlformats.org/officeDocument/2006/math">
                      <m:r>
                        <a:rPr lang="en-US" i="1" dirty="0">
                          <a:latin typeface="Cambria Math" panose="02040503050406030204" pitchFamily="18" charset="0"/>
                        </a:rPr>
                        <m:t>𝑣𝑎𝑙𝑢𝑒</m:t>
                      </m:r>
                      <m:r>
                        <a:rPr lang="en-US" i="1" dirty="0">
                          <a:latin typeface="Cambria Math" panose="02040503050406030204" pitchFamily="18" charset="0"/>
                        </a:rPr>
                        <m:t> = [336,202]</m:t>
                      </m:r>
                    </m:oMath>
                  </m:oMathPara>
                </a14:m>
                <a:endParaRPr lang="en-US" dirty="0"/>
              </a:p>
            </p:txBody>
          </p:sp>
        </mc:Choice>
        <mc:Fallback xmlns="">
          <p:sp>
            <p:nvSpPr>
              <p:cNvPr id="33" name="TextBox 32">
                <a:extLst>
                  <a:ext uri="{FF2B5EF4-FFF2-40B4-BE49-F238E27FC236}">
                    <a16:creationId xmlns:a16="http://schemas.microsoft.com/office/drawing/2014/main" id="{839F8599-42A2-E86F-AB4D-8F4E6367F9C6}"/>
                  </a:ext>
                </a:extLst>
              </p:cNvPr>
              <p:cNvSpPr txBox="1">
                <a:spLocks noRot="1" noChangeAspect="1" noMove="1" noResize="1" noEditPoints="1" noAdjustHandles="1" noChangeArrowheads="1" noChangeShapeType="1" noTextEdit="1"/>
              </p:cNvSpPr>
              <p:nvPr/>
            </p:nvSpPr>
            <p:spPr>
              <a:xfrm>
                <a:off x="8056967" y="1984134"/>
                <a:ext cx="2233432" cy="1200329"/>
              </a:xfrm>
              <a:prstGeom prst="rect">
                <a:avLst/>
              </a:prstGeom>
              <a:blipFill>
                <a:blip r:embed="rId5"/>
                <a:stretch>
                  <a:fillRect b="-3000"/>
                </a:stretch>
              </a:blipFill>
              <a:ln w="19050"/>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9B3EB360-006E-E071-CB95-A9B108DA7D30}"/>
                  </a:ext>
                </a:extLst>
              </p:cNvPr>
              <p:cNvSpPr txBox="1"/>
              <p:nvPr/>
            </p:nvSpPr>
            <p:spPr>
              <a:xfrm>
                <a:off x="6564143" y="3953457"/>
                <a:ext cx="2068451" cy="923330"/>
              </a:xfrm>
              <a:prstGeom prst="rect">
                <a:avLst/>
              </a:prstGeom>
              <a:ln w="19050"/>
            </p:spPr>
            <p:style>
              <a:lnRef idx="2">
                <a:schemeClr val="accent1"/>
              </a:lnRef>
              <a:fillRef idx="1">
                <a:schemeClr val="lt1"/>
              </a:fillRef>
              <a:effectRef idx="0">
                <a:schemeClr val="accent1"/>
              </a:effectRef>
              <a:fontRef idx="minor">
                <a:schemeClr val="dk1"/>
              </a:fontRef>
            </p:style>
            <p:txBody>
              <a:bodyPr wrap="none" rtlCol="0">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𝐺𝑖𝑛𝑖</m:t>
                      </m:r>
                      <m:r>
                        <a:rPr lang="en-US" i="1" dirty="0" smtClean="0">
                          <a:latin typeface="Cambria Math" panose="02040503050406030204" pitchFamily="18" charset="0"/>
                        </a:rPr>
                        <m:t> =</m:t>
                      </m:r>
                      <m:r>
                        <a:rPr lang="en-US" b="0" i="1" dirty="0" smtClean="0">
                          <a:latin typeface="Cambria Math" panose="02040503050406030204" pitchFamily="18" charset="0"/>
                        </a:rPr>
                        <m:t>0.319</m:t>
                      </m:r>
                    </m:oMath>
                  </m:oMathPara>
                </a14:m>
                <a:endParaRPr lang="en-US" dirty="0"/>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𝑠𝑎𝑚𝑝𝑙𝑒𝑠</m:t>
                      </m:r>
                      <m:r>
                        <a:rPr lang="en-US" i="1" dirty="0" smtClean="0">
                          <a:latin typeface="Cambria Math" panose="02040503050406030204" pitchFamily="18" charset="0"/>
                        </a:rPr>
                        <m:t> =301</m:t>
                      </m:r>
                    </m:oMath>
                  </m:oMathPara>
                </a14:m>
                <a:endParaRPr lang="en-US" dirty="0"/>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𝑣𝑎𝑙𝑢𝑒</m:t>
                      </m:r>
                      <m:r>
                        <a:rPr lang="en-US" i="1" dirty="0" smtClean="0">
                          <a:latin typeface="Cambria Math" panose="02040503050406030204" pitchFamily="18" charset="0"/>
                        </a:rPr>
                        <m:t> = [241,60]</m:t>
                      </m:r>
                    </m:oMath>
                  </m:oMathPara>
                </a14:m>
                <a:endParaRPr lang="en-US" dirty="0"/>
              </a:p>
            </p:txBody>
          </p:sp>
        </mc:Choice>
        <mc:Fallback xmlns="">
          <p:sp>
            <p:nvSpPr>
              <p:cNvPr id="34" name="TextBox 33">
                <a:extLst>
                  <a:ext uri="{FF2B5EF4-FFF2-40B4-BE49-F238E27FC236}">
                    <a16:creationId xmlns:a16="http://schemas.microsoft.com/office/drawing/2014/main" id="{9B3EB360-006E-E071-CB95-A9B108DA7D30}"/>
                  </a:ext>
                </a:extLst>
              </p:cNvPr>
              <p:cNvSpPr txBox="1">
                <a:spLocks noRot="1" noChangeAspect="1" noMove="1" noResize="1" noEditPoints="1" noAdjustHandles="1" noChangeArrowheads="1" noChangeShapeType="1" noTextEdit="1"/>
              </p:cNvSpPr>
              <p:nvPr/>
            </p:nvSpPr>
            <p:spPr>
              <a:xfrm>
                <a:off x="6564143" y="3953457"/>
                <a:ext cx="2068451" cy="923330"/>
              </a:xfrm>
              <a:prstGeom prst="rect">
                <a:avLst/>
              </a:prstGeom>
              <a:blipFill>
                <a:blip r:embed="rId6"/>
                <a:stretch>
                  <a:fillRect b="-4545"/>
                </a:stretch>
              </a:blipFill>
              <a:ln w="19050"/>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E6D76B94-5FFE-15F2-73EA-64F9AD334FE4}"/>
                  </a:ext>
                </a:extLst>
              </p:cNvPr>
              <p:cNvSpPr txBox="1"/>
              <p:nvPr/>
            </p:nvSpPr>
            <p:spPr>
              <a:xfrm>
                <a:off x="9714773" y="3953457"/>
                <a:ext cx="2068451" cy="923330"/>
              </a:xfrm>
              <a:prstGeom prst="rect">
                <a:avLst/>
              </a:prstGeom>
              <a:ln w="19050"/>
            </p:spPr>
            <p:style>
              <a:lnRef idx="2">
                <a:schemeClr val="accent1"/>
              </a:lnRef>
              <a:fillRef idx="1">
                <a:schemeClr val="lt1"/>
              </a:fillRef>
              <a:effectRef idx="0">
                <a:schemeClr val="accent1"/>
              </a:effectRef>
              <a:fontRef idx="minor">
                <a:schemeClr val="dk1"/>
              </a:fontRef>
            </p:style>
            <p:txBody>
              <a:bodyPr wrap="none" rtlCol="0">
                <a:spAutoFit/>
              </a:bodyPr>
              <a:lstStyle/>
              <a:p>
                <a14:m>
                  <m:oMath xmlns:m="http://schemas.openxmlformats.org/officeDocument/2006/math">
                    <m:r>
                      <a:rPr lang="en-US" b="0" i="1" dirty="0" smtClean="0">
                        <a:latin typeface="Cambria Math" panose="02040503050406030204" pitchFamily="18" charset="0"/>
                      </a:rPr>
                      <m:t>𝐺𝑖𝑛𝑖</m:t>
                    </m:r>
                    <m:r>
                      <a:rPr lang="en-US" i="1" dirty="0" smtClean="0">
                        <a:latin typeface="Cambria Math" panose="02040503050406030204" pitchFamily="18" charset="0"/>
                      </a:rPr>
                      <m:t> =</m:t>
                    </m:r>
                    <m:r>
                      <a:rPr lang="en-US" b="0" i="1" dirty="0" smtClean="0">
                        <a:latin typeface="Cambria Math" panose="02040503050406030204" pitchFamily="18" charset="0"/>
                      </a:rPr>
                      <m:t>0.</m:t>
                    </m:r>
                  </m:oMath>
                </a14:m>
                <a:r>
                  <a:rPr lang="en-US" dirty="0"/>
                  <a:t>480</a:t>
                </a:r>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𝑠𝑎𝑚𝑝𝑙𝑒𝑠</m:t>
                      </m:r>
                      <m:r>
                        <a:rPr lang="en-US" i="1" dirty="0" smtClean="0">
                          <a:latin typeface="Cambria Math" panose="02040503050406030204" pitchFamily="18" charset="0"/>
                        </a:rPr>
                        <m:t> =237</m:t>
                      </m:r>
                    </m:oMath>
                  </m:oMathPara>
                </a14:m>
                <a:endParaRPr lang="en-US"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𝑣𝑎𝑙𝑢𝑒</m:t>
                      </m:r>
                      <m:r>
                        <a:rPr lang="en-US" i="1" dirty="0" smtClean="0">
                          <a:latin typeface="Cambria Math" panose="02040503050406030204" pitchFamily="18" charset="0"/>
                        </a:rPr>
                        <m:t> = [95,142]</m:t>
                      </m:r>
                    </m:oMath>
                  </m:oMathPara>
                </a14:m>
                <a:endParaRPr lang="en-US" dirty="0"/>
              </a:p>
            </p:txBody>
          </p:sp>
        </mc:Choice>
        <mc:Fallback xmlns="">
          <p:sp>
            <p:nvSpPr>
              <p:cNvPr id="35" name="TextBox 34">
                <a:extLst>
                  <a:ext uri="{FF2B5EF4-FFF2-40B4-BE49-F238E27FC236}">
                    <a16:creationId xmlns:a16="http://schemas.microsoft.com/office/drawing/2014/main" id="{E6D76B94-5FFE-15F2-73EA-64F9AD334FE4}"/>
                  </a:ext>
                </a:extLst>
              </p:cNvPr>
              <p:cNvSpPr txBox="1">
                <a:spLocks noRot="1" noChangeAspect="1" noMove="1" noResize="1" noEditPoints="1" noAdjustHandles="1" noChangeArrowheads="1" noChangeShapeType="1" noTextEdit="1"/>
              </p:cNvSpPr>
              <p:nvPr/>
            </p:nvSpPr>
            <p:spPr>
              <a:xfrm>
                <a:off x="9714773" y="3953457"/>
                <a:ext cx="2068451" cy="923330"/>
              </a:xfrm>
              <a:prstGeom prst="rect">
                <a:avLst/>
              </a:prstGeom>
              <a:blipFill>
                <a:blip r:embed="rId7"/>
                <a:stretch>
                  <a:fillRect t="-3247" b="-4545"/>
                </a:stretch>
              </a:blipFill>
              <a:ln w="19050"/>
            </p:spPr>
            <p:txBody>
              <a:bodyPr/>
              <a:lstStyle/>
              <a:p>
                <a:r>
                  <a:rPr lang="en-US">
                    <a:noFill/>
                  </a:rPr>
                  <a:t> </a:t>
                </a:r>
              </a:p>
            </p:txBody>
          </p:sp>
        </mc:Fallback>
      </mc:AlternateContent>
      <p:cxnSp>
        <p:nvCxnSpPr>
          <p:cNvPr id="36" name="Straight Arrow Connector 35">
            <a:extLst>
              <a:ext uri="{FF2B5EF4-FFF2-40B4-BE49-F238E27FC236}">
                <a16:creationId xmlns:a16="http://schemas.microsoft.com/office/drawing/2014/main" id="{4F91FF8D-C322-2479-EE63-86D26F1BBE26}"/>
              </a:ext>
            </a:extLst>
          </p:cNvPr>
          <p:cNvCxnSpPr>
            <a:cxnSpLocks/>
            <a:stCxn id="33" idx="2"/>
            <a:endCxn id="34" idx="0"/>
          </p:cNvCxnSpPr>
          <p:nvPr/>
        </p:nvCxnSpPr>
        <p:spPr>
          <a:xfrm flipH="1">
            <a:off x="7598369" y="3184463"/>
            <a:ext cx="1575314" cy="76899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DB63C00C-4492-07FF-7BCF-2077654575B6}"/>
              </a:ext>
            </a:extLst>
          </p:cNvPr>
          <p:cNvCxnSpPr>
            <a:cxnSpLocks/>
            <a:stCxn id="33" idx="2"/>
            <a:endCxn id="35" idx="0"/>
          </p:cNvCxnSpPr>
          <p:nvPr/>
        </p:nvCxnSpPr>
        <p:spPr>
          <a:xfrm>
            <a:off x="9173683" y="3184463"/>
            <a:ext cx="1575316" cy="76899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017340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CB325-C33F-4A4B-2358-34D75DD53662}"/>
              </a:ext>
            </a:extLst>
          </p:cNvPr>
          <p:cNvSpPr>
            <a:spLocks noGrp="1"/>
          </p:cNvSpPr>
          <p:nvPr>
            <p:ph type="title"/>
          </p:nvPr>
        </p:nvSpPr>
        <p:spPr/>
        <p:txBody>
          <a:bodyPr/>
          <a:lstStyle/>
          <a:p>
            <a:r>
              <a:rPr lang="en-US" dirty="0"/>
              <a:t>Depth 1 Tree Performance on test?</a:t>
            </a:r>
          </a:p>
        </p:txBody>
      </p:sp>
      <p:pic>
        <p:nvPicPr>
          <p:cNvPr id="13" name="Content Placeholder 12">
            <a:extLst>
              <a:ext uri="{FF2B5EF4-FFF2-40B4-BE49-F238E27FC236}">
                <a16:creationId xmlns:a16="http://schemas.microsoft.com/office/drawing/2014/main" id="{85037271-F6D4-FEDA-B136-6DA856B61C96}"/>
              </a:ext>
            </a:extLst>
          </p:cNvPr>
          <p:cNvPicPr>
            <a:picLocks noGrp="1" noChangeAspect="1"/>
          </p:cNvPicPr>
          <p:nvPr>
            <p:ph sz="half" idx="1"/>
          </p:nvPr>
        </p:nvPicPr>
        <p:blipFill>
          <a:blip r:embed="rId2">
            <a:clrChange>
              <a:clrFrom>
                <a:srgbClr val="FFFFFF"/>
              </a:clrFrom>
              <a:clrTo>
                <a:srgbClr val="FFFFFF">
                  <a:alpha val="0"/>
                </a:srgbClr>
              </a:clrTo>
            </a:clrChange>
          </a:blip>
          <a:stretch>
            <a:fillRect/>
          </a:stretch>
        </p:blipFill>
        <p:spPr>
          <a:xfrm>
            <a:off x="238107" y="2102465"/>
            <a:ext cx="4327708" cy="3687514"/>
          </a:xfrm>
          <a:prstGeom prst="rect">
            <a:avLst/>
          </a:prstGeom>
        </p:spPr>
      </p:pic>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7B17267F-0C53-7251-41AB-CFA4D053C8E3}"/>
                  </a:ext>
                </a:extLst>
              </p:cNvPr>
              <p:cNvSpPr txBox="1"/>
              <p:nvPr/>
            </p:nvSpPr>
            <p:spPr>
              <a:xfrm>
                <a:off x="5332559" y="2102465"/>
                <a:ext cx="6654653" cy="579839"/>
              </a:xfrm>
              <a:prstGeom prst="rect">
                <a:avLst/>
              </a:prstGeom>
              <a:noFill/>
            </p:spPr>
            <p:txBody>
              <a:bodyPr wrap="square">
                <a:spAutoFit/>
              </a:bodyPr>
              <a:lstStyle/>
              <a:p>
                <a:pPr marL="0" indent="0">
                  <a:buNone/>
                </a:pPr>
                <a14:m>
                  <m:oMath xmlns:m="http://schemas.openxmlformats.org/officeDocument/2006/math">
                    <m:r>
                      <a:rPr lang="en-US" sz="2000" b="0" i="1" smtClean="0">
                        <a:latin typeface="Cambria Math" panose="02040503050406030204" pitchFamily="18" charset="0"/>
                      </a:rPr>
                      <m:t>𝐴𝑐𝑐𝑢𝑟𝑎𝑐𝑦</m:t>
                    </m:r>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r>
                          <a:rPr lang="en-US" sz="2000" i="1">
                            <a:latin typeface="Cambria Math" panose="02040503050406030204" pitchFamily="18" charset="0"/>
                          </a:rPr>
                          <m:t># </m:t>
                        </m:r>
                        <m:r>
                          <a:rPr lang="en-US" sz="2000" b="0" i="1" smtClean="0">
                            <a:latin typeface="Cambria Math" panose="02040503050406030204" pitchFamily="18" charset="0"/>
                          </a:rPr>
                          <m:t>𝑐</m:t>
                        </m:r>
                        <m:r>
                          <a:rPr lang="en-US" sz="2000" i="1">
                            <a:latin typeface="Cambria Math" panose="02040503050406030204" pitchFamily="18" charset="0"/>
                          </a:rPr>
                          <m:t>𝑜𝑟𝑟𝑒𝑐𝑡</m:t>
                        </m:r>
                        <m:r>
                          <a:rPr lang="en-US" sz="2000" b="0" i="1" smtClean="0">
                            <a:latin typeface="Cambria Math" panose="02040503050406030204" pitchFamily="18" charset="0"/>
                          </a:rPr>
                          <m:t> </m:t>
                        </m:r>
                        <m:r>
                          <a:rPr lang="en-US" sz="2000" b="0" i="1" smtClean="0">
                            <a:latin typeface="Cambria Math" panose="02040503050406030204" pitchFamily="18" charset="0"/>
                          </a:rPr>
                          <m:t>𝑝𝑟𝑒𝑑𝑖𝑐𝑡𝑖𝑜𝑛𝑠</m:t>
                        </m:r>
                      </m:num>
                      <m:den>
                        <m:r>
                          <a:rPr lang="en-US" sz="2000" b="0" i="1" smtClean="0">
                            <a:latin typeface="Cambria Math" panose="02040503050406030204" pitchFamily="18" charset="0"/>
                          </a:rPr>
                          <m:t># </m:t>
                        </m:r>
                        <m:r>
                          <a:rPr lang="en-US" sz="2000" b="0" i="1" smtClean="0">
                            <a:latin typeface="Cambria Math" panose="02040503050406030204" pitchFamily="18" charset="0"/>
                          </a:rPr>
                          <m:t>𝑑𝑎𝑡𝑎</m:t>
                        </m:r>
                        <m:r>
                          <a:rPr lang="en-US" sz="2000" b="0" i="1" smtClean="0">
                            <a:latin typeface="Cambria Math" panose="02040503050406030204" pitchFamily="18" charset="0"/>
                          </a:rPr>
                          <m:t> </m:t>
                        </m:r>
                        <m:r>
                          <a:rPr lang="en-US" sz="2000" b="0" i="1" smtClean="0">
                            <a:latin typeface="Cambria Math" panose="02040503050406030204" pitchFamily="18" charset="0"/>
                          </a:rPr>
                          <m:t>𝑝𝑜𝑖𝑛𝑡𝑠</m:t>
                        </m:r>
                      </m:den>
                    </m:f>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46+125</m:t>
                        </m:r>
                      </m:num>
                      <m:den>
                        <m:r>
                          <a:rPr lang="en-US" sz="2000" b="0" i="1" smtClean="0">
                            <a:latin typeface="Cambria Math" panose="02040503050406030204" pitchFamily="18" charset="0"/>
                          </a:rPr>
                          <m:t>(46+125+39+20)</m:t>
                        </m:r>
                      </m:den>
                    </m:f>
                    <m:r>
                      <a:rPr lang="en-US" sz="2000" b="0" i="1" smtClean="0">
                        <a:latin typeface="Cambria Math" panose="02040503050406030204" pitchFamily="18" charset="0"/>
                      </a:rPr>
                      <m:t>=74.35%</m:t>
                    </m:r>
                  </m:oMath>
                </a14:m>
                <a:r>
                  <a:rPr lang="en-US" sz="2000" dirty="0"/>
                  <a:t> </a:t>
                </a:r>
              </a:p>
            </p:txBody>
          </p:sp>
        </mc:Choice>
        <mc:Fallback xmlns="">
          <p:sp>
            <p:nvSpPr>
              <p:cNvPr id="15" name="TextBox 14">
                <a:extLst>
                  <a:ext uri="{FF2B5EF4-FFF2-40B4-BE49-F238E27FC236}">
                    <a16:creationId xmlns:a16="http://schemas.microsoft.com/office/drawing/2014/main" id="{7B17267F-0C53-7251-41AB-CFA4D053C8E3}"/>
                  </a:ext>
                </a:extLst>
              </p:cNvPr>
              <p:cNvSpPr txBox="1">
                <a:spLocks noRot="1" noChangeAspect="1" noMove="1" noResize="1" noEditPoints="1" noAdjustHandles="1" noChangeArrowheads="1" noChangeShapeType="1" noTextEdit="1"/>
              </p:cNvSpPr>
              <p:nvPr/>
            </p:nvSpPr>
            <p:spPr>
              <a:xfrm>
                <a:off x="5332559" y="2102465"/>
                <a:ext cx="6654653" cy="579839"/>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Content Placeholder 11">
                <a:extLst>
                  <a:ext uri="{FF2B5EF4-FFF2-40B4-BE49-F238E27FC236}">
                    <a16:creationId xmlns:a16="http://schemas.microsoft.com/office/drawing/2014/main" id="{0D3A5AA8-B1B9-C939-97C2-00F1251ADAD1}"/>
                  </a:ext>
                </a:extLst>
              </p:cNvPr>
              <p:cNvSpPr txBox="1">
                <a:spLocks/>
              </p:cNvSpPr>
              <p:nvPr/>
            </p:nvSpPr>
            <p:spPr>
              <a:xfrm>
                <a:off x="4761059" y="4231210"/>
                <a:ext cx="7226153" cy="61296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defRPr/>
                </a:pPr>
                <a14:m>
                  <m:oMathPara xmlns:m="http://schemas.openxmlformats.org/officeDocument/2006/math">
                    <m:oMathParaPr>
                      <m:jc m:val="left"/>
                    </m:oMathParaPr>
                    <m:oMath xmlns:m="http://schemas.openxmlformats.org/officeDocument/2006/math">
                      <m:r>
                        <a:rPr lang="en-US" sz="1800" b="0" i="1" smtClean="0">
                          <a:solidFill>
                            <a:prstClr val="black"/>
                          </a:solidFill>
                          <a:latin typeface="Cambria Math" panose="02040503050406030204" pitchFamily="18" charset="0"/>
                        </a:rPr>
                        <m:t>𝐹𝑃</m:t>
                      </m:r>
                      <m:sSub>
                        <m:sSubPr>
                          <m:ctrlPr>
                            <a:rPr lang="en-US" sz="1800" b="0" i="1" smtClean="0">
                              <a:solidFill>
                                <a:prstClr val="black"/>
                              </a:solidFill>
                              <a:latin typeface="Cambria Math" panose="02040503050406030204" pitchFamily="18" charset="0"/>
                            </a:rPr>
                          </m:ctrlPr>
                        </m:sSubPr>
                        <m:e>
                          <m:r>
                            <a:rPr lang="en-US" sz="1800" b="0" i="1" smtClean="0">
                              <a:solidFill>
                                <a:prstClr val="black"/>
                              </a:solidFill>
                              <a:latin typeface="Cambria Math" panose="02040503050406030204" pitchFamily="18" charset="0"/>
                            </a:rPr>
                            <m:t>𝑅</m:t>
                          </m:r>
                        </m:e>
                        <m:sub>
                          <m:r>
                            <a:rPr lang="en-US" sz="1800" b="0" i="1" smtClean="0">
                              <a:solidFill>
                                <a:prstClr val="black"/>
                              </a:solidFill>
                              <a:latin typeface="Cambria Math" panose="02040503050406030204" pitchFamily="18" charset="0"/>
                            </a:rPr>
                            <m:t>𝑑𝑖𝑎𝑏𝑒𝑡𝑖𝑐</m:t>
                          </m:r>
                        </m:sub>
                      </m:sSub>
                      <m:r>
                        <a:rPr lang="en-US" sz="1800" i="1" smtClean="0">
                          <a:solidFill>
                            <a:prstClr val="black"/>
                          </a:solidFill>
                          <a:latin typeface="Cambria Math" panose="02040503050406030204" pitchFamily="18" charset="0"/>
                        </a:rPr>
                        <m:t>=</m:t>
                      </m:r>
                      <m:f>
                        <m:fPr>
                          <m:ctrlPr>
                            <a:rPr lang="en-US" sz="1800" i="1">
                              <a:latin typeface="Cambria Math" panose="02040503050406030204" pitchFamily="18" charset="0"/>
                            </a:rPr>
                          </m:ctrlPr>
                        </m:fPr>
                        <m:num>
                          <m:r>
                            <a:rPr lang="en-US" sz="1800" i="1">
                              <a:latin typeface="Cambria Math" panose="02040503050406030204" pitchFamily="18" charset="0"/>
                            </a:rPr>
                            <m:t># </m:t>
                          </m:r>
                          <m:r>
                            <a:rPr lang="en-US" sz="1800" i="1">
                              <a:latin typeface="Cambria Math" panose="02040503050406030204" pitchFamily="18" charset="0"/>
                            </a:rPr>
                            <m:t>𝑖𝑛𝑐𝑜𝑟𝑟𝑒𝑐𝑡</m:t>
                          </m:r>
                          <m:r>
                            <a:rPr lang="en-US" sz="1800" i="1">
                              <a:latin typeface="Cambria Math" panose="02040503050406030204" pitchFamily="18" charset="0"/>
                            </a:rPr>
                            <m:t> </m:t>
                          </m:r>
                          <m:r>
                            <a:rPr lang="en-US" sz="1800" b="0" i="1" smtClean="0">
                              <a:latin typeface="Cambria Math" panose="02040503050406030204" pitchFamily="18" charset="0"/>
                            </a:rPr>
                            <m:t>𝑑𝑖𝑎𝑏𝑒𝑡𝑖𝑐</m:t>
                          </m:r>
                          <m:r>
                            <a:rPr lang="en-US" sz="1800" b="0" i="1" smtClean="0">
                              <a:latin typeface="Cambria Math" panose="02040503050406030204" pitchFamily="18" charset="0"/>
                            </a:rPr>
                            <m:t> </m:t>
                          </m:r>
                          <m:r>
                            <a:rPr lang="en-US" sz="1800" b="0" i="1" smtClean="0">
                              <a:latin typeface="Cambria Math" panose="02040503050406030204" pitchFamily="18" charset="0"/>
                            </a:rPr>
                            <m:t>𝑝𝑟𝑒𝑑𝑖𝑐𝑡𝑖𝑜𝑛𝑠</m:t>
                          </m:r>
                        </m:num>
                        <m:den>
                          <m:r>
                            <a:rPr lang="en-US" sz="1800" i="1">
                              <a:latin typeface="Cambria Math" panose="02040503050406030204" pitchFamily="18" charset="0"/>
                            </a:rPr>
                            <m:t># </m:t>
                          </m:r>
                          <m:r>
                            <a:rPr lang="en-US" sz="1800" i="1">
                              <a:latin typeface="Cambria Math" panose="02040503050406030204" pitchFamily="18" charset="0"/>
                            </a:rPr>
                            <m:t>𝑛𝑜𝑛</m:t>
                          </m:r>
                          <m:r>
                            <a:rPr lang="en-US" sz="1800" i="1">
                              <a:latin typeface="Cambria Math" panose="02040503050406030204" pitchFamily="18" charset="0"/>
                            </a:rPr>
                            <m:t> </m:t>
                          </m:r>
                          <m:r>
                            <a:rPr lang="en-US" sz="1800" b="0" i="1" smtClean="0">
                              <a:latin typeface="Cambria Math" panose="02040503050406030204" pitchFamily="18" charset="0"/>
                            </a:rPr>
                            <m:t>𝑑𝑖𝑎𝑏𝑒𝑡𝑖𝑐</m:t>
                          </m:r>
                          <m:r>
                            <a:rPr lang="en-US" sz="1800" i="1">
                              <a:latin typeface="Cambria Math" panose="02040503050406030204" pitchFamily="18" charset="0"/>
                            </a:rPr>
                            <m:t> </m:t>
                          </m:r>
                          <m:r>
                            <a:rPr lang="en-US" sz="1800" i="1">
                              <a:latin typeface="Cambria Math" panose="02040503050406030204" pitchFamily="18" charset="0"/>
                            </a:rPr>
                            <m:t>𝑑𝑎𝑡𝑎</m:t>
                          </m:r>
                          <m:r>
                            <a:rPr lang="en-US" sz="1800" i="1">
                              <a:latin typeface="Cambria Math" panose="02040503050406030204" pitchFamily="18" charset="0"/>
                            </a:rPr>
                            <m:t> </m:t>
                          </m:r>
                          <m:r>
                            <a:rPr lang="en-US" sz="1800" i="1">
                              <a:latin typeface="Cambria Math" panose="02040503050406030204" pitchFamily="18" charset="0"/>
                            </a:rPr>
                            <m:t>𝑝𝑜𝑖𝑛𝑡𝑠</m:t>
                          </m:r>
                        </m:den>
                      </m:f>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39</m:t>
                          </m:r>
                        </m:num>
                        <m:den>
                          <m:r>
                            <a:rPr lang="en-US" sz="1800" b="0" i="1" smtClean="0">
                              <a:latin typeface="Cambria Math" panose="02040503050406030204" pitchFamily="18" charset="0"/>
                            </a:rPr>
                            <m:t>39+125</m:t>
                          </m:r>
                        </m:den>
                      </m:f>
                      <m:r>
                        <a:rPr lang="en-US" sz="1800" b="0" i="1" smtClean="0">
                          <a:latin typeface="Cambria Math" panose="02040503050406030204" pitchFamily="18" charset="0"/>
                        </a:rPr>
                        <m:t>=23.78%</m:t>
                      </m:r>
                    </m:oMath>
                  </m:oMathPara>
                </a14:m>
                <a:endParaRPr lang="en-US" sz="1800" dirty="0">
                  <a:solidFill>
                    <a:prstClr val="black"/>
                  </a:solidFill>
                  <a:latin typeface="Calibri" panose="020F0502020204030204"/>
                </a:endParaRPr>
              </a:p>
            </p:txBody>
          </p:sp>
        </mc:Choice>
        <mc:Fallback xmlns="">
          <p:sp>
            <p:nvSpPr>
              <p:cNvPr id="16" name="Content Placeholder 11">
                <a:extLst>
                  <a:ext uri="{FF2B5EF4-FFF2-40B4-BE49-F238E27FC236}">
                    <a16:creationId xmlns:a16="http://schemas.microsoft.com/office/drawing/2014/main" id="{0D3A5AA8-B1B9-C939-97C2-00F1251ADAD1}"/>
                  </a:ext>
                </a:extLst>
              </p:cNvPr>
              <p:cNvSpPr txBox="1">
                <a:spLocks noRot="1" noChangeAspect="1" noMove="1" noResize="1" noEditPoints="1" noAdjustHandles="1" noChangeArrowheads="1" noChangeShapeType="1" noTextEdit="1"/>
              </p:cNvSpPr>
              <p:nvPr/>
            </p:nvSpPr>
            <p:spPr>
              <a:xfrm>
                <a:off x="4761059" y="4231210"/>
                <a:ext cx="7226153" cy="612960"/>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Content Placeholder 11">
                <a:extLst>
                  <a:ext uri="{FF2B5EF4-FFF2-40B4-BE49-F238E27FC236}">
                    <a16:creationId xmlns:a16="http://schemas.microsoft.com/office/drawing/2014/main" id="{DD827ED3-6E38-D056-14EE-5950682BFFFC}"/>
                  </a:ext>
                </a:extLst>
              </p:cNvPr>
              <p:cNvSpPr txBox="1">
                <a:spLocks/>
              </p:cNvSpPr>
              <p:nvPr/>
            </p:nvSpPr>
            <p:spPr>
              <a:xfrm>
                <a:off x="3495676" y="5312143"/>
                <a:ext cx="8491536" cy="9556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defRPr/>
                </a:pPr>
                <a14:m>
                  <m:oMathPara xmlns:m="http://schemas.openxmlformats.org/officeDocument/2006/math">
                    <m:oMathParaPr>
                      <m:jc m:val="left"/>
                    </m:oMathParaPr>
                    <m:oMath xmlns:m="http://schemas.openxmlformats.org/officeDocument/2006/math">
                      <m:r>
                        <a:rPr lang="en-US" sz="2000" b="0" i="1" smtClean="0">
                          <a:solidFill>
                            <a:prstClr val="black"/>
                          </a:solidFill>
                          <a:latin typeface="Cambria Math" panose="02040503050406030204" pitchFamily="18" charset="0"/>
                        </a:rPr>
                        <m:t>𝑃𝑟𝑒𝑐𝑖𝑠𝑖𝑜</m:t>
                      </m:r>
                      <m:sSub>
                        <m:sSubPr>
                          <m:ctrlPr>
                            <a:rPr lang="en-US" sz="2000" b="0" i="1" smtClean="0">
                              <a:solidFill>
                                <a:prstClr val="black"/>
                              </a:solidFill>
                              <a:latin typeface="Cambria Math" panose="02040503050406030204" pitchFamily="18" charset="0"/>
                            </a:rPr>
                          </m:ctrlPr>
                        </m:sSubPr>
                        <m:e>
                          <m:r>
                            <a:rPr lang="en-US" sz="2000" b="0" i="1" smtClean="0">
                              <a:solidFill>
                                <a:prstClr val="black"/>
                              </a:solidFill>
                              <a:latin typeface="Cambria Math" panose="02040503050406030204" pitchFamily="18" charset="0"/>
                            </a:rPr>
                            <m:t>𝑛</m:t>
                          </m:r>
                        </m:e>
                        <m:sub>
                          <m:r>
                            <a:rPr lang="en-US" sz="2000" b="0" i="1" smtClean="0">
                              <a:solidFill>
                                <a:prstClr val="black"/>
                              </a:solidFill>
                              <a:latin typeface="Cambria Math" panose="02040503050406030204" pitchFamily="18" charset="0"/>
                            </a:rPr>
                            <m:t>𝑑𝑖𝑎𝑏𝑒𝑡𝑖𝑐</m:t>
                          </m:r>
                        </m:sub>
                      </m:sSub>
                      <m:r>
                        <a:rPr lang="en-US" sz="2000" i="1" smtClean="0">
                          <a:solidFill>
                            <a:prstClr val="black"/>
                          </a:solidFill>
                          <a:latin typeface="Cambria Math" panose="02040503050406030204" pitchFamily="18" charset="0"/>
                        </a:rPr>
                        <m:t>=</m:t>
                      </m:r>
                      <m:f>
                        <m:fPr>
                          <m:ctrlPr>
                            <a:rPr lang="en-US" sz="2000" i="1">
                              <a:latin typeface="Cambria Math" panose="02040503050406030204" pitchFamily="18" charset="0"/>
                            </a:rPr>
                          </m:ctrlPr>
                        </m:fPr>
                        <m:num>
                          <m:r>
                            <a:rPr lang="en-US" sz="2000" i="1">
                              <a:latin typeface="Cambria Math" panose="02040503050406030204" pitchFamily="18" charset="0"/>
                            </a:rPr>
                            <m:t># </m:t>
                          </m:r>
                          <m:r>
                            <a:rPr lang="en-US" sz="2000" i="1">
                              <a:latin typeface="Cambria Math" panose="02040503050406030204" pitchFamily="18" charset="0"/>
                            </a:rPr>
                            <m:t>𝑐𝑜𝑟𝑟𝑒𝑐𝑡</m:t>
                          </m:r>
                          <m:r>
                            <a:rPr lang="en-US" sz="2000" i="1">
                              <a:latin typeface="Cambria Math" panose="02040503050406030204" pitchFamily="18" charset="0"/>
                            </a:rPr>
                            <m:t> </m:t>
                          </m:r>
                          <m:r>
                            <a:rPr lang="en-US" sz="2000" b="0" i="1" smtClean="0">
                              <a:latin typeface="Cambria Math" panose="02040503050406030204" pitchFamily="18" charset="0"/>
                            </a:rPr>
                            <m:t>𝑑𝑖𝑎𝑏𝑒𝑡𝑖𝑐</m:t>
                          </m:r>
                          <m:r>
                            <a:rPr lang="en-US" sz="2000" b="0" i="1" smtClean="0">
                              <a:latin typeface="Cambria Math" panose="02040503050406030204" pitchFamily="18" charset="0"/>
                            </a:rPr>
                            <m:t> </m:t>
                          </m:r>
                          <m:r>
                            <a:rPr lang="en-US" sz="2000" b="0" i="1" smtClean="0">
                              <a:latin typeface="Cambria Math" panose="02040503050406030204" pitchFamily="18" charset="0"/>
                            </a:rPr>
                            <m:t>𝑝𝑟𝑒𝑑𝑖𝑐𝑡𝑖𝑜𝑛𝑠</m:t>
                          </m:r>
                        </m:num>
                        <m:den>
                          <m:r>
                            <a:rPr lang="en-US" sz="2000" i="1">
                              <a:latin typeface="Cambria Math" panose="02040503050406030204" pitchFamily="18" charset="0"/>
                            </a:rPr>
                            <m:t># </m:t>
                          </m:r>
                          <m:r>
                            <a:rPr lang="en-US" sz="2000" b="0" i="1" smtClean="0">
                              <a:latin typeface="Cambria Math" panose="02040503050406030204" pitchFamily="18" charset="0"/>
                            </a:rPr>
                            <m:t>𝑡𝑜𝑡𝑎𝑙</m:t>
                          </m:r>
                          <m:r>
                            <a:rPr lang="en-US" sz="2000" i="1">
                              <a:latin typeface="Cambria Math" panose="02040503050406030204" pitchFamily="18" charset="0"/>
                            </a:rPr>
                            <m:t> </m:t>
                          </m:r>
                          <m:r>
                            <a:rPr lang="en-US" sz="2000" b="0" i="1" smtClean="0">
                              <a:latin typeface="Cambria Math" panose="02040503050406030204" pitchFamily="18" charset="0"/>
                            </a:rPr>
                            <m:t>𝑑𝑖𝑎𝑏𝑒𝑡𝑖𝑐</m:t>
                          </m:r>
                          <m:r>
                            <a:rPr lang="en-US" sz="2000" i="1">
                              <a:latin typeface="Cambria Math" panose="02040503050406030204" pitchFamily="18" charset="0"/>
                            </a:rPr>
                            <m:t> </m:t>
                          </m:r>
                          <m:r>
                            <a:rPr lang="en-US" sz="2000" i="1">
                              <a:latin typeface="Cambria Math" panose="02040503050406030204" pitchFamily="18" charset="0"/>
                            </a:rPr>
                            <m:t>𝑑𝑎𝑡𝑎</m:t>
                          </m:r>
                          <m:r>
                            <a:rPr lang="en-US" sz="2000" i="1">
                              <a:latin typeface="Cambria Math" panose="02040503050406030204" pitchFamily="18" charset="0"/>
                            </a:rPr>
                            <m:t> </m:t>
                          </m:r>
                          <m:r>
                            <a:rPr lang="en-US" sz="2000" i="1">
                              <a:latin typeface="Cambria Math" panose="02040503050406030204" pitchFamily="18" charset="0"/>
                            </a:rPr>
                            <m:t>𝑝𝑟𝑒𝑑𝑖𝑐𝑡𝑖𝑜𝑛𝑠</m:t>
                          </m:r>
                        </m:den>
                      </m:f>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46</m:t>
                          </m:r>
                        </m:num>
                        <m:den>
                          <m:r>
                            <a:rPr lang="en-US" sz="2000" b="0" i="1" smtClean="0">
                              <a:latin typeface="Cambria Math" panose="02040503050406030204" pitchFamily="18" charset="0"/>
                            </a:rPr>
                            <m:t>39+46</m:t>
                          </m:r>
                        </m:den>
                      </m:f>
                      <m:r>
                        <a:rPr lang="en-US" sz="2000" b="0" i="1" smtClean="0">
                          <a:latin typeface="Cambria Math" panose="02040503050406030204" pitchFamily="18" charset="0"/>
                        </a:rPr>
                        <m:t>=54.12%</m:t>
                      </m:r>
                    </m:oMath>
                  </m:oMathPara>
                </a14:m>
                <a:endParaRPr lang="en-US" sz="2000" dirty="0">
                  <a:solidFill>
                    <a:prstClr val="black"/>
                  </a:solidFill>
                  <a:latin typeface="Calibri" panose="020F0502020204030204"/>
                </a:endParaRPr>
              </a:p>
            </p:txBody>
          </p:sp>
        </mc:Choice>
        <mc:Fallback xmlns="">
          <p:sp>
            <p:nvSpPr>
              <p:cNvPr id="17" name="Content Placeholder 11">
                <a:extLst>
                  <a:ext uri="{FF2B5EF4-FFF2-40B4-BE49-F238E27FC236}">
                    <a16:creationId xmlns:a16="http://schemas.microsoft.com/office/drawing/2014/main" id="{DD827ED3-6E38-D056-14EE-5950682BFFFC}"/>
                  </a:ext>
                </a:extLst>
              </p:cNvPr>
              <p:cNvSpPr txBox="1">
                <a:spLocks noRot="1" noChangeAspect="1" noMove="1" noResize="1" noEditPoints="1" noAdjustHandles="1" noChangeArrowheads="1" noChangeShapeType="1" noTextEdit="1"/>
              </p:cNvSpPr>
              <p:nvPr/>
            </p:nvSpPr>
            <p:spPr>
              <a:xfrm>
                <a:off x="3495676" y="5312143"/>
                <a:ext cx="8491536" cy="955675"/>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Content Placeholder 11">
                <a:extLst>
                  <a:ext uri="{FF2B5EF4-FFF2-40B4-BE49-F238E27FC236}">
                    <a16:creationId xmlns:a16="http://schemas.microsoft.com/office/drawing/2014/main" id="{04F2EC84-19D3-41AF-5556-988AF992F174}"/>
                  </a:ext>
                </a:extLst>
              </p:cNvPr>
              <p:cNvSpPr>
                <a:spLocks noGrp="1"/>
              </p:cNvSpPr>
              <p:nvPr>
                <p:ph sz="half" idx="2"/>
              </p:nvPr>
            </p:nvSpPr>
            <p:spPr>
              <a:xfrm>
                <a:off x="4895851" y="3150277"/>
                <a:ext cx="7091361" cy="612960"/>
              </a:xfrm>
            </p:spPr>
            <p:txBody>
              <a:bodyPr>
                <a:noAutofit/>
              </a:bodyPr>
              <a:lstStyle/>
              <a:p>
                <a:pPr marL="0" lvl="0" indent="0">
                  <a:buNone/>
                  <a:defRPr/>
                </a:pPr>
                <a14:m>
                  <m:oMath xmlns:m="http://schemas.openxmlformats.org/officeDocument/2006/math">
                    <m:r>
                      <a:rPr kumimoji="0" lang="en-US" sz="2000" b="0" i="1" u="none" strike="noStrike" kern="1200" cap="none" spc="0" normalizeH="0" baseline="0" noProof="0" smtClean="0">
                        <a:ln>
                          <a:noFill/>
                        </a:ln>
                        <a:solidFill>
                          <a:prstClr val="black"/>
                        </a:solidFill>
                        <a:effectLst/>
                        <a:uLnTx/>
                        <a:uFillTx/>
                        <a:latin typeface="Cambria Math" panose="02040503050406030204" pitchFamily="18" charset="0"/>
                      </a:rPr>
                      <m:t>𝑅𝑒𝑐𝑎𝑙</m:t>
                    </m:r>
                    <m:sSub>
                      <m:sSubPr>
                        <m:ctrlPr>
                          <a:rPr kumimoji="0" lang="en-US" sz="2000" b="0" i="1" u="none" strike="noStrike" kern="1200" cap="none" spc="0" normalizeH="0" baseline="0" noProof="0" smtClean="0">
                            <a:ln>
                              <a:noFill/>
                            </a:ln>
                            <a:solidFill>
                              <a:prstClr val="black"/>
                            </a:solidFill>
                            <a:effectLst/>
                            <a:uLnTx/>
                            <a:uFillTx/>
                            <a:latin typeface="Cambria Math" panose="02040503050406030204" pitchFamily="18" charset="0"/>
                          </a:rPr>
                        </m:ctrlPr>
                      </m:sSubPr>
                      <m:e>
                        <m:r>
                          <a:rPr kumimoji="0" lang="en-US" sz="2000" b="0" i="1" u="none" strike="noStrike" kern="1200" cap="none" spc="0" normalizeH="0" baseline="0" noProof="0" smtClean="0">
                            <a:ln>
                              <a:noFill/>
                            </a:ln>
                            <a:solidFill>
                              <a:prstClr val="black"/>
                            </a:solidFill>
                            <a:effectLst/>
                            <a:uLnTx/>
                            <a:uFillTx/>
                            <a:latin typeface="Cambria Math" panose="02040503050406030204" pitchFamily="18" charset="0"/>
                          </a:rPr>
                          <m:t>𝑙</m:t>
                        </m:r>
                      </m:e>
                      <m:sub>
                        <m:r>
                          <a:rPr kumimoji="0" lang="en-US" sz="2000" b="0" i="1" u="none" strike="noStrike" kern="1200" cap="none" spc="0" normalizeH="0" baseline="0" noProof="0" smtClean="0">
                            <a:ln>
                              <a:noFill/>
                            </a:ln>
                            <a:solidFill>
                              <a:prstClr val="black"/>
                            </a:solidFill>
                            <a:effectLst/>
                            <a:uLnTx/>
                            <a:uFillTx/>
                            <a:latin typeface="Cambria Math" panose="02040503050406030204" pitchFamily="18" charset="0"/>
                          </a:rPr>
                          <m:t>𝑑𝑖𝑎𝑏𝑒𝑡𝑖𝑐</m:t>
                        </m:r>
                      </m:sub>
                    </m:sSub>
                    <m:r>
                      <a:rPr kumimoji="0" lang="en-US" sz="2000" b="0" i="1" u="none" strike="noStrike" kern="1200" cap="none" spc="0" normalizeH="0" baseline="0" noProof="0" smtClean="0">
                        <a:ln>
                          <a:noFill/>
                        </a:ln>
                        <a:solidFill>
                          <a:prstClr val="black"/>
                        </a:solidFill>
                        <a:effectLst/>
                        <a:uLnTx/>
                        <a:uFillTx/>
                        <a:latin typeface="Cambria Math" panose="02040503050406030204" pitchFamily="18" charset="0"/>
                      </a:rPr>
                      <m:t>=</m:t>
                    </m:r>
                    <m:f>
                      <m:fPr>
                        <m:ctrlPr>
                          <a:rPr lang="en-US" sz="2000" i="1">
                            <a:latin typeface="Cambria Math" panose="02040503050406030204" pitchFamily="18" charset="0"/>
                          </a:rPr>
                        </m:ctrlPr>
                      </m:fPr>
                      <m:num>
                        <m:r>
                          <a:rPr lang="en-US" sz="2000" i="1">
                            <a:latin typeface="Cambria Math" panose="02040503050406030204" pitchFamily="18" charset="0"/>
                          </a:rPr>
                          <m:t># </m:t>
                        </m:r>
                        <m:r>
                          <a:rPr lang="en-US" sz="2000" b="0" i="1" smtClean="0">
                            <a:latin typeface="Cambria Math" panose="02040503050406030204" pitchFamily="18" charset="0"/>
                          </a:rPr>
                          <m:t>𝑐</m:t>
                        </m:r>
                        <m:r>
                          <a:rPr lang="en-US" sz="2000" i="1">
                            <a:latin typeface="Cambria Math" panose="02040503050406030204" pitchFamily="18" charset="0"/>
                          </a:rPr>
                          <m:t>𝑜𝑟𝑟𝑒𝑐𝑡</m:t>
                        </m:r>
                        <m:r>
                          <a:rPr lang="en-US" sz="2000" i="1">
                            <a:latin typeface="Cambria Math" panose="02040503050406030204" pitchFamily="18" charset="0"/>
                          </a:rPr>
                          <m:t> </m:t>
                        </m:r>
                        <m:r>
                          <a:rPr lang="en-US" sz="2000" b="0" i="1" smtClean="0">
                            <a:latin typeface="Cambria Math" panose="02040503050406030204" pitchFamily="18" charset="0"/>
                          </a:rPr>
                          <m:t>𝑑𝑖𝑎𝑏𝑒𝑡𝑖𝑐</m:t>
                        </m:r>
                        <m:r>
                          <a:rPr lang="en-US" sz="2000" b="0" i="1" smtClean="0">
                            <a:latin typeface="Cambria Math" panose="02040503050406030204" pitchFamily="18" charset="0"/>
                          </a:rPr>
                          <m:t> </m:t>
                        </m:r>
                        <m:r>
                          <a:rPr lang="en-US" sz="2000" b="0" i="1" smtClean="0">
                            <a:latin typeface="Cambria Math" panose="02040503050406030204" pitchFamily="18" charset="0"/>
                          </a:rPr>
                          <m:t>𝑝𝑟𝑒𝑑𝑖𝑐𝑡𝑖𝑜𝑛𝑠</m:t>
                        </m:r>
                      </m:num>
                      <m:den>
                        <m:r>
                          <a:rPr lang="en-US" sz="2000" i="1">
                            <a:latin typeface="Cambria Math" panose="02040503050406030204" pitchFamily="18" charset="0"/>
                          </a:rPr>
                          <m:t># </m:t>
                        </m:r>
                        <m:r>
                          <a:rPr lang="en-US" sz="2000" b="0" i="1" smtClean="0">
                            <a:latin typeface="Cambria Math" panose="02040503050406030204" pitchFamily="18" charset="0"/>
                          </a:rPr>
                          <m:t>𝑑𝑖𝑎𝑏𝑒𝑡𝑖𝑐</m:t>
                        </m:r>
                        <m:r>
                          <a:rPr lang="en-US" sz="2000" b="0" i="1" smtClean="0">
                            <a:latin typeface="Cambria Math" panose="02040503050406030204" pitchFamily="18" charset="0"/>
                          </a:rPr>
                          <m:t> </m:t>
                        </m:r>
                        <m:r>
                          <a:rPr lang="en-US" sz="2000" i="1">
                            <a:latin typeface="Cambria Math" panose="02040503050406030204" pitchFamily="18" charset="0"/>
                          </a:rPr>
                          <m:t>𝑑𝑎𝑡𝑎</m:t>
                        </m:r>
                        <m:r>
                          <a:rPr lang="en-US" sz="2000" i="1">
                            <a:latin typeface="Cambria Math" panose="02040503050406030204" pitchFamily="18" charset="0"/>
                          </a:rPr>
                          <m:t> </m:t>
                        </m:r>
                        <m:r>
                          <a:rPr lang="en-US" sz="2000" i="1">
                            <a:latin typeface="Cambria Math" panose="02040503050406030204" pitchFamily="18" charset="0"/>
                          </a:rPr>
                          <m:t>𝑝𝑜𝑖𝑛𝑡𝑠</m:t>
                        </m:r>
                      </m:den>
                    </m:f>
                    <m:r>
                      <a:rPr kumimoji="0" lang="en-US" sz="2000" b="0" i="1" u="none" strike="noStrike" kern="1200" cap="none" spc="0" normalizeH="0" baseline="0" noProof="0" smtClean="0">
                        <a:ln>
                          <a:noFill/>
                        </a:ln>
                        <a:solidFill>
                          <a:prstClr val="black"/>
                        </a:solidFill>
                        <a:effectLst/>
                        <a:uLnTx/>
                        <a:uFillTx/>
                        <a:latin typeface="Cambria Math" panose="02040503050406030204" pitchFamily="18" charset="0"/>
                      </a:rPr>
                      <m:t>=</m:t>
                    </m:r>
                    <m:f>
                      <m:fPr>
                        <m:ctrlPr>
                          <a:rPr kumimoji="0" lang="en-US" sz="2000" b="0" i="1" u="none" strike="noStrike" kern="1200" cap="none" spc="0" normalizeH="0" baseline="0" noProof="0" smtClean="0">
                            <a:ln>
                              <a:noFill/>
                            </a:ln>
                            <a:solidFill>
                              <a:prstClr val="black"/>
                            </a:solidFill>
                            <a:effectLst/>
                            <a:uLnTx/>
                            <a:uFillTx/>
                            <a:latin typeface="Cambria Math" panose="02040503050406030204" pitchFamily="18" charset="0"/>
                          </a:rPr>
                        </m:ctrlPr>
                      </m:fPr>
                      <m:num>
                        <m:r>
                          <a:rPr kumimoji="0" lang="en-US" sz="2000" b="0" i="1" u="none" strike="noStrike" kern="1200" cap="none" spc="0" normalizeH="0" baseline="0" noProof="0" smtClean="0">
                            <a:ln>
                              <a:noFill/>
                            </a:ln>
                            <a:solidFill>
                              <a:prstClr val="black"/>
                            </a:solidFill>
                            <a:effectLst/>
                            <a:uLnTx/>
                            <a:uFillTx/>
                            <a:latin typeface="Cambria Math" panose="02040503050406030204" pitchFamily="18" charset="0"/>
                          </a:rPr>
                          <m:t>46</m:t>
                        </m:r>
                      </m:num>
                      <m:den>
                        <m:r>
                          <a:rPr kumimoji="0" lang="en-US" sz="2000" b="0" i="1" u="none" strike="noStrike" kern="1200" cap="none" spc="0" normalizeH="0" baseline="0" noProof="0" smtClean="0">
                            <a:ln>
                              <a:noFill/>
                            </a:ln>
                            <a:solidFill>
                              <a:prstClr val="black"/>
                            </a:solidFill>
                            <a:effectLst/>
                            <a:uLnTx/>
                            <a:uFillTx/>
                            <a:latin typeface="Cambria Math" panose="02040503050406030204" pitchFamily="18" charset="0"/>
                          </a:rPr>
                          <m:t>(46+20)</m:t>
                        </m:r>
                      </m:den>
                    </m:f>
                    <m:r>
                      <a:rPr kumimoji="0" lang="en-US" sz="2000" b="0" i="1" u="none" strike="noStrike" kern="1200" cap="none" spc="0" normalizeH="0" baseline="0" noProof="0" smtClean="0">
                        <a:ln>
                          <a:noFill/>
                        </a:ln>
                        <a:solidFill>
                          <a:prstClr val="black"/>
                        </a:solidFill>
                        <a:effectLst/>
                        <a:uLnTx/>
                        <a:uFillTx/>
                        <a:latin typeface="Cambria Math" panose="02040503050406030204" pitchFamily="18" charset="0"/>
                      </a:rPr>
                      <m:t>=69.70%</m:t>
                    </m:r>
                  </m:oMath>
                </a14:m>
                <a:r>
                  <a:rPr kumimoji="0" lang="en-US" sz="2000" b="0" i="0" u="none" strike="noStrike" kern="1200" cap="none" spc="0" normalizeH="0" baseline="0" noProof="0" dirty="0">
                    <a:ln>
                      <a:noFill/>
                    </a:ln>
                    <a:solidFill>
                      <a:prstClr val="black"/>
                    </a:solidFill>
                    <a:effectLst/>
                    <a:uLnTx/>
                    <a:uFillTx/>
                    <a:latin typeface="Calibri" panose="020F0502020204030204"/>
                  </a:rPr>
                  <a:t>  </a:t>
                </a:r>
              </a:p>
            </p:txBody>
          </p:sp>
        </mc:Choice>
        <mc:Fallback xmlns="">
          <p:sp>
            <p:nvSpPr>
              <p:cNvPr id="12" name="Content Placeholder 11">
                <a:extLst>
                  <a:ext uri="{FF2B5EF4-FFF2-40B4-BE49-F238E27FC236}">
                    <a16:creationId xmlns:a16="http://schemas.microsoft.com/office/drawing/2014/main" id="{04F2EC84-19D3-41AF-5556-988AF992F174}"/>
                  </a:ext>
                </a:extLst>
              </p:cNvPr>
              <p:cNvSpPr>
                <a:spLocks noGrp="1" noRot="1" noChangeAspect="1" noMove="1" noResize="1" noEditPoints="1" noAdjustHandles="1" noChangeArrowheads="1" noChangeShapeType="1" noTextEdit="1"/>
              </p:cNvSpPr>
              <p:nvPr>
                <p:ph sz="half" idx="2"/>
              </p:nvPr>
            </p:nvSpPr>
            <p:spPr>
              <a:xfrm>
                <a:off x="4895851" y="3150277"/>
                <a:ext cx="7091361" cy="612960"/>
              </a:xfrm>
              <a:blipFill>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60853746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06362-258D-0F5A-7D53-5B50B0EB9AEF}"/>
              </a:ext>
            </a:extLst>
          </p:cNvPr>
          <p:cNvSpPr>
            <a:spLocks noGrp="1"/>
          </p:cNvSpPr>
          <p:nvPr>
            <p:ph type="title"/>
          </p:nvPr>
        </p:nvSpPr>
        <p:spPr/>
        <p:txBody>
          <a:bodyPr/>
          <a:lstStyle/>
          <a:p>
            <a:r>
              <a:rPr lang="en-US" dirty="0"/>
              <a:t>Bias &amp; Variance:</a:t>
            </a:r>
            <a:br>
              <a:rPr lang="en-US" dirty="0"/>
            </a:br>
            <a:r>
              <a:rPr lang="en-US" sz="3200" dirty="0"/>
              <a:t>Can we do better if we grow the tree deeper?</a:t>
            </a:r>
          </a:p>
        </p:txBody>
      </p:sp>
      <p:pic>
        <p:nvPicPr>
          <p:cNvPr id="8" name="Picture 7">
            <a:extLst>
              <a:ext uri="{FF2B5EF4-FFF2-40B4-BE49-F238E27FC236}">
                <a16:creationId xmlns:a16="http://schemas.microsoft.com/office/drawing/2014/main" id="{DC78D4D6-0722-A9A5-2404-7E1EA0BF2B3C}"/>
              </a:ext>
            </a:extLst>
          </p:cNvPr>
          <p:cNvPicPr>
            <a:picLocks noChangeAspect="1"/>
          </p:cNvPicPr>
          <p:nvPr/>
        </p:nvPicPr>
        <p:blipFill>
          <a:blip r:embed="rId2"/>
          <a:stretch>
            <a:fillRect/>
          </a:stretch>
        </p:blipFill>
        <p:spPr>
          <a:xfrm>
            <a:off x="3325915" y="1690688"/>
            <a:ext cx="5540170" cy="5016264"/>
          </a:xfrm>
          <a:prstGeom prst="rect">
            <a:avLst/>
          </a:prstGeom>
        </p:spPr>
      </p:pic>
      <p:sp>
        <p:nvSpPr>
          <p:cNvPr id="9" name="TextBox 8">
            <a:extLst>
              <a:ext uri="{FF2B5EF4-FFF2-40B4-BE49-F238E27FC236}">
                <a16:creationId xmlns:a16="http://schemas.microsoft.com/office/drawing/2014/main" id="{BD7B68A1-BC98-B897-ABFA-5BBB95A6415A}"/>
              </a:ext>
            </a:extLst>
          </p:cNvPr>
          <p:cNvSpPr txBox="1"/>
          <p:nvPr/>
        </p:nvSpPr>
        <p:spPr>
          <a:xfrm>
            <a:off x="9334500" y="2743200"/>
            <a:ext cx="2438400" cy="2585323"/>
          </a:xfrm>
          <a:prstGeom prst="rect">
            <a:avLst/>
          </a:prstGeom>
          <a:noFill/>
        </p:spPr>
        <p:txBody>
          <a:bodyPr wrap="square" rtlCol="0">
            <a:spAutoFit/>
          </a:bodyPr>
          <a:lstStyle/>
          <a:p>
            <a:r>
              <a:rPr lang="en-US" dirty="0"/>
              <a:t>We see that the lowest variance is at depth 2 with low prediction error. </a:t>
            </a:r>
          </a:p>
          <a:p>
            <a:endParaRPr lang="en-US" dirty="0"/>
          </a:p>
          <a:p>
            <a:r>
              <a:rPr lang="en-US" dirty="0"/>
              <a:t>While bias grows lower with increasing depth we will be in higher variance territory. </a:t>
            </a:r>
          </a:p>
        </p:txBody>
      </p:sp>
      <p:pic>
        <p:nvPicPr>
          <p:cNvPr id="10" name="Picture 2">
            <a:extLst>
              <a:ext uri="{FF2B5EF4-FFF2-40B4-BE49-F238E27FC236}">
                <a16:creationId xmlns:a16="http://schemas.microsoft.com/office/drawing/2014/main" id="{A2B773BA-C076-8B07-F140-4CC67481D13D}"/>
              </a:ext>
            </a:extLst>
          </p:cNvPr>
          <p:cNvPicPr>
            <a:picLocks noGrp="1" noChangeAspect="1" noChangeArrowheads="1"/>
          </p:cNvPicPr>
          <p:nvPr>
            <p:ph idx="1"/>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l="55917" t="6698" r="6545" b="51254"/>
          <a:stretch/>
        </p:blipFill>
        <p:spPr bwMode="auto">
          <a:xfrm>
            <a:off x="6890073" y="2567940"/>
            <a:ext cx="773430" cy="777240"/>
          </a:xfrm>
          <a:prstGeom prst="rect">
            <a:avLst/>
          </a:prstGeom>
          <a:noFill/>
          <a:extLst>
            <a:ext uri="{909E8E84-426E-40DD-AFC4-6F175D3DCCD1}">
              <a14:hiddenFill xmlns:a14="http://schemas.microsoft.com/office/drawing/2010/main">
                <a:solidFill>
                  <a:srgbClr val="FFFFFF"/>
                </a:solidFill>
              </a14:hiddenFill>
            </a:ext>
          </a:extLst>
        </p:spPr>
      </p:pic>
      <p:cxnSp>
        <p:nvCxnSpPr>
          <p:cNvPr id="12" name="Straight Connector 11">
            <a:extLst>
              <a:ext uri="{FF2B5EF4-FFF2-40B4-BE49-F238E27FC236}">
                <a16:creationId xmlns:a16="http://schemas.microsoft.com/office/drawing/2014/main" id="{E08342B7-A5B7-1E0F-1004-F4AFB8ED4F3F}"/>
              </a:ext>
            </a:extLst>
          </p:cNvPr>
          <p:cNvCxnSpPr>
            <a:cxnSpLocks/>
          </p:cNvCxnSpPr>
          <p:nvPr/>
        </p:nvCxnSpPr>
        <p:spPr>
          <a:xfrm>
            <a:off x="6229350" y="2025650"/>
            <a:ext cx="0" cy="4337050"/>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3DA9238E-E83A-8B2F-D656-DFF70AAC880A}"/>
              </a:ext>
            </a:extLst>
          </p:cNvPr>
          <p:cNvSpPr txBox="1"/>
          <p:nvPr/>
        </p:nvSpPr>
        <p:spPr>
          <a:xfrm>
            <a:off x="6910716" y="3788120"/>
            <a:ext cx="1040093" cy="461665"/>
          </a:xfrm>
          <a:prstGeom prst="rect">
            <a:avLst/>
          </a:prstGeom>
          <a:noFill/>
        </p:spPr>
        <p:txBody>
          <a:bodyPr wrap="none" rtlCol="0">
            <a:spAutoFit/>
          </a:bodyPr>
          <a:lstStyle/>
          <a:p>
            <a:r>
              <a:rPr lang="en-US" sz="1200" dirty="0"/>
              <a:t>Low Bias</a:t>
            </a:r>
          </a:p>
          <a:p>
            <a:r>
              <a:rPr lang="en-US" sz="1200" dirty="0"/>
              <a:t>High Variance</a:t>
            </a:r>
          </a:p>
        </p:txBody>
      </p:sp>
      <p:cxnSp>
        <p:nvCxnSpPr>
          <p:cNvPr id="14" name="Straight Connector 13">
            <a:extLst>
              <a:ext uri="{FF2B5EF4-FFF2-40B4-BE49-F238E27FC236}">
                <a16:creationId xmlns:a16="http://schemas.microsoft.com/office/drawing/2014/main" id="{C8DCF9B6-00E1-A619-4246-4004804716A2}"/>
              </a:ext>
            </a:extLst>
          </p:cNvPr>
          <p:cNvCxnSpPr>
            <a:cxnSpLocks/>
          </p:cNvCxnSpPr>
          <p:nvPr/>
        </p:nvCxnSpPr>
        <p:spPr>
          <a:xfrm>
            <a:off x="4210050" y="2082800"/>
            <a:ext cx="0" cy="4279900"/>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pic>
        <p:nvPicPr>
          <p:cNvPr id="15" name="Picture 2">
            <a:extLst>
              <a:ext uri="{FF2B5EF4-FFF2-40B4-BE49-F238E27FC236}">
                <a16:creationId xmlns:a16="http://schemas.microsoft.com/office/drawing/2014/main" id="{1D31DD80-DD91-A5D5-8F8F-C8F018257C34}"/>
              </a:ext>
            </a:extLst>
          </p:cNvPr>
          <p:cNvPicPr>
            <a:picLocks noChangeAspect="1" noChangeArrowheads="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l="16114" t="7230" r="46348" b="50722"/>
          <a:stretch/>
        </p:blipFill>
        <p:spPr bwMode="auto">
          <a:xfrm>
            <a:off x="3828985" y="2567940"/>
            <a:ext cx="773431" cy="777240"/>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F1CB39A6-E77E-B2C3-12F2-85371DCC6B27}"/>
              </a:ext>
            </a:extLst>
          </p:cNvPr>
          <p:cNvSpPr txBox="1"/>
          <p:nvPr/>
        </p:nvSpPr>
        <p:spPr>
          <a:xfrm rot="16200000">
            <a:off x="3688677" y="3788121"/>
            <a:ext cx="1012265" cy="461665"/>
          </a:xfrm>
          <a:prstGeom prst="rect">
            <a:avLst/>
          </a:prstGeom>
          <a:noFill/>
        </p:spPr>
        <p:txBody>
          <a:bodyPr wrap="none" rtlCol="0">
            <a:spAutoFit/>
          </a:bodyPr>
          <a:lstStyle/>
          <a:p>
            <a:r>
              <a:rPr lang="en-US" sz="1200" dirty="0"/>
              <a:t>Low Bias</a:t>
            </a:r>
          </a:p>
          <a:p>
            <a:r>
              <a:rPr lang="en-US" sz="1200" dirty="0"/>
              <a:t>Low Variance</a:t>
            </a:r>
          </a:p>
        </p:txBody>
      </p:sp>
      <p:pic>
        <p:nvPicPr>
          <p:cNvPr id="17" name="Picture 2">
            <a:extLst>
              <a:ext uri="{FF2B5EF4-FFF2-40B4-BE49-F238E27FC236}">
                <a16:creationId xmlns:a16="http://schemas.microsoft.com/office/drawing/2014/main" id="{870796E8-6709-1F3F-FA4A-A0DBE0B8C86A}"/>
              </a:ext>
            </a:extLst>
          </p:cNvPr>
          <p:cNvPicPr>
            <a:picLocks noChangeAspect="1" noChangeArrowheads="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l="55446" t="53417" r="7016" b="4535"/>
          <a:stretch/>
        </p:blipFill>
        <p:spPr bwMode="auto">
          <a:xfrm>
            <a:off x="3390587" y="5585460"/>
            <a:ext cx="773431" cy="777240"/>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A848BBBB-9212-736A-8AF6-C42E532D9C9F}"/>
              </a:ext>
            </a:extLst>
          </p:cNvPr>
          <p:cNvSpPr txBox="1"/>
          <p:nvPr/>
        </p:nvSpPr>
        <p:spPr>
          <a:xfrm>
            <a:off x="2402125" y="5842329"/>
            <a:ext cx="1040093" cy="461665"/>
          </a:xfrm>
          <a:prstGeom prst="rect">
            <a:avLst/>
          </a:prstGeom>
          <a:noFill/>
        </p:spPr>
        <p:txBody>
          <a:bodyPr wrap="none" rtlCol="0">
            <a:spAutoFit/>
          </a:bodyPr>
          <a:lstStyle/>
          <a:p>
            <a:r>
              <a:rPr lang="en-US" sz="1200" dirty="0"/>
              <a:t>High Bias</a:t>
            </a:r>
          </a:p>
          <a:p>
            <a:r>
              <a:rPr lang="en-US" sz="1200" dirty="0"/>
              <a:t>High Variance</a:t>
            </a:r>
          </a:p>
        </p:txBody>
      </p:sp>
    </p:spTree>
    <p:extLst>
      <p:ext uri="{BB962C8B-B14F-4D97-AF65-F5344CB8AC3E}">
        <p14:creationId xmlns:p14="http://schemas.microsoft.com/office/powerpoint/2010/main" val="80033297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21CC3873-2B26-C420-60DB-BE65AC9C9C55}"/>
              </a:ext>
            </a:extLst>
          </p:cNvPr>
          <p:cNvPicPr>
            <a:picLocks noChangeAspect="1"/>
          </p:cNvPicPr>
          <p:nvPr/>
        </p:nvPicPr>
        <p:blipFill>
          <a:blip r:embed="rId2"/>
          <a:stretch>
            <a:fillRect/>
          </a:stretch>
        </p:blipFill>
        <p:spPr>
          <a:xfrm>
            <a:off x="9311143" y="3016251"/>
            <a:ext cx="2732764" cy="2328508"/>
          </a:xfrm>
          <a:prstGeom prst="rect">
            <a:avLst/>
          </a:prstGeom>
        </p:spPr>
      </p:pic>
      <p:sp>
        <p:nvSpPr>
          <p:cNvPr id="2" name="Title 1">
            <a:extLst>
              <a:ext uri="{FF2B5EF4-FFF2-40B4-BE49-F238E27FC236}">
                <a16:creationId xmlns:a16="http://schemas.microsoft.com/office/drawing/2014/main" id="{3A18D64C-13C0-9DC8-73F5-F91B331D419D}"/>
              </a:ext>
            </a:extLst>
          </p:cNvPr>
          <p:cNvSpPr>
            <a:spLocks noGrp="1"/>
          </p:cNvSpPr>
          <p:nvPr>
            <p:ph type="title"/>
          </p:nvPr>
        </p:nvSpPr>
        <p:spPr/>
        <p:txBody>
          <a:bodyPr/>
          <a:lstStyle/>
          <a:p>
            <a:r>
              <a:rPr lang="en-US" dirty="0"/>
              <a:t>Low Bias Low Variance Tree</a:t>
            </a:r>
          </a:p>
        </p:txBody>
      </p:sp>
      <p:pic>
        <p:nvPicPr>
          <p:cNvPr id="6" name="Picture 5">
            <a:extLst>
              <a:ext uri="{FF2B5EF4-FFF2-40B4-BE49-F238E27FC236}">
                <a16:creationId xmlns:a16="http://schemas.microsoft.com/office/drawing/2014/main" id="{0DCD09F7-0338-013D-D242-F52AF8C2430C}"/>
              </a:ext>
            </a:extLst>
          </p:cNvPr>
          <p:cNvPicPr>
            <a:picLocks noChangeAspect="1"/>
          </p:cNvPicPr>
          <p:nvPr/>
        </p:nvPicPr>
        <p:blipFill rotWithShape="1">
          <a:blip r:embed="rId3">
            <a:clrChange>
              <a:clrFrom>
                <a:srgbClr val="FFFFFF"/>
              </a:clrFrom>
              <a:clrTo>
                <a:srgbClr val="FFFFFF">
                  <a:alpha val="0"/>
                </a:srgbClr>
              </a:clrTo>
            </a:clrChange>
          </a:blip>
          <a:srcRect l="3675" t="10299" r="3564" b="10414"/>
          <a:stretch/>
        </p:blipFill>
        <p:spPr>
          <a:xfrm>
            <a:off x="838200" y="1560821"/>
            <a:ext cx="7934325" cy="4774584"/>
          </a:xfrm>
          <a:prstGeom prst="rect">
            <a:avLst/>
          </a:prstGeom>
        </p:spPr>
      </p:pic>
      <p:sp>
        <p:nvSpPr>
          <p:cNvPr id="11" name="TextBox 10">
            <a:extLst>
              <a:ext uri="{FF2B5EF4-FFF2-40B4-BE49-F238E27FC236}">
                <a16:creationId xmlns:a16="http://schemas.microsoft.com/office/drawing/2014/main" id="{5F0E3E63-6D7D-43BF-E36B-8956F197CAA6}"/>
              </a:ext>
            </a:extLst>
          </p:cNvPr>
          <p:cNvSpPr txBox="1"/>
          <p:nvPr/>
        </p:nvSpPr>
        <p:spPr>
          <a:xfrm>
            <a:off x="8100557" y="1560821"/>
            <a:ext cx="3943350" cy="1200329"/>
          </a:xfrm>
          <a:prstGeom prst="rect">
            <a:avLst/>
          </a:prstGeom>
          <a:noFill/>
        </p:spPr>
        <p:txBody>
          <a:bodyPr wrap="square">
            <a:spAutoFit/>
          </a:bodyPr>
          <a:lstStyle/>
          <a:p>
            <a:r>
              <a:rPr lang="en-US" b="0" i="0" dirty="0">
                <a:effectLst/>
                <a:latin typeface="Consolas" panose="020B0609020204030204" pitchFamily="49" charset="0"/>
              </a:rPr>
              <a:t>Accuracy 	- 74.35 </a:t>
            </a:r>
          </a:p>
          <a:p>
            <a:r>
              <a:rPr lang="en-US" b="0" i="0" dirty="0">
                <a:effectLst/>
                <a:latin typeface="Consolas" panose="020B0609020204030204" pitchFamily="49" charset="0"/>
              </a:rPr>
              <a:t>Recall 		- 69.70 </a:t>
            </a:r>
          </a:p>
          <a:p>
            <a:r>
              <a:rPr lang="en-US" b="0" i="0" dirty="0">
                <a:effectLst/>
                <a:latin typeface="Consolas" panose="020B0609020204030204" pitchFamily="49" charset="0"/>
              </a:rPr>
              <a:t>Precision 	- 54.12 </a:t>
            </a:r>
          </a:p>
          <a:p>
            <a:r>
              <a:rPr lang="en-US" b="0" i="0" dirty="0">
                <a:effectLst/>
                <a:latin typeface="Consolas" panose="020B0609020204030204" pitchFamily="49" charset="0"/>
              </a:rPr>
              <a:t>FPR 		- 23.78</a:t>
            </a:r>
            <a:endParaRPr lang="en-US" dirty="0"/>
          </a:p>
        </p:txBody>
      </p:sp>
    </p:spTree>
    <p:extLst>
      <p:ext uri="{BB962C8B-B14F-4D97-AF65-F5344CB8AC3E}">
        <p14:creationId xmlns:p14="http://schemas.microsoft.com/office/powerpoint/2010/main" val="285613595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94B8FBEF-37C1-F990-0D4F-B903B0807408}"/>
                  </a:ext>
                </a:extLst>
              </p:cNvPr>
              <p:cNvSpPr txBox="1"/>
              <p:nvPr/>
            </p:nvSpPr>
            <p:spPr>
              <a:xfrm>
                <a:off x="777240" y="3165562"/>
                <a:ext cx="10972800" cy="900375"/>
              </a:xfrm>
              <a:prstGeom prst="rect">
                <a:avLst/>
              </a:prstGeom>
              <a:noFill/>
            </p:spPr>
            <p:txBody>
              <a:bodyPr wrap="square">
                <a:spAutoFit/>
              </a:bodyPr>
              <a:lstStyle/>
              <a:p>
                <a14:m>
                  <m:oMath xmlns:m="http://schemas.openxmlformats.org/officeDocument/2006/math">
                    <m:sSub>
                      <m:sSubPr>
                        <m:ctrlPr>
                          <a:rPr lang="en-US" sz="2800" b="0" i="1" smtClean="0">
                            <a:latin typeface="Cambria Math" panose="02040503050406030204" pitchFamily="18" charset="0"/>
                          </a:rPr>
                        </m:ctrlPr>
                      </m:sSubPr>
                      <m:e>
                        <m:r>
                          <a:rPr lang="en-US" sz="2800" i="1">
                            <a:latin typeface="Cambria Math" panose="02040503050406030204" pitchFamily="18" charset="0"/>
                          </a:rPr>
                          <m:t>𝐶𝑙𝑎𝑠</m:t>
                        </m:r>
                        <m:r>
                          <a:rPr lang="en-US" sz="2800" b="0" i="1" smtClean="0">
                            <a:latin typeface="Cambria Math" panose="02040503050406030204" pitchFamily="18" charset="0"/>
                          </a:rPr>
                          <m:t>𝑠</m:t>
                        </m:r>
                      </m:e>
                      <m:sub>
                        <m:r>
                          <a:rPr lang="en-US" sz="2800" b="0" i="1" smtClean="0">
                            <a:latin typeface="Cambria Math" panose="02040503050406030204" pitchFamily="18" charset="0"/>
                          </a:rPr>
                          <m:t>𝑚</m:t>
                        </m:r>
                      </m:sub>
                    </m:sSub>
                    <m:r>
                      <a:rPr lang="en-US" sz="2800" b="0" i="1" smtClean="0">
                        <a:latin typeface="Cambria Math" panose="02040503050406030204" pitchFamily="18" charset="0"/>
                      </a:rPr>
                      <m:t>=</m:t>
                    </m:r>
                    <m:func>
                      <m:funcPr>
                        <m:ctrlPr>
                          <a:rPr lang="en-US" sz="2800" b="0" i="1" smtClean="0">
                            <a:latin typeface="Cambria Math" panose="02040503050406030204" pitchFamily="18" charset="0"/>
                          </a:rPr>
                        </m:ctrlPr>
                      </m:funcPr>
                      <m:fName>
                        <m:r>
                          <m:rPr>
                            <m:sty m:val="p"/>
                          </m:rPr>
                          <a:rPr lang="en-US" sz="2800" b="0" i="0" smtClean="0">
                            <a:latin typeface="Cambria Math" panose="02040503050406030204" pitchFamily="18" charset="0"/>
                          </a:rPr>
                          <m:t>arg</m:t>
                        </m:r>
                      </m:fName>
                      <m:e>
                        <m:func>
                          <m:funcPr>
                            <m:ctrlPr>
                              <a:rPr lang="en-US" sz="2800" b="0" i="1" smtClean="0">
                                <a:latin typeface="Cambria Math" panose="02040503050406030204" pitchFamily="18" charset="0"/>
                              </a:rPr>
                            </m:ctrlPr>
                          </m:funcPr>
                          <m:fName>
                            <m:limLow>
                              <m:limLowPr>
                                <m:ctrlPr>
                                  <a:rPr lang="en-US" sz="2800" i="1">
                                    <a:latin typeface="Cambria Math" panose="02040503050406030204" pitchFamily="18" charset="0"/>
                                  </a:rPr>
                                </m:ctrlPr>
                              </m:limLowPr>
                              <m:e>
                                <m:r>
                                  <m:rPr>
                                    <m:sty m:val="p"/>
                                  </m:rPr>
                                  <a:rPr lang="en-US" sz="2800">
                                    <a:latin typeface="Cambria Math" panose="02040503050406030204" pitchFamily="18" charset="0"/>
                                  </a:rPr>
                                  <m:t>max</m:t>
                                </m:r>
                              </m:e>
                              <m:lim>
                                <m:r>
                                  <a:rPr lang="en-US" sz="2800" i="1">
                                    <a:latin typeface="Cambria Math" panose="02040503050406030204" pitchFamily="18" charset="0"/>
                                  </a:rPr>
                                  <m:t>𝑖</m:t>
                                </m:r>
                                <m:r>
                                  <a:rPr lang="en-US" sz="2800" i="1">
                                    <a:latin typeface="Cambria Math" panose="02040503050406030204" pitchFamily="18" charset="0"/>
                                  </a:rPr>
                                  <m:t>∈1..</m:t>
                                </m:r>
                                <m:r>
                                  <a:rPr lang="en-US" sz="2800" i="1">
                                    <a:latin typeface="Cambria Math" panose="02040503050406030204" pitchFamily="18" charset="0"/>
                                  </a:rPr>
                                  <m:t>𝑁</m:t>
                                </m:r>
                              </m:lim>
                            </m:limLow>
                          </m:fName>
                          <m:e>
                            <m:sSub>
                              <m:sSubPr>
                                <m:ctrlPr>
                                  <a:rPr lang="en-US" sz="2800" b="0" i="1" dirty="0" smtClean="0">
                                    <a:latin typeface="Cambria Math" panose="02040503050406030204" pitchFamily="18" charset="0"/>
                                  </a:rPr>
                                </m:ctrlPr>
                              </m:sSubPr>
                              <m:e>
                                <m:acc>
                                  <m:accPr>
                                    <m:chr m:val="̂"/>
                                    <m:ctrlPr>
                                      <a:rPr lang="en-US" sz="2800" b="0" i="1" smtClean="0">
                                        <a:latin typeface="Cambria Math" panose="02040503050406030204" pitchFamily="18" charset="0"/>
                                      </a:rPr>
                                    </m:ctrlPr>
                                  </m:accPr>
                                  <m:e>
                                    <m:r>
                                      <a:rPr lang="en-US" sz="2800" b="0" i="1" smtClean="0">
                                        <a:latin typeface="Cambria Math" panose="02040503050406030204" pitchFamily="18" charset="0"/>
                                      </a:rPr>
                                      <m:t>𝑝</m:t>
                                    </m:r>
                                  </m:e>
                                </m:acc>
                              </m:e>
                              <m:sub>
                                <m:r>
                                  <a:rPr lang="en-US" sz="2800" b="0" i="1" dirty="0" smtClean="0">
                                    <a:latin typeface="Cambria Math" panose="02040503050406030204" pitchFamily="18" charset="0"/>
                                  </a:rPr>
                                  <m:t>𝑚𝑖</m:t>
                                </m:r>
                              </m:sub>
                            </m:sSub>
                          </m:e>
                        </m:func>
                      </m:e>
                    </m:func>
                  </m:oMath>
                </a14:m>
                <a:r>
                  <a:rPr lang="en-US" sz="2800" b="0" i="0" dirty="0">
                    <a:latin typeface="+mj-lt"/>
                  </a:rPr>
                  <a:t> where </a:t>
                </a:r>
                <a14:m>
                  <m:oMath xmlns:m="http://schemas.openxmlformats.org/officeDocument/2006/math">
                    <m:sSub>
                      <m:sSubPr>
                        <m:ctrlPr>
                          <a:rPr lang="en-US" sz="2800" i="1" dirty="0">
                            <a:latin typeface="Cambria Math" panose="02040503050406030204" pitchFamily="18" charset="0"/>
                          </a:rPr>
                        </m:ctrlPr>
                      </m:sSubPr>
                      <m:e>
                        <m:acc>
                          <m:accPr>
                            <m:chr m:val="̂"/>
                            <m:ctrlPr>
                              <a:rPr lang="en-US" sz="2800" i="1">
                                <a:latin typeface="Cambria Math" panose="02040503050406030204" pitchFamily="18" charset="0"/>
                              </a:rPr>
                            </m:ctrlPr>
                          </m:accPr>
                          <m:e>
                            <m:r>
                              <a:rPr lang="en-US" sz="2800" i="1">
                                <a:latin typeface="Cambria Math" panose="02040503050406030204" pitchFamily="18" charset="0"/>
                              </a:rPr>
                              <m:t>𝑝</m:t>
                            </m:r>
                          </m:e>
                        </m:acc>
                      </m:e>
                      <m:sub>
                        <m:r>
                          <a:rPr lang="en-US" sz="2800" i="1" dirty="0">
                            <a:latin typeface="Cambria Math" panose="02040503050406030204" pitchFamily="18" charset="0"/>
                          </a:rPr>
                          <m:t>𝑚𝑖</m:t>
                        </m:r>
                      </m:sub>
                    </m:sSub>
                    <m:r>
                      <a:rPr lang="en-US" sz="2800" b="0" i="1" dirty="0" smtClean="0">
                        <a:latin typeface="Cambria Math" panose="02040503050406030204" pitchFamily="18" charset="0"/>
                      </a:rPr>
                      <m:t>=</m:t>
                    </m:r>
                    <m:f>
                      <m:fPr>
                        <m:ctrlPr>
                          <a:rPr lang="en-US" sz="2800" i="1" dirty="0">
                            <a:latin typeface="Cambria Math" panose="02040503050406030204" pitchFamily="18" charset="0"/>
                          </a:rPr>
                        </m:ctrlPr>
                      </m:fPr>
                      <m:num>
                        <m:r>
                          <a:rPr lang="en-US" sz="2800" i="1" dirty="0">
                            <a:latin typeface="Cambria Math" panose="02040503050406030204" pitchFamily="18" charset="0"/>
                          </a:rPr>
                          <m:t>#</m:t>
                        </m:r>
                        <m:r>
                          <a:rPr lang="en-US" sz="2800" i="1" dirty="0">
                            <a:latin typeface="Cambria Math" panose="02040503050406030204" pitchFamily="18" charset="0"/>
                          </a:rPr>
                          <m:t>𝑡𝑟𝑎𝑖𝑛𝑖𝑛𝑔</m:t>
                        </m:r>
                        <m:r>
                          <a:rPr lang="en-US" sz="2800" i="1" dirty="0">
                            <a:latin typeface="Cambria Math" panose="02040503050406030204" pitchFamily="18" charset="0"/>
                          </a:rPr>
                          <m:t> </m:t>
                        </m:r>
                        <m:r>
                          <a:rPr lang="en-US" sz="2800" i="1" dirty="0">
                            <a:latin typeface="Cambria Math" panose="02040503050406030204" pitchFamily="18" charset="0"/>
                          </a:rPr>
                          <m:t>𝑒𝑥𝑎𝑚𝑝𝑙𝑒𝑠</m:t>
                        </m:r>
                        <m:r>
                          <a:rPr lang="en-US" sz="2800" i="1" dirty="0">
                            <a:latin typeface="Cambria Math" panose="02040503050406030204" pitchFamily="18" charset="0"/>
                          </a:rPr>
                          <m:t> </m:t>
                        </m:r>
                        <m:r>
                          <a:rPr lang="en-US" sz="2800" i="1" dirty="0">
                            <a:latin typeface="Cambria Math" panose="02040503050406030204" pitchFamily="18" charset="0"/>
                          </a:rPr>
                          <m:t>𝑖𝑛</m:t>
                        </m:r>
                        <m:r>
                          <a:rPr lang="en-US" sz="2800" b="0" i="1" dirty="0" smtClean="0">
                            <a:latin typeface="Cambria Math" panose="02040503050406030204" pitchFamily="18" charset="0"/>
                          </a:rPr>
                          <m:t> </m:t>
                        </m:r>
                        <m:r>
                          <a:rPr lang="en-US" sz="2800" b="0" i="1" dirty="0" smtClean="0">
                            <a:latin typeface="Cambria Math" panose="02040503050406030204" pitchFamily="18" charset="0"/>
                          </a:rPr>
                          <m:t>𝑚</m:t>
                        </m:r>
                        <m:r>
                          <a:rPr lang="en-US" sz="2800" i="1" dirty="0">
                            <a:latin typeface="Cambria Math" panose="02040503050406030204" pitchFamily="18" charset="0"/>
                          </a:rPr>
                          <m:t> </m:t>
                        </m:r>
                        <m:sSub>
                          <m:sSubPr>
                            <m:ctrlPr>
                              <a:rPr lang="en-US" sz="2800" i="1" dirty="0">
                                <a:latin typeface="Cambria Math" panose="02040503050406030204" pitchFamily="18" charset="0"/>
                              </a:rPr>
                            </m:ctrlPr>
                          </m:sSubPr>
                          <m:e>
                            <m:r>
                              <a:rPr lang="en-US" sz="2800" i="1" dirty="0">
                                <a:latin typeface="Cambria Math" panose="02040503050406030204" pitchFamily="18" charset="0"/>
                              </a:rPr>
                              <m:t>𝐶</m:t>
                            </m:r>
                          </m:e>
                          <m:sub>
                            <m:r>
                              <a:rPr lang="en-US" sz="2800" i="1" dirty="0">
                                <a:latin typeface="Cambria Math" panose="02040503050406030204" pitchFamily="18" charset="0"/>
                              </a:rPr>
                              <m:t>𝑖</m:t>
                            </m:r>
                          </m:sub>
                        </m:sSub>
                        <m:r>
                          <a:rPr lang="en-US" sz="2800" b="0" i="1" dirty="0" smtClean="0">
                            <a:latin typeface="Cambria Math" panose="02040503050406030204" pitchFamily="18" charset="0"/>
                          </a:rPr>
                          <m:t>×</m:t>
                        </m:r>
                        <m:sSub>
                          <m:sSubPr>
                            <m:ctrlPr>
                              <a:rPr lang="en-US" sz="2800" b="0" i="1" dirty="0" smtClean="0">
                                <a:latin typeface="Cambria Math" panose="02040503050406030204" pitchFamily="18" charset="0"/>
                              </a:rPr>
                            </m:ctrlPr>
                          </m:sSubPr>
                          <m:e>
                            <m:r>
                              <a:rPr lang="en-US" sz="2800" b="0" i="1" dirty="0" smtClean="0">
                                <a:latin typeface="Cambria Math" panose="02040503050406030204" pitchFamily="18" charset="0"/>
                              </a:rPr>
                              <m:t>𝑊</m:t>
                            </m:r>
                          </m:e>
                          <m:sub>
                            <m:sSub>
                              <m:sSubPr>
                                <m:ctrlPr>
                                  <a:rPr lang="en-US" sz="2800" b="0" i="1" dirty="0" smtClean="0">
                                    <a:latin typeface="Cambria Math" panose="02040503050406030204" pitchFamily="18" charset="0"/>
                                  </a:rPr>
                                </m:ctrlPr>
                              </m:sSubPr>
                              <m:e>
                                <m:r>
                                  <a:rPr lang="en-US" sz="2800" b="0" i="1" dirty="0" smtClean="0">
                                    <a:latin typeface="Cambria Math" panose="02040503050406030204" pitchFamily="18" charset="0"/>
                                  </a:rPr>
                                  <m:t>𝐶</m:t>
                                </m:r>
                              </m:e>
                              <m:sub>
                                <m:r>
                                  <a:rPr lang="en-US" sz="2800" b="0" i="1" dirty="0" smtClean="0">
                                    <a:latin typeface="Cambria Math" panose="02040503050406030204" pitchFamily="18" charset="0"/>
                                  </a:rPr>
                                  <m:t>𝑖</m:t>
                                </m:r>
                              </m:sub>
                            </m:sSub>
                          </m:sub>
                        </m:sSub>
                      </m:num>
                      <m:den>
                        <m:nary>
                          <m:naryPr>
                            <m:chr m:val="∑"/>
                            <m:supHide m:val="on"/>
                            <m:ctrlPr>
                              <a:rPr lang="en-US" sz="2800" b="0" i="1" dirty="0" smtClean="0">
                                <a:latin typeface="Cambria Math" panose="02040503050406030204" pitchFamily="18" charset="0"/>
                              </a:rPr>
                            </m:ctrlPr>
                          </m:naryPr>
                          <m:sub>
                            <m:r>
                              <a:rPr lang="en-US" sz="2800" b="0" i="1" dirty="0" smtClean="0">
                                <a:latin typeface="Cambria Math" panose="02040503050406030204" pitchFamily="18" charset="0"/>
                              </a:rPr>
                              <m:t>𝑘</m:t>
                            </m:r>
                          </m:sub>
                          <m:sup/>
                          <m:e>
                            <m:r>
                              <a:rPr lang="en-US" sz="2800" i="1" dirty="0">
                                <a:latin typeface="Cambria Math" panose="02040503050406030204" pitchFamily="18" charset="0"/>
                              </a:rPr>
                              <m:t>#</m:t>
                            </m:r>
                            <m:r>
                              <a:rPr lang="en-US" sz="2800" i="1" dirty="0">
                                <a:latin typeface="Cambria Math" panose="02040503050406030204" pitchFamily="18" charset="0"/>
                              </a:rPr>
                              <m:t>𝑡𝑟𝑎𝑖𝑛𝑖𝑛𝑔</m:t>
                            </m:r>
                            <m:r>
                              <a:rPr lang="en-US" sz="2800" i="1" dirty="0">
                                <a:latin typeface="Cambria Math" panose="02040503050406030204" pitchFamily="18" charset="0"/>
                              </a:rPr>
                              <m:t> </m:t>
                            </m:r>
                            <m:r>
                              <a:rPr lang="en-US" sz="2800" i="1" dirty="0">
                                <a:latin typeface="Cambria Math" panose="02040503050406030204" pitchFamily="18" charset="0"/>
                              </a:rPr>
                              <m:t>𝑒𝑥𝑎𝑚𝑝𝑙𝑒𝑠</m:t>
                            </m:r>
                            <m:r>
                              <a:rPr lang="en-US" sz="2800" i="1" dirty="0">
                                <a:latin typeface="Cambria Math" panose="02040503050406030204" pitchFamily="18" charset="0"/>
                              </a:rPr>
                              <m:t> </m:t>
                            </m:r>
                            <m:r>
                              <a:rPr lang="en-US" sz="2800" i="1" dirty="0">
                                <a:latin typeface="Cambria Math" panose="02040503050406030204" pitchFamily="18" charset="0"/>
                              </a:rPr>
                              <m:t>𝑖𝑛</m:t>
                            </m:r>
                            <m:r>
                              <a:rPr lang="en-US" sz="2800" b="0" i="1" dirty="0" smtClean="0">
                                <a:latin typeface="Cambria Math" panose="02040503050406030204" pitchFamily="18" charset="0"/>
                              </a:rPr>
                              <m:t> </m:t>
                            </m:r>
                            <m:r>
                              <a:rPr lang="en-US" sz="2800" b="0" i="1" dirty="0" smtClean="0">
                                <a:latin typeface="Cambria Math" panose="02040503050406030204" pitchFamily="18" charset="0"/>
                              </a:rPr>
                              <m:t>𝑚</m:t>
                            </m:r>
                            <m:r>
                              <a:rPr lang="en-US" sz="2800" b="0" i="1" dirty="0" smtClean="0">
                                <a:latin typeface="Cambria Math" panose="02040503050406030204" pitchFamily="18" charset="0"/>
                              </a:rPr>
                              <m:t> </m:t>
                            </m:r>
                            <m:r>
                              <a:rPr lang="en-US" sz="2800" b="0" i="1" dirty="0" smtClean="0">
                                <a:latin typeface="Cambria Math" panose="02040503050406030204" pitchFamily="18" charset="0"/>
                              </a:rPr>
                              <m:t>𝑖𝑛</m:t>
                            </m:r>
                            <m:r>
                              <a:rPr lang="en-US" sz="2800" i="1" dirty="0">
                                <a:latin typeface="Cambria Math" panose="02040503050406030204" pitchFamily="18" charset="0"/>
                              </a:rPr>
                              <m:t> </m:t>
                            </m:r>
                            <m:sSub>
                              <m:sSubPr>
                                <m:ctrlPr>
                                  <a:rPr lang="en-US" sz="2800" b="0" i="1" dirty="0" smtClean="0">
                                    <a:latin typeface="Cambria Math" panose="02040503050406030204" pitchFamily="18" charset="0"/>
                                  </a:rPr>
                                </m:ctrlPr>
                              </m:sSubPr>
                              <m:e>
                                <m:r>
                                  <a:rPr lang="en-US" sz="2800" b="0" i="1" dirty="0" smtClean="0">
                                    <a:latin typeface="Cambria Math" panose="02040503050406030204" pitchFamily="18" charset="0"/>
                                  </a:rPr>
                                  <m:t>𝐶</m:t>
                                </m:r>
                              </m:e>
                              <m:sub>
                                <m:r>
                                  <a:rPr lang="en-US" sz="2800" b="0" i="1" dirty="0" smtClean="0">
                                    <a:latin typeface="Cambria Math" panose="02040503050406030204" pitchFamily="18" charset="0"/>
                                  </a:rPr>
                                  <m:t>𝑘</m:t>
                                </m:r>
                              </m:sub>
                            </m:sSub>
                            <m:r>
                              <a:rPr lang="en-US" sz="2800" b="0" i="1" dirty="0" smtClean="0">
                                <a:latin typeface="Cambria Math" panose="02040503050406030204" pitchFamily="18" charset="0"/>
                              </a:rPr>
                              <m:t>×</m:t>
                            </m:r>
                            <m:sSub>
                              <m:sSubPr>
                                <m:ctrlPr>
                                  <a:rPr lang="en-US" sz="2800" b="0" i="1" dirty="0" smtClean="0">
                                    <a:latin typeface="Cambria Math" panose="02040503050406030204" pitchFamily="18" charset="0"/>
                                  </a:rPr>
                                </m:ctrlPr>
                              </m:sSubPr>
                              <m:e>
                                <m:r>
                                  <a:rPr lang="en-US" sz="2800" b="0" i="1" dirty="0" smtClean="0">
                                    <a:latin typeface="Cambria Math" panose="02040503050406030204" pitchFamily="18" charset="0"/>
                                  </a:rPr>
                                  <m:t>𝑊</m:t>
                                </m:r>
                              </m:e>
                              <m:sub>
                                <m:sSub>
                                  <m:sSubPr>
                                    <m:ctrlPr>
                                      <a:rPr lang="en-US" sz="2800" b="0" i="1" dirty="0" smtClean="0">
                                        <a:latin typeface="Cambria Math" panose="02040503050406030204" pitchFamily="18" charset="0"/>
                                      </a:rPr>
                                    </m:ctrlPr>
                                  </m:sSubPr>
                                  <m:e>
                                    <m:r>
                                      <a:rPr lang="en-US" sz="2800" b="0" i="1" dirty="0" smtClean="0">
                                        <a:latin typeface="Cambria Math" panose="02040503050406030204" pitchFamily="18" charset="0"/>
                                      </a:rPr>
                                      <m:t>𝐶</m:t>
                                    </m:r>
                                  </m:e>
                                  <m:sub>
                                    <m:r>
                                      <a:rPr lang="en-US" sz="2800" b="0" i="1" dirty="0" smtClean="0">
                                        <a:latin typeface="Cambria Math" panose="02040503050406030204" pitchFamily="18" charset="0"/>
                                      </a:rPr>
                                      <m:t>𝑘</m:t>
                                    </m:r>
                                  </m:sub>
                                </m:sSub>
                              </m:sub>
                            </m:sSub>
                          </m:e>
                        </m:nary>
                      </m:den>
                    </m:f>
                  </m:oMath>
                </a14:m>
                <a:endParaRPr lang="en-US" sz="2800" dirty="0"/>
              </a:p>
            </p:txBody>
          </p:sp>
        </mc:Choice>
        <mc:Fallback xmlns="">
          <p:sp>
            <p:nvSpPr>
              <p:cNvPr id="5" name="TextBox 4">
                <a:extLst>
                  <a:ext uri="{FF2B5EF4-FFF2-40B4-BE49-F238E27FC236}">
                    <a16:creationId xmlns:a16="http://schemas.microsoft.com/office/drawing/2014/main" id="{94B8FBEF-37C1-F990-0D4F-B903B0807408}"/>
                  </a:ext>
                </a:extLst>
              </p:cNvPr>
              <p:cNvSpPr txBox="1">
                <a:spLocks noRot="1" noChangeAspect="1" noMove="1" noResize="1" noEditPoints="1" noAdjustHandles="1" noChangeArrowheads="1" noChangeShapeType="1" noTextEdit="1"/>
              </p:cNvSpPr>
              <p:nvPr/>
            </p:nvSpPr>
            <p:spPr>
              <a:xfrm>
                <a:off x="777240" y="3165562"/>
                <a:ext cx="10972800" cy="900375"/>
              </a:xfrm>
              <a:prstGeom prst="rect">
                <a:avLst/>
              </a:prstGeom>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6286832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47ADF-5931-1EE7-14C9-E2FCCCFA7772}"/>
              </a:ext>
            </a:extLst>
          </p:cNvPr>
          <p:cNvSpPr>
            <a:spLocks noGrp="1"/>
          </p:cNvSpPr>
          <p:nvPr>
            <p:ph type="title"/>
          </p:nvPr>
        </p:nvSpPr>
        <p:spPr/>
        <p:txBody>
          <a:bodyPr/>
          <a:lstStyle/>
          <a:p>
            <a:r>
              <a:rPr lang="en-US" dirty="0"/>
              <a:t>Classification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47D9011-C43E-22A2-124B-E5C71E28967F}"/>
                  </a:ext>
                </a:extLst>
              </p:cNvPr>
              <p:cNvSpPr>
                <a:spLocks noGrp="1"/>
              </p:cNvSpPr>
              <p:nvPr>
                <p:ph idx="1"/>
              </p:nvPr>
            </p:nvSpPr>
            <p:spPr>
              <a:xfrm>
                <a:off x="838199" y="1825625"/>
                <a:ext cx="5444455" cy="4835234"/>
              </a:xfrm>
            </p:spPr>
            <p:txBody>
              <a:bodyPr>
                <a:normAutofit fontScale="92500" lnSpcReduction="20000"/>
              </a:bodyPr>
              <a:lstStyle/>
              <a:p>
                <a:r>
                  <a:rPr lang="en-US" dirty="0"/>
                  <a:t>The machine learning classification task is one of finding a probability distribution over all classes  for any input data point.</a:t>
                </a:r>
              </a:p>
              <a:p>
                <a:r>
                  <a:rPr lang="en-US" dirty="0">
                    <a:ea typeface="Cambria Math" panose="02040503050406030204" pitchFamily="18" charset="0"/>
                  </a:rPr>
                  <a:t>Input Data Point:  </a:t>
                </a:r>
                <a14:m>
                  <m:oMath xmlns:m="http://schemas.openxmlformats.org/officeDocument/2006/math">
                    <m:r>
                      <a:rPr lang="en-US" b="1" i="1" smtClean="0">
                        <a:latin typeface="Cambria Math" panose="02040503050406030204" pitchFamily="18" charset="0"/>
                        <a:ea typeface="Cambria Math" panose="02040503050406030204" pitchFamily="18" charset="0"/>
                      </a:rPr>
                      <m:t>𝒙</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𝒳</m:t>
                    </m:r>
                  </m:oMath>
                </a14:m>
                <a:endParaRPr lang="en-US" b="0" dirty="0">
                  <a:ea typeface="Cambria Math" panose="02040503050406030204" pitchFamily="18" charset="0"/>
                </a:endParaRPr>
              </a:p>
              <a:p>
                <a:r>
                  <a:rPr lang="en-US" dirty="0">
                    <a:ea typeface="Cambria Math" panose="02040503050406030204" pitchFamily="18" charset="0"/>
                  </a:rPr>
                  <a:t>Output Class: </a:t>
                </a:r>
                <a14:m>
                  <m:oMath xmlns:m="http://schemas.openxmlformats.org/officeDocument/2006/math">
                    <m:r>
                      <a:rPr lang="en-US" b="1" i="1" smtClean="0">
                        <a:latin typeface="Cambria Math" panose="02040503050406030204" pitchFamily="18" charset="0"/>
                        <a:ea typeface="Cambria Math" panose="02040503050406030204" pitchFamily="18" charset="0"/>
                      </a:rPr>
                      <m:t>𝒚</m:t>
                    </m:r>
                  </m:oMath>
                </a14:m>
                <a:endParaRPr lang="en-US" b="1" dirty="0">
                  <a:ea typeface="Cambria Math" panose="02040503050406030204" pitchFamily="18" charset="0"/>
                </a:endParaRPr>
              </a:p>
              <a:p>
                <a:r>
                  <a:rPr lang="en-US" b="0" dirty="0">
                    <a:ea typeface="Cambria Math" panose="02040503050406030204" pitchFamily="18" charset="0"/>
                  </a:rPr>
                  <a:t>Function: </a:t>
                </a:r>
                <a14:m>
                  <m:oMath xmlns:m="http://schemas.openxmlformats.org/officeDocument/2006/math">
                    <m:r>
                      <a:rPr lang="en-US" b="1" i="1" dirty="0" smtClean="0">
                        <a:latin typeface="Cambria Math" panose="02040503050406030204" pitchFamily="18" charset="0"/>
                        <a:ea typeface="Cambria Math" panose="02040503050406030204" pitchFamily="18" charset="0"/>
                      </a:rPr>
                      <m:t>𝑭</m:t>
                    </m:r>
                    <m:d>
                      <m:dPr>
                        <m:ctrlPr>
                          <a:rPr lang="en-US" b="1" i="1" dirty="0" smtClean="0">
                            <a:latin typeface="Cambria Math" panose="02040503050406030204" pitchFamily="18" charset="0"/>
                            <a:ea typeface="Cambria Math" panose="02040503050406030204" pitchFamily="18" charset="0"/>
                          </a:rPr>
                        </m:ctrlPr>
                      </m:dPr>
                      <m:e>
                        <m:r>
                          <a:rPr lang="en-US" b="1" i="1" dirty="0" smtClean="0">
                            <a:latin typeface="Cambria Math" panose="02040503050406030204" pitchFamily="18" charset="0"/>
                            <a:ea typeface="Cambria Math" panose="02040503050406030204" pitchFamily="18" charset="0"/>
                          </a:rPr>
                          <m:t>𝒙</m:t>
                        </m:r>
                      </m:e>
                    </m:d>
                    <m:r>
                      <a:rPr lang="en-US" b="0" i="1" dirty="0" smtClean="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𝑃</m:t>
                    </m:r>
                    <m:d>
                      <m:dPr>
                        <m:ctrlPr>
                          <a:rPr lang="en-US" b="0" i="1" dirty="0" smtClean="0">
                            <a:latin typeface="Cambria Math" panose="02040503050406030204" pitchFamily="18" charset="0"/>
                            <a:ea typeface="Cambria Math" panose="02040503050406030204" pitchFamily="18" charset="0"/>
                          </a:rPr>
                        </m:ctrlPr>
                      </m:dPr>
                      <m:e>
                        <m:r>
                          <a:rPr lang="en-US" b="0" i="1" dirty="0" smtClean="0">
                            <a:latin typeface="Cambria Math" panose="02040503050406030204" pitchFamily="18" charset="0"/>
                            <a:ea typeface="Cambria Math" panose="02040503050406030204" pitchFamily="18" charset="0"/>
                          </a:rPr>
                          <m:t>𝑦</m:t>
                        </m:r>
                        <m:r>
                          <a:rPr lang="en-US" b="0" i="1" dirty="0" smtClean="0">
                            <a:latin typeface="Cambria Math" panose="02040503050406030204" pitchFamily="18" charset="0"/>
                            <a:ea typeface="Cambria Math" panose="02040503050406030204" pitchFamily="18" charset="0"/>
                          </a:rPr>
                          <m:t>=</m:t>
                        </m:r>
                        <m:sSub>
                          <m:sSubPr>
                            <m:ctrlPr>
                              <a:rPr lang="en-US" b="0" i="1" dirty="0" smtClean="0">
                                <a:latin typeface="Cambria Math" panose="02040503050406030204" pitchFamily="18" charset="0"/>
                                <a:ea typeface="Cambria Math" panose="02040503050406030204" pitchFamily="18" charset="0"/>
                              </a:rPr>
                            </m:ctrlPr>
                          </m:sSubPr>
                          <m:e>
                            <m:r>
                              <a:rPr lang="en-US" b="0" i="1" dirty="0" smtClean="0">
                                <a:latin typeface="Cambria Math" panose="02040503050406030204" pitchFamily="18" charset="0"/>
                                <a:ea typeface="Cambria Math" panose="02040503050406030204" pitchFamily="18" charset="0"/>
                              </a:rPr>
                              <m:t>𝐶</m:t>
                            </m:r>
                          </m:e>
                          <m:sub>
                            <m:r>
                              <a:rPr lang="en-US" b="0" i="1" dirty="0" smtClean="0">
                                <a:latin typeface="Cambria Math" panose="02040503050406030204" pitchFamily="18" charset="0"/>
                                <a:ea typeface="Cambria Math" panose="02040503050406030204" pitchFamily="18" charset="0"/>
                              </a:rPr>
                              <m:t>𝑖</m:t>
                            </m:r>
                          </m:sub>
                        </m:sSub>
                      </m:e>
                      <m:e>
                        <m:r>
                          <a:rPr lang="en-US" b="1" i="1" dirty="0" smtClean="0">
                            <a:latin typeface="Cambria Math" panose="02040503050406030204" pitchFamily="18" charset="0"/>
                            <a:ea typeface="Cambria Math" panose="02040503050406030204" pitchFamily="18" charset="0"/>
                          </a:rPr>
                          <m:t>𝒙</m:t>
                        </m:r>
                      </m:e>
                    </m:d>
                    <m:r>
                      <a:rPr lang="en-US" b="0" i="1" dirty="0" smtClean="0">
                        <a:latin typeface="Cambria Math" panose="02040503050406030204" pitchFamily="18" charset="0"/>
                        <a:ea typeface="Cambria Math" panose="02040503050406030204" pitchFamily="18" charset="0"/>
                      </a:rPr>
                      <m:t> ∀ </m:t>
                    </m:r>
                    <m:r>
                      <a:rPr lang="en-US" b="0" i="1" dirty="0" smtClean="0">
                        <a:latin typeface="Cambria Math" panose="02040503050406030204" pitchFamily="18" charset="0"/>
                        <a:ea typeface="Cambria Math" panose="02040503050406030204" pitchFamily="18" charset="0"/>
                      </a:rPr>
                      <m:t>𝑖</m:t>
                    </m:r>
                    <m:r>
                      <a:rPr lang="en-US" b="0" i="1" dirty="0" smtClean="0">
                        <a:latin typeface="Cambria Math" panose="02040503050406030204" pitchFamily="18" charset="0"/>
                        <a:ea typeface="Cambria Math" panose="02040503050406030204" pitchFamily="18" charset="0"/>
                      </a:rPr>
                      <m:t>∈1..</m:t>
                    </m:r>
                    <m:r>
                      <a:rPr lang="en-US" b="0" i="1" dirty="0" smtClean="0">
                        <a:latin typeface="Cambria Math" panose="02040503050406030204" pitchFamily="18" charset="0"/>
                        <a:ea typeface="Cambria Math" panose="02040503050406030204" pitchFamily="18" charset="0"/>
                      </a:rPr>
                      <m:t>𝑁</m:t>
                    </m:r>
                  </m:oMath>
                </a14:m>
                <a:endParaRPr lang="en-US" dirty="0">
                  <a:ea typeface="Cambria Math" panose="02040503050406030204" pitchFamily="18" charset="0"/>
                </a:endParaRPr>
              </a:p>
              <a:p>
                <a:pPr lvl="1"/>
                <a:r>
                  <a:rPr lang="en-US" b="0" dirty="0">
                    <a:ea typeface="Cambria Math" panose="02040503050406030204" pitchFamily="18" charset="0"/>
                  </a:rPr>
                  <a:t>Where </a:t>
                </a:r>
                <a14:m>
                  <m:oMath xmlns:m="http://schemas.openxmlformats.org/officeDocument/2006/math">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𝐶</m:t>
                        </m:r>
                      </m:e>
                      <m:sub>
                        <m:r>
                          <a:rPr lang="en-US" b="0" i="1" smtClean="0">
                            <a:latin typeface="Cambria Math" panose="02040503050406030204" pitchFamily="18" charset="0"/>
                            <a:ea typeface="Cambria Math" panose="02040503050406030204" pitchFamily="18" charset="0"/>
                          </a:rPr>
                          <m:t>𝑖</m:t>
                        </m:r>
                      </m:sub>
                    </m:sSub>
                  </m:oMath>
                </a14:m>
                <a:r>
                  <a:rPr lang="en-US" b="0" dirty="0">
                    <a:ea typeface="Cambria Math" panose="02040503050406030204" pitchFamily="18" charset="0"/>
                  </a:rPr>
                  <a:t> represents the </a:t>
                </a:r>
                <a14:m>
                  <m:oMath xmlns:m="http://schemas.openxmlformats.org/officeDocument/2006/math">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𝑖</m:t>
                        </m:r>
                      </m:e>
                      <m:sup>
                        <m:r>
                          <a:rPr lang="en-US" b="0" i="1" smtClean="0">
                            <a:latin typeface="Cambria Math" panose="02040503050406030204" pitchFamily="18" charset="0"/>
                            <a:ea typeface="Cambria Math" panose="02040503050406030204" pitchFamily="18" charset="0"/>
                          </a:rPr>
                          <m:t>𝑡h</m:t>
                        </m:r>
                      </m:sup>
                    </m:sSup>
                  </m:oMath>
                </a14:m>
                <a:r>
                  <a:rPr lang="en-US" b="0" dirty="0">
                    <a:ea typeface="Cambria Math" panose="02040503050406030204" pitchFamily="18" charset="0"/>
                  </a:rPr>
                  <a:t> class among the </a:t>
                </a:r>
                <a14:m>
                  <m:oMath xmlns:m="http://schemas.openxmlformats.org/officeDocument/2006/math">
                    <m:r>
                      <a:rPr lang="en-US" b="0" i="1" dirty="0" smtClean="0">
                        <a:latin typeface="Cambria Math" panose="02040503050406030204" pitchFamily="18" charset="0"/>
                        <a:ea typeface="Cambria Math" panose="02040503050406030204" pitchFamily="18" charset="0"/>
                      </a:rPr>
                      <m:t>𝑁</m:t>
                    </m:r>
                  </m:oMath>
                </a14:m>
                <a:r>
                  <a:rPr lang="en-US" b="0" dirty="0">
                    <a:ea typeface="Cambria Math" panose="02040503050406030204" pitchFamily="18" charset="0"/>
                  </a:rPr>
                  <a:t> classes </a:t>
                </a:r>
                <a:r>
                  <a:rPr lang="en-US" dirty="0">
                    <a:ea typeface="Cambria Math" panose="02040503050406030204" pitchFamily="18" charset="0"/>
                  </a:rPr>
                  <a:t>present. </a:t>
                </a:r>
              </a:p>
              <a:p>
                <a:r>
                  <a:rPr lang="en-US" dirty="0">
                    <a:ea typeface="Cambria Math" panose="02040503050406030204" pitchFamily="18" charset="0"/>
                  </a:rPr>
                  <a:t>The class is usually interpreted by setting a threshold for the probability.</a:t>
                </a:r>
              </a:p>
              <a:p>
                <a:pPr lvl="1"/>
                <a:r>
                  <a:rPr lang="en-US" b="0" i="0" dirty="0">
                    <a:latin typeface="+mj-lt"/>
                    <a:ea typeface="Cambria Math" panose="02040503050406030204" pitchFamily="18" charset="0"/>
                  </a:rPr>
                  <a:t>If</a:t>
                </a:r>
                <a14:m>
                  <m:oMath xmlns:m="http://schemas.openxmlformats.org/officeDocument/2006/math">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𝑃</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𝑦</m:t>
                        </m:r>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𝐶</m:t>
                            </m:r>
                          </m:e>
                          <m:sub>
                            <m:r>
                              <a:rPr lang="en-US" b="0" i="1" smtClean="0">
                                <a:latin typeface="Cambria Math" panose="02040503050406030204" pitchFamily="18" charset="0"/>
                                <a:ea typeface="Cambria Math" panose="02040503050406030204" pitchFamily="18" charset="0"/>
                              </a:rPr>
                              <m:t>𝑖</m:t>
                            </m:r>
                          </m:sub>
                        </m:sSub>
                      </m:e>
                      <m:e>
                        <m:r>
                          <a:rPr lang="en-US" b="1" i="1" smtClean="0">
                            <a:latin typeface="Cambria Math" panose="02040503050406030204" pitchFamily="18" charset="0"/>
                            <a:ea typeface="Cambria Math" panose="02040503050406030204" pitchFamily="18" charset="0"/>
                          </a:rPr>
                          <m:t>𝒙</m:t>
                        </m:r>
                      </m:e>
                    </m:d>
                    <m:r>
                      <a:rPr lang="en-US" b="0" i="0" smtClean="0">
                        <a:latin typeface="Cambria Math" panose="02040503050406030204" pitchFamily="18" charset="0"/>
                        <a:ea typeface="Cambria Math" panose="02040503050406030204" pitchFamily="18" charset="0"/>
                      </a:rPr>
                      <m:t>&gt;</m:t>
                    </m:r>
                    <m:r>
                      <m:rPr>
                        <m:sty m:val="p"/>
                      </m:rPr>
                      <a:rPr lang="en-US" b="0" i="0" smtClean="0">
                        <a:latin typeface="Cambria Math" panose="02040503050406030204" pitchFamily="18" charset="0"/>
                        <a:ea typeface="Cambria Math" panose="02040503050406030204" pitchFamily="18" charset="0"/>
                      </a:rPr>
                      <m:t>threshold</m:t>
                    </m:r>
                  </m:oMath>
                </a14:m>
                <a:r>
                  <a:rPr lang="en-US" b="0" i="0" dirty="0">
                    <a:latin typeface="+mj-lt"/>
                    <a:ea typeface="Cambria Math" panose="02040503050406030204" pitchFamily="18" charset="0"/>
                  </a:rPr>
                  <a:t> then </a:t>
                </a:r>
                <a14:m>
                  <m:oMath xmlns:m="http://schemas.openxmlformats.org/officeDocument/2006/math">
                    <m:r>
                      <a:rPr lang="en-US" b="1" i="1" dirty="0" smtClean="0">
                        <a:latin typeface="Cambria Math" panose="02040503050406030204" pitchFamily="18" charset="0"/>
                        <a:ea typeface="Cambria Math" panose="02040503050406030204" pitchFamily="18" charset="0"/>
                      </a:rPr>
                      <m:t>𝒙</m:t>
                    </m:r>
                  </m:oMath>
                </a14:m>
                <a:r>
                  <a:rPr lang="en-US" b="0" i="0" dirty="0">
                    <a:latin typeface="+mj-lt"/>
                    <a:ea typeface="Cambria Math" panose="02040503050406030204" pitchFamily="18" charset="0"/>
                  </a:rPr>
                  <a:t> is predicted to be in </a:t>
                </a:r>
                <a14:m>
                  <m:oMath xmlns:m="http://schemas.openxmlformats.org/officeDocument/2006/math">
                    <m:sSub>
                      <m:sSubPr>
                        <m:ctrlPr>
                          <a:rPr lang="en-US" b="0" i="1" smtClean="0">
                            <a:latin typeface="Cambria Math" panose="02040503050406030204" pitchFamily="18" charset="0"/>
                            <a:ea typeface="Cambria Math" panose="02040503050406030204" pitchFamily="18" charset="0"/>
                          </a:rPr>
                        </m:ctrlPr>
                      </m:sSubPr>
                      <m:e>
                        <m:r>
                          <m:rPr>
                            <m:sty m:val="p"/>
                          </m:rPr>
                          <a:rPr lang="en-US" b="0" i="0" smtClean="0">
                            <a:latin typeface="Cambria Math" panose="02040503050406030204" pitchFamily="18" charset="0"/>
                            <a:ea typeface="Cambria Math" panose="02040503050406030204" pitchFamily="18" charset="0"/>
                          </a:rPr>
                          <m:t>C</m:t>
                        </m:r>
                      </m:e>
                      <m:sub>
                        <m:r>
                          <m:rPr>
                            <m:sty m:val="p"/>
                          </m:rPr>
                          <a:rPr lang="en-US" b="0" i="0" smtClean="0">
                            <a:latin typeface="Cambria Math" panose="02040503050406030204" pitchFamily="18" charset="0"/>
                            <a:ea typeface="Cambria Math" panose="02040503050406030204" pitchFamily="18" charset="0"/>
                          </a:rPr>
                          <m:t>i</m:t>
                        </m:r>
                      </m:sub>
                    </m:sSub>
                  </m:oMath>
                </a14:m>
                <a:endParaRPr lang="en-US" b="1" dirty="0">
                  <a:ea typeface="Cambria Math" panose="02040503050406030204" pitchFamily="18" charset="0"/>
                </a:endParaRPr>
              </a:p>
            </p:txBody>
          </p:sp>
        </mc:Choice>
        <mc:Fallback xmlns="">
          <p:sp>
            <p:nvSpPr>
              <p:cNvPr id="3" name="Content Placeholder 2">
                <a:extLst>
                  <a:ext uri="{FF2B5EF4-FFF2-40B4-BE49-F238E27FC236}">
                    <a16:creationId xmlns:a16="http://schemas.microsoft.com/office/drawing/2014/main" id="{047D9011-C43E-22A2-124B-E5C71E28967F}"/>
                  </a:ext>
                </a:extLst>
              </p:cNvPr>
              <p:cNvSpPr>
                <a:spLocks noGrp="1" noRot="1" noChangeAspect="1" noMove="1" noResize="1" noEditPoints="1" noAdjustHandles="1" noChangeArrowheads="1" noChangeShapeType="1" noTextEdit="1"/>
              </p:cNvSpPr>
              <p:nvPr>
                <p:ph idx="1"/>
              </p:nvPr>
            </p:nvSpPr>
            <p:spPr>
              <a:xfrm>
                <a:off x="838199" y="1825625"/>
                <a:ext cx="5444455" cy="4835234"/>
              </a:xfrm>
              <a:blipFill>
                <a:blip r:embed="rId2"/>
                <a:stretch>
                  <a:fillRect l="-1678" t="-3149" b="-504"/>
                </a:stretch>
              </a:blipFill>
            </p:spPr>
            <p:txBody>
              <a:bodyPr/>
              <a:lstStyle/>
              <a:p>
                <a:r>
                  <a:rPr lang="en-US">
                    <a:noFill/>
                  </a:rPr>
                  <a:t> </a:t>
                </a:r>
              </a:p>
            </p:txBody>
          </p:sp>
        </mc:Fallback>
      </mc:AlternateContent>
      <p:grpSp>
        <p:nvGrpSpPr>
          <p:cNvPr id="44" name="Group 43">
            <a:extLst>
              <a:ext uri="{FF2B5EF4-FFF2-40B4-BE49-F238E27FC236}">
                <a16:creationId xmlns:a16="http://schemas.microsoft.com/office/drawing/2014/main" id="{F0D842A5-8065-E4F1-F954-583E52B57B7F}"/>
              </a:ext>
            </a:extLst>
          </p:cNvPr>
          <p:cNvGrpSpPr/>
          <p:nvPr/>
        </p:nvGrpSpPr>
        <p:grpSpPr>
          <a:xfrm>
            <a:off x="7038363" y="1690688"/>
            <a:ext cx="3726264" cy="1832382"/>
            <a:chOff x="7038363" y="1690688"/>
            <a:chExt cx="3726264" cy="1832382"/>
          </a:xfrm>
        </p:grpSpPr>
        <p:pic>
          <p:nvPicPr>
            <p:cNvPr id="10" name="Picture 9">
              <a:extLst>
                <a:ext uri="{FF2B5EF4-FFF2-40B4-BE49-F238E27FC236}">
                  <a16:creationId xmlns:a16="http://schemas.microsoft.com/office/drawing/2014/main" id="{20CA9D6D-1D7D-6EDD-B475-A6C162F32C3C}"/>
                </a:ext>
              </a:extLst>
            </p:cNvPr>
            <p:cNvPicPr>
              <a:picLocks noChangeAspect="1"/>
            </p:cNvPicPr>
            <p:nvPr/>
          </p:nvPicPr>
          <p:blipFill>
            <a:blip r:embed="rId3"/>
            <a:stretch>
              <a:fillRect/>
            </a:stretch>
          </p:blipFill>
          <p:spPr>
            <a:xfrm>
              <a:off x="7038363" y="2225136"/>
              <a:ext cx="755709" cy="755709"/>
            </a:xfrm>
            <a:prstGeom prst="rect">
              <a:avLst/>
            </a:prstGeom>
          </p:spPr>
        </p:pic>
        <p:cxnSp>
          <p:nvCxnSpPr>
            <p:cNvPr id="12" name="Connector: Elbow 11">
              <a:extLst>
                <a:ext uri="{FF2B5EF4-FFF2-40B4-BE49-F238E27FC236}">
                  <a16:creationId xmlns:a16="http://schemas.microsoft.com/office/drawing/2014/main" id="{36B2259E-CEA6-0277-65E4-79E648FE570D}"/>
                </a:ext>
              </a:extLst>
            </p:cNvPr>
            <p:cNvCxnSpPr>
              <a:cxnSpLocks/>
            </p:cNvCxnSpPr>
            <p:nvPr/>
          </p:nvCxnSpPr>
          <p:spPr>
            <a:xfrm flipV="1">
              <a:off x="7786734" y="2068541"/>
              <a:ext cx="1039536" cy="53444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pic>
          <p:nvPicPr>
            <p:cNvPr id="15" name="Picture 14">
              <a:extLst>
                <a:ext uri="{FF2B5EF4-FFF2-40B4-BE49-F238E27FC236}">
                  <a16:creationId xmlns:a16="http://schemas.microsoft.com/office/drawing/2014/main" id="{6A5B3C07-E382-64FB-FFCC-65A3F6D23337}"/>
                </a:ext>
              </a:extLst>
            </p:cNvPr>
            <p:cNvPicPr>
              <a:picLocks noChangeAspect="1"/>
            </p:cNvPicPr>
            <p:nvPr/>
          </p:nvPicPr>
          <p:blipFill>
            <a:blip r:embed="rId3"/>
            <a:stretch>
              <a:fillRect/>
            </a:stretch>
          </p:blipFill>
          <p:spPr>
            <a:xfrm>
              <a:off x="8833608" y="1690688"/>
              <a:ext cx="755709" cy="755709"/>
            </a:xfrm>
            <a:prstGeom prst="rect">
              <a:avLst/>
            </a:prstGeom>
          </p:spPr>
        </p:pic>
        <p:sp>
          <p:nvSpPr>
            <p:cNvPr id="16" name="TextBox 15">
              <a:extLst>
                <a:ext uri="{FF2B5EF4-FFF2-40B4-BE49-F238E27FC236}">
                  <a16:creationId xmlns:a16="http://schemas.microsoft.com/office/drawing/2014/main" id="{30692BA4-884A-AB9F-6811-B82E9FCE0E54}"/>
                </a:ext>
              </a:extLst>
            </p:cNvPr>
            <p:cNvSpPr txBox="1"/>
            <p:nvPr/>
          </p:nvSpPr>
          <p:spPr>
            <a:xfrm>
              <a:off x="9637395" y="1883876"/>
              <a:ext cx="718466" cy="369332"/>
            </a:xfrm>
            <a:prstGeom prst="rect">
              <a:avLst/>
            </a:prstGeom>
            <a:noFill/>
          </p:spPr>
          <p:txBody>
            <a:bodyPr wrap="none" rtlCol="0">
              <a:spAutoFit/>
            </a:bodyPr>
            <a:lstStyle/>
            <a:p>
              <a:r>
                <a:rPr lang="en-US" b="1" dirty="0">
                  <a:solidFill>
                    <a:schemeClr val="accent2">
                      <a:lumMod val="75000"/>
                    </a:schemeClr>
                  </a:solidFill>
                </a:rPr>
                <a:t>Spam</a:t>
              </a:r>
            </a:p>
          </p:txBody>
        </p:sp>
        <p:sp>
          <p:nvSpPr>
            <p:cNvPr id="17" name="&quot;Not Allowed&quot; Symbol 16">
              <a:extLst>
                <a:ext uri="{FF2B5EF4-FFF2-40B4-BE49-F238E27FC236}">
                  <a16:creationId xmlns:a16="http://schemas.microsoft.com/office/drawing/2014/main" id="{CF03F71C-9490-79D8-BF1D-DE7C5F119830}"/>
                </a:ext>
              </a:extLst>
            </p:cNvPr>
            <p:cNvSpPr/>
            <p:nvPr/>
          </p:nvSpPr>
          <p:spPr>
            <a:xfrm>
              <a:off x="9042981" y="1900061"/>
              <a:ext cx="336962" cy="336962"/>
            </a:xfrm>
            <a:prstGeom prst="noSmoking">
              <a:avLst/>
            </a:prstGeom>
            <a:solidFill>
              <a:srgbClr val="C55A1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18" name="Picture 17">
              <a:extLst>
                <a:ext uri="{FF2B5EF4-FFF2-40B4-BE49-F238E27FC236}">
                  <a16:creationId xmlns:a16="http://schemas.microsoft.com/office/drawing/2014/main" id="{D87DB181-15CC-794C-0801-872520454CF5}"/>
                </a:ext>
              </a:extLst>
            </p:cNvPr>
            <p:cNvPicPr>
              <a:picLocks noChangeAspect="1"/>
            </p:cNvPicPr>
            <p:nvPr/>
          </p:nvPicPr>
          <p:blipFill>
            <a:blip r:embed="rId3"/>
            <a:stretch>
              <a:fillRect/>
            </a:stretch>
          </p:blipFill>
          <p:spPr>
            <a:xfrm>
              <a:off x="8881686" y="2767361"/>
              <a:ext cx="755709" cy="755709"/>
            </a:xfrm>
            <a:prstGeom prst="rect">
              <a:avLst/>
            </a:prstGeom>
          </p:spPr>
        </p:pic>
        <p:sp>
          <p:nvSpPr>
            <p:cNvPr id="19" name="TextBox 18">
              <a:extLst>
                <a:ext uri="{FF2B5EF4-FFF2-40B4-BE49-F238E27FC236}">
                  <a16:creationId xmlns:a16="http://schemas.microsoft.com/office/drawing/2014/main" id="{90D965C6-F3C2-D81C-C6A1-0F6E7C00F520}"/>
                </a:ext>
              </a:extLst>
            </p:cNvPr>
            <p:cNvSpPr txBox="1"/>
            <p:nvPr/>
          </p:nvSpPr>
          <p:spPr>
            <a:xfrm>
              <a:off x="9637395" y="2951548"/>
              <a:ext cx="1127232" cy="369332"/>
            </a:xfrm>
            <a:prstGeom prst="rect">
              <a:avLst/>
            </a:prstGeom>
            <a:noFill/>
          </p:spPr>
          <p:txBody>
            <a:bodyPr wrap="none" rtlCol="0">
              <a:spAutoFit/>
            </a:bodyPr>
            <a:lstStyle/>
            <a:p>
              <a:r>
                <a:rPr lang="en-US" b="1" dirty="0"/>
                <a:t>Not Spam</a:t>
              </a:r>
            </a:p>
          </p:txBody>
        </p:sp>
        <p:cxnSp>
          <p:nvCxnSpPr>
            <p:cNvPr id="21" name="Connector: Elbow 20">
              <a:extLst>
                <a:ext uri="{FF2B5EF4-FFF2-40B4-BE49-F238E27FC236}">
                  <a16:creationId xmlns:a16="http://schemas.microsoft.com/office/drawing/2014/main" id="{2BF4E997-D05A-7B0E-663E-D1EE4C11B0EF}"/>
                </a:ext>
              </a:extLst>
            </p:cNvPr>
            <p:cNvCxnSpPr>
              <a:cxnSpLocks/>
            </p:cNvCxnSpPr>
            <p:nvPr/>
          </p:nvCxnSpPr>
          <p:spPr>
            <a:xfrm>
              <a:off x="7786734" y="2601765"/>
              <a:ext cx="1039536" cy="53444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ECB8BE79-55D2-A8AA-6C69-5355C222D0EA}"/>
                </a:ext>
              </a:extLst>
            </p:cNvPr>
            <p:cNvSpPr txBox="1"/>
            <p:nvPr/>
          </p:nvSpPr>
          <p:spPr>
            <a:xfrm>
              <a:off x="7060991" y="2868989"/>
              <a:ext cx="710451" cy="369332"/>
            </a:xfrm>
            <a:prstGeom prst="rect">
              <a:avLst/>
            </a:prstGeom>
            <a:noFill/>
          </p:spPr>
          <p:txBody>
            <a:bodyPr wrap="none" rtlCol="0">
              <a:spAutoFit/>
            </a:bodyPr>
            <a:lstStyle/>
            <a:p>
              <a:r>
                <a:rPr lang="en-US" b="1" dirty="0"/>
                <a:t>Email</a:t>
              </a:r>
            </a:p>
          </p:txBody>
        </p:sp>
      </p:grpSp>
      <p:grpSp>
        <p:nvGrpSpPr>
          <p:cNvPr id="45" name="Group 44">
            <a:extLst>
              <a:ext uri="{FF2B5EF4-FFF2-40B4-BE49-F238E27FC236}">
                <a16:creationId xmlns:a16="http://schemas.microsoft.com/office/drawing/2014/main" id="{E8A923D0-8ABD-CE23-5249-D667899BCCE8}"/>
              </a:ext>
            </a:extLst>
          </p:cNvPr>
          <p:cNvGrpSpPr/>
          <p:nvPr/>
        </p:nvGrpSpPr>
        <p:grpSpPr>
          <a:xfrm>
            <a:off x="7060991" y="4242687"/>
            <a:ext cx="3478959" cy="1524873"/>
            <a:chOff x="7060991" y="4242687"/>
            <a:chExt cx="3478959" cy="1524873"/>
          </a:xfrm>
        </p:grpSpPr>
        <p:sp>
          <p:nvSpPr>
            <p:cNvPr id="43" name="TextBox 42">
              <a:extLst>
                <a:ext uri="{FF2B5EF4-FFF2-40B4-BE49-F238E27FC236}">
                  <a16:creationId xmlns:a16="http://schemas.microsoft.com/office/drawing/2014/main" id="{26132BD2-058D-E6F1-2CA5-3D0E59D15DC0}"/>
                </a:ext>
              </a:extLst>
            </p:cNvPr>
            <p:cNvSpPr txBox="1"/>
            <p:nvPr/>
          </p:nvSpPr>
          <p:spPr>
            <a:xfrm>
              <a:off x="7067974" y="5354294"/>
              <a:ext cx="770852" cy="369332"/>
            </a:xfrm>
            <a:prstGeom prst="rect">
              <a:avLst/>
            </a:prstGeom>
            <a:noFill/>
          </p:spPr>
          <p:txBody>
            <a:bodyPr wrap="none" rtlCol="0">
              <a:spAutoFit/>
            </a:bodyPr>
            <a:lstStyle/>
            <a:p>
              <a:r>
                <a:rPr lang="en-US" b="1" dirty="0"/>
                <a:t>Tweet</a:t>
              </a:r>
            </a:p>
          </p:txBody>
        </p:sp>
        <p:pic>
          <p:nvPicPr>
            <p:cNvPr id="27" name="Picture 26">
              <a:extLst>
                <a:ext uri="{FF2B5EF4-FFF2-40B4-BE49-F238E27FC236}">
                  <a16:creationId xmlns:a16="http://schemas.microsoft.com/office/drawing/2014/main" id="{35A508BB-0EEE-F343-7329-154A860930D0}"/>
                </a:ext>
              </a:extLst>
            </p:cNvPr>
            <p:cNvPicPr>
              <a:picLocks noChangeAspect="1"/>
            </p:cNvPicPr>
            <p:nvPr/>
          </p:nvPicPr>
          <p:blipFill>
            <a:blip r:embed="rId4"/>
            <a:stretch>
              <a:fillRect/>
            </a:stretch>
          </p:blipFill>
          <p:spPr>
            <a:xfrm>
              <a:off x="7060991" y="4738512"/>
              <a:ext cx="724418" cy="585572"/>
            </a:xfrm>
            <a:prstGeom prst="rect">
              <a:avLst/>
            </a:prstGeom>
          </p:spPr>
        </p:pic>
        <p:cxnSp>
          <p:nvCxnSpPr>
            <p:cNvPr id="28" name="Connector: Elbow 27">
              <a:extLst>
                <a:ext uri="{FF2B5EF4-FFF2-40B4-BE49-F238E27FC236}">
                  <a16:creationId xmlns:a16="http://schemas.microsoft.com/office/drawing/2014/main" id="{094DC763-8225-61A3-465D-631309CED24A}"/>
                </a:ext>
              </a:extLst>
            </p:cNvPr>
            <p:cNvCxnSpPr>
              <a:cxnSpLocks/>
            </p:cNvCxnSpPr>
            <p:nvPr/>
          </p:nvCxnSpPr>
          <p:spPr>
            <a:xfrm flipV="1">
              <a:off x="7842150" y="4471287"/>
              <a:ext cx="1039536" cy="53444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Connector: Elbow 28">
              <a:extLst>
                <a:ext uri="{FF2B5EF4-FFF2-40B4-BE49-F238E27FC236}">
                  <a16:creationId xmlns:a16="http://schemas.microsoft.com/office/drawing/2014/main" id="{EB4508A7-DA55-97EF-82CF-99220B17FC90}"/>
                </a:ext>
              </a:extLst>
            </p:cNvPr>
            <p:cNvCxnSpPr>
              <a:cxnSpLocks/>
            </p:cNvCxnSpPr>
            <p:nvPr/>
          </p:nvCxnSpPr>
          <p:spPr>
            <a:xfrm>
              <a:off x="7842150" y="5004511"/>
              <a:ext cx="1039536" cy="53444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0C23917A-DAD6-3582-3659-EF61A0B2B77F}"/>
                </a:ext>
              </a:extLst>
            </p:cNvPr>
            <p:cNvCxnSpPr/>
            <p:nvPr/>
          </p:nvCxnSpPr>
          <p:spPr>
            <a:xfrm>
              <a:off x="7842150" y="5004691"/>
              <a:ext cx="1039536" cy="0"/>
            </a:xfrm>
            <a:prstGeom prst="line">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35" name="Picture 34">
              <a:extLst>
                <a:ext uri="{FF2B5EF4-FFF2-40B4-BE49-F238E27FC236}">
                  <a16:creationId xmlns:a16="http://schemas.microsoft.com/office/drawing/2014/main" id="{64EE5603-52C9-B95A-56A7-09AFC92F7C92}"/>
                </a:ext>
              </a:extLst>
            </p:cNvPr>
            <p:cNvPicPr>
              <a:picLocks noChangeAspect="1"/>
            </p:cNvPicPr>
            <p:nvPr/>
          </p:nvPicPr>
          <p:blipFill>
            <a:blip r:embed="rId5">
              <a:duotone>
                <a:prstClr val="black"/>
                <a:srgbClr val="D5D5D5">
                  <a:tint val="45000"/>
                  <a:satMod val="400000"/>
                </a:srgbClr>
              </a:duotone>
            </a:blip>
            <a:stretch>
              <a:fillRect/>
            </a:stretch>
          </p:blipFill>
          <p:spPr>
            <a:xfrm>
              <a:off x="8933472" y="4242687"/>
              <a:ext cx="457200" cy="457200"/>
            </a:xfrm>
            <a:prstGeom prst="rect">
              <a:avLst/>
            </a:prstGeom>
          </p:spPr>
        </p:pic>
        <p:pic>
          <p:nvPicPr>
            <p:cNvPr id="37" name="Picture 36">
              <a:extLst>
                <a:ext uri="{FF2B5EF4-FFF2-40B4-BE49-F238E27FC236}">
                  <a16:creationId xmlns:a16="http://schemas.microsoft.com/office/drawing/2014/main" id="{B6F92CDD-94F1-BD7D-D823-ECE4546078DE}"/>
                </a:ext>
              </a:extLst>
            </p:cNvPr>
            <p:cNvPicPr>
              <a:picLocks noChangeAspect="1"/>
            </p:cNvPicPr>
            <p:nvPr/>
          </p:nvPicPr>
          <p:blipFill>
            <a:blip r:embed="rId6">
              <a:duotone>
                <a:prstClr val="black"/>
                <a:srgbClr val="C6C6C6">
                  <a:tint val="45000"/>
                  <a:satMod val="400000"/>
                </a:srgbClr>
              </a:duotone>
            </a:blip>
            <a:stretch>
              <a:fillRect/>
            </a:stretch>
          </p:blipFill>
          <p:spPr>
            <a:xfrm rot="21400440">
              <a:off x="8946343" y="4775911"/>
              <a:ext cx="465498" cy="457200"/>
            </a:xfrm>
            <a:prstGeom prst="rect">
              <a:avLst/>
            </a:prstGeom>
          </p:spPr>
        </p:pic>
        <p:pic>
          <p:nvPicPr>
            <p:cNvPr id="39" name="Picture 38">
              <a:extLst>
                <a:ext uri="{FF2B5EF4-FFF2-40B4-BE49-F238E27FC236}">
                  <a16:creationId xmlns:a16="http://schemas.microsoft.com/office/drawing/2014/main" id="{AC79C009-8F99-F6EB-5B15-AB511CD1ADEF}"/>
                </a:ext>
              </a:extLst>
            </p:cNvPr>
            <p:cNvPicPr>
              <a:picLocks noChangeAspect="1"/>
            </p:cNvPicPr>
            <p:nvPr/>
          </p:nvPicPr>
          <p:blipFill>
            <a:blip r:embed="rId7">
              <a:duotone>
                <a:prstClr val="black"/>
                <a:srgbClr val="C6C6C6">
                  <a:tint val="45000"/>
                  <a:satMod val="400000"/>
                </a:srgbClr>
              </a:duotone>
            </a:blip>
            <a:stretch>
              <a:fillRect/>
            </a:stretch>
          </p:blipFill>
          <p:spPr>
            <a:xfrm>
              <a:off x="8950492" y="5310360"/>
              <a:ext cx="457200" cy="457200"/>
            </a:xfrm>
            <a:prstGeom prst="rect">
              <a:avLst/>
            </a:prstGeom>
          </p:spPr>
        </p:pic>
        <p:sp>
          <p:nvSpPr>
            <p:cNvPr id="40" name="TextBox 39">
              <a:extLst>
                <a:ext uri="{FF2B5EF4-FFF2-40B4-BE49-F238E27FC236}">
                  <a16:creationId xmlns:a16="http://schemas.microsoft.com/office/drawing/2014/main" id="{ECC41FA1-FE70-B758-FF4A-2C1CC8AC7242}"/>
                </a:ext>
              </a:extLst>
            </p:cNvPr>
            <p:cNvSpPr txBox="1"/>
            <p:nvPr/>
          </p:nvSpPr>
          <p:spPr>
            <a:xfrm>
              <a:off x="9637395" y="4286621"/>
              <a:ext cx="799001" cy="369332"/>
            </a:xfrm>
            <a:prstGeom prst="rect">
              <a:avLst/>
            </a:prstGeom>
            <a:noFill/>
          </p:spPr>
          <p:txBody>
            <a:bodyPr wrap="none" rtlCol="0">
              <a:spAutoFit/>
            </a:bodyPr>
            <a:lstStyle/>
            <a:p>
              <a:r>
                <a:rPr lang="en-US" b="1" dirty="0"/>
                <a:t>Happy</a:t>
              </a:r>
            </a:p>
          </p:txBody>
        </p:sp>
        <p:sp>
          <p:nvSpPr>
            <p:cNvPr id="41" name="TextBox 40">
              <a:extLst>
                <a:ext uri="{FF2B5EF4-FFF2-40B4-BE49-F238E27FC236}">
                  <a16:creationId xmlns:a16="http://schemas.microsoft.com/office/drawing/2014/main" id="{9709DB41-8379-CDA1-9278-7538F9AAA666}"/>
                </a:ext>
              </a:extLst>
            </p:cNvPr>
            <p:cNvSpPr txBox="1"/>
            <p:nvPr/>
          </p:nvSpPr>
          <p:spPr>
            <a:xfrm>
              <a:off x="9637395" y="4762792"/>
              <a:ext cx="902555" cy="369332"/>
            </a:xfrm>
            <a:prstGeom prst="rect">
              <a:avLst/>
            </a:prstGeom>
            <a:noFill/>
          </p:spPr>
          <p:txBody>
            <a:bodyPr wrap="none" rtlCol="0">
              <a:spAutoFit/>
            </a:bodyPr>
            <a:lstStyle/>
            <a:p>
              <a:r>
                <a:rPr lang="en-US" b="1" dirty="0"/>
                <a:t>Neutral</a:t>
              </a:r>
            </a:p>
          </p:txBody>
        </p:sp>
        <p:sp>
          <p:nvSpPr>
            <p:cNvPr id="42" name="TextBox 41">
              <a:extLst>
                <a:ext uri="{FF2B5EF4-FFF2-40B4-BE49-F238E27FC236}">
                  <a16:creationId xmlns:a16="http://schemas.microsoft.com/office/drawing/2014/main" id="{6A9AB0F0-48A9-7CDB-C3F3-51FE7996D5DF}"/>
                </a:ext>
              </a:extLst>
            </p:cNvPr>
            <p:cNvSpPr txBox="1"/>
            <p:nvPr/>
          </p:nvSpPr>
          <p:spPr>
            <a:xfrm>
              <a:off x="9637394" y="5354294"/>
              <a:ext cx="530915" cy="369332"/>
            </a:xfrm>
            <a:prstGeom prst="rect">
              <a:avLst/>
            </a:prstGeom>
            <a:noFill/>
          </p:spPr>
          <p:txBody>
            <a:bodyPr wrap="none" rtlCol="0">
              <a:spAutoFit/>
            </a:bodyPr>
            <a:lstStyle/>
            <a:p>
              <a:r>
                <a:rPr lang="en-US" b="1" dirty="0"/>
                <a:t>Sad</a:t>
              </a:r>
            </a:p>
          </p:txBody>
        </p:sp>
      </p:grpSp>
    </p:spTree>
    <p:extLst>
      <p:ext uri="{BB962C8B-B14F-4D97-AF65-F5344CB8AC3E}">
        <p14:creationId xmlns:p14="http://schemas.microsoft.com/office/powerpoint/2010/main" val="161356373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92004-87F6-80CE-E74B-49930420CDB6}"/>
              </a:ext>
            </a:extLst>
          </p:cNvPr>
          <p:cNvSpPr>
            <a:spLocks noGrp="1"/>
          </p:cNvSpPr>
          <p:nvPr>
            <p:ph type="title"/>
          </p:nvPr>
        </p:nvSpPr>
        <p:spPr>
          <a:xfrm>
            <a:off x="838200" y="14251"/>
            <a:ext cx="10515600" cy="1325563"/>
          </a:xfrm>
        </p:spPr>
        <p:txBody>
          <a:bodyPr/>
          <a:lstStyle/>
          <a:p>
            <a:pPr algn="ctr"/>
            <a:r>
              <a:rPr lang="en-AU" dirty="0"/>
              <a:t>Generalization Error, Bias and Variance</a:t>
            </a:r>
          </a:p>
        </p:txBody>
      </p:sp>
      <p:pic>
        <p:nvPicPr>
          <p:cNvPr id="5" name="Content Placeholder 4">
            <a:extLst>
              <a:ext uri="{FF2B5EF4-FFF2-40B4-BE49-F238E27FC236}">
                <a16:creationId xmlns:a16="http://schemas.microsoft.com/office/drawing/2014/main" id="{F7676486-C5C3-2540-9014-40F1616F3BC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90529" y="1317953"/>
            <a:ext cx="6010942" cy="5366682"/>
          </a:xfrm>
        </p:spPr>
      </p:pic>
    </p:spTree>
    <p:extLst>
      <p:ext uri="{BB962C8B-B14F-4D97-AF65-F5344CB8AC3E}">
        <p14:creationId xmlns:p14="http://schemas.microsoft.com/office/powerpoint/2010/main" val="271757239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60887C-06BA-84A0-C69F-35AEA5716E12}"/>
              </a:ext>
            </a:extLst>
          </p:cNvPr>
          <p:cNvSpPr>
            <a:spLocks noGrp="1"/>
          </p:cNvSpPr>
          <p:nvPr>
            <p:ph type="title"/>
          </p:nvPr>
        </p:nvSpPr>
        <p:spPr/>
        <p:txBody>
          <a:bodyPr/>
          <a:lstStyle/>
          <a:p>
            <a:r>
              <a:rPr lang="en-AU" dirty="0"/>
              <a:t>Bias </a:t>
            </a:r>
          </a:p>
        </p:txBody>
      </p:sp>
      <p:sp>
        <p:nvSpPr>
          <p:cNvPr id="3" name="Content Placeholder 2">
            <a:extLst>
              <a:ext uri="{FF2B5EF4-FFF2-40B4-BE49-F238E27FC236}">
                <a16:creationId xmlns:a16="http://schemas.microsoft.com/office/drawing/2014/main" id="{B481F1D1-6070-4D59-5F41-DE56A4972550}"/>
              </a:ext>
            </a:extLst>
          </p:cNvPr>
          <p:cNvSpPr>
            <a:spLocks noGrp="1"/>
          </p:cNvSpPr>
          <p:nvPr>
            <p:ph sz="half" idx="1"/>
          </p:nvPr>
        </p:nvSpPr>
        <p:spPr/>
        <p:txBody>
          <a:bodyPr>
            <a:normAutofit/>
          </a:bodyPr>
          <a:lstStyle/>
          <a:p>
            <a:r>
              <a:rPr lang="en-AU" dirty="0"/>
              <a:t>Bias error = 1 – Accuracy of a random forest</a:t>
            </a:r>
          </a:p>
        </p:txBody>
      </p:sp>
      <mc:AlternateContent xmlns:mc="http://schemas.openxmlformats.org/markup-compatibility/2006" xmlns:a14="http://schemas.microsoft.com/office/drawing/2010/main">
        <mc:Choice Requires="a14">
          <p:sp>
            <p:nvSpPr>
              <p:cNvPr id="25" name="Content Placeholder 2">
                <a:extLst>
                  <a:ext uri="{FF2B5EF4-FFF2-40B4-BE49-F238E27FC236}">
                    <a16:creationId xmlns:a16="http://schemas.microsoft.com/office/drawing/2014/main" id="{B78EE824-AF7B-C85F-18D4-24BCC4A5273C}"/>
                  </a:ext>
                </a:extLst>
              </p:cNvPr>
              <p:cNvSpPr txBox="1">
                <a:spLocks/>
              </p:cNvSpPr>
              <p:nvPr/>
            </p:nvSpPr>
            <p:spPr>
              <a:xfrm>
                <a:off x="5823857" y="1825625"/>
                <a:ext cx="5181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AU" dirty="0"/>
                  <a:t>We have a training data set consist of points </a:t>
                </a:r>
                <a14:m>
                  <m:oMath xmlns:m="http://schemas.openxmlformats.org/officeDocument/2006/math">
                    <m:sSub>
                      <m:sSubPr>
                        <m:ctrlPr>
                          <a:rPr lang="en-AU" b="0" i="1" smtClean="0">
                            <a:latin typeface="Cambria Math" panose="02040503050406030204" pitchFamily="18" charset="0"/>
                          </a:rPr>
                        </m:ctrlPr>
                      </m:sSubPr>
                      <m:e>
                        <m:r>
                          <a:rPr lang="en-AU" b="0" i="1" smtClean="0">
                            <a:latin typeface="Cambria Math" panose="02040503050406030204" pitchFamily="18" charset="0"/>
                          </a:rPr>
                          <m:t>𝑥</m:t>
                        </m:r>
                      </m:e>
                      <m:sub>
                        <m:r>
                          <a:rPr lang="en-AU" b="0" i="1" smtClean="0">
                            <a:latin typeface="Cambria Math" panose="02040503050406030204" pitchFamily="18" charset="0"/>
                          </a:rPr>
                          <m:t>1</m:t>
                        </m:r>
                      </m:sub>
                    </m:sSub>
                    <m:r>
                      <a:rPr lang="en-AU" b="0" i="1" smtClean="0">
                        <a:latin typeface="Cambria Math" panose="02040503050406030204" pitchFamily="18" charset="0"/>
                      </a:rPr>
                      <m:t>,</m:t>
                    </m:r>
                    <m:sSub>
                      <m:sSubPr>
                        <m:ctrlPr>
                          <a:rPr lang="en-AU" b="0" i="1" smtClean="0">
                            <a:latin typeface="Cambria Math" panose="02040503050406030204" pitchFamily="18" charset="0"/>
                          </a:rPr>
                        </m:ctrlPr>
                      </m:sSubPr>
                      <m:e>
                        <m:r>
                          <a:rPr lang="en-AU" b="0" i="1" smtClean="0">
                            <a:latin typeface="Cambria Math" panose="02040503050406030204" pitchFamily="18" charset="0"/>
                          </a:rPr>
                          <m:t>𝑥</m:t>
                        </m:r>
                      </m:e>
                      <m:sub>
                        <m:r>
                          <a:rPr lang="en-AU" b="0" i="1" smtClean="0">
                            <a:latin typeface="Cambria Math" panose="02040503050406030204" pitchFamily="18" charset="0"/>
                          </a:rPr>
                          <m:t>2</m:t>
                        </m:r>
                      </m:sub>
                    </m:sSub>
                    <m:r>
                      <a:rPr lang="en-AU" b="0" i="1" smtClean="0">
                        <a:latin typeface="Cambria Math" panose="02040503050406030204" pitchFamily="18" charset="0"/>
                      </a:rPr>
                      <m:t>,</m:t>
                    </m:r>
                    <m:sSub>
                      <m:sSubPr>
                        <m:ctrlPr>
                          <a:rPr lang="en-AU" b="0" i="1" smtClean="0">
                            <a:latin typeface="Cambria Math" panose="02040503050406030204" pitchFamily="18" charset="0"/>
                          </a:rPr>
                        </m:ctrlPr>
                      </m:sSubPr>
                      <m:e>
                        <m:r>
                          <a:rPr lang="en-AU" b="0" i="1" smtClean="0">
                            <a:latin typeface="Cambria Math" panose="02040503050406030204" pitchFamily="18" charset="0"/>
                          </a:rPr>
                          <m:t>𝑥</m:t>
                        </m:r>
                      </m:e>
                      <m:sub>
                        <m:r>
                          <a:rPr lang="en-AU" b="0" i="1" smtClean="0">
                            <a:latin typeface="Cambria Math" panose="02040503050406030204" pitchFamily="18" charset="0"/>
                          </a:rPr>
                          <m:t>3</m:t>
                        </m:r>
                      </m:sub>
                    </m:sSub>
                    <m:r>
                      <a:rPr lang="en-AU" b="0" i="1" smtClean="0">
                        <a:latin typeface="Cambria Math" panose="02040503050406030204" pitchFamily="18" charset="0"/>
                      </a:rPr>
                      <m:t>,…</m:t>
                    </m:r>
                    <m:sSub>
                      <m:sSubPr>
                        <m:ctrlPr>
                          <a:rPr lang="en-AU" b="0" i="1" smtClean="0">
                            <a:latin typeface="Cambria Math" panose="02040503050406030204" pitchFamily="18" charset="0"/>
                          </a:rPr>
                        </m:ctrlPr>
                      </m:sSubPr>
                      <m:e>
                        <m:r>
                          <a:rPr lang="en-AU" b="0" i="1" smtClean="0">
                            <a:latin typeface="Cambria Math" panose="02040503050406030204" pitchFamily="18" charset="0"/>
                          </a:rPr>
                          <m:t>𝑥</m:t>
                        </m:r>
                      </m:e>
                      <m:sub>
                        <m:r>
                          <a:rPr lang="en-AU" b="0" i="1" smtClean="0">
                            <a:latin typeface="Cambria Math" panose="02040503050406030204" pitchFamily="18" charset="0"/>
                          </a:rPr>
                          <m:t>𝑛</m:t>
                        </m:r>
                      </m:sub>
                    </m:sSub>
                  </m:oMath>
                </a14:m>
                <a:r>
                  <a:rPr lang="en-AU" dirty="0"/>
                  <a:t> and real values </a:t>
                </a:r>
                <a14:m>
                  <m:oMath xmlns:m="http://schemas.openxmlformats.org/officeDocument/2006/math">
                    <m:sSub>
                      <m:sSubPr>
                        <m:ctrlPr>
                          <a:rPr lang="en-AU" b="0" i="1" smtClean="0">
                            <a:latin typeface="Cambria Math" panose="02040503050406030204" pitchFamily="18" charset="0"/>
                          </a:rPr>
                        </m:ctrlPr>
                      </m:sSubPr>
                      <m:e>
                        <m:r>
                          <a:rPr lang="en-AU" b="0" i="1" smtClean="0">
                            <a:latin typeface="Cambria Math" panose="02040503050406030204" pitchFamily="18" charset="0"/>
                          </a:rPr>
                          <m:t>𝑦</m:t>
                        </m:r>
                      </m:e>
                      <m:sub>
                        <m:r>
                          <a:rPr lang="en-AU" b="0" i="1" smtClean="0">
                            <a:latin typeface="Cambria Math" panose="02040503050406030204" pitchFamily="18" charset="0"/>
                          </a:rPr>
                          <m:t>𝑖</m:t>
                        </m:r>
                      </m:sub>
                    </m:sSub>
                  </m:oMath>
                </a14:m>
                <a:r>
                  <a:rPr lang="en-AU" dirty="0"/>
                  <a:t> associated with each point </a:t>
                </a:r>
                <a14:m>
                  <m:oMath xmlns:m="http://schemas.openxmlformats.org/officeDocument/2006/math">
                    <m:sSub>
                      <m:sSubPr>
                        <m:ctrlPr>
                          <a:rPr lang="en-AU" b="0" i="1" smtClean="0">
                            <a:latin typeface="Cambria Math" panose="02040503050406030204" pitchFamily="18" charset="0"/>
                          </a:rPr>
                        </m:ctrlPr>
                      </m:sSubPr>
                      <m:e>
                        <m:r>
                          <a:rPr lang="en-AU" b="0" i="1" smtClean="0">
                            <a:latin typeface="Cambria Math" panose="02040503050406030204" pitchFamily="18" charset="0"/>
                          </a:rPr>
                          <m:t>𝑥</m:t>
                        </m:r>
                      </m:e>
                      <m:sub>
                        <m:r>
                          <a:rPr lang="en-AU" b="0" i="1" smtClean="0">
                            <a:latin typeface="Cambria Math" panose="02040503050406030204" pitchFamily="18" charset="0"/>
                          </a:rPr>
                          <m:t>𝑖</m:t>
                        </m:r>
                      </m:sub>
                    </m:sSub>
                  </m:oMath>
                </a14:m>
                <a:r>
                  <a:rPr lang="en-AU" dirty="0"/>
                  <a:t>. </a:t>
                </a:r>
                <a:endParaRPr lang="en-AU" b="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AU" b="0" i="1" smtClean="0">
                          <a:latin typeface="Cambria Math" panose="02040503050406030204" pitchFamily="18" charset="0"/>
                        </a:rPr>
                        <m:t>𝑦</m:t>
                      </m:r>
                      <m:r>
                        <a:rPr lang="en-AU" b="0" i="1" smtClean="0">
                          <a:latin typeface="Cambria Math" panose="02040503050406030204" pitchFamily="18" charset="0"/>
                        </a:rPr>
                        <m:t>=</m:t>
                      </m:r>
                      <m:r>
                        <a:rPr lang="en-AU" b="0" i="1" smtClean="0">
                          <a:latin typeface="Cambria Math" panose="02040503050406030204" pitchFamily="18" charset="0"/>
                        </a:rPr>
                        <m:t>𝑓</m:t>
                      </m:r>
                      <m:d>
                        <m:dPr>
                          <m:ctrlPr>
                            <a:rPr lang="en-AU" b="0" i="1" smtClean="0">
                              <a:latin typeface="Cambria Math" panose="02040503050406030204" pitchFamily="18" charset="0"/>
                            </a:rPr>
                          </m:ctrlPr>
                        </m:dPr>
                        <m:e>
                          <m:sSub>
                            <m:sSubPr>
                              <m:ctrlPr>
                                <a:rPr lang="en-AU" b="0" i="1" smtClean="0">
                                  <a:latin typeface="Cambria Math" panose="02040503050406030204" pitchFamily="18" charset="0"/>
                                </a:rPr>
                              </m:ctrlPr>
                            </m:sSubPr>
                            <m:e>
                              <m:r>
                                <a:rPr lang="en-AU" b="0" i="1" smtClean="0">
                                  <a:latin typeface="Cambria Math" panose="02040503050406030204" pitchFamily="18" charset="0"/>
                                </a:rPr>
                                <m:t>𝑥</m:t>
                              </m:r>
                            </m:e>
                            <m:sub>
                              <m:r>
                                <a:rPr lang="en-AU" b="0" i="1" smtClean="0">
                                  <a:latin typeface="Cambria Math" panose="02040503050406030204" pitchFamily="18" charset="0"/>
                                </a:rPr>
                                <m:t>𝑖</m:t>
                              </m:r>
                            </m:sub>
                          </m:sSub>
                        </m:e>
                      </m:d>
                      <m:r>
                        <a:rPr lang="en-AU" b="0" i="1" smtClean="0">
                          <a:latin typeface="Cambria Math" panose="02040503050406030204" pitchFamily="18" charset="0"/>
                        </a:rPr>
                        <m:t>+ </m:t>
                      </m:r>
                      <m:r>
                        <a:rPr lang="en-AU" b="0" i="1" smtClean="0">
                          <a:latin typeface="Cambria Math" panose="02040503050406030204" pitchFamily="18" charset="0"/>
                          <a:ea typeface="Cambria Math" panose="02040503050406030204" pitchFamily="18" charset="0"/>
                        </a:rPr>
                        <m:t>𝜀</m:t>
                      </m:r>
                    </m:oMath>
                  </m:oMathPara>
                </a14:m>
                <a:endParaRPr lang="en-AU" dirty="0"/>
              </a:p>
              <a:p>
                <a:pPr marL="0" indent="0">
                  <a:buNone/>
                </a:pPr>
                <a:r>
                  <a:rPr lang="en-AU" dirty="0"/>
                  <a:t>Where the noise, </a:t>
                </a:r>
                <a14:m>
                  <m:oMath xmlns:m="http://schemas.openxmlformats.org/officeDocument/2006/math">
                    <m:r>
                      <a:rPr lang="en-AU" b="0" i="1" smtClean="0">
                        <a:latin typeface="Cambria Math" panose="02040503050406030204" pitchFamily="18" charset="0"/>
                        <a:ea typeface="Cambria Math" panose="02040503050406030204" pitchFamily="18" charset="0"/>
                      </a:rPr>
                      <m:t>𝜀</m:t>
                    </m:r>
                  </m:oMath>
                </a14:m>
                <a:r>
                  <a:rPr lang="en-AU" dirty="0"/>
                  <a:t>, has zero mean and variance </a:t>
                </a:r>
                <a14:m>
                  <m:oMath xmlns:m="http://schemas.openxmlformats.org/officeDocument/2006/math">
                    <m:sSup>
                      <m:sSupPr>
                        <m:ctrlPr>
                          <a:rPr lang="en-AU" b="0" i="1" smtClean="0">
                            <a:latin typeface="Cambria Math" panose="02040503050406030204" pitchFamily="18" charset="0"/>
                            <a:ea typeface="Cambria Math" panose="02040503050406030204" pitchFamily="18" charset="0"/>
                          </a:rPr>
                        </m:ctrlPr>
                      </m:sSupPr>
                      <m:e>
                        <m:r>
                          <a:rPr lang="en-AU" i="1" smtClean="0">
                            <a:latin typeface="Cambria Math" panose="02040503050406030204" pitchFamily="18" charset="0"/>
                            <a:ea typeface="Cambria Math" panose="02040503050406030204" pitchFamily="18" charset="0"/>
                          </a:rPr>
                          <m:t>𝜎</m:t>
                        </m:r>
                      </m:e>
                      <m:sup>
                        <m:r>
                          <a:rPr lang="en-AU" b="0" i="1" smtClean="0">
                            <a:latin typeface="Cambria Math" panose="02040503050406030204" pitchFamily="18" charset="0"/>
                            <a:ea typeface="Cambria Math" panose="02040503050406030204" pitchFamily="18" charset="0"/>
                          </a:rPr>
                          <m:t>2</m:t>
                        </m:r>
                      </m:sup>
                    </m:sSup>
                    <m:r>
                      <a:rPr lang="en-AU" b="0" i="1" smtClean="0">
                        <a:latin typeface="Cambria Math" panose="02040503050406030204" pitchFamily="18" charset="0"/>
                        <a:ea typeface="Cambria Math" panose="02040503050406030204" pitchFamily="18" charset="0"/>
                      </a:rPr>
                      <m:t>.</m:t>
                    </m:r>
                  </m:oMath>
                </a14:m>
                <a:endParaRPr lang="en-AU" dirty="0"/>
              </a:p>
              <a:p>
                <a:r>
                  <a:rPr lang="en-AU" dirty="0"/>
                  <a:t>We want to find a function </a:t>
                </a:r>
                <a14:m>
                  <m:oMath xmlns:m="http://schemas.openxmlformats.org/officeDocument/2006/math">
                    <m:sSub>
                      <m:sSubPr>
                        <m:ctrlPr>
                          <a:rPr lang="en-AU" b="0" i="1" smtClean="0">
                            <a:latin typeface="Cambria Math" panose="02040503050406030204" pitchFamily="18" charset="0"/>
                          </a:rPr>
                        </m:ctrlPr>
                      </m:sSubPr>
                      <m:e>
                        <m:r>
                          <a:rPr lang="en-AU" b="0" i="1" smtClean="0">
                            <a:latin typeface="Cambria Math" panose="02040503050406030204" pitchFamily="18" charset="0"/>
                          </a:rPr>
                          <m:t>𝑓</m:t>
                        </m:r>
                      </m:e>
                      <m:sub>
                        <m:r>
                          <a:rPr lang="en-AU" b="0" i="1" smtClean="0">
                            <a:latin typeface="Cambria Math" panose="02040503050406030204" pitchFamily="18" charset="0"/>
                          </a:rPr>
                          <m:t>𝑐𝑎𝑝</m:t>
                        </m:r>
                      </m:sub>
                    </m:sSub>
                    <m:r>
                      <a:rPr lang="en-AU" b="0" i="1" smtClean="0">
                        <a:latin typeface="Cambria Math" panose="02040503050406030204" pitchFamily="18" charset="0"/>
                      </a:rPr>
                      <m:t>(</m:t>
                    </m:r>
                    <m:r>
                      <a:rPr lang="en-AU" b="0" i="1" smtClean="0">
                        <a:latin typeface="Cambria Math" panose="02040503050406030204" pitchFamily="18" charset="0"/>
                      </a:rPr>
                      <m:t>𝑥</m:t>
                    </m:r>
                    <m:r>
                      <a:rPr lang="en-AU" b="0" i="1" smtClean="0">
                        <a:latin typeface="Cambria Math" panose="02040503050406030204" pitchFamily="18" charset="0"/>
                      </a:rPr>
                      <m:t>,</m:t>
                    </m:r>
                    <m:r>
                      <a:rPr lang="en-AU" b="0" i="1" smtClean="0">
                        <a:latin typeface="Cambria Math" panose="02040503050406030204" pitchFamily="18" charset="0"/>
                      </a:rPr>
                      <m:t>𝐷</m:t>
                    </m:r>
                    <m:r>
                      <a:rPr lang="en-AU" b="0" i="1" smtClean="0">
                        <a:latin typeface="Cambria Math" panose="02040503050406030204" pitchFamily="18" charset="0"/>
                      </a:rPr>
                      <m:t>)</m:t>
                    </m:r>
                  </m:oMath>
                </a14:m>
                <a:r>
                  <a:rPr lang="en-AU" dirty="0"/>
                  <a:t>, that approximates the true function </a:t>
                </a:r>
                <a14:m>
                  <m:oMath xmlns:m="http://schemas.openxmlformats.org/officeDocument/2006/math">
                    <m:r>
                      <a:rPr lang="en-AU" b="0" i="1" smtClean="0">
                        <a:latin typeface="Cambria Math" panose="02040503050406030204" pitchFamily="18" charset="0"/>
                      </a:rPr>
                      <m:t>𝑓</m:t>
                    </m:r>
                    <m:d>
                      <m:dPr>
                        <m:ctrlPr>
                          <a:rPr lang="en-AU" b="0" i="1" smtClean="0">
                            <a:latin typeface="Cambria Math" panose="02040503050406030204" pitchFamily="18" charset="0"/>
                          </a:rPr>
                        </m:ctrlPr>
                      </m:dPr>
                      <m:e>
                        <m:r>
                          <a:rPr lang="en-AU" b="0" i="1" smtClean="0">
                            <a:latin typeface="Cambria Math" panose="02040503050406030204" pitchFamily="18" charset="0"/>
                          </a:rPr>
                          <m:t>𝑥</m:t>
                        </m:r>
                      </m:e>
                    </m:d>
                  </m:oMath>
                </a14:m>
                <a:endParaRPr lang="en-AU" dirty="0"/>
              </a:p>
            </p:txBody>
          </p:sp>
        </mc:Choice>
        <mc:Fallback xmlns="">
          <p:sp>
            <p:nvSpPr>
              <p:cNvPr id="25" name="Content Placeholder 2">
                <a:extLst>
                  <a:ext uri="{FF2B5EF4-FFF2-40B4-BE49-F238E27FC236}">
                    <a16:creationId xmlns:a16="http://schemas.microsoft.com/office/drawing/2014/main" id="{B78EE824-AF7B-C85F-18D4-24BCC4A5273C}"/>
                  </a:ext>
                </a:extLst>
              </p:cNvPr>
              <p:cNvSpPr txBox="1">
                <a:spLocks noRot="1" noChangeAspect="1" noMove="1" noResize="1" noEditPoints="1" noAdjustHandles="1" noChangeArrowheads="1" noChangeShapeType="1" noTextEdit="1"/>
              </p:cNvSpPr>
              <p:nvPr/>
            </p:nvSpPr>
            <p:spPr>
              <a:xfrm>
                <a:off x="5823857" y="1825625"/>
                <a:ext cx="5181600" cy="4351338"/>
              </a:xfrm>
              <a:prstGeom prst="rect">
                <a:avLst/>
              </a:prstGeom>
              <a:blipFill>
                <a:blip r:embed="rId2"/>
                <a:stretch>
                  <a:fillRect l="-2353" t="-2241" r="-3882" b="-840"/>
                </a:stretch>
              </a:blipFill>
            </p:spPr>
            <p:txBody>
              <a:bodyPr/>
              <a:lstStyle/>
              <a:p>
                <a:r>
                  <a:rPr lang="en-AU">
                    <a:noFill/>
                  </a:rPr>
                  <a:t> </a:t>
                </a:r>
              </a:p>
            </p:txBody>
          </p:sp>
        </mc:Fallback>
      </mc:AlternateContent>
    </p:spTree>
    <p:extLst>
      <p:ext uri="{BB962C8B-B14F-4D97-AF65-F5344CB8AC3E}">
        <p14:creationId xmlns:p14="http://schemas.microsoft.com/office/powerpoint/2010/main" val="77020250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B247013-8D09-94A6-F8CF-80FC572850C3}"/>
                  </a:ext>
                </a:extLst>
              </p:cNvPr>
              <p:cNvSpPr>
                <a:spLocks noGrp="1"/>
              </p:cNvSpPr>
              <p:nvPr>
                <p:ph idx="1"/>
              </p:nvPr>
            </p:nvSpPr>
            <p:spPr>
              <a:xfrm>
                <a:off x="831997" y="305168"/>
                <a:ext cx="10528005" cy="6095631"/>
              </a:xfrm>
            </p:spPr>
            <p:txBody>
              <a:bodyPr/>
              <a:lstStyle/>
              <a:p>
                <a14:m>
                  <m:oMath xmlns:m="http://schemas.openxmlformats.org/officeDocument/2006/math">
                    <m:r>
                      <a:rPr lang="en-AU" b="0" i="1" smtClean="0">
                        <a:latin typeface="Cambria Math" panose="02040503050406030204" pitchFamily="18" charset="0"/>
                      </a:rPr>
                      <m:t>𝐷</m:t>
                    </m:r>
                    <m:r>
                      <a:rPr lang="en-AU" b="0" i="1" smtClean="0">
                        <a:latin typeface="Cambria Math" panose="02040503050406030204" pitchFamily="18" charset="0"/>
                      </a:rPr>
                      <m:t>=</m:t>
                    </m:r>
                    <m:d>
                      <m:dPr>
                        <m:begChr m:val="{"/>
                        <m:endChr m:val="}"/>
                        <m:ctrlPr>
                          <a:rPr lang="en-AU" b="0" i="1" smtClean="0">
                            <a:latin typeface="Cambria Math" panose="02040503050406030204" pitchFamily="18" charset="0"/>
                          </a:rPr>
                        </m:ctrlPr>
                      </m:dPr>
                      <m:e>
                        <m:d>
                          <m:dPr>
                            <m:ctrlPr>
                              <a:rPr lang="en-AU" b="0" i="1" smtClean="0">
                                <a:latin typeface="Cambria Math" panose="02040503050406030204" pitchFamily="18" charset="0"/>
                              </a:rPr>
                            </m:ctrlPr>
                          </m:dPr>
                          <m:e>
                            <m:sSub>
                              <m:sSubPr>
                                <m:ctrlPr>
                                  <a:rPr lang="en-AU" b="0" i="1" smtClean="0">
                                    <a:latin typeface="Cambria Math" panose="02040503050406030204" pitchFamily="18" charset="0"/>
                                  </a:rPr>
                                </m:ctrlPr>
                              </m:sSubPr>
                              <m:e>
                                <m:r>
                                  <a:rPr lang="en-AU" b="0" i="1" smtClean="0">
                                    <a:latin typeface="Cambria Math" panose="02040503050406030204" pitchFamily="18" charset="0"/>
                                  </a:rPr>
                                  <m:t>𝑥</m:t>
                                </m:r>
                              </m:e>
                              <m:sub>
                                <m:r>
                                  <a:rPr lang="en-AU" b="0" i="1" smtClean="0">
                                    <a:latin typeface="Cambria Math" panose="02040503050406030204" pitchFamily="18" charset="0"/>
                                  </a:rPr>
                                  <m:t>1</m:t>
                                </m:r>
                              </m:sub>
                            </m:sSub>
                            <m:r>
                              <a:rPr lang="en-AU" b="0" i="1" smtClean="0">
                                <a:latin typeface="Cambria Math" panose="02040503050406030204" pitchFamily="18" charset="0"/>
                              </a:rPr>
                              <m:t>,</m:t>
                            </m:r>
                            <m:sSub>
                              <m:sSubPr>
                                <m:ctrlPr>
                                  <a:rPr lang="en-AU" b="0" i="1" smtClean="0">
                                    <a:latin typeface="Cambria Math" panose="02040503050406030204" pitchFamily="18" charset="0"/>
                                  </a:rPr>
                                </m:ctrlPr>
                              </m:sSubPr>
                              <m:e>
                                <m:r>
                                  <a:rPr lang="en-AU" b="0" i="1" smtClean="0">
                                    <a:latin typeface="Cambria Math" panose="02040503050406030204" pitchFamily="18" charset="0"/>
                                  </a:rPr>
                                  <m:t>𝑦</m:t>
                                </m:r>
                              </m:e>
                              <m:sub>
                                <m:r>
                                  <a:rPr lang="en-AU" b="0" i="1" smtClean="0">
                                    <a:latin typeface="Cambria Math" panose="02040503050406030204" pitchFamily="18" charset="0"/>
                                  </a:rPr>
                                  <m:t>1</m:t>
                                </m:r>
                              </m:sub>
                            </m:sSub>
                          </m:e>
                        </m:d>
                        <m:r>
                          <a:rPr lang="en-AU" b="0" i="1" smtClean="0">
                            <a:latin typeface="Cambria Math" panose="02040503050406030204" pitchFamily="18" charset="0"/>
                          </a:rPr>
                          <m:t>,</m:t>
                        </m:r>
                        <m:d>
                          <m:dPr>
                            <m:ctrlPr>
                              <a:rPr lang="en-AU" b="0" i="1" smtClean="0">
                                <a:latin typeface="Cambria Math" panose="02040503050406030204" pitchFamily="18" charset="0"/>
                              </a:rPr>
                            </m:ctrlPr>
                          </m:dPr>
                          <m:e>
                            <m:sSub>
                              <m:sSubPr>
                                <m:ctrlPr>
                                  <a:rPr lang="en-AU" b="0" i="1" smtClean="0">
                                    <a:latin typeface="Cambria Math" panose="02040503050406030204" pitchFamily="18" charset="0"/>
                                  </a:rPr>
                                </m:ctrlPr>
                              </m:sSubPr>
                              <m:e>
                                <m:r>
                                  <a:rPr lang="en-AU" b="0" i="1" smtClean="0">
                                    <a:latin typeface="Cambria Math" panose="02040503050406030204" pitchFamily="18" charset="0"/>
                                  </a:rPr>
                                  <m:t>𝑥</m:t>
                                </m:r>
                              </m:e>
                              <m:sub>
                                <m:r>
                                  <a:rPr lang="en-AU" b="0" i="1" smtClean="0">
                                    <a:latin typeface="Cambria Math" panose="02040503050406030204" pitchFamily="18" charset="0"/>
                                  </a:rPr>
                                  <m:t>2</m:t>
                                </m:r>
                              </m:sub>
                            </m:sSub>
                            <m:r>
                              <a:rPr lang="en-AU" b="0" i="1" smtClean="0">
                                <a:latin typeface="Cambria Math" panose="02040503050406030204" pitchFamily="18" charset="0"/>
                              </a:rPr>
                              <m:t>,</m:t>
                            </m:r>
                            <m:sSub>
                              <m:sSubPr>
                                <m:ctrlPr>
                                  <a:rPr lang="en-AU" b="0" i="1" smtClean="0">
                                    <a:latin typeface="Cambria Math" panose="02040503050406030204" pitchFamily="18" charset="0"/>
                                  </a:rPr>
                                </m:ctrlPr>
                              </m:sSubPr>
                              <m:e>
                                <m:r>
                                  <a:rPr lang="en-AU" b="0" i="1" smtClean="0">
                                    <a:latin typeface="Cambria Math" panose="02040503050406030204" pitchFamily="18" charset="0"/>
                                  </a:rPr>
                                  <m:t>𝑦</m:t>
                                </m:r>
                              </m:e>
                              <m:sub>
                                <m:r>
                                  <a:rPr lang="en-AU" b="0" i="1" smtClean="0">
                                    <a:latin typeface="Cambria Math" panose="02040503050406030204" pitchFamily="18" charset="0"/>
                                  </a:rPr>
                                  <m:t>2</m:t>
                                </m:r>
                              </m:sub>
                            </m:sSub>
                          </m:e>
                        </m:d>
                        <m:r>
                          <a:rPr lang="en-AU" b="0" i="1" smtClean="0">
                            <a:latin typeface="Cambria Math" panose="02040503050406030204" pitchFamily="18" charset="0"/>
                          </a:rPr>
                          <m:t>,…,</m:t>
                        </m:r>
                        <m:d>
                          <m:dPr>
                            <m:ctrlPr>
                              <a:rPr lang="en-AU" b="0" i="1" smtClean="0">
                                <a:latin typeface="Cambria Math" panose="02040503050406030204" pitchFamily="18" charset="0"/>
                              </a:rPr>
                            </m:ctrlPr>
                          </m:dPr>
                          <m:e>
                            <m:sSub>
                              <m:sSubPr>
                                <m:ctrlPr>
                                  <a:rPr lang="en-AU" b="0" i="1" smtClean="0">
                                    <a:latin typeface="Cambria Math" panose="02040503050406030204" pitchFamily="18" charset="0"/>
                                  </a:rPr>
                                </m:ctrlPr>
                              </m:sSubPr>
                              <m:e>
                                <m:r>
                                  <a:rPr lang="en-AU" b="0" i="1" smtClean="0">
                                    <a:latin typeface="Cambria Math" panose="02040503050406030204" pitchFamily="18" charset="0"/>
                                  </a:rPr>
                                  <m:t>𝑥</m:t>
                                </m:r>
                              </m:e>
                              <m:sub>
                                <m:r>
                                  <a:rPr lang="en-AU" b="0" i="1" smtClean="0">
                                    <a:latin typeface="Cambria Math" panose="02040503050406030204" pitchFamily="18" charset="0"/>
                                  </a:rPr>
                                  <m:t>𝑛</m:t>
                                </m:r>
                              </m:sub>
                            </m:sSub>
                            <m:r>
                              <a:rPr lang="en-AU" b="0" i="1" smtClean="0">
                                <a:latin typeface="Cambria Math" panose="02040503050406030204" pitchFamily="18" charset="0"/>
                              </a:rPr>
                              <m:t>,</m:t>
                            </m:r>
                            <m:sSub>
                              <m:sSubPr>
                                <m:ctrlPr>
                                  <a:rPr lang="en-AU" b="0" i="1" smtClean="0">
                                    <a:latin typeface="Cambria Math" panose="02040503050406030204" pitchFamily="18" charset="0"/>
                                  </a:rPr>
                                </m:ctrlPr>
                              </m:sSubPr>
                              <m:e>
                                <m:r>
                                  <a:rPr lang="en-AU" b="0" i="1" smtClean="0">
                                    <a:latin typeface="Cambria Math" panose="02040503050406030204" pitchFamily="18" charset="0"/>
                                  </a:rPr>
                                  <m:t>𝑦</m:t>
                                </m:r>
                              </m:e>
                              <m:sub>
                                <m:r>
                                  <a:rPr lang="en-AU" b="0" i="1" smtClean="0">
                                    <a:latin typeface="Cambria Math" panose="02040503050406030204" pitchFamily="18" charset="0"/>
                                  </a:rPr>
                                  <m:t>𝑛</m:t>
                                </m:r>
                              </m:sub>
                            </m:sSub>
                          </m:e>
                        </m:d>
                      </m:e>
                    </m:d>
                  </m:oMath>
                </a14:m>
                <a:endParaRPr lang="en-AU" dirty="0"/>
              </a:p>
              <a:p>
                <a14:m>
                  <m:oMath xmlns:m="http://schemas.openxmlformats.org/officeDocument/2006/math">
                    <m:r>
                      <a:rPr lang="en-AU" b="0" i="1" smtClean="0">
                        <a:latin typeface="Cambria Math" panose="02040503050406030204" pitchFamily="18" charset="0"/>
                      </a:rPr>
                      <m:t>𝐵𝑖𝑎𝑠</m:t>
                    </m:r>
                    <m:r>
                      <a:rPr lang="en-AU" b="0" i="1" smtClean="0">
                        <a:latin typeface="Cambria Math" panose="02040503050406030204" pitchFamily="18" charset="0"/>
                      </a:rPr>
                      <m:t>=</m:t>
                    </m:r>
                    <m:sSup>
                      <m:sSupPr>
                        <m:ctrlPr>
                          <a:rPr lang="en-AU" b="0" i="1" smtClean="0">
                            <a:latin typeface="Cambria Math" panose="02040503050406030204" pitchFamily="18" charset="0"/>
                          </a:rPr>
                        </m:ctrlPr>
                      </m:sSupPr>
                      <m:e>
                        <m:d>
                          <m:dPr>
                            <m:ctrlPr>
                              <a:rPr lang="en-AU" b="0" i="1" smtClean="0">
                                <a:latin typeface="Cambria Math" panose="02040503050406030204" pitchFamily="18" charset="0"/>
                              </a:rPr>
                            </m:ctrlPr>
                          </m:dPr>
                          <m:e>
                            <m:r>
                              <a:rPr lang="en-AU" b="0" i="1" smtClean="0">
                                <a:latin typeface="Cambria Math" panose="02040503050406030204" pitchFamily="18" charset="0"/>
                              </a:rPr>
                              <m:t>𝑦</m:t>
                            </m:r>
                            <m:r>
                              <a:rPr lang="en-AU" b="0" i="1" smtClean="0">
                                <a:latin typeface="Cambria Math" panose="02040503050406030204" pitchFamily="18" charset="0"/>
                              </a:rPr>
                              <m:t>−</m:t>
                            </m:r>
                            <m:sSub>
                              <m:sSubPr>
                                <m:ctrlPr>
                                  <a:rPr lang="en-AU" b="0" i="1" smtClean="0">
                                    <a:latin typeface="Cambria Math" panose="02040503050406030204" pitchFamily="18" charset="0"/>
                                  </a:rPr>
                                </m:ctrlPr>
                              </m:sSubPr>
                              <m:e>
                                <m:r>
                                  <a:rPr lang="en-AU" b="0" i="1" smtClean="0">
                                    <a:latin typeface="Cambria Math" panose="02040503050406030204" pitchFamily="18" charset="0"/>
                                  </a:rPr>
                                  <m:t>𝑓</m:t>
                                </m:r>
                              </m:e>
                              <m:sub>
                                <m:r>
                                  <a:rPr lang="en-AU" b="0" i="1" smtClean="0">
                                    <a:latin typeface="Cambria Math" panose="02040503050406030204" pitchFamily="18" charset="0"/>
                                  </a:rPr>
                                  <m:t>𝑐𝑎𝑝</m:t>
                                </m:r>
                              </m:sub>
                            </m:sSub>
                            <m:d>
                              <m:dPr>
                                <m:ctrlPr>
                                  <a:rPr lang="en-AU" b="0" i="1" smtClean="0">
                                    <a:latin typeface="Cambria Math" panose="02040503050406030204" pitchFamily="18" charset="0"/>
                                  </a:rPr>
                                </m:ctrlPr>
                              </m:dPr>
                              <m:e>
                                <m:r>
                                  <a:rPr lang="en-AU" b="0" i="1" smtClean="0">
                                    <a:latin typeface="Cambria Math" panose="02040503050406030204" pitchFamily="18" charset="0"/>
                                  </a:rPr>
                                  <m:t>𝑥</m:t>
                                </m:r>
                                <m:r>
                                  <a:rPr lang="en-AU" b="0" i="1" smtClean="0">
                                    <a:latin typeface="Cambria Math" panose="02040503050406030204" pitchFamily="18" charset="0"/>
                                  </a:rPr>
                                  <m:t>;</m:t>
                                </m:r>
                                <m:r>
                                  <a:rPr lang="en-AU" b="0" i="1" smtClean="0">
                                    <a:latin typeface="Cambria Math" panose="02040503050406030204" pitchFamily="18" charset="0"/>
                                  </a:rPr>
                                  <m:t>𝐷</m:t>
                                </m:r>
                              </m:e>
                            </m:d>
                          </m:e>
                        </m:d>
                      </m:e>
                      <m:sup>
                        <m:r>
                          <a:rPr lang="en-AU" b="0" i="1" smtClean="0">
                            <a:latin typeface="Cambria Math" panose="02040503050406030204" pitchFamily="18" charset="0"/>
                          </a:rPr>
                          <m:t>2</m:t>
                        </m:r>
                      </m:sup>
                    </m:sSup>
                  </m:oMath>
                </a14:m>
                <a:endParaRPr lang="en-AU" dirty="0"/>
              </a:p>
              <a:p>
                <a:r>
                  <a:rPr lang="en-AU" dirty="0"/>
                  <a:t>Variance error:</a:t>
                </a:r>
              </a:p>
              <a:p>
                <a:pPr lvl="1"/>
                <a:r>
                  <a:rPr lang="en-AU" dirty="0"/>
                  <a:t>Variance error is variability of a target function's form with respect to different training sets. Models with small variance error will not change much if you replace couple of samples in training set. Models with high variance might be affected even with small changes in training set.</a:t>
                </a:r>
              </a:p>
              <a:p>
                <a:r>
                  <a:rPr lang="en-AU" dirty="0"/>
                  <a:t>If the model learns to fit very closely to the points on a particular dataset, when it used to predict on another dataset it may not predict as accurately as it did in the first.</a:t>
                </a:r>
              </a:p>
              <a:p>
                <a:r>
                  <a:rPr lang="en-AU" dirty="0"/>
                  <a:t>Variance is the difference in the fits between different datasets.</a:t>
                </a:r>
              </a:p>
              <a:p>
                <a:r>
                  <a:rPr lang="en-AU" dirty="0">
                    <a:hlinkClick r:id="rId2"/>
                  </a:rPr>
                  <a:t>https://www.machinelearningplus.com/machine-learning/bias-variance-tradeoff/</a:t>
                </a:r>
                <a:endParaRPr lang="en-AU" dirty="0"/>
              </a:p>
              <a:p>
                <a:endParaRPr lang="en-AU" dirty="0"/>
              </a:p>
              <a:p>
                <a:endParaRPr lang="en-AU" dirty="0"/>
              </a:p>
            </p:txBody>
          </p:sp>
        </mc:Choice>
        <mc:Fallback xmlns="">
          <p:sp>
            <p:nvSpPr>
              <p:cNvPr id="3" name="Content Placeholder 2">
                <a:extLst>
                  <a:ext uri="{FF2B5EF4-FFF2-40B4-BE49-F238E27FC236}">
                    <a16:creationId xmlns:a16="http://schemas.microsoft.com/office/drawing/2014/main" id="{9B247013-8D09-94A6-F8CF-80FC572850C3}"/>
                  </a:ext>
                </a:extLst>
              </p:cNvPr>
              <p:cNvSpPr>
                <a:spLocks noGrp="1" noRot="1" noChangeAspect="1" noMove="1" noResize="1" noEditPoints="1" noAdjustHandles="1" noChangeArrowheads="1" noChangeShapeType="1" noTextEdit="1"/>
              </p:cNvSpPr>
              <p:nvPr>
                <p:ph idx="1"/>
              </p:nvPr>
            </p:nvSpPr>
            <p:spPr>
              <a:xfrm>
                <a:off x="831997" y="305168"/>
                <a:ext cx="10528005" cy="6095631"/>
              </a:xfrm>
              <a:blipFill>
                <a:blip r:embed="rId3"/>
                <a:stretch>
                  <a:fillRect l="-1042" r="-1505"/>
                </a:stretch>
              </a:blipFill>
            </p:spPr>
            <p:txBody>
              <a:bodyPr/>
              <a:lstStyle/>
              <a:p>
                <a:r>
                  <a:rPr lang="en-AU">
                    <a:noFill/>
                  </a:rPr>
                  <a:t> </a:t>
                </a:r>
              </a:p>
            </p:txBody>
          </p:sp>
        </mc:Fallback>
      </mc:AlternateContent>
    </p:spTree>
    <p:extLst>
      <p:ext uri="{BB962C8B-B14F-4D97-AF65-F5344CB8AC3E}">
        <p14:creationId xmlns:p14="http://schemas.microsoft.com/office/powerpoint/2010/main" val="250674550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B465D01-077F-9044-88F1-32B5D5B3ED62}"/>
              </a:ext>
            </a:extLst>
          </p:cNvPr>
          <p:cNvSpPr>
            <a:spLocks noGrp="1"/>
          </p:cNvSpPr>
          <p:nvPr>
            <p:ph idx="1"/>
          </p:nvPr>
        </p:nvSpPr>
        <p:spPr>
          <a:xfrm>
            <a:off x="838200" y="308344"/>
            <a:ext cx="10515600" cy="5868619"/>
          </a:xfrm>
        </p:spPr>
        <p:txBody>
          <a:bodyPr/>
          <a:lstStyle/>
          <a:p>
            <a:r>
              <a:rPr lang="en-AU" dirty="0"/>
              <a:t>If a model has high bias, then it implies that the model is too simple and does not capture the relationship between the variables. This is called the </a:t>
            </a:r>
            <a:r>
              <a:rPr lang="en-AU" b="1" dirty="0"/>
              <a:t>underfitting</a:t>
            </a:r>
            <a:r>
              <a:rPr lang="en-AU" dirty="0"/>
              <a:t> of data.</a:t>
            </a:r>
          </a:p>
          <a:p>
            <a:endParaRPr lang="en-AU" dirty="0"/>
          </a:p>
        </p:txBody>
      </p:sp>
    </p:spTree>
    <p:extLst>
      <p:ext uri="{BB962C8B-B14F-4D97-AF65-F5344CB8AC3E}">
        <p14:creationId xmlns:p14="http://schemas.microsoft.com/office/powerpoint/2010/main" val="27090823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845D938-55E7-DDA8-2952-B65BAFA61866}"/>
              </a:ext>
            </a:extLst>
          </p:cNvPr>
          <p:cNvSpPr>
            <a:spLocks noGrp="1"/>
          </p:cNvSpPr>
          <p:nvPr>
            <p:ph type="title"/>
          </p:nvPr>
        </p:nvSpPr>
        <p:spPr/>
        <p:txBody>
          <a:bodyPr/>
          <a:lstStyle/>
          <a:p>
            <a:r>
              <a:rPr lang="en-US" dirty="0"/>
              <a:t>Bias-Variance Trade-off</a:t>
            </a:r>
          </a:p>
        </p:txBody>
      </p:sp>
      <p:sp>
        <p:nvSpPr>
          <p:cNvPr id="5" name="Text Placeholder 4">
            <a:extLst>
              <a:ext uri="{FF2B5EF4-FFF2-40B4-BE49-F238E27FC236}">
                <a16:creationId xmlns:a16="http://schemas.microsoft.com/office/drawing/2014/main" id="{4C27FDE4-596C-943E-53E6-7B969C8F81AA}"/>
              </a:ext>
            </a:extLst>
          </p:cNvPr>
          <p:cNvSpPr>
            <a:spLocks noGrp="1"/>
          </p:cNvSpPr>
          <p:nvPr>
            <p:ph type="body" idx="1"/>
          </p:nvPr>
        </p:nvSpPr>
        <p:spPr/>
        <p:txBody>
          <a:bodyPr/>
          <a:lstStyle/>
          <a:p>
            <a:r>
              <a:rPr lang="en-AU" dirty="0"/>
              <a:t>Characterization of the machine learning model’s error for a given data</a:t>
            </a:r>
            <a:endParaRPr lang="en-US" dirty="0"/>
          </a:p>
        </p:txBody>
      </p:sp>
    </p:spTree>
    <p:extLst>
      <p:ext uri="{BB962C8B-B14F-4D97-AF65-F5344CB8AC3E}">
        <p14:creationId xmlns:p14="http://schemas.microsoft.com/office/powerpoint/2010/main" val="7737960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8C6D3-612F-B425-73ED-1491D53A1E76}"/>
              </a:ext>
            </a:extLst>
          </p:cNvPr>
          <p:cNvSpPr>
            <a:spLocks noGrp="1"/>
          </p:cNvSpPr>
          <p:nvPr>
            <p:ph type="title"/>
          </p:nvPr>
        </p:nvSpPr>
        <p:spPr/>
        <p:txBody>
          <a:bodyPr>
            <a:normAutofit/>
          </a:bodyPr>
          <a:lstStyle/>
          <a:p>
            <a:r>
              <a:rPr lang="en-AU" dirty="0"/>
              <a:t>Bias</a:t>
            </a:r>
            <a:br>
              <a:rPr lang="en-AU" dirty="0"/>
            </a:br>
            <a:r>
              <a:rPr lang="en-AU" sz="2800" dirty="0"/>
              <a:t>How does the average ML model differ from the true value?</a:t>
            </a:r>
            <a:endParaRPr lang="en-AU" sz="3100" dirty="0"/>
          </a:p>
        </p:txBody>
      </p:sp>
      <p:sp>
        <p:nvSpPr>
          <p:cNvPr id="3" name="Content Placeholder 2">
            <a:extLst>
              <a:ext uri="{FF2B5EF4-FFF2-40B4-BE49-F238E27FC236}">
                <a16:creationId xmlns:a16="http://schemas.microsoft.com/office/drawing/2014/main" id="{67ABE593-D7A5-ED30-B992-8C7493E67F54}"/>
              </a:ext>
            </a:extLst>
          </p:cNvPr>
          <p:cNvSpPr>
            <a:spLocks noGrp="1"/>
          </p:cNvSpPr>
          <p:nvPr>
            <p:ph sz="half" idx="1"/>
          </p:nvPr>
        </p:nvSpPr>
        <p:spPr/>
        <p:txBody>
          <a:bodyPr>
            <a:normAutofit/>
          </a:bodyPr>
          <a:lstStyle/>
          <a:p>
            <a:pPr marL="0" indent="0">
              <a:buNone/>
            </a:pPr>
            <a:r>
              <a:rPr lang="en-AU" dirty="0"/>
              <a:t>Inability of an ML model to capture the relationship between the features of the data and the predicted outcome owing to the assumptions made.</a:t>
            </a:r>
          </a:p>
          <a:p>
            <a:r>
              <a:rPr lang="en-AU" sz="2000" dirty="0"/>
              <a:t>High Bias indicates unsuitable assumptions – ex: Take the red line in the plot shown, it fits a linear function with two parameters.</a:t>
            </a:r>
          </a:p>
          <a:p>
            <a:r>
              <a:rPr lang="en-AU" sz="2000" dirty="0"/>
              <a:t>Low Bias indicates suitable assumptions – ex: Take the green line in the plot shown, it fits a quadratic function with three parameters.</a:t>
            </a:r>
          </a:p>
        </p:txBody>
      </p:sp>
      <p:graphicFrame>
        <p:nvGraphicFramePr>
          <p:cNvPr id="7" name="Chart 6">
            <a:extLst>
              <a:ext uri="{FF2B5EF4-FFF2-40B4-BE49-F238E27FC236}">
                <a16:creationId xmlns:a16="http://schemas.microsoft.com/office/drawing/2014/main" id="{43695E59-7037-46FB-82A6-10CD7F0E360B}"/>
              </a:ext>
            </a:extLst>
          </p:cNvPr>
          <p:cNvGraphicFramePr>
            <a:graphicFrameLocks/>
          </p:cNvGraphicFramePr>
          <p:nvPr>
            <p:extLst>
              <p:ext uri="{D42A27DB-BD31-4B8C-83A1-F6EECF244321}">
                <p14:modId xmlns:p14="http://schemas.microsoft.com/office/powerpoint/2010/main" val="1132851389"/>
              </p:ext>
            </p:extLst>
          </p:nvPr>
        </p:nvGraphicFramePr>
        <p:xfrm>
          <a:off x="6017039" y="1825625"/>
          <a:ext cx="6241482" cy="374792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0797073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8C6D3-612F-B425-73ED-1491D53A1E76}"/>
              </a:ext>
            </a:extLst>
          </p:cNvPr>
          <p:cNvSpPr>
            <a:spLocks noGrp="1"/>
          </p:cNvSpPr>
          <p:nvPr>
            <p:ph type="title"/>
          </p:nvPr>
        </p:nvSpPr>
        <p:spPr/>
        <p:txBody>
          <a:bodyPr>
            <a:normAutofit/>
          </a:bodyPr>
          <a:lstStyle/>
          <a:p>
            <a:r>
              <a:rPr lang="en-AU" dirty="0"/>
              <a:t>Bias – Regression Loss Metric</a:t>
            </a:r>
            <a:endParaRPr lang="en-AU" sz="3100" dirty="0"/>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1F7FF2D3-1BBB-02BC-93A2-6B2327095FBD}"/>
                  </a:ext>
                </a:extLst>
              </p:cNvPr>
              <p:cNvSpPr>
                <a:spLocks noGrp="1"/>
              </p:cNvSpPr>
              <p:nvPr>
                <p:ph sz="half" idx="2"/>
              </p:nvPr>
            </p:nvSpPr>
            <p:spPr>
              <a:xfrm>
                <a:off x="838200" y="1825625"/>
                <a:ext cx="10515600" cy="4351338"/>
              </a:xfrm>
            </p:spPr>
            <p:txBody>
              <a:bodyPr>
                <a:normAutofit lnSpcReduction="10000"/>
              </a:bodyPr>
              <a:lstStyle/>
              <a:p>
                <a:pPr marL="0" indent="0">
                  <a:buNone/>
                </a:pPr>
                <a:r>
                  <a:rPr lang="en-AU" dirty="0"/>
                  <a:t>Regression Type ML Models - Squared Loss:</a:t>
                </a:r>
              </a:p>
              <a:p>
                <a:pPr marL="457200" lvl="1" indent="0">
                  <a:buNone/>
                </a:pPr>
                <a:endParaRPr lang="en-AU" b="0" i="1" dirty="0">
                  <a:latin typeface="Cambria Math" panose="02040503050406030204" pitchFamily="18" charset="0"/>
                </a:endParaRPr>
              </a:p>
              <a:p>
                <a:pPr marL="457200" lvl="1" indent="0">
                  <a:buNone/>
                </a:pPr>
                <a14:m>
                  <m:oMathPara xmlns:m="http://schemas.openxmlformats.org/officeDocument/2006/math">
                    <m:oMathParaPr>
                      <m:jc m:val="centerGroup"/>
                    </m:oMathParaPr>
                    <m:oMath xmlns:m="http://schemas.openxmlformats.org/officeDocument/2006/math">
                      <m:r>
                        <a:rPr lang="en-AU" b="0" i="1" smtClean="0">
                          <a:latin typeface="Cambria Math" panose="02040503050406030204" pitchFamily="18" charset="0"/>
                        </a:rPr>
                        <m:t>𝐵𝑖𝑎</m:t>
                      </m:r>
                      <m:sSup>
                        <m:sSupPr>
                          <m:ctrlPr>
                            <a:rPr lang="en-AU" b="0" i="1" smtClean="0">
                              <a:latin typeface="Cambria Math" panose="02040503050406030204" pitchFamily="18" charset="0"/>
                            </a:rPr>
                          </m:ctrlPr>
                        </m:sSupPr>
                        <m:e>
                          <m:r>
                            <a:rPr lang="en-AU" b="0" i="1" smtClean="0">
                              <a:latin typeface="Cambria Math" panose="02040503050406030204" pitchFamily="18" charset="0"/>
                            </a:rPr>
                            <m:t>𝑠</m:t>
                          </m:r>
                        </m:e>
                        <m:sup>
                          <m:r>
                            <a:rPr lang="en-AU" b="0" i="1" smtClean="0">
                              <a:latin typeface="Cambria Math" panose="02040503050406030204" pitchFamily="18" charset="0"/>
                            </a:rPr>
                            <m:t>2</m:t>
                          </m:r>
                        </m:sup>
                      </m:sSup>
                      <m:r>
                        <a:rPr lang="en-AU" b="0" i="1" smtClean="0">
                          <a:latin typeface="Cambria Math" panose="02040503050406030204" pitchFamily="18" charset="0"/>
                        </a:rPr>
                        <m:t>=</m:t>
                      </m:r>
                      <m:r>
                        <a:rPr lang="en-US" b="0" i="1" smtClean="0">
                          <a:latin typeface="Cambria Math" panose="02040503050406030204" pitchFamily="18" charset="0"/>
                        </a:rPr>
                        <m:t>𝐸</m:t>
                      </m:r>
                      <m:d>
                        <m:dPr>
                          <m:ctrlPr>
                            <a:rPr lang="en-US" b="0" i="1" smtClean="0">
                              <a:latin typeface="Cambria Math" panose="02040503050406030204" pitchFamily="18" charset="0"/>
                            </a:rPr>
                          </m:ctrlPr>
                        </m:dPr>
                        <m:e>
                          <m:sSup>
                            <m:sSupPr>
                              <m:ctrlPr>
                                <a:rPr lang="en-AU" b="0" i="1" smtClean="0">
                                  <a:latin typeface="Cambria Math" panose="02040503050406030204" pitchFamily="18" charset="0"/>
                                </a:rPr>
                              </m:ctrlPr>
                            </m:sSupPr>
                            <m:e>
                              <m:d>
                                <m:dPr>
                                  <m:ctrlPr>
                                    <a:rPr lang="en-AU" b="0" i="1" smtClean="0">
                                      <a:latin typeface="Cambria Math" panose="02040503050406030204" pitchFamily="18" charset="0"/>
                                    </a:rPr>
                                  </m:ctrlPr>
                                </m:dPr>
                                <m:e>
                                  <m:r>
                                    <a:rPr lang="en-AU" b="0" i="1" smtClean="0">
                                      <a:latin typeface="Cambria Math" panose="02040503050406030204" pitchFamily="18" charset="0"/>
                                    </a:rPr>
                                    <m:t>𝑦</m:t>
                                  </m:r>
                                  <m:r>
                                    <a:rPr lang="en-AU" b="0" i="1" smtClean="0">
                                      <a:latin typeface="Cambria Math" panose="02040503050406030204" pitchFamily="18" charset="0"/>
                                    </a:rPr>
                                    <m:t>−</m:t>
                                  </m:r>
                                  <m:r>
                                    <a:rPr lang="en-AU" b="0" i="1" smtClean="0">
                                      <a:latin typeface="Cambria Math" panose="02040503050406030204" pitchFamily="18" charset="0"/>
                                    </a:rPr>
                                    <m:t>𝐸</m:t>
                                  </m:r>
                                  <m:d>
                                    <m:dPr>
                                      <m:ctrlPr>
                                        <a:rPr lang="en-AU" b="0" i="1" smtClean="0">
                                          <a:latin typeface="Cambria Math" panose="02040503050406030204" pitchFamily="18" charset="0"/>
                                        </a:rPr>
                                      </m:ctrlPr>
                                    </m:d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e>
                                  </m:d>
                                  <m:r>
                                    <a:rPr lang="en-AU" b="0" i="1" smtClean="0">
                                      <a:latin typeface="Cambria Math" panose="02040503050406030204" pitchFamily="18" charset="0"/>
                                    </a:rPr>
                                    <m:t> </m:t>
                                  </m:r>
                                </m:e>
                              </m:d>
                            </m:e>
                            <m:sup>
                              <m:r>
                                <a:rPr lang="en-AU" b="0" i="1" smtClean="0">
                                  <a:latin typeface="Cambria Math" panose="02040503050406030204" pitchFamily="18" charset="0"/>
                                </a:rPr>
                                <m:t>2</m:t>
                              </m:r>
                            </m:sup>
                          </m:sSup>
                          <m:r>
                            <a:rPr lang="en-AU" b="0" i="1" smtClean="0">
                              <a:latin typeface="Cambria Math" panose="02040503050406030204" pitchFamily="18" charset="0"/>
                            </a:rPr>
                            <m:t> </m:t>
                          </m:r>
                        </m:e>
                      </m:d>
                    </m:oMath>
                  </m:oMathPara>
                </a14:m>
                <a:endParaRPr lang="en-AU" dirty="0"/>
              </a:p>
              <a:p>
                <a:pPr marL="457200" lvl="1" indent="0">
                  <a:buNone/>
                </a:pPr>
                <a:endParaRPr lang="en-US" b="0" i="1" dirty="0">
                  <a:latin typeface="Cambria Math" panose="02040503050406030204" pitchFamily="18" charset="0"/>
                </a:endParaRPr>
              </a:p>
              <a:p>
                <a:pPr marL="457200" lvl="1" indent="0">
                  <a:buNone/>
                </a:pPr>
                <a14:m>
                  <m:oMath xmlns:m="http://schemas.openxmlformats.org/officeDocument/2006/math">
                    <m:r>
                      <a:rPr lang="en-US" b="0" i="1" smtClean="0">
                        <a:latin typeface="Cambria Math" panose="02040503050406030204" pitchFamily="18" charset="0"/>
                      </a:rPr>
                      <m:t>𝑦</m:t>
                    </m:r>
                  </m:oMath>
                </a14:m>
                <a:r>
                  <a:rPr lang="en-AU" dirty="0"/>
                  <a:t> is the true value for a given input </a:t>
                </a:r>
                <a14:m>
                  <m:oMath xmlns:m="http://schemas.openxmlformats.org/officeDocument/2006/math">
                    <m:r>
                      <a:rPr lang="en-US" b="0" i="1" smtClean="0">
                        <a:latin typeface="Cambria Math" panose="02040503050406030204" pitchFamily="18" charset="0"/>
                      </a:rPr>
                      <m:t>𝑥</m:t>
                    </m:r>
                  </m:oMath>
                </a14:m>
                <a:r>
                  <a:rPr lang="en-AU" dirty="0"/>
                  <a:t>.</a:t>
                </a:r>
              </a:p>
              <a:p>
                <a:pPr marL="457200" lvl="1" indent="0">
                  <a:buNone/>
                </a:pP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oMath>
                </a14:m>
                <a:r>
                  <a:rPr lang="en-AU" dirty="0"/>
                  <a:t> is the predicted value from one model trained on a training data for a given input </a:t>
                </a:r>
                <a14:m>
                  <m:oMath xmlns:m="http://schemas.openxmlformats.org/officeDocument/2006/math">
                    <m:r>
                      <a:rPr lang="en-US" b="0" i="1" smtClean="0">
                        <a:latin typeface="Cambria Math" panose="02040503050406030204" pitchFamily="18" charset="0"/>
                      </a:rPr>
                      <m:t>𝑥</m:t>
                    </m:r>
                  </m:oMath>
                </a14:m>
                <a:r>
                  <a:rPr lang="en-AU" dirty="0"/>
                  <a:t>.</a:t>
                </a:r>
              </a:p>
              <a:p>
                <a:pPr marL="457200" lvl="1" indent="0">
                  <a:buNone/>
                </a:pPr>
                <a14:m>
                  <m:oMath xmlns:m="http://schemas.openxmlformats.org/officeDocument/2006/math">
                    <m:r>
                      <a:rPr lang="en-US" b="0" i="1" smtClean="0">
                        <a:latin typeface="Cambria Math" panose="02040503050406030204" pitchFamily="18" charset="0"/>
                      </a:rPr>
                      <m:t>𝐸</m:t>
                    </m:r>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r>
                      <a:rPr lang="en-US" b="0" i="1" smtClean="0">
                        <a:latin typeface="Cambria Math" panose="02040503050406030204" pitchFamily="18" charset="0"/>
                      </a:rPr>
                      <m:t>)</m:t>
                    </m:r>
                  </m:oMath>
                </a14:m>
                <a:r>
                  <a:rPr lang="en-AU" dirty="0"/>
                  <a:t> is the expectation (average) over values predicted by all models trained on different training data drawn from the training data population for a given input </a:t>
                </a:r>
                <a14:m>
                  <m:oMath xmlns:m="http://schemas.openxmlformats.org/officeDocument/2006/math">
                    <m:r>
                      <a:rPr lang="en-US" b="0" i="1" smtClean="0">
                        <a:latin typeface="Cambria Math" panose="02040503050406030204" pitchFamily="18" charset="0"/>
                      </a:rPr>
                      <m:t>𝑥</m:t>
                    </m:r>
                  </m:oMath>
                </a14:m>
                <a:r>
                  <a:rPr lang="en-AU" dirty="0"/>
                  <a:t>.</a:t>
                </a:r>
              </a:p>
              <a:p>
                <a:pPr marL="457200" lvl="1" indent="0">
                  <a:buNone/>
                </a:pPr>
                <a:r>
                  <a:rPr lang="en-AU" dirty="0"/>
                  <a:t>The expectation of the square of the difference between </a:t>
                </a:r>
                <a14:m>
                  <m:oMath xmlns:m="http://schemas.openxmlformats.org/officeDocument/2006/math">
                    <m:r>
                      <a:rPr lang="en-US" b="0" i="1" smtClean="0">
                        <a:latin typeface="Cambria Math" panose="02040503050406030204" pitchFamily="18" charset="0"/>
                      </a:rPr>
                      <m:t>𝑦</m:t>
                    </m:r>
                  </m:oMath>
                </a14:m>
                <a:r>
                  <a:rPr lang="en-AU" dirty="0"/>
                  <a:t> and </a:t>
                </a:r>
                <a14:m>
                  <m:oMath xmlns:m="http://schemas.openxmlformats.org/officeDocument/2006/math">
                    <m:r>
                      <a:rPr lang="en-US" i="1">
                        <a:latin typeface="Cambria Math" panose="02040503050406030204" pitchFamily="18" charset="0"/>
                      </a:rPr>
                      <m:t>𝐸</m:t>
                    </m:r>
                    <m:d>
                      <m:dPr>
                        <m:ctrlPr>
                          <a:rPr lang="en-US" i="1">
                            <a:latin typeface="Cambria Math" panose="02040503050406030204" pitchFamily="18" charset="0"/>
                          </a:rPr>
                        </m:ctrlPr>
                      </m:dPr>
                      <m:e>
                        <m:acc>
                          <m:accPr>
                            <m:chr m:val="̂"/>
                            <m:ctrlPr>
                              <a:rPr lang="en-US" i="1">
                                <a:latin typeface="Cambria Math" panose="02040503050406030204" pitchFamily="18" charset="0"/>
                              </a:rPr>
                            </m:ctrlPr>
                          </m:accPr>
                          <m:e>
                            <m:r>
                              <a:rPr lang="en-US" i="1">
                                <a:latin typeface="Cambria Math" panose="02040503050406030204" pitchFamily="18" charset="0"/>
                              </a:rPr>
                              <m:t>𝑦</m:t>
                            </m:r>
                          </m:e>
                        </m:acc>
                      </m:e>
                    </m:d>
                  </m:oMath>
                </a14:m>
                <a:r>
                  <a:rPr lang="en-AU" dirty="0"/>
                  <a:t> over all </a:t>
                </a:r>
                <a14:m>
                  <m:oMath xmlns:m="http://schemas.openxmlformats.org/officeDocument/2006/math">
                    <m:r>
                      <a:rPr lang="en-US" b="0" i="1" smtClean="0">
                        <a:latin typeface="Cambria Math" panose="02040503050406030204" pitchFamily="18" charset="0"/>
                      </a:rPr>
                      <m:t>𝑥</m:t>
                    </m:r>
                  </m:oMath>
                </a14:m>
                <a:r>
                  <a:rPr lang="en-AU" dirty="0"/>
                  <a:t> is the square of Bias in regression.</a:t>
                </a:r>
              </a:p>
            </p:txBody>
          </p:sp>
        </mc:Choice>
        <mc:Fallback xmlns="">
          <p:sp>
            <p:nvSpPr>
              <p:cNvPr id="4" name="Content Placeholder 3">
                <a:extLst>
                  <a:ext uri="{FF2B5EF4-FFF2-40B4-BE49-F238E27FC236}">
                    <a16:creationId xmlns:a16="http://schemas.microsoft.com/office/drawing/2014/main" id="{1F7FF2D3-1BBB-02BC-93A2-6B2327095FBD}"/>
                  </a:ext>
                </a:extLst>
              </p:cNvPr>
              <p:cNvSpPr>
                <a:spLocks noGrp="1" noRot="1" noChangeAspect="1" noMove="1" noResize="1" noEditPoints="1" noAdjustHandles="1" noChangeArrowheads="1" noChangeShapeType="1" noTextEdit="1"/>
              </p:cNvSpPr>
              <p:nvPr>
                <p:ph sz="half" idx="2"/>
              </p:nvPr>
            </p:nvSpPr>
            <p:spPr>
              <a:xfrm>
                <a:off x="838200" y="1825625"/>
                <a:ext cx="10515600" cy="4351338"/>
              </a:xfrm>
              <a:blipFill>
                <a:blip r:embed="rId2"/>
                <a:stretch>
                  <a:fillRect l="-1217" t="-3081"/>
                </a:stretch>
              </a:blipFill>
            </p:spPr>
            <p:txBody>
              <a:bodyPr/>
              <a:lstStyle/>
              <a:p>
                <a:r>
                  <a:rPr lang="en-US">
                    <a:noFill/>
                  </a:rPr>
                  <a:t> </a:t>
                </a:r>
              </a:p>
            </p:txBody>
          </p:sp>
        </mc:Fallback>
      </mc:AlternateContent>
    </p:spTree>
    <p:extLst>
      <p:ext uri="{BB962C8B-B14F-4D97-AF65-F5344CB8AC3E}">
        <p14:creationId xmlns:p14="http://schemas.microsoft.com/office/powerpoint/2010/main" val="5217335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7729</TotalTime>
  <Words>4889</Words>
  <Application>Microsoft Office PowerPoint</Application>
  <PresentationFormat>Widescreen</PresentationFormat>
  <Paragraphs>859</Paragraphs>
  <Slides>63</Slides>
  <Notes>0</Notes>
  <HiddenSlides>6</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63</vt:i4>
      </vt:variant>
    </vt:vector>
  </HeadingPairs>
  <TitlesOfParts>
    <vt:vector size="69" baseType="lpstr">
      <vt:lpstr>Arial</vt:lpstr>
      <vt:lpstr>Calibri</vt:lpstr>
      <vt:lpstr>Calibri Light</vt:lpstr>
      <vt:lpstr>Cambria Math</vt:lpstr>
      <vt:lpstr>Consolas</vt:lpstr>
      <vt:lpstr>Office Theme</vt:lpstr>
      <vt:lpstr>Decision Trees</vt:lpstr>
      <vt:lpstr>Machine Learning</vt:lpstr>
      <vt:lpstr>Types of Machine Learning</vt:lpstr>
      <vt:lpstr>Types of Supervised Learning</vt:lpstr>
      <vt:lpstr>Classification</vt:lpstr>
      <vt:lpstr>Classification</vt:lpstr>
      <vt:lpstr>Bias-Variance Trade-off</vt:lpstr>
      <vt:lpstr>Bias How does the average ML model differ from the true value?</vt:lpstr>
      <vt:lpstr>Bias – Regression Loss Metric</vt:lpstr>
      <vt:lpstr>Bias – Classification Loss metric</vt:lpstr>
      <vt:lpstr>High Bias Vs Low Bias </vt:lpstr>
      <vt:lpstr>Variance How much do the predictions of the ML models trained on different subsets of the data differ from the each other?</vt:lpstr>
      <vt:lpstr>PowerPoint Presentation</vt:lpstr>
      <vt:lpstr>PowerPoint Presentation</vt:lpstr>
      <vt:lpstr>Bias Variance - Bull’s Eye</vt:lpstr>
      <vt:lpstr>What does Success Look Like?</vt:lpstr>
      <vt:lpstr>Accuracy</vt:lpstr>
      <vt:lpstr>Accuracy</vt:lpstr>
      <vt:lpstr>Recall</vt:lpstr>
      <vt:lpstr>Recall</vt:lpstr>
      <vt:lpstr>Precision</vt:lpstr>
      <vt:lpstr>Precision</vt:lpstr>
      <vt:lpstr>False Positive Rate (FPR)</vt:lpstr>
      <vt:lpstr>False Positive Rate (FPR)</vt:lpstr>
      <vt:lpstr>F1 Score</vt:lpstr>
      <vt:lpstr>F1 Score</vt:lpstr>
      <vt:lpstr>Some General &amp; Corner Cases</vt:lpstr>
      <vt:lpstr>PowerPoint Presentation</vt:lpstr>
      <vt:lpstr>PowerPoint Presentation</vt:lpstr>
      <vt:lpstr>Receiver Operating Characteristic (ROC) Curve</vt:lpstr>
      <vt:lpstr>Precision Recall Curve</vt:lpstr>
      <vt:lpstr>Decision Trees</vt:lpstr>
      <vt:lpstr>Decision Tree</vt:lpstr>
      <vt:lpstr>Loss Metrics</vt:lpstr>
      <vt:lpstr>Miss-Classification Loss/Classification Error Rate - Definition</vt:lpstr>
      <vt:lpstr>Miss-Classification Loss/Classification Error Rate - Example</vt:lpstr>
      <vt:lpstr>Miss-Classification Loss/Classification Error Rate – Insensitive Example</vt:lpstr>
      <vt:lpstr>Miss-Classification Loss/Classification Error Rate – Insensitive Example</vt:lpstr>
      <vt:lpstr>Miss-Classification Loss/Classification Error Rate – Reason for Insensitivity </vt:lpstr>
      <vt:lpstr>Entropy</vt:lpstr>
      <vt:lpstr>Entropy</vt:lpstr>
      <vt:lpstr>Entropy</vt:lpstr>
      <vt:lpstr>Entropy</vt:lpstr>
      <vt:lpstr>Entropy: Discrete</vt:lpstr>
      <vt:lpstr>Entropy Loss/Log Loss</vt:lpstr>
      <vt:lpstr>Entropy Loss/Log Loss - Example</vt:lpstr>
      <vt:lpstr>Entropy Loss/Log Loss – Another Example</vt:lpstr>
      <vt:lpstr>Gini Loss</vt:lpstr>
      <vt:lpstr>Gini Loss - Example</vt:lpstr>
      <vt:lpstr>Gini Loss – Another Example</vt:lpstr>
      <vt:lpstr>Building a Decision Tree</vt:lpstr>
      <vt:lpstr>Example Data Source: Diabetes Data</vt:lpstr>
      <vt:lpstr>Data Details &amp; Prep</vt:lpstr>
      <vt:lpstr>Approach: ID3 Optimizing the loss metric</vt:lpstr>
      <vt:lpstr>Approach: ID3 Optimizing the loss metric</vt:lpstr>
      <vt:lpstr>Depth 1 Tree Performance on test?</vt:lpstr>
      <vt:lpstr>Bias &amp; Variance: Can we do better if we grow the tree deeper?</vt:lpstr>
      <vt:lpstr>Low Bias Low Variance Tree</vt:lpstr>
      <vt:lpstr>PowerPoint Presentation</vt:lpstr>
      <vt:lpstr>Generalization Error, Bias and Variance</vt:lpstr>
      <vt:lpstr>Bias </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Decision Trees</dc:title>
  <dc:creator>Meenakshi Sundaram Manivannan</dc:creator>
  <cp:lastModifiedBy>Manivannan, Meenakshi Sundaram</cp:lastModifiedBy>
  <cp:revision>74</cp:revision>
  <dcterms:created xsi:type="dcterms:W3CDTF">2023-07-02T05:28:43Z</dcterms:created>
  <dcterms:modified xsi:type="dcterms:W3CDTF">2023-09-05T05:15:07Z</dcterms:modified>
</cp:coreProperties>
</file>