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77" r:id="rId4"/>
    <p:sldId id="281" r:id="rId5"/>
    <p:sldId id="273" r:id="rId6"/>
    <p:sldId id="257" r:id="rId7"/>
    <p:sldId id="275" r:id="rId8"/>
    <p:sldId id="270" r:id="rId9"/>
    <p:sldId id="259" r:id="rId10"/>
    <p:sldId id="266" r:id="rId11"/>
    <p:sldId id="263" r:id="rId12"/>
    <p:sldId id="267" r:id="rId13"/>
    <p:sldId id="265" r:id="rId14"/>
    <p:sldId id="271" r:id="rId15"/>
    <p:sldId id="264" r:id="rId16"/>
    <p:sldId id="272" r:id="rId17"/>
    <p:sldId id="274" r:id="rId18"/>
    <p:sldId id="258" r:id="rId19"/>
    <p:sldId id="260" r:id="rId20"/>
    <p:sldId id="261" r:id="rId21"/>
    <p:sldId id="282" r:id="rId22"/>
    <p:sldId id="287" r:id="rId23"/>
    <p:sldId id="288" r:id="rId24"/>
    <p:sldId id="284" r:id="rId25"/>
    <p:sldId id="262" r:id="rId26"/>
    <p:sldId id="278" r:id="rId27"/>
    <p:sldId id="27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0068B5"/>
    <a:srgbClr val="C6C6C6"/>
    <a:srgbClr val="D5D5D5"/>
    <a:srgbClr val="C55A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ECE2E8-C662-4C02-811F-1419773231D2}"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AU"/>
        </a:p>
      </dgm:t>
    </dgm:pt>
    <dgm:pt modelId="{0DD3B60F-7283-4FB1-8A89-0580BFF5059D}">
      <dgm:prSet phldrT="[Text]" custT="1"/>
      <dgm:spPr/>
      <dgm:t>
        <a:bodyPr/>
        <a:lstStyle/>
        <a:p>
          <a:r>
            <a:rPr lang="en-AU" sz="2400" dirty="0"/>
            <a:t>Machine Learning</a:t>
          </a:r>
        </a:p>
      </dgm:t>
    </dgm:pt>
    <dgm:pt modelId="{6C5B42CF-05BB-49FF-824A-3A756B86A6FB}" type="parTrans" cxnId="{1D86BF3B-0902-4A50-AD8C-C97F143E7BBD}">
      <dgm:prSet/>
      <dgm:spPr/>
      <dgm:t>
        <a:bodyPr/>
        <a:lstStyle/>
        <a:p>
          <a:endParaRPr lang="en-AU" sz="1100"/>
        </a:p>
      </dgm:t>
    </dgm:pt>
    <dgm:pt modelId="{5C578BE7-3C56-4B86-8F04-F27A9CAC6D7D}" type="sibTrans" cxnId="{1D86BF3B-0902-4A50-AD8C-C97F143E7BBD}">
      <dgm:prSet/>
      <dgm:spPr/>
      <dgm:t>
        <a:bodyPr/>
        <a:lstStyle/>
        <a:p>
          <a:endParaRPr lang="en-AU" sz="1100"/>
        </a:p>
      </dgm:t>
    </dgm:pt>
    <dgm:pt modelId="{D91A506C-0D74-422D-9C72-3A408974BC63}">
      <dgm:prSet phldrT="[Text]" custT="1"/>
      <dgm:spPr/>
      <dgm:t>
        <a:bodyPr/>
        <a:lstStyle/>
        <a:p>
          <a:r>
            <a:rPr lang="en-AU" sz="2400" dirty="0"/>
            <a:t>Supervised Learning</a:t>
          </a:r>
        </a:p>
      </dgm:t>
    </dgm:pt>
    <dgm:pt modelId="{92D96538-1F7D-446D-8776-6CA8D4CD8032}" type="parTrans" cxnId="{EFA38EA9-E4B9-480B-A8E1-642250E6E367}">
      <dgm:prSet/>
      <dgm:spPr/>
      <dgm:t>
        <a:bodyPr/>
        <a:lstStyle/>
        <a:p>
          <a:endParaRPr lang="en-AU" sz="1100"/>
        </a:p>
      </dgm:t>
    </dgm:pt>
    <dgm:pt modelId="{53AAC91E-4D92-486E-A2F1-B51D96891609}" type="sibTrans" cxnId="{EFA38EA9-E4B9-480B-A8E1-642250E6E367}">
      <dgm:prSet/>
      <dgm:spPr/>
      <dgm:t>
        <a:bodyPr/>
        <a:lstStyle/>
        <a:p>
          <a:endParaRPr lang="en-AU" sz="1100"/>
        </a:p>
      </dgm:t>
    </dgm:pt>
    <dgm:pt modelId="{5B62232E-D73F-457B-99BE-718E55D8FE2F}">
      <dgm:prSet phldrT="[Text]" custT="1"/>
      <dgm:spPr/>
      <dgm:t>
        <a:bodyPr/>
        <a:lstStyle/>
        <a:p>
          <a:r>
            <a:rPr lang="en-AU" sz="2400" dirty="0"/>
            <a:t>Unsupervised Learning</a:t>
          </a:r>
        </a:p>
      </dgm:t>
    </dgm:pt>
    <dgm:pt modelId="{9C8C4A70-8264-4B04-8CEC-F5E6A35FA358}" type="parTrans" cxnId="{DA76A0D3-D770-423B-A762-DDEBB2DC14E1}">
      <dgm:prSet/>
      <dgm:spPr/>
      <dgm:t>
        <a:bodyPr/>
        <a:lstStyle/>
        <a:p>
          <a:endParaRPr lang="en-AU" sz="1100"/>
        </a:p>
      </dgm:t>
    </dgm:pt>
    <dgm:pt modelId="{8888518F-5BD3-4379-90B8-CB8476FA5774}" type="sibTrans" cxnId="{DA76A0D3-D770-423B-A762-DDEBB2DC14E1}">
      <dgm:prSet/>
      <dgm:spPr/>
      <dgm:t>
        <a:bodyPr/>
        <a:lstStyle/>
        <a:p>
          <a:endParaRPr lang="en-AU" sz="1100"/>
        </a:p>
      </dgm:t>
    </dgm:pt>
    <dgm:pt modelId="{69533F02-E40F-4F6C-8794-F27EF4A1E01A}">
      <dgm:prSet phldrT="[Text]" custT="1"/>
      <dgm:spPr/>
      <dgm:t>
        <a:bodyPr/>
        <a:lstStyle/>
        <a:p>
          <a:r>
            <a:rPr lang="en-AU" sz="2400" dirty="0"/>
            <a:t>Reinforcement Learning</a:t>
          </a:r>
        </a:p>
      </dgm:t>
    </dgm:pt>
    <dgm:pt modelId="{DD62D2AC-260F-4743-BAB4-8376B09654FD}" type="parTrans" cxnId="{99697E33-07B8-48FD-9991-FB9A781F4CDB}">
      <dgm:prSet/>
      <dgm:spPr/>
      <dgm:t>
        <a:bodyPr/>
        <a:lstStyle/>
        <a:p>
          <a:endParaRPr lang="en-AU" sz="1100"/>
        </a:p>
      </dgm:t>
    </dgm:pt>
    <dgm:pt modelId="{FAB34884-B3C9-4C59-BCF1-F9AC7DAEB07A}" type="sibTrans" cxnId="{99697E33-07B8-48FD-9991-FB9A781F4CDB}">
      <dgm:prSet/>
      <dgm:spPr/>
      <dgm:t>
        <a:bodyPr/>
        <a:lstStyle/>
        <a:p>
          <a:endParaRPr lang="en-AU" sz="1100"/>
        </a:p>
      </dgm:t>
    </dgm:pt>
    <dgm:pt modelId="{5992844B-7DCC-4529-8C8A-65CE78951AF3}" type="pres">
      <dgm:prSet presAssocID="{05ECE2E8-C662-4C02-811F-1419773231D2}" presName="Name0" presStyleCnt="0">
        <dgm:presLayoutVars>
          <dgm:orgChart val="1"/>
          <dgm:chPref val="1"/>
          <dgm:dir/>
          <dgm:animOne val="branch"/>
          <dgm:animLvl val="lvl"/>
          <dgm:resizeHandles/>
        </dgm:presLayoutVars>
      </dgm:prSet>
      <dgm:spPr/>
    </dgm:pt>
    <dgm:pt modelId="{F8DE8FCD-ABA1-4CFB-80C4-54453C70955D}" type="pres">
      <dgm:prSet presAssocID="{0DD3B60F-7283-4FB1-8A89-0580BFF5059D}" presName="hierRoot1" presStyleCnt="0">
        <dgm:presLayoutVars>
          <dgm:hierBranch val="init"/>
        </dgm:presLayoutVars>
      </dgm:prSet>
      <dgm:spPr/>
    </dgm:pt>
    <dgm:pt modelId="{3ABCE26A-ED6D-4E1A-8DBB-CBEFF6E24EE3}" type="pres">
      <dgm:prSet presAssocID="{0DD3B60F-7283-4FB1-8A89-0580BFF5059D}" presName="rootComposite1" presStyleCnt="0"/>
      <dgm:spPr/>
    </dgm:pt>
    <dgm:pt modelId="{48E3F802-D729-4765-A310-E03AAAA9280B}" type="pres">
      <dgm:prSet presAssocID="{0DD3B60F-7283-4FB1-8A89-0580BFF5059D}" presName="rootText1" presStyleLbl="alignAcc1" presStyleIdx="0" presStyleCnt="0">
        <dgm:presLayoutVars>
          <dgm:chPref val="3"/>
        </dgm:presLayoutVars>
      </dgm:prSet>
      <dgm:spPr/>
    </dgm:pt>
    <dgm:pt modelId="{AE9B1D64-B9AD-48C2-97D9-90852472219C}" type="pres">
      <dgm:prSet presAssocID="{0DD3B60F-7283-4FB1-8A89-0580BFF5059D}" presName="topArc1" presStyleLbl="parChTrans1D1" presStyleIdx="0" presStyleCnt="8"/>
      <dgm:spPr/>
    </dgm:pt>
    <dgm:pt modelId="{6F835D7A-6787-42D7-8DCC-866E2B9CC390}" type="pres">
      <dgm:prSet presAssocID="{0DD3B60F-7283-4FB1-8A89-0580BFF5059D}" presName="bottomArc1" presStyleLbl="parChTrans1D1" presStyleIdx="1" presStyleCnt="8"/>
      <dgm:spPr/>
    </dgm:pt>
    <dgm:pt modelId="{F0AF405E-3520-48B2-9FD2-F89E1649A754}" type="pres">
      <dgm:prSet presAssocID="{0DD3B60F-7283-4FB1-8A89-0580BFF5059D}" presName="topConnNode1" presStyleLbl="node1" presStyleIdx="0" presStyleCnt="0"/>
      <dgm:spPr/>
    </dgm:pt>
    <dgm:pt modelId="{C044E718-35E4-4839-BD8A-DD1A32440F64}" type="pres">
      <dgm:prSet presAssocID="{0DD3B60F-7283-4FB1-8A89-0580BFF5059D}" presName="hierChild2" presStyleCnt="0"/>
      <dgm:spPr/>
    </dgm:pt>
    <dgm:pt modelId="{1B50497C-2968-403B-B758-0F5D0A9F6BA4}" type="pres">
      <dgm:prSet presAssocID="{92D96538-1F7D-446D-8776-6CA8D4CD8032}" presName="Name28" presStyleLbl="parChTrans1D2" presStyleIdx="0" presStyleCnt="3"/>
      <dgm:spPr/>
    </dgm:pt>
    <dgm:pt modelId="{F1495125-11A0-4CC4-A83F-F6934BE7BA4D}" type="pres">
      <dgm:prSet presAssocID="{D91A506C-0D74-422D-9C72-3A408974BC63}" presName="hierRoot2" presStyleCnt="0">
        <dgm:presLayoutVars>
          <dgm:hierBranch val="init"/>
        </dgm:presLayoutVars>
      </dgm:prSet>
      <dgm:spPr/>
    </dgm:pt>
    <dgm:pt modelId="{64B663B7-A559-4E53-9926-81EFC573F184}" type="pres">
      <dgm:prSet presAssocID="{D91A506C-0D74-422D-9C72-3A408974BC63}" presName="rootComposite2" presStyleCnt="0"/>
      <dgm:spPr/>
    </dgm:pt>
    <dgm:pt modelId="{3D2DEE87-0CF9-428A-BCB3-C0D44940B05C}" type="pres">
      <dgm:prSet presAssocID="{D91A506C-0D74-422D-9C72-3A408974BC63}" presName="rootText2" presStyleLbl="alignAcc1" presStyleIdx="0" presStyleCnt="0">
        <dgm:presLayoutVars>
          <dgm:chPref val="3"/>
        </dgm:presLayoutVars>
      </dgm:prSet>
      <dgm:spPr/>
    </dgm:pt>
    <dgm:pt modelId="{92A7F271-6905-4BF1-9161-B29AEC091F54}" type="pres">
      <dgm:prSet presAssocID="{D91A506C-0D74-422D-9C72-3A408974BC63}" presName="topArc2" presStyleLbl="parChTrans1D1" presStyleIdx="2" presStyleCnt="8"/>
      <dgm:spPr/>
    </dgm:pt>
    <dgm:pt modelId="{D475A9BE-C839-47B4-A433-CF6012E355A6}" type="pres">
      <dgm:prSet presAssocID="{D91A506C-0D74-422D-9C72-3A408974BC63}" presName="bottomArc2" presStyleLbl="parChTrans1D1" presStyleIdx="3" presStyleCnt="8"/>
      <dgm:spPr/>
    </dgm:pt>
    <dgm:pt modelId="{1BDFA892-6B16-47BC-AB0F-20FD8B641911}" type="pres">
      <dgm:prSet presAssocID="{D91A506C-0D74-422D-9C72-3A408974BC63}" presName="topConnNode2" presStyleLbl="node2" presStyleIdx="0" presStyleCnt="0"/>
      <dgm:spPr/>
    </dgm:pt>
    <dgm:pt modelId="{FB2385AE-0B9B-4F44-B805-08A2C02ACCE0}" type="pres">
      <dgm:prSet presAssocID="{D91A506C-0D74-422D-9C72-3A408974BC63}" presName="hierChild4" presStyleCnt="0"/>
      <dgm:spPr/>
    </dgm:pt>
    <dgm:pt modelId="{C435FD65-6818-439F-9E0C-25870A24B43D}" type="pres">
      <dgm:prSet presAssocID="{D91A506C-0D74-422D-9C72-3A408974BC63}" presName="hierChild5" presStyleCnt="0"/>
      <dgm:spPr/>
    </dgm:pt>
    <dgm:pt modelId="{1868C3D2-587E-499B-8F45-E0DD96A576FA}" type="pres">
      <dgm:prSet presAssocID="{9C8C4A70-8264-4B04-8CEC-F5E6A35FA358}" presName="Name28" presStyleLbl="parChTrans1D2" presStyleIdx="1" presStyleCnt="3"/>
      <dgm:spPr/>
    </dgm:pt>
    <dgm:pt modelId="{A35419ED-B14E-41F9-8798-9908E565224C}" type="pres">
      <dgm:prSet presAssocID="{5B62232E-D73F-457B-99BE-718E55D8FE2F}" presName="hierRoot2" presStyleCnt="0">
        <dgm:presLayoutVars>
          <dgm:hierBranch val="init"/>
        </dgm:presLayoutVars>
      </dgm:prSet>
      <dgm:spPr/>
    </dgm:pt>
    <dgm:pt modelId="{95E0B634-9728-45F7-81C6-E0777F30EFF8}" type="pres">
      <dgm:prSet presAssocID="{5B62232E-D73F-457B-99BE-718E55D8FE2F}" presName="rootComposite2" presStyleCnt="0"/>
      <dgm:spPr/>
    </dgm:pt>
    <dgm:pt modelId="{FFBD7AE5-E231-4596-A180-0A13DE3FD084}" type="pres">
      <dgm:prSet presAssocID="{5B62232E-D73F-457B-99BE-718E55D8FE2F}" presName="rootText2" presStyleLbl="alignAcc1" presStyleIdx="0" presStyleCnt="0">
        <dgm:presLayoutVars>
          <dgm:chPref val="3"/>
        </dgm:presLayoutVars>
      </dgm:prSet>
      <dgm:spPr/>
    </dgm:pt>
    <dgm:pt modelId="{A80C04B5-364F-406C-92D2-269675C72AF5}" type="pres">
      <dgm:prSet presAssocID="{5B62232E-D73F-457B-99BE-718E55D8FE2F}" presName="topArc2" presStyleLbl="parChTrans1D1" presStyleIdx="4" presStyleCnt="8"/>
      <dgm:spPr/>
    </dgm:pt>
    <dgm:pt modelId="{025E6360-CAD4-4D48-A923-03E578C54067}" type="pres">
      <dgm:prSet presAssocID="{5B62232E-D73F-457B-99BE-718E55D8FE2F}" presName="bottomArc2" presStyleLbl="parChTrans1D1" presStyleIdx="5" presStyleCnt="8"/>
      <dgm:spPr/>
    </dgm:pt>
    <dgm:pt modelId="{96E1DEAE-9C2E-484D-8E30-29F0B99BD6C9}" type="pres">
      <dgm:prSet presAssocID="{5B62232E-D73F-457B-99BE-718E55D8FE2F}" presName="topConnNode2" presStyleLbl="node2" presStyleIdx="0" presStyleCnt="0"/>
      <dgm:spPr/>
    </dgm:pt>
    <dgm:pt modelId="{F688FF38-14C6-44EA-927A-94469E231008}" type="pres">
      <dgm:prSet presAssocID="{5B62232E-D73F-457B-99BE-718E55D8FE2F}" presName="hierChild4" presStyleCnt="0"/>
      <dgm:spPr/>
    </dgm:pt>
    <dgm:pt modelId="{17A7791A-5127-4378-8D32-9449AB7A2273}" type="pres">
      <dgm:prSet presAssocID="{5B62232E-D73F-457B-99BE-718E55D8FE2F}" presName="hierChild5" presStyleCnt="0"/>
      <dgm:spPr/>
    </dgm:pt>
    <dgm:pt modelId="{82B28556-699E-4F8C-A919-0E5897ABC3B5}" type="pres">
      <dgm:prSet presAssocID="{DD62D2AC-260F-4743-BAB4-8376B09654FD}" presName="Name28" presStyleLbl="parChTrans1D2" presStyleIdx="2" presStyleCnt="3"/>
      <dgm:spPr/>
    </dgm:pt>
    <dgm:pt modelId="{B195C9F7-EE64-40EC-86E1-B2ABBCE1F28E}" type="pres">
      <dgm:prSet presAssocID="{69533F02-E40F-4F6C-8794-F27EF4A1E01A}" presName="hierRoot2" presStyleCnt="0">
        <dgm:presLayoutVars>
          <dgm:hierBranch val="init"/>
        </dgm:presLayoutVars>
      </dgm:prSet>
      <dgm:spPr/>
    </dgm:pt>
    <dgm:pt modelId="{DA6EC803-281A-4989-9938-7309A37D8110}" type="pres">
      <dgm:prSet presAssocID="{69533F02-E40F-4F6C-8794-F27EF4A1E01A}" presName="rootComposite2" presStyleCnt="0"/>
      <dgm:spPr/>
    </dgm:pt>
    <dgm:pt modelId="{AACAEF7C-67AB-41B2-A0E8-D8A094A65FD4}" type="pres">
      <dgm:prSet presAssocID="{69533F02-E40F-4F6C-8794-F27EF4A1E01A}" presName="rootText2" presStyleLbl="alignAcc1" presStyleIdx="0" presStyleCnt="0">
        <dgm:presLayoutVars>
          <dgm:chPref val="3"/>
        </dgm:presLayoutVars>
      </dgm:prSet>
      <dgm:spPr/>
    </dgm:pt>
    <dgm:pt modelId="{A1E59654-E384-483A-B0EF-0FC778994E79}" type="pres">
      <dgm:prSet presAssocID="{69533F02-E40F-4F6C-8794-F27EF4A1E01A}" presName="topArc2" presStyleLbl="parChTrans1D1" presStyleIdx="6" presStyleCnt="8"/>
      <dgm:spPr/>
    </dgm:pt>
    <dgm:pt modelId="{6C7171CF-DB5C-4A39-B665-18BFD445FBAF}" type="pres">
      <dgm:prSet presAssocID="{69533F02-E40F-4F6C-8794-F27EF4A1E01A}" presName="bottomArc2" presStyleLbl="parChTrans1D1" presStyleIdx="7" presStyleCnt="8"/>
      <dgm:spPr/>
    </dgm:pt>
    <dgm:pt modelId="{3D03E96C-BDF9-49D6-974C-CF16AFE3A6C8}" type="pres">
      <dgm:prSet presAssocID="{69533F02-E40F-4F6C-8794-F27EF4A1E01A}" presName="topConnNode2" presStyleLbl="node2" presStyleIdx="0" presStyleCnt="0"/>
      <dgm:spPr/>
    </dgm:pt>
    <dgm:pt modelId="{9B51F088-5E11-48F3-B036-791BA2D50BC1}" type="pres">
      <dgm:prSet presAssocID="{69533F02-E40F-4F6C-8794-F27EF4A1E01A}" presName="hierChild4" presStyleCnt="0"/>
      <dgm:spPr/>
    </dgm:pt>
    <dgm:pt modelId="{22EB88FC-BC7F-4CD8-8155-CF3F38ED8131}" type="pres">
      <dgm:prSet presAssocID="{69533F02-E40F-4F6C-8794-F27EF4A1E01A}" presName="hierChild5" presStyleCnt="0"/>
      <dgm:spPr/>
    </dgm:pt>
    <dgm:pt modelId="{6A845E5B-B16B-45DD-9044-FE6F93A25653}" type="pres">
      <dgm:prSet presAssocID="{0DD3B60F-7283-4FB1-8A89-0580BFF5059D}" presName="hierChild3" presStyleCnt="0"/>
      <dgm:spPr/>
    </dgm:pt>
  </dgm:ptLst>
  <dgm:cxnLst>
    <dgm:cxn modelId="{2998CC15-592E-48AF-B2AB-94D57B5FEAEA}" type="presOf" srcId="{69533F02-E40F-4F6C-8794-F27EF4A1E01A}" destId="{3D03E96C-BDF9-49D6-974C-CF16AFE3A6C8}" srcOrd="1" destOrd="0" presId="urn:microsoft.com/office/officeart/2008/layout/HalfCircleOrganizationChart"/>
    <dgm:cxn modelId="{99697E33-07B8-48FD-9991-FB9A781F4CDB}" srcId="{0DD3B60F-7283-4FB1-8A89-0580BFF5059D}" destId="{69533F02-E40F-4F6C-8794-F27EF4A1E01A}" srcOrd="2" destOrd="0" parTransId="{DD62D2AC-260F-4743-BAB4-8376B09654FD}" sibTransId="{FAB34884-B3C9-4C59-BCF1-F9AC7DAEB07A}"/>
    <dgm:cxn modelId="{FA3B5334-FD35-4642-B342-398B22E925B1}" type="presOf" srcId="{92D96538-1F7D-446D-8776-6CA8D4CD8032}" destId="{1B50497C-2968-403B-B758-0F5D0A9F6BA4}" srcOrd="0" destOrd="0" presId="urn:microsoft.com/office/officeart/2008/layout/HalfCircleOrganizationChart"/>
    <dgm:cxn modelId="{5952D836-1046-426C-9AC7-F748E5C758F6}" type="presOf" srcId="{5B62232E-D73F-457B-99BE-718E55D8FE2F}" destId="{96E1DEAE-9C2E-484D-8E30-29F0B99BD6C9}" srcOrd="1" destOrd="0" presId="urn:microsoft.com/office/officeart/2008/layout/HalfCircleOrganizationChart"/>
    <dgm:cxn modelId="{1D86BF3B-0902-4A50-AD8C-C97F143E7BBD}" srcId="{05ECE2E8-C662-4C02-811F-1419773231D2}" destId="{0DD3B60F-7283-4FB1-8A89-0580BFF5059D}" srcOrd="0" destOrd="0" parTransId="{6C5B42CF-05BB-49FF-824A-3A756B86A6FB}" sibTransId="{5C578BE7-3C56-4B86-8F04-F27A9CAC6D7D}"/>
    <dgm:cxn modelId="{22185840-AB66-409F-9CCD-E9898DECBD63}" type="presOf" srcId="{D91A506C-0D74-422D-9C72-3A408974BC63}" destId="{3D2DEE87-0CF9-428A-BCB3-C0D44940B05C}" srcOrd="0" destOrd="0" presId="urn:microsoft.com/office/officeart/2008/layout/HalfCircleOrganizationChart"/>
    <dgm:cxn modelId="{90CD7C90-BE00-427B-B47E-64F5836E486C}" type="presOf" srcId="{DD62D2AC-260F-4743-BAB4-8376B09654FD}" destId="{82B28556-699E-4F8C-A919-0E5897ABC3B5}" srcOrd="0" destOrd="0" presId="urn:microsoft.com/office/officeart/2008/layout/HalfCircleOrganizationChart"/>
    <dgm:cxn modelId="{78E9E29B-00C2-4162-99B0-FBC3BB8F7CA1}" type="presOf" srcId="{9C8C4A70-8264-4B04-8CEC-F5E6A35FA358}" destId="{1868C3D2-587E-499B-8F45-E0DD96A576FA}" srcOrd="0" destOrd="0" presId="urn:microsoft.com/office/officeart/2008/layout/HalfCircleOrganizationChart"/>
    <dgm:cxn modelId="{EFA38EA9-E4B9-480B-A8E1-642250E6E367}" srcId="{0DD3B60F-7283-4FB1-8A89-0580BFF5059D}" destId="{D91A506C-0D74-422D-9C72-3A408974BC63}" srcOrd="0" destOrd="0" parTransId="{92D96538-1F7D-446D-8776-6CA8D4CD8032}" sibTransId="{53AAC91E-4D92-486E-A2F1-B51D96891609}"/>
    <dgm:cxn modelId="{940A8BB8-581D-4C4D-8678-8080B7A97324}" type="presOf" srcId="{D91A506C-0D74-422D-9C72-3A408974BC63}" destId="{1BDFA892-6B16-47BC-AB0F-20FD8B641911}" srcOrd="1" destOrd="0" presId="urn:microsoft.com/office/officeart/2008/layout/HalfCircleOrganizationChart"/>
    <dgm:cxn modelId="{382B38C4-3F6C-4A00-AC6E-AFE2D3F14E99}" type="presOf" srcId="{69533F02-E40F-4F6C-8794-F27EF4A1E01A}" destId="{AACAEF7C-67AB-41B2-A0E8-D8A094A65FD4}" srcOrd="0" destOrd="0" presId="urn:microsoft.com/office/officeart/2008/layout/HalfCircleOrganizationChart"/>
    <dgm:cxn modelId="{623C4BC8-038C-4E73-8F1B-23A29437F716}" type="presOf" srcId="{0DD3B60F-7283-4FB1-8A89-0580BFF5059D}" destId="{48E3F802-D729-4765-A310-E03AAAA9280B}" srcOrd="0" destOrd="0" presId="urn:microsoft.com/office/officeart/2008/layout/HalfCircleOrganizationChart"/>
    <dgm:cxn modelId="{9A615ACC-0048-47F8-B4E4-255196D681CB}" type="presOf" srcId="{5B62232E-D73F-457B-99BE-718E55D8FE2F}" destId="{FFBD7AE5-E231-4596-A180-0A13DE3FD084}" srcOrd="0" destOrd="0" presId="urn:microsoft.com/office/officeart/2008/layout/HalfCircleOrganizationChart"/>
    <dgm:cxn modelId="{AC9A73D1-CDF7-4F00-A053-3482CA5922BF}" type="presOf" srcId="{05ECE2E8-C662-4C02-811F-1419773231D2}" destId="{5992844B-7DCC-4529-8C8A-65CE78951AF3}" srcOrd="0" destOrd="0" presId="urn:microsoft.com/office/officeart/2008/layout/HalfCircleOrganizationChart"/>
    <dgm:cxn modelId="{DA76A0D3-D770-423B-A762-DDEBB2DC14E1}" srcId="{0DD3B60F-7283-4FB1-8A89-0580BFF5059D}" destId="{5B62232E-D73F-457B-99BE-718E55D8FE2F}" srcOrd="1" destOrd="0" parTransId="{9C8C4A70-8264-4B04-8CEC-F5E6A35FA358}" sibTransId="{8888518F-5BD3-4379-90B8-CB8476FA5774}"/>
    <dgm:cxn modelId="{34CE28D7-B9F2-41F2-A2A6-30D3021E33E5}" type="presOf" srcId="{0DD3B60F-7283-4FB1-8A89-0580BFF5059D}" destId="{F0AF405E-3520-48B2-9FD2-F89E1649A754}" srcOrd="1" destOrd="0" presId="urn:microsoft.com/office/officeart/2008/layout/HalfCircleOrganizationChart"/>
    <dgm:cxn modelId="{68A70C41-E99E-48E0-8D00-E7B2A909E0C0}" type="presParOf" srcId="{5992844B-7DCC-4529-8C8A-65CE78951AF3}" destId="{F8DE8FCD-ABA1-4CFB-80C4-54453C70955D}" srcOrd="0" destOrd="0" presId="urn:microsoft.com/office/officeart/2008/layout/HalfCircleOrganizationChart"/>
    <dgm:cxn modelId="{A689D197-9299-4E2A-8C78-694FEA4F0A11}" type="presParOf" srcId="{F8DE8FCD-ABA1-4CFB-80C4-54453C70955D}" destId="{3ABCE26A-ED6D-4E1A-8DBB-CBEFF6E24EE3}" srcOrd="0" destOrd="0" presId="urn:microsoft.com/office/officeart/2008/layout/HalfCircleOrganizationChart"/>
    <dgm:cxn modelId="{5AEE2A97-1CA8-4481-AC7B-FDCD42440E6E}" type="presParOf" srcId="{3ABCE26A-ED6D-4E1A-8DBB-CBEFF6E24EE3}" destId="{48E3F802-D729-4765-A310-E03AAAA9280B}" srcOrd="0" destOrd="0" presId="urn:microsoft.com/office/officeart/2008/layout/HalfCircleOrganizationChart"/>
    <dgm:cxn modelId="{12F64C9A-42C6-46F4-B28A-05336F6F1ED9}" type="presParOf" srcId="{3ABCE26A-ED6D-4E1A-8DBB-CBEFF6E24EE3}" destId="{AE9B1D64-B9AD-48C2-97D9-90852472219C}" srcOrd="1" destOrd="0" presId="urn:microsoft.com/office/officeart/2008/layout/HalfCircleOrganizationChart"/>
    <dgm:cxn modelId="{E784B5D6-C474-46A3-A031-FD1400D8D6D2}" type="presParOf" srcId="{3ABCE26A-ED6D-4E1A-8DBB-CBEFF6E24EE3}" destId="{6F835D7A-6787-42D7-8DCC-866E2B9CC390}" srcOrd="2" destOrd="0" presId="urn:microsoft.com/office/officeart/2008/layout/HalfCircleOrganizationChart"/>
    <dgm:cxn modelId="{35C4F438-AD28-419B-AF07-4EE355413BC5}" type="presParOf" srcId="{3ABCE26A-ED6D-4E1A-8DBB-CBEFF6E24EE3}" destId="{F0AF405E-3520-48B2-9FD2-F89E1649A754}" srcOrd="3" destOrd="0" presId="urn:microsoft.com/office/officeart/2008/layout/HalfCircleOrganizationChart"/>
    <dgm:cxn modelId="{377ED48D-550C-4B89-AE52-859CDE57C185}" type="presParOf" srcId="{F8DE8FCD-ABA1-4CFB-80C4-54453C70955D}" destId="{C044E718-35E4-4839-BD8A-DD1A32440F64}" srcOrd="1" destOrd="0" presId="urn:microsoft.com/office/officeart/2008/layout/HalfCircleOrganizationChart"/>
    <dgm:cxn modelId="{D6596B9D-9FB2-431A-AD7E-B20B6A60967D}" type="presParOf" srcId="{C044E718-35E4-4839-BD8A-DD1A32440F64}" destId="{1B50497C-2968-403B-B758-0F5D0A9F6BA4}" srcOrd="0" destOrd="0" presId="urn:microsoft.com/office/officeart/2008/layout/HalfCircleOrganizationChart"/>
    <dgm:cxn modelId="{0261094B-8340-4745-94BA-C609A5EDA11A}" type="presParOf" srcId="{C044E718-35E4-4839-BD8A-DD1A32440F64}" destId="{F1495125-11A0-4CC4-A83F-F6934BE7BA4D}" srcOrd="1" destOrd="0" presId="urn:microsoft.com/office/officeart/2008/layout/HalfCircleOrganizationChart"/>
    <dgm:cxn modelId="{371886D9-F07A-41C5-A35D-D33B84894DCC}" type="presParOf" srcId="{F1495125-11A0-4CC4-A83F-F6934BE7BA4D}" destId="{64B663B7-A559-4E53-9926-81EFC573F184}" srcOrd="0" destOrd="0" presId="urn:microsoft.com/office/officeart/2008/layout/HalfCircleOrganizationChart"/>
    <dgm:cxn modelId="{4547B100-4F87-4010-9699-1BA3A077CD51}" type="presParOf" srcId="{64B663B7-A559-4E53-9926-81EFC573F184}" destId="{3D2DEE87-0CF9-428A-BCB3-C0D44940B05C}" srcOrd="0" destOrd="0" presId="urn:microsoft.com/office/officeart/2008/layout/HalfCircleOrganizationChart"/>
    <dgm:cxn modelId="{CC832C74-3728-4467-B573-48FFE8DCDDF2}" type="presParOf" srcId="{64B663B7-A559-4E53-9926-81EFC573F184}" destId="{92A7F271-6905-4BF1-9161-B29AEC091F54}" srcOrd="1" destOrd="0" presId="urn:microsoft.com/office/officeart/2008/layout/HalfCircleOrganizationChart"/>
    <dgm:cxn modelId="{01F7CEA3-AE91-4EF8-AA70-511E838BB216}" type="presParOf" srcId="{64B663B7-A559-4E53-9926-81EFC573F184}" destId="{D475A9BE-C839-47B4-A433-CF6012E355A6}" srcOrd="2" destOrd="0" presId="urn:microsoft.com/office/officeart/2008/layout/HalfCircleOrganizationChart"/>
    <dgm:cxn modelId="{8A35A788-0258-4AA2-8D17-92A3D9C3AFCE}" type="presParOf" srcId="{64B663B7-A559-4E53-9926-81EFC573F184}" destId="{1BDFA892-6B16-47BC-AB0F-20FD8B641911}" srcOrd="3" destOrd="0" presId="urn:microsoft.com/office/officeart/2008/layout/HalfCircleOrganizationChart"/>
    <dgm:cxn modelId="{9731D725-545D-4E17-AA85-D931BB94245E}" type="presParOf" srcId="{F1495125-11A0-4CC4-A83F-F6934BE7BA4D}" destId="{FB2385AE-0B9B-4F44-B805-08A2C02ACCE0}" srcOrd="1" destOrd="0" presId="urn:microsoft.com/office/officeart/2008/layout/HalfCircleOrganizationChart"/>
    <dgm:cxn modelId="{1847F3F6-058E-43F3-9CE2-04B919EC154E}" type="presParOf" srcId="{F1495125-11A0-4CC4-A83F-F6934BE7BA4D}" destId="{C435FD65-6818-439F-9E0C-25870A24B43D}" srcOrd="2" destOrd="0" presId="urn:microsoft.com/office/officeart/2008/layout/HalfCircleOrganizationChart"/>
    <dgm:cxn modelId="{E961E192-8BA3-4B02-948D-AB80518B30BD}" type="presParOf" srcId="{C044E718-35E4-4839-BD8A-DD1A32440F64}" destId="{1868C3D2-587E-499B-8F45-E0DD96A576FA}" srcOrd="2" destOrd="0" presId="urn:microsoft.com/office/officeart/2008/layout/HalfCircleOrganizationChart"/>
    <dgm:cxn modelId="{6E0B4502-9555-49F8-AA69-44DC50BE87C3}" type="presParOf" srcId="{C044E718-35E4-4839-BD8A-DD1A32440F64}" destId="{A35419ED-B14E-41F9-8798-9908E565224C}" srcOrd="3" destOrd="0" presId="urn:microsoft.com/office/officeart/2008/layout/HalfCircleOrganizationChart"/>
    <dgm:cxn modelId="{25AB2B5C-F6F3-4A96-95EF-AC3D255A4DE3}" type="presParOf" srcId="{A35419ED-B14E-41F9-8798-9908E565224C}" destId="{95E0B634-9728-45F7-81C6-E0777F30EFF8}" srcOrd="0" destOrd="0" presId="urn:microsoft.com/office/officeart/2008/layout/HalfCircleOrganizationChart"/>
    <dgm:cxn modelId="{A6873D58-F184-4D81-9516-78FC3027E617}" type="presParOf" srcId="{95E0B634-9728-45F7-81C6-E0777F30EFF8}" destId="{FFBD7AE5-E231-4596-A180-0A13DE3FD084}" srcOrd="0" destOrd="0" presId="urn:microsoft.com/office/officeart/2008/layout/HalfCircleOrganizationChart"/>
    <dgm:cxn modelId="{A24DFFF6-1E1D-40E1-B9F2-335C92F26839}" type="presParOf" srcId="{95E0B634-9728-45F7-81C6-E0777F30EFF8}" destId="{A80C04B5-364F-406C-92D2-269675C72AF5}" srcOrd="1" destOrd="0" presId="urn:microsoft.com/office/officeart/2008/layout/HalfCircleOrganizationChart"/>
    <dgm:cxn modelId="{8024C595-A54A-4540-9684-F614CF064B9E}" type="presParOf" srcId="{95E0B634-9728-45F7-81C6-E0777F30EFF8}" destId="{025E6360-CAD4-4D48-A923-03E578C54067}" srcOrd="2" destOrd="0" presId="urn:microsoft.com/office/officeart/2008/layout/HalfCircleOrganizationChart"/>
    <dgm:cxn modelId="{A19B9743-37EF-46B7-BAD8-D1C4A7763D71}" type="presParOf" srcId="{95E0B634-9728-45F7-81C6-E0777F30EFF8}" destId="{96E1DEAE-9C2E-484D-8E30-29F0B99BD6C9}" srcOrd="3" destOrd="0" presId="urn:microsoft.com/office/officeart/2008/layout/HalfCircleOrganizationChart"/>
    <dgm:cxn modelId="{740F5757-430E-4D02-ADA9-9496C9395A94}" type="presParOf" srcId="{A35419ED-B14E-41F9-8798-9908E565224C}" destId="{F688FF38-14C6-44EA-927A-94469E231008}" srcOrd="1" destOrd="0" presId="urn:microsoft.com/office/officeart/2008/layout/HalfCircleOrganizationChart"/>
    <dgm:cxn modelId="{E77F5441-F463-409E-8390-C311BDE9C6E0}" type="presParOf" srcId="{A35419ED-B14E-41F9-8798-9908E565224C}" destId="{17A7791A-5127-4378-8D32-9449AB7A2273}" srcOrd="2" destOrd="0" presId="urn:microsoft.com/office/officeart/2008/layout/HalfCircleOrganizationChart"/>
    <dgm:cxn modelId="{CD1F1E11-61F4-41F3-91AF-A7D184E62AEE}" type="presParOf" srcId="{C044E718-35E4-4839-BD8A-DD1A32440F64}" destId="{82B28556-699E-4F8C-A919-0E5897ABC3B5}" srcOrd="4" destOrd="0" presId="urn:microsoft.com/office/officeart/2008/layout/HalfCircleOrganizationChart"/>
    <dgm:cxn modelId="{F6BABC47-1CC3-4046-ADC7-E19628C5B7FE}" type="presParOf" srcId="{C044E718-35E4-4839-BD8A-DD1A32440F64}" destId="{B195C9F7-EE64-40EC-86E1-B2ABBCE1F28E}" srcOrd="5" destOrd="0" presId="urn:microsoft.com/office/officeart/2008/layout/HalfCircleOrganizationChart"/>
    <dgm:cxn modelId="{8681A871-C2C1-46B8-8E08-320068A06B1B}" type="presParOf" srcId="{B195C9F7-EE64-40EC-86E1-B2ABBCE1F28E}" destId="{DA6EC803-281A-4989-9938-7309A37D8110}" srcOrd="0" destOrd="0" presId="urn:microsoft.com/office/officeart/2008/layout/HalfCircleOrganizationChart"/>
    <dgm:cxn modelId="{4C63EA45-E3A1-4E90-9289-03EBF6958B77}" type="presParOf" srcId="{DA6EC803-281A-4989-9938-7309A37D8110}" destId="{AACAEF7C-67AB-41B2-A0E8-D8A094A65FD4}" srcOrd="0" destOrd="0" presId="urn:microsoft.com/office/officeart/2008/layout/HalfCircleOrganizationChart"/>
    <dgm:cxn modelId="{3FF54FBA-1314-434D-A9CC-C3789FF641D4}" type="presParOf" srcId="{DA6EC803-281A-4989-9938-7309A37D8110}" destId="{A1E59654-E384-483A-B0EF-0FC778994E79}" srcOrd="1" destOrd="0" presId="urn:microsoft.com/office/officeart/2008/layout/HalfCircleOrganizationChart"/>
    <dgm:cxn modelId="{B71EDAC0-4DC7-41E0-81ED-9580D80B466D}" type="presParOf" srcId="{DA6EC803-281A-4989-9938-7309A37D8110}" destId="{6C7171CF-DB5C-4A39-B665-18BFD445FBAF}" srcOrd="2" destOrd="0" presId="urn:microsoft.com/office/officeart/2008/layout/HalfCircleOrganizationChart"/>
    <dgm:cxn modelId="{475DFAA7-DBEA-4647-9A75-FB4DF32647BF}" type="presParOf" srcId="{DA6EC803-281A-4989-9938-7309A37D8110}" destId="{3D03E96C-BDF9-49D6-974C-CF16AFE3A6C8}" srcOrd="3" destOrd="0" presId="urn:microsoft.com/office/officeart/2008/layout/HalfCircleOrganizationChart"/>
    <dgm:cxn modelId="{CB75BCC4-B57A-46B1-B6DD-6AF3824AFAFC}" type="presParOf" srcId="{B195C9F7-EE64-40EC-86E1-B2ABBCE1F28E}" destId="{9B51F088-5E11-48F3-B036-791BA2D50BC1}" srcOrd="1" destOrd="0" presId="urn:microsoft.com/office/officeart/2008/layout/HalfCircleOrganizationChart"/>
    <dgm:cxn modelId="{DD1D281F-3A17-40BE-AE61-273A5090096E}" type="presParOf" srcId="{B195C9F7-EE64-40EC-86E1-B2ABBCE1F28E}" destId="{22EB88FC-BC7F-4CD8-8155-CF3F38ED8131}" srcOrd="2" destOrd="0" presId="urn:microsoft.com/office/officeart/2008/layout/HalfCircleOrganizationChart"/>
    <dgm:cxn modelId="{746FCF7A-0C67-4C1D-BAB4-56CB1A436179}" type="presParOf" srcId="{F8DE8FCD-ABA1-4CFB-80C4-54453C70955D}" destId="{6A845E5B-B16B-45DD-9044-FE6F93A25653}"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ECE2E8-C662-4C02-811F-1419773231D2}"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AU"/>
        </a:p>
      </dgm:t>
    </dgm:pt>
    <dgm:pt modelId="{0DD3B60F-7283-4FB1-8A89-0580BFF5059D}">
      <dgm:prSet phldrT="[Text]" custT="1"/>
      <dgm:spPr/>
      <dgm:t>
        <a:bodyPr/>
        <a:lstStyle/>
        <a:p>
          <a:r>
            <a:rPr lang="en-AU" sz="2400" dirty="0"/>
            <a:t>Supervised Learning</a:t>
          </a:r>
        </a:p>
      </dgm:t>
    </dgm:pt>
    <dgm:pt modelId="{6C5B42CF-05BB-49FF-824A-3A756B86A6FB}" type="parTrans" cxnId="{1D86BF3B-0902-4A50-AD8C-C97F143E7BBD}">
      <dgm:prSet/>
      <dgm:spPr/>
      <dgm:t>
        <a:bodyPr/>
        <a:lstStyle/>
        <a:p>
          <a:endParaRPr lang="en-AU" sz="1100"/>
        </a:p>
      </dgm:t>
    </dgm:pt>
    <dgm:pt modelId="{5C578BE7-3C56-4B86-8F04-F27A9CAC6D7D}" type="sibTrans" cxnId="{1D86BF3B-0902-4A50-AD8C-C97F143E7BBD}">
      <dgm:prSet/>
      <dgm:spPr/>
      <dgm:t>
        <a:bodyPr/>
        <a:lstStyle/>
        <a:p>
          <a:endParaRPr lang="en-AU" sz="1100"/>
        </a:p>
      </dgm:t>
    </dgm:pt>
    <dgm:pt modelId="{D91A506C-0D74-422D-9C72-3A408974BC63}">
      <dgm:prSet phldrT="[Text]" custT="1"/>
      <dgm:spPr/>
      <dgm:t>
        <a:bodyPr/>
        <a:lstStyle/>
        <a:p>
          <a:r>
            <a:rPr lang="en-AU" sz="2400" dirty="0"/>
            <a:t>Regression</a:t>
          </a:r>
        </a:p>
      </dgm:t>
    </dgm:pt>
    <dgm:pt modelId="{92D96538-1F7D-446D-8776-6CA8D4CD8032}" type="parTrans" cxnId="{EFA38EA9-E4B9-480B-A8E1-642250E6E367}">
      <dgm:prSet/>
      <dgm:spPr/>
      <dgm:t>
        <a:bodyPr/>
        <a:lstStyle/>
        <a:p>
          <a:endParaRPr lang="en-AU" sz="1100"/>
        </a:p>
      </dgm:t>
    </dgm:pt>
    <dgm:pt modelId="{53AAC91E-4D92-486E-A2F1-B51D96891609}" type="sibTrans" cxnId="{EFA38EA9-E4B9-480B-A8E1-642250E6E367}">
      <dgm:prSet/>
      <dgm:spPr/>
      <dgm:t>
        <a:bodyPr/>
        <a:lstStyle/>
        <a:p>
          <a:endParaRPr lang="en-AU" sz="1100"/>
        </a:p>
      </dgm:t>
    </dgm:pt>
    <dgm:pt modelId="{5B62232E-D73F-457B-99BE-718E55D8FE2F}">
      <dgm:prSet phldrT="[Text]" custT="1"/>
      <dgm:spPr/>
      <dgm:t>
        <a:bodyPr/>
        <a:lstStyle/>
        <a:p>
          <a:r>
            <a:rPr lang="en-AU" sz="2400" dirty="0"/>
            <a:t>Classification</a:t>
          </a:r>
        </a:p>
      </dgm:t>
    </dgm:pt>
    <dgm:pt modelId="{9C8C4A70-8264-4B04-8CEC-F5E6A35FA358}" type="parTrans" cxnId="{DA76A0D3-D770-423B-A762-DDEBB2DC14E1}">
      <dgm:prSet/>
      <dgm:spPr/>
      <dgm:t>
        <a:bodyPr/>
        <a:lstStyle/>
        <a:p>
          <a:endParaRPr lang="en-AU" sz="1100"/>
        </a:p>
      </dgm:t>
    </dgm:pt>
    <dgm:pt modelId="{8888518F-5BD3-4379-90B8-CB8476FA5774}" type="sibTrans" cxnId="{DA76A0D3-D770-423B-A762-DDEBB2DC14E1}">
      <dgm:prSet/>
      <dgm:spPr/>
      <dgm:t>
        <a:bodyPr/>
        <a:lstStyle/>
        <a:p>
          <a:endParaRPr lang="en-AU" sz="1100"/>
        </a:p>
      </dgm:t>
    </dgm:pt>
    <dgm:pt modelId="{5992844B-7DCC-4529-8C8A-65CE78951AF3}" type="pres">
      <dgm:prSet presAssocID="{05ECE2E8-C662-4C02-811F-1419773231D2}" presName="Name0" presStyleCnt="0">
        <dgm:presLayoutVars>
          <dgm:orgChart val="1"/>
          <dgm:chPref val="1"/>
          <dgm:dir/>
          <dgm:animOne val="branch"/>
          <dgm:animLvl val="lvl"/>
          <dgm:resizeHandles/>
        </dgm:presLayoutVars>
      </dgm:prSet>
      <dgm:spPr/>
    </dgm:pt>
    <dgm:pt modelId="{F8DE8FCD-ABA1-4CFB-80C4-54453C70955D}" type="pres">
      <dgm:prSet presAssocID="{0DD3B60F-7283-4FB1-8A89-0580BFF5059D}" presName="hierRoot1" presStyleCnt="0">
        <dgm:presLayoutVars>
          <dgm:hierBranch val="init"/>
        </dgm:presLayoutVars>
      </dgm:prSet>
      <dgm:spPr/>
    </dgm:pt>
    <dgm:pt modelId="{3ABCE26A-ED6D-4E1A-8DBB-CBEFF6E24EE3}" type="pres">
      <dgm:prSet presAssocID="{0DD3B60F-7283-4FB1-8A89-0580BFF5059D}" presName="rootComposite1" presStyleCnt="0"/>
      <dgm:spPr/>
    </dgm:pt>
    <dgm:pt modelId="{48E3F802-D729-4765-A310-E03AAAA9280B}" type="pres">
      <dgm:prSet presAssocID="{0DD3B60F-7283-4FB1-8A89-0580BFF5059D}" presName="rootText1" presStyleLbl="alignAcc1" presStyleIdx="0" presStyleCnt="0">
        <dgm:presLayoutVars>
          <dgm:chPref val="3"/>
        </dgm:presLayoutVars>
      </dgm:prSet>
      <dgm:spPr/>
    </dgm:pt>
    <dgm:pt modelId="{AE9B1D64-B9AD-48C2-97D9-90852472219C}" type="pres">
      <dgm:prSet presAssocID="{0DD3B60F-7283-4FB1-8A89-0580BFF5059D}" presName="topArc1" presStyleLbl="parChTrans1D1" presStyleIdx="0" presStyleCnt="6"/>
      <dgm:spPr/>
    </dgm:pt>
    <dgm:pt modelId="{6F835D7A-6787-42D7-8DCC-866E2B9CC390}" type="pres">
      <dgm:prSet presAssocID="{0DD3B60F-7283-4FB1-8A89-0580BFF5059D}" presName="bottomArc1" presStyleLbl="parChTrans1D1" presStyleIdx="1" presStyleCnt="6"/>
      <dgm:spPr/>
    </dgm:pt>
    <dgm:pt modelId="{F0AF405E-3520-48B2-9FD2-F89E1649A754}" type="pres">
      <dgm:prSet presAssocID="{0DD3B60F-7283-4FB1-8A89-0580BFF5059D}" presName="topConnNode1" presStyleLbl="node1" presStyleIdx="0" presStyleCnt="0"/>
      <dgm:spPr/>
    </dgm:pt>
    <dgm:pt modelId="{C044E718-35E4-4839-BD8A-DD1A32440F64}" type="pres">
      <dgm:prSet presAssocID="{0DD3B60F-7283-4FB1-8A89-0580BFF5059D}" presName="hierChild2" presStyleCnt="0"/>
      <dgm:spPr/>
    </dgm:pt>
    <dgm:pt modelId="{1B50497C-2968-403B-B758-0F5D0A9F6BA4}" type="pres">
      <dgm:prSet presAssocID="{92D96538-1F7D-446D-8776-6CA8D4CD8032}" presName="Name28" presStyleLbl="parChTrans1D2" presStyleIdx="0" presStyleCnt="2"/>
      <dgm:spPr/>
    </dgm:pt>
    <dgm:pt modelId="{F1495125-11A0-4CC4-A83F-F6934BE7BA4D}" type="pres">
      <dgm:prSet presAssocID="{D91A506C-0D74-422D-9C72-3A408974BC63}" presName="hierRoot2" presStyleCnt="0">
        <dgm:presLayoutVars>
          <dgm:hierBranch val="init"/>
        </dgm:presLayoutVars>
      </dgm:prSet>
      <dgm:spPr/>
    </dgm:pt>
    <dgm:pt modelId="{64B663B7-A559-4E53-9926-81EFC573F184}" type="pres">
      <dgm:prSet presAssocID="{D91A506C-0D74-422D-9C72-3A408974BC63}" presName="rootComposite2" presStyleCnt="0"/>
      <dgm:spPr/>
    </dgm:pt>
    <dgm:pt modelId="{3D2DEE87-0CF9-428A-BCB3-C0D44940B05C}" type="pres">
      <dgm:prSet presAssocID="{D91A506C-0D74-422D-9C72-3A408974BC63}" presName="rootText2" presStyleLbl="alignAcc1" presStyleIdx="0" presStyleCnt="0">
        <dgm:presLayoutVars>
          <dgm:chPref val="3"/>
        </dgm:presLayoutVars>
      </dgm:prSet>
      <dgm:spPr/>
    </dgm:pt>
    <dgm:pt modelId="{92A7F271-6905-4BF1-9161-B29AEC091F54}" type="pres">
      <dgm:prSet presAssocID="{D91A506C-0D74-422D-9C72-3A408974BC63}" presName="topArc2" presStyleLbl="parChTrans1D1" presStyleIdx="2" presStyleCnt="6"/>
      <dgm:spPr/>
    </dgm:pt>
    <dgm:pt modelId="{D475A9BE-C839-47B4-A433-CF6012E355A6}" type="pres">
      <dgm:prSet presAssocID="{D91A506C-0D74-422D-9C72-3A408974BC63}" presName="bottomArc2" presStyleLbl="parChTrans1D1" presStyleIdx="3" presStyleCnt="6"/>
      <dgm:spPr/>
    </dgm:pt>
    <dgm:pt modelId="{1BDFA892-6B16-47BC-AB0F-20FD8B641911}" type="pres">
      <dgm:prSet presAssocID="{D91A506C-0D74-422D-9C72-3A408974BC63}" presName="topConnNode2" presStyleLbl="node2" presStyleIdx="0" presStyleCnt="0"/>
      <dgm:spPr/>
    </dgm:pt>
    <dgm:pt modelId="{FB2385AE-0B9B-4F44-B805-08A2C02ACCE0}" type="pres">
      <dgm:prSet presAssocID="{D91A506C-0D74-422D-9C72-3A408974BC63}" presName="hierChild4" presStyleCnt="0"/>
      <dgm:spPr/>
    </dgm:pt>
    <dgm:pt modelId="{C435FD65-6818-439F-9E0C-25870A24B43D}" type="pres">
      <dgm:prSet presAssocID="{D91A506C-0D74-422D-9C72-3A408974BC63}" presName="hierChild5" presStyleCnt="0"/>
      <dgm:spPr/>
    </dgm:pt>
    <dgm:pt modelId="{1868C3D2-587E-499B-8F45-E0DD96A576FA}" type="pres">
      <dgm:prSet presAssocID="{9C8C4A70-8264-4B04-8CEC-F5E6A35FA358}" presName="Name28" presStyleLbl="parChTrans1D2" presStyleIdx="1" presStyleCnt="2"/>
      <dgm:spPr/>
    </dgm:pt>
    <dgm:pt modelId="{A35419ED-B14E-41F9-8798-9908E565224C}" type="pres">
      <dgm:prSet presAssocID="{5B62232E-D73F-457B-99BE-718E55D8FE2F}" presName="hierRoot2" presStyleCnt="0">
        <dgm:presLayoutVars>
          <dgm:hierBranch val="init"/>
        </dgm:presLayoutVars>
      </dgm:prSet>
      <dgm:spPr/>
    </dgm:pt>
    <dgm:pt modelId="{95E0B634-9728-45F7-81C6-E0777F30EFF8}" type="pres">
      <dgm:prSet presAssocID="{5B62232E-D73F-457B-99BE-718E55D8FE2F}" presName="rootComposite2" presStyleCnt="0"/>
      <dgm:spPr/>
    </dgm:pt>
    <dgm:pt modelId="{FFBD7AE5-E231-4596-A180-0A13DE3FD084}" type="pres">
      <dgm:prSet presAssocID="{5B62232E-D73F-457B-99BE-718E55D8FE2F}" presName="rootText2" presStyleLbl="alignAcc1" presStyleIdx="0" presStyleCnt="0">
        <dgm:presLayoutVars>
          <dgm:chPref val="3"/>
        </dgm:presLayoutVars>
      </dgm:prSet>
      <dgm:spPr/>
    </dgm:pt>
    <dgm:pt modelId="{A80C04B5-364F-406C-92D2-269675C72AF5}" type="pres">
      <dgm:prSet presAssocID="{5B62232E-D73F-457B-99BE-718E55D8FE2F}" presName="topArc2" presStyleLbl="parChTrans1D1" presStyleIdx="4" presStyleCnt="6"/>
      <dgm:spPr/>
    </dgm:pt>
    <dgm:pt modelId="{025E6360-CAD4-4D48-A923-03E578C54067}" type="pres">
      <dgm:prSet presAssocID="{5B62232E-D73F-457B-99BE-718E55D8FE2F}" presName="bottomArc2" presStyleLbl="parChTrans1D1" presStyleIdx="5" presStyleCnt="6"/>
      <dgm:spPr/>
    </dgm:pt>
    <dgm:pt modelId="{96E1DEAE-9C2E-484D-8E30-29F0B99BD6C9}" type="pres">
      <dgm:prSet presAssocID="{5B62232E-D73F-457B-99BE-718E55D8FE2F}" presName="topConnNode2" presStyleLbl="node2" presStyleIdx="0" presStyleCnt="0"/>
      <dgm:spPr/>
    </dgm:pt>
    <dgm:pt modelId="{F688FF38-14C6-44EA-927A-94469E231008}" type="pres">
      <dgm:prSet presAssocID="{5B62232E-D73F-457B-99BE-718E55D8FE2F}" presName="hierChild4" presStyleCnt="0"/>
      <dgm:spPr/>
    </dgm:pt>
    <dgm:pt modelId="{17A7791A-5127-4378-8D32-9449AB7A2273}" type="pres">
      <dgm:prSet presAssocID="{5B62232E-D73F-457B-99BE-718E55D8FE2F}" presName="hierChild5" presStyleCnt="0"/>
      <dgm:spPr/>
    </dgm:pt>
    <dgm:pt modelId="{6A845E5B-B16B-45DD-9044-FE6F93A25653}" type="pres">
      <dgm:prSet presAssocID="{0DD3B60F-7283-4FB1-8A89-0580BFF5059D}" presName="hierChild3" presStyleCnt="0"/>
      <dgm:spPr/>
    </dgm:pt>
  </dgm:ptLst>
  <dgm:cxnLst>
    <dgm:cxn modelId="{FA3B5334-FD35-4642-B342-398B22E925B1}" type="presOf" srcId="{92D96538-1F7D-446D-8776-6CA8D4CD8032}" destId="{1B50497C-2968-403B-B758-0F5D0A9F6BA4}" srcOrd="0" destOrd="0" presId="urn:microsoft.com/office/officeart/2008/layout/HalfCircleOrganizationChart"/>
    <dgm:cxn modelId="{5952D836-1046-426C-9AC7-F748E5C758F6}" type="presOf" srcId="{5B62232E-D73F-457B-99BE-718E55D8FE2F}" destId="{96E1DEAE-9C2E-484D-8E30-29F0B99BD6C9}" srcOrd="1" destOrd="0" presId="urn:microsoft.com/office/officeart/2008/layout/HalfCircleOrganizationChart"/>
    <dgm:cxn modelId="{1D86BF3B-0902-4A50-AD8C-C97F143E7BBD}" srcId="{05ECE2E8-C662-4C02-811F-1419773231D2}" destId="{0DD3B60F-7283-4FB1-8A89-0580BFF5059D}" srcOrd="0" destOrd="0" parTransId="{6C5B42CF-05BB-49FF-824A-3A756B86A6FB}" sibTransId="{5C578BE7-3C56-4B86-8F04-F27A9CAC6D7D}"/>
    <dgm:cxn modelId="{22185840-AB66-409F-9CCD-E9898DECBD63}" type="presOf" srcId="{D91A506C-0D74-422D-9C72-3A408974BC63}" destId="{3D2DEE87-0CF9-428A-BCB3-C0D44940B05C}" srcOrd="0" destOrd="0" presId="urn:microsoft.com/office/officeart/2008/layout/HalfCircleOrganizationChart"/>
    <dgm:cxn modelId="{78E9E29B-00C2-4162-99B0-FBC3BB8F7CA1}" type="presOf" srcId="{9C8C4A70-8264-4B04-8CEC-F5E6A35FA358}" destId="{1868C3D2-587E-499B-8F45-E0DD96A576FA}" srcOrd="0" destOrd="0" presId="urn:microsoft.com/office/officeart/2008/layout/HalfCircleOrganizationChart"/>
    <dgm:cxn modelId="{EFA38EA9-E4B9-480B-A8E1-642250E6E367}" srcId="{0DD3B60F-7283-4FB1-8A89-0580BFF5059D}" destId="{D91A506C-0D74-422D-9C72-3A408974BC63}" srcOrd="0" destOrd="0" parTransId="{92D96538-1F7D-446D-8776-6CA8D4CD8032}" sibTransId="{53AAC91E-4D92-486E-A2F1-B51D96891609}"/>
    <dgm:cxn modelId="{940A8BB8-581D-4C4D-8678-8080B7A97324}" type="presOf" srcId="{D91A506C-0D74-422D-9C72-3A408974BC63}" destId="{1BDFA892-6B16-47BC-AB0F-20FD8B641911}" srcOrd="1" destOrd="0" presId="urn:microsoft.com/office/officeart/2008/layout/HalfCircleOrganizationChart"/>
    <dgm:cxn modelId="{623C4BC8-038C-4E73-8F1B-23A29437F716}" type="presOf" srcId="{0DD3B60F-7283-4FB1-8A89-0580BFF5059D}" destId="{48E3F802-D729-4765-A310-E03AAAA9280B}" srcOrd="0" destOrd="0" presId="urn:microsoft.com/office/officeart/2008/layout/HalfCircleOrganizationChart"/>
    <dgm:cxn modelId="{9A615ACC-0048-47F8-B4E4-255196D681CB}" type="presOf" srcId="{5B62232E-D73F-457B-99BE-718E55D8FE2F}" destId="{FFBD7AE5-E231-4596-A180-0A13DE3FD084}" srcOrd="0" destOrd="0" presId="urn:microsoft.com/office/officeart/2008/layout/HalfCircleOrganizationChart"/>
    <dgm:cxn modelId="{AC9A73D1-CDF7-4F00-A053-3482CA5922BF}" type="presOf" srcId="{05ECE2E8-C662-4C02-811F-1419773231D2}" destId="{5992844B-7DCC-4529-8C8A-65CE78951AF3}" srcOrd="0" destOrd="0" presId="urn:microsoft.com/office/officeart/2008/layout/HalfCircleOrganizationChart"/>
    <dgm:cxn modelId="{DA76A0D3-D770-423B-A762-DDEBB2DC14E1}" srcId="{0DD3B60F-7283-4FB1-8A89-0580BFF5059D}" destId="{5B62232E-D73F-457B-99BE-718E55D8FE2F}" srcOrd="1" destOrd="0" parTransId="{9C8C4A70-8264-4B04-8CEC-F5E6A35FA358}" sibTransId="{8888518F-5BD3-4379-90B8-CB8476FA5774}"/>
    <dgm:cxn modelId="{34CE28D7-B9F2-41F2-A2A6-30D3021E33E5}" type="presOf" srcId="{0DD3B60F-7283-4FB1-8A89-0580BFF5059D}" destId="{F0AF405E-3520-48B2-9FD2-F89E1649A754}" srcOrd="1" destOrd="0" presId="urn:microsoft.com/office/officeart/2008/layout/HalfCircleOrganizationChart"/>
    <dgm:cxn modelId="{68A70C41-E99E-48E0-8D00-E7B2A909E0C0}" type="presParOf" srcId="{5992844B-7DCC-4529-8C8A-65CE78951AF3}" destId="{F8DE8FCD-ABA1-4CFB-80C4-54453C70955D}" srcOrd="0" destOrd="0" presId="urn:microsoft.com/office/officeart/2008/layout/HalfCircleOrganizationChart"/>
    <dgm:cxn modelId="{A689D197-9299-4E2A-8C78-694FEA4F0A11}" type="presParOf" srcId="{F8DE8FCD-ABA1-4CFB-80C4-54453C70955D}" destId="{3ABCE26A-ED6D-4E1A-8DBB-CBEFF6E24EE3}" srcOrd="0" destOrd="0" presId="urn:microsoft.com/office/officeart/2008/layout/HalfCircleOrganizationChart"/>
    <dgm:cxn modelId="{5AEE2A97-1CA8-4481-AC7B-FDCD42440E6E}" type="presParOf" srcId="{3ABCE26A-ED6D-4E1A-8DBB-CBEFF6E24EE3}" destId="{48E3F802-D729-4765-A310-E03AAAA9280B}" srcOrd="0" destOrd="0" presId="urn:microsoft.com/office/officeart/2008/layout/HalfCircleOrganizationChart"/>
    <dgm:cxn modelId="{12F64C9A-42C6-46F4-B28A-05336F6F1ED9}" type="presParOf" srcId="{3ABCE26A-ED6D-4E1A-8DBB-CBEFF6E24EE3}" destId="{AE9B1D64-B9AD-48C2-97D9-90852472219C}" srcOrd="1" destOrd="0" presId="urn:microsoft.com/office/officeart/2008/layout/HalfCircleOrganizationChart"/>
    <dgm:cxn modelId="{E784B5D6-C474-46A3-A031-FD1400D8D6D2}" type="presParOf" srcId="{3ABCE26A-ED6D-4E1A-8DBB-CBEFF6E24EE3}" destId="{6F835D7A-6787-42D7-8DCC-866E2B9CC390}" srcOrd="2" destOrd="0" presId="urn:microsoft.com/office/officeart/2008/layout/HalfCircleOrganizationChart"/>
    <dgm:cxn modelId="{35C4F438-AD28-419B-AF07-4EE355413BC5}" type="presParOf" srcId="{3ABCE26A-ED6D-4E1A-8DBB-CBEFF6E24EE3}" destId="{F0AF405E-3520-48B2-9FD2-F89E1649A754}" srcOrd="3" destOrd="0" presId="urn:microsoft.com/office/officeart/2008/layout/HalfCircleOrganizationChart"/>
    <dgm:cxn modelId="{377ED48D-550C-4B89-AE52-859CDE57C185}" type="presParOf" srcId="{F8DE8FCD-ABA1-4CFB-80C4-54453C70955D}" destId="{C044E718-35E4-4839-BD8A-DD1A32440F64}" srcOrd="1" destOrd="0" presId="urn:microsoft.com/office/officeart/2008/layout/HalfCircleOrganizationChart"/>
    <dgm:cxn modelId="{D6596B9D-9FB2-431A-AD7E-B20B6A60967D}" type="presParOf" srcId="{C044E718-35E4-4839-BD8A-DD1A32440F64}" destId="{1B50497C-2968-403B-B758-0F5D0A9F6BA4}" srcOrd="0" destOrd="0" presId="urn:microsoft.com/office/officeart/2008/layout/HalfCircleOrganizationChart"/>
    <dgm:cxn modelId="{0261094B-8340-4745-94BA-C609A5EDA11A}" type="presParOf" srcId="{C044E718-35E4-4839-BD8A-DD1A32440F64}" destId="{F1495125-11A0-4CC4-A83F-F6934BE7BA4D}" srcOrd="1" destOrd="0" presId="urn:microsoft.com/office/officeart/2008/layout/HalfCircleOrganizationChart"/>
    <dgm:cxn modelId="{371886D9-F07A-41C5-A35D-D33B84894DCC}" type="presParOf" srcId="{F1495125-11A0-4CC4-A83F-F6934BE7BA4D}" destId="{64B663B7-A559-4E53-9926-81EFC573F184}" srcOrd="0" destOrd="0" presId="urn:microsoft.com/office/officeart/2008/layout/HalfCircleOrganizationChart"/>
    <dgm:cxn modelId="{4547B100-4F87-4010-9699-1BA3A077CD51}" type="presParOf" srcId="{64B663B7-A559-4E53-9926-81EFC573F184}" destId="{3D2DEE87-0CF9-428A-BCB3-C0D44940B05C}" srcOrd="0" destOrd="0" presId="urn:microsoft.com/office/officeart/2008/layout/HalfCircleOrganizationChart"/>
    <dgm:cxn modelId="{CC832C74-3728-4467-B573-48FFE8DCDDF2}" type="presParOf" srcId="{64B663B7-A559-4E53-9926-81EFC573F184}" destId="{92A7F271-6905-4BF1-9161-B29AEC091F54}" srcOrd="1" destOrd="0" presId="urn:microsoft.com/office/officeart/2008/layout/HalfCircleOrganizationChart"/>
    <dgm:cxn modelId="{01F7CEA3-AE91-4EF8-AA70-511E838BB216}" type="presParOf" srcId="{64B663B7-A559-4E53-9926-81EFC573F184}" destId="{D475A9BE-C839-47B4-A433-CF6012E355A6}" srcOrd="2" destOrd="0" presId="urn:microsoft.com/office/officeart/2008/layout/HalfCircleOrganizationChart"/>
    <dgm:cxn modelId="{8A35A788-0258-4AA2-8D17-92A3D9C3AFCE}" type="presParOf" srcId="{64B663B7-A559-4E53-9926-81EFC573F184}" destId="{1BDFA892-6B16-47BC-AB0F-20FD8B641911}" srcOrd="3" destOrd="0" presId="urn:microsoft.com/office/officeart/2008/layout/HalfCircleOrganizationChart"/>
    <dgm:cxn modelId="{9731D725-545D-4E17-AA85-D931BB94245E}" type="presParOf" srcId="{F1495125-11A0-4CC4-A83F-F6934BE7BA4D}" destId="{FB2385AE-0B9B-4F44-B805-08A2C02ACCE0}" srcOrd="1" destOrd="0" presId="urn:microsoft.com/office/officeart/2008/layout/HalfCircleOrganizationChart"/>
    <dgm:cxn modelId="{1847F3F6-058E-43F3-9CE2-04B919EC154E}" type="presParOf" srcId="{F1495125-11A0-4CC4-A83F-F6934BE7BA4D}" destId="{C435FD65-6818-439F-9E0C-25870A24B43D}" srcOrd="2" destOrd="0" presId="urn:microsoft.com/office/officeart/2008/layout/HalfCircleOrganizationChart"/>
    <dgm:cxn modelId="{E961E192-8BA3-4B02-948D-AB80518B30BD}" type="presParOf" srcId="{C044E718-35E4-4839-BD8A-DD1A32440F64}" destId="{1868C3D2-587E-499B-8F45-E0DD96A576FA}" srcOrd="2" destOrd="0" presId="urn:microsoft.com/office/officeart/2008/layout/HalfCircleOrganizationChart"/>
    <dgm:cxn modelId="{6E0B4502-9555-49F8-AA69-44DC50BE87C3}" type="presParOf" srcId="{C044E718-35E4-4839-BD8A-DD1A32440F64}" destId="{A35419ED-B14E-41F9-8798-9908E565224C}" srcOrd="3" destOrd="0" presId="urn:microsoft.com/office/officeart/2008/layout/HalfCircleOrganizationChart"/>
    <dgm:cxn modelId="{25AB2B5C-F6F3-4A96-95EF-AC3D255A4DE3}" type="presParOf" srcId="{A35419ED-B14E-41F9-8798-9908E565224C}" destId="{95E0B634-9728-45F7-81C6-E0777F30EFF8}" srcOrd="0" destOrd="0" presId="urn:microsoft.com/office/officeart/2008/layout/HalfCircleOrganizationChart"/>
    <dgm:cxn modelId="{A6873D58-F184-4D81-9516-78FC3027E617}" type="presParOf" srcId="{95E0B634-9728-45F7-81C6-E0777F30EFF8}" destId="{FFBD7AE5-E231-4596-A180-0A13DE3FD084}" srcOrd="0" destOrd="0" presId="urn:microsoft.com/office/officeart/2008/layout/HalfCircleOrganizationChart"/>
    <dgm:cxn modelId="{A24DFFF6-1E1D-40E1-B9F2-335C92F26839}" type="presParOf" srcId="{95E0B634-9728-45F7-81C6-E0777F30EFF8}" destId="{A80C04B5-364F-406C-92D2-269675C72AF5}" srcOrd="1" destOrd="0" presId="urn:microsoft.com/office/officeart/2008/layout/HalfCircleOrganizationChart"/>
    <dgm:cxn modelId="{8024C595-A54A-4540-9684-F614CF064B9E}" type="presParOf" srcId="{95E0B634-9728-45F7-81C6-E0777F30EFF8}" destId="{025E6360-CAD4-4D48-A923-03E578C54067}" srcOrd="2" destOrd="0" presId="urn:microsoft.com/office/officeart/2008/layout/HalfCircleOrganizationChart"/>
    <dgm:cxn modelId="{A19B9743-37EF-46B7-BAD8-D1C4A7763D71}" type="presParOf" srcId="{95E0B634-9728-45F7-81C6-E0777F30EFF8}" destId="{96E1DEAE-9C2E-484D-8E30-29F0B99BD6C9}" srcOrd="3" destOrd="0" presId="urn:microsoft.com/office/officeart/2008/layout/HalfCircleOrganizationChart"/>
    <dgm:cxn modelId="{740F5757-430E-4D02-ADA9-9496C9395A94}" type="presParOf" srcId="{A35419ED-B14E-41F9-8798-9908E565224C}" destId="{F688FF38-14C6-44EA-927A-94469E231008}" srcOrd="1" destOrd="0" presId="urn:microsoft.com/office/officeart/2008/layout/HalfCircleOrganizationChart"/>
    <dgm:cxn modelId="{E77F5441-F463-409E-8390-C311BDE9C6E0}" type="presParOf" srcId="{A35419ED-B14E-41F9-8798-9908E565224C}" destId="{17A7791A-5127-4378-8D32-9449AB7A2273}" srcOrd="2" destOrd="0" presId="urn:microsoft.com/office/officeart/2008/layout/HalfCircleOrganizationChart"/>
    <dgm:cxn modelId="{746FCF7A-0C67-4C1D-BAB4-56CB1A436179}" type="presParOf" srcId="{F8DE8FCD-ABA1-4CFB-80C4-54453C70955D}" destId="{6A845E5B-B16B-45DD-9044-FE6F93A25653}"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B28556-699E-4F8C-A919-0E5897ABC3B5}">
      <dsp:nvSpPr>
        <dsp:cNvPr id="0" name=""/>
        <dsp:cNvSpPr/>
      </dsp:nvSpPr>
      <dsp:spPr>
        <a:xfrm>
          <a:off x="4402168" y="1396602"/>
          <a:ext cx="3114566" cy="540544"/>
        </a:xfrm>
        <a:custGeom>
          <a:avLst/>
          <a:gdLst/>
          <a:ahLst/>
          <a:cxnLst/>
          <a:rect l="0" t="0" r="0" b="0"/>
          <a:pathLst>
            <a:path>
              <a:moveTo>
                <a:pt x="0" y="0"/>
              </a:moveTo>
              <a:lnTo>
                <a:pt x="0" y="270272"/>
              </a:lnTo>
              <a:lnTo>
                <a:pt x="3114566" y="270272"/>
              </a:lnTo>
              <a:lnTo>
                <a:pt x="3114566" y="54054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868C3D2-587E-499B-8F45-E0DD96A576FA}">
      <dsp:nvSpPr>
        <dsp:cNvPr id="0" name=""/>
        <dsp:cNvSpPr/>
      </dsp:nvSpPr>
      <dsp:spPr>
        <a:xfrm>
          <a:off x="4356448" y="1396602"/>
          <a:ext cx="91440" cy="540544"/>
        </a:xfrm>
        <a:custGeom>
          <a:avLst/>
          <a:gdLst/>
          <a:ahLst/>
          <a:cxnLst/>
          <a:rect l="0" t="0" r="0" b="0"/>
          <a:pathLst>
            <a:path>
              <a:moveTo>
                <a:pt x="45720" y="0"/>
              </a:moveTo>
              <a:lnTo>
                <a:pt x="45720" y="54054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B50497C-2968-403B-B758-0F5D0A9F6BA4}">
      <dsp:nvSpPr>
        <dsp:cNvPr id="0" name=""/>
        <dsp:cNvSpPr/>
      </dsp:nvSpPr>
      <dsp:spPr>
        <a:xfrm>
          <a:off x="1287601" y="1396602"/>
          <a:ext cx="3114566" cy="540544"/>
        </a:xfrm>
        <a:custGeom>
          <a:avLst/>
          <a:gdLst/>
          <a:ahLst/>
          <a:cxnLst/>
          <a:rect l="0" t="0" r="0" b="0"/>
          <a:pathLst>
            <a:path>
              <a:moveTo>
                <a:pt x="3114566" y="0"/>
              </a:moveTo>
              <a:lnTo>
                <a:pt x="3114566" y="270272"/>
              </a:lnTo>
              <a:lnTo>
                <a:pt x="0" y="270272"/>
              </a:lnTo>
              <a:lnTo>
                <a:pt x="0" y="54054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9B1D64-B9AD-48C2-97D9-90852472219C}">
      <dsp:nvSpPr>
        <dsp:cNvPr id="0" name=""/>
        <dsp:cNvSpPr/>
      </dsp:nvSpPr>
      <dsp:spPr>
        <a:xfrm>
          <a:off x="3758662" y="109591"/>
          <a:ext cx="1287010" cy="128701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835D7A-6787-42D7-8DCC-866E2B9CC390}">
      <dsp:nvSpPr>
        <dsp:cNvPr id="0" name=""/>
        <dsp:cNvSpPr/>
      </dsp:nvSpPr>
      <dsp:spPr>
        <a:xfrm>
          <a:off x="3758662" y="109591"/>
          <a:ext cx="1287010" cy="128701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8E3F802-D729-4765-A310-E03AAAA9280B}">
      <dsp:nvSpPr>
        <dsp:cNvPr id="0" name=""/>
        <dsp:cNvSpPr/>
      </dsp:nvSpPr>
      <dsp:spPr>
        <a:xfrm>
          <a:off x="3115157" y="341253"/>
          <a:ext cx="2574021" cy="8236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Machine Learning</a:t>
          </a:r>
        </a:p>
      </dsp:txBody>
      <dsp:txXfrm>
        <a:off x="3115157" y="341253"/>
        <a:ext cx="2574021" cy="823686"/>
      </dsp:txXfrm>
    </dsp:sp>
    <dsp:sp modelId="{92A7F271-6905-4BF1-9161-B29AEC091F54}">
      <dsp:nvSpPr>
        <dsp:cNvPr id="0" name=""/>
        <dsp:cNvSpPr/>
      </dsp:nvSpPr>
      <dsp:spPr>
        <a:xfrm>
          <a:off x="644096" y="1937147"/>
          <a:ext cx="1287010" cy="128701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475A9BE-C839-47B4-A433-CF6012E355A6}">
      <dsp:nvSpPr>
        <dsp:cNvPr id="0" name=""/>
        <dsp:cNvSpPr/>
      </dsp:nvSpPr>
      <dsp:spPr>
        <a:xfrm>
          <a:off x="644096" y="1937147"/>
          <a:ext cx="1287010" cy="128701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D2DEE87-0CF9-428A-BCB3-C0D44940B05C}">
      <dsp:nvSpPr>
        <dsp:cNvPr id="0" name=""/>
        <dsp:cNvSpPr/>
      </dsp:nvSpPr>
      <dsp:spPr>
        <a:xfrm>
          <a:off x="591" y="2168809"/>
          <a:ext cx="2574021" cy="8236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Supervised Learning</a:t>
          </a:r>
        </a:p>
      </dsp:txBody>
      <dsp:txXfrm>
        <a:off x="591" y="2168809"/>
        <a:ext cx="2574021" cy="823686"/>
      </dsp:txXfrm>
    </dsp:sp>
    <dsp:sp modelId="{A80C04B5-364F-406C-92D2-269675C72AF5}">
      <dsp:nvSpPr>
        <dsp:cNvPr id="0" name=""/>
        <dsp:cNvSpPr/>
      </dsp:nvSpPr>
      <dsp:spPr>
        <a:xfrm>
          <a:off x="3758662" y="1937147"/>
          <a:ext cx="1287010" cy="128701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5E6360-CAD4-4D48-A923-03E578C54067}">
      <dsp:nvSpPr>
        <dsp:cNvPr id="0" name=""/>
        <dsp:cNvSpPr/>
      </dsp:nvSpPr>
      <dsp:spPr>
        <a:xfrm>
          <a:off x="3758662" y="1937147"/>
          <a:ext cx="1287010" cy="128701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FBD7AE5-E231-4596-A180-0A13DE3FD084}">
      <dsp:nvSpPr>
        <dsp:cNvPr id="0" name=""/>
        <dsp:cNvSpPr/>
      </dsp:nvSpPr>
      <dsp:spPr>
        <a:xfrm>
          <a:off x="3115157" y="2168809"/>
          <a:ext cx="2574021" cy="8236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Unsupervised Learning</a:t>
          </a:r>
        </a:p>
      </dsp:txBody>
      <dsp:txXfrm>
        <a:off x="3115157" y="2168809"/>
        <a:ext cx="2574021" cy="823686"/>
      </dsp:txXfrm>
    </dsp:sp>
    <dsp:sp modelId="{A1E59654-E384-483A-B0EF-0FC778994E79}">
      <dsp:nvSpPr>
        <dsp:cNvPr id="0" name=""/>
        <dsp:cNvSpPr/>
      </dsp:nvSpPr>
      <dsp:spPr>
        <a:xfrm>
          <a:off x="6873228" y="1937147"/>
          <a:ext cx="1287010" cy="128701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C7171CF-DB5C-4A39-B665-18BFD445FBAF}">
      <dsp:nvSpPr>
        <dsp:cNvPr id="0" name=""/>
        <dsp:cNvSpPr/>
      </dsp:nvSpPr>
      <dsp:spPr>
        <a:xfrm>
          <a:off x="6873228" y="1937147"/>
          <a:ext cx="1287010" cy="128701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ACAEF7C-67AB-41B2-A0E8-D8A094A65FD4}">
      <dsp:nvSpPr>
        <dsp:cNvPr id="0" name=""/>
        <dsp:cNvSpPr/>
      </dsp:nvSpPr>
      <dsp:spPr>
        <a:xfrm>
          <a:off x="6229723" y="2168809"/>
          <a:ext cx="2574021" cy="8236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Reinforcement Learning</a:t>
          </a:r>
        </a:p>
      </dsp:txBody>
      <dsp:txXfrm>
        <a:off x="6229723" y="2168809"/>
        <a:ext cx="2574021" cy="8236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68C3D2-587E-499B-8F45-E0DD96A576FA}">
      <dsp:nvSpPr>
        <dsp:cNvPr id="0" name=""/>
        <dsp:cNvSpPr/>
      </dsp:nvSpPr>
      <dsp:spPr>
        <a:xfrm>
          <a:off x="4402167" y="1377982"/>
          <a:ext cx="1664569" cy="577784"/>
        </a:xfrm>
        <a:custGeom>
          <a:avLst/>
          <a:gdLst/>
          <a:ahLst/>
          <a:cxnLst/>
          <a:rect l="0" t="0" r="0" b="0"/>
          <a:pathLst>
            <a:path>
              <a:moveTo>
                <a:pt x="0" y="0"/>
              </a:moveTo>
              <a:lnTo>
                <a:pt x="0" y="288892"/>
              </a:lnTo>
              <a:lnTo>
                <a:pt x="1664569" y="288892"/>
              </a:lnTo>
              <a:lnTo>
                <a:pt x="1664569" y="57778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B50497C-2968-403B-B758-0F5D0A9F6BA4}">
      <dsp:nvSpPr>
        <dsp:cNvPr id="0" name=""/>
        <dsp:cNvSpPr/>
      </dsp:nvSpPr>
      <dsp:spPr>
        <a:xfrm>
          <a:off x="2737598" y="1377982"/>
          <a:ext cx="1664569" cy="577784"/>
        </a:xfrm>
        <a:custGeom>
          <a:avLst/>
          <a:gdLst/>
          <a:ahLst/>
          <a:cxnLst/>
          <a:rect l="0" t="0" r="0" b="0"/>
          <a:pathLst>
            <a:path>
              <a:moveTo>
                <a:pt x="1664569" y="0"/>
              </a:moveTo>
              <a:lnTo>
                <a:pt x="1664569" y="288892"/>
              </a:lnTo>
              <a:lnTo>
                <a:pt x="0" y="288892"/>
              </a:lnTo>
              <a:lnTo>
                <a:pt x="0" y="57778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9B1D64-B9AD-48C2-97D9-90852472219C}">
      <dsp:nvSpPr>
        <dsp:cNvPr id="0" name=""/>
        <dsp:cNvSpPr/>
      </dsp:nvSpPr>
      <dsp:spPr>
        <a:xfrm>
          <a:off x="3714329" y="2305"/>
          <a:ext cx="1375677" cy="137567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835D7A-6787-42D7-8DCC-866E2B9CC390}">
      <dsp:nvSpPr>
        <dsp:cNvPr id="0" name=""/>
        <dsp:cNvSpPr/>
      </dsp:nvSpPr>
      <dsp:spPr>
        <a:xfrm>
          <a:off x="3714329" y="2305"/>
          <a:ext cx="1375677" cy="137567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8E3F802-D729-4765-A310-E03AAAA9280B}">
      <dsp:nvSpPr>
        <dsp:cNvPr id="0" name=""/>
        <dsp:cNvSpPr/>
      </dsp:nvSpPr>
      <dsp:spPr>
        <a:xfrm>
          <a:off x="3026490" y="249927"/>
          <a:ext cx="2751354" cy="88043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Supervised Learning</a:t>
          </a:r>
        </a:p>
      </dsp:txBody>
      <dsp:txXfrm>
        <a:off x="3026490" y="249927"/>
        <a:ext cx="2751354" cy="880433"/>
      </dsp:txXfrm>
    </dsp:sp>
    <dsp:sp modelId="{92A7F271-6905-4BF1-9161-B29AEC091F54}">
      <dsp:nvSpPr>
        <dsp:cNvPr id="0" name=""/>
        <dsp:cNvSpPr/>
      </dsp:nvSpPr>
      <dsp:spPr>
        <a:xfrm>
          <a:off x="2049759" y="1955767"/>
          <a:ext cx="1375677" cy="137567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475A9BE-C839-47B4-A433-CF6012E355A6}">
      <dsp:nvSpPr>
        <dsp:cNvPr id="0" name=""/>
        <dsp:cNvSpPr/>
      </dsp:nvSpPr>
      <dsp:spPr>
        <a:xfrm>
          <a:off x="2049759" y="1955767"/>
          <a:ext cx="1375677" cy="137567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D2DEE87-0CF9-428A-BCB3-C0D44940B05C}">
      <dsp:nvSpPr>
        <dsp:cNvPr id="0" name=""/>
        <dsp:cNvSpPr/>
      </dsp:nvSpPr>
      <dsp:spPr>
        <a:xfrm>
          <a:off x="1361920" y="2203389"/>
          <a:ext cx="2751354" cy="88043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Regression</a:t>
          </a:r>
        </a:p>
      </dsp:txBody>
      <dsp:txXfrm>
        <a:off x="1361920" y="2203389"/>
        <a:ext cx="2751354" cy="880433"/>
      </dsp:txXfrm>
    </dsp:sp>
    <dsp:sp modelId="{A80C04B5-364F-406C-92D2-269675C72AF5}">
      <dsp:nvSpPr>
        <dsp:cNvPr id="0" name=""/>
        <dsp:cNvSpPr/>
      </dsp:nvSpPr>
      <dsp:spPr>
        <a:xfrm>
          <a:off x="5378899" y="1955767"/>
          <a:ext cx="1375677" cy="137567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5E6360-CAD4-4D48-A923-03E578C54067}">
      <dsp:nvSpPr>
        <dsp:cNvPr id="0" name=""/>
        <dsp:cNvSpPr/>
      </dsp:nvSpPr>
      <dsp:spPr>
        <a:xfrm>
          <a:off x="5378899" y="1955767"/>
          <a:ext cx="1375677" cy="137567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FBD7AE5-E231-4596-A180-0A13DE3FD084}">
      <dsp:nvSpPr>
        <dsp:cNvPr id="0" name=""/>
        <dsp:cNvSpPr/>
      </dsp:nvSpPr>
      <dsp:spPr>
        <a:xfrm>
          <a:off x="4691060" y="2203389"/>
          <a:ext cx="2751354" cy="88043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Classification</a:t>
          </a:r>
        </a:p>
      </dsp:txBody>
      <dsp:txXfrm>
        <a:off x="4691060" y="2203389"/>
        <a:ext cx="2751354" cy="880433"/>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E406E-D42E-733F-386F-0335CEFE79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CB0A57-2D07-8BBE-9CE8-5AFD6FAD19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8A17FF-9C94-D08C-D5B1-6FF64F06462B}"/>
              </a:ext>
            </a:extLst>
          </p:cNvPr>
          <p:cNvSpPr>
            <a:spLocks noGrp="1"/>
          </p:cNvSpPr>
          <p:nvPr>
            <p:ph type="dt" sz="half" idx="10"/>
          </p:nvPr>
        </p:nvSpPr>
        <p:spPr/>
        <p:txBody>
          <a:bodyPr/>
          <a:lstStyle/>
          <a:p>
            <a:fld id="{7E292AB8-5F8F-4402-9592-F9413DCC0C16}" type="datetimeFigureOut">
              <a:rPr lang="en-US" smtClean="0"/>
              <a:t>7/13/2023</a:t>
            </a:fld>
            <a:endParaRPr lang="en-US"/>
          </a:p>
        </p:txBody>
      </p:sp>
      <p:sp>
        <p:nvSpPr>
          <p:cNvPr id="5" name="Footer Placeholder 4">
            <a:extLst>
              <a:ext uri="{FF2B5EF4-FFF2-40B4-BE49-F238E27FC236}">
                <a16:creationId xmlns:a16="http://schemas.microsoft.com/office/drawing/2014/main" id="{C4C4FDB7-D0E8-E0FE-802A-5810F49DCD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6D2861-6AE9-4397-4A71-B5B6C19D8201}"/>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3456878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28877-2B63-A5C6-ECD2-0B3A6CCE05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359DE7-E449-21C5-8CC6-02CC4AAA6B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5DBA06-B769-51FF-2C07-1D6ABC59C124}"/>
              </a:ext>
            </a:extLst>
          </p:cNvPr>
          <p:cNvSpPr>
            <a:spLocks noGrp="1"/>
          </p:cNvSpPr>
          <p:nvPr>
            <p:ph type="dt" sz="half" idx="10"/>
          </p:nvPr>
        </p:nvSpPr>
        <p:spPr/>
        <p:txBody>
          <a:bodyPr/>
          <a:lstStyle/>
          <a:p>
            <a:fld id="{7E292AB8-5F8F-4402-9592-F9413DCC0C16}" type="datetimeFigureOut">
              <a:rPr lang="en-US" smtClean="0"/>
              <a:t>7/13/2023</a:t>
            </a:fld>
            <a:endParaRPr lang="en-US"/>
          </a:p>
        </p:txBody>
      </p:sp>
      <p:sp>
        <p:nvSpPr>
          <p:cNvPr id="5" name="Footer Placeholder 4">
            <a:extLst>
              <a:ext uri="{FF2B5EF4-FFF2-40B4-BE49-F238E27FC236}">
                <a16:creationId xmlns:a16="http://schemas.microsoft.com/office/drawing/2014/main" id="{D147A7E2-B51F-C8A6-16AD-A0737C65E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549F6A-86F3-4BA9-7FBC-F73B25FFC26E}"/>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958173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8B16F2-6A40-AC7E-84F3-B10D8685443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22744D-065F-817E-CFD7-2F731476FB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15A4EB-612E-0E5E-A4A5-ED375DE0FEF9}"/>
              </a:ext>
            </a:extLst>
          </p:cNvPr>
          <p:cNvSpPr>
            <a:spLocks noGrp="1"/>
          </p:cNvSpPr>
          <p:nvPr>
            <p:ph type="dt" sz="half" idx="10"/>
          </p:nvPr>
        </p:nvSpPr>
        <p:spPr/>
        <p:txBody>
          <a:bodyPr/>
          <a:lstStyle/>
          <a:p>
            <a:fld id="{7E292AB8-5F8F-4402-9592-F9413DCC0C16}" type="datetimeFigureOut">
              <a:rPr lang="en-US" smtClean="0"/>
              <a:t>7/13/2023</a:t>
            </a:fld>
            <a:endParaRPr lang="en-US"/>
          </a:p>
        </p:txBody>
      </p:sp>
      <p:sp>
        <p:nvSpPr>
          <p:cNvPr id="5" name="Footer Placeholder 4">
            <a:extLst>
              <a:ext uri="{FF2B5EF4-FFF2-40B4-BE49-F238E27FC236}">
                <a16:creationId xmlns:a16="http://schemas.microsoft.com/office/drawing/2014/main" id="{6F630100-1433-4AC2-7824-552233EC79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4C6133-20E5-C011-8824-E69C233C8FC2}"/>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3268356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45B7A-1911-4FE2-7015-CDB576FE98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20F511-992D-C58B-9A15-85170C9612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8ECD16-4539-CEB5-3592-A83102940187}"/>
              </a:ext>
            </a:extLst>
          </p:cNvPr>
          <p:cNvSpPr>
            <a:spLocks noGrp="1"/>
          </p:cNvSpPr>
          <p:nvPr>
            <p:ph type="dt" sz="half" idx="10"/>
          </p:nvPr>
        </p:nvSpPr>
        <p:spPr/>
        <p:txBody>
          <a:bodyPr/>
          <a:lstStyle/>
          <a:p>
            <a:fld id="{7E292AB8-5F8F-4402-9592-F9413DCC0C16}" type="datetimeFigureOut">
              <a:rPr lang="en-US" smtClean="0"/>
              <a:t>7/13/2023</a:t>
            </a:fld>
            <a:endParaRPr lang="en-US"/>
          </a:p>
        </p:txBody>
      </p:sp>
      <p:sp>
        <p:nvSpPr>
          <p:cNvPr id="5" name="Footer Placeholder 4">
            <a:extLst>
              <a:ext uri="{FF2B5EF4-FFF2-40B4-BE49-F238E27FC236}">
                <a16:creationId xmlns:a16="http://schemas.microsoft.com/office/drawing/2014/main" id="{CC903C02-A569-50BA-44A7-AD498FA2CD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9CAC85-44FC-BB27-F010-2241D5AD2BF5}"/>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750583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2D421-2830-0CD5-B0C1-5BDCD805C0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31BA96-82F6-892D-5C21-A7751AC89E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E1914C-DC34-29A9-74E9-2AA6781A2DF2}"/>
              </a:ext>
            </a:extLst>
          </p:cNvPr>
          <p:cNvSpPr>
            <a:spLocks noGrp="1"/>
          </p:cNvSpPr>
          <p:nvPr>
            <p:ph type="dt" sz="half" idx="10"/>
          </p:nvPr>
        </p:nvSpPr>
        <p:spPr/>
        <p:txBody>
          <a:bodyPr/>
          <a:lstStyle/>
          <a:p>
            <a:fld id="{7E292AB8-5F8F-4402-9592-F9413DCC0C16}" type="datetimeFigureOut">
              <a:rPr lang="en-US" smtClean="0"/>
              <a:t>7/13/2023</a:t>
            </a:fld>
            <a:endParaRPr lang="en-US"/>
          </a:p>
        </p:txBody>
      </p:sp>
      <p:sp>
        <p:nvSpPr>
          <p:cNvPr id="5" name="Footer Placeholder 4">
            <a:extLst>
              <a:ext uri="{FF2B5EF4-FFF2-40B4-BE49-F238E27FC236}">
                <a16:creationId xmlns:a16="http://schemas.microsoft.com/office/drawing/2014/main" id="{16D9F609-33B1-231C-2A77-242AE4E817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A7E1E2-DF8D-47D2-EB3D-164BF242291D}"/>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708850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2B72D-D555-73E1-C7A2-59B62614FB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10DAD2-3DBD-3849-E1DD-48A325F197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5B6A5D-A66A-8014-B592-4F10EBCC04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3E4CAA6-8473-EBBE-B039-BEE0C910BF3F}"/>
              </a:ext>
            </a:extLst>
          </p:cNvPr>
          <p:cNvSpPr>
            <a:spLocks noGrp="1"/>
          </p:cNvSpPr>
          <p:nvPr>
            <p:ph type="dt" sz="half" idx="10"/>
          </p:nvPr>
        </p:nvSpPr>
        <p:spPr/>
        <p:txBody>
          <a:bodyPr/>
          <a:lstStyle/>
          <a:p>
            <a:fld id="{7E292AB8-5F8F-4402-9592-F9413DCC0C16}" type="datetimeFigureOut">
              <a:rPr lang="en-US" smtClean="0"/>
              <a:t>7/13/2023</a:t>
            </a:fld>
            <a:endParaRPr lang="en-US"/>
          </a:p>
        </p:txBody>
      </p:sp>
      <p:sp>
        <p:nvSpPr>
          <p:cNvPr id="6" name="Footer Placeholder 5">
            <a:extLst>
              <a:ext uri="{FF2B5EF4-FFF2-40B4-BE49-F238E27FC236}">
                <a16:creationId xmlns:a16="http://schemas.microsoft.com/office/drawing/2014/main" id="{8121B93A-5DC6-B51E-2678-938F7806D2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B680F8-1C0D-E67F-CC2F-CD0D03C9F07F}"/>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29295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68B23-9B1F-28F7-9D3F-9D82D46F6F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D76FC7-3D6C-759F-DE9E-BC99ED428A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262931-AEF8-AB4D-32F1-E2BE66771B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8E5511-128D-B56A-42D8-81498D5772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D62ADB-F3F1-B318-B0B1-E990C64ECF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C2826D-CA8B-18E3-4FAB-3EF9E11D8EC8}"/>
              </a:ext>
            </a:extLst>
          </p:cNvPr>
          <p:cNvSpPr>
            <a:spLocks noGrp="1"/>
          </p:cNvSpPr>
          <p:nvPr>
            <p:ph type="dt" sz="half" idx="10"/>
          </p:nvPr>
        </p:nvSpPr>
        <p:spPr/>
        <p:txBody>
          <a:bodyPr/>
          <a:lstStyle/>
          <a:p>
            <a:fld id="{7E292AB8-5F8F-4402-9592-F9413DCC0C16}" type="datetimeFigureOut">
              <a:rPr lang="en-US" smtClean="0"/>
              <a:t>7/13/2023</a:t>
            </a:fld>
            <a:endParaRPr lang="en-US"/>
          </a:p>
        </p:txBody>
      </p:sp>
      <p:sp>
        <p:nvSpPr>
          <p:cNvPr id="8" name="Footer Placeholder 7">
            <a:extLst>
              <a:ext uri="{FF2B5EF4-FFF2-40B4-BE49-F238E27FC236}">
                <a16:creationId xmlns:a16="http://schemas.microsoft.com/office/drawing/2014/main" id="{B782DF66-2D58-AB6F-7422-1CB776C869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0B2C77-2672-86DF-A34B-39F947B1687F}"/>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1502142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AA412-A377-DC12-4631-E2A06800076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0C4107-1D59-096E-435C-AADC0B077F1D}"/>
              </a:ext>
            </a:extLst>
          </p:cNvPr>
          <p:cNvSpPr>
            <a:spLocks noGrp="1"/>
          </p:cNvSpPr>
          <p:nvPr>
            <p:ph type="dt" sz="half" idx="10"/>
          </p:nvPr>
        </p:nvSpPr>
        <p:spPr/>
        <p:txBody>
          <a:bodyPr/>
          <a:lstStyle/>
          <a:p>
            <a:fld id="{7E292AB8-5F8F-4402-9592-F9413DCC0C16}" type="datetimeFigureOut">
              <a:rPr lang="en-US" smtClean="0"/>
              <a:t>7/13/2023</a:t>
            </a:fld>
            <a:endParaRPr lang="en-US"/>
          </a:p>
        </p:txBody>
      </p:sp>
      <p:sp>
        <p:nvSpPr>
          <p:cNvPr id="4" name="Footer Placeholder 3">
            <a:extLst>
              <a:ext uri="{FF2B5EF4-FFF2-40B4-BE49-F238E27FC236}">
                <a16:creationId xmlns:a16="http://schemas.microsoft.com/office/drawing/2014/main" id="{1E301DB0-A199-A5FF-FCE1-52BF7EB13D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3416F3-CB93-B755-AD25-6517DC4067B3}"/>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460801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BA8CFD-3D40-EBBD-EC8F-6F4A7B46D482}"/>
              </a:ext>
            </a:extLst>
          </p:cNvPr>
          <p:cNvSpPr>
            <a:spLocks noGrp="1"/>
          </p:cNvSpPr>
          <p:nvPr>
            <p:ph type="dt" sz="half" idx="10"/>
          </p:nvPr>
        </p:nvSpPr>
        <p:spPr/>
        <p:txBody>
          <a:bodyPr/>
          <a:lstStyle/>
          <a:p>
            <a:fld id="{7E292AB8-5F8F-4402-9592-F9413DCC0C16}" type="datetimeFigureOut">
              <a:rPr lang="en-US" smtClean="0"/>
              <a:t>7/13/2023</a:t>
            </a:fld>
            <a:endParaRPr lang="en-US"/>
          </a:p>
        </p:txBody>
      </p:sp>
      <p:sp>
        <p:nvSpPr>
          <p:cNvPr id="3" name="Footer Placeholder 2">
            <a:extLst>
              <a:ext uri="{FF2B5EF4-FFF2-40B4-BE49-F238E27FC236}">
                <a16:creationId xmlns:a16="http://schemas.microsoft.com/office/drawing/2014/main" id="{E0243789-B813-AD88-E7EF-07E110C45F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59FC4D-7853-C666-AA28-002DD81D8495}"/>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886769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0B472-E91C-849C-9642-14620A8E13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828868-8704-82C1-FA2E-812343FA95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0F0979-F5A7-18D0-42BD-2CF77512EE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869A76-2BCF-D513-94A1-22334AFABBEF}"/>
              </a:ext>
            </a:extLst>
          </p:cNvPr>
          <p:cNvSpPr>
            <a:spLocks noGrp="1"/>
          </p:cNvSpPr>
          <p:nvPr>
            <p:ph type="dt" sz="half" idx="10"/>
          </p:nvPr>
        </p:nvSpPr>
        <p:spPr/>
        <p:txBody>
          <a:bodyPr/>
          <a:lstStyle/>
          <a:p>
            <a:fld id="{7E292AB8-5F8F-4402-9592-F9413DCC0C16}" type="datetimeFigureOut">
              <a:rPr lang="en-US" smtClean="0"/>
              <a:t>7/13/2023</a:t>
            </a:fld>
            <a:endParaRPr lang="en-US"/>
          </a:p>
        </p:txBody>
      </p:sp>
      <p:sp>
        <p:nvSpPr>
          <p:cNvPr id="6" name="Footer Placeholder 5">
            <a:extLst>
              <a:ext uri="{FF2B5EF4-FFF2-40B4-BE49-F238E27FC236}">
                <a16:creationId xmlns:a16="http://schemas.microsoft.com/office/drawing/2014/main" id="{CD5D3735-AB0A-0923-9100-88D195F1C2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F8B063-E305-AAB0-D6AA-1EAD3BD4FA57}"/>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578662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4D943-6E07-2C91-26A2-3BB5EFC99A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D95C19-8C37-B6BD-A6D9-4931E7F5B0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00E101-C9DE-5F4C-85D5-363386C30C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3B6E78-FA38-0BB0-9146-C2B672D4693F}"/>
              </a:ext>
            </a:extLst>
          </p:cNvPr>
          <p:cNvSpPr>
            <a:spLocks noGrp="1"/>
          </p:cNvSpPr>
          <p:nvPr>
            <p:ph type="dt" sz="half" idx="10"/>
          </p:nvPr>
        </p:nvSpPr>
        <p:spPr/>
        <p:txBody>
          <a:bodyPr/>
          <a:lstStyle/>
          <a:p>
            <a:fld id="{7E292AB8-5F8F-4402-9592-F9413DCC0C16}" type="datetimeFigureOut">
              <a:rPr lang="en-US" smtClean="0"/>
              <a:t>7/13/2023</a:t>
            </a:fld>
            <a:endParaRPr lang="en-US"/>
          </a:p>
        </p:txBody>
      </p:sp>
      <p:sp>
        <p:nvSpPr>
          <p:cNvPr id="6" name="Footer Placeholder 5">
            <a:extLst>
              <a:ext uri="{FF2B5EF4-FFF2-40B4-BE49-F238E27FC236}">
                <a16:creationId xmlns:a16="http://schemas.microsoft.com/office/drawing/2014/main" id="{FA9B18E8-7671-EF58-F5D4-74AA7B6DF0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0CC77A-27DD-9C03-CEE8-4B729636D714}"/>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5802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BA1E73-6014-27CB-EE2B-F6110443EB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38C652-E486-686A-6A81-6DA65217D1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5ED998-8811-9E66-61AD-81AB258415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292AB8-5F8F-4402-9592-F9413DCC0C16}" type="datetimeFigureOut">
              <a:rPr lang="en-US" smtClean="0"/>
              <a:t>7/13/2023</a:t>
            </a:fld>
            <a:endParaRPr lang="en-US"/>
          </a:p>
        </p:txBody>
      </p:sp>
      <p:sp>
        <p:nvSpPr>
          <p:cNvPr id="5" name="Footer Placeholder 4">
            <a:extLst>
              <a:ext uri="{FF2B5EF4-FFF2-40B4-BE49-F238E27FC236}">
                <a16:creationId xmlns:a16="http://schemas.microsoft.com/office/drawing/2014/main" id="{9F586CD9-564F-32E4-B0E2-1A2D40EF43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B981F19-5FEE-92CD-6459-5B0F63008F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5B0563-058C-4F09-B8B6-B7FC02ECA1FA}" type="slidenum">
              <a:rPr lang="en-US" smtClean="0"/>
              <a:t>‹#›</a:t>
            </a:fld>
            <a:endParaRPr lang="en-US"/>
          </a:p>
        </p:txBody>
      </p:sp>
    </p:spTree>
    <p:extLst>
      <p:ext uri="{BB962C8B-B14F-4D97-AF65-F5344CB8AC3E}">
        <p14:creationId xmlns:p14="http://schemas.microsoft.com/office/powerpoint/2010/main" val="2318549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5.png"/><Relationship Id="rId4" Type="http://schemas.openxmlformats.org/officeDocument/2006/relationships/image" Target="../media/image39.png"/></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4.xml.rels><?xml version="1.0" encoding="UTF-8" standalone="yes"?>
<Relationships xmlns="http://schemas.openxmlformats.org/package/2006/relationships"><Relationship Id="rId2" Type="http://schemas.openxmlformats.org/officeDocument/2006/relationships/image" Target="../media/image39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0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69AC1-5236-F67E-D339-BC7039A094FA}"/>
              </a:ext>
            </a:extLst>
          </p:cNvPr>
          <p:cNvSpPr>
            <a:spLocks noGrp="1"/>
          </p:cNvSpPr>
          <p:nvPr>
            <p:ph type="ctrTitle"/>
          </p:nvPr>
        </p:nvSpPr>
        <p:spPr/>
        <p:txBody>
          <a:bodyPr/>
          <a:lstStyle/>
          <a:p>
            <a:r>
              <a:rPr lang="en-US" dirty="0"/>
              <a:t>Decision Trees</a:t>
            </a:r>
          </a:p>
        </p:txBody>
      </p:sp>
    </p:spTree>
    <p:extLst>
      <p:ext uri="{BB962C8B-B14F-4D97-AF65-F5344CB8AC3E}">
        <p14:creationId xmlns:p14="http://schemas.microsoft.com/office/powerpoint/2010/main" val="526412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Accuracy</a:t>
            </a:r>
          </a:p>
        </p:txBody>
      </p:sp>
      <p:sp>
        <p:nvSpPr>
          <p:cNvPr id="6" name="Content Placeholder 2">
            <a:extLst>
              <a:ext uri="{FF2B5EF4-FFF2-40B4-BE49-F238E27FC236}">
                <a16:creationId xmlns:a16="http://schemas.microsoft.com/office/drawing/2014/main" id="{198A6352-4BA7-D626-BEBE-52290CBB7CA7}"/>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p:graphicFrame>
        <p:nvGraphicFramePr>
          <p:cNvPr id="10" name="Table 10">
            <a:extLst>
              <a:ext uri="{FF2B5EF4-FFF2-40B4-BE49-F238E27FC236}">
                <a16:creationId xmlns:a16="http://schemas.microsoft.com/office/drawing/2014/main" id="{75FF2FEA-5868-25FA-4A2F-CE9DAD0BFEFA}"/>
              </a:ext>
            </a:extLst>
          </p:cNvPr>
          <p:cNvGraphicFramePr>
            <a:graphicFrameLocks noGrp="1"/>
          </p:cNvGraphicFramePr>
          <p:nvPr>
            <p:extLst>
              <p:ext uri="{D42A27DB-BD31-4B8C-83A1-F6EECF244321}">
                <p14:modId xmlns:p14="http://schemas.microsoft.com/office/powerpoint/2010/main" val="1237446162"/>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3B539280-2463-FE2C-647E-A409CBB087BB}"/>
                  </a:ext>
                </a:extLst>
              </p:cNvPr>
              <p:cNvSpPr txBox="1">
                <a:spLocks/>
              </p:cNvSpPr>
              <p:nvPr/>
            </p:nvSpPr>
            <p:spPr>
              <a:xfrm>
                <a:off x="3947484" y="4651372"/>
                <a:ext cx="7075650" cy="664926"/>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𝐴𝑐𝑐𝑢𝑟𝑎𝑐𝑦</m:t>
                      </m:r>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m:t>
                          </m:r>
                          <m:r>
                            <a:rPr lang="en-US" sz="1800" b="0" i="1" dirty="0" smtClean="0">
                              <a:latin typeface="Cambria Math" panose="02040503050406030204" pitchFamily="18" charset="0"/>
                            </a:rPr>
                            <m:t>180</m:t>
                          </m:r>
                          <m:r>
                            <a:rPr lang="en-US" sz="1800" i="1" dirty="0" smtClean="0">
                              <a:latin typeface="Cambria Math" panose="02040503050406030204" pitchFamily="18" charset="0"/>
                            </a:rPr>
                            <m:t>+</m:t>
                          </m:r>
                          <m:r>
                            <a:rPr lang="en-US" sz="1800" b="0" i="1" dirty="0" smtClean="0">
                              <a:latin typeface="Cambria Math" panose="02040503050406030204" pitchFamily="18" charset="0"/>
                            </a:rPr>
                            <m:t>25</m:t>
                          </m:r>
                        </m:num>
                        <m:den>
                          <m:r>
                            <a:rPr lang="en-US" sz="1800" b="0" i="1" dirty="0" smtClean="0">
                              <a:latin typeface="Cambria Math" panose="02040503050406030204" pitchFamily="18" charset="0"/>
                            </a:rPr>
                            <m:t>76+180+25+20+12+11+27+3+16</m:t>
                          </m:r>
                        </m:den>
                      </m:f>
                      <m:r>
                        <a:rPr lang="en-US" sz="1800" b="0" i="1" dirty="0" smtClean="0">
                          <a:latin typeface="Cambria Math" panose="02040503050406030204" pitchFamily="18" charset="0"/>
                        </a:rPr>
                        <m:t>=75.95%</m:t>
                      </m:r>
                    </m:oMath>
                  </m:oMathPara>
                </a14:m>
                <a:endParaRPr lang="en-US" sz="1800" dirty="0"/>
              </a:p>
            </p:txBody>
          </p:sp>
        </mc:Choice>
        <mc:Fallback xmlns="">
          <p:sp>
            <p:nvSpPr>
              <p:cNvPr id="11" name="Content Placeholder 2">
                <a:extLst>
                  <a:ext uri="{FF2B5EF4-FFF2-40B4-BE49-F238E27FC236}">
                    <a16:creationId xmlns:a16="http://schemas.microsoft.com/office/drawing/2014/main" id="{3B539280-2463-FE2C-647E-A409CBB087BB}"/>
                  </a:ext>
                </a:extLst>
              </p:cNvPr>
              <p:cNvSpPr txBox="1">
                <a:spLocks noRot="1" noChangeAspect="1" noMove="1" noResize="1" noEditPoints="1" noAdjustHandles="1" noChangeArrowheads="1" noChangeShapeType="1" noTextEdit="1"/>
              </p:cNvSpPr>
              <p:nvPr/>
            </p:nvSpPr>
            <p:spPr>
              <a:xfrm>
                <a:off x="3947484" y="4651372"/>
                <a:ext cx="7075650" cy="664926"/>
              </a:xfrm>
              <a:prstGeom prst="rect">
                <a:avLst/>
              </a:prstGeom>
              <a:blipFill>
                <a:blip r:embed="rId3"/>
                <a:stretch>
                  <a:fillRect/>
                </a:stretch>
              </a:blipFill>
              <a:ln>
                <a:noFill/>
              </a:ln>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9440DC4E-6298-D7EB-40CE-74F9EA18D2A0}"/>
              </a:ext>
            </a:extLst>
          </p:cNvPr>
          <p:cNvSpPr txBox="1">
            <a:spLocks/>
          </p:cNvSpPr>
          <p:nvPr/>
        </p:nvSpPr>
        <p:spPr>
          <a:xfrm>
            <a:off x="3877112" y="5591226"/>
            <a:ext cx="7958970" cy="505741"/>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Even though the classification of “Birds” is poor, the accuracy is comparable to the previous scenario as the majority class is mostly captured by the model.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54C1042-7799-9336-BBD3-436B42CDE708}"/>
                  </a:ext>
                </a:extLst>
              </p:cNvPr>
              <p:cNvSpPr txBox="1"/>
              <p:nvPr/>
            </p:nvSpPr>
            <p:spPr>
              <a:xfrm>
                <a:off x="4295394" y="3553145"/>
                <a:ext cx="6094602" cy="664926"/>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𝐴𝑐𝑐𝑢𝑟𝑎𝑐𝑦</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i="1">
                              <a:latin typeface="Cambria Math" panose="02040503050406030204" pitchFamily="18" charset="0"/>
                            </a:rPr>
                            <m:t># </m:t>
                          </m:r>
                          <m:r>
                            <a:rPr lang="en-US" sz="1800" b="0" i="1" smtClean="0">
                              <a:latin typeface="Cambria Math" panose="02040503050406030204" pitchFamily="18" charset="0"/>
                            </a:rPr>
                            <m:t>𝑐</m:t>
                          </m:r>
                          <m:r>
                            <a:rPr lang="en-US" sz="1800" i="1">
                              <a:latin typeface="Cambria Math" panose="02040503050406030204" pitchFamily="18" charset="0"/>
                            </a:rPr>
                            <m:t>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num>
                        <m:den>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4" name="TextBox 3">
                <a:extLst>
                  <a:ext uri="{FF2B5EF4-FFF2-40B4-BE49-F238E27FC236}">
                    <a16:creationId xmlns:a16="http://schemas.microsoft.com/office/drawing/2014/main" id="{054C1042-7799-9336-BBD3-436B42CDE708}"/>
                  </a:ext>
                </a:extLst>
              </p:cNvPr>
              <p:cNvSpPr txBox="1">
                <a:spLocks noRot="1" noChangeAspect="1" noMove="1" noResize="1" noEditPoints="1" noAdjustHandles="1" noChangeArrowheads="1" noChangeShapeType="1" noTextEdit="1"/>
              </p:cNvSpPr>
              <p:nvPr/>
            </p:nvSpPr>
            <p:spPr>
              <a:xfrm>
                <a:off x="4295394" y="3553145"/>
                <a:ext cx="6094602" cy="664926"/>
              </a:xfrm>
              <a:prstGeom prst="rect">
                <a:avLst/>
              </a:prstGeom>
              <a:blipFill>
                <a:blip r:embed="rId4"/>
                <a:stretch>
                  <a:fillRect/>
                </a:stretch>
              </a:blipFill>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60CC0261-6700-A4A8-7C5A-49C5846F73E6}"/>
              </a:ext>
            </a:extLst>
          </p:cNvPr>
          <p:cNvSpPr txBox="1">
            <a:spLocks/>
          </p:cNvSpPr>
          <p:nvPr/>
        </p:nvSpPr>
        <p:spPr>
          <a:xfrm>
            <a:off x="838200" y="1699627"/>
            <a:ext cx="10515600" cy="1294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Accuracy measures the overall effectiveness of the classification model (classifier). It answers the question, “How many datapoints did the model classify correctly?”</a:t>
            </a:r>
          </a:p>
        </p:txBody>
      </p:sp>
    </p:spTree>
    <p:extLst>
      <p:ext uri="{BB962C8B-B14F-4D97-AF65-F5344CB8AC3E}">
        <p14:creationId xmlns:p14="http://schemas.microsoft.com/office/powerpoint/2010/main" val="4184444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Recall</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644D50E-30AC-B0ED-E9EC-DE126F5DF01D}"/>
                  </a:ext>
                </a:extLst>
              </p:cNvPr>
              <p:cNvSpPr txBox="1"/>
              <p:nvPr/>
            </p:nvSpPr>
            <p:spPr>
              <a:xfrm>
                <a:off x="4429618" y="3429000"/>
                <a:ext cx="609460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𝑅𝑒𝑐𝑎𝑙𝑙</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7" name="TextBox 6">
                <a:extLst>
                  <a:ext uri="{FF2B5EF4-FFF2-40B4-BE49-F238E27FC236}">
                    <a16:creationId xmlns:a16="http://schemas.microsoft.com/office/drawing/2014/main" id="{E644D50E-30AC-B0ED-E9EC-DE126F5DF01D}"/>
                  </a:ext>
                </a:extLst>
              </p:cNvPr>
              <p:cNvSpPr txBox="1">
                <a:spLocks noRot="1" noChangeAspect="1" noMove="1" noResize="1" noEditPoints="1" noAdjustHandles="1" noChangeArrowheads="1" noChangeShapeType="1" noTextEdit="1"/>
              </p:cNvSpPr>
              <p:nvPr/>
            </p:nvSpPr>
            <p:spPr>
              <a:xfrm>
                <a:off x="4429618" y="3429000"/>
                <a:ext cx="6094602" cy="665760"/>
              </a:xfrm>
              <a:prstGeom prst="rect">
                <a:avLst/>
              </a:prstGeom>
              <a:blipFill>
                <a:blip r:embed="rId2"/>
                <a:stretch>
                  <a:fillRect/>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E2E1F2FC-D6BB-E739-5996-DE282D5009B5}"/>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5" name="Table 10">
            <a:extLst>
              <a:ext uri="{FF2B5EF4-FFF2-40B4-BE49-F238E27FC236}">
                <a16:creationId xmlns:a16="http://schemas.microsoft.com/office/drawing/2014/main" id="{C04EFBBC-ED7E-F8D0-7316-C3A5C60C0368}"/>
              </a:ext>
            </a:extLst>
          </p:cNvPr>
          <p:cNvGraphicFramePr>
            <a:graphicFrameLocks noGrp="1"/>
          </p:cNvGraphicFramePr>
          <p:nvPr>
            <p:extLst>
              <p:ext uri="{D42A27DB-BD31-4B8C-83A1-F6EECF244321}">
                <p14:modId xmlns:p14="http://schemas.microsoft.com/office/powerpoint/2010/main" val="3005306349"/>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p:sp>
        <p:nvSpPr>
          <p:cNvPr id="8" name="Content Placeholder 2">
            <a:extLst>
              <a:ext uri="{FF2B5EF4-FFF2-40B4-BE49-F238E27FC236}">
                <a16:creationId xmlns:a16="http://schemas.microsoft.com/office/drawing/2014/main" id="{5D483418-8BBC-0A49-DC12-97D128213654}"/>
              </a:ext>
            </a:extLst>
          </p:cNvPr>
          <p:cNvSpPr txBox="1">
            <a:spLocks/>
          </p:cNvSpPr>
          <p:nvPr/>
        </p:nvSpPr>
        <p:spPr>
          <a:xfrm>
            <a:off x="838200" y="1690688"/>
            <a:ext cx="10515600" cy="20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Recall measures the effectiveness of the classification model (classifier) on each class. It answers the question, “For the datapoints that belong to this class how many did the model classify correctly?” It is also called Sensitivity or True Positive Rate.</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D7720B1-92C6-30BE-A941-4636CD09C77B}"/>
                  </a:ext>
                </a:extLst>
              </p:cNvPr>
              <p:cNvSpPr txBox="1"/>
              <p:nvPr/>
            </p:nvSpPr>
            <p:spPr>
              <a:xfrm>
                <a:off x="3529202" y="4116549"/>
                <a:ext cx="6442744"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r>
                        <a:rPr lang="en-US" sz="1800" b="0" i="1" dirty="0" smtClean="0">
                          <a:latin typeface="Cambria Math" panose="02040503050406030204" pitchFamily="18" charset="0"/>
                        </a:rPr>
                        <m:t>𝑅𝑒𝑐𝑎𝑙</m:t>
                      </m:r>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𝑙</m:t>
                          </m:r>
                        </m:e>
                        <m:sub>
                          <m:r>
                            <a:rPr lang="en-US"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m:t>
                          </m:r>
                        </m:num>
                        <m:den>
                          <m:r>
                            <a:rPr lang="en-US" sz="1800" b="0" i="1" dirty="0" smtClean="0">
                              <a:latin typeface="Cambria Math" panose="02040503050406030204" pitchFamily="18" charset="0"/>
                            </a:rPr>
                            <m:t>76+10+12</m:t>
                          </m:r>
                        </m:den>
                      </m:f>
                      <m:r>
                        <a:rPr lang="en-US" sz="1800" b="0" i="1" dirty="0" smtClean="0">
                          <a:latin typeface="Cambria Math" panose="02040503050406030204" pitchFamily="18" charset="0"/>
                        </a:rPr>
                        <m:t>=77.55%</m:t>
                      </m:r>
                    </m:oMath>
                  </m:oMathPara>
                </a14:m>
                <a:endParaRPr lang="en-US" sz="1800" b="0" dirty="0"/>
              </a:p>
            </p:txBody>
          </p:sp>
        </mc:Choice>
        <mc:Fallback xmlns="">
          <p:sp>
            <p:nvSpPr>
              <p:cNvPr id="10" name="TextBox 9">
                <a:extLst>
                  <a:ext uri="{FF2B5EF4-FFF2-40B4-BE49-F238E27FC236}">
                    <a16:creationId xmlns:a16="http://schemas.microsoft.com/office/drawing/2014/main" id="{0D7720B1-92C6-30BE-A941-4636CD09C77B}"/>
                  </a:ext>
                </a:extLst>
              </p:cNvPr>
              <p:cNvSpPr txBox="1">
                <a:spLocks noRot="1" noChangeAspect="1" noMove="1" noResize="1" noEditPoints="1" noAdjustHandles="1" noChangeArrowheads="1" noChangeShapeType="1" noTextEdit="1"/>
              </p:cNvSpPr>
              <p:nvPr/>
            </p:nvSpPr>
            <p:spPr>
              <a:xfrm>
                <a:off x="3529202" y="4116549"/>
                <a:ext cx="6442744"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580D0F2-1176-BB9B-0ADF-7EB16CF2FB7B}"/>
                  </a:ext>
                </a:extLst>
              </p:cNvPr>
              <p:cNvSpPr txBox="1"/>
              <p:nvPr/>
            </p:nvSpPr>
            <p:spPr>
              <a:xfrm>
                <a:off x="3529202" y="4741021"/>
                <a:ext cx="6442744"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𝑅𝑒𝑐𝑎𝑙</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𝑙</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81</m:t>
                          </m:r>
                        </m:num>
                        <m:den>
                          <m:r>
                            <a:rPr lang="en-US" sz="1800" b="0" i="1" smtClean="0">
                              <a:latin typeface="Cambria Math" panose="02040503050406030204" pitchFamily="18" charset="0"/>
                            </a:rPr>
                            <m:t>81+6+3</m:t>
                          </m:r>
                        </m:den>
                      </m:f>
                      <m:r>
                        <a:rPr lang="en-US" sz="1800" b="0" i="1" smtClean="0">
                          <a:latin typeface="Cambria Math" panose="02040503050406030204" pitchFamily="18" charset="0"/>
                        </a:rPr>
                        <m:t>=90.00%</m:t>
                      </m:r>
                    </m:oMath>
                  </m:oMathPara>
                </a14:m>
                <a:endParaRPr lang="en-US" sz="1800" b="0" dirty="0"/>
              </a:p>
            </p:txBody>
          </p:sp>
        </mc:Choice>
        <mc:Fallback xmlns="">
          <p:sp>
            <p:nvSpPr>
              <p:cNvPr id="12" name="TextBox 11">
                <a:extLst>
                  <a:ext uri="{FF2B5EF4-FFF2-40B4-BE49-F238E27FC236}">
                    <a16:creationId xmlns:a16="http://schemas.microsoft.com/office/drawing/2014/main" id="{2580D0F2-1176-BB9B-0ADF-7EB16CF2FB7B}"/>
                  </a:ext>
                </a:extLst>
              </p:cNvPr>
              <p:cNvSpPr txBox="1">
                <a:spLocks noRot="1" noChangeAspect="1" noMove="1" noResize="1" noEditPoints="1" noAdjustHandles="1" noChangeArrowheads="1" noChangeShapeType="1" noTextEdit="1"/>
              </p:cNvSpPr>
              <p:nvPr/>
            </p:nvSpPr>
            <p:spPr>
              <a:xfrm>
                <a:off x="3529202" y="4741021"/>
                <a:ext cx="6442744"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A1106EA-CF34-DA3C-D3F5-913D555AEAB5}"/>
                  </a:ext>
                </a:extLst>
              </p:cNvPr>
              <p:cNvSpPr txBox="1"/>
              <p:nvPr/>
            </p:nvSpPr>
            <p:spPr>
              <a:xfrm>
                <a:off x="3529202" y="5365493"/>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i="1" smtClean="0">
                          <a:latin typeface="Cambria Math" panose="02040503050406030204" pitchFamily="18" charset="0"/>
                        </a:rPr>
                        <m:t>𝑅𝑒𝑐𝑎𝑙</m:t>
                      </m:r>
                      <m:sSub>
                        <m:sSubPr>
                          <m:ctrlPr>
                            <a:rPr lang="en-US" sz="1800" i="1">
                              <a:latin typeface="Cambria Math" panose="02040503050406030204" pitchFamily="18" charset="0"/>
                            </a:rPr>
                          </m:ctrlPr>
                        </m:sSubPr>
                        <m:e>
                          <m:r>
                            <a:rPr lang="en-US" sz="1800" i="1">
                              <a:latin typeface="Cambria Math" panose="02040503050406030204" pitchFamily="18" charset="0"/>
                            </a:rPr>
                            <m:t>𝑙</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69</m:t>
                          </m:r>
                        </m:num>
                        <m:den>
                          <m:r>
                            <a:rPr lang="en-US" sz="1800" i="1">
                              <a:latin typeface="Cambria Math" panose="02040503050406030204" pitchFamily="18" charset="0"/>
                            </a:rPr>
                            <m:t>27+69+11</m:t>
                          </m:r>
                        </m:den>
                      </m:f>
                      <m:r>
                        <a:rPr lang="en-US" sz="1800" i="1">
                          <a:latin typeface="Cambria Math" panose="02040503050406030204" pitchFamily="18" charset="0"/>
                        </a:rPr>
                        <m:t>=64.48%</m:t>
                      </m:r>
                    </m:oMath>
                  </m:oMathPara>
                </a14:m>
                <a:endParaRPr lang="en-US" sz="1800" b="0" dirty="0"/>
              </a:p>
            </p:txBody>
          </p:sp>
        </mc:Choice>
        <mc:Fallback xmlns="">
          <p:sp>
            <p:nvSpPr>
              <p:cNvPr id="14" name="TextBox 13">
                <a:extLst>
                  <a:ext uri="{FF2B5EF4-FFF2-40B4-BE49-F238E27FC236}">
                    <a16:creationId xmlns:a16="http://schemas.microsoft.com/office/drawing/2014/main" id="{DA1106EA-CF34-DA3C-D3F5-913D555AEAB5}"/>
                  </a:ext>
                </a:extLst>
              </p:cNvPr>
              <p:cNvSpPr txBox="1">
                <a:spLocks noRot="1" noChangeAspect="1" noMove="1" noResize="1" noEditPoints="1" noAdjustHandles="1" noChangeArrowheads="1" noChangeShapeType="1" noTextEdit="1"/>
              </p:cNvSpPr>
              <p:nvPr/>
            </p:nvSpPr>
            <p:spPr>
              <a:xfrm>
                <a:off x="3529202" y="5365493"/>
                <a:ext cx="6094602" cy="87985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41345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Recall</a:t>
            </a:r>
          </a:p>
        </p:txBody>
      </p:sp>
      <p:sp>
        <p:nvSpPr>
          <p:cNvPr id="8" name="Content Placeholder 2">
            <a:extLst>
              <a:ext uri="{FF2B5EF4-FFF2-40B4-BE49-F238E27FC236}">
                <a16:creationId xmlns:a16="http://schemas.microsoft.com/office/drawing/2014/main" id="{1ACE73D8-CA01-F52D-CEAD-E58F2D15B720}"/>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p:graphicFrame>
        <p:nvGraphicFramePr>
          <p:cNvPr id="9" name="Table 10">
            <a:extLst>
              <a:ext uri="{FF2B5EF4-FFF2-40B4-BE49-F238E27FC236}">
                <a16:creationId xmlns:a16="http://schemas.microsoft.com/office/drawing/2014/main" id="{C43AA608-26D8-521F-1D49-10FC8EFC66D6}"/>
              </a:ext>
            </a:extLst>
          </p:cNvPr>
          <p:cNvGraphicFramePr>
            <a:graphicFrameLocks noGrp="1"/>
          </p:cNvGraphicFramePr>
          <p:nvPr>
            <p:extLst>
              <p:ext uri="{D42A27DB-BD31-4B8C-83A1-F6EECF244321}">
                <p14:modId xmlns:p14="http://schemas.microsoft.com/office/powerpoint/2010/main" val="1383060407"/>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p:sp>
        <p:nvSpPr>
          <p:cNvPr id="10" name="Content Placeholder 2">
            <a:extLst>
              <a:ext uri="{FF2B5EF4-FFF2-40B4-BE49-F238E27FC236}">
                <a16:creationId xmlns:a16="http://schemas.microsoft.com/office/drawing/2014/main" id="{803E182C-3DAD-7A2E-EFFC-55FF3C2DC654}"/>
              </a:ext>
            </a:extLst>
          </p:cNvPr>
          <p:cNvSpPr txBox="1">
            <a:spLocks/>
          </p:cNvSpPr>
          <p:nvPr/>
        </p:nvSpPr>
        <p:spPr>
          <a:xfrm>
            <a:off x="8083228" y="4581345"/>
            <a:ext cx="3753523" cy="15156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Clearly this model performs poorly on the identification of “Birds” relative to the previous scenario and the metric “Recall” captures this. </a:t>
            </a:r>
          </a:p>
        </p:txBody>
      </p:sp>
      <p:sp>
        <p:nvSpPr>
          <p:cNvPr id="12" name="Content Placeholder 2">
            <a:extLst>
              <a:ext uri="{FF2B5EF4-FFF2-40B4-BE49-F238E27FC236}">
                <a16:creationId xmlns:a16="http://schemas.microsoft.com/office/drawing/2014/main" id="{AEC4BA8C-E2A9-86EA-A821-C94D8110A174}"/>
              </a:ext>
            </a:extLst>
          </p:cNvPr>
          <p:cNvSpPr txBox="1">
            <a:spLocks/>
          </p:cNvSpPr>
          <p:nvPr/>
        </p:nvSpPr>
        <p:spPr>
          <a:xfrm>
            <a:off x="838200" y="1690688"/>
            <a:ext cx="10515600" cy="20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Recall measures the effectiveness of the classification model (classifier) on each class. It answers the question, “For the datapoints that belong to this class how many did the model classify correctly?” It is also called Sensitivity or True Positive Rate.</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06EF30D-54D2-546A-9058-9EF4D8D6DA0B}"/>
                  </a:ext>
                </a:extLst>
              </p:cNvPr>
              <p:cNvSpPr txBox="1"/>
              <p:nvPr/>
            </p:nvSpPr>
            <p:spPr>
              <a:xfrm>
                <a:off x="3654411" y="4212691"/>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b="0" i="1" dirty="0" smtClean="0">
                          <a:latin typeface="Cambria Math" panose="02040503050406030204" pitchFamily="18" charset="0"/>
                        </a:rPr>
                        <m:t>𝑅𝑒𝑐𝑎𝑙</m:t>
                      </m:r>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𝑙</m:t>
                          </m:r>
                        </m:e>
                        <m:sub>
                          <m:r>
                            <a:rPr lang="en-US"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m:t>
                          </m:r>
                        </m:num>
                        <m:den>
                          <m:r>
                            <a:rPr lang="en-US" sz="1800" b="0" i="1" dirty="0" smtClean="0">
                              <a:latin typeface="Cambria Math" panose="02040503050406030204" pitchFamily="18" charset="0"/>
                            </a:rPr>
                            <m:t>76+20+12</m:t>
                          </m:r>
                        </m:den>
                      </m:f>
                      <m:r>
                        <a:rPr lang="en-US" sz="1800" b="0" i="1" dirty="0" smtClean="0">
                          <a:latin typeface="Cambria Math" panose="02040503050406030204" pitchFamily="18" charset="0"/>
                        </a:rPr>
                        <m:t>=70.37%</m:t>
                      </m:r>
                    </m:oMath>
                  </m:oMathPara>
                </a14:m>
                <a:endParaRPr lang="en-US" sz="1800" b="0" dirty="0"/>
              </a:p>
            </p:txBody>
          </p:sp>
        </mc:Choice>
        <mc:Fallback xmlns="">
          <p:sp>
            <p:nvSpPr>
              <p:cNvPr id="14" name="TextBox 13">
                <a:extLst>
                  <a:ext uri="{FF2B5EF4-FFF2-40B4-BE49-F238E27FC236}">
                    <a16:creationId xmlns:a16="http://schemas.microsoft.com/office/drawing/2014/main" id="{306EF30D-54D2-546A-9058-9EF4D8D6DA0B}"/>
                  </a:ext>
                </a:extLst>
              </p:cNvPr>
              <p:cNvSpPr txBox="1">
                <a:spLocks noRot="1" noChangeAspect="1" noMove="1" noResize="1" noEditPoints="1" noAdjustHandles="1" noChangeArrowheads="1" noChangeShapeType="1" noTextEdit="1"/>
              </p:cNvSpPr>
              <p:nvPr/>
            </p:nvSpPr>
            <p:spPr>
              <a:xfrm>
                <a:off x="3654411" y="4212691"/>
                <a:ext cx="6094602" cy="87985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A93A521-3E67-5500-8227-C62188F0362A}"/>
                  </a:ext>
                </a:extLst>
              </p:cNvPr>
              <p:cNvSpPr txBox="1"/>
              <p:nvPr/>
            </p:nvSpPr>
            <p:spPr>
              <a:xfrm>
                <a:off x="3654411" y="4736468"/>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i="1" smtClean="0">
                          <a:latin typeface="Cambria Math" panose="02040503050406030204" pitchFamily="18" charset="0"/>
                        </a:rPr>
                        <m:t>𝑅𝑒𝑐𝑎𝑙</m:t>
                      </m:r>
                      <m:sSub>
                        <m:sSubPr>
                          <m:ctrlPr>
                            <a:rPr lang="en-US" sz="1800" i="1">
                              <a:latin typeface="Cambria Math" panose="02040503050406030204" pitchFamily="18" charset="0"/>
                            </a:rPr>
                          </m:ctrlPr>
                        </m:sSubPr>
                        <m:e>
                          <m:r>
                            <a:rPr lang="en-US" sz="1800" i="1">
                              <a:latin typeface="Cambria Math" panose="02040503050406030204" pitchFamily="18" charset="0"/>
                            </a:rPr>
                            <m:t>𝑙</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b="0" i="1" smtClean="0">
                              <a:latin typeface="Cambria Math" panose="02040503050406030204" pitchFamily="18" charset="0"/>
                            </a:rPr>
                            <m:t>180</m:t>
                          </m:r>
                        </m:num>
                        <m:den>
                          <m:r>
                            <a:rPr lang="en-US" sz="1800" i="1">
                              <a:latin typeface="Cambria Math" panose="02040503050406030204" pitchFamily="18" charset="0"/>
                            </a:rPr>
                            <m:t>27+</m:t>
                          </m:r>
                          <m:r>
                            <a:rPr lang="en-US" sz="1800" b="0" i="1" smtClean="0">
                              <a:latin typeface="Cambria Math" panose="02040503050406030204" pitchFamily="18" charset="0"/>
                            </a:rPr>
                            <m:t>180</m:t>
                          </m:r>
                          <m:r>
                            <a:rPr lang="en-US" sz="1800" i="1">
                              <a:latin typeface="Cambria Math" panose="02040503050406030204" pitchFamily="18" charset="0"/>
                            </a:rPr>
                            <m:t>+11</m:t>
                          </m:r>
                        </m:den>
                      </m:f>
                      <m:r>
                        <a:rPr lang="en-US" sz="1800" i="1">
                          <a:latin typeface="Cambria Math" panose="02040503050406030204" pitchFamily="18" charset="0"/>
                        </a:rPr>
                        <m:t>=</m:t>
                      </m:r>
                      <m:r>
                        <a:rPr lang="en-US" sz="1800" b="0" i="1" smtClean="0">
                          <a:latin typeface="Cambria Math" panose="02040503050406030204" pitchFamily="18" charset="0"/>
                        </a:rPr>
                        <m:t>82</m:t>
                      </m:r>
                      <m:r>
                        <a:rPr lang="en-US" sz="1800" i="1">
                          <a:latin typeface="Cambria Math" panose="02040503050406030204" pitchFamily="18" charset="0"/>
                        </a:rPr>
                        <m:t>.</m:t>
                      </m:r>
                      <m:r>
                        <a:rPr lang="en-US" sz="1800" b="0" i="1" smtClean="0">
                          <a:latin typeface="Cambria Math" panose="02040503050406030204" pitchFamily="18" charset="0"/>
                        </a:rPr>
                        <m:t>56</m:t>
                      </m:r>
                      <m:r>
                        <a:rPr lang="en-US" sz="1800" i="1">
                          <a:latin typeface="Cambria Math" panose="02040503050406030204" pitchFamily="18" charset="0"/>
                        </a:rPr>
                        <m:t>%</m:t>
                      </m:r>
                    </m:oMath>
                  </m:oMathPara>
                </a14:m>
                <a:endParaRPr lang="en-US" sz="1800" b="0" dirty="0"/>
              </a:p>
            </p:txBody>
          </p:sp>
        </mc:Choice>
        <mc:Fallback xmlns="">
          <p:sp>
            <p:nvSpPr>
              <p:cNvPr id="16" name="TextBox 15">
                <a:extLst>
                  <a:ext uri="{FF2B5EF4-FFF2-40B4-BE49-F238E27FC236}">
                    <a16:creationId xmlns:a16="http://schemas.microsoft.com/office/drawing/2014/main" id="{EA93A521-3E67-5500-8227-C62188F0362A}"/>
                  </a:ext>
                </a:extLst>
              </p:cNvPr>
              <p:cNvSpPr txBox="1">
                <a:spLocks noRot="1" noChangeAspect="1" noMove="1" noResize="1" noEditPoints="1" noAdjustHandles="1" noChangeArrowheads="1" noChangeShapeType="1" noTextEdit="1"/>
              </p:cNvSpPr>
              <p:nvPr/>
            </p:nvSpPr>
            <p:spPr>
              <a:xfrm>
                <a:off x="3654411" y="4736468"/>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8E35040-C154-FE67-539E-BBC7176DA859}"/>
                  </a:ext>
                </a:extLst>
              </p:cNvPr>
              <p:cNvSpPr txBox="1"/>
              <p:nvPr/>
            </p:nvSpPr>
            <p:spPr>
              <a:xfrm>
                <a:off x="3654411" y="5260245"/>
                <a:ext cx="6094602" cy="8882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𝑅𝑒𝑐𝑎𝑙</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𝑙</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25</m:t>
                          </m:r>
                        </m:num>
                        <m:den>
                          <m:r>
                            <a:rPr lang="en-US" sz="1800" b="0" i="1" smtClean="0">
                              <a:latin typeface="Cambria Math" panose="02040503050406030204" pitchFamily="18" charset="0"/>
                            </a:rPr>
                            <m:t>16+3+25</m:t>
                          </m:r>
                        </m:den>
                      </m:f>
                      <m:r>
                        <a:rPr lang="en-US" sz="1800" b="0" i="1" smtClean="0">
                          <a:latin typeface="Cambria Math" panose="02040503050406030204" pitchFamily="18" charset="0"/>
                        </a:rPr>
                        <m:t>=56.81%</m:t>
                      </m:r>
                    </m:oMath>
                  </m:oMathPara>
                </a14:m>
                <a:endParaRPr lang="en-US" sz="1800" b="0" dirty="0"/>
              </a:p>
            </p:txBody>
          </p:sp>
        </mc:Choice>
        <mc:Fallback xmlns="">
          <p:sp>
            <p:nvSpPr>
              <p:cNvPr id="18" name="TextBox 17">
                <a:extLst>
                  <a:ext uri="{FF2B5EF4-FFF2-40B4-BE49-F238E27FC236}">
                    <a16:creationId xmlns:a16="http://schemas.microsoft.com/office/drawing/2014/main" id="{38E35040-C154-FE67-539E-BBC7176DA859}"/>
                  </a:ext>
                </a:extLst>
              </p:cNvPr>
              <p:cNvSpPr txBox="1">
                <a:spLocks noRot="1" noChangeAspect="1" noMove="1" noResize="1" noEditPoints="1" noAdjustHandles="1" noChangeArrowheads="1" noChangeShapeType="1" noTextEdit="1"/>
              </p:cNvSpPr>
              <p:nvPr/>
            </p:nvSpPr>
            <p:spPr>
              <a:xfrm>
                <a:off x="3654411" y="5260245"/>
                <a:ext cx="6094602" cy="8882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9BE55B8-9119-FBE8-2365-7221267398EC}"/>
                  </a:ext>
                </a:extLst>
              </p:cNvPr>
              <p:cNvSpPr txBox="1"/>
              <p:nvPr/>
            </p:nvSpPr>
            <p:spPr>
              <a:xfrm>
                <a:off x="4429618" y="3429000"/>
                <a:ext cx="609460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𝑅𝑒𝑐𝑎𝑙𝑙</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19" name="TextBox 18">
                <a:extLst>
                  <a:ext uri="{FF2B5EF4-FFF2-40B4-BE49-F238E27FC236}">
                    <a16:creationId xmlns:a16="http://schemas.microsoft.com/office/drawing/2014/main" id="{99BE55B8-9119-FBE8-2365-7221267398EC}"/>
                  </a:ext>
                </a:extLst>
              </p:cNvPr>
              <p:cNvSpPr txBox="1">
                <a:spLocks noRot="1" noChangeAspect="1" noMove="1" noResize="1" noEditPoints="1" noAdjustHandles="1" noChangeArrowheads="1" noChangeShapeType="1" noTextEdit="1"/>
              </p:cNvSpPr>
              <p:nvPr/>
            </p:nvSpPr>
            <p:spPr>
              <a:xfrm>
                <a:off x="4429618" y="3429000"/>
                <a:ext cx="6094602" cy="665760"/>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19358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False Positive Rate (FPR)</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644D50E-30AC-B0ED-E9EC-DE126F5DF01D}"/>
                  </a:ext>
                </a:extLst>
              </p:cNvPr>
              <p:cNvSpPr txBox="1"/>
              <p:nvPr/>
            </p:nvSpPr>
            <p:spPr>
              <a:xfrm>
                <a:off x="3440884" y="3451181"/>
                <a:ext cx="815969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𝑖𝑛𝑐𝑜𝑟𝑟𝑒𝑐𝑡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𝑛𝑜𝑛</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7" name="TextBox 6">
                <a:extLst>
                  <a:ext uri="{FF2B5EF4-FFF2-40B4-BE49-F238E27FC236}">
                    <a16:creationId xmlns:a16="http://schemas.microsoft.com/office/drawing/2014/main" id="{E644D50E-30AC-B0ED-E9EC-DE126F5DF01D}"/>
                  </a:ext>
                </a:extLst>
              </p:cNvPr>
              <p:cNvSpPr txBox="1">
                <a:spLocks noRot="1" noChangeAspect="1" noMove="1" noResize="1" noEditPoints="1" noAdjustHandles="1" noChangeArrowheads="1" noChangeShapeType="1" noTextEdit="1"/>
              </p:cNvSpPr>
              <p:nvPr/>
            </p:nvSpPr>
            <p:spPr>
              <a:xfrm>
                <a:off x="3440884" y="3451181"/>
                <a:ext cx="8159692" cy="665760"/>
              </a:xfrm>
              <a:prstGeom prst="rect">
                <a:avLst/>
              </a:prstGeom>
              <a:blipFill>
                <a:blip r:embed="rId2"/>
                <a:stretch>
                  <a:fillRect/>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87808785-0E66-BE7E-E437-D7B0D92E4ED0}"/>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4" name="Table 10">
            <a:extLst>
              <a:ext uri="{FF2B5EF4-FFF2-40B4-BE49-F238E27FC236}">
                <a16:creationId xmlns:a16="http://schemas.microsoft.com/office/drawing/2014/main" id="{291C64F9-0B8A-D106-366D-31B50BA8C3D2}"/>
              </a:ext>
            </a:extLst>
          </p:cNvPr>
          <p:cNvGraphicFramePr>
            <a:graphicFrameLocks noGrp="1"/>
          </p:cNvGraphicFramePr>
          <p:nvPr>
            <p:extLst>
              <p:ext uri="{D42A27DB-BD31-4B8C-83A1-F6EECF244321}">
                <p14:modId xmlns:p14="http://schemas.microsoft.com/office/powerpoint/2010/main" val="4251050893"/>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9077283-8F65-696A-DEB0-63EC5A0F953C}"/>
                  </a:ext>
                </a:extLst>
              </p:cNvPr>
              <p:cNvSpPr txBox="1"/>
              <p:nvPr/>
            </p:nvSpPr>
            <p:spPr>
              <a:xfrm>
                <a:off x="3642919" y="4366487"/>
                <a:ext cx="6094602" cy="617348"/>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sz="1800" b="0" i="1" dirty="0" smtClean="0">
                          <a:latin typeface="Cambria Math" panose="02040503050406030204" pitchFamily="18" charset="0"/>
                        </a:rPr>
                        <m:t>𝐹𝑃</m:t>
                      </m:r>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𝑅</m:t>
                          </m:r>
                        </m:e>
                        <m:sub>
                          <m:r>
                            <a:rPr lang="en-US"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b="0" i="1" dirty="0" smtClean="0">
                              <a:latin typeface="Cambria Math" panose="02040503050406030204" pitchFamily="18" charset="0"/>
                            </a:rPr>
                            <m:t>27+6</m:t>
                          </m:r>
                        </m:num>
                        <m:den>
                          <m:r>
                            <a:rPr lang="en-US" sz="1800" b="0" i="1" dirty="0" smtClean="0">
                              <a:latin typeface="Cambria Math" panose="02040503050406030204" pitchFamily="18" charset="0"/>
                            </a:rPr>
                            <m:t>27+69+11+6+3+81</m:t>
                          </m:r>
                        </m:den>
                      </m:f>
                      <m:r>
                        <a:rPr lang="en-US" sz="1800" b="0" i="1" dirty="0" smtClean="0">
                          <a:latin typeface="Cambria Math" panose="02040503050406030204" pitchFamily="18" charset="0"/>
                        </a:rPr>
                        <m:t>=16.75%</m:t>
                      </m:r>
                    </m:oMath>
                  </m:oMathPara>
                </a14:m>
                <a:endParaRPr lang="en-US" dirty="0"/>
              </a:p>
            </p:txBody>
          </p:sp>
        </mc:Choice>
        <mc:Fallback xmlns="">
          <p:sp>
            <p:nvSpPr>
              <p:cNvPr id="11" name="TextBox 10">
                <a:extLst>
                  <a:ext uri="{FF2B5EF4-FFF2-40B4-BE49-F238E27FC236}">
                    <a16:creationId xmlns:a16="http://schemas.microsoft.com/office/drawing/2014/main" id="{69077283-8F65-696A-DEB0-63EC5A0F953C}"/>
                  </a:ext>
                </a:extLst>
              </p:cNvPr>
              <p:cNvSpPr txBox="1">
                <a:spLocks noRot="1" noChangeAspect="1" noMove="1" noResize="1" noEditPoints="1" noAdjustHandles="1" noChangeArrowheads="1" noChangeShapeType="1" noTextEdit="1"/>
              </p:cNvSpPr>
              <p:nvPr/>
            </p:nvSpPr>
            <p:spPr>
              <a:xfrm>
                <a:off x="3642919" y="4366487"/>
                <a:ext cx="6094602" cy="61734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C68AF22-EAAA-EA51-348B-F9C172E103FF}"/>
                  </a:ext>
                </a:extLst>
              </p:cNvPr>
              <p:cNvSpPr txBox="1"/>
              <p:nvPr/>
            </p:nvSpPr>
            <p:spPr>
              <a:xfrm>
                <a:off x="3642919" y="4660545"/>
                <a:ext cx="6094602"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𝐹𝑃𝑅</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b="0" i="1" smtClean="0">
                              <a:latin typeface="Cambria Math" panose="02040503050406030204" pitchFamily="18" charset="0"/>
                            </a:rPr>
                            <m:t>10+3</m:t>
                          </m:r>
                        </m:num>
                        <m:den>
                          <m:r>
                            <a:rPr lang="en-US" sz="1800" i="1" smtClean="0">
                              <a:latin typeface="Cambria Math" panose="02040503050406030204" pitchFamily="18" charset="0"/>
                            </a:rPr>
                            <m:t>7</m:t>
                          </m:r>
                          <m:r>
                            <a:rPr lang="en-US" sz="1800" b="0" i="1" smtClean="0">
                              <a:latin typeface="Cambria Math" panose="02040503050406030204" pitchFamily="18" charset="0"/>
                            </a:rPr>
                            <m:t>6+10+12+6+3+81</m:t>
                          </m:r>
                        </m:den>
                      </m:f>
                      <m:r>
                        <a:rPr lang="en-US" sz="1800" i="1">
                          <a:latin typeface="Cambria Math" panose="02040503050406030204" pitchFamily="18" charset="0"/>
                        </a:rPr>
                        <m:t>=</m:t>
                      </m:r>
                      <m:r>
                        <a:rPr lang="en-US" sz="1800" b="0" i="1" smtClean="0">
                          <a:latin typeface="Cambria Math" panose="02040503050406030204" pitchFamily="18" charset="0"/>
                        </a:rPr>
                        <m:t>6</m:t>
                      </m:r>
                      <m:r>
                        <a:rPr lang="en-US" sz="1800" i="1">
                          <a:latin typeface="Cambria Math" panose="02040503050406030204" pitchFamily="18" charset="0"/>
                        </a:rPr>
                        <m:t>.</m:t>
                      </m:r>
                      <m:r>
                        <a:rPr lang="en-US" sz="1800" b="0" i="1" smtClean="0">
                          <a:latin typeface="Cambria Math" panose="02040503050406030204" pitchFamily="18" charset="0"/>
                        </a:rPr>
                        <m:t>91</m:t>
                      </m:r>
                      <m:r>
                        <a:rPr lang="en-US" sz="1800" i="1">
                          <a:latin typeface="Cambria Math" panose="02040503050406030204" pitchFamily="18" charset="0"/>
                        </a:rPr>
                        <m:t>%</m:t>
                      </m:r>
                    </m:oMath>
                  </m:oMathPara>
                </a14:m>
                <a:endParaRPr lang="en-US" sz="1800" b="0" dirty="0"/>
              </a:p>
            </p:txBody>
          </p:sp>
        </mc:Choice>
        <mc:Fallback xmlns="">
          <p:sp>
            <p:nvSpPr>
              <p:cNvPr id="13" name="TextBox 12">
                <a:extLst>
                  <a:ext uri="{FF2B5EF4-FFF2-40B4-BE49-F238E27FC236}">
                    <a16:creationId xmlns:a16="http://schemas.microsoft.com/office/drawing/2014/main" id="{1C68AF22-EAAA-EA51-348B-F9C172E103FF}"/>
                  </a:ext>
                </a:extLst>
              </p:cNvPr>
              <p:cNvSpPr txBox="1">
                <a:spLocks noRot="1" noChangeAspect="1" noMove="1" noResize="1" noEditPoints="1" noAdjustHandles="1" noChangeArrowheads="1" noChangeShapeType="1" noTextEdit="1"/>
              </p:cNvSpPr>
              <p:nvPr/>
            </p:nvSpPr>
            <p:spPr>
              <a:xfrm>
                <a:off x="3642919" y="4660545"/>
                <a:ext cx="6094602"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99A681C-ABD4-F935-FFDB-5DE436099B80}"/>
                  </a:ext>
                </a:extLst>
              </p:cNvPr>
              <p:cNvSpPr txBox="1"/>
              <p:nvPr/>
            </p:nvSpPr>
            <p:spPr>
              <a:xfrm>
                <a:off x="3642919" y="5217111"/>
                <a:ext cx="6094602"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11+12</m:t>
                          </m:r>
                        </m:num>
                        <m:den>
                          <m:r>
                            <a:rPr lang="en-US" sz="1800" i="1">
                              <a:latin typeface="Cambria Math" panose="02040503050406030204" pitchFamily="18" charset="0"/>
                            </a:rPr>
                            <m:t>76+10+12</m:t>
                          </m:r>
                          <m:r>
                            <a:rPr lang="en-US" sz="1800" b="0" i="1" smtClean="0">
                              <a:latin typeface="Cambria Math" panose="02040503050406030204" pitchFamily="18" charset="0"/>
                            </a:rPr>
                            <m:t>+27+69+11</m:t>
                          </m:r>
                        </m:den>
                      </m:f>
                      <m:r>
                        <a:rPr lang="en-US" sz="1800" b="0" i="1" smtClean="0">
                          <a:latin typeface="Cambria Math" panose="02040503050406030204" pitchFamily="18" charset="0"/>
                        </a:rPr>
                        <m:t>=11.21%</m:t>
                      </m:r>
                    </m:oMath>
                  </m:oMathPara>
                </a14:m>
                <a:endParaRPr lang="en-US" sz="1800" b="0" dirty="0"/>
              </a:p>
            </p:txBody>
          </p:sp>
        </mc:Choice>
        <mc:Fallback xmlns="">
          <p:sp>
            <p:nvSpPr>
              <p:cNvPr id="15" name="TextBox 14">
                <a:extLst>
                  <a:ext uri="{FF2B5EF4-FFF2-40B4-BE49-F238E27FC236}">
                    <a16:creationId xmlns:a16="http://schemas.microsoft.com/office/drawing/2014/main" id="{399A681C-ABD4-F935-FFDB-5DE436099B80}"/>
                  </a:ext>
                </a:extLst>
              </p:cNvPr>
              <p:cNvSpPr txBox="1">
                <a:spLocks noRot="1" noChangeAspect="1" noMove="1" noResize="1" noEditPoints="1" noAdjustHandles="1" noChangeArrowheads="1" noChangeShapeType="1" noTextEdit="1"/>
              </p:cNvSpPr>
              <p:nvPr/>
            </p:nvSpPr>
            <p:spPr>
              <a:xfrm>
                <a:off x="3642919" y="5217111"/>
                <a:ext cx="6094602" cy="879856"/>
              </a:xfrm>
              <a:prstGeom prst="rect">
                <a:avLst/>
              </a:prstGeom>
              <a:blipFill>
                <a:blip r:embed="rId5"/>
                <a:stretch>
                  <a:fillRect/>
                </a:stretch>
              </a:blipFill>
            </p:spPr>
            <p:txBody>
              <a:bodyPr/>
              <a:lstStyle/>
              <a:p>
                <a:r>
                  <a:rPr lang="en-US">
                    <a:noFill/>
                  </a:rPr>
                  <a:t> </a:t>
                </a:r>
              </a:p>
            </p:txBody>
          </p:sp>
        </mc:Fallback>
      </mc:AlternateContent>
      <p:sp>
        <p:nvSpPr>
          <p:cNvPr id="16" name="Content Placeholder 2">
            <a:extLst>
              <a:ext uri="{FF2B5EF4-FFF2-40B4-BE49-F238E27FC236}">
                <a16:creationId xmlns:a16="http://schemas.microsoft.com/office/drawing/2014/main" id="{AF63C763-B4EB-2D35-81A8-2DBC886305FE}"/>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FPR measures the impurity infiltration of the classification model (classifier) on each class. It answers the question, “For the datapoints that do not belong to this class how many did the model classify as belonging to this class?”</a:t>
            </a:r>
          </a:p>
        </p:txBody>
      </p:sp>
    </p:spTree>
    <p:extLst>
      <p:ext uri="{BB962C8B-B14F-4D97-AF65-F5344CB8AC3E}">
        <p14:creationId xmlns:p14="http://schemas.microsoft.com/office/powerpoint/2010/main" val="3273390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False Positive Rate (FPR)</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644D50E-30AC-B0ED-E9EC-DE126F5DF01D}"/>
                  </a:ext>
                </a:extLst>
              </p:cNvPr>
              <p:cNvSpPr txBox="1"/>
              <p:nvPr/>
            </p:nvSpPr>
            <p:spPr>
              <a:xfrm>
                <a:off x="3440884" y="3451181"/>
                <a:ext cx="815969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𝑖𝑛𝑐𝑜𝑟𝑟𝑒𝑐𝑡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𝑛𝑜𝑛</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7" name="TextBox 6">
                <a:extLst>
                  <a:ext uri="{FF2B5EF4-FFF2-40B4-BE49-F238E27FC236}">
                    <a16:creationId xmlns:a16="http://schemas.microsoft.com/office/drawing/2014/main" id="{E644D50E-30AC-B0ED-E9EC-DE126F5DF01D}"/>
                  </a:ext>
                </a:extLst>
              </p:cNvPr>
              <p:cNvSpPr txBox="1">
                <a:spLocks noRot="1" noChangeAspect="1" noMove="1" noResize="1" noEditPoints="1" noAdjustHandles="1" noChangeArrowheads="1" noChangeShapeType="1" noTextEdit="1"/>
              </p:cNvSpPr>
              <p:nvPr/>
            </p:nvSpPr>
            <p:spPr>
              <a:xfrm>
                <a:off x="3440884" y="3451181"/>
                <a:ext cx="8159692" cy="66576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9077283-8F65-696A-DEB0-63EC5A0F953C}"/>
                  </a:ext>
                </a:extLst>
              </p:cNvPr>
              <p:cNvSpPr txBox="1"/>
              <p:nvPr/>
            </p:nvSpPr>
            <p:spPr>
              <a:xfrm>
                <a:off x="3634530" y="4123276"/>
                <a:ext cx="6094602" cy="879856"/>
              </a:xfrm>
              <a:prstGeom prst="rect">
                <a:avLst/>
              </a:prstGeom>
              <a:noFill/>
            </p:spPr>
            <p:txBody>
              <a:bodyPr wrap="square">
                <a:spAutoFit/>
              </a:bodyPr>
              <a:lstStyle/>
              <a:p>
                <a:pPr algn="ctr">
                  <a:lnSpc>
                    <a:spcPct val="150000"/>
                  </a:lnSpc>
                </a:pPr>
                <a14:m>
                  <m:oMathPara xmlns:m="http://schemas.openxmlformats.org/officeDocument/2006/math">
                    <m:oMathParaPr>
                      <m:jc m:val="left"/>
                    </m:oMathParaPr>
                    <m:oMath xmlns:m="http://schemas.openxmlformats.org/officeDocument/2006/math">
                      <m:r>
                        <a:rPr lang="en-US" i="1" dirty="0">
                          <a:latin typeface="Cambria Math" panose="02040503050406030204" pitchFamily="18" charset="0"/>
                        </a:rPr>
                        <m:t>𝐹𝑃</m:t>
                      </m:r>
                      <m:sSub>
                        <m:sSubPr>
                          <m:ctrlPr>
                            <a:rPr lang="en-US" i="1" dirty="0">
                              <a:latin typeface="Cambria Math" panose="02040503050406030204" pitchFamily="18" charset="0"/>
                            </a:rPr>
                          </m:ctrlPr>
                        </m:sSubPr>
                        <m:e>
                          <m:r>
                            <a:rPr lang="en-US" i="1" dirty="0">
                              <a:latin typeface="Cambria Math" panose="02040503050406030204" pitchFamily="18" charset="0"/>
                            </a:rPr>
                            <m:t>𝑅</m:t>
                          </m:r>
                        </m:e>
                        <m:sub>
                          <m:r>
                            <a:rPr lang="en-US" i="1" dirty="0">
                              <a:latin typeface="Cambria Math" panose="02040503050406030204" pitchFamily="18" charset="0"/>
                            </a:rPr>
                            <m:t>𝐶𝑎𝑡</m:t>
                          </m:r>
                        </m:sub>
                      </m:sSub>
                      <m:r>
                        <a:rPr lang="en-US" i="1" dirty="0">
                          <a:latin typeface="Cambria Math" panose="02040503050406030204" pitchFamily="18" charset="0"/>
                        </a:rPr>
                        <m:t> =</m:t>
                      </m:r>
                      <m:f>
                        <m:fPr>
                          <m:ctrlPr>
                            <a:rPr lang="en-US" i="1" dirty="0">
                              <a:latin typeface="Cambria Math" panose="02040503050406030204" pitchFamily="18" charset="0"/>
                            </a:rPr>
                          </m:ctrlPr>
                        </m:fPr>
                        <m:num>
                          <m:r>
                            <a:rPr lang="en-US" i="1" dirty="0">
                              <a:latin typeface="Cambria Math" panose="02040503050406030204" pitchFamily="18" charset="0"/>
                            </a:rPr>
                            <m:t>27+16</m:t>
                          </m:r>
                        </m:num>
                        <m:den>
                          <m:r>
                            <a:rPr lang="en-US" i="1" dirty="0">
                              <a:latin typeface="Cambria Math" panose="02040503050406030204" pitchFamily="18" charset="0"/>
                            </a:rPr>
                            <m:t>27+180+11+16+3+27</m:t>
                          </m:r>
                        </m:den>
                      </m:f>
                      <m:r>
                        <a:rPr lang="en-US" i="1" dirty="0">
                          <a:latin typeface="Cambria Math" panose="02040503050406030204" pitchFamily="18" charset="0"/>
                        </a:rPr>
                        <m:t>=16.41%</m:t>
                      </m:r>
                    </m:oMath>
                  </m:oMathPara>
                </a14:m>
                <a:endParaRPr lang="en-US" dirty="0"/>
              </a:p>
            </p:txBody>
          </p:sp>
        </mc:Choice>
        <mc:Fallback xmlns="">
          <p:sp>
            <p:nvSpPr>
              <p:cNvPr id="11" name="TextBox 10">
                <a:extLst>
                  <a:ext uri="{FF2B5EF4-FFF2-40B4-BE49-F238E27FC236}">
                    <a16:creationId xmlns:a16="http://schemas.microsoft.com/office/drawing/2014/main" id="{69077283-8F65-696A-DEB0-63EC5A0F953C}"/>
                  </a:ext>
                </a:extLst>
              </p:cNvPr>
              <p:cNvSpPr txBox="1">
                <a:spLocks noRot="1" noChangeAspect="1" noMove="1" noResize="1" noEditPoints="1" noAdjustHandles="1" noChangeArrowheads="1" noChangeShapeType="1" noTextEdit="1"/>
              </p:cNvSpPr>
              <p:nvPr/>
            </p:nvSpPr>
            <p:spPr>
              <a:xfrm>
                <a:off x="3634530" y="4123276"/>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C68AF22-EAAA-EA51-348B-F9C172E103FF}"/>
                  </a:ext>
                </a:extLst>
              </p:cNvPr>
              <p:cNvSpPr txBox="1"/>
              <p:nvPr/>
            </p:nvSpPr>
            <p:spPr>
              <a:xfrm>
                <a:off x="3634530" y="4698582"/>
                <a:ext cx="6094602" cy="879856"/>
              </a:xfrm>
              <a:prstGeom prst="rect">
                <a:avLst/>
              </a:prstGeom>
              <a:noFill/>
            </p:spPr>
            <p:txBody>
              <a:bodyPr wrap="square">
                <a:spAutoFit/>
              </a:bodyPr>
              <a:lstStyle/>
              <a:p>
                <a:pPr algn="ctr">
                  <a:lnSpc>
                    <a:spcPct val="150000"/>
                  </a:lnSpc>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𝐹𝑃𝑅</m:t>
                          </m:r>
                        </m:e>
                        <m:sub>
                          <m:r>
                            <a:rPr lang="en-US" i="1">
                              <a:latin typeface="Cambria Math" panose="02040503050406030204" pitchFamily="18" charset="0"/>
                            </a:rPr>
                            <m:t>𝐷𝑜𝑔</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20+3</m:t>
                          </m:r>
                        </m:num>
                        <m:den>
                          <m:r>
                            <a:rPr lang="en-US" i="1">
                              <a:latin typeface="Cambria Math" panose="02040503050406030204" pitchFamily="18" charset="0"/>
                            </a:rPr>
                            <m:t>76+20+12+16+3+25</m:t>
                          </m:r>
                        </m:den>
                      </m:f>
                      <m:r>
                        <a:rPr lang="en-US" i="1">
                          <a:latin typeface="Cambria Math" panose="02040503050406030204" pitchFamily="18" charset="0"/>
                        </a:rPr>
                        <m:t>=15.13%</m:t>
                      </m:r>
                    </m:oMath>
                  </m:oMathPara>
                </a14:m>
                <a:endParaRPr lang="en-US" dirty="0"/>
              </a:p>
            </p:txBody>
          </p:sp>
        </mc:Choice>
        <mc:Fallback xmlns="">
          <p:sp>
            <p:nvSpPr>
              <p:cNvPr id="13" name="TextBox 12">
                <a:extLst>
                  <a:ext uri="{FF2B5EF4-FFF2-40B4-BE49-F238E27FC236}">
                    <a16:creationId xmlns:a16="http://schemas.microsoft.com/office/drawing/2014/main" id="{1C68AF22-EAAA-EA51-348B-F9C172E103FF}"/>
                  </a:ext>
                </a:extLst>
              </p:cNvPr>
              <p:cNvSpPr txBox="1">
                <a:spLocks noRot="1" noChangeAspect="1" noMove="1" noResize="1" noEditPoints="1" noAdjustHandles="1" noChangeArrowheads="1" noChangeShapeType="1" noTextEdit="1"/>
              </p:cNvSpPr>
              <p:nvPr/>
            </p:nvSpPr>
            <p:spPr>
              <a:xfrm>
                <a:off x="3634530" y="4698582"/>
                <a:ext cx="6094602" cy="879856"/>
              </a:xfrm>
              <a:prstGeom prst="rect">
                <a:avLst/>
              </a:prstGeom>
              <a:blipFill>
                <a:blip r:embed="rId4"/>
                <a:stretch>
                  <a:fillRect/>
                </a:stretch>
              </a:blipFill>
            </p:spPr>
            <p:txBody>
              <a:bodyPr/>
              <a:lstStyle/>
              <a:p>
                <a:r>
                  <a:rPr lang="en-US">
                    <a:noFill/>
                  </a:rPr>
                  <a:t> </a:t>
                </a:r>
              </a:p>
            </p:txBody>
          </p:sp>
        </mc:Fallback>
      </mc:AlternateContent>
      <p:sp>
        <p:nvSpPr>
          <p:cNvPr id="16" name="Content Placeholder 2">
            <a:extLst>
              <a:ext uri="{FF2B5EF4-FFF2-40B4-BE49-F238E27FC236}">
                <a16:creationId xmlns:a16="http://schemas.microsoft.com/office/drawing/2014/main" id="{AF63C763-B4EB-2D35-81A8-2DBC886305FE}"/>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FPR measures the impurity infiltration of the classification model (classifier) on each class. It answers the question, “For the datapoints that do not belong to this class how many did the model classify as belonging to this class?”</a:t>
            </a:r>
          </a:p>
        </p:txBody>
      </p:sp>
      <p:graphicFrame>
        <p:nvGraphicFramePr>
          <p:cNvPr id="5" name="Table 10">
            <a:extLst>
              <a:ext uri="{FF2B5EF4-FFF2-40B4-BE49-F238E27FC236}">
                <a16:creationId xmlns:a16="http://schemas.microsoft.com/office/drawing/2014/main" id="{FB08D77E-69AB-C717-F41C-56843A68DEC7}"/>
              </a:ext>
            </a:extLst>
          </p:cNvPr>
          <p:cNvGraphicFramePr>
            <a:graphicFrameLocks noGrp="1"/>
          </p:cNvGraphicFramePr>
          <p:nvPr>
            <p:extLst>
              <p:ext uri="{D42A27DB-BD31-4B8C-83A1-F6EECF244321}">
                <p14:modId xmlns:p14="http://schemas.microsoft.com/office/powerpoint/2010/main" val="79802022"/>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p:sp>
        <p:nvSpPr>
          <p:cNvPr id="6" name="Content Placeholder 2">
            <a:extLst>
              <a:ext uri="{FF2B5EF4-FFF2-40B4-BE49-F238E27FC236}">
                <a16:creationId xmlns:a16="http://schemas.microsoft.com/office/drawing/2014/main" id="{53DB457E-F086-1CE1-1F54-D5335585FDF9}"/>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BCC7A3D-F9E3-1EA9-658F-325DEA8B2483}"/>
                  </a:ext>
                </a:extLst>
              </p:cNvPr>
              <p:cNvSpPr txBox="1"/>
              <p:nvPr/>
            </p:nvSpPr>
            <p:spPr>
              <a:xfrm>
                <a:off x="3634530" y="5273888"/>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11+12</m:t>
                          </m:r>
                        </m:num>
                        <m:den>
                          <m:r>
                            <a:rPr lang="en-US" sz="1800" i="1">
                              <a:latin typeface="Cambria Math" panose="02040503050406030204" pitchFamily="18" charset="0"/>
                            </a:rPr>
                            <m:t>76+</m:t>
                          </m:r>
                          <m:r>
                            <a:rPr lang="en-US" sz="1800" b="0" i="1" smtClean="0">
                              <a:latin typeface="Cambria Math" panose="02040503050406030204" pitchFamily="18" charset="0"/>
                            </a:rPr>
                            <m:t>2</m:t>
                          </m:r>
                          <m:r>
                            <a:rPr lang="en-US" sz="1800" i="1">
                              <a:latin typeface="Cambria Math" panose="02040503050406030204" pitchFamily="18" charset="0"/>
                            </a:rPr>
                            <m:t>0+12</m:t>
                          </m:r>
                          <m:r>
                            <a:rPr lang="en-US" sz="1800" b="0" i="1" smtClean="0">
                              <a:latin typeface="Cambria Math" panose="02040503050406030204" pitchFamily="18" charset="0"/>
                            </a:rPr>
                            <m:t>+27+180+11</m:t>
                          </m:r>
                        </m:den>
                      </m:f>
                      <m:r>
                        <a:rPr lang="en-US" sz="1800" b="0" i="1" smtClean="0">
                          <a:latin typeface="Cambria Math" panose="02040503050406030204" pitchFamily="18" charset="0"/>
                        </a:rPr>
                        <m:t>=7.05%</m:t>
                      </m:r>
                    </m:oMath>
                  </m:oMathPara>
                </a14:m>
                <a:endParaRPr lang="en-US" sz="1800" b="0" dirty="0"/>
              </a:p>
            </p:txBody>
          </p:sp>
        </mc:Choice>
        <mc:Fallback xmlns="">
          <p:sp>
            <p:nvSpPr>
              <p:cNvPr id="9" name="TextBox 8">
                <a:extLst>
                  <a:ext uri="{FF2B5EF4-FFF2-40B4-BE49-F238E27FC236}">
                    <a16:creationId xmlns:a16="http://schemas.microsoft.com/office/drawing/2014/main" id="{4BCC7A3D-F9E3-1EA9-658F-325DEA8B2483}"/>
                  </a:ext>
                </a:extLst>
              </p:cNvPr>
              <p:cNvSpPr txBox="1">
                <a:spLocks noRot="1" noChangeAspect="1" noMove="1" noResize="1" noEditPoints="1" noAdjustHandles="1" noChangeArrowheads="1" noChangeShapeType="1" noTextEdit="1"/>
              </p:cNvSpPr>
              <p:nvPr/>
            </p:nvSpPr>
            <p:spPr>
              <a:xfrm>
                <a:off x="3634530" y="5273888"/>
                <a:ext cx="6094602" cy="87985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19655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Precision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29ABD4C-3B77-B5C9-0DC5-B371E4EC40B2}"/>
                  </a:ext>
                </a:extLst>
              </p:cNvPr>
              <p:cNvSpPr txBox="1"/>
              <p:nvPr/>
            </p:nvSpPr>
            <p:spPr>
              <a:xfrm>
                <a:off x="3943756" y="3468840"/>
                <a:ext cx="772556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𝑃𝑟𝑒𝑐𝑖𝑠𝑖𝑜𝑛</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𝐶𝑜𝑟𝑟𝑒𝑐𝑡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𝑃𝑟𝑒𝑑𝑖𝑐𝑡𝑖𝑜𝑛𝑠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𝑃𝑟𝑒𝑑𝑖𝑐𝑡𝑖𝑜𝑛𝑠</m:t>
                          </m:r>
                        </m:den>
                      </m:f>
                    </m:oMath>
                  </m:oMathPara>
                </a14:m>
                <a:endParaRPr lang="en-US" dirty="0"/>
              </a:p>
            </p:txBody>
          </p:sp>
        </mc:Choice>
        <mc:Fallback xmlns="">
          <p:sp>
            <p:nvSpPr>
              <p:cNvPr id="9" name="TextBox 8">
                <a:extLst>
                  <a:ext uri="{FF2B5EF4-FFF2-40B4-BE49-F238E27FC236}">
                    <a16:creationId xmlns:a16="http://schemas.microsoft.com/office/drawing/2014/main" id="{B29ABD4C-3B77-B5C9-0DC5-B371E4EC40B2}"/>
                  </a:ext>
                </a:extLst>
              </p:cNvPr>
              <p:cNvSpPr txBox="1">
                <a:spLocks noRot="1" noChangeAspect="1" noMove="1" noResize="1" noEditPoints="1" noAdjustHandles="1" noChangeArrowheads="1" noChangeShapeType="1" noTextEdit="1"/>
              </p:cNvSpPr>
              <p:nvPr/>
            </p:nvSpPr>
            <p:spPr>
              <a:xfrm>
                <a:off x="3943756" y="3468840"/>
                <a:ext cx="7725562" cy="665760"/>
              </a:xfrm>
              <a:prstGeom prst="rect">
                <a:avLst/>
              </a:prstGeom>
              <a:blipFill>
                <a:blip r:embed="rId2"/>
                <a:stretch>
                  <a:fillRect/>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B446FAAB-3915-7B5C-4BFB-022FB35DAE33}"/>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5" name="Table 10">
            <a:extLst>
              <a:ext uri="{FF2B5EF4-FFF2-40B4-BE49-F238E27FC236}">
                <a16:creationId xmlns:a16="http://schemas.microsoft.com/office/drawing/2014/main" id="{85D84FA7-B1B6-9C41-4304-5134E6266AA6}"/>
              </a:ext>
            </a:extLst>
          </p:cNvPr>
          <p:cNvGraphicFramePr>
            <a:graphicFrameLocks noGrp="1"/>
          </p:cNvGraphicFramePr>
          <p:nvPr>
            <p:extLst>
              <p:ext uri="{D42A27DB-BD31-4B8C-83A1-F6EECF244321}">
                <p14:modId xmlns:p14="http://schemas.microsoft.com/office/powerpoint/2010/main" val="3802771662"/>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p:sp>
        <p:nvSpPr>
          <p:cNvPr id="4" name="Content Placeholder 2">
            <a:extLst>
              <a:ext uri="{FF2B5EF4-FFF2-40B4-BE49-F238E27FC236}">
                <a16:creationId xmlns:a16="http://schemas.microsoft.com/office/drawing/2014/main" id="{32211579-3B89-0650-DEC4-589F2ADE4610}"/>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Precision measures the purity of the classification model (classifier) on each class. It answers the question, “For the datapoints that are classified by the model as belonging to this class how many did it capture correctly?”</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A6DAC1A-625F-F11A-A0D9-993CCF22CFBE}"/>
                  </a:ext>
                </a:extLst>
              </p:cNvPr>
              <p:cNvSpPr txBox="1"/>
              <p:nvPr/>
            </p:nvSpPr>
            <p:spPr>
              <a:xfrm>
                <a:off x="3680204" y="4134600"/>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dirty="0" smtClean="0">
                          <a:latin typeface="Cambria Math" panose="02040503050406030204" pitchFamily="18" charset="0"/>
                        </a:rPr>
                        <m:t>𝑃𝑟𝑒𝑐𝑖𝑠𝑖𝑜</m:t>
                      </m:r>
                      <m:sSub>
                        <m:sSubPr>
                          <m:ctrlPr>
                            <a:rPr lang="en-AU" sz="1800" b="0" i="1" dirty="0" smtClean="0">
                              <a:latin typeface="Cambria Math" panose="02040503050406030204" pitchFamily="18" charset="0"/>
                            </a:rPr>
                          </m:ctrlPr>
                        </m:sSubPr>
                        <m:e>
                          <m:r>
                            <a:rPr lang="en-AU" sz="1800" b="0" i="1" dirty="0" smtClean="0">
                              <a:latin typeface="Cambria Math" panose="02040503050406030204" pitchFamily="18" charset="0"/>
                            </a:rPr>
                            <m:t>𝑛</m:t>
                          </m:r>
                        </m:e>
                        <m:sub>
                          <m:r>
                            <a:rPr lang="en-AU"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AU" sz="1800" b="0" i="1" dirty="0" smtClean="0">
                              <a:latin typeface="Cambria Math" panose="02040503050406030204" pitchFamily="18" charset="0"/>
                            </a:rPr>
                            <m:t>76</m:t>
                          </m:r>
                        </m:num>
                        <m:den>
                          <m:r>
                            <a:rPr lang="en-AU" sz="1800" b="0" i="1" dirty="0" smtClean="0">
                              <a:latin typeface="Cambria Math" panose="02040503050406030204" pitchFamily="18" charset="0"/>
                            </a:rPr>
                            <m:t>76+27+6</m:t>
                          </m:r>
                        </m:den>
                      </m:f>
                      <m:r>
                        <a:rPr lang="en-US" sz="1800" b="0" i="1" dirty="0" smtClean="0">
                          <a:latin typeface="Cambria Math" panose="02040503050406030204" pitchFamily="18" charset="0"/>
                        </a:rPr>
                        <m:t>=</m:t>
                      </m:r>
                      <m:r>
                        <a:rPr lang="en-AU" sz="1800" b="0" i="1" dirty="0" smtClean="0">
                          <a:latin typeface="Cambria Math" panose="02040503050406030204" pitchFamily="18" charset="0"/>
                        </a:rPr>
                        <m:t>69.</m:t>
                      </m:r>
                      <m:r>
                        <a:rPr lang="en-US" sz="1800" b="0" i="1" dirty="0" smtClean="0">
                          <a:latin typeface="Cambria Math" panose="02040503050406030204" pitchFamily="18" charset="0"/>
                        </a:rPr>
                        <m:t>7</m:t>
                      </m:r>
                      <m:r>
                        <a:rPr lang="en-AU" sz="1800" b="0" i="1" dirty="0" smtClean="0">
                          <a:latin typeface="Cambria Math" panose="02040503050406030204" pitchFamily="18" charset="0"/>
                        </a:rPr>
                        <m:t>2</m:t>
                      </m:r>
                      <m:r>
                        <a:rPr lang="en-US" sz="1800" b="0" i="1" dirty="0" smtClean="0">
                          <a:latin typeface="Cambria Math" panose="02040503050406030204" pitchFamily="18" charset="0"/>
                        </a:rPr>
                        <m:t>%</m:t>
                      </m:r>
                    </m:oMath>
                  </m:oMathPara>
                </a14:m>
                <a:endParaRPr lang="en-US" sz="1800" b="0" dirty="0"/>
              </a:p>
            </p:txBody>
          </p:sp>
        </mc:Choice>
        <mc:Fallback xmlns="">
          <p:sp>
            <p:nvSpPr>
              <p:cNvPr id="8" name="TextBox 7">
                <a:extLst>
                  <a:ext uri="{FF2B5EF4-FFF2-40B4-BE49-F238E27FC236}">
                    <a16:creationId xmlns:a16="http://schemas.microsoft.com/office/drawing/2014/main" id="{AA6DAC1A-625F-F11A-A0D9-993CCF22CFBE}"/>
                  </a:ext>
                </a:extLst>
              </p:cNvPr>
              <p:cNvSpPr txBox="1">
                <a:spLocks noRot="1" noChangeAspect="1" noMove="1" noResize="1" noEditPoints="1" noAdjustHandles="1" noChangeArrowheads="1" noChangeShapeType="1" noTextEdit="1"/>
              </p:cNvSpPr>
              <p:nvPr/>
            </p:nvSpPr>
            <p:spPr>
              <a:xfrm>
                <a:off x="3680204" y="4134600"/>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7C7E46C-EEAF-34E7-408D-57C897E30216}"/>
                  </a:ext>
                </a:extLst>
              </p:cNvPr>
              <p:cNvSpPr txBox="1"/>
              <p:nvPr/>
            </p:nvSpPr>
            <p:spPr>
              <a:xfrm>
                <a:off x="3680204" y="4687444"/>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rPr>
                          </m:ctrlPr>
                        </m:sSubPr>
                        <m:e>
                          <m:r>
                            <a:rPr lang="en-AU" sz="1800" b="0" i="1" smtClean="0">
                              <a:latin typeface="Cambria Math" panose="02040503050406030204" pitchFamily="18" charset="0"/>
                            </a:rPr>
                            <m:t>𝑃𝑟𝑒𝑐𝑖𝑠𝑖𝑜𝑛</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AU" sz="1800" b="0" i="1" smtClean="0">
                              <a:latin typeface="Cambria Math" panose="02040503050406030204" pitchFamily="18" charset="0"/>
                            </a:rPr>
                            <m:t>69</m:t>
                          </m:r>
                        </m:num>
                        <m:den>
                          <m:r>
                            <a:rPr lang="en-AU" sz="1800" b="0" i="1" smtClean="0">
                              <a:latin typeface="Cambria Math" panose="02040503050406030204" pitchFamily="18" charset="0"/>
                            </a:rPr>
                            <m:t>10+69+3</m:t>
                          </m:r>
                        </m:den>
                      </m:f>
                      <m:r>
                        <a:rPr lang="en-US" sz="1800" i="1">
                          <a:latin typeface="Cambria Math" panose="02040503050406030204" pitchFamily="18" charset="0"/>
                        </a:rPr>
                        <m:t>=</m:t>
                      </m:r>
                      <m:r>
                        <a:rPr lang="en-AU" sz="1800" b="0" i="1" smtClean="0">
                          <a:latin typeface="Cambria Math" panose="02040503050406030204" pitchFamily="18" charset="0"/>
                        </a:rPr>
                        <m:t>84</m:t>
                      </m:r>
                      <m:r>
                        <a:rPr lang="en-US" sz="1800" i="1">
                          <a:latin typeface="Cambria Math" panose="02040503050406030204" pitchFamily="18" charset="0"/>
                        </a:rPr>
                        <m:t>.</m:t>
                      </m:r>
                      <m:r>
                        <a:rPr lang="en-US" sz="1800" b="0" i="1" smtClean="0">
                          <a:latin typeface="Cambria Math" panose="02040503050406030204" pitchFamily="18" charset="0"/>
                        </a:rPr>
                        <m:t>1</m:t>
                      </m:r>
                      <m:r>
                        <a:rPr lang="en-AU" sz="1800" b="0" i="1" smtClean="0">
                          <a:latin typeface="Cambria Math" panose="02040503050406030204" pitchFamily="18" charset="0"/>
                        </a:rPr>
                        <m:t>4</m:t>
                      </m:r>
                      <m:r>
                        <a:rPr lang="en-US" sz="1800" i="1">
                          <a:latin typeface="Cambria Math" panose="02040503050406030204" pitchFamily="18" charset="0"/>
                        </a:rPr>
                        <m:t>%</m:t>
                      </m:r>
                    </m:oMath>
                  </m:oMathPara>
                </a14:m>
                <a:endParaRPr lang="en-US" sz="1800" b="0" dirty="0"/>
              </a:p>
            </p:txBody>
          </p:sp>
        </mc:Choice>
        <mc:Fallback xmlns="">
          <p:sp>
            <p:nvSpPr>
              <p:cNvPr id="11" name="TextBox 10">
                <a:extLst>
                  <a:ext uri="{FF2B5EF4-FFF2-40B4-BE49-F238E27FC236}">
                    <a16:creationId xmlns:a16="http://schemas.microsoft.com/office/drawing/2014/main" id="{17C7E46C-EEAF-34E7-408D-57C897E30216}"/>
                  </a:ext>
                </a:extLst>
              </p:cNvPr>
              <p:cNvSpPr txBox="1">
                <a:spLocks noRot="1" noChangeAspect="1" noMove="1" noResize="1" noEditPoints="1" noAdjustHandles="1" noChangeArrowheads="1" noChangeShapeType="1" noTextEdit="1"/>
              </p:cNvSpPr>
              <p:nvPr/>
            </p:nvSpPr>
            <p:spPr>
              <a:xfrm>
                <a:off x="3680204" y="4687444"/>
                <a:ext cx="6094602"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44D0F7A-EC7C-E7D2-AFC6-3EED27FF9C02}"/>
                  </a:ext>
                </a:extLst>
              </p:cNvPr>
              <p:cNvSpPr txBox="1"/>
              <p:nvPr/>
            </p:nvSpPr>
            <p:spPr>
              <a:xfrm>
                <a:off x="3680204" y="5240288"/>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smtClean="0">
                          <a:latin typeface="Cambria Math" panose="02040503050406030204" pitchFamily="18" charset="0"/>
                        </a:rPr>
                        <m:t>𝑃𝑟𝑒𝑐𝑖𝑠𝑖𝑜</m:t>
                      </m:r>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𝑛</m:t>
                          </m:r>
                        </m:e>
                        <m:sub>
                          <m:r>
                            <a:rPr lang="en-AU"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AU" sz="1800" b="0" i="1" smtClean="0">
                              <a:latin typeface="Cambria Math" panose="02040503050406030204" pitchFamily="18" charset="0"/>
                            </a:rPr>
                            <m:t>81</m:t>
                          </m:r>
                        </m:num>
                        <m:den>
                          <m:r>
                            <a:rPr lang="en-AU" sz="1800" b="0" i="1" smtClean="0">
                              <a:latin typeface="Cambria Math" panose="02040503050406030204" pitchFamily="18" charset="0"/>
                            </a:rPr>
                            <m:t>12+11+81</m:t>
                          </m:r>
                        </m:den>
                      </m:f>
                      <m:r>
                        <a:rPr lang="en-US" sz="1800" b="0" i="1" smtClean="0">
                          <a:latin typeface="Cambria Math" panose="02040503050406030204" pitchFamily="18" charset="0"/>
                        </a:rPr>
                        <m:t>=</m:t>
                      </m:r>
                      <m:r>
                        <a:rPr lang="en-AU" sz="1800" b="0" i="1" smtClean="0">
                          <a:latin typeface="Cambria Math" panose="02040503050406030204" pitchFamily="18" charset="0"/>
                        </a:rPr>
                        <m:t>77</m:t>
                      </m:r>
                      <m:r>
                        <a:rPr lang="en-US" sz="1800" b="0" i="1" smtClean="0">
                          <a:latin typeface="Cambria Math" panose="02040503050406030204" pitchFamily="18" charset="0"/>
                        </a:rPr>
                        <m:t>.</m:t>
                      </m:r>
                      <m:r>
                        <a:rPr lang="en-AU" sz="1800" b="0" i="1" smtClean="0">
                          <a:latin typeface="Cambria Math" panose="02040503050406030204" pitchFamily="18" charset="0"/>
                        </a:rPr>
                        <m:t>88</m:t>
                      </m:r>
                      <m:r>
                        <a:rPr lang="en-US" sz="1800" b="0" i="1" smtClean="0">
                          <a:latin typeface="Cambria Math" panose="02040503050406030204" pitchFamily="18" charset="0"/>
                        </a:rPr>
                        <m:t>%</m:t>
                      </m:r>
                    </m:oMath>
                  </m:oMathPara>
                </a14:m>
                <a:endParaRPr lang="en-US" sz="1800" b="0" dirty="0"/>
              </a:p>
            </p:txBody>
          </p:sp>
        </mc:Choice>
        <mc:Fallback xmlns="">
          <p:sp>
            <p:nvSpPr>
              <p:cNvPr id="13" name="TextBox 12">
                <a:extLst>
                  <a:ext uri="{FF2B5EF4-FFF2-40B4-BE49-F238E27FC236}">
                    <a16:creationId xmlns:a16="http://schemas.microsoft.com/office/drawing/2014/main" id="{B44D0F7A-EC7C-E7D2-AFC6-3EED27FF9C02}"/>
                  </a:ext>
                </a:extLst>
              </p:cNvPr>
              <p:cNvSpPr txBox="1">
                <a:spLocks noRot="1" noChangeAspect="1" noMove="1" noResize="1" noEditPoints="1" noAdjustHandles="1" noChangeArrowheads="1" noChangeShapeType="1" noTextEdit="1"/>
              </p:cNvSpPr>
              <p:nvPr/>
            </p:nvSpPr>
            <p:spPr>
              <a:xfrm>
                <a:off x="3680204" y="5240288"/>
                <a:ext cx="6094602" cy="87985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86127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Precision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29ABD4C-3B77-B5C9-0DC5-B371E4EC40B2}"/>
                  </a:ext>
                </a:extLst>
              </p:cNvPr>
              <p:cNvSpPr txBox="1"/>
              <p:nvPr/>
            </p:nvSpPr>
            <p:spPr>
              <a:xfrm>
                <a:off x="3943756" y="3468840"/>
                <a:ext cx="772556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𝑃𝑟𝑒𝑐𝑖𝑠𝑖𝑜𝑛</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𝐶𝑜𝑟𝑟𝑒𝑐𝑡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𝑃𝑟𝑒𝑑𝑖𝑐𝑡𝑖𝑜𝑛𝑠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𝑃𝑟𝑒𝑑𝑖𝑐𝑡𝑖𝑜𝑛𝑠</m:t>
                          </m:r>
                        </m:den>
                      </m:f>
                    </m:oMath>
                  </m:oMathPara>
                </a14:m>
                <a:endParaRPr lang="en-US" dirty="0"/>
              </a:p>
            </p:txBody>
          </p:sp>
        </mc:Choice>
        <mc:Fallback xmlns="">
          <p:sp>
            <p:nvSpPr>
              <p:cNvPr id="9" name="TextBox 8">
                <a:extLst>
                  <a:ext uri="{FF2B5EF4-FFF2-40B4-BE49-F238E27FC236}">
                    <a16:creationId xmlns:a16="http://schemas.microsoft.com/office/drawing/2014/main" id="{B29ABD4C-3B77-B5C9-0DC5-B371E4EC40B2}"/>
                  </a:ext>
                </a:extLst>
              </p:cNvPr>
              <p:cNvSpPr txBox="1">
                <a:spLocks noRot="1" noChangeAspect="1" noMove="1" noResize="1" noEditPoints="1" noAdjustHandles="1" noChangeArrowheads="1" noChangeShapeType="1" noTextEdit="1"/>
              </p:cNvSpPr>
              <p:nvPr/>
            </p:nvSpPr>
            <p:spPr>
              <a:xfrm>
                <a:off x="3943756" y="3468840"/>
                <a:ext cx="7725562" cy="665760"/>
              </a:xfrm>
              <a:prstGeom prst="rect">
                <a:avLst/>
              </a:prstGeom>
              <a:blipFill>
                <a:blip r:embed="rId2"/>
                <a:stretch>
                  <a:fillRect/>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32211579-3B89-0650-DEC4-589F2ADE4610}"/>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Precision measures the purity of the classification model (classifier) on each class. It answers the question, “For the datapoints that are classified by the model as belonging to this class how many did it capture correctly?”</a:t>
            </a:r>
          </a:p>
        </p:txBody>
      </p:sp>
      <p:graphicFrame>
        <p:nvGraphicFramePr>
          <p:cNvPr id="6" name="Table 10">
            <a:extLst>
              <a:ext uri="{FF2B5EF4-FFF2-40B4-BE49-F238E27FC236}">
                <a16:creationId xmlns:a16="http://schemas.microsoft.com/office/drawing/2014/main" id="{6315CBA3-1AD9-A71A-6C58-091A3E0AF8C6}"/>
              </a:ext>
            </a:extLst>
          </p:cNvPr>
          <p:cNvGraphicFramePr>
            <a:graphicFrameLocks noGrp="1"/>
          </p:cNvGraphicFramePr>
          <p:nvPr>
            <p:extLst>
              <p:ext uri="{D42A27DB-BD31-4B8C-83A1-F6EECF244321}">
                <p14:modId xmlns:p14="http://schemas.microsoft.com/office/powerpoint/2010/main" val="3361689319"/>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p:sp>
        <p:nvSpPr>
          <p:cNvPr id="7" name="Content Placeholder 2">
            <a:extLst>
              <a:ext uri="{FF2B5EF4-FFF2-40B4-BE49-F238E27FC236}">
                <a16:creationId xmlns:a16="http://schemas.microsoft.com/office/drawing/2014/main" id="{96AE808C-E540-5E15-EB20-AEAC818FF9E9}"/>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D901BA5-1828-13B4-25C6-1304635ECD65}"/>
                  </a:ext>
                </a:extLst>
              </p:cNvPr>
              <p:cNvSpPr txBox="1"/>
              <p:nvPr/>
            </p:nvSpPr>
            <p:spPr>
              <a:xfrm>
                <a:off x="3635696" y="4118031"/>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dirty="0" smtClean="0">
                          <a:latin typeface="Cambria Math" panose="02040503050406030204" pitchFamily="18" charset="0"/>
                        </a:rPr>
                        <m:t>𝑃𝑟𝑒𝑐𝑖𝑠𝑖𝑜</m:t>
                      </m:r>
                      <m:sSub>
                        <m:sSubPr>
                          <m:ctrlPr>
                            <a:rPr lang="en-AU" sz="1800" b="0" i="1" dirty="0" smtClean="0">
                              <a:latin typeface="Cambria Math" panose="02040503050406030204" pitchFamily="18" charset="0"/>
                            </a:rPr>
                          </m:ctrlPr>
                        </m:sSubPr>
                        <m:e>
                          <m:r>
                            <a:rPr lang="en-AU" sz="1800" b="0" i="1" dirty="0" smtClean="0">
                              <a:latin typeface="Cambria Math" panose="02040503050406030204" pitchFamily="18" charset="0"/>
                            </a:rPr>
                            <m:t>𝑛</m:t>
                          </m:r>
                        </m:e>
                        <m:sub>
                          <m:r>
                            <a:rPr lang="en-AU"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AU" sz="1800" b="0" i="1" dirty="0" smtClean="0">
                              <a:latin typeface="Cambria Math" panose="02040503050406030204" pitchFamily="18" charset="0"/>
                            </a:rPr>
                            <m:t>76</m:t>
                          </m:r>
                        </m:num>
                        <m:den>
                          <m:r>
                            <a:rPr lang="en-AU" sz="1800" b="0" i="1" dirty="0" smtClean="0">
                              <a:latin typeface="Cambria Math" panose="02040503050406030204" pitchFamily="18" charset="0"/>
                            </a:rPr>
                            <m:t>76+27+16</m:t>
                          </m:r>
                        </m:den>
                      </m:f>
                      <m:r>
                        <a:rPr lang="en-US" sz="1800" b="0" i="1" dirty="0" smtClean="0">
                          <a:latin typeface="Cambria Math" panose="02040503050406030204" pitchFamily="18" charset="0"/>
                        </a:rPr>
                        <m:t>=</m:t>
                      </m:r>
                      <m:r>
                        <a:rPr lang="en-AU" sz="1800" b="0" i="1" dirty="0" smtClean="0">
                          <a:latin typeface="Cambria Math" panose="02040503050406030204" pitchFamily="18" charset="0"/>
                        </a:rPr>
                        <m:t>63.86</m:t>
                      </m:r>
                      <m:r>
                        <a:rPr lang="en-US" sz="1800" b="0" i="1" dirty="0" smtClean="0">
                          <a:latin typeface="Cambria Math" panose="02040503050406030204" pitchFamily="18" charset="0"/>
                        </a:rPr>
                        <m:t>%</m:t>
                      </m:r>
                    </m:oMath>
                  </m:oMathPara>
                </a14:m>
                <a:endParaRPr lang="en-US" sz="1800" b="0" dirty="0"/>
              </a:p>
            </p:txBody>
          </p:sp>
        </mc:Choice>
        <mc:Fallback xmlns="">
          <p:sp>
            <p:nvSpPr>
              <p:cNvPr id="12" name="TextBox 11">
                <a:extLst>
                  <a:ext uri="{FF2B5EF4-FFF2-40B4-BE49-F238E27FC236}">
                    <a16:creationId xmlns:a16="http://schemas.microsoft.com/office/drawing/2014/main" id="{5D901BA5-1828-13B4-25C6-1304635ECD65}"/>
                  </a:ext>
                </a:extLst>
              </p:cNvPr>
              <p:cNvSpPr txBox="1">
                <a:spLocks noRot="1" noChangeAspect="1" noMove="1" noResize="1" noEditPoints="1" noAdjustHandles="1" noChangeArrowheads="1" noChangeShapeType="1" noTextEdit="1"/>
              </p:cNvSpPr>
              <p:nvPr/>
            </p:nvSpPr>
            <p:spPr>
              <a:xfrm>
                <a:off x="3635696" y="4118031"/>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EC8FFF3-6155-FCE9-5749-AEF99C85E1D2}"/>
                  </a:ext>
                </a:extLst>
              </p:cNvPr>
              <p:cNvSpPr txBox="1"/>
              <p:nvPr/>
            </p:nvSpPr>
            <p:spPr>
              <a:xfrm>
                <a:off x="3635696" y="4727384"/>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rPr>
                          </m:ctrlPr>
                        </m:sSubPr>
                        <m:e>
                          <m:r>
                            <a:rPr lang="en-AU" sz="1800" b="0" i="1" smtClean="0">
                              <a:latin typeface="Cambria Math" panose="02040503050406030204" pitchFamily="18" charset="0"/>
                            </a:rPr>
                            <m:t>𝑃𝑟𝑒𝑐𝑖𝑠𝑖𝑜𝑛</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AU" sz="1800" b="0" i="1" smtClean="0">
                              <a:latin typeface="Cambria Math" panose="02040503050406030204" pitchFamily="18" charset="0"/>
                            </a:rPr>
                            <m:t>180</m:t>
                          </m:r>
                        </m:num>
                        <m:den>
                          <m:r>
                            <a:rPr lang="en-AU" sz="1800" b="0" i="1" smtClean="0">
                              <a:latin typeface="Cambria Math" panose="02040503050406030204" pitchFamily="18" charset="0"/>
                            </a:rPr>
                            <m:t>180+20+3</m:t>
                          </m:r>
                        </m:den>
                      </m:f>
                      <m:r>
                        <a:rPr lang="en-US" sz="1800" i="1">
                          <a:latin typeface="Cambria Math" panose="02040503050406030204" pitchFamily="18" charset="0"/>
                        </a:rPr>
                        <m:t>=</m:t>
                      </m:r>
                      <m:r>
                        <a:rPr lang="en-AU" sz="1800" b="0" i="1" smtClean="0">
                          <a:latin typeface="Cambria Math" panose="02040503050406030204" pitchFamily="18" charset="0"/>
                        </a:rPr>
                        <m:t>88</m:t>
                      </m:r>
                      <m:r>
                        <a:rPr lang="en-US" sz="1800" i="1">
                          <a:latin typeface="Cambria Math" panose="02040503050406030204" pitchFamily="18" charset="0"/>
                        </a:rPr>
                        <m:t>.</m:t>
                      </m:r>
                      <m:r>
                        <a:rPr lang="en-AU" sz="1800" b="0" i="1" smtClean="0">
                          <a:latin typeface="Cambria Math" panose="02040503050406030204" pitchFamily="18" charset="0"/>
                        </a:rPr>
                        <m:t>66</m:t>
                      </m:r>
                      <m:r>
                        <a:rPr lang="en-US" sz="1800" i="1">
                          <a:latin typeface="Cambria Math" panose="02040503050406030204" pitchFamily="18" charset="0"/>
                        </a:rPr>
                        <m:t>%</m:t>
                      </m:r>
                    </m:oMath>
                  </m:oMathPara>
                </a14:m>
                <a:endParaRPr lang="en-US" sz="1800" b="0" dirty="0"/>
              </a:p>
            </p:txBody>
          </p:sp>
        </mc:Choice>
        <mc:Fallback xmlns="">
          <p:sp>
            <p:nvSpPr>
              <p:cNvPr id="15" name="TextBox 14">
                <a:extLst>
                  <a:ext uri="{FF2B5EF4-FFF2-40B4-BE49-F238E27FC236}">
                    <a16:creationId xmlns:a16="http://schemas.microsoft.com/office/drawing/2014/main" id="{0EC8FFF3-6155-FCE9-5749-AEF99C85E1D2}"/>
                  </a:ext>
                </a:extLst>
              </p:cNvPr>
              <p:cNvSpPr txBox="1">
                <a:spLocks noRot="1" noChangeAspect="1" noMove="1" noResize="1" noEditPoints="1" noAdjustHandles="1" noChangeArrowheads="1" noChangeShapeType="1" noTextEdit="1"/>
              </p:cNvSpPr>
              <p:nvPr/>
            </p:nvSpPr>
            <p:spPr>
              <a:xfrm>
                <a:off x="3635696" y="4727384"/>
                <a:ext cx="6094602"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4CD6DFF-0480-B12E-6214-683B1C10BC0E}"/>
                  </a:ext>
                </a:extLst>
              </p:cNvPr>
              <p:cNvSpPr txBox="1"/>
              <p:nvPr/>
            </p:nvSpPr>
            <p:spPr>
              <a:xfrm>
                <a:off x="3635696" y="5336737"/>
                <a:ext cx="6094602" cy="8882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smtClean="0">
                          <a:latin typeface="Cambria Math" panose="02040503050406030204" pitchFamily="18" charset="0"/>
                        </a:rPr>
                        <m:t>𝑃𝑟𝑒𝑐𝑖𝑠𝑖𝑜</m:t>
                      </m:r>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𝑛</m:t>
                          </m:r>
                        </m:e>
                        <m:sub>
                          <m:r>
                            <a:rPr lang="en-AU"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AU" sz="1800" b="0" i="1" smtClean="0">
                              <a:latin typeface="Cambria Math" panose="02040503050406030204" pitchFamily="18" charset="0"/>
                            </a:rPr>
                            <m:t>25</m:t>
                          </m:r>
                        </m:num>
                        <m:den>
                          <m:r>
                            <a:rPr lang="en-AU" sz="1800" b="0" i="1" smtClean="0">
                              <a:latin typeface="Cambria Math" panose="02040503050406030204" pitchFamily="18" charset="0"/>
                            </a:rPr>
                            <m:t>12+11+25</m:t>
                          </m:r>
                        </m:den>
                      </m:f>
                      <m:r>
                        <a:rPr lang="en-US" sz="1800" b="0" i="1" smtClean="0">
                          <a:latin typeface="Cambria Math" panose="02040503050406030204" pitchFamily="18" charset="0"/>
                        </a:rPr>
                        <m:t>=</m:t>
                      </m:r>
                      <m:r>
                        <a:rPr lang="en-AU" sz="1800" b="0" i="1" smtClean="0">
                          <a:latin typeface="Cambria Math" panose="02040503050406030204" pitchFamily="18" charset="0"/>
                        </a:rPr>
                        <m:t>52</m:t>
                      </m:r>
                      <m:r>
                        <a:rPr lang="en-US" sz="1800" b="0" i="1" smtClean="0">
                          <a:latin typeface="Cambria Math" panose="02040503050406030204" pitchFamily="18" charset="0"/>
                        </a:rPr>
                        <m:t>.</m:t>
                      </m:r>
                      <m:r>
                        <a:rPr lang="en-AU" sz="1800" b="0" i="1" smtClean="0">
                          <a:latin typeface="Cambria Math" panose="02040503050406030204" pitchFamily="18" charset="0"/>
                        </a:rPr>
                        <m:t>08</m:t>
                      </m:r>
                      <m:r>
                        <a:rPr lang="en-US" sz="1800" b="0" i="1" smtClean="0">
                          <a:latin typeface="Cambria Math" panose="02040503050406030204" pitchFamily="18" charset="0"/>
                        </a:rPr>
                        <m:t>%</m:t>
                      </m:r>
                    </m:oMath>
                  </m:oMathPara>
                </a14:m>
                <a:endParaRPr lang="en-US" sz="1800" b="0" dirty="0"/>
              </a:p>
            </p:txBody>
          </p:sp>
        </mc:Choice>
        <mc:Fallback xmlns="">
          <p:sp>
            <p:nvSpPr>
              <p:cNvPr id="17" name="TextBox 16">
                <a:extLst>
                  <a:ext uri="{FF2B5EF4-FFF2-40B4-BE49-F238E27FC236}">
                    <a16:creationId xmlns:a16="http://schemas.microsoft.com/office/drawing/2014/main" id="{64CD6DFF-0480-B12E-6214-683B1C10BC0E}"/>
                  </a:ext>
                </a:extLst>
              </p:cNvPr>
              <p:cNvSpPr txBox="1">
                <a:spLocks noRot="1" noChangeAspect="1" noMove="1" noResize="1" noEditPoints="1" noAdjustHandles="1" noChangeArrowheads="1" noChangeShapeType="1" noTextEdit="1"/>
              </p:cNvSpPr>
              <p:nvPr/>
            </p:nvSpPr>
            <p:spPr>
              <a:xfrm>
                <a:off x="3635696" y="5336737"/>
                <a:ext cx="6094602" cy="88825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88379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79765F-077F-B066-02BF-275D84F048B0}"/>
              </a:ext>
            </a:extLst>
          </p:cNvPr>
          <p:cNvSpPr>
            <a:spLocks noGrp="1"/>
          </p:cNvSpPr>
          <p:nvPr>
            <p:ph type="title"/>
          </p:nvPr>
        </p:nvSpPr>
        <p:spPr/>
        <p:txBody>
          <a:bodyPr/>
          <a:lstStyle/>
          <a:p>
            <a:r>
              <a:rPr lang="en-US" dirty="0"/>
              <a:t>Decision Trees</a:t>
            </a:r>
          </a:p>
        </p:txBody>
      </p:sp>
      <p:sp>
        <p:nvSpPr>
          <p:cNvPr id="5" name="Text Placeholder 4">
            <a:extLst>
              <a:ext uri="{FF2B5EF4-FFF2-40B4-BE49-F238E27FC236}">
                <a16:creationId xmlns:a16="http://schemas.microsoft.com/office/drawing/2014/main" id="{B96A5257-E5EE-C84B-85F6-09C1D25180BA}"/>
              </a:ext>
            </a:extLst>
          </p:cNvPr>
          <p:cNvSpPr>
            <a:spLocks noGrp="1"/>
          </p:cNvSpPr>
          <p:nvPr>
            <p:ph type="body" idx="1"/>
          </p:nvPr>
        </p:nvSpPr>
        <p:spPr/>
        <p:txBody>
          <a:bodyPr/>
          <a:lstStyle/>
          <a:p>
            <a:r>
              <a:rPr lang="en-US" dirty="0"/>
              <a:t>Identifying the rules for classification</a:t>
            </a:r>
          </a:p>
        </p:txBody>
      </p:sp>
    </p:spTree>
    <p:extLst>
      <p:ext uri="{BB962C8B-B14F-4D97-AF65-F5344CB8AC3E}">
        <p14:creationId xmlns:p14="http://schemas.microsoft.com/office/powerpoint/2010/main" val="3743048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D8086-4787-1459-456D-6E66571842E3}"/>
              </a:ext>
            </a:extLst>
          </p:cNvPr>
          <p:cNvSpPr>
            <a:spLocks noGrp="1"/>
          </p:cNvSpPr>
          <p:nvPr>
            <p:ph type="title"/>
          </p:nvPr>
        </p:nvSpPr>
        <p:spPr/>
        <p:txBody>
          <a:bodyPr/>
          <a:lstStyle/>
          <a:p>
            <a:r>
              <a:rPr lang="en-US" dirty="0"/>
              <a:t>Decision Tree</a:t>
            </a:r>
          </a:p>
        </p:txBody>
      </p:sp>
      <p:sp>
        <p:nvSpPr>
          <p:cNvPr id="5" name="Content Placeholder 4">
            <a:extLst>
              <a:ext uri="{FF2B5EF4-FFF2-40B4-BE49-F238E27FC236}">
                <a16:creationId xmlns:a16="http://schemas.microsoft.com/office/drawing/2014/main" id="{B6551173-A73A-CB52-A954-90FC88F23E27}"/>
              </a:ext>
            </a:extLst>
          </p:cNvPr>
          <p:cNvSpPr>
            <a:spLocks noGrp="1"/>
          </p:cNvSpPr>
          <p:nvPr>
            <p:ph idx="1"/>
          </p:nvPr>
        </p:nvSpPr>
        <p:spPr>
          <a:xfrm>
            <a:off x="838200" y="1825625"/>
            <a:ext cx="6178994" cy="4351338"/>
          </a:xfrm>
        </p:spPr>
        <p:txBody>
          <a:bodyPr>
            <a:noAutofit/>
          </a:bodyPr>
          <a:lstStyle/>
          <a:p>
            <a:r>
              <a:rPr lang="en-AU" sz="2400" dirty="0"/>
              <a:t>A hierarchical binary tree model where every root and internal node represents a yes/no test based on an attribute of the data that leads us to a class label in the leaf node.</a:t>
            </a:r>
          </a:p>
          <a:p>
            <a:endParaRPr lang="en-AU" sz="2400" dirty="0"/>
          </a:p>
          <a:p>
            <a:r>
              <a:rPr lang="en-AU" sz="2400" dirty="0"/>
              <a:t>ID3 construction algorithm:</a:t>
            </a:r>
          </a:p>
          <a:p>
            <a:pPr lvl="1"/>
            <a:r>
              <a:rPr lang="en-AU" sz="2000" dirty="0"/>
              <a:t>Explicit evaluation of every training data point, for an attribute to find a threshold minimizing a “loss metric”. </a:t>
            </a:r>
          </a:p>
          <a:p>
            <a:pPr lvl="1"/>
            <a:r>
              <a:rPr lang="en-AU" sz="2000" dirty="0"/>
              <a:t>The attribute that provides the “minimal loss” is used for a given node. </a:t>
            </a:r>
          </a:p>
          <a:p>
            <a:pPr lvl="1"/>
            <a:r>
              <a:rPr lang="en-AU" sz="2000" dirty="0"/>
              <a:t>Repeated recursively till “satisfactory” class “purity” is achieved. </a:t>
            </a:r>
          </a:p>
        </p:txBody>
      </p:sp>
      <p:grpSp>
        <p:nvGrpSpPr>
          <p:cNvPr id="3" name="Group 2">
            <a:extLst>
              <a:ext uri="{FF2B5EF4-FFF2-40B4-BE49-F238E27FC236}">
                <a16:creationId xmlns:a16="http://schemas.microsoft.com/office/drawing/2014/main" id="{E876497F-78F8-8A32-326F-578487D54BE3}"/>
              </a:ext>
            </a:extLst>
          </p:cNvPr>
          <p:cNvGrpSpPr/>
          <p:nvPr/>
        </p:nvGrpSpPr>
        <p:grpSpPr>
          <a:xfrm>
            <a:off x="7211332" y="322340"/>
            <a:ext cx="3894818" cy="6213320"/>
            <a:chOff x="6287550" y="242604"/>
            <a:chExt cx="4008832" cy="6395204"/>
          </a:xfrm>
        </p:grpSpPr>
        <p:sp>
          <p:nvSpPr>
            <p:cNvPr id="4" name="Oval 3">
              <a:extLst>
                <a:ext uri="{FF2B5EF4-FFF2-40B4-BE49-F238E27FC236}">
                  <a16:creationId xmlns:a16="http://schemas.microsoft.com/office/drawing/2014/main" id="{413B9216-00C1-4BF5-06A6-32EA17997C54}"/>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6" name="Straight Arrow Connector 5">
              <a:extLst>
                <a:ext uri="{FF2B5EF4-FFF2-40B4-BE49-F238E27FC236}">
                  <a16:creationId xmlns:a16="http://schemas.microsoft.com/office/drawing/2014/main" id="{C8B74276-07CE-D41C-0237-792824E8219B}"/>
                </a:ext>
              </a:extLst>
            </p:cNvPr>
            <p:cNvCxnSpPr>
              <a:cxnSpLocks/>
              <a:stCxn id="4"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9927F93-B2EF-F5EF-9DB8-FE58AF54EB4F}"/>
                </a:ext>
              </a:extLst>
            </p:cNvPr>
            <p:cNvCxnSpPr>
              <a:cxnSpLocks/>
              <a:stCxn id="4"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97386FD-A153-80F4-14CD-BD045CDF76A7}"/>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11" name="TextBox 10">
              <a:extLst>
                <a:ext uri="{FF2B5EF4-FFF2-40B4-BE49-F238E27FC236}">
                  <a16:creationId xmlns:a16="http://schemas.microsoft.com/office/drawing/2014/main" id="{FD361A44-8B92-41BF-3738-0D173084D20D}"/>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12" name="Oval 11">
              <a:extLst>
                <a:ext uri="{FF2B5EF4-FFF2-40B4-BE49-F238E27FC236}">
                  <a16:creationId xmlns:a16="http://schemas.microsoft.com/office/drawing/2014/main" id="{8E1917C3-FB6B-E7E7-4CBC-1BE7F5575A1E}"/>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Rainy?</a:t>
              </a:r>
            </a:p>
          </p:txBody>
        </p:sp>
        <p:cxnSp>
          <p:nvCxnSpPr>
            <p:cNvPr id="13" name="Straight Arrow Connector 12">
              <a:extLst>
                <a:ext uri="{FF2B5EF4-FFF2-40B4-BE49-F238E27FC236}">
                  <a16:creationId xmlns:a16="http://schemas.microsoft.com/office/drawing/2014/main" id="{F64FA0D8-4568-D129-94A2-14C34ADDDE6B}"/>
                </a:ext>
              </a:extLst>
            </p:cNvPr>
            <p:cNvCxnSpPr/>
            <p:nvPr/>
          </p:nvCxnSpPr>
          <p:spPr>
            <a:xfrm flipH="1">
              <a:off x="7807060" y="4053980"/>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DD51714-3221-D97C-A02A-A23496FD7D07}"/>
                </a:ext>
              </a:extLst>
            </p:cNvPr>
            <p:cNvSpPr txBox="1"/>
            <p:nvPr/>
          </p:nvSpPr>
          <p:spPr>
            <a:xfrm>
              <a:off x="7889846" y="4082836"/>
              <a:ext cx="485519" cy="369332"/>
            </a:xfrm>
            <a:prstGeom prst="rect">
              <a:avLst/>
            </a:prstGeom>
            <a:noFill/>
          </p:spPr>
          <p:txBody>
            <a:bodyPr wrap="none" rtlCol="0">
              <a:spAutoFit/>
            </a:bodyPr>
            <a:lstStyle/>
            <a:p>
              <a:r>
                <a:rPr lang="en-US" dirty="0"/>
                <a:t>Yes</a:t>
              </a:r>
            </a:p>
          </p:txBody>
        </p:sp>
        <p:cxnSp>
          <p:nvCxnSpPr>
            <p:cNvPr id="15" name="Straight Arrow Connector 14">
              <a:extLst>
                <a:ext uri="{FF2B5EF4-FFF2-40B4-BE49-F238E27FC236}">
                  <a16:creationId xmlns:a16="http://schemas.microsoft.com/office/drawing/2014/main" id="{D3EA4DD5-7BE8-BDDE-40DC-7B5729CF0B95}"/>
                </a:ext>
              </a:extLst>
            </p:cNvPr>
            <p:cNvCxnSpPr>
              <a:cxnSpLocks/>
            </p:cNvCxnSpPr>
            <p:nvPr/>
          </p:nvCxnSpPr>
          <p:spPr>
            <a:xfrm>
              <a:off x="8716684" y="3990774"/>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429B965-74F4-134C-9E0E-A1E3ABB11A45}"/>
                </a:ext>
              </a:extLst>
            </p:cNvPr>
            <p:cNvSpPr txBox="1"/>
            <p:nvPr/>
          </p:nvSpPr>
          <p:spPr>
            <a:xfrm>
              <a:off x="9317016" y="4208780"/>
              <a:ext cx="455574" cy="369332"/>
            </a:xfrm>
            <a:prstGeom prst="rect">
              <a:avLst/>
            </a:prstGeom>
            <a:noFill/>
          </p:spPr>
          <p:txBody>
            <a:bodyPr wrap="none" rtlCol="0">
              <a:spAutoFit/>
            </a:bodyPr>
            <a:lstStyle/>
            <a:p>
              <a:r>
                <a:rPr lang="en-US" dirty="0"/>
                <a:t>No</a:t>
              </a:r>
            </a:p>
          </p:txBody>
        </p:sp>
        <p:sp>
          <p:nvSpPr>
            <p:cNvPr id="18" name="Oval 17">
              <a:extLst>
                <a:ext uri="{FF2B5EF4-FFF2-40B4-BE49-F238E27FC236}">
                  <a16:creationId xmlns:a16="http://schemas.microsoft.com/office/drawing/2014/main" id="{2E12593E-62BB-AEAB-7E16-B8A92DE6B379}"/>
                </a:ext>
              </a:extLst>
            </p:cNvPr>
            <p:cNvSpPr/>
            <p:nvPr/>
          </p:nvSpPr>
          <p:spPr>
            <a:xfrm>
              <a:off x="6287550" y="2791130"/>
              <a:ext cx="1350627" cy="124996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19" name="Oval 18">
              <a:extLst>
                <a:ext uri="{FF2B5EF4-FFF2-40B4-BE49-F238E27FC236}">
                  <a16:creationId xmlns:a16="http://schemas.microsoft.com/office/drawing/2014/main" id="{3C277521-CF21-9DBB-33F8-1D3AC12CDEDB}"/>
                </a:ext>
              </a:extLst>
            </p:cNvPr>
            <p:cNvSpPr/>
            <p:nvPr/>
          </p:nvSpPr>
          <p:spPr>
            <a:xfrm>
              <a:off x="7183596" y="4976769"/>
              <a:ext cx="1350627" cy="124996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20" name="Oval 19">
              <a:extLst>
                <a:ext uri="{FF2B5EF4-FFF2-40B4-BE49-F238E27FC236}">
                  <a16:creationId xmlns:a16="http://schemas.microsoft.com/office/drawing/2014/main" id="{A7C428C6-AB59-E290-E95A-310C63863744}"/>
                </a:ext>
              </a:extLst>
            </p:cNvPr>
            <p:cNvSpPr/>
            <p:nvPr/>
          </p:nvSpPr>
          <p:spPr>
            <a:xfrm>
              <a:off x="8945755" y="4913563"/>
              <a:ext cx="1350627" cy="124996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Tea</a:t>
              </a:r>
            </a:p>
          </p:txBody>
        </p:sp>
        <p:sp>
          <p:nvSpPr>
            <p:cNvPr id="21" name="TextBox 20">
              <a:extLst>
                <a:ext uri="{FF2B5EF4-FFF2-40B4-BE49-F238E27FC236}">
                  <a16:creationId xmlns:a16="http://schemas.microsoft.com/office/drawing/2014/main" id="{94D825B0-F275-0F56-726F-F4A042F342B1}"/>
                </a:ext>
              </a:extLst>
            </p:cNvPr>
            <p:cNvSpPr txBox="1"/>
            <p:nvPr/>
          </p:nvSpPr>
          <p:spPr>
            <a:xfrm>
              <a:off x="7296542" y="242604"/>
              <a:ext cx="1186607" cy="369332"/>
            </a:xfrm>
            <a:prstGeom prst="rect">
              <a:avLst/>
            </a:prstGeom>
            <a:noFill/>
          </p:spPr>
          <p:txBody>
            <a:bodyPr wrap="none" rtlCol="0">
              <a:spAutoFit/>
            </a:bodyPr>
            <a:lstStyle/>
            <a:p>
              <a:r>
                <a:rPr lang="en-US" dirty="0"/>
                <a:t>Root Node</a:t>
              </a:r>
            </a:p>
          </p:txBody>
        </p:sp>
        <p:sp>
          <p:nvSpPr>
            <p:cNvPr id="22" name="TextBox 21">
              <a:extLst>
                <a:ext uri="{FF2B5EF4-FFF2-40B4-BE49-F238E27FC236}">
                  <a16:creationId xmlns:a16="http://schemas.microsoft.com/office/drawing/2014/main" id="{EAF840FB-AFE1-EC4E-166F-A3481068D24B}"/>
                </a:ext>
              </a:extLst>
            </p:cNvPr>
            <p:cNvSpPr txBox="1"/>
            <p:nvPr/>
          </p:nvSpPr>
          <p:spPr>
            <a:xfrm>
              <a:off x="6328967" y="3961377"/>
              <a:ext cx="1138711" cy="369332"/>
            </a:xfrm>
            <a:prstGeom prst="rect">
              <a:avLst/>
            </a:prstGeom>
            <a:noFill/>
          </p:spPr>
          <p:txBody>
            <a:bodyPr wrap="none" rtlCol="0">
              <a:spAutoFit/>
            </a:bodyPr>
            <a:lstStyle/>
            <a:p>
              <a:r>
                <a:rPr lang="en-US" dirty="0"/>
                <a:t>Leaf Node</a:t>
              </a:r>
            </a:p>
          </p:txBody>
        </p:sp>
        <p:sp>
          <p:nvSpPr>
            <p:cNvPr id="23" name="TextBox 22">
              <a:extLst>
                <a:ext uri="{FF2B5EF4-FFF2-40B4-BE49-F238E27FC236}">
                  <a16:creationId xmlns:a16="http://schemas.microsoft.com/office/drawing/2014/main" id="{A38BCD8E-CF41-BC15-073A-F5B16DCA6394}"/>
                </a:ext>
              </a:extLst>
            </p:cNvPr>
            <p:cNvSpPr txBox="1"/>
            <p:nvPr/>
          </p:nvSpPr>
          <p:spPr>
            <a:xfrm>
              <a:off x="7068822" y="6268476"/>
              <a:ext cx="1138711" cy="369332"/>
            </a:xfrm>
            <a:prstGeom prst="rect">
              <a:avLst/>
            </a:prstGeom>
            <a:noFill/>
          </p:spPr>
          <p:txBody>
            <a:bodyPr wrap="none" rtlCol="0">
              <a:spAutoFit/>
            </a:bodyPr>
            <a:lstStyle/>
            <a:p>
              <a:r>
                <a:rPr lang="en-US" dirty="0"/>
                <a:t>Leaf Node</a:t>
              </a:r>
            </a:p>
          </p:txBody>
        </p:sp>
        <p:sp>
          <p:nvSpPr>
            <p:cNvPr id="24" name="TextBox 23">
              <a:extLst>
                <a:ext uri="{FF2B5EF4-FFF2-40B4-BE49-F238E27FC236}">
                  <a16:creationId xmlns:a16="http://schemas.microsoft.com/office/drawing/2014/main" id="{E52AA769-8BC8-E39E-081D-B7D2A2EA2827}"/>
                </a:ext>
              </a:extLst>
            </p:cNvPr>
            <p:cNvSpPr txBox="1"/>
            <p:nvPr/>
          </p:nvSpPr>
          <p:spPr>
            <a:xfrm>
              <a:off x="9157670" y="6228755"/>
              <a:ext cx="1138710" cy="369332"/>
            </a:xfrm>
            <a:prstGeom prst="rect">
              <a:avLst/>
            </a:prstGeom>
            <a:noFill/>
          </p:spPr>
          <p:txBody>
            <a:bodyPr wrap="none" rtlCol="0">
              <a:spAutoFit/>
            </a:bodyPr>
            <a:lstStyle/>
            <a:p>
              <a:r>
                <a:rPr lang="en-US" dirty="0"/>
                <a:t>Leaf Node</a:t>
              </a:r>
            </a:p>
          </p:txBody>
        </p:sp>
      </p:grpSp>
    </p:spTree>
    <p:extLst>
      <p:ext uri="{BB962C8B-B14F-4D97-AF65-F5344CB8AC3E}">
        <p14:creationId xmlns:p14="http://schemas.microsoft.com/office/powerpoint/2010/main" val="1221890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880B9-3062-A96C-307C-4559348E1CAC}"/>
              </a:ext>
            </a:extLst>
          </p:cNvPr>
          <p:cNvSpPr>
            <a:spLocks noGrp="1"/>
          </p:cNvSpPr>
          <p:nvPr>
            <p:ph type="title"/>
          </p:nvPr>
        </p:nvSpPr>
        <p:spPr/>
        <p:txBody>
          <a:bodyPr/>
          <a:lstStyle/>
          <a:p>
            <a:r>
              <a:rPr lang="en-US" dirty="0"/>
              <a:t>Loss Metrics</a:t>
            </a:r>
          </a:p>
        </p:txBody>
      </p:sp>
      <p:sp>
        <p:nvSpPr>
          <p:cNvPr id="4" name="Text Placeholder 3">
            <a:extLst>
              <a:ext uri="{FF2B5EF4-FFF2-40B4-BE49-F238E27FC236}">
                <a16:creationId xmlns:a16="http://schemas.microsoft.com/office/drawing/2014/main" id="{E281E417-5D33-1113-5CF9-A9AC5DBEF1BC}"/>
              </a:ext>
            </a:extLst>
          </p:cNvPr>
          <p:cNvSpPr>
            <a:spLocks noGrp="1"/>
          </p:cNvSpPr>
          <p:nvPr>
            <p:ph type="body" idx="1"/>
          </p:nvPr>
        </p:nvSpPr>
        <p:spPr/>
        <p:txBody>
          <a:bodyPr/>
          <a:lstStyle/>
          <a:p>
            <a:r>
              <a:rPr lang="en-AU" dirty="0"/>
              <a:t>Indicators of probability of miss-classification minimizing which helps us build tree classifiers. </a:t>
            </a:r>
          </a:p>
        </p:txBody>
      </p:sp>
    </p:spTree>
    <p:extLst>
      <p:ext uri="{BB962C8B-B14F-4D97-AF65-F5344CB8AC3E}">
        <p14:creationId xmlns:p14="http://schemas.microsoft.com/office/powerpoint/2010/main" val="1274289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98CA92D-805D-D602-0784-A87A1FF57EC6}"/>
              </a:ext>
            </a:extLst>
          </p:cNvPr>
          <p:cNvSpPr>
            <a:spLocks noGrp="1"/>
          </p:cNvSpPr>
          <p:nvPr>
            <p:ph type="title"/>
          </p:nvPr>
        </p:nvSpPr>
        <p:spPr/>
        <p:txBody>
          <a:bodyPr/>
          <a:lstStyle/>
          <a:p>
            <a:r>
              <a:rPr lang="en-AU" dirty="0"/>
              <a:t>Machine Learning</a:t>
            </a:r>
          </a:p>
        </p:txBody>
      </p:sp>
      <p:sp>
        <p:nvSpPr>
          <p:cNvPr id="7" name="Text Placeholder 6">
            <a:extLst>
              <a:ext uri="{FF2B5EF4-FFF2-40B4-BE49-F238E27FC236}">
                <a16:creationId xmlns:a16="http://schemas.microsoft.com/office/drawing/2014/main" id="{6F74EEE4-31CE-6F9F-49E8-866488683C00}"/>
              </a:ext>
            </a:extLst>
          </p:cNvPr>
          <p:cNvSpPr>
            <a:spLocks noGrp="1"/>
          </p:cNvSpPr>
          <p:nvPr>
            <p:ph type="body" idx="1"/>
          </p:nvPr>
        </p:nvSpPr>
        <p:spPr/>
        <p:txBody>
          <a:bodyPr/>
          <a:lstStyle/>
          <a:p>
            <a:r>
              <a:rPr lang="en-AU" dirty="0"/>
              <a:t>Process by which a computer automatically learns an algorithm for problem solving from data or experience. Typically this involves the adjustment of parameters of a generic model </a:t>
            </a:r>
          </a:p>
        </p:txBody>
      </p:sp>
    </p:spTree>
    <p:extLst>
      <p:ext uri="{BB962C8B-B14F-4D97-AF65-F5344CB8AC3E}">
        <p14:creationId xmlns:p14="http://schemas.microsoft.com/office/powerpoint/2010/main" val="5361647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B770B-7928-4294-938C-54F566403029}"/>
              </a:ext>
            </a:extLst>
          </p:cNvPr>
          <p:cNvSpPr>
            <a:spLocks noGrp="1"/>
          </p:cNvSpPr>
          <p:nvPr>
            <p:ph type="title"/>
          </p:nvPr>
        </p:nvSpPr>
        <p:spPr/>
        <p:txBody>
          <a:bodyPr/>
          <a:lstStyle/>
          <a:p>
            <a:r>
              <a:rPr lang="en-US" dirty="0"/>
              <a:t>Miss-Classification Loss (or)</a:t>
            </a:r>
            <a:br>
              <a:rPr lang="en-US" dirty="0"/>
            </a:br>
            <a:r>
              <a:rPr lang="en-US" dirty="0"/>
              <a:t>Classification Error Rate - Definition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69D591D-FB53-0999-0AC9-06E05CE59713}"/>
                  </a:ext>
                </a:extLst>
              </p:cNvPr>
              <p:cNvSpPr>
                <a:spLocks noGrp="1"/>
              </p:cNvSpPr>
              <p:nvPr>
                <p:ph idx="1"/>
              </p:nvPr>
            </p:nvSpPr>
            <p:spPr>
              <a:xfrm>
                <a:off x="838200" y="1825625"/>
                <a:ext cx="10515600" cy="4667250"/>
              </a:xfrm>
            </p:spPr>
            <p:txBody>
              <a:bodyPr/>
              <a:lstStyle/>
              <a:p>
                <a:pPr marL="0" indent="0">
                  <a:buNone/>
                </a:pPr>
                <a:r>
                  <a:rPr lang="en-US" dirty="0"/>
                  <a:t>Decision trees assign the most commonly occurring training class in a leaf node </a:t>
                </a:r>
                <a14:m>
                  <m:oMath xmlns:m="http://schemas.openxmlformats.org/officeDocument/2006/math">
                    <m:r>
                      <a:rPr lang="en-US" b="0" i="1" smtClean="0">
                        <a:latin typeface="Cambria Math" panose="02040503050406030204" pitchFamily="18" charset="0"/>
                      </a:rPr>
                      <m:t>𝑚</m:t>
                    </m:r>
                  </m:oMath>
                </a14:m>
                <a:r>
                  <a:rPr lang="en-US" dirty="0"/>
                  <a:t> to be the output of that leaf node denoted by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𝐶𝑙𝑎𝑠</m:t>
                        </m:r>
                        <m:r>
                          <a:rPr lang="en-US" b="0" i="1" smtClean="0">
                            <a:latin typeface="Cambria Math" panose="02040503050406030204" pitchFamily="18" charset="0"/>
                          </a:rPr>
                          <m:t>𝑠</m:t>
                        </m:r>
                      </m:e>
                      <m:sub>
                        <m:r>
                          <a:rPr lang="en-US" b="0" i="1" smtClean="0">
                            <a:latin typeface="Cambria Math" panose="02040503050406030204" pitchFamily="18" charset="0"/>
                          </a:rPr>
                          <m:t>𝑚</m:t>
                        </m:r>
                      </m:sub>
                    </m:sSub>
                  </m:oMath>
                </a14:m>
                <a:r>
                  <a:rPr lang="en-US" dirty="0"/>
                  <a:t>. </a:t>
                </a:r>
              </a:p>
              <a:p>
                <a:pPr marL="0" indent="0" algn="ctr">
                  <a:buNone/>
                </a:pPr>
                <a:endParaRPr lang="en-US" dirty="0">
                  <a:latin typeface="+mj-lt"/>
                </a:endParaRPr>
              </a:p>
              <a:p>
                <a:pPr marL="0" indent="0" algn="ctr">
                  <a:buNone/>
                </a:pPr>
                <a:r>
                  <a:rPr lang="en-US" dirty="0">
                    <a:latin typeface="+mj-lt"/>
                  </a:rPr>
                  <a:t>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𝐶𝑙𝑎𝑠</m:t>
                        </m:r>
                        <m:r>
                          <a:rPr lang="en-US" b="0" i="1" smtClean="0">
                            <a:latin typeface="Cambria Math" panose="02040503050406030204" pitchFamily="18" charset="0"/>
                          </a:rPr>
                          <m:t>𝑠</m:t>
                        </m:r>
                      </m:e>
                      <m:sub>
                        <m:r>
                          <a:rPr lang="en-US" b="0" i="1" smtClean="0">
                            <a:latin typeface="Cambria Math" panose="02040503050406030204" pitchFamily="18" charset="0"/>
                          </a:rPr>
                          <m:t>𝑚</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t>
                        </m:r>
                      </m:fName>
                      <m:e>
                        <m:func>
                          <m:funcPr>
                            <m:ctrlPr>
                              <a:rPr lang="en-US" b="0" i="1" smtClean="0">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max</m:t>
                                </m:r>
                              </m:e>
                              <m:lim>
                                <m:r>
                                  <a:rPr lang="en-US" i="1">
                                    <a:latin typeface="Cambria Math" panose="02040503050406030204" pitchFamily="18" charset="0"/>
                                  </a:rPr>
                                  <m:t>𝑖</m:t>
                                </m:r>
                                <m:r>
                                  <a:rPr lang="en-US" i="1">
                                    <a:latin typeface="Cambria Math" panose="02040503050406030204" pitchFamily="18" charset="0"/>
                                  </a:rPr>
                                  <m:t>∈1..</m:t>
                                </m:r>
                                <m:r>
                                  <a:rPr lang="en-US" i="1">
                                    <a:latin typeface="Cambria Math" panose="02040503050406030204" pitchFamily="18" charset="0"/>
                                  </a:rPr>
                                  <m:t>𝑁</m:t>
                                </m:r>
                              </m:lim>
                            </m:limLow>
                          </m:fName>
                          <m:e>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e>
                              <m:sub>
                                <m:r>
                                  <a:rPr lang="en-US" b="0" i="1" dirty="0" smtClean="0">
                                    <a:latin typeface="Cambria Math" panose="02040503050406030204" pitchFamily="18" charset="0"/>
                                  </a:rPr>
                                  <m:t>𝑚𝑖</m:t>
                                </m:r>
                              </m:sub>
                            </m:sSub>
                          </m:e>
                        </m:func>
                      </m:e>
                    </m:func>
                  </m:oMath>
                </a14:m>
                <a:r>
                  <a:rPr lang="en-US" b="0" i="0" dirty="0">
                    <a:latin typeface="+mj-lt"/>
                  </a:rPr>
                  <a:t> where </a:t>
                </a:r>
                <a14:m>
                  <m:oMath xmlns:m="http://schemas.openxmlformats.org/officeDocument/2006/math">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dirty="0">
                            <a:latin typeface="Cambria Math" panose="02040503050406030204" pitchFamily="18" charset="0"/>
                          </a:rPr>
                          <m:t>𝑚𝑖</m:t>
                        </m:r>
                      </m:sub>
                    </m:sSub>
                    <m:r>
                      <a:rPr lang="en-US" b="0" i="1" dirty="0" smtClean="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m:t>
                        </m:r>
                        <m:r>
                          <a:rPr lang="en-US" i="1" dirty="0">
                            <a:latin typeface="Cambria Math" panose="02040503050406030204" pitchFamily="18" charset="0"/>
                          </a:rPr>
                          <m:t>𝑡𝑟𝑎𝑖𝑛𝑖𝑛𝑔</m:t>
                        </m:r>
                        <m:r>
                          <a:rPr lang="en-US" i="1" dirty="0">
                            <a:latin typeface="Cambria Math" panose="02040503050406030204" pitchFamily="18" charset="0"/>
                          </a:rPr>
                          <m:t> </m:t>
                        </m:r>
                        <m:r>
                          <a:rPr lang="en-US" i="1" dirty="0">
                            <a:latin typeface="Cambria Math" panose="02040503050406030204" pitchFamily="18" charset="0"/>
                          </a:rPr>
                          <m:t>𝑒𝑥𝑎𝑚𝑝𝑙𝑒𝑠</m:t>
                        </m:r>
                        <m:r>
                          <a:rPr lang="en-US" i="1" dirty="0">
                            <a:latin typeface="Cambria Math" panose="02040503050406030204" pitchFamily="18" charset="0"/>
                          </a:rPr>
                          <m:t> </m:t>
                        </m:r>
                        <m:r>
                          <a:rPr lang="en-US" i="1" dirty="0">
                            <a:latin typeface="Cambria Math" panose="02040503050406030204" pitchFamily="18" charset="0"/>
                          </a:rPr>
                          <m:t>𝑖𝑛</m:t>
                        </m:r>
                        <m:r>
                          <a:rPr lang="en-US" i="1" dirty="0">
                            <a:latin typeface="Cambria Math" panose="02040503050406030204" pitchFamily="18" charset="0"/>
                          </a:rPr>
                          <m:t> </m:t>
                        </m:r>
                        <m:sSub>
                          <m:sSubPr>
                            <m:ctrlPr>
                              <a:rPr lang="en-US" i="1" dirty="0">
                                <a:latin typeface="Cambria Math" panose="02040503050406030204" pitchFamily="18" charset="0"/>
                              </a:rPr>
                            </m:ctrlPr>
                          </m:sSubPr>
                          <m:e>
                            <m:r>
                              <a:rPr lang="en-US" i="1" dirty="0">
                                <a:latin typeface="Cambria Math" panose="02040503050406030204" pitchFamily="18" charset="0"/>
                              </a:rPr>
                              <m:t>𝐶</m:t>
                            </m:r>
                          </m:e>
                          <m:sub>
                            <m:r>
                              <a:rPr lang="en-US" i="1" dirty="0">
                                <a:latin typeface="Cambria Math" panose="02040503050406030204" pitchFamily="18" charset="0"/>
                              </a:rPr>
                              <m:t>𝑖</m:t>
                            </m:r>
                          </m:sub>
                        </m:sSub>
                      </m:num>
                      <m:den>
                        <m:r>
                          <a:rPr lang="en-US" i="1" dirty="0">
                            <a:latin typeface="Cambria Math" panose="02040503050406030204" pitchFamily="18" charset="0"/>
                          </a:rPr>
                          <m:t>#</m:t>
                        </m:r>
                        <m:r>
                          <a:rPr lang="en-US" i="1" dirty="0">
                            <a:latin typeface="Cambria Math" panose="02040503050406030204" pitchFamily="18" charset="0"/>
                          </a:rPr>
                          <m:t>𝑡𝑟𝑎𝑖𝑛𝑖𝑛𝑔</m:t>
                        </m:r>
                        <m:r>
                          <a:rPr lang="en-US" i="1" dirty="0">
                            <a:latin typeface="Cambria Math" panose="02040503050406030204" pitchFamily="18" charset="0"/>
                          </a:rPr>
                          <m:t> </m:t>
                        </m:r>
                        <m:r>
                          <a:rPr lang="en-US" i="1" dirty="0">
                            <a:latin typeface="Cambria Math" panose="02040503050406030204" pitchFamily="18" charset="0"/>
                          </a:rPr>
                          <m:t>𝑒𝑥𝑎𝑚𝑝𝑙𝑒𝑠</m:t>
                        </m:r>
                        <m:r>
                          <a:rPr lang="en-US" i="1" dirty="0">
                            <a:latin typeface="Cambria Math" panose="02040503050406030204" pitchFamily="18" charset="0"/>
                          </a:rPr>
                          <m:t> </m:t>
                        </m:r>
                        <m:r>
                          <a:rPr lang="en-US" i="1" dirty="0">
                            <a:latin typeface="Cambria Math" panose="02040503050406030204" pitchFamily="18" charset="0"/>
                          </a:rPr>
                          <m:t>𝑖𝑛</m:t>
                        </m:r>
                        <m:r>
                          <a:rPr lang="en-US" i="1" dirty="0">
                            <a:latin typeface="Cambria Math" panose="02040503050406030204" pitchFamily="18" charset="0"/>
                          </a:rPr>
                          <m:t> </m:t>
                        </m:r>
                        <m:r>
                          <a:rPr lang="en-US" i="1" dirty="0">
                            <a:latin typeface="Cambria Math" panose="02040503050406030204" pitchFamily="18" charset="0"/>
                          </a:rPr>
                          <m:t>𝑚</m:t>
                        </m:r>
                      </m:den>
                    </m:f>
                  </m:oMath>
                </a14:m>
                <a:endParaRPr lang="en-US" dirty="0"/>
              </a:p>
              <a:p>
                <a:pPr marL="0" indent="0">
                  <a:buNone/>
                </a:pPr>
                <a:endParaRPr lang="en-US" dirty="0"/>
              </a:p>
              <a:p>
                <a:pPr marL="0" indent="0">
                  <a:buNone/>
                </a:pPr>
                <a:r>
                  <a:rPr lang="en-US" dirty="0"/>
                  <a:t>The presence of any other class indicates miss-classification loss (MCL) or Classification Error Rate (CER).</a:t>
                </a:r>
              </a:p>
              <a:p>
                <a:pPr marL="0" indent="0">
                  <a:buNone/>
                </a:pPr>
                <a:r>
                  <a:rPr lang="en-US" dirty="0"/>
                  <a:t> </a:t>
                </a:r>
              </a:p>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𝐶𝐸</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𝑚</m:t>
                          </m:r>
                        </m:sub>
                      </m:sSub>
                      <m:r>
                        <a:rPr lang="en-US" b="0" i="1" dirty="0" smtClean="0">
                          <a:latin typeface="Cambria Math" panose="02040503050406030204" pitchFamily="18" charset="0"/>
                        </a:rPr>
                        <m:t>=</m:t>
                      </m:r>
                      <m:r>
                        <a:rPr lang="en-US" b="0"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𝐿</m:t>
                          </m:r>
                        </m:e>
                        <m:sub>
                          <m:r>
                            <a:rPr lang="en-US" b="0" i="1" dirty="0" smtClean="0">
                              <a:latin typeface="Cambria Math" panose="02040503050406030204" pitchFamily="18" charset="0"/>
                            </a:rPr>
                            <m:t>𝑚</m:t>
                          </m:r>
                        </m:sub>
                      </m:sSub>
                      <m:r>
                        <a:rPr lang="en-US" i="1" dirty="0">
                          <a:latin typeface="Cambria Math" panose="02040503050406030204" pitchFamily="18" charset="0"/>
                        </a:rPr>
                        <m:t> </m:t>
                      </m:r>
                      <m:r>
                        <a:rPr lang="en-US" i="1" dirty="0" smtClean="0">
                          <a:latin typeface="Cambria Math" panose="02040503050406030204" pitchFamily="18" charset="0"/>
                        </a:rPr>
                        <m:t>=</m:t>
                      </m:r>
                      <m:r>
                        <a:rPr lang="en-US" i="1" dirty="0">
                          <a:latin typeface="Cambria Math" panose="02040503050406030204" pitchFamily="18" charset="0"/>
                        </a:rPr>
                        <m:t> </m:t>
                      </m:r>
                      <m:r>
                        <a:rPr lang="en-US" b="0" i="1" smtClean="0">
                          <a:latin typeface="Cambria Math" panose="02040503050406030204" pitchFamily="18" charset="0"/>
                        </a:rPr>
                        <m:t>1 −</m:t>
                      </m:r>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 </m:t>
                              </m:r>
                            </m:e>
                          </m:acc>
                        </m:e>
                        <m:sub>
                          <m:r>
                            <a:rPr lang="en-US" i="1" dirty="0">
                              <a:latin typeface="Cambria Math" panose="02040503050406030204" pitchFamily="18" charset="0"/>
                            </a:rPr>
                            <m:t>𝑚</m:t>
                          </m:r>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𝐶𝑙𝑎𝑠𝑠</m:t>
                              </m:r>
                            </m:e>
                            <m:sub>
                              <m:r>
                                <a:rPr lang="en-US" b="0" i="1" dirty="0" smtClean="0">
                                  <a:latin typeface="Cambria Math" panose="02040503050406030204" pitchFamily="18" charset="0"/>
                                </a:rPr>
                                <m:t>𝑚</m:t>
                              </m:r>
                            </m:sub>
                          </m:sSub>
                        </m:sub>
                      </m:sSub>
                    </m:oMath>
                  </m:oMathPara>
                </a14:m>
                <a:endParaRPr lang="en-US" dirty="0"/>
              </a:p>
            </p:txBody>
          </p:sp>
        </mc:Choice>
        <mc:Fallback xmlns="">
          <p:sp>
            <p:nvSpPr>
              <p:cNvPr id="3" name="Content Placeholder 2">
                <a:extLst>
                  <a:ext uri="{FF2B5EF4-FFF2-40B4-BE49-F238E27FC236}">
                    <a16:creationId xmlns:a16="http://schemas.microsoft.com/office/drawing/2014/main" id="{369D591D-FB53-0999-0AC9-06E05CE59713}"/>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217" t="-2089" r="-116"/>
                </a:stretch>
              </a:blipFill>
            </p:spPr>
            <p:txBody>
              <a:bodyPr/>
              <a:lstStyle/>
              <a:p>
                <a:r>
                  <a:rPr lang="en-US">
                    <a:noFill/>
                  </a:rPr>
                  <a:t> </a:t>
                </a:r>
              </a:p>
            </p:txBody>
          </p:sp>
        </mc:Fallback>
      </mc:AlternateContent>
    </p:spTree>
    <p:extLst>
      <p:ext uri="{BB962C8B-B14F-4D97-AF65-F5344CB8AC3E}">
        <p14:creationId xmlns:p14="http://schemas.microsoft.com/office/powerpoint/2010/main" val="16803827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a:xfrm>
            <a:off x="838200" y="365125"/>
            <a:ext cx="10515600" cy="1325563"/>
          </a:xfrm>
        </p:spPr>
        <p:txBody>
          <a:bodyPr/>
          <a:lstStyle/>
          <a:p>
            <a:r>
              <a:rPr lang="en-US" dirty="0"/>
              <a:t>Miss-Classification Loss (or)</a:t>
            </a:r>
            <a:br>
              <a:rPr lang="en-US" dirty="0"/>
            </a:br>
            <a:r>
              <a:rPr lang="en-US" dirty="0"/>
              <a:t>Classification Error Rate -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6E55E1-04C4-2842-5693-AC91A5D17D92}"/>
                  </a:ext>
                </a:extLst>
              </p:cNvPr>
              <p:cNvSpPr>
                <a:spLocks noGrp="1"/>
              </p:cNvSpPr>
              <p:nvPr>
                <p:ph idx="1"/>
              </p:nvPr>
            </p:nvSpPr>
            <p:spPr>
              <a:xfrm>
                <a:off x="838200" y="1917767"/>
                <a:ext cx="10515600" cy="540070"/>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𝐶𝐸</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𝑚</m:t>
                          </m:r>
                        </m:sub>
                      </m:sSub>
                      <m:r>
                        <a:rPr lang="en-US" b="0" i="1" dirty="0" smtClean="0">
                          <a:latin typeface="Cambria Math" panose="02040503050406030204" pitchFamily="18" charset="0"/>
                        </a:rPr>
                        <m:t>=</m:t>
                      </m:r>
                      <m:r>
                        <a:rPr lang="en-US" b="0"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𝐿</m:t>
                          </m:r>
                        </m:e>
                        <m:sub>
                          <m:r>
                            <a:rPr lang="en-US" b="0" i="1" dirty="0" smtClean="0">
                              <a:latin typeface="Cambria Math" panose="02040503050406030204" pitchFamily="18" charset="0"/>
                            </a:rPr>
                            <m:t>𝑚</m:t>
                          </m:r>
                        </m:sub>
                      </m:sSub>
                      <m:r>
                        <a:rPr lang="en-US" i="1" dirty="0">
                          <a:latin typeface="Cambria Math" panose="02040503050406030204" pitchFamily="18" charset="0"/>
                        </a:rPr>
                        <m:t> </m:t>
                      </m:r>
                      <m:r>
                        <a:rPr lang="en-US" i="1" dirty="0" smtClean="0">
                          <a:latin typeface="Cambria Math" panose="02040503050406030204" pitchFamily="18" charset="0"/>
                        </a:rPr>
                        <m:t>=</m:t>
                      </m:r>
                      <m:r>
                        <a:rPr lang="en-US" i="1" dirty="0">
                          <a:latin typeface="Cambria Math" panose="02040503050406030204" pitchFamily="18" charset="0"/>
                        </a:rPr>
                        <m:t> </m:t>
                      </m:r>
                      <m:r>
                        <a:rPr lang="en-US" b="0" i="1" smtClean="0">
                          <a:latin typeface="Cambria Math" panose="02040503050406030204" pitchFamily="18" charset="0"/>
                        </a:rPr>
                        <m:t>1 −</m:t>
                      </m:r>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 </m:t>
                              </m:r>
                            </m:e>
                          </m:acc>
                        </m:e>
                        <m:sub>
                          <m:r>
                            <a:rPr lang="en-US" i="1" dirty="0">
                              <a:latin typeface="Cambria Math" panose="02040503050406030204" pitchFamily="18" charset="0"/>
                            </a:rPr>
                            <m:t>𝑚</m:t>
                          </m:r>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𝐶𝑙𝑎𝑠𝑠</m:t>
                              </m:r>
                            </m:e>
                            <m:sub>
                              <m:r>
                                <a:rPr lang="en-US" b="0" i="1" dirty="0" smtClean="0">
                                  <a:latin typeface="Cambria Math" panose="02040503050406030204" pitchFamily="18" charset="0"/>
                                </a:rPr>
                                <m:t>𝑚</m:t>
                              </m:r>
                            </m:sub>
                          </m:sSub>
                        </m:sub>
                      </m:sSub>
                    </m:oMath>
                  </m:oMathPara>
                </a14:m>
                <a:endParaRPr lang="en-US" dirty="0"/>
              </a:p>
            </p:txBody>
          </p:sp>
        </mc:Choice>
        <mc:Fallback xmlns="">
          <p:sp>
            <p:nvSpPr>
              <p:cNvPr id="3" name="Content Placeholder 2">
                <a:extLst>
                  <a:ext uri="{FF2B5EF4-FFF2-40B4-BE49-F238E27FC236}">
                    <a16:creationId xmlns:a16="http://schemas.microsoft.com/office/drawing/2014/main" id="{486E55E1-04C4-2842-5693-AC91A5D17D92}"/>
                  </a:ext>
                </a:extLst>
              </p:cNvPr>
              <p:cNvSpPr>
                <a:spLocks noGrp="1" noRot="1" noChangeAspect="1" noMove="1" noResize="1" noEditPoints="1" noAdjustHandles="1" noChangeArrowheads="1" noChangeShapeType="1" noTextEdit="1"/>
              </p:cNvSpPr>
              <p:nvPr>
                <p:ph idx="1"/>
              </p:nvPr>
            </p:nvSpPr>
            <p:spPr>
              <a:xfrm>
                <a:off x="838200" y="1917767"/>
                <a:ext cx="10515600" cy="540070"/>
              </a:xfrm>
              <a:blipFill>
                <a:blip r:embed="rId2"/>
                <a:stretch>
                  <a:fillRect t="-12500" b="-2273"/>
                </a:stretch>
              </a:blipFill>
            </p:spPr>
            <p:txBody>
              <a:bodyPr/>
              <a:lstStyle/>
              <a:p>
                <a:r>
                  <a:rPr lang="en-US">
                    <a:noFill/>
                  </a:rPr>
                  <a:t> </a:t>
                </a:r>
              </a:p>
            </p:txBody>
          </p:sp>
        </mc:Fallback>
      </mc:AlternateContent>
      <p:grpSp>
        <p:nvGrpSpPr>
          <p:cNvPr id="11" name="Group 10">
            <a:extLst>
              <a:ext uri="{FF2B5EF4-FFF2-40B4-BE49-F238E27FC236}">
                <a16:creationId xmlns:a16="http://schemas.microsoft.com/office/drawing/2014/main" id="{37BB03F7-DCBF-2CD0-C5FE-504AE4F1BF87}"/>
              </a:ext>
            </a:extLst>
          </p:cNvPr>
          <p:cNvGrpSpPr/>
          <p:nvPr/>
        </p:nvGrpSpPr>
        <p:grpSpPr>
          <a:xfrm>
            <a:off x="7304480" y="2362678"/>
            <a:ext cx="4670324" cy="4391566"/>
            <a:chOff x="-39295" y="2433164"/>
            <a:chExt cx="4670324" cy="4391566"/>
          </a:xfrm>
        </p:grpSpPr>
        <p:grpSp>
          <p:nvGrpSpPr>
            <p:cNvPr id="4" name="Group 3">
              <a:extLst>
                <a:ext uri="{FF2B5EF4-FFF2-40B4-BE49-F238E27FC236}">
                  <a16:creationId xmlns:a16="http://schemas.microsoft.com/office/drawing/2014/main" id="{0C41258E-74D1-F20E-FDCC-C6EB610950D8}"/>
                </a:ext>
              </a:extLst>
            </p:cNvPr>
            <p:cNvGrpSpPr/>
            <p:nvPr/>
          </p:nvGrpSpPr>
          <p:grpSpPr>
            <a:xfrm>
              <a:off x="838200" y="2433164"/>
              <a:ext cx="3031948" cy="3971835"/>
              <a:chOff x="6287550" y="242605"/>
              <a:chExt cx="3120703" cy="4088104"/>
            </a:xfrm>
          </p:grpSpPr>
          <p:sp>
            <p:nvSpPr>
              <p:cNvPr id="5" name="Oval 4">
                <a:extLst>
                  <a:ext uri="{FF2B5EF4-FFF2-40B4-BE49-F238E27FC236}">
                    <a16:creationId xmlns:a16="http://schemas.microsoft.com/office/drawing/2014/main" id="{58AD500D-7ADE-44AB-6400-7817F7E7BC2E}"/>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6" name="Straight Arrow Connector 5">
                <a:extLst>
                  <a:ext uri="{FF2B5EF4-FFF2-40B4-BE49-F238E27FC236}">
                    <a16:creationId xmlns:a16="http://schemas.microsoft.com/office/drawing/2014/main" id="{FDF73690-89F7-2612-1177-CC19E87461AC}"/>
                  </a:ext>
                </a:extLst>
              </p:cNvPr>
              <p:cNvCxnSpPr>
                <a:cxnSpLocks/>
                <a:stCxn id="5"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EF229AC-DD6A-D949-7F0E-167D374B1825}"/>
                  </a:ext>
                </a:extLst>
              </p:cNvPr>
              <p:cNvCxnSpPr>
                <a:cxnSpLocks/>
                <a:stCxn id="5"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4F67B17-B100-CD78-D5C3-E02837017CFA}"/>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9" name="TextBox 8">
                <a:extLst>
                  <a:ext uri="{FF2B5EF4-FFF2-40B4-BE49-F238E27FC236}">
                    <a16:creationId xmlns:a16="http://schemas.microsoft.com/office/drawing/2014/main" id="{36E1CF08-9851-39E9-03DA-0879DFF2C37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10" name="Oval 9">
                <a:extLst>
                  <a:ext uri="{FF2B5EF4-FFF2-40B4-BE49-F238E27FC236}">
                    <a16:creationId xmlns:a16="http://schemas.microsoft.com/office/drawing/2014/main" id="{90DA7A2A-B794-43C8-E640-5C7D170566B1}"/>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15" name="Oval 14">
                <a:extLst>
                  <a:ext uri="{FF2B5EF4-FFF2-40B4-BE49-F238E27FC236}">
                    <a16:creationId xmlns:a16="http://schemas.microsoft.com/office/drawing/2014/main" id="{42E68932-4231-7720-921F-79D709C06F46}"/>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18" name="TextBox 17">
                <a:extLst>
                  <a:ext uri="{FF2B5EF4-FFF2-40B4-BE49-F238E27FC236}">
                    <a16:creationId xmlns:a16="http://schemas.microsoft.com/office/drawing/2014/main" id="{B1135A72-D1DE-DBF5-1F35-907CB217DAD5}"/>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19" name="TextBox 18">
                <a:extLst>
                  <a:ext uri="{FF2B5EF4-FFF2-40B4-BE49-F238E27FC236}">
                    <a16:creationId xmlns:a16="http://schemas.microsoft.com/office/drawing/2014/main" id="{763EAAB7-E25A-AB7A-509B-1C494FCE725A}"/>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2" name="TextBox 21">
                <a:extLst>
                  <a:ext uri="{FF2B5EF4-FFF2-40B4-BE49-F238E27FC236}">
                    <a16:creationId xmlns:a16="http://schemas.microsoft.com/office/drawing/2014/main" id="{82FCD2D6-1576-8940-B4D5-2693BB8C271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23" name="TextBox 22">
              <a:extLst>
                <a:ext uri="{FF2B5EF4-FFF2-40B4-BE49-F238E27FC236}">
                  <a16:creationId xmlns:a16="http://schemas.microsoft.com/office/drawing/2014/main" id="{5443475A-F59C-71AE-CF0F-4D7FE847C8B1}"/>
                </a:ext>
              </a:extLst>
            </p:cNvPr>
            <p:cNvSpPr txBox="1"/>
            <p:nvPr/>
          </p:nvSpPr>
          <p:spPr>
            <a:xfrm>
              <a:off x="3109266" y="3036906"/>
              <a:ext cx="1521763" cy="646331"/>
            </a:xfrm>
            <a:prstGeom prst="rect">
              <a:avLst/>
            </a:prstGeom>
            <a:noFill/>
          </p:spPr>
          <p:txBody>
            <a:bodyPr wrap="none" rtlCol="0">
              <a:spAutoFit/>
            </a:bodyPr>
            <a:lstStyle/>
            <a:p>
              <a:r>
                <a:rPr lang="en-US" dirty="0"/>
                <a:t>#Ice Cream 60</a:t>
              </a:r>
            </a:p>
            <a:p>
              <a:r>
                <a:rPr lang="en-US" dirty="0"/>
                <a:t>#Bajji 40</a:t>
              </a:r>
            </a:p>
          </p:txBody>
        </p:sp>
        <p:sp>
          <p:nvSpPr>
            <p:cNvPr id="24" name="TextBox 23">
              <a:extLst>
                <a:ext uri="{FF2B5EF4-FFF2-40B4-BE49-F238E27FC236}">
                  <a16:creationId xmlns:a16="http://schemas.microsoft.com/office/drawing/2014/main" id="{3CFAB474-B044-E580-64F1-36D5E0689026}"/>
                </a:ext>
              </a:extLst>
            </p:cNvPr>
            <p:cNvSpPr txBox="1"/>
            <p:nvPr/>
          </p:nvSpPr>
          <p:spPr>
            <a:xfrm>
              <a:off x="-39295"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55</a:t>
              </a:r>
            </a:p>
            <a:p>
              <a:r>
                <a:rPr lang="en-US" dirty="0"/>
                <a:t>#Bajji 6</a:t>
              </a:r>
            </a:p>
          </p:txBody>
        </p:sp>
        <p:sp>
          <p:nvSpPr>
            <p:cNvPr id="25" name="TextBox 24">
              <a:extLst>
                <a:ext uri="{FF2B5EF4-FFF2-40B4-BE49-F238E27FC236}">
                  <a16:creationId xmlns:a16="http://schemas.microsoft.com/office/drawing/2014/main" id="{408297B6-0B2F-49F5-F9B2-6B2B567D1AD3}"/>
                </a:ext>
              </a:extLst>
            </p:cNvPr>
            <p:cNvSpPr txBox="1"/>
            <p:nvPr/>
          </p:nvSpPr>
          <p:spPr>
            <a:xfrm>
              <a:off x="3226285" y="4607305"/>
              <a:ext cx="1404744"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5</a:t>
              </a:r>
            </a:p>
            <a:p>
              <a:pPr algn="r"/>
              <a:r>
                <a:rPr lang="en-US" dirty="0"/>
                <a:t>#Bajji 34</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956D36F6-3F69-88C9-4DA2-C12BC2ACDE7E}"/>
                    </a:ext>
                  </a:extLst>
                </p:cNvPr>
                <p:cNvSpPr txBox="1"/>
                <p:nvPr/>
              </p:nvSpPr>
              <p:spPr>
                <a:xfrm>
                  <a:off x="983802" y="6337128"/>
                  <a:ext cx="1019831"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rPr>
                            <m:t>61</m:t>
                          </m:r>
                        </m:den>
                      </m:f>
                    </m:oMath>
                  </a14:m>
                  <a:endParaRPr lang="en-US" dirty="0"/>
                </a:p>
              </p:txBody>
            </p:sp>
          </mc:Choice>
          <mc:Fallback xmlns="">
            <p:sp>
              <p:nvSpPr>
                <p:cNvPr id="26" name="TextBox 25">
                  <a:extLst>
                    <a:ext uri="{FF2B5EF4-FFF2-40B4-BE49-F238E27FC236}">
                      <a16:creationId xmlns:a16="http://schemas.microsoft.com/office/drawing/2014/main" id="{956D36F6-3F69-88C9-4DA2-C12BC2ACDE7E}"/>
                    </a:ext>
                  </a:extLst>
                </p:cNvPr>
                <p:cNvSpPr txBox="1">
                  <a:spLocks noRot="1" noChangeAspect="1" noMove="1" noResize="1" noEditPoints="1" noAdjustHandles="1" noChangeArrowheads="1" noChangeShapeType="1" noTextEdit="1"/>
                </p:cNvSpPr>
                <p:nvPr/>
              </p:nvSpPr>
              <p:spPr>
                <a:xfrm>
                  <a:off x="983802" y="6337128"/>
                  <a:ext cx="1019831" cy="485774"/>
                </a:xfrm>
                <a:prstGeom prst="rect">
                  <a:avLst/>
                </a:prstGeom>
                <a:blipFill>
                  <a:blip r:embed="rId3"/>
                  <a:stretch>
                    <a:fillRect l="-4790"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B50DBB1-62F0-BFC6-8322-F908671B06C6}"/>
                    </a:ext>
                  </a:extLst>
                </p:cNvPr>
                <p:cNvSpPr txBox="1"/>
                <p:nvPr/>
              </p:nvSpPr>
              <p:spPr>
                <a:xfrm>
                  <a:off x="2706530" y="6335301"/>
                  <a:ext cx="1015021" cy="489429"/>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39</m:t>
                          </m:r>
                        </m:den>
                      </m:f>
                    </m:oMath>
                  </a14:m>
                  <a:endParaRPr lang="en-US" dirty="0"/>
                </a:p>
              </p:txBody>
            </p:sp>
          </mc:Choice>
          <mc:Fallback xmlns="">
            <p:sp>
              <p:nvSpPr>
                <p:cNvPr id="27" name="TextBox 26">
                  <a:extLst>
                    <a:ext uri="{FF2B5EF4-FFF2-40B4-BE49-F238E27FC236}">
                      <a16:creationId xmlns:a16="http://schemas.microsoft.com/office/drawing/2014/main" id="{8B50DBB1-62F0-BFC6-8322-F908671B06C6}"/>
                    </a:ext>
                  </a:extLst>
                </p:cNvPr>
                <p:cNvSpPr txBox="1">
                  <a:spLocks noRot="1" noChangeAspect="1" noMove="1" noResize="1" noEditPoints="1" noAdjustHandles="1" noChangeArrowheads="1" noChangeShapeType="1" noTextEdit="1"/>
                </p:cNvSpPr>
                <p:nvPr/>
              </p:nvSpPr>
              <p:spPr>
                <a:xfrm>
                  <a:off x="2706530" y="6335301"/>
                  <a:ext cx="1015021" cy="489429"/>
                </a:xfrm>
                <a:prstGeom prst="rect">
                  <a:avLst/>
                </a:prstGeom>
                <a:blipFill>
                  <a:blip r:embed="rId4"/>
                  <a:stretch>
                    <a:fillRect l="-5422"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AE898F9-4226-AD7E-7636-985731F0B5EE}"/>
                    </a:ext>
                  </a:extLst>
                </p:cNvPr>
                <p:cNvSpPr txBox="1"/>
                <p:nvPr/>
              </p:nvSpPr>
              <p:spPr>
                <a:xfrm>
                  <a:off x="481466" y="3176144"/>
                  <a:ext cx="1117614"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oMath>
                  </a14:m>
                  <a:endParaRPr lang="en-US" dirty="0"/>
                </a:p>
              </p:txBody>
            </p:sp>
          </mc:Choice>
          <mc:Fallback xmlns="">
            <p:sp>
              <p:nvSpPr>
                <p:cNvPr id="28" name="TextBox 27">
                  <a:extLst>
                    <a:ext uri="{FF2B5EF4-FFF2-40B4-BE49-F238E27FC236}">
                      <a16:creationId xmlns:a16="http://schemas.microsoft.com/office/drawing/2014/main" id="{FAE898F9-4226-AD7E-7636-985731F0B5EE}"/>
                    </a:ext>
                  </a:extLst>
                </p:cNvPr>
                <p:cNvSpPr txBox="1">
                  <a:spLocks noRot="1" noChangeAspect="1" noMove="1" noResize="1" noEditPoints="1" noAdjustHandles="1" noChangeArrowheads="1" noChangeShapeType="1" noTextEdit="1"/>
                </p:cNvSpPr>
                <p:nvPr/>
              </p:nvSpPr>
              <p:spPr>
                <a:xfrm>
                  <a:off x="481466" y="3176144"/>
                  <a:ext cx="1117614" cy="485774"/>
                </a:xfrm>
                <a:prstGeom prst="rect">
                  <a:avLst/>
                </a:prstGeom>
                <a:blipFill>
                  <a:blip r:embed="rId5"/>
                  <a:stretch>
                    <a:fillRect l="-4918" b="-7500"/>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09EAF5D6-C55D-40BE-C095-BA7B1A6ACB74}"/>
                  </a:ext>
                </a:extLst>
              </p:cNvPr>
              <p:cNvSpPr txBox="1"/>
              <p:nvPr/>
            </p:nvSpPr>
            <p:spPr>
              <a:xfrm>
                <a:off x="838200" y="3191090"/>
                <a:ext cx="6454037" cy="3295261"/>
              </a:xfrm>
              <a:prstGeom prst="rect">
                <a:avLst/>
              </a:prstGeom>
              <a:noFill/>
            </p:spPr>
            <p:txBody>
              <a:bodyPr wrap="square" rtlCol="0">
                <a:spAutoFit/>
              </a:bodyPr>
              <a:lstStyle/>
              <a:p>
                <a:pPr algn="ctr"/>
                <a:r>
                  <a:rPr lang="en-US" sz="2800" dirty="0"/>
                  <a:t>Total MCL Drop for the addition of the two new leaf nodes is given by:</a:t>
                </a:r>
              </a:p>
              <a:p>
                <a:pPr algn="ctr"/>
                <a:endParaRPr lang="en-US"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𝑃𝑎𝑟𝑒𝑛𝑡</m:t>
                          </m:r>
                        </m:sub>
                      </m:sSub>
                      <m:r>
                        <a:rPr lang="en-US" sz="2000" b="0" i="1" smtClean="0">
                          <a:latin typeface="Cambria Math" panose="02040503050406030204" pitchFamily="18" charset="0"/>
                        </a:rPr>
                        <m:t>−</m:t>
                      </m:r>
                      <m:r>
                        <a:rPr lang="en-US" sz="2000" b="0" i="1" smtClean="0">
                          <a:latin typeface="Cambria Math" panose="02040503050406030204" pitchFamily="18" charset="0"/>
                        </a:rPr>
                        <m:t>𝑃𝑟𝑜𝑏𝑎𝑏𝑖𝑙𝑖𝑡𝑦</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𝐿𝑒𝑓𝑡</m:t>
                      </m:r>
                      <m:r>
                        <a:rPr lang="en-US" sz="2000" b="0" i="1" smtClean="0">
                          <a:latin typeface="Cambria Math" panose="02040503050406030204" pitchFamily="18" charset="0"/>
                        </a:rPr>
                        <m:t> </m:t>
                      </m:r>
                      <m:r>
                        <a:rPr lang="en-US" sz="2000" b="0" i="1" smtClean="0">
                          <a:latin typeface="Cambria Math" panose="02040503050406030204" pitchFamily="18" charset="0"/>
                        </a:rPr>
                        <m:t>𝐿𝑒𝑎𝑓</m:t>
                      </m:r>
                      <m:r>
                        <a:rPr lang="en-US" sz="2000" b="0" i="1" smtClean="0">
                          <a:latin typeface="Cambria Math" panose="02040503050406030204" pitchFamily="18" charset="0"/>
                        </a:rPr>
                        <m:t>×</m:t>
                      </m:r>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𝐿𝑒𝑓𝑡</m:t>
                          </m:r>
                        </m:sub>
                      </m:sSub>
                      <m:r>
                        <a:rPr lang="en-US" sz="2000" b="0" i="1" smtClean="0">
                          <a:latin typeface="Cambria Math" panose="02040503050406030204" pitchFamily="18" charset="0"/>
                        </a:rPr>
                        <m:t>−</m:t>
                      </m:r>
                      <m:r>
                        <a:rPr lang="en-US" sz="2000" b="0" i="1" smtClean="0">
                          <a:latin typeface="Cambria Math" panose="02040503050406030204" pitchFamily="18" charset="0"/>
                        </a:rPr>
                        <m:t>𝑃𝑟𝑜𝑏𝑎𝑏𝑖𝑙𝑖𝑡𝑦</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𝑅𝑖𝑔h𝑡</m:t>
                      </m:r>
                      <m:r>
                        <a:rPr lang="en-US" sz="2000" b="0" i="1" smtClean="0">
                          <a:latin typeface="Cambria Math" panose="02040503050406030204" pitchFamily="18" charset="0"/>
                        </a:rPr>
                        <m:t> </m:t>
                      </m:r>
                      <m:r>
                        <a:rPr lang="en-US" sz="2000" b="0" i="1" smtClean="0">
                          <a:latin typeface="Cambria Math" panose="02040503050406030204" pitchFamily="18" charset="0"/>
                        </a:rPr>
                        <m:t>𝐿𝑒𝑎𝑓</m:t>
                      </m:r>
                      <m:r>
                        <a:rPr lang="en-US" sz="2000" b="0" i="1" smtClean="0">
                          <a:latin typeface="Cambria Math" panose="02040503050406030204" pitchFamily="18" charset="0"/>
                        </a:rPr>
                        <m:t>×</m:t>
                      </m:r>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𝑅𝑖𝑔h𝑡</m:t>
                          </m:r>
                        </m:sub>
                      </m:sSub>
                    </m:oMath>
                  </m:oMathPara>
                </a14:m>
                <a:endParaRPr lang="en-US" sz="3200" dirty="0"/>
              </a:p>
              <a:p>
                <a:pPr algn="ctr"/>
                <a:endParaRPr lang="en-US" sz="2800" dirty="0"/>
              </a:p>
              <a:p>
                <a:pPr algn="ctr"/>
                <a14:m>
                  <m:oMathPara xmlns:m="http://schemas.openxmlformats.org/officeDocument/2006/math">
                    <m:oMathParaPr>
                      <m:jc m:val="centerGroup"/>
                    </m:oMathParaPr>
                    <m:oMath xmlns:m="http://schemas.openxmlformats.org/officeDocument/2006/math">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40</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61</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6</m:t>
                              </m:r>
                            </m:num>
                            <m:den>
                              <m:r>
                                <a:rPr lang="en-US" sz="2800" b="0" i="1" smtClean="0">
                                  <a:latin typeface="Cambria Math" panose="02040503050406030204" pitchFamily="18" charset="0"/>
                                </a:rPr>
                                <m:t>61</m:t>
                              </m:r>
                            </m:den>
                          </m:f>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39</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5</m:t>
                              </m:r>
                            </m:num>
                            <m:den>
                              <m:r>
                                <a:rPr lang="en-US" sz="2800" b="0" i="1" smtClean="0">
                                  <a:latin typeface="Cambria Math" panose="02040503050406030204" pitchFamily="18" charset="0"/>
                                </a:rPr>
                                <m:t>39</m:t>
                              </m:r>
                            </m:den>
                          </m:f>
                        </m:e>
                      </m:d>
                      <m:r>
                        <a:rPr lang="en-US" sz="2800" b="0" i="1" smtClean="0">
                          <a:latin typeface="Cambria Math" panose="02040503050406030204" pitchFamily="18" charset="0"/>
                        </a:rPr>
                        <m:t>=0.29</m:t>
                      </m:r>
                    </m:oMath>
                  </m:oMathPara>
                </a14:m>
                <a:endParaRPr lang="en-US" sz="2400" dirty="0"/>
              </a:p>
            </p:txBody>
          </p:sp>
        </mc:Choice>
        <mc:Fallback xmlns="">
          <p:sp>
            <p:nvSpPr>
              <p:cNvPr id="47" name="TextBox 46">
                <a:extLst>
                  <a:ext uri="{FF2B5EF4-FFF2-40B4-BE49-F238E27FC236}">
                    <a16:creationId xmlns:a16="http://schemas.microsoft.com/office/drawing/2014/main" id="{09EAF5D6-C55D-40BE-C095-BA7B1A6ACB74}"/>
                  </a:ext>
                </a:extLst>
              </p:cNvPr>
              <p:cNvSpPr txBox="1">
                <a:spLocks noRot="1" noChangeAspect="1" noMove="1" noResize="1" noEditPoints="1" noAdjustHandles="1" noChangeArrowheads="1" noChangeShapeType="1" noTextEdit="1"/>
              </p:cNvSpPr>
              <p:nvPr/>
            </p:nvSpPr>
            <p:spPr>
              <a:xfrm>
                <a:off x="838200" y="3191090"/>
                <a:ext cx="6454037" cy="3295261"/>
              </a:xfrm>
              <a:prstGeom prst="rect">
                <a:avLst/>
              </a:prstGeom>
              <a:blipFill>
                <a:blip r:embed="rId6"/>
                <a:stretch>
                  <a:fillRect l="-1512" t="-1664" r="-1418"/>
                </a:stretch>
              </a:blipFill>
            </p:spPr>
            <p:txBody>
              <a:bodyPr/>
              <a:lstStyle/>
              <a:p>
                <a:r>
                  <a:rPr lang="en-US">
                    <a:noFill/>
                  </a:rPr>
                  <a:t> </a:t>
                </a:r>
              </a:p>
            </p:txBody>
          </p:sp>
        </mc:Fallback>
      </mc:AlternateContent>
    </p:spTree>
    <p:extLst>
      <p:ext uri="{BB962C8B-B14F-4D97-AF65-F5344CB8AC3E}">
        <p14:creationId xmlns:p14="http://schemas.microsoft.com/office/powerpoint/2010/main" val="6767772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a:xfrm>
            <a:off x="838200" y="365125"/>
            <a:ext cx="10515600" cy="1325563"/>
          </a:xfrm>
        </p:spPr>
        <p:txBody>
          <a:bodyPr/>
          <a:lstStyle/>
          <a:p>
            <a:r>
              <a:rPr lang="en-US" dirty="0"/>
              <a:t>Miss-Classification Loss (or)</a:t>
            </a:r>
            <a:br>
              <a:rPr lang="en-US" dirty="0"/>
            </a:br>
            <a:r>
              <a:rPr lang="en-US" dirty="0"/>
              <a:t>Classification Error Rate – Insensitive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6E55E1-04C4-2842-5693-AC91A5D17D92}"/>
                  </a:ext>
                </a:extLst>
              </p:cNvPr>
              <p:cNvSpPr>
                <a:spLocks noGrp="1"/>
              </p:cNvSpPr>
              <p:nvPr>
                <p:ph idx="1"/>
              </p:nvPr>
            </p:nvSpPr>
            <p:spPr>
              <a:xfrm>
                <a:off x="838200" y="1917767"/>
                <a:ext cx="10515600" cy="540070"/>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𝐶𝐸</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𝑚</m:t>
                          </m:r>
                        </m:sub>
                      </m:sSub>
                      <m:r>
                        <a:rPr lang="en-US" b="0" i="1" dirty="0" smtClean="0">
                          <a:latin typeface="Cambria Math" panose="02040503050406030204" pitchFamily="18" charset="0"/>
                        </a:rPr>
                        <m:t>=</m:t>
                      </m:r>
                      <m:r>
                        <a:rPr lang="en-US" b="0"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𝐿</m:t>
                          </m:r>
                        </m:e>
                        <m:sub>
                          <m:r>
                            <a:rPr lang="en-US" b="0" i="1" dirty="0" smtClean="0">
                              <a:latin typeface="Cambria Math" panose="02040503050406030204" pitchFamily="18" charset="0"/>
                            </a:rPr>
                            <m:t>𝑚</m:t>
                          </m:r>
                        </m:sub>
                      </m:sSub>
                      <m:r>
                        <a:rPr lang="en-US" i="1" dirty="0">
                          <a:latin typeface="Cambria Math" panose="02040503050406030204" pitchFamily="18" charset="0"/>
                        </a:rPr>
                        <m:t> </m:t>
                      </m:r>
                      <m:r>
                        <a:rPr lang="en-US" i="1" dirty="0" smtClean="0">
                          <a:latin typeface="Cambria Math" panose="02040503050406030204" pitchFamily="18" charset="0"/>
                        </a:rPr>
                        <m:t>=</m:t>
                      </m:r>
                      <m:r>
                        <a:rPr lang="en-US" i="1" dirty="0">
                          <a:latin typeface="Cambria Math" panose="02040503050406030204" pitchFamily="18" charset="0"/>
                        </a:rPr>
                        <m:t> </m:t>
                      </m:r>
                      <m:r>
                        <a:rPr lang="en-US" b="0" i="1" smtClean="0">
                          <a:latin typeface="Cambria Math" panose="02040503050406030204" pitchFamily="18" charset="0"/>
                        </a:rPr>
                        <m:t>1 −</m:t>
                      </m:r>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 </m:t>
                              </m:r>
                            </m:e>
                          </m:acc>
                        </m:e>
                        <m:sub>
                          <m:r>
                            <a:rPr lang="en-US" i="1" dirty="0">
                              <a:latin typeface="Cambria Math" panose="02040503050406030204" pitchFamily="18" charset="0"/>
                            </a:rPr>
                            <m:t>𝑚</m:t>
                          </m:r>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𝐶𝑙𝑎𝑠𝑠</m:t>
                              </m:r>
                            </m:e>
                            <m:sub>
                              <m:r>
                                <a:rPr lang="en-US" b="0" i="1" dirty="0" smtClean="0">
                                  <a:latin typeface="Cambria Math" panose="02040503050406030204" pitchFamily="18" charset="0"/>
                                </a:rPr>
                                <m:t>𝑚</m:t>
                              </m:r>
                            </m:sub>
                          </m:sSub>
                        </m:sub>
                      </m:sSub>
                    </m:oMath>
                  </m:oMathPara>
                </a14:m>
                <a:endParaRPr lang="en-US" dirty="0"/>
              </a:p>
            </p:txBody>
          </p:sp>
        </mc:Choice>
        <mc:Fallback xmlns="">
          <p:sp>
            <p:nvSpPr>
              <p:cNvPr id="3" name="Content Placeholder 2">
                <a:extLst>
                  <a:ext uri="{FF2B5EF4-FFF2-40B4-BE49-F238E27FC236}">
                    <a16:creationId xmlns:a16="http://schemas.microsoft.com/office/drawing/2014/main" id="{486E55E1-04C4-2842-5693-AC91A5D17D92}"/>
                  </a:ext>
                </a:extLst>
              </p:cNvPr>
              <p:cNvSpPr>
                <a:spLocks noGrp="1" noRot="1" noChangeAspect="1" noMove="1" noResize="1" noEditPoints="1" noAdjustHandles="1" noChangeArrowheads="1" noChangeShapeType="1" noTextEdit="1"/>
              </p:cNvSpPr>
              <p:nvPr>
                <p:ph idx="1"/>
              </p:nvPr>
            </p:nvSpPr>
            <p:spPr>
              <a:xfrm>
                <a:off x="838200" y="1917767"/>
                <a:ext cx="10515600" cy="540070"/>
              </a:xfrm>
              <a:blipFill>
                <a:blip r:embed="rId2"/>
                <a:stretch>
                  <a:fillRect t="-12500" b="-2273"/>
                </a:stretch>
              </a:blipFill>
            </p:spPr>
            <p:txBody>
              <a:bodyPr/>
              <a:lstStyle/>
              <a:p>
                <a:r>
                  <a:rPr lang="en-US">
                    <a:noFill/>
                  </a:rPr>
                  <a:t> </a:t>
                </a:r>
              </a:p>
            </p:txBody>
          </p:sp>
        </mc:Fallback>
      </mc:AlternateContent>
      <p:grpSp>
        <p:nvGrpSpPr>
          <p:cNvPr id="11" name="Group 10">
            <a:extLst>
              <a:ext uri="{FF2B5EF4-FFF2-40B4-BE49-F238E27FC236}">
                <a16:creationId xmlns:a16="http://schemas.microsoft.com/office/drawing/2014/main" id="{37BB03F7-DCBF-2CD0-C5FE-504AE4F1BF87}"/>
              </a:ext>
            </a:extLst>
          </p:cNvPr>
          <p:cNvGrpSpPr/>
          <p:nvPr/>
        </p:nvGrpSpPr>
        <p:grpSpPr>
          <a:xfrm>
            <a:off x="7304480" y="2362678"/>
            <a:ext cx="4670324" cy="4393650"/>
            <a:chOff x="-39295" y="2433164"/>
            <a:chExt cx="4670324" cy="4393650"/>
          </a:xfrm>
        </p:grpSpPr>
        <p:grpSp>
          <p:nvGrpSpPr>
            <p:cNvPr id="4" name="Group 3">
              <a:extLst>
                <a:ext uri="{FF2B5EF4-FFF2-40B4-BE49-F238E27FC236}">
                  <a16:creationId xmlns:a16="http://schemas.microsoft.com/office/drawing/2014/main" id="{0C41258E-74D1-F20E-FDCC-C6EB610950D8}"/>
                </a:ext>
              </a:extLst>
            </p:cNvPr>
            <p:cNvGrpSpPr/>
            <p:nvPr/>
          </p:nvGrpSpPr>
          <p:grpSpPr>
            <a:xfrm>
              <a:off x="838200" y="2433164"/>
              <a:ext cx="3031948" cy="3971835"/>
              <a:chOff x="6287550" y="242605"/>
              <a:chExt cx="3120703" cy="4088104"/>
            </a:xfrm>
          </p:grpSpPr>
          <p:sp>
            <p:nvSpPr>
              <p:cNvPr id="5" name="Oval 4">
                <a:extLst>
                  <a:ext uri="{FF2B5EF4-FFF2-40B4-BE49-F238E27FC236}">
                    <a16:creationId xmlns:a16="http://schemas.microsoft.com/office/drawing/2014/main" id="{58AD500D-7ADE-44AB-6400-7817F7E7BC2E}"/>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6" name="Straight Arrow Connector 5">
                <a:extLst>
                  <a:ext uri="{FF2B5EF4-FFF2-40B4-BE49-F238E27FC236}">
                    <a16:creationId xmlns:a16="http://schemas.microsoft.com/office/drawing/2014/main" id="{FDF73690-89F7-2612-1177-CC19E87461AC}"/>
                  </a:ext>
                </a:extLst>
              </p:cNvPr>
              <p:cNvCxnSpPr>
                <a:cxnSpLocks/>
                <a:stCxn id="5"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EF229AC-DD6A-D949-7F0E-167D374B1825}"/>
                  </a:ext>
                </a:extLst>
              </p:cNvPr>
              <p:cNvCxnSpPr>
                <a:cxnSpLocks/>
                <a:stCxn id="5"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4F67B17-B100-CD78-D5C3-E02837017CFA}"/>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9" name="TextBox 8">
                <a:extLst>
                  <a:ext uri="{FF2B5EF4-FFF2-40B4-BE49-F238E27FC236}">
                    <a16:creationId xmlns:a16="http://schemas.microsoft.com/office/drawing/2014/main" id="{36E1CF08-9851-39E9-03DA-0879DFF2C37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10" name="Oval 9">
                <a:extLst>
                  <a:ext uri="{FF2B5EF4-FFF2-40B4-BE49-F238E27FC236}">
                    <a16:creationId xmlns:a16="http://schemas.microsoft.com/office/drawing/2014/main" id="{90DA7A2A-B794-43C8-E640-5C7D170566B1}"/>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15" name="Oval 14">
                <a:extLst>
                  <a:ext uri="{FF2B5EF4-FFF2-40B4-BE49-F238E27FC236}">
                    <a16:creationId xmlns:a16="http://schemas.microsoft.com/office/drawing/2014/main" id="{42E68932-4231-7720-921F-79D709C06F46}"/>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18" name="TextBox 17">
                <a:extLst>
                  <a:ext uri="{FF2B5EF4-FFF2-40B4-BE49-F238E27FC236}">
                    <a16:creationId xmlns:a16="http://schemas.microsoft.com/office/drawing/2014/main" id="{B1135A72-D1DE-DBF5-1F35-907CB217DAD5}"/>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19" name="TextBox 18">
                <a:extLst>
                  <a:ext uri="{FF2B5EF4-FFF2-40B4-BE49-F238E27FC236}">
                    <a16:creationId xmlns:a16="http://schemas.microsoft.com/office/drawing/2014/main" id="{763EAAB7-E25A-AB7A-509B-1C494FCE725A}"/>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2" name="TextBox 21">
                <a:extLst>
                  <a:ext uri="{FF2B5EF4-FFF2-40B4-BE49-F238E27FC236}">
                    <a16:creationId xmlns:a16="http://schemas.microsoft.com/office/drawing/2014/main" id="{82FCD2D6-1576-8940-B4D5-2693BB8C271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23" name="TextBox 22">
              <a:extLst>
                <a:ext uri="{FF2B5EF4-FFF2-40B4-BE49-F238E27FC236}">
                  <a16:creationId xmlns:a16="http://schemas.microsoft.com/office/drawing/2014/main" id="{5443475A-F59C-71AE-CF0F-4D7FE847C8B1}"/>
                </a:ext>
              </a:extLst>
            </p:cNvPr>
            <p:cNvSpPr txBox="1"/>
            <p:nvPr/>
          </p:nvSpPr>
          <p:spPr>
            <a:xfrm>
              <a:off x="3109266" y="3036906"/>
              <a:ext cx="1521763" cy="646331"/>
            </a:xfrm>
            <a:prstGeom prst="rect">
              <a:avLst/>
            </a:prstGeom>
            <a:noFill/>
          </p:spPr>
          <p:txBody>
            <a:bodyPr wrap="none" rtlCol="0">
              <a:spAutoFit/>
            </a:bodyPr>
            <a:lstStyle/>
            <a:p>
              <a:r>
                <a:rPr lang="en-US" dirty="0"/>
                <a:t>#Ice Cream 60</a:t>
              </a:r>
            </a:p>
            <a:p>
              <a:r>
                <a:rPr lang="en-US" dirty="0"/>
                <a:t>#Bajji 40</a:t>
              </a:r>
            </a:p>
          </p:txBody>
        </p:sp>
        <p:sp>
          <p:nvSpPr>
            <p:cNvPr id="24" name="TextBox 23">
              <a:extLst>
                <a:ext uri="{FF2B5EF4-FFF2-40B4-BE49-F238E27FC236}">
                  <a16:creationId xmlns:a16="http://schemas.microsoft.com/office/drawing/2014/main" id="{3CFAB474-B044-E580-64F1-36D5E0689026}"/>
                </a:ext>
              </a:extLst>
            </p:cNvPr>
            <p:cNvSpPr txBox="1"/>
            <p:nvPr/>
          </p:nvSpPr>
          <p:spPr>
            <a:xfrm>
              <a:off x="-39295"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30</a:t>
              </a:r>
            </a:p>
            <a:p>
              <a:r>
                <a:rPr lang="en-US" dirty="0"/>
                <a:t>#Bajji 10</a:t>
              </a:r>
            </a:p>
          </p:txBody>
        </p:sp>
        <p:sp>
          <p:nvSpPr>
            <p:cNvPr id="25" name="TextBox 24">
              <a:extLst>
                <a:ext uri="{FF2B5EF4-FFF2-40B4-BE49-F238E27FC236}">
                  <a16:creationId xmlns:a16="http://schemas.microsoft.com/office/drawing/2014/main" id="{408297B6-0B2F-49F5-F9B2-6B2B567D1AD3}"/>
                </a:ext>
              </a:extLst>
            </p:cNvPr>
            <p:cNvSpPr txBox="1"/>
            <p:nvPr/>
          </p:nvSpPr>
          <p:spPr>
            <a:xfrm>
              <a:off x="3109266"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30</a:t>
              </a:r>
            </a:p>
            <a:p>
              <a:pPr algn="r"/>
              <a:r>
                <a:rPr lang="en-US" dirty="0"/>
                <a:t>#Bajji 30 </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956D36F6-3F69-88C9-4DA2-C12BC2ACDE7E}"/>
                    </a:ext>
                  </a:extLst>
                </p:cNvPr>
                <p:cNvSpPr txBox="1"/>
                <p:nvPr/>
              </p:nvSpPr>
              <p:spPr>
                <a:xfrm>
                  <a:off x="983802" y="6337128"/>
                  <a:ext cx="1019831" cy="489686"/>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15</m:t>
                          </m:r>
                        </m:num>
                        <m:den>
                          <m:r>
                            <a:rPr lang="en-US" b="0" i="1" smtClean="0">
                              <a:latin typeface="Cambria Math" panose="02040503050406030204" pitchFamily="18" charset="0"/>
                            </a:rPr>
                            <m:t>50</m:t>
                          </m:r>
                        </m:den>
                      </m:f>
                    </m:oMath>
                  </a14:m>
                  <a:endParaRPr lang="en-US" dirty="0"/>
                </a:p>
              </p:txBody>
            </p:sp>
          </mc:Choice>
          <mc:Fallback xmlns="">
            <p:sp>
              <p:nvSpPr>
                <p:cNvPr id="26" name="TextBox 25">
                  <a:extLst>
                    <a:ext uri="{FF2B5EF4-FFF2-40B4-BE49-F238E27FC236}">
                      <a16:creationId xmlns:a16="http://schemas.microsoft.com/office/drawing/2014/main" id="{956D36F6-3F69-88C9-4DA2-C12BC2ACDE7E}"/>
                    </a:ext>
                  </a:extLst>
                </p:cNvPr>
                <p:cNvSpPr txBox="1">
                  <a:spLocks noRot="1" noChangeAspect="1" noMove="1" noResize="1" noEditPoints="1" noAdjustHandles="1" noChangeArrowheads="1" noChangeShapeType="1" noTextEdit="1"/>
                </p:cNvSpPr>
                <p:nvPr/>
              </p:nvSpPr>
              <p:spPr>
                <a:xfrm>
                  <a:off x="983802" y="6337128"/>
                  <a:ext cx="1019831" cy="489686"/>
                </a:xfrm>
                <a:prstGeom prst="rect">
                  <a:avLst/>
                </a:prstGeom>
                <a:blipFill>
                  <a:blip r:embed="rId3"/>
                  <a:stretch>
                    <a:fillRect l="-4790"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B50DBB1-62F0-BFC6-8322-F908671B06C6}"/>
                    </a:ext>
                  </a:extLst>
                </p:cNvPr>
                <p:cNvSpPr txBox="1"/>
                <p:nvPr/>
              </p:nvSpPr>
              <p:spPr>
                <a:xfrm>
                  <a:off x="2706530" y="6335301"/>
                  <a:ext cx="1015021" cy="489429"/>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25</m:t>
                          </m:r>
                        </m:num>
                        <m:den>
                          <m:r>
                            <a:rPr lang="en-US" b="0" i="1" smtClean="0">
                              <a:latin typeface="Cambria Math" panose="02040503050406030204" pitchFamily="18" charset="0"/>
                            </a:rPr>
                            <m:t>50</m:t>
                          </m:r>
                        </m:den>
                      </m:f>
                    </m:oMath>
                  </a14:m>
                  <a:endParaRPr lang="en-US" dirty="0"/>
                </a:p>
              </p:txBody>
            </p:sp>
          </mc:Choice>
          <mc:Fallback xmlns="">
            <p:sp>
              <p:nvSpPr>
                <p:cNvPr id="27" name="TextBox 26">
                  <a:extLst>
                    <a:ext uri="{FF2B5EF4-FFF2-40B4-BE49-F238E27FC236}">
                      <a16:creationId xmlns:a16="http://schemas.microsoft.com/office/drawing/2014/main" id="{8B50DBB1-62F0-BFC6-8322-F908671B06C6}"/>
                    </a:ext>
                  </a:extLst>
                </p:cNvPr>
                <p:cNvSpPr txBox="1">
                  <a:spLocks noRot="1" noChangeAspect="1" noMove="1" noResize="1" noEditPoints="1" noAdjustHandles="1" noChangeArrowheads="1" noChangeShapeType="1" noTextEdit="1"/>
                </p:cNvSpPr>
                <p:nvPr/>
              </p:nvSpPr>
              <p:spPr>
                <a:xfrm>
                  <a:off x="2706530" y="6335301"/>
                  <a:ext cx="1015021" cy="489429"/>
                </a:xfrm>
                <a:prstGeom prst="rect">
                  <a:avLst/>
                </a:prstGeom>
                <a:blipFill>
                  <a:blip r:embed="rId4"/>
                  <a:stretch>
                    <a:fillRect l="-5422"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AE898F9-4226-AD7E-7636-985731F0B5EE}"/>
                    </a:ext>
                  </a:extLst>
                </p:cNvPr>
                <p:cNvSpPr txBox="1"/>
                <p:nvPr/>
              </p:nvSpPr>
              <p:spPr>
                <a:xfrm>
                  <a:off x="481466" y="3176144"/>
                  <a:ext cx="1117614"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oMath>
                  </a14:m>
                  <a:endParaRPr lang="en-US" dirty="0"/>
                </a:p>
              </p:txBody>
            </p:sp>
          </mc:Choice>
          <mc:Fallback xmlns="">
            <p:sp>
              <p:nvSpPr>
                <p:cNvPr id="28" name="TextBox 27">
                  <a:extLst>
                    <a:ext uri="{FF2B5EF4-FFF2-40B4-BE49-F238E27FC236}">
                      <a16:creationId xmlns:a16="http://schemas.microsoft.com/office/drawing/2014/main" id="{FAE898F9-4226-AD7E-7636-985731F0B5EE}"/>
                    </a:ext>
                  </a:extLst>
                </p:cNvPr>
                <p:cNvSpPr txBox="1">
                  <a:spLocks noRot="1" noChangeAspect="1" noMove="1" noResize="1" noEditPoints="1" noAdjustHandles="1" noChangeArrowheads="1" noChangeShapeType="1" noTextEdit="1"/>
                </p:cNvSpPr>
                <p:nvPr/>
              </p:nvSpPr>
              <p:spPr>
                <a:xfrm>
                  <a:off x="481466" y="3176144"/>
                  <a:ext cx="1117614" cy="485774"/>
                </a:xfrm>
                <a:prstGeom prst="rect">
                  <a:avLst/>
                </a:prstGeom>
                <a:blipFill>
                  <a:blip r:embed="rId5"/>
                  <a:stretch>
                    <a:fillRect l="-4918" b="-7500"/>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09EAF5D6-C55D-40BE-C095-BA7B1A6ACB74}"/>
                  </a:ext>
                </a:extLst>
              </p:cNvPr>
              <p:cNvSpPr txBox="1"/>
              <p:nvPr/>
            </p:nvSpPr>
            <p:spPr>
              <a:xfrm>
                <a:off x="838200" y="3191090"/>
                <a:ext cx="6454037" cy="3295261"/>
              </a:xfrm>
              <a:prstGeom prst="rect">
                <a:avLst/>
              </a:prstGeom>
              <a:noFill/>
            </p:spPr>
            <p:txBody>
              <a:bodyPr wrap="square" rtlCol="0">
                <a:spAutoFit/>
              </a:bodyPr>
              <a:lstStyle/>
              <a:p>
                <a:pPr algn="ctr"/>
                <a:r>
                  <a:rPr lang="en-US" sz="2800" dirty="0"/>
                  <a:t>Total MCL Drop for the addition of the two new leaf nodes is given by:</a:t>
                </a:r>
              </a:p>
              <a:p>
                <a:pPr algn="ctr"/>
                <a:endParaRPr lang="en-US"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𝑃𝑎𝑟𝑒𝑛𝑡</m:t>
                          </m:r>
                        </m:sub>
                      </m:sSub>
                      <m:r>
                        <a:rPr lang="en-US" sz="2000" b="0" i="1" smtClean="0">
                          <a:latin typeface="Cambria Math" panose="02040503050406030204" pitchFamily="18" charset="0"/>
                        </a:rPr>
                        <m:t>−</m:t>
                      </m:r>
                      <m:r>
                        <a:rPr lang="en-US" sz="2000" b="0" i="1" smtClean="0">
                          <a:latin typeface="Cambria Math" panose="02040503050406030204" pitchFamily="18" charset="0"/>
                        </a:rPr>
                        <m:t>𝑃𝑟𝑜𝑏𝑎𝑏𝑖𝑙𝑖𝑡𝑦</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𝐿𝑒𝑓𝑡</m:t>
                      </m:r>
                      <m:r>
                        <a:rPr lang="en-US" sz="2000" b="0" i="1" smtClean="0">
                          <a:latin typeface="Cambria Math" panose="02040503050406030204" pitchFamily="18" charset="0"/>
                        </a:rPr>
                        <m:t> </m:t>
                      </m:r>
                      <m:r>
                        <a:rPr lang="en-US" sz="2000" b="0" i="1" smtClean="0">
                          <a:latin typeface="Cambria Math" panose="02040503050406030204" pitchFamily="18" charset="0"/>
                        </a:rPr>
                        <m:t>𝐿𝑒𝑎𝑓</m:t>
                      </m:r>
                      <m:r>
                        <a:rPr lang="en-US" sz="2000" b="0" i="1" smtClean="0">
                          <a:latin typeface="Cambria Math" panose="02040503050406030204" pitchFamily="18" charset="0"/>
                        </a:rPr>
                        <m:t>×</m:t>
                      </m:r>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𝐿𝑒𝑓𝑡</m:t>
                          </m:r>
                        </m:sub>
                      </m:sSub>
                      <m:r>
                        <a:rPr lang="en-US" sz="2000" b="0" i="1" smtClean="0">
                          <a:latin typeface="Cambria Math" panose="02040503050406030204" pitchFamily="18" charset="0"/>
                        </a:rPr>
                        <m:t>−</m:t>
                      </m:r>
                      <m:r>
                        <a:rPr lang="en-US" sz="2000" b="0" i="1" smtClean="0">
                          <a:latin typeface="Cambria Math" panose="02040503050406030204" pitchFamily="18" charset="0"/>
                        </a:rPr>
                        <m:t>𝑃𝑟𝑜𝑏𝑎𝑏𝑖𝑙𝑖𝑡𝑦</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𝑅𝑖𝑔h𝑡</m:t>
                      </m:r>
                      <m:r>
                        <a:rPr lang="en-US" sz="2000" b="0" i="1" smtClean="0">
                          <a:latin typeface="Cambria Math" panose="02040503050406030204" pitchFamily="18" charset="0"/>
                        </a:rPr>
                        <m:t> </m:t>
                      </m:r>
                      <m:r>
                        <a:rPr lang="en-US" sz="2000" b="0" i="1" smtClean="0">
                          <a:latin typeface="Cambria Math" panose="02040503050406030204" pitchFamily="18" charset="0"/>
                        </a:rPr>
                        <m:t>𝐿𝑒𝑎𝑓</m:t>
                      </m:r>
                      <m:r>
                        <a:rPr lang="en-US" sz="2000" b="0" i="1" smtClean="0">
                          <a:latin typeface="Cambria Math" panose="02040503050406030204" pitchFamily="18" charset="0"/>
                        </a:rPr>
                        <m:t>×</m:t>
                      </m:r>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𝑅𝑖𝑔h𝑡</m:t>
                          </m:r>
                        </m:sub>
                      </m:sSub>
                    </m:oMath>
                  </m:oMathPara>
                </a14:m>
                <a:endParaRPr lang="en-US" sz="3200" dirty="0"/>
              </a:p>
              <a:p>
                <a:pPr algn="ctr"/>
                <a:endParaRPr lang="en-US" sz="2800" dirty="0"/>
              </a:p>
              <a:p>
                <a:pPr algn="ctr"/>
                <a14:m>
                  <m:oMathPara xmlns:m="http://schemas.openxmlformats.org/officeDocument/2006/math">
                    <m:oMathParaPr>
                      <m:jc m:val="centerGroup"/>
                    </m:oMathParaPr>
                    <m:oMath xmlns:m="http://schemas.openxmlformats.org/officeDocument/2006/math">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40</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40</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10</m:t>
                              </m:r>
                            </m:num>
                            <m:den>
                              <m:r>
                                <a:rPr lang="en-US" sz="2800" b="0" i="1" smtClean="0">
                                  <a:latin typeface="Cambria Math" panose="02040503050406030204" pitchFamily="18" charset="0"/>
                                </a:rPr>
                                <m:t>40</m:t>
                              </m:r>
                            </m:den>
                          </m:f>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60</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30</m:t>
                              </m:r>
                            </m:num>
                            <m:den>
                              <m:r>
                                <a:rPr lang="en-US" sz="2800" b="0" i="1" smtClean="0">
                                  <a:latin typeface="Cambria Math" panose="02040503050406030204" pitchFamily="18" charset="0"/>
                                </a:rPr>
                                <m:t>60</m:t>
                              </m:r>
                            </m:den>
                          </m:f>
                        </m:e>
                      </m:d>
                      <m:r>
                        <a:rPr lang="en-US" sz="2800" b="0" i="1" smtClean="0">
                          <a:latin typeface="Cambria Math" panose="02040503050406030204" pitchFamily="18" charset="0"/>
                        </a:rPr>
                        <m:t>=0</m:t>
                      </m:r>
                    </m:oMath>
                  </m:oMathPara>
                </a14:m>
                <a:endParaRPr lang="en-US" sz="2400" dirty="0"/>
              </a:p>
            </p:txBody>
          </p:sp>
        </mc:Choice>
        <mc:Fallback xmlns="">
          <p:sp>
            <p:nvSpPr>
              <p:cNvPr id="47" name="TextBox 46">
                <a:extLst>
                  <a:ext uri="{FF2B5EF4-FFF2-40B4-BE49-F238E27FC236}">
                    <a16:creationId xmlns:a16="http://schemas.microsoft.com/office/drawing/2014/main" id="{09EAF5D6-C55D-40BE-C095-BA7B1A6ACB74}"/>
                  </a:ext>
                </a:extLst>
              </p:cNvPr>
              <p:cNvSpPr txBox="1">
                <a:spLocks noRot="1" noChangeAspect="1" noMove="1" noResize="1" noEditPoints="1" noAdjustHandles="1" noChangeArrowheads="1" noChangeShapeType="1" noTextEdit="1"/>
              </p:cNvSpPr>
              <p:nvPr/>
            </p:nvSpPr>
            <p:spPr>
              <a:xfrm>
                <a:off x="838200" y="3191090"/>
                <a:ext cx="6454037" cy="3295261"/>
              </a:xfrm>
              <a:prstGeom prst="rect">
                <a:avLst/>
              </a:prstGeom>
              <a:blipFill>
                <a:blip r:embed="rId6"/>
                <a:stretch>
                  <a:fillRect l="-851" t="-1664" r="-2079"/>
                </a:stretch>
              </a:blipFill>
            </p:spPr>
            <p:txBody>
              <a:bodyPr/>
              <a:lstStyle/>
              <a:p>
                <a:r>
                  <a:rPr lang="en-US">
                    <a:noFill/>
                  </a:rPr>
                  <a:t> </a:t>
                </a:r>
              </a:p>
            </p:txBody>
          </p:sp>
        </mc:Fallback>
      </mc:AlternateContent>
    </p:spTree>
    <p:extLst>
      <p:ext uri="{BB962C8B-B14F-4D97-AF65-F5344CB8AC3E}">
        <p14:creationId xmlns:p14="http://schemas.microsoft.com/office/powerpoint/2010/main" val="3196001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lstStyle/>
          <a:p>
            <a:r>
              <a:rPr lang="en-US" dirty="0"/>
              <a:t>Miss-Classification Loss (or)</a:t>
            </a:r>
            <a:br>
              <a:rPr lang="en-US" dirty="0"/>
            </a:br>
            <a:r>
              <a:rPr lang="en-US" dirty="0"/>
              <a:t>Classification Error Rate – Insensitive Example</a:t>
            </a:r>
          </a:p>
        </p:txBody>
      </p:sp>
      <p:grpSp>
        <p:nvGrpSpPr>
          <p:cNvPr id="12" name="Group 11">
            <a:extLst>
              <a:ext uri="{FF2B5EF4-FFF2-40B4-BE49-F238E27FC236}">
                <a16:creationId xmlns:a16="http://schemas.microsoft.com/office/drawing/2014/main" id="{D95BFD2F-94D1-AA9C-0FB7-E7D75CCC9B31}"/>
              </a:ext>
            </a:extLst>
          </p:cNvPr>
          <p:cNvGrpSpPr/>
          <p:nvPr/>
        </p:nvGrpSpPr>
        <p:grpSpPr>
          <a:xfrm>
            <a:off x="7234610" y="1690688"/>
            <a:ext cx="4670324" cy="4393650"/>
            <a:chOff x="-39295" y="2433164"/>
            <a:chExt cx="4670324" cy="4393650"/>
          </a:xfrm>
        </p:grpSpPr>
        <p:grpSp>
          <p:nvGrpSpPr>
            <p:cNvPr id="13" name="Group 12">
              <a:extLst>
                <a:ext uri="{FF2B5EF4-FFF2-40B4-BE49-F238E27FC236}">
                  <a16:creationId xmlns:a16="http://schemas.microsoft.com/office/drawing/2014/main" id="{82B7870F-956B-33E9-68E6-16EA68BD3499}"/>
                </a:ext>
              </a:extLst>
            </p:cNvPr>
            <p:cNvGrpSpPr/>
            <p:nvPr/>
          </p:nvGrpSpPr>
          <p:grpSpPr>
            <a:xfrm>
              <a:off x="838200" y="2433164"/>
              <a:ext cx="3031948" cy="3971835"/>
              <a:chOff x="6287550" y="242605"/>
              <a:chExt cx="3120703" cy="4088104"/>
            </a:xfrm>
          </p:grpSpPr>
          <p:sp>
            <p:nvSpPr>
              <p:cNvPr id="30" name="Oval 29">
                <a:extLst>
                  <a:ext uri="{FF2B5EF4-FFF2-40B4-BE49-F238E27FC236}">
                    <a16:creationId xmlns:a16="http://schemas.microsoft.com/office/drawing/2014/main" id="{67FFA535-46AC-EA0D-EFDE-4CBFC791E0C7}"/>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31" name="Straight Arrow Connector 30">
                <a:extLst>
                  <a:ext uri="{FF2B5EF4-FFF2-40B4-BE49-F238E27FC236}">
                    <a16:creationId xmlns:a16="http://schemas.microsoft.com/office/drawing/2014/main" id="{6AE69819-29F8-9ECF-EC3C-9155C434745E}"/>
                  </a:ext>
                </a:extLst>
              </p:cNvPr>
              <p:cNvCxnSpPr>
                <a:cxnSpLocks/>
                <a:stCxn id="30"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392997C-8696-D82F-A405-623299A0C203}"/>
                  </a:ext>
                </a:extLst>
              </p:cNvPr>
              <p:cNvCxnSpPr>
                <a:cxnSpLocks/>
                <a:stCxn id="30"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94B286F-BA28-B2E6-DD9D-BFE721FAAF6A}"/>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34" name="TextBox 33">
                <a:extLst>
                  <a:ext uri="{FF2B5EF4-FFF2-40B4-BE49-F238E27FC236}">
                    <a16:creationId xmlns:a16="http://schemas.microsoft.com/office/drawing/2014/main" id="{8CE4317F-AD92-EF4C-8FF9-121F3CE696C7}"/>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35" name="Oval 34">
                <a:extLst>
                  <a:ext uri="{FF2B5EF4-FFF2-40B4-BE49-F238E27FC236}">
                    <a16:creationId xmlns:a16="http://schemas.microsoft.com/office/drawing/2014/main" id="{B47FEB5B-CA41-CDB2-CCF9-92A7628887AD}"/>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36" name="Oval 35">
                <a:extLst>
                  <a:ext uri="{FF2B5EF4-FFF2-40B4-BE49-F238E27FC236}">
                    <a16:creationId xmlns:a16="http://schemas.microsoft.com/office/drawing/2014/main" id="{5BE6A2F7-39B8-3A6B-1716-7100F91A79E9}"/>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37" name="TextBox 36">
                <a:extLst>
                  <a:ext uri="{FF2B5EF4-FFF2-40B4-BE49-F238E27FC236}">
                    <a16:creationId xmlns:a16="http://schemas.microsoft.com/office/drawing/2014/main" id="{552D3DC6-72B9-9188-3945-626490CED7FB}"/>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38" name="TextBox 37">
                <a:extLst>
                  <a:ext uri="{FF2B5EF4-FFF2-40B4-BE49-F238E27FC236}">
                    <a16:creationId xmlns:a16="http://schemas.microsoft.com/office/drawing/2014/main" id="{8F20F1F9-2F06-3812-ECB1-E226080D30B8}"/>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39" name="TextBox 38">
                <a:extLst>
                  <a:ext uri="{FF2B5EF4-FFF2-40B4-BE49-F238E27FC236}">
                    <a16:creationId xmlns:a16="http://schemas.microsoft.com/office/drawing/2014/main" id="{8585D152-2F9B-8A30-7E79-BDDB9DB44E8A}"/>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14" name="TextBox 13">
              <a:extLst>
                <a:ext uri="{FF2B5EF4-FFF2-40B4-BE49-F238E27FC236}">
                  <a16:creationId xmlns:a16="http://schemas.microsoft.com/office/drawing/2014/main" id="{AB78CF45-7838-0E8C-475A-F85A032F2735}"/>
                </a:ext>
              </a:extLst>
            </p:cNvPr>
            <p:cNvSpPr txBox="1"/>
            <p:nvPr/>
          </p:nvSpPr>
          <p:spPr>
            <a:xfrm>
              <a:off x="3109266" y="3036906"/>
              <a:ext cx="1521763" cy="646331"/>
            </a:xfrm>
            <a:prstGeom prst="rect">
              <a:avLst/>
            </a:prstGeom>
            <a:noFill/>
          </p:spPr>
          <p:txBody>
            <a:bodyPr wrap="none" rtlCol="0">
              <a:spAutoFit/>
            </a:bodyPr>
            <a:lstStyle/>
            <a:p>
              <a:r>
                <a:rPr lang="en-US" dirty="0"/>
                <a:t>#Ice Cream 60</a:t>
              </a:r>
            </a:p>
            <a:p>
              <a:r>
                <a:rPr lang="en-US" dirty="0"/>
                <a:t>#Bajji 40</a:t>
              </a:r>
            </a:p>
          </p:txBody>
        </p:sp>
        <p:sp>
          <p:nvSpPr>
            <p:cNvPr id="16" name="TextBox 15">
              <a:extLst>
                <a:ext uri="{FF2B5EF4-FFF2-40B4-BE49-F238E27FC236}">
                  <a16:creationId xmlns:a16="http://schemas.microsoft.com/office/drawing/2014/main" id="{31879E4A-F8C2-F5C5-4138-A0E6B4D25CD3}"/>
                </a:ext>
              </a:extLst>
            </p:cNvPr>
            <p:cNvSpPr txBox="1"/>
            <p:nvPr/>
          </p:nvSpPr>
          <p:spPr>
            <a:xfrm>
              <a:off x="-39295"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30</a:t>
              </a:r>
            </a:p>
            <a:p>
              <a:r>
                <a:rPr lang="en-US" dirty="0"/>
                <a:t>#Bajji 10</a:t>
              </a:r>
            </a:p>
          </p:txBody>
        </p:sp>
        <p:sp>
          <p:nvSpPr>
            <p:cNvPr id="17" name="TextBox 16">
              <a:extLst>
                <a:ext uri="{FF2B5EF4-FFF2-40B4-BE49-F238E27FC236}">
                  <a16:creationId xmlns:a16="http://schemas.microsoft.com/office/drawing/2014/main" id="{7821729C-8209-8FF7-8F97-74033584BC41}"/>
                </a:ext>
              </a:extLst>
            </p:cNvPr>
            <p:cNvSpPr txBox="1"/>
            <p:nvPr/>
          </p:nvSpPr>
          <p:spPr>
            <a:xfrm>
              <a:off x="3109266"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30</a:t>
              </a:r>
            </a:p>
            <a:p>
              <a:pPr algn="r"/>
              <a:r>
                <a:rPr lang="en-US" dirty="0"/>
                <a:t>#Bajji 30 </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5CF6536-7841-6880-8356-06478D80C23A}"/>
                    </a:ext>
                  </a:extLst>
                </p:cNvPr>
                <p:cNvSpPr txBox="1"/>
                <p:nvPr/>
              </p:nvSpPr>
              <p:spPr>
                <a:xfrm>
                  <a:off x="983802" y="6337128"/>
                  <a:ext cx="1019831" cy="489686"/>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15</m:t>
                          </m:r>
                        </m:num>
                        <m:den>
                          <m:r>
                            <a:rPr lang="en-US" b="0" i="1" smtClean="0">
                              <a:latin typeface="Cambria Math" panose="02040503050406030204" pitchFamily="18" charset="0"/>
                            </a:rPr>
                            <m:t>50</m:t>
                          </m:r>
                        </m:den>
                      </m:f>
                    </m:oMath>
                  </a14:m>
                  <a:endParaRPr lang="en-US" dirty="0"/>
                </a:p>
              </p:txBody>
            </p:sp>
          </mc:Choice>
          <mc:Fallback xmlns="">
            <p:sp>
              <p:nvSpPr>
                <p:cNvPr id="20" name="TextBox 19">
                  <a:extLst>
                    <a:ext uri="{FF2B5EF4-FFF2-40B4-BE49-F238E27FC236}">
                      <a16:creationId xmlns:a16="http://schemas.microsoft.com/office/drawing/2014/main" id="{A5CF6536-7841-6880-8356-06478D80C23A}"/>
                    </a:ext>
                  </a:extLst>
                </p:cNvPr>
                <p:cNvSpPr txBox="1">
                  <a:spLocks noRot="1" noChangeAspect="1" noMove="1" noResize="1" noEditPoints="1" noAdjustHandles="1" noChangeArrowheads="1" noChangeShapeType="1" noTextEdit="1"/>
                </p:cNvSpPr>
                <p:nvPr/>
              </p:nvSpPr>
              <p:spPr>
                <a:xfrm>
                  <a:off x="983802" y="6337128"/>
                  <a:ext cx="1019831" cy="489686"/>
                </a:xfrm>
                <a:prstGeom prst="rect">
                  <a:avLst/>
                </a:prstGeom>
                <a:blipFill>
                  <a:blip r:embed="rId2"/>
                  <a:stretch>
                    <a:fillRect l="-5389"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88FBF06E-569B-B789-A50C-16BE3C3967BE}"/>
                    </a:ext>
                  </a:extLst>
                </p:cNvPr>
                <p:cNvSpPr txBox="1"/>
                <p:nvPr/>
              </p:nvSpPr>
              <p:spPr>
                <a:xfrm>
                  <a:off x="2706530" y="6335301"/>
                  <a:ext cx="1015021" cy="489429"/>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25</m:t>
                          </m:r>
                        </m:num>
                        <m:den>
                          <m:r>
                            <a:rPr lang="en-US" b="0" i="1" smtClean="0">
                              <a:latin typeface="Cambria Math" panose="02040503050406030204" pitchFamily="18" charset="0"/>
                            </a:rPr>
                            <m:t>50</m:t>
                          </m:r>
                        </m:den>
                      </m:f>
                    </m:oMath>
                  </a14:m>
                  <a:endParaRPr lang="en-US" dirty="0"/>
                </a:p>
              </p:txBody>
            </p:sp>
          </mc:Choice>
          <mc:Fallback xmlns="">
            <p:sp>
              <p:nvSpPr>
                <p:cNvPr id="21" name="TextBox 20">
                  <a:extLst>
                    <a:ext uri="{FF2B5EF4-FFF2-40B4-BE49-F238E27FC236}">
                      <a16:creationId xmlns:a16="http://schemas.microsoft.com/office/drawing/2014/main" id="{88FBF06E-569B-B789-A50C-16BE3C3967BE}"/>
                    </a:ext>
                  </a:extLst>
                </p:cNvPr>
                <p:cNvSpPr txBox="1">
                  <a:spLocks noRot="1" noChangeAspect="1" noMove="1" noResize="1" noEditPoints="1" noAdjustHandles="1" noChangeArrowheads="1" noChangeShapeType="1" noTextEdit="1"/>
                </p:cNvSpPr>
                <p:nvPr/>
              </p:nvSpPr>
              <p:spPr>
                <a:xfrm>
                  <a:off x="2706530" y="6335301"/>
                  <a:ext cx="1015021" cy="489429"/>
                </a:xfrm>
                <a:prstGeom prst="rect">
                  <a:avLst/>
                </a:prstGeom>
                <a:blipFill>
                  <a:blip r:embed="rId3"/>
                  <a:stretch>
                    <a:fillRect l="-4790" b="-61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D815C706-6E2D-8D45-F01E-8F0E8A7B7D7D}"/>
                    </a:ext>
                  </a:extLst>
                </p:cNvPr>
                <p:cNvSpPr txBox="1"/>
                <p:nvPr/>
              </p:nvSpPr>
              <p:spPr>
                <a:xfrm>
                  <a:off x="481466" y="3176144"/>
                  <a:ext cx="1117614"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oMath>
                  </a14:m>
                  <a:endParaRPr lang="en-US" dirty="0"/>
                </a:p>
              </p:txBody>
            </p:sp>
          </mc:Choice>
          <mc:Fallback xmlns="">
            <p:sp>
              <p:nvSpPr>
                <p:cNvPr id="29" name="TextBox 28">
                  <a:extLst>
                    <a:ext uri="{FF2B5EF4-FFF2-40B4-BE49-F238E27FC236}">
                      <a16:creationId xmlns:a16="http://schemas.microsoft.com/office/drawing/2014/main" id="{D815C706-6E2D-8D45-F01E-8F0E8A7B7D7D}"/>
                    </a:ext>
                  </a:extLst>
                </p:cNvPr>
                <p:cNvSpPr txBox="1">
                  <a:spLocks noRot="1" noChangeAspect="1" noMove="1" noResize="1" noEditPoints="1" noAdjustHandles="1" noChangeArrowheads="1" noChangeShapeType="1" noTextEdit="1"/>
                </p:cNvSpPr>
                <p:nvPr/>
              </p:nvSpPr>
              <p:spPr>
                <a:xfrm>
                  <a:off x="481466" y="3176144"/>
                  <a:ext cx="1117614" cy="485774"/>
                </a:xfrm>
                <a:prstGeom prst="rect">
                  <a:avLst/>
                </a:prstGeom>
                <a:blipFill>
                  <a:blip r:embed="rId4"/>
                  <a:stretch>
                    <a:fillRect l="-4348" b="-7500"/>
                  </a:stretch>
                </a:blipFill>
              </p:spPr>
              <p:txBody>
                <a:bodyPr/>
                <a:lstStyle/>
                <a:p>
                  <a:r>
                    <a:rPr lang="en-US">
                      <a:noFill/>
                    </a:rPr>
                    <a:t> </a:t>
                  </a:r>
                </a:p>
              </p:txBody>
            </p:sp>
          </mc:Fallback>
        </mc:AlternateContent>
      </p:grpSp>
      <p:sp>
        <p:nvSpPr>
          <p:cNvPr id="44" name="Rectangle: Rounded Corners 43">
            <a:extLst>
              <a:ext uri="{FF2B5EF4-FFF2-40B4-BE49-F238E27FC236}">
                <a16:creationId xmlns:a16="http://schemas.microsoft.com/office/drawing/2014/main" id="{A898EDFB-24E3-D5FD-1D6F-40B7B5464375}"/>
              </a:ext>
            </a:extLst>
          </p:cNvPr>
          <p:cNvSpPr/>
          <p:nvPr/>
        </p:nvSpPr>
        <p:spPr>
          <a:xfrm>
            <a:off x="753753" y="2605366"/>
            <a:ext cx="6451447" cy="3122729"/>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marL="457200" indent="-457200">
              <a:buFont typeface="Arial" panose="020B0604020202020204" pitchFamily="34" charset="0"/>
              <a:buChar char="•"/>
            </a:pPr>
            <a:r>
              <a:rPr lang="en-US" sz="2800" dirty="0"/>
              <a:t>When the subdominant class in parent node remains subdominant in the leaf nodes, then the miss-classification loss reduction is 0. </a:t>
            </a:r>
          </a:p>
          <a:p>
            <a:pPr marL="457200" indent="-457200">
              <a:buFont typeface="Arial" panose="020B0604020202020204" pitchFamily="34" charset="0"/>
              <a:buChar char="•"/>
            </a:pPr>
            <a:r>
              <a:rPr lang="en-US" sz="2800" dirty="0"/>
              <a:t>The reason for this is the linearity of this metric. </a:t>
            </a:r>
          </a:p>
          <a:p>
            <a:pPr marL="457200" indent="-457200">
              <a:buFont typeface="Arial" panose="020B0604020202020204" pitchFamily="34" charset="0"/>
              <a:buChar char="•"/>
            </a:pPr>
            <a:r>
              <a:rPr lang="en-US" sz="2800" dirty="0"/>
              <a:t>We need a more sensitive metric.</a:t>
            </a:r>
          </a:p>
        </p:txBody>
      </p:sp>
    </p:spTree>
    <p:extLst>
      <p:ext uri="{BB962C8B-B14F-4D97-AF65-F5344CB8AC3E}">
        <p14:creationId xmlns:p14="http://schemas.microsoft.com/office/powerpoint/2010/main" val="27061599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84157-C6D0-2EA9-8E09-09A662918383}"/>
              </a:ext>
            </a:extLst>
          </p:cNvPr>
          <p:cNvSpPr>
            <a:spLocks noGrp="1"/>
          </p:cNvSpPr>
          <p:nvPr>
            <p:ph type="title"/>
          </p:nvPr>
        </p:nvSpPr>
        <p:spPr/>
        <p:txBody>
          <a:bodyPr/>
          <a:lstStyle/>
          <a:p>
            <a:r>
              <a:rPr lang="en-AU" dirty="0"/>
              <a:t>Entropy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3228F2A-4E22-DA45-3CDC-80B816A318D6}"/>
                  </a:ext>
                </a:extLst>
              </p:cNvPr>
              <p:cNvSpPr>
                <a:spLocks noGrp="1"/>
              </p:cNvSpPr>
              <p:nvPr>
                <p:ph idx="1"/>
              </p:nvPr>
            </p:nvSpPr>
            <p:spPr/>
            <p:txBody>
              <a:bodyPr>
                <a:normAutofit/>
              </a:bodyPr>
              <a:lstStyle/>
              <a:p>
                <a:r>
                  <a:rPr lang="en-AU" sz="2400" dirty="0"/>
                  <a:t>Entropy of a random variable X is the level of uncertainty inherent in the variables possible outcome.</a:t>
                </a:r>
              </a:p>
              <a:p>
                <a:r>
                  <a:rPr lang="en-AU" sz="2400" dirty="0"/>
                  <a:t>P(x) – Probability distribution and X is a random variable.</a:t>
                </a:r>
              </a:p>
              <a:p>
                <a:pPr marL="0" indent="0">
                  <a:buNone/>
                </a:pPr>
                <a14:m>
                  <m:oMathPara xmlns:m="http://schemas.openxmlformats.org/officeDocument/2006/math">
                    <m:oMathParaPr>
                      <m:jc m:val="centerGroup"/>
                    </m:oMathParaPr>
                    <m:oMath xmlns:m="http://schemas.openxmlformats.org/officeDocument/2006/math">
                      <m:r>
                        <a:rPr lang="en-AU" sz="2400" b="0" i="1" smtClean="0">
                          <a:latin typeface="Cambria Math" panose="02040503050406030204" pitchFamily="18" charset="0"/>
                        </a:rPr>
                        <m:t>𝐸𝑛𝑡𝑟𝑜𝑝𝑦</m:t>
                      </m:r>
                      <m:r>
                        <a:rPr lang="en-AU" sz="2400" b="0" i="1" smtClean="0">
                          <a:latin typeface="Cambria Math" panose="02040503050406030204" pitchFamily="18" charset="0"/>
                        </a:rPr>
                        <m:t>=</m:t>
                      </m:r>
                      <m:r>
                        <a:rPr lang="en-AU" sz="2400" b="0" i="1" smtClean="0">
                          <a:latin typeface="Cambria Math" panose="02040503050406030204" pitchFamily="18" charset="0"/>
                        </a:rPr>
                        <m:t>𝐻</m:t>
                      </m:r>
                      <m:d>
                        <m:dPr>
                          <m:ctrlPr>
                            <a:rPr lang="en-AU" sz="2400" b="0" i="1" smtClean="0">
                              <a:latin typeface="Cambria Math" panose="02040503050406030204" pitchFamily="18" charset="0"/>
                            </a:rPr>
                          </m:ctrlPr>
                        </m:dPr>
                        <m:e>
                          <m:r>
                            <a:rPr lang="en-AU" sz="2400" b="0" i="1" smtClean="0">
                              <a:latin typeface="Cambria Math" panose="02040503050406030204" pitchFamily="18" charset="0"/>
                            </a:rPr>
                            <m:t>𝑥</m:t>
                          </m:r>
                        </m:e>
                      </m:d>
                      <m:r>
                        <a:rPr lang="en-AU" sz="2400" b="0" i="1" smtClean="0">
                          <a:latin typeface="Cambria Math" panose="02040503050406030204" pitchFamily="18" charset="0"/>
                        </a:rPr>
                        <m:t>= </m:t>
                      </m:r>
                      <m:d>
                        <m:dPr>
                          <m:begChr m:val="{"/>
                          <m:endChr m:val=""/>
                          <m:ctrlPr>
                            <a:rPr lang="en-AU" sz="2400" b="0" i="1" smtClean="0">
                              <a:latin typeface="Cambria Math" panose="02040503050406030204" pitchFamily="18" charset="0"/>
                            </a:rPr>
                          </m:ctrlPr>
                        </m:dPr>
                        <m:e>
                          <m:eqArr>
                            <m:eqArrPr>
                              <m:ctrlPr>
                                <a:rPr lang="en-AU" sz="2400" b="0" i="1" smtClean="0">
                                  <a:latin typeface="Cambria Math" panose="02040503050406030204" pitchFamily="18" charset="0"/>
                                </a:rPr>
                              </m:ctrlPr>
                            </m:eqArrPr>
                            <m:e>
                              <m:r>
                                <a:rPr lang="en-AU" sz="2400" b="0" i="1" smtClean="0">
                                  <a:latin typeface="Cambria Math" panose="02040503050406030204" pitchFamily="18" charset="0"/>
                                </a:rPr>
                                <m:t>−</m:t>
                              </m:r>
                              <m:nary>
                                <m:naryPr>
                                  <m:limLoc m:val="undOvr"/>
                                  <m:subHide m:val="on"/>
                                  <m:supHide m:val="on"/>
                                  <m:ctrlPr>
                                    <a:rPr lang="en-AU" sz="2400" b="0" i="1" smtClean="0">
                                      <a:latin typeface="Cambria Math" panose="02040503050406030204" pitchFamily="18" charset="0"/>
                                    </a:rPr>
                                  </m:ctrlPr>
                                </m:naryPr>
                                <m:sub/>
                                <m:sup/>
                                <m:e>
                                  <m:r>
                                    <a:rPr lang="en-AU" sz="2400" b="0" i="1" smtClean="0">
                                      <a:latin typeface="Cambria Math" panose="02040503050406030204" pitchFamily="18" charset="0"/>
                                    </a:rPr>
                                    <m:t>𝑝</m:t>
                                  </m:r>
                                  <m:d>
                                    <m:dPr>
                                      <m:ctrlPr>
                                        <a:rPr lang="en-AU" sz="2400" b="0" i="1" smtClean="0">
                                          <a:latin typeface="Cambria Math" panose="02040503050406030204" pitchFamily="18" charset="0"/>
                                        </a:rPr>
                                      </m:ctrlPr>
                                    </m:dPr>
                                    <m:e>
                                      <m:r>
                                        <a:rPr lang="en-AU" sz="2400" b="0" i="1" smtClean="0">
                                          <a:latin typeface="Cambria Math" panose="02040503050406030204" pitchFamily="18" charset="0"/>
                                        </a:rPr>
                                        <m:t>𝑥</m:t>
                                      </m:r>
                                    </m:e>
                                  </m:d>
                                  <m:r>
                                    <a:rPr lang="en-AU" sz="2400" b="0" i="1" smtClean="0">
                                      <a:latin typeface="Cambria Math" panose="02040503050406030204" pitchFamily="18" charset="0"/>
                                    </a:rPr>
                                    <m:t>.</m:t>
                                  </m:r>
                                  <m:func>
                                    <m:funcPr>
                                      <m:ctrlPr>
                                        <a:rPr lang="en-AU" sz="2400" b="0" i="1" smtClean="0">
                                          <a:latin typeface="Cambria Math" panose="02040503050406030204" pitchFamily="18" charset="0"/>
                                        </a:rPr>
                                      </m:ctrlPr>
                                    </m:funcPr>
                                    <m:fName>
                                      <m:r>
                                        <m:rPr>
                                          <m:sty m:val="p"/>
                                        </m:rPr>
                                        <a:rPr lang="en-AU" sz="2400" b="0" i="0" smtClean="0">
                                          <a:latin typeface="Cambria Math" panose="02040503050406030204" pitchFamily="18" charset="0"/>
                                        </a:rPr>
                                        <m:t>log</m:t>
                                      </m:r>
                                    </m:fName>
                                    <m:e>
                                      <m:d>
                                        <m:dPr>
                                          <m:ctrlPr>
                                            <a:rPr lang="en-AU" sz="2400" b="0" i="1" smtClean="0">
                                              <a:latin typeface="Cambria Math" panose="02040503050406030204" pitchFamily="18" charset="0"/>
                                            </a:rPr>
                                          </m:ctrlPr>
                                        </m:dPr>
                                        <m:e>
                                          <m:r>
                                            <a:rPr lang="en-AU" sz="2400" b="0" i="1" smtClean="0">
                                              <a:latin typeface="Cambria Math" panose="02040503050406030204" pitchFamily="18" charset="0"/>
                                            </a:rPr>
                                            <m:t>𝑝</m:t>
                                          </m:r>
                                          <m:d>
                                            <m:dPr>
                                              <m:ctrlPr>
                                                <a:rPr lang="en-AU" sz="2400" b="0" i="1" smtClean="0">
                                                  <a:latin typeface="Cambria Math" panose="02040503050406030204" pitchFamily="18" charset="0"/>
                                                </a:rPr>
                                              </m:ctrlPr>
                                            </m:dPr>
                                            <m:e>
                                              <m:r>
                                                <a:rPr lang="en-AU" sz="2400" b="0" i="1" smtClean="0">
                                                  <a:latin typeface="Cambria Math" panose="02040503050406030204" pitchFamily="18" charset="0"/>
                                                </a:rPr>
                                                <m:t>𝑥</m:t>
                                              </m:r>
                                            </m:e>
                                          </m:d>
                                        </m:e>
                                      </m:d>
                                    </m:e>
                                  </m:func>
                                  <m:r>
                                    <a:rPr lang="en-AU" sz="2400" b="0" i="1" smtClean="0">
                                      <a:latin typeface="Cambria Math" panose="02040503050406030204" pitchFamily="18" charset="0"/>
                                    </a:rPr>
                                    <m:t> , </m:t>
                                  </m:r>
                                  <m:r>
                                    <a:rPr lang="en-AU" sz="2400" b="0" i="1" smtClean="0">
                                      <a:latin typeface="Cambria Math" panose="02040503050406030204" pitchFamily="18" charset="0"/>
                                    </a:rPr>
                                    <m:t>𝑖𝑓</m:t>
                                  </m:r>
                                  <m:r>
                                    <a:rPr lang="en-AU" sz="2400" b="0" i="1" smtClean="0">
                                      <a:latin typeface="Cambria Math" panose="02040503050406030204" pitchFamily="18" charset="0"/>
                                    </a:rPr>
                                    <m:t> </m:t>
                                  </m:r>
                                  <m:r>
                                    <a:rPr lang="en-AU" sz="2400" b="0" i="1" smtClean="0">
                                      <a:latin typeface="Cambria Math" panose="02040503050406030204" pitchFamily="18" charset="0"/>
                                    </a:rPr>
                                    <m:t>𝑋</m:t>
                                  </m:r>
                                  <m:r>
                                    <a:rPr lang="en-AU" sz="2400" b="0" i="1" smtClean="0">
                                      <a:latin typeface="Cambria Math" panose="02040503050406030204" pitchFamily="18" charset="0"/>
                                    </a:rPr>
                                    <m:t> </m:t>
                                  </m:r>
                                  <m:r>
                                    <a:rPr lang="en-AU" sz="2400" b="0" i="1" smtClean="0">
                                      <a:latin typeface="Cambria Math" panose="02040503050406030204" pitchFamily="18" charset="0"/>
                                    </a:rPr>
                                    <m:t>𝑖𝑠</m:t>
                                  </m:r>
                                  <m:r>
                                    <a:rPr lang="en-AU" sz="2400" b="0" i="1" smtClean="0">
                                      <a:latin typeface="Cambria Math" panose="02040503050406030204" pitchFamily="18" charset="0"/>
                                    </a:rPr>
                                    <m:t> </m:t>
                                  </m:r>
                                  <m:r>
                                    <a:rPr lang="en-AU" sz="2400" b="0" i="1" smtClean="0">
                                      <a:latin typeface="Cambria Math" panose="02040503050406030204" pitchFamily="18" charset="0"/>
                                    </a:rPr>
                                    <m:t>𝑐𝑜𝑛𝑡𝑖𝑛𝑜𝑢𝑠</m:t>
                                  </m:r>
                                </m:e>
                              </m:nary>
                            </m:e>
                            <m:e>
                              <m:r>
                                <a:rPr lang="en-AU" sz="2400" b="0" i="1" smtClean="0">
                                  <a:latin typeface="Cambria Math" panose="02040503050406030204" pitchFamily="18" charset="0"/>
                                </a:rPr>
                                <m:t>−</m:t>
                              </m:r>
                              <m:nary>
                                <m:naryPr>
                                  <m:chr m:val="∑"/>
                                  <m:supHide m:val="on"/>
                                  <m:ctrlPr>
                                    <a:rPr lang="en-AU" sz="2400" b="0" i="1" smtClean="0">
                                      <a:latin typeface="Cambria Math" panose="02040503050406030204" pitchFamily="18" charset="0"/>
                                    </a:rPr>
                                  </m:ctrlPr>
                                </m:naryPr>
                                <m:sub>
                                  <m:r>
                                    <m:rPr>
                                      <m:brk m:alnAt="7"/>
                                    </m:rPr>
                                    <a:rPr lang="en-AU" sz="2400" b="0" i="1" smtClean="0">
                                      <a:latin typeface="Cambria Math" panose="02040503050406030204" pitchFamily="18" charset="0"/>
                                    </a:rPr>
                                    <m:t>𝑥</m:t>
                                  </m:r>
                                </m:sub>
                                <m:sup/>
                                <m:e>
                                  <m:r>
                                    <a:rPr lang="en-AU" sz="2400" b="0" i="1" smtClean="0">
                                      <a:latin typeface="Cambria Math" panose="02040503050406030204" pitchFamily="18" charset="0"/>
                                    </a:rPr>
                                    <m:t>𝑝</m:t>
                                  </m:r>
                                  <m:d>
                                    <m:dPr>
                                      <m:ctrlPr>
                                        <a:rPr lang="en-AU" sz="2400" b="0" i="1" smtClean="0">
                                          <a:latin typeface="Cambria Math" panose="02040503050406030204" pitchFamily="18" charset="0"/>
                                        </a:rPr>
                                      </m:ctrlPr>
                                    </m:dPr>
                                    <m:e>
                                      <m:r>
                                        <a:rPr lang="en-AU" sz="2400" b="0" i="1" smtClean="0">
                                          <a:latin typeface="Cambria Math" panose="02040503050406030204" pitchFamily="18" charset="0"/>
                                        </a:rPr>
                                        <m:t>𝑥</m:t>
                                      </m:r>
                                    </m:e>
                                  </m:d>
                                  <m:r>
                                    <a:rPr lang="en-AU" sz="2400" b="0" i="1" smtClean="0">
                                      <a:latin typeface="Cambria Math" panose="02040503050406030204" pitchFamily="18" charset="0"/>
                                    </a:rPr>
                                    <m:t>.</m:t>
                                  </m:r>
                                  <m:func>
                                    <m:funcPr>
                                      <m:ctrlPr>
                                        <a:rPr lang="en-AU" sz="2400" b="0" i="1" smtClean="0">
                                          <a:latin typeface="Cambria Math" panose="02040503050406030204" pitchFamily="18" charset="0"/>
                                        </a:rPr>
                                      </m:ctrlPr>
                                    </m:funcPr>
                                    <m:fName>
                                      <m:r>
                                        <m:rPr>
                                          <m:sty m:val="p"/>
                                        </m:rPr>
                                        <a:rPr lang="en-AU" sz="2400" b="0" i="0" smtClean="0">
                                          <a:latin typeface="Cambria Math" panose="02040503050406030204" pitchFamily="18" charset="0"/>
                                        </a:rPr>
                                        <m:t>log</m:t>
                                      </m:r>
                                    </m:fName>
                                    <m:e>
                                      <m:d>
                                        <m:dPr>
                                          <m:ctrlPr>
                                            <a:rPr lang="en-AU" sz="2400" b="0" i="1" smtClean="0">
                                              <a:latin typeface="Cambria Math" panose="02040503050406030204" pitchFamily="18" charset="0"/>
                                            </a:rPr>
                                          </m:ctrlPr>
                                        </m:dPr>
                                        <m:e>
                                          <m:r>
                                            <a:rPr lang="en-AU" sz="2400" b="0" i="1" smtClean="0">
                                              <a:latin typeface="Cambria Math" panose="02040503050406030204" pitchFamily="18" charset="0"/>
                                            </a:rPr>
                                            <m:t>𝑝</m:t>
                                          </m:r>
                                          <m:d>
                                            <m:dPr>
                                              <m:ctrlPr>
                                                <a:rPr lang="en-AU" sz="2400" b="0" i="1" smtClean="0">
                                                  <a:latin typeface="Cambria Math" panose="02040503050406030204" pitchFamily="18" charset="0"/>
                                                </a:rPr>
                                              </m:ctrlPr>
                                            </m:dPr>
                                            <m:e>
                                              <m:r>
                                                <a:rPr lang="en-AU" sz="2400" b="0" i="1" smtClean="0">
                                                  <a:latin typeface="Cambria Math" panose="02040503050406030204" pitchFamily="18" charset="0"/>
                                                </a:rPr>
                                                <m:t>𝑥</m:t>
                                              </m:r>
                                            </m:e>
                                          </m:d>
                                        </m:e>
                                      </m:d>
                                    </m:e>
                                  </m:func>
                                  <m:r>
                                    <a:rPr lang="en-AU" sz="2400" b="0" i="1" smtClean="0">
                                      <a:latin typeface="Cambria Math" panose="02040503050406030204" pitchFamily="18" charset="0"/>
                                    </a:rPr>
                                    <m:t>, </m:t>
                                  </m:r>
                                  <m:r>
                                    <a:rPr lang="en-AU" sz="2400" b="0" i="1" smtClean="0">
                                      <a:latin typeface="Cambria Math" panose="02040503050406030204" pitchFamily="18" charset="0"/>
                                    </a:rPr>
                                    <m:t>𝑖𝑓</m:t>
                                  </m:r>
                                  <m:r>
                                    <a:rPr lang="en-AU" sz="2400" b="0" i="1" smtClean="0">
                                      <a:latin typeface="Cambria Math" panose="02040503050406030204" pitchFamily="18" charset="0"/>
                                    </a:rPr>
                                    <m:t> </m:t>
                                  </m:r>
                                  <m:r>
                                    <a:rPr lang="en-AU" sz="2400" b="0" i="1" smtClean="0">
                                      <a:latin typeface="Cambria Math" panose="02040503050406030204" pitchFamily="18" charset="0"/>
                                    </a:rPr>
                                    <m:t>𝑋</m:t>
                                  </m:r>
                                  <m:r>
                                    <a:rPr lang="en-AU" sz="2400" b="0" i="1" smtClean="0">
                                      <a:latin typeface="Cambria Math" panose="02040503050406030204" pitchFamily="18" charset="0"/>
                                    </a:rPr>
                                    <m:t> </m:t>
                                  </m:r>
                                  <m:r>
                                    <a:rPr lang="en-AU" sz="2400" b="0" i="1" smtClean="0">
                                      <a:latin typeface="Cambria Math" panose="02040503050406030204" pitchFamily="18" charset="0"/>
                                    </a:rPr>
                                    <m:t>𝑖𝑠</m:t>
                                  </m:r>
                                  <m:r>
                                    <a:rPr lang="en-AU" sz="2400" b="0" i="1" smtClean="0">
                                      <a:latin typeface="Cambria Math" panose="02040503050406030204" pitchFamily="18" charset="0"/>
                                    </a:rPr>
                                    <m:t> </m:t>
                                  </m:r>
                                  <m:r>
                                    <a:rPr lang="en-AU" sz="2400" b="0" i="1" smtClean="0">
                                      <a:latin typeface="Cambria Math" panose="02040503050406030204" pitchFamily="18" charset="0"/>
                                    </a:rPr>
                                    <m:t>𝑑𝑖𝑠𝑐𝑟𝑒𝑡𝑒</m:t>
                                  </m:r>
                                </m:e>
                              </m:nary>
                            </m:e>
                          </m:eqArr>
                        </m:e>
                      </m:d>
                    </m:oMath>
                  </m:oMathPara>
                </a14:m>
                <a:endParaRPr lang="en-AU" sz="2400" dirty="0"/>
              </a:p>
              <a:p>
                <a:r>
                  <a:rPr lang="en-AU" sz="2400" dirty="0"/>
                  <a:t>Reason for –Ve sign: </a:t>
                </a:r>
                <a14:m>
                  <m:oMath xmlns:m="http://schemas.openxmlformats.org/officeDocument/2006/math">
                    <m:func>
                      <m:funcPr>
                        <m:ctrlPr>
                          <a:rPr lang="en-AU" sz="2400" b="0" i="1" smtClean="0">
                            <a:latin typeface="Cambria Math" panose="02040503050406030204" pitchFamily="18" charset="0"/>
                          </a:rPr>
                        </m:ctrlPr>
                      </m:funcPr>
                      <m:fName>
                        <m:r>
                          <m:rPr>
                            <m:sty m:val="p"/>
                          </m:rPr>
                          <a:rPr lang="en-AU" sz="2400" b="0" i="0" smtClean="0">
                            <a:latin typeface="Cambria Math" panose="02040503050406030204" pitchFamily="18" charset="0"/>
                          </a:rPr>
                          <m:t>log</m:t>
                        </m:r>
                      </m:fName>
                      <m:e>
                        <m:d>
                          <m:dPr>
                            <m:ctrlPr>
                              <a:rPr lang="en-AU" sz="2400" b="0" i="1" smtClean="0">
                                <a:latin typeface="Cambria Math" panose="02040503050406030204" pitchFamily="18" charset="0"/>
                              </a:rPr>
                            </m:ctrlPr>
                          </m:dPr>
                          <m:e>
                            <m:r>
                              <a:rPr lang="en-AU" sz="2400" b="0" i="1" smtClean="0">
                                <a:latin typeface="Cambria Math" panose="02040503050406030204" pitchFamily="18" charset="0"/>
                              </a:rPr>
                              <m:t>𝑝</m:t>
                            </m:r>
                            <m:d>
                              <m:dPr>
                                <m:ctrlPr>
                                  <a:rPr lang="en-AU" sz="2400" b="0" i="1" smtClean="0">
                                    <a:latin typeface="Cambria Math" panose="02040503050406030204" pitchFamily="18" charset="0"/>
                                  </a:rPr>
                                </m:ctrlPr>
                              </m:dPr>
                              <m:e>
                                <m:r>
                                  <a:rPr lang="en-AU" sz="2400" b="0" i="1" smtClean="0">
                                    <a:latin typeface="Cambria Math" panose="02040503050406030204" pitchFamily="18" charset="0"/>
                                  </a:rPr>
                                  <m:t>𝑥</m:t>
                                </m:r>
                              </m:e>
                            </m:d>
                          </m:e>
                        </m:d>
                      </m:e>
                    </m:func>
                    <m:r>
                      <a:rPr lang="en-AU" sz="2400" b="0" i="1" smtClean="0">
                        <a:latin typeface="Cambria Math" panose="02040503050406030204" pitchFamily="18" charset="0"/>
                      </a:rPr>
                      <m:t>&lt;0, ∀</m:t>
                    </m:r>
                    <m:r>
                      <a:rPr lang="en-AU" sz="2400" b="0" i="1" smtClean="0">
                        <a:latin typeface="Cambria Math" panose="02040503050406030204" pitchFamily="18" charset="0"/>
                      </a:rPr>
                      <m:t>𝑝</m:t>
                    </m:r>
                    <m:d>
                      <m:dPr>
                        <m:ctrlPr>
                          <a:rPr lang="en-AU" sz="2400" b="0" i="1" smtClean="0">
                            <a:latin typeface="Cambria Math" panose="02040503050406030204" pitchFamily="18" charset="0"/>
                          </a:rPr>
                        </m:ctrlPr>
                      </m:dPr>
                      <m:e>
                        <m:r>
                          <a:rPr lang="en-AU" sz="2400" b="0" i="1" smtClean="0">
                            <a:latin typeface="Cambria Math" panose="02040503050406030204" pitchFamily="18" charset="0"/>
                          </a:rPr>
                          <m:t>𝑥</m:t>
                        </m:r>
                      </m:e>
                    </m:d>
                  </m:oMath>
                </a14:m>
                <a:endParaRPr lang="en-AU" sz="2400" dirty="0"/>
              </a:p>
              <a:p>
                <a:r>
                  <a:rPr lang="en-AU" sz="2400" dirty="0"/>
                  <a:t> The greater the value of Entropy-H(x) , the greater the uncertainty for probability distribution and the smaller the value the less the uncertainty. </a:t>
                </a:r>
              </a:p>
              <a:p>
                <a:endParaRPr lang="en-AU" sz="2400" dirty="0"/>
              </a:p>
              <a:p>
                <a:endParaRPr lang="en-AU" sz="2400" dirty="0"/>
              </a:p>
            </p:txBody>
          </p:sp>
        </mc:Choice>
        <mc:Fallback xmlns="">
          <p:sp>
            <p:nvSpPr>
              <p:cNvPr id="3" name="Content Placeholder 2">
                <a:extLst>
                  <a:ext uri="{FF2B5EF4-FFF2-40B4-BE49-F238E27FC236}">
                    <a16:creationId xmlns:a16="http://schemas.microsoft.com/office/drawing/2014/main" id="{53228F2A-4E22-DA45-3CDC-80B816A318D6}"/>
                  </a:ext>
                </a:extLst>
              </p:cNvPr>
              <p:cNvSpPr>
                <a:spLocks noGrp="1" noRot="1" noChangeAspect="1" noMove="1" noResize="1" noEditPoints="1" noAdjustHandles="1" noChangeArrowheads="1" noChangeShapeType="1" noTextEdit="1"/>
              </p:cNvSpPr>
              <p:nvPr>
                <p:ph idx="1"/>
              </p:nvPr>
            </p:nvSpPr>
            <p:spPr>
              <a:blipFill>
                <a:blip r:embed="rId2"/>
                <a:stretch>
                  <a:fillRect l="-812" t="-1961" r="-1449" b="-1681"/>
                </a:stretch>
              </a:blipFill>
            </p:spPr>
            <p:txBody>
              <a:bodyPr/>
              <a:lstStyle/>
              <a:p>
                <a:r>
                  <a:rPr lang="en-AU">
                    <a:noFill/>
                  </a:rPr>
                  <a:t> </a:t>
                </a:r>
              </a:p>
            </p:txBody>
          </p:sp>
        </mc:Fallback>
      </mc:AlternateContent>
    </p:spTree>
    <p:extLst>
      <p:ext uri="{BB962C8B-B14F-4D97-AF65-F5344CB8AC3E}">
        <p14:creationId xmlns:p14="http://schemas.microsoft.com/office/powerpoint/2010/main" val="5383654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261DB-738A-7255-D20B-EBC43962B8AC}"/>
              </a:ext>
            </a:extLst>
          </p:cNvPr>
          <p:cNvSpPr>
            <a:spLocks noGrp="1"/>
          </p:cNvSpPr>
          <p:nvPr>
            <p:ph type="title"/>
          </p:nvPr>
        </p:nvSpPr>
        <p:spPr/>
        <p:txBody>
          <a:bodyPr/>
          <a:lstStyle/>
          <a:p>
            <a:r>
              <a:rPr lang="en-US" dirty="0"/>
              <a:t>Cross Entropy Loss/Log Loss/Logistic Loss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902F06A-DBBA-FAC1-6F16-EDA8BADAA57F}"/>
                  </a:ext>
                </a:extLst>
              </p:cNvPr>
              <p:cNvSpPr>
                <a:spLocks noGrp="1"/>
              </p:cNvSpPr>
              <p:nvPr>
                <p:ph idx="1"/>
              </p:nvPr>
            </p:nvSpPr>
            <p:spPr/>
            <p:txBody>
              <a:bodyPr>
                <a:normAutofit fontScale="92500" lnSpcReduction="20000"/>
              </a:bodyPr>
              <a:lstStyle/>
              <a:p>
                <a:r>
                  <a:rPr lang="en-AU" dirty="0"/>
                  <a:t>Each predicted class probability is compared to the actual class desired output 0 or 1 and a score/loss is calculated that penalizes the probability based on how far it is from the actual expected value.</a:t>
                </a:r>
              </a:p>
              <a:p>
                <a:r>
                  <a:rPr lang="en-AU" dirty="0"/>
                  <a:t>Cross-entropy loss is used when adjusting model weights during training. The aim is to minimize the loss, </a:t>
                </a:r>
                <a:r>
                  <a:rPr lang="en-AU" dirty="0" err="1"/>
                  <a:t>i.e</a:t>
                </a:r>
                <a:r>
                  <a:rPr lang="en-AU" dirty="0"/>
                  <a:t>, the smaller the loss the better the model. A perfect model has a cross-entropy loss of 0.</a:t>
                </a:r>
              </a:p>
              <a:p>
                <a:pPr marL="0" indent="0">
                  <a:buNone/>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𝑆𝑜𝑓𝑡𝑚𝑎𝑥</m:t>
                      </m:r>
                      <m:r>
                        <a:rPr lang="en-AU" b="0" i="1" smtClean="0">
                          <a:latin typeface="Cambria Math" panose="02040503050406030204" pitchFamily="18" charset="0"/>
                        </a:rPr>
                        <m:t> </m:t>
                      </m:r>
                      <m:r>
                        <a:rPr lang="en-AU" b="0" i="1" smtClean="0">
                          <a:latin typeface="Cambria Math" panose="02040503050406030204" pitchFamily="18" charset="0"/>
                        </a:rPr>
                        <m:t>𝑝𝑟𝑜𝑏𝑎𝑏𝑖𝑙𝑖𝑡𝑦</m:t>
                      </m:r>
                      <m:r>
                        <a:rPr lang="en-AU" b="0" i="1" smtClean="0">
                          <a:latin typeface="Cambria Math" panose="02040503050406030204" pitchFamily="18" charset="0"/>
                        </a:rPr>
                        <m:t> </m:t>
                      </m:r>
                      <m:r>
                        <a:rPr lang="en-AU" b="0" i="1" smtClean="0">
                          <a:latin typeface="Cambria Math" panose="02040503050406030204" pitchFamily="18" charset="0"/>
                        </a:rPr>
                        <m:t>𝑆</m:t>
                      </m:r>
                      <m:d>
                        <m:dPr>
                          <m:ctrlPr>
                            <a:rPr lang="en-AU" b="0" i="1" smtClean="0">
                              <a:latin typeface="Cambria Math" panose="02040503050406030204" pitchFamily="18" charset="0"/>
                            </a:rPr>
                          </m:ctrlPr>
                        </m:dPr>
                        <m:e>
                          <m:sSub>
                            <m:sSubPr>
                              <m:ctrlPr>
                                <a:rPr lang="en-AU" b="0" i="1" smtClean="0">
                                  <a:latin typeface="Cambria Math" panose="02040503050406030204" pitchFamily="18" charset="0"/>
                                </a:rPr>
                              </m:ctrlPr>
                            </m:sSubPr>
                            <m:e>
                              <m:r>
                                <a:rPr lang="en-AU" b="0" i="1" smtClean="0">
                                  <a:latin typeface="Cambria Math" panose="02040503050406030204" pitchFamily="18" charset="0"/>
                                </a:rPr>
                                <m:t>𝑦</m:t>
                              </m:r>
                            </m:e>
                            <m:sub>
                              <m:r>
                                <a:rPr lang="en-AU" b="0" i="1" smtClean="0">
                                  <a:latin typeface="Cambria Math" panose="02040503050406030204" pitchFamily="18" charset="0"/>
                                </a:rPr>
                                <m:t>𝑖</m:t>
                              </m:r>
                            </m:sub>
                          </m:sSub>
                        </m:e>
                      </m:d>
                      <m:r>
                        <a:rPr lang="en-AU" b="0" i="1" smtClean="0">
                          <a:latin typeface="Cambria Math" panose="02040503050406030204" pitchFamily="18" charset="0"/>
                        </a:rPr>
                        <m:t>=</m:t>
                      </m:r>
                      <m:f>
                        <m:fPr>
                          <m:ctrlPr>
                            <a:rPr lang="en-AU" b="0" i="1" smtClean="0">
                              <a:latin typeface="Cambria Math" panose="02040503050406030204" pitchFamily="18" charset="0"/>
                            </a:rPr>
                          </m:ctrlPr>
                        </m:fPr>
                        <m:num>
                          <m:func>
                            <m:funcPr>
                              <m:ctrlPr>
                                <a:rPr lang="en-AU" b="0" i="1" smtClean="0">
                                  <a:latin typeface="Cambria Math" panose="02040503050406030204" pitchFamily="18" charset="0"/>
                                </a:rPr>
                              </m:ctrlPr>
                            </m:funcPr>
                            <m:fName>
                              <m:r>
                                <m:rPr>
                                  <m:sty m:val="p"/>
                                </m:rPr>
                                <a:rPr lang="en-AU" b="0" i="0" smtClean="0">
                                  <a:latin typeface="Cambria Math" panose="02040503050406030204" pitchFamily="18" charset="0"/>
                                </a:rPr>
                                <m:t>exp</m:t>
                              </m:r>
                            </m:fName>
                            <m:e>
                              <m:d>
                                <m:dPr>
                                  <m:ctrlPr>
                                    <a:rPr lang="en-AU" b="0" i="1" smtClean="0">
                                      <a:latin typeface="Cambria Math" panose="02040503050406030204" pitchFamily="18" charset="0"/>
                                    </a:rPr>
                                  </m:ctrlPr>
                                </m:dPr>
                                <m:e>
                                  <m:sSub>
                                    <m:sSubPr>
                                      <m:ctrlPr>
                                        <a:rPr lang="en-AU" b="0" i="1" smtClean="0">
                                          <a:latin typeface="Cambria Math" panose="02040503050406030204" pitchFamily="18" charset="0"/>
                                        </a:rPr>
                                      </m:ctrlPr>
                                    </m:sSubPr>
                                    <m:e>
                                      <m:r>
                                        <a:rPr lang="en-AU" b="0" i="1" smtClean="0">
                                          <a:latin typeface="Cambria Math" panose="02040503050406030204" pitchFamily="18" charset="0"/>
                                        </a:rPr>
                                        <m:t>𝑦</m:t>
                                      </m:r>
                                    </m:e>
                                    <m:sub>
                                      <m:r>
                                        <a:rPr lang="en-AU" b="0" i="1" smtClean="0">
                                          <a:latin typeface="Cambria Math" panose="02040503050406030204" pitchFamily="18" charset="0"/>
                                        </a:rPr>
                                        <m:t>𝑖</m:t>
                                      </m:r>
                                    </m:sub>
                                  </m:sSub>
                                </m:e>
                              </m:d>
                            </m:e>
                          </m:func>
                        </m:num>
                        <m:den>
                          <m:nary>
                            <m:naryPr>
                              <m:chr m:val="∑"/>
                              <m:ctrlPr>
                                <a:rPr lang="en-AU" b="0" i="1" smtClean="0">
                                  <a:latin typeface="Cambria Math" panose="02040503050406030204" pitchFamily="18" charset="0"/>
                                </a:rPr>
                              </m:ctrlPr>
                            </m:naryPr>
                            <m:sub>
                              <m:r>
                                <m:rPr>
                                  <m:brk m:alnAt="23"/>
                                </m:rPr>
                                <a:rPr lang="en-AU" b="0" i="1" smtClean="0">
                                  <a:latin typeface="Cambria Math" panose="02040503050406030204" pitchFamily="18" charset="0"/>
                                </a:rPr>
                                <m:t>𝑗</m:t>
                              </m:r>
                              <m:r>
                                <a:rPr lang="en-AU" b="0" i="1" smtClean="0">
                                  <a:latin typeface="Cambria Math" panose="02040503050406030204" pitchFamily="18" charset="0"/>
                                </a:rPr>
                                <m:t>=1</m:t>
                              </m:r>
                            </m:sub>
                            <m:sup>
                              <m:r>
                                <a:rPr lang="en-AU" b="0" i="1" smtClean="0">
                                  <a:latin typeface="Cambria Math" panose="02040503050406030204" pitchFamily="18" charset="0"/>
                                </a:rPr>
                                <m:t>𝑛</m:t>
                              </m:r>
                            </m:sup>
                            <m:e>
                              <m:r>
                                <a:rPr lang="en-AU" b="0" i="1" smtClean="0">
                                  <a:latin typeface="Cambria Math" panose="02040503050406030204" pitchFamily="18" charset="0"/>
                                </a:rPr>
                                <m:t> </m:t>
                              </m:r>
                              <m:func>
                                <m:funcPr>
                                  <m:ctrlPr>
                                    <a:rPr lang="en-AU" b="0" i="1" smtClean="0">
                                      <a:latin typeface="Cambria Math" panose="02040503050406030204" pitchFamily="18" charset="0"/>
                                    </a:rPr>
                                  </m:ctrlPr>
                                </m:funcPr>
                                <m:fName>
                                  <m:r>
                                    <m:rPr>
                                      <m:sty m:val="p"/>
                                    </m:rPr>
                                    <a:rPr lang="en-AU" b="0" i="0" smtClean="0">
                                      <a:latin typeface="Cambria Math" panose="02040503050406030204" pitchFamily="18" charset="0"/>
                                    </a:rPr>
                                    <m:t>exp</m:t>
                                  </m:r>
                                </m:fName>
                                <m:e>
                                  <m:d>
                                    <m:dPr>
                                      <m:ctrlPr>
                                        <a:rPr lang="en-AU" b="0" i="1" smtClean="0">
                                          <a:latin typeface="Cambria Math" panose="02040503050406030204" pitchFamily="18" charset="0"/>
                                        </a:rPr>
                                      </m:ctrlPr>
                                    </m:dPr>
                                    <m:e>
                                      <m:sSub>
                                        <m:sSubPr>
                                          <m:ctrlPr>
                                            <a:rPr lang="en-AU" b="0" i="1" smtClean="0">
                                              <a:latin typeface="Cambria Math" panose="02040503050406030204" pitchFamily="18" charset="0"/>
                                            </a:rPr>
                                          </m:ctrlPr>
                                        </m:sSubPr>
                                        <m:e>
                                          <m:r>
                                            <a:rPr lang="en-AU" b="0" i="1" smtClean="0">
                                              <a:latin typeface="Cambria Math" panose="02040503050406030204" pitchFamily="18" charset="0"/>
                                            </a:rPr>
                                            <m:t>𝑦</m:t>
                                          </m:r>
                                        </m:e>
                                        <m:sub>
                                          <m:r>
                                            <a:rPr lang="en-AU" b="0" i="1" smtClean="0">
                                              <a:latin typeface="Cambria Math" panose="02040503050406030204" pitchFamily="18" charset="0"/>
                                            </a:rPr>
                                            <m:t>𝑗</m:t>
                                          </m:r>
                                        </m:sub>
                                      </m:sSub>
                                    </m:e>
                                  </m:d>
                                </m:e>
                              </m:func>
                              <m:r>
                                <a:rPr lang="en-AU" b="0" i="1" smtClean="0">
                                  <a:latin typeface="Cambria Math" panose="02040503050406030204" pitchFamily="18" charset="0"/>
                                </a:rPr>
                                <m:t> </m:t>
                              </m:r>
                            </m:e>
                          </m:nary>
                        </m:den>
                      </m:f>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𝐶𝑟𝑜𝑠𝑠</m:t>
                      </m:r>
                      <m:r>
                        <a:rPr lang="en-AU" b="0" i="1" smtClean="0">
                          <a:latin typeface="Cambria Math" panose="02040503050406030204" pitchFamily="18" charset="0"/>
                        </a:rPr>
                        <m:t> </m:t>
                      </m:r>
                      <m:r>
                        <a:rPr lang="en-AU" b="0" i="1" smtClean="0">
                          <a:latin typeface="Cambria Math" panose="02040503050406030204" pitchFamily="18" charset="0"/>
                        </a:rPr>
                        <m:t>𝐸𝑛𝑡𝑟𝑜𝑝𝑦</m:t>
                      </m:r>
                      <m:r>
                        <a:rPr lang="en-AU" b="0" i="1" smtClean="0">
                          <a:latin typeface="Cambria Math" panose="02040503050406030204" pitchFamily="18" charset="0"/>
                        </a:rPr>
                        <m:t> </m:t>
                      </m:r>
                      <m:r>
                        <a:rPr lang="en-AU" b="0" i="1" smtClean="0">
                          <a:latin typeface="Cambria Math" panose="02040503050406030204" pitchFamily="18" charset="0"/>
                        </a:rPr>
                        <m:t>𝐿𝑜𝑠𝑠</m:t>
                      </m:r>
                      <m:d>
                        <m:dPr>
                          <m:ctrlPr>
                            <a:rPr lang="en-AU" b="0" i="1" smtClean="0">
                              <a:latin typeface="Cambria Math" panose="02040503050406030204" pitchFamily="18" charset="0"/>
                            </a:rPr>
                          </m:ctrlPr>
                        </m:dPr>
                        <m:e>
                          <m:sSub>
                            <m:sSubPr>
                              <m:ctrlPr>
                                <a:rPr lang="en-AU" b="0" i="1" smtClean="0">
                                  <a:latin typeface="Cambria Math" panose="02040503050406030204" pitchFamily="18" charset="0"/>
                                </a:rPr>
                              </m:ctrlPr>
                            </m:sSubPr>
                            <m:e>
                              <m:r>
                                <a:rPr lang="en-AU" b="0" i="1" smtClean="0">
                                  <a:latin typeface="Cambria Math" panose="02040503050406030204" pitchFamily="18" charset="0"/>
                                </a:rPr>
                                <m:t>𝐿</m:t>
                              </m:r>
                            </m:e>
                            <m:sub>
                              <m:r>
                                <a:rPr lang="en-AU" b="0" i="1" smtClean="0">
                                  <a:latin typeface="Cambria Math" panose="02040503050406030204" pitchFamily="18" charset="0"/>
                                </a:rPr>
                                <m:t>𝐶𝐸</m:t>
                              </m:r>
                            </m:sub>
                          </m:sSub>
                        </m:e>
                      </m:d>
                      <m:r>
                        <a:rPr lang="en-AU" b="0" i="1" smtClean="0">
                          <a:latin typeface="Cambria Math" panose="02040503050406030204" pitchFamily="18" charset="0"/>
                        </a:rPr>
                        <m:t>=− </m:t>
                      </m:r>
                      <m:nary>
                        <m:naryPr>
                          <m:chr m:val="∑"/>
                          <m:ctrlPr>
                            <a:rPr lang="en-AU" b="0" i="1" smtClean="0">
                              <a:latin typeface="Cambria Math" panose="02040503050406030204" pitchFamily="18" charset="0"/>
                            </a:rPr>
                          </m:ctrlPr>
                        </m:naryPr>
                        <m:sub>
                          <m:r>
                            <m:rPr>
                              <m:brk m:alnAt="23"/>
                            </m:rPr>
                            <a:rPr lang="en-AU" b="0" i="1" smtClean="0">
                              <a:latin typeface="Cambria Math" panose="02040503050406030204" pitchFamily="18" charset="0"/>
                            </a:rPr>
                            <m:t>𝑖</m:t>
                          </m:r>
                          <m:r>
                            <a:rPr lang="en-AU" b="0" i="1" smtClean="0">
                              <a:latin typeface="Cambria Math" panose="02040503050406030204" pitchFamily="18" charset="0"/>
                            </a:rPr>
                            <m:t>=1</m:t>
                          </m:r>
                        </m:sub>
                        <m:sup>
                          <m:r>
                            <a:rPr lang="en-AU" b="0" i="1" smtClean="0">
                              <a:latin typeface="Cambria Math" panose="02040503050406030204" pitchFamily="18" charset="0"/>
                            </a:rPr>
                            <m:t>𝑛</m:t>
                          </m:r>
                        </m:sup>
                        <m:e>
                          <m:sSub>
                            <m:sSubPr>
                              <m:ctrlPr>
                                <a:rPr lang="en-AU" b="0" i="1" smtClean="0">
                                  <a:latin typeface="Cambria Math" panose="02040503050406030204" pitchFamily="18" charset="0"/>
                                </a:rPr>
                              </m:ctrlPr>
                            </m:sSubPr>
                            <m:e>
                              <m:r>
                                <a:rPr lang="en-AU" b="0" i="1" smtClean="0">
                                  <a:latin typeface="Cambria Math" panose="02040503050406030204" pitchFamily="18" charset="0"/>
                                </a:rPr>
                                <m:t>𝑡</m:t>
                              </m:r>
                            </m:e>
                            <m:sub>
                              <m:r>
                                <a:rPr lang="en-AU" b="0" i="1" smtClean="0">
                                  <a:latin typeface="Cambria Math" panose="02040503050406030204" pitchFamily="18" charset="0"/>
                                </a:rPr>
                                <m:t>𝑖</m:t>
                              </m:r>
                            </m:sub>
                          </m:sSub>
                          <m:func>
                            <m:funcPr>
                              <m:ctrlPr>
                                <a:rPr lang="en-AU" b="0" i="1" smtClean="0">
                                  <a:latin typeface="Cambria Math" panose="02040503050406030204" pitchFamily="18" charset="0"/>
                                </a:rPr>
                              </m:ctrlPr>
                            </m:funcPr>
                            <m:fName>
                              <m:r>
                                <m:rPr>
                                  <m:sty m:val="p"/>
                                </m:rPr>
                                <a:rPr lang="en-AU" b="0" i="0" smtClean="0">
                                  <a:latin typeface="Cambria Math" panose="02040503050406030204" pitchFamily="18" charset="0"/>
                                </a:rPr>
                                <m:t>log</m:t>
                              </m:r>
                            </m:fName>
                            <m:e>
                              <m:d>
                                <m:dPr>
                                  <m:ctrlPr>
                                    <a:rPr lang="en-AU" b="0" i="1" smtClean="0">
                                      <a:latin typeface="Cambria Math" panose="02040503050406030204" pitchFamily="18" charset="0"/>
                                    </a:rPr>
                                  </m:ctrlPr>
                                </m:dPr>
                                <m:e>
                                  <m:sSub>
                                    <m:sSubPr>
                                      <m:ctrlPr>
                                        <a:rPr lang="en-AU" b="0" i="1" smtClean="0">
                                          <a:latin typeface="Cambria Math" panose="02040503050406030204" pitchFamily="18" charset="0"/>
                                        </a:rPr>
                                      </m:ctrlPr>
                                    </m:sSubPr>
                                    <m:e>
                                      <m:r>
                                        <a:rPr lang="en-AU" b="0" i="1" smtClean="0">
                                          <a:latin typeface="Cambria Math" panose="02040503050406030204" pitchFamily="18" charset="0"/>
                                        </a:rPr>
                                        <m:t>𝑝</m:t>
                                      </m:r>
                                    </m:e>
                                    <m:sub>
                                      <m:r>
                                        <a:rPr lang="en-AU" b="0" i="1" smtClean="0">
                                          <a:latin typeface="Cambria Math" panose="02040503050406030204" pitchFamily="18" charset="0"/>
                                        </a:rPr>
                                        <m:t>𝑖</m:t>
                                      </m:r>
                                    </m:sub>
                                  </m:sSub>
                                </m:e>
                              </m:d>
                            </m:e>
                          </m:func>
                          <m:r>
                            <a:rPr lang="en-AU" b="0" i="1" smtClean="0">
                              <a:latin typeface="Cambria Math" panose="02040503050406030204" pitchFamily="18" charset="0"/>
                            </a:rPr>
                            <m:t>, </m:t>
                          </m:r>
                          <m:r>
                            <a:rPr lang="en-AU" b="0" i="1" smtClean="0">
                              <a:latin typeface="Cambria Math" panose="02040503050406030204" pitchFamily="18" charset="0"/>
                            </a:rPr>
                            <m:t>𝑓𝑜𝑟</m:t>
                          </m:r>
                          <m:r>
                            <a:rPr lang="en-AU" b="0" i="1" smtClean="0">
                              <a:latin typeface="Cambria Math" panose="02040503050406030204" pitchFamily="18" charset="0"/>
                            </a:rPr>
                            <m:t> </m:t>
                          </m:r>
                          <m:r>
                            <a:rPr lang="en-AU" b="0" i="1" smtClean="0">
                              <a:latin typeface="Cambria Math" panose="02040503050406030204" pitchFamily="18" charset="0"/>
                            </a:rPr>
                            <m:t>𝑛</m:t>
                          </m:r>
                          <m:r>
                            <a:rPr lang="en-AU" b="0" i="1" smtClean="0">
                              <a:latin typeface="Cambria Math" panose="02040503050406030204" pitchFamily="18" charset="0"/>
                            </a:rPr>
                            <m:t> </m:t>
                          </m:r>
                          <m:r>
                            <a:rPr lang="en-AU" b="0" i="1" smtClean="0">
                              <a:latin typeface="Cambria Math" panose="02040503050406030204" pitchFamily="18" charset="0"/>
                            </a:rPr>
                            <m:t>𝑐𝑙𝑎𝑠𝑠𝑒𝑠</m:t>
                          </m:r>
                        </m:e>
                      </m:nary>
                      <m:r>
                        <a:rPr lang="en-AU" b="0" i="1" smtClean="0">
                          <a:latin typeface="Cambria Math" panose="02040503050406030204" pitchFamily="18" charset="0"/>
                        </a:rPr>
                        <m:t> </m:t>
                      </m:r>
                    </m:oMath>
                  </m:oMathPara>
                </a14:m>
                <a:endParaRPr lang="en-US" dirty="0"/>
              </a:p>
              <a:p>
                <a:r>
                  <a:rPr lang="en-US" dirty="0"/>
                  <a:t>Where </a:t>
                </a:r>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𝑡</m:t>
                        </m:r>
                      </m:e>
                      <m:sub>
                        <m:r>
                          <a:rPr lang="en-AU" b="0" i="1" smtClean="0">
                            <a:latin typeface="Cambria Math" panose="02040503050406030204" pitchFamily="18" charset="0"/>
                          </a:rPr>
                          <m:t>𝑖</m:t>
                        </m:r>
                      </m:sub>
                    </m:sSub>
                  </m:oMath>
                </a14:m>
                <a:r>
                  <a:rPr lang="en-US" dirty="0"/>
                  <a:t> - truth label, </a:t>
                </a:r>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𝑝</m:t>
                        </m:r>
                      </m:e>
                      <m:sub>
                        <m:r>
                          <a:rPr lang="en-AU" b="0" i="1" smtClean="0">
                            <a:latin typeface="Cambria Math" panose="02040503050406030204" pitchFamily="18" charset="0"/>
                          </a:rPr>
                          <m:t>𝑖</m:t>
                        </m:r>
                      </m:sub>
                    </m:sSub>
                  </m:oMath>
                </a14:m>
                <a:r>
                  <a:rPr lang="en-US" dirty="0"/>
                  <a:t> - </a:t>
                </a:r>
                <a:r>
                  <a:rPr lang="en-US" dirty="0" err="1"/>
                  <a:t>Softmax</a:t>
                </a:r>
                <a:r>
                  <a:rPr lang="en-US" dirty="0"/>
                  <a:t> probability for </a:t>
                </a:r>
                <a14:m>
                  <m:oMath xmlns:m="http://schemas.openxmlformats.org/officeDocument/2006/math">
                    <m:sSup>
                      <m:sSupPr>
                        <m:ctrlPr>
                          <a:rPr lang="en-AU" b="0" i="1" smtClean="0">
                            <a:latin typeface="Cambria Math" panose="02040503050406030204" pitchFamily="18" charset="0"/>
                          </a:rPr>
                        </m:ctrlPr>
                      </m:sSupPr>
                      <m:e>
                        <m:r>
                          <a:rPr lang="en-AU" b="0" i="1" smtClean="0">
                            <a:latin typeface="Cambria Math" panose="02040503050406030204" pitchFamily="18" charset="0"/>
                          </a:rPr>
                          <m:t>𝑖</m:t>
                        </m:r>
                      </m:e>
                      <m:sup>
                        <m:r>
                          <a:rPr lang="en-AU" b="0" i="1" smtClean="0">
                            <a:latin typeface="Cambria Math" panose="02040503050406030204" pitchFamily="18" charset="0"/>
                          </a:rPr>
                          <m:t>𝑡h</m:t>
                        </m:r>
                      </m:sup>
                    </m:sSup>
                  </m:oMath>
                </a14:m>
                <a:r>
                  <a:rPr lang="en-US" dirty="0"/>
                  <a:t> class</a:t>
                </a:r>
              </a:p>
            </p:txBody>
          </p:sp>
        </mc:Choice>
        <mc:Fallback xmlns="">
          <p:sp>
            <p:nvSpPr>
              <p:cNvPr id="3" name="Content Placeholder 2">
                <a:extLst>
                  <a:ext uri="{FF2B5EF4-FFF2-40B4-BE49-F238E27FC236}">
                    <a16:creationId xmlns:a16="http://schemas.microsoft.com/office/drawing/2014/main" id="{1902F06A-DBBA-FAC1-6F16-EDA8BADAA57F}"/>
                  </a:ext>
                </a:extLst>
              </p:cNvPr>
              <p:cNvSpPr>
                <a:spLocks noGrp="1" noRot="1" noChangeAspect="1" noMove="1" noResize="1" noEditPoints="1" noAdjustHandles="1" noChangeArrowheads="1" noChangeShapeType="1" noTextEdit="1"/>
              </p:cNvSpPr>
              <p:nvPr>
                <p:ph idx="1"/>
              </p:nvPr>
            </p:nvSpPr>
            <p:spPr>
              <a:blipFill>
                <a:blip r:embed="rId2"/>
                <a:stretch>
                  <a:fillRect l="-928" t="-3501"/>
                </a:stretch>
              </a:blipFill>
            </p:spPr>
            <p:txBody>
              <a:bodyPr/>
              <a:lstStyle/>
              <a:p>
                <a:r>
                  <a:rPr lang="en-AU">
                    <a:noFill/>
                  </a:rPr>
                  <a:t> </a:t>
                </a:r>
              </a:p>
            </p:txBody>
          </p:sp>
        </mc:Fallback>
      </mc:AlternateContent>
    </p:spTree>
    <p:extLst>
      <p:ext uri="{BB962C8B-B14F-4D97-AF65-F5344CB8AC3E}">
        <p14:creationId xmlns:p14="http://schemas.microsoft.com/office/powerpoint/2010/main" val="11566445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1F399-F91E-1C3A-A7E1-EA573A57F2AC}"/>
              </a:ext>
            </a:extLst>
          </p:cNvPr>
          <p:cNvSpPr>
            <a:spLocks noGrp="1"/>
          </p:cNvSpPr>
          <p:nvPr>
            <p:ph type="title"/>
          </p:nvPr>
        </p:nvSpPr>
        <p:spPr/>
        <p:txBody>
          <a:bodyPr/>
          <a:lstStyle/>
          <a:p>
            <a:r>
              <a:rPr lang="en-AU" dirty="0"/>
              <a:t>Gini Loss</a:t>
            </a:r>
          </a:p>
        </p:txBody>
      </p:sp>
      <p:sp>
        <p:nvSpPr>
          <p:cNvPr id="3" name="Content Placeholder 2">
            <a:extLst>
              <a:ext uri="{FF2B5EF4-FFF2-40B4-BE49-F238E27FC236}">
                <a16:creationId xmlns:a16="http://schemas.microsoft.com/office/drawing/2014/main" id="{76CB3070-BE90-45FD-FD9E-39DFB2CEB254}"/>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42470095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55B6A-0574-870B-4679-E8DA1EB135F4}"/>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489D7147-A2F9-75A5-C345-9D7254ADD410}"/>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3964590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018D2E-695E-38F4-54B0-605659A2D2F5}"/>
              </a:ext>
            </a:extLst>
          </p:cNvPr>
          <p:cNvSpPr>
            <a:spLocks noGrp="1"/>
          </p:cNvSpPr>
          <p:nvPr>
            <p:ph type="title"/>
          </p:nvPr>
        </p:nvSpPr>
        <p:spPr/>
        <p:txBody>
          <a:bodyPr/>
          <a:lstStyle/>
          <a:p>
            <a:r>
              <a:rPr lang="en-AU" dirty="0"/>
              <a:t>Types of Machine Learning</a:t>
            </a:r>
          </a:p>
        </p:txBody>
      </p:sp>
      <p:graphicFrame>
        <p:nvGraphicFramePr>
          <p:cNvPr id="13" name="Diagram 12">
            <a:extLst>
              <a:ext uri="{FF2B5EF4-FFF2-40B4-BE49-F238E27FC236}">
                <a16:creationId xmlns:a16="http://schemas.microsoft.com/office/drawing/2014/main" id="{F0C54994-8888-46E4-3DFB-C13D836DB2BA}"/>
              </a:ext>
            </a:extLst>
          </p:cNvPr>
          <p:cNvGraphicFramePr/>
          <p:nvPr>
            <p:extLst>
              <p:ext uri="{D42A27DB-BD31-4B8C-83A1-F6EECF244321}">
                <p14:modId xmlns:p14="http://schemas.microsoft.com/office/powerpoint/2010/main" val="2935547865"/>
              </p:ext>
            </p:extLst>
          </p:nvPr>
        </p:nvGraphicFramePr>
        <p:xfrm>
          <a:off x="1693831" y="1576149"/>
          <a:ext cx="8804336" cy="3333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F79B64A2-A59C-48B4-A1E8-BCA44FEFB515}"/>
              </a:ext>
            </a:extLst>
          </p:cNvPr>
          <p:cNvSpPr txBox="1"/>
          <p:nvPr/>
        </p:nvSpPr>
        <p:spPr>
          <a:xfrm>
            <a:off x="940038" y="4852629"/>
            <a:ext cx="3196127" cy="1754326"/>
          </a:xfrm>
          <a:prstGeom prst="rect">
            <a:avLst/>
          </a:prstGeom>
          <a:noFill/>
        </p:spPr>
        <p:txBody>
          <a:bodyPr wrap="square" rtlCol="0">
            <a:spAutoFit/>
          </a:bodyPr>
          <a:lstStyle/>
          <a:p>
            <a:r>
              <a:rPr lang="en-US" dirty="0"/>
              <a:t>Learning from a pre-labeled dataset to predict on unseen but similar data.</a:t>
            </a:r>
          </a:p>
          <a:p>
            <a:r>
              <a:rPr lang="en-US" i="1" dirty="0"/>
              <a:t>Ex: housing price prediction based on home features, location, school rating, age.</a:t>
            </a:r>
          </a:p>
        </p:txBody>
      </p:sp>
      <p:sp>
        <p:nvSpPr>
          <p:cNvPr id="5" name="TextBox 4">
            <a:extLst>
              <a:ext uri="{FF2B5EF4-FFF2-40B4-BE49-F238E27FC236}">
                <a16:creationId xmlns:a16="http://schemas.microsoft.com/office/drawing/2014/main" id="{B77B9876-9A9C-2498-7905-B0BEA892FD86}"/>
              </a:ext>
            </a:extLst>
          </p:cNvPr>
          <p:cNvSpPr txBox="1"/>
          <p:nvPr/>
        </p:nvSpPr>
        <p:spPr>
          <a:xfrm>
            <a:off x="4497935" y="4852629"/>
            <a:ext cx="3196127" cy="1754326"/>
          </a:xfrm>
          <a:prstGeom prst="rect">
            <a:avLst/>
          </a:prstGeom>
          <a:noFill/>
        </p:spPr>
        <p:txBody>
          <a:bodyPr wrap="square" rtlCol="0">
            <a:spAutoFit/>
          </a:bodyPr>
          <a:lstStyle/>
          <a:p>
            <a:r>
              <a:rPr lang="en-US" dirty="0"/>
              <a:t>Identifying structure and patterns within an unlabeled dataset.</a:t>
            </a:r>
          </a:p>
          <a:p>
            <a:r>
              <a:rPr lang="en-US" i="1" dirty="0"/>
              <a:t>Ex:  customer segmentation based on type and frequency of purchases made, demography.</a:t>
            </a:r>
          </a:p>
        </p:txBody>
      </p:sp>
      <p:sp>
        <p:nvSpPr>
          <p:cNvPr id="6" name="TextBox 5">
            <a:extLst>
              <a:ext uri="{FF2B5EF4-FFF2-40B4-BE49-F238E27FC236}">
                <a16:creationId xmlns:a16="http://schemas.microsoft.com/office/drawing/2014/main" id="{199F6CFE-22DE-E301-2355-5A2F614E980A}"/>
              </a:ext>
            </a:extLst>
          </p:cNvPr>
          <p:cNvSpPr txBox="1"/>
          <p:nvPr/>
        </p:nvSpPr>
        <p:spPr>
          <a:xfrm>
            <a:off x="8313010" y="4991128"/>
            <a:ext cx="3196127" cy="1754326"/>
          </a:xfrm>
          <a:prstGeom prst="rect">
            <a:avLst/>
          </a:prstGeom>
          <a:noFill/>
        </p:spPr>
        <p:txBody>
          <a:bodyPr wrap="square" rtlCol="0">
            <a:spAutoFit/>
          </a:bodyPr>
          <a:lstStyle/>
          <a:p>
            <a:r>
              <a:rPr lang="en-US" dirty="0"/>
              <a:t>Learning via interaction with an environment using a penalty-reward feedback.</a:t>
            </a:r>
          </a:p>
          <a:p>
            <a:r>
              <a:rPr lang="en-US" i="1" dirty="0"/>
              <a:t>Ex: learning to play a game of chess by playing against a human.</a:t>
            </a:r>
          </a:p>
        </p:txBody>
      </p:sp>
    </p:spTree>
    <p:extLst>
      <p:ext uri="{BB962C8B-B14F-4D97-AF65-F5344CB8AC3E}">
        <p14:creationId xmlns:p14="http://schemas.microsoft.com/office/powerpoint/2010/main" val="81433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B84B8-6AE9-4BDF-6594-91EDF69C9BE7}"/>
              </a:ext>
            </a:extLst>
          </p:cNvPr>
          <p:cNvSpPr>
            <a:spLocks noGrp="1"/>
          </p:cNvSpPr>
          <p:nvPr>
            <p:ph type="title"/>
          </p:nvPr>
        </p:nvSpPr>
        <p:spPr/>
        <p:txBody>
          <a:bodyPr/>
          <a:lstStyle/>
          <a:p>
            <a:r>
              <a:rPr lang="en-US" dirty="0"/>
              <a:t>Types of Supervised Learning</a:t>
            </a:r>
          </a:p>
        </p:txBody>
      </p:sp>
      <p:graphicFrame>
        <p:nvGraphicFramePr>
          <p:cNvPr id="5" name="Diagram 4">
            <a:extLst>
              <a:ext uri="{FF2B5EF4-FFF2-40B4-BE49-F238E27FC236}">
                <a16:creationId xmlns:a16="http://schemas.microsoft.com/office/drawing/2014/main" id="{A33384A3-798A-EE3D-E24C-3B6777488127}"/>
              </a:ext>
            </a:extLst>
          </p:cNvPr>
          <p:cNvGraphicFramePr/>
          <p:nvPr>
            <p:extLst>
              <p:ext uri="{D42A27DB-BD31-4B8C-83A1-F6EECF244321}">
                <p14:modId xmlns:p14="http://schemas.microsoft.com/office/powerpoint/2010/main" val="3835432273"/>
              </p:ext>
            </p:extLst>
          </p:nvPr>
        </p:nvGraphicFramePr>
        <p:xfrm>
          <a:off x="1693831" y="1576149"/>
          <a:ext cx="8804336" cy="3333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6B2F8120-67CF-7659-E79F-919AD5BC17CC}"/>
              </a:ext>
            </a:extLst>
          </p:cNvPr>
          <p:cNvSpPr txBox="1"/>
          <p:nvPr/>
        </p:nvSpPr>
        <p:spPr>
          <a:xfrm>
            <a:off x="7920643" y="4909899"/>
            <a:ext cx="3196127" cy="1754326"/>
          </a:xfrm>
          <a:prstGeom prst="rect">
            <a:avLst/>
          </a:prstGeom>
          <a:noFill/>
        </p:spPr>
        <p:txBody>
          <a:bodyPr wrap="square" rtlCol="0">
            <a:spAutoFit/>
          </a:bodyPr>
          <a:lstStyle/>
          <a:p>
            <a:r>
              <a:rPr lang="en-US" dirty="0"/>
              <a:t>To predict a qualitative characteristic/label for a given data point.</a:t>
            </a:r>
          </a:p>
          <a:p>
            <a:endParaRPr lang="en-US" i="1" dirty="0"/>
          </a:p>
          <a:p>
            <a:r>
              <a:rPr lang="en-US" i="1" dirty="0"/>
              <a:t>Ex: Detecting a human face from a photo.</a:t>
            </a:r>
          </a:p>
        </p:txBody>
      </p:sp>
      <p:sp>
        <p:nvSpPr>
          <p:cNvPr id="7" name="TextBox 6">
            <a:extLst>
              <a:ext uri="{FF2B5EF4-FFF2-40B4-BE49-F238E27FC236}">
                <a16:creationId xmlns:a16="http://schemas.microsoft.com/office/drawing/2014/main" id="{BCFE9D05-3D04-270B-C215-FA89878ED410}"/>
              </a:ext>
            </a:extLst>
          </p:cNvPr>
          <p:cNvSpPr txBox="1"/>
          <p:nvPr/>
        </p:nvSpPr>
        <p:spPr>
          <a:xfrm>
            <a:off x="1075231" y="4909899"/>
            <a:ext cx="3387712" cy="1754326"/>
          </a:xfrm>
          <a:prstGeom prst="rect">
            <a:avLst/>
          </a:prstGeom>
          <a:noFill/>
        </p:spPr>
        <p:txBody>
          <a:bodyPr wrap="square" rtlCol="0">
            <a:spAutoFit/>
          </a:bodyPr>
          <a:lstStyle/>
          <a:p>
            <a:r>
              <a:rPr lang="en-US" dirty="0"/>
              <a:t>To predict a quantitative value for a given data point.</a:t>
            </a:r>
          </a:p>
          <a:p>
            <a:endParaRPr lang="en-US" i="1" dirty="0"/>
          </a:p>
          <a:p>
            <a:r>
              <a:rPr lang="en-US" i="1" dirty="0"/>
              <a:t>Ex: Predicting the price of a house based on the features of the house and the market conditions.</a:t>
            </a:r>
          </a:p>
        </p:txBody>
      </p:sp>
    </p:spTree>
    <p:extLst>
      <p:ext uri="{BB962C8B-B14F-4D97-AF65-F5344CB8AC3E}">
        <p14:creationId xmlns:p14="http://schemas.microsoft.com/office/powerpoint/2010/main" val="1227505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FE0DA-740D-12CE-C2E6-2C3148962A33}"/>
              </a:ext>
            </a:extLst>
          </p:cNvPr>
          <p:cNvSpPr>
            <a:spLocks noGrp="1"/>
          </p:cNvSpPr>
          <p:nvPr>
            <p:ph type="title"/>
          </p:nvPr>
        </p:nvSpPr>
        <p:spPr/>
        <p:txBody>
          <a:bodyPr/>
          <a:lstStyle/>
          <a:p>
            <a:r>
              <a:rPr lang="en-US" dirty="0"/>
              <a:t>Classification</a:t>
            </a:r>
          </a:p>
        </p:txBody>
      </p:sp>
      <p:sp>
        <p:nvSpPr>
          <p:cNvPr id="3" name="Content Placeholder 2">
            <a:extLst>
              <a:ext uri="{FF2B5EF4-FFF2-40B4-BE49-F238E27FC236}">
                <a16:creationId xmlns:a16="http://schemas.microsoft.com/office/drawing/2014/main" id="{E551D88D-600C-2F84-FDB2-E2E97D841CB0}"/>
              </a:ext>
            </a:extLst>
          </p:cNvPr>
          <p:cNvSpPr>
            <a:spLocks noGrp="1"/>
          </p:cNvSpPr>
          <p:nvPr>
            <p:ph type="body" idx="1"/>
          </p:nvPr>
        </p:nvSpPr>
        <p:spPr/>
        <p:txBody>
          <a:bodyPr/>
          <a:lstStyle/>
          <a:p>
            <a:r>
              <a:rPr lang="en-US" dirty="0"/>
              <a:t>Identifying the qualitative nature of data</a:t>
            </a:r>
          </a:p>
        </p:txBody>
      </p:sp>
    </p:spTree>
    <p:extLst>
      <p:ext uri="{BB962C8B-B14F-4D97-AF65-F5344CB8AC3E}">
        <p14:creationId xmlns:p14="http://schemas.microsoft.com/office/powerpoint/2010/main" val="1581454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47ADF-5931-1EE7-14C9-E2FCCCFA7772}"/>
              </a:ext>
            </a:extLst>
          </p:cNvPr>
          <p:cNvSpPr>
            <a:spLocks noGrp="1"/>
          </p:cNvSpPr>
          <p:nvPr>
            <p:ph type="title"/>
          </p:nvPr>
        </p:nvSpPr>
        <p:spPr/>
        <p:txBody>
          <a:bodyPr/>
          <a:lstStyle/>
          <a:p>
            <a:r>
              <a:rPr lang="en-US" dirty="0"/>
              <a:t>Classification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47D9011-C43E-22A2-124B-E5C71E28967F}"/>
                  </a:ext>
                </a:extLst>
              </p:cNvPr>
              <p:cNvSpPr>
                <a:spLocks noGrp="1"/>
              </p:cNvSpPr>
              <p:nvPr>
                <p:ph idx="1"/>
              </p:nvPr>
            </p:nvSpPr>
            <p:spPr>
              <a:xfrm>
                <a:off x="838199" y="1825625"/>
                <a:ext cx="5444455" cy="4835234"/>
              </a:xfrm>
            </p:spPr>
            <p:txBody>
              <a:bodyPr>
                <a:normAutofit fontScale="92500" lnSpcReduction="10000"/>
              </a:bodyPr>
              <a:lstStyle/>
              <a:p>
                <a:r>
                  <a:rPr lang="en-US" dirty="0"/>
                  <a:t>The machine learning classification task is one of finding a probability distribution over all classes  for any input data point.</a:t>
                </a:r>
              </a:p>
              <a:p>
                <a:r>
                  <a:rPr lang="en-US" dirty="0">
                    <a:ea typeface="Cambria Math" panose="02040503050406030204" pitchFamily="18" charset="0"/>
                  </a:rPr>
                  <a:t>Input Data Point:  </a:t>
                </a:r>
                <a14:m>
                  <m:oMath xmlns:m="http://schemas.openxmlformats.org/officeDocument/2006/math">
                    <m:r>
                      <a:rPr lang="en-US" b="1" i="1" smtClean="0">
                        <a:latin typeface="Cambria Math" panose="02040503050406030204" pitchFamily="18" charset="0"/>
                        <a:ea typeface="Cambria Math" panose="02040503050406030204" pitchFamily="18" charset="0"/>
                      </a:rPr>
                      <m:t>𝒙</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𝒳</m:t>
                    </m:r>
                  </m:oMath>
                </a14:m>
                <a:endParaRPr lang="en-US" b="0" dirty="0">
                  <a:ea typeface="Cambria Math" panose="02040503050406030204" pitchFamily="18" charset="0"/>
                </a:endParaRPr>
              </a:p>
              <a:p>
                <a:r>
                  <a:rPr lang="en-US" dirty="0">
                    <a:ea typeface="Cambria Math" panose="02040503050406030204" pitchFamily="18" charset="0"/>
                  </a:rPr>
                  <a:t>Output Class: </a:t>
                </a:r>
                <a14:m>
                  <m:oMath xmlns:m="http://schemas.openxmlformats.org/officeDocument/2006/math">
                    <m:r>
                      <a:rPr lang="en-US" b="1" i="1" smtClean="0">
                        <a:latin typeface="Cambria Math" panose="02040503050406030204" pitchFamily="18" charset="0"/>
                        <a:ea typeface="Cambria Math" panose="02040503050406030204" pitchFamily="18" charset="0"/>
                      </a:rPr>
                      <m:t>𝒚</m:t>
                    </m:r>
                  </m:oMath>
                </a14:m>
                <a:endParaRPr lang="en-US" b="1" dirty="0">
                  <a:ea typeface="Cambria Math" panose="02040503050406030204" pitchFamily="18" charset="0"/>
                </a:endParaRPr>
              </a:p>
              <a:p>
                <a:r>
                  <a:rPr lang="en-US" b="0" dirty="0">
                    <a:ea typeface="Cambria Math" panose="02040503050406030204" pitchFamily="18" charset="0"/>
                  </a:rPr>
                  <a:t>Function: </a:t>
                </a:r>
                <a14:m>
                  <m:oMath xmlns:m="http://schemas.openxmlformats.org/officeDocument/2006/math">
                    <m:r>
                      <a:rPr lang="en-US" b="1" i="1" dirty="0" smtClean="0">
                        <a:latin typeface="Cambria Math" panose="02040503050406030204" pitchFamily="18" charset="0"/>
                        <a:ea typeface="Cambria Math" panose="02040503050406030204" pitchFamily="18" charset="0"/>
                      </a:rPr>
                      <m:t>𝑭</m:t>
                    </m:r>
                    <m:d>
                      <m:dPr>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𝑥</m:t>
                        </m:r>
                      </m:e>
                    </m:d>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𝑃</m:t>
                    </m:r>
                    <m:d>
                      <m:dPr>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𝑦</m:t>
                        </m:r>
                        <m:r>
                          <a:rPr lang="en-US" b="0" i="1" dirty="0" smtClean="0">
                            <a:latin typeface="Cambria Math" panose="02040503050406030204" pitchFamily="18" charset="0"/>
                            <a:ea typeface="Cambria Math" panose="02040503050406030204" pitchFamily="18" charset="0"/>
                          </a:rPr>
                          <m:t>=</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𝐶</m:t>
                            </m:r>
                          </m:e>
                          <m:sub>
                            <m:r>
                              <a:rPr lang="en-US" b="0" i="1" dirty="0" smtClean="0">
                                <a:latin typeface="Cambria Math" panose="02040503050406030204" pitchFamily="18" charset="0"/>
                                <a:ea typeface="Cambria Math" panose="02040503050406030204" pitchFamily="18" charset="0"/>
                              </a:rPr>
                              <m:t>𝑖</m:t>
                            </m:r>
                          </m:sub>
                        </m:sSub>
                      </m:e>
                      <m:e>
                        <m:r>
                          <a:rPr lang="en-US" b="1" i="1" dirty="0" smtClean="0">
                            <a:latin typeface="Cambria Math" panose="02040503050406030204" pitchFamily="18" charset="0"/>
                            <a:ea typeface="Cambria Math" panose="02040503050406030204" pitchFamily="18" charset="0"/>
                          </a:rPr>
                          <m:t>𝒙</m:t>
                        </m:r>
                      </m:e>
                    </m:d>
                    <m:r>
                      <a:rPr lang="en-US" b="0" i="1" dirty="0" smtClean="0">
                        <a:latin typeface="Cambria Math" panose="02040503050406030204" pitchFamily="18" charset="0"/>
                        <a:ea typeface="Cambria Math" panose="02040503050406030204" pitchFamily="18" charset="0"/>
                      </a:rPr>
                      <m:t> ∀ </m:t>
                    </m:r>
                    <m:r>
                      <a:rPr lang="en-US" b="0" i="1" dirty="0" smtClean="0">
                        <a:latin typeface="Cambria Math" panose="02040503050406030204" pitchFamily="18" charset="0"/>
                        <a:ea typeface="Cambria Math" panose="02040503050406030204" pitchFamily="18" charset="0"/>
                      </a:rPr>
                      <m:t>𝑖</m:t>
                    </m:r>
                    <m:r>
                      <a:rPr lang="en-US" b="0" i="1" dirty="0" smtClean="0">
                        <a:latin typeface="Cambria Math" panose="02040503050406030204" pitchFamily="18" charset="0"/>
                        <a:ea typeface="Cambria Math" panose="02040503050406030204" pitchFamily="18" charset="0"/>
                      </a:rPr>
                      <m:t>∈1..</m:t>
                    </m:r>
                    <m:r>
                      <a:rPr lang="en-US" b="0" i="1" dirty="0" smtClean="0">
                        <a:latin typeface="Cambria Math" panose="02040503050406030204" pitchFamily="18" charset="0"/>
                        <a:ea typeface="Cambria Math" panose="02040503050406030204" pitchFamily="18" charset="0"/>
                      </a:rPr>
                      <m:t>𝑁</m:t>
                    </m:r>
                  </m:oMath>
                </a14:m>
                <a:endParaRPr lang="en-US" dirty="0">
                  <a:ea typeface="Cambria Math" panose="02040503050406030204" pitchFamily="18" charset="0"/>
                </a:endParaRPr>
              </a:p>
              <a:p>
                <a:pPr lvl="1"/>
                <a:r>
                  <a:rPr lang="en-US" b="0" dirty="0">
                    <a:ea typeface="Cambria Math" panose="02040503050406030204" pitchFamily="18" charset="0"/>
                  </a:rPr>
                  <a:t>Where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𝑖</m:t>
                        </m:r>
                      </m:sub>
                    </m:sSub>
                  </m:oMath>
                </a14:m>
                <a:r>
                  <a:rPr lang="en-US" b="0" dirty="0">
                    <a:ea typeface="Cambria Math" panose="02040503050406030204" pitchFamily="18" charset="0"/>
                  </a:rPr>
                  <a:t> represents the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𝑖</m:t>
                        </m:r>
                      </m:e>
                      <m:sup>
                        <m:r>
                          <a:rPr lang="en-US" b="0" i="1" smtClean="0">
                            <a:latin typeface="Cambria Math" panose="02040503050406030204" pitchFamily="18" charset="0"/>
                            <a:ea typeface="Cambria Math" panose="02040503050406030204" pitchFamily="18" charset="0"/>
                          </a:rPr>
                          <m:t>𝑡h</m:t>
                        </m:r>
                      </m:sup>
                    </m:sSup>
                  </m:oMath>
                </a14:m>
                <a:r>
                  <a:rPr lang="en-US" b="0" dirty="0">
                    <a:ea typeface="Cambria Math" panose="02040503050406030204" pitchFamily="18" charset="0"/>
                  </a:rPr>
                  <a:t> class among the </a:t>
                </a:r>
                <a14:m>
                  <m:oMath xmlns:m="http://schemas.openxmlformats.org/officeDocument/2006/math">
                    <m:r>
                      <a:rPr lang="en-US" b="0" i="1" dirty="0" smtClean="0">
                        <a:latin typeface="Cambria Math" panose="02040503050406030204" pitchFamily="18" charset="0"/>
                        <a:ea typeface="Cambria Math" panose="02040503050406030204" pitchFamily="18" charset="0"/>
                      </a:rPr>
                      <m:t>𝑁</m:t>
                    </m:r>
                  </m:oMath>
                </a14:m>
                <a:r>
                  <a:rPr lang="en-US" b="0" dirty="0">
                    <a:ea typeface="Cambria Math" panose="02040503050406030204" pitchFamily="18" charset="0"/>
                  </a:rPr>
                  <a:t> classes </a:t>
                </a:r>
                <a:r>
                  <a:rPr lang="en-US" dirty="0">
                    <a:ea typeface="Cambria Math" panose="02040503050406030204" pitchFamily="18" charset="0"/>
                  </a:rPr>
                  <a:t>present. </a:t>
                </a:r>
              </a:p>
              <a:p>
                <a:r>
                  <a:rPr lang="en-US" dirty="0">
                    <a:ea typeface="Cambria Math" panose="02040503050406030204" pitchFamily="18" charset="0"/>
                  </a:rPr>
                  <a:t>This probability is usually interpreted as a class by setting a threshold.</a:t>
                </a:r>
              </a:p>
            </p:txBody>
          </p:sp>
        </mc:Choice>
        <mc:Fallback xmlns="">
          <p:sp>
            <p:nvSpPr>
              <p:cNvPr id="3" name="Content Placeholder 2">
                <a:extLst>
                  <a:ext uri="{FF2B5EF4-FFF2-40B4-BE49-F238E27FC236}">
                    <a16:creationId xmlns:a16="http://schemas.microsoft.com/office/drawing/2014/main" id="{047D9011-C43E-22A2-124B-E5C71E28967F}"/>
                  </a:ext>
                </a:extLst>
              </p:cNvPr>
              <p:cNvSpPr>
                <a:spLocks noGrp="1" noRot="1" noChangeAspect="1" noMove="1" noResize="1" noEditPoints="1" noAdjustHandles="1" noChangeArrowheads="1" noChangeShapeType="1" noTextEdit="1"/>
              </p:cNvSpPr>
              <p:nvPr>
                <p:ph idx="1"/>
              </p:nvPr>
            </p:nvSpPr>
            <p:spPr>
              <a:xfrm>
                <a:off x="838199" y="1825625"/>
                <a:ext cx="5444455" cy="4835234"/>
              </a:xfrm>
              <a:blipFill>
                <a:blip r:embed="rId2"/>
                <a:stretch>
                  <a:fillRect l="-1678" t="-2519" r="-1902"/>
                </a:stretch>
              </a:blipFill>
            </p:spPr>
            <p:txBody>
              <a:bodyPr/>
              <a:lstStyle/>
              <a:p>
                <a:r>
                  <a:rPr lang="en-US">
                    <a:noFill/>
                  </a:rPr>
                  <a:t> </a:t>
                </a:r>
              </a:p>
            </p:txBody>
          </p:sp>
        </mc:Fallback>
      </mc:AlternateContent>
      <p:grpSp>
        <p:nvGrpSpPr>
          <p:cNvPr id="44" name="Group 43">
            <a:extLst>
              <a:ext uri="{FF2B5EF4-FFF2-40B4-BE49-F238E27FC236}">
                <a16:creationId xmlns:a16="http://schemas.microsoft.com/office/drawing/2014/main" id="{F0D842A5-8065-E4F1-F954-583E52B57B7F}"/>
              </a:ext>
            </a:extLst>
          </p:cNvPr>
          <p:cNvGrpSpPr/>
          <p:nvPr/>
        </p:nvGrpSpPr>
        <p:grpSpPr>
          <a:xfrm>
            <a:off x="7038363" y="1690688"/>
            <a:ext cx="3726264" cy="1832382"/>
            <a:chOff x="7038363" y="1690688"/>
            <a:chExt cx="3726264" cy="1832382"/>
          </a:xfrm>
        </p:grpSpPr>
        <p:pic>
          <p:nvPicPr>
            <p:cNvPr id="10" name="Picture 9">
              <a:extLst>
                <a:ext uri="{FF2B5EF4-FFF2-40B4-BE49-F238E27FC236}">
                  <a16:creationId xmlns:a16="http://schemas.microsoft.com/office/drawing/2014/main" id="{20CA9D6D-1D7D-6EDD-B475-A6C162F32C3C}"/>
                </a:ext>
              </a:extLst>
            </p:cNvPr>
            <p:cNvPicPr>
              <a:picLocks noChangeAspect="1"/>
            </p:cNvPicPr>
            <p:nvPr/>
          </p:nvPicPr>
          <p:blipFill>
            <a:blip r:embed="rId3"/>
            <a:stretch>
              <a:fillRect/>
            </a:stretch>
          </p:blipFill>
          <p:spPr>
            <a:xfrm>
              <a:off x="7038363" y="2225136"/>
              <a:ext cx="755709" cy="755709"/>
            </a:xfrm>
            <a:prstGeom prst="rect">
              <a:avLst/>
            </a:prstGeom>
          </p:spPr>
        </p:pic>
        <p:cxnSp>
          <p:nvCxnSpPr>
            <p:cNvPr id="12" name="Connector: Elbow 11">
              <a:extLst>
                <a:ext uri="{FF2B5EF4-FFF2-40B4-BE49-F238E27FC236}">
                  <a16:creationId xmlns:a16="http://schemas.microsoft.com/office/drawing/2014/main" id="{36B2259E-CEA6-0277-65E4-79E648FE570D}"/>
                </a:ext>
              </a:extLst>
            </p:cNvPr>
            <p:cNvCxnSpPr>
              <a:cxnSpLocks/>
            </p:cNvCxnSpPr>
            <p:nvPr/>
          </p:nvCxnSpPr>
          <p:spPr>
            <a:xfrm flipV="1">
              <a:off x="7786734" y="2068541"/>
              <a:ext cx="1039536" cy="53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6A5B3C07-E382-64FB-FFCC-65A3F6D23337}"/>
                </a:ext>
              </a:extLst>
            </p:cNvPr>
            <p:cNvPicPr>
              <a:picLocks noChangeAspect="1"/>
            </p:cNvPicPr>
            <p:nvPr/>
          </p:nvPicPr>
          <p:blipFill>
            <a:blip r:embed="rId3"/>
            <a:stretch>
              <a:fillRect/>
            </a:stretch>
          </p:blipFill>
          <p:spPr>
            <a:xfrm>
              <a:off x="8833608" y="1690688"/>
              <a:ext cx="755709" cy="755709"/>
            </a:xfrm>
            <a:prstGeom prst="rect">
              <a:avLst/>
            </a:prstGeom>
          </p:spPr>
        </p:pic>
        <p:sp>
          <p:nvSpPr>
            <p:cNvPr id="16" name="TextBox 15">
              <a:extLst>
                <a:ext uri="{FF2B5EF4-FFF2-40B4-BE49-F238E27FC236}">
                  <a16:creationId xmlns:a16="http://schemas.microsoft.com/office/drawing/2014/main" id="{30692BA4-884A-AB9F-6811-B82E9FCE0E54}"/>
                </a:ext>
              </a:extLst>
            </p:cNvPr>
            <p:cNvSpPr txBox="1"/>
            <p:nvPr/>
          </p:nvSpPr>
          <p:spPr>
            <a:xfrm>
              <a:off x="9637395" y="1883876"/>
              <a:ext cx="718466" cy="369332"/>
            </a:xfrm>
            <a:prstGeom prst="rect">
              <a:avLst/>
            </a:prstGeom>
            <a:noFill/>
          </p:spPr>
          <p:txBody>
            <a:bodyPr wrap="none" rtlCol="0">
              <a:spAutoFit/>
            </a:bodyPr>
            <a:lstStyle/>
            <a:p>
              <a:r>
                <a:rPr lang="en-US" b="1" dirty="0">
                  <a:solidFill>
                    <a:schemeClr val="accent2">
                      <a:lumMod val="75000"/>
                    </a:schemeClr>
                  </a:solidFill>
                </a:rPr>
                <a:t>Spam</a:t>
              </a:r>
            </a:p>
          </p:txBody>
        </p:sp>
        <p:sp>
          <p:nvSpPr>
            <p:cNvPr id="17" name="&quot;Not Allowed&quot; Symbol 16">
              <a:extLst>
                <a:ext uri="{FF2B5EF4-FFF2-40B4-BE49-F238E27FC236}">
                  <a16:creationId xmlns:a16="http://schemas.microsoft.com/office/drawing/2014/main" id="{CF03F71C-9490-79D8-BF1D-DE7C5F119830}"/>
                </a:ext>
              </a:extLst>
            </p:cNvPr>
            <p:cNvSpPr/>
            <p:nvPr/>
          </p:nvSpPr>
          <p:spPr>
            <a:xfrm>
              <a:off x="9042981" y="1900061"/>
              <a:ext cx="336962" cy="336962"/>
            </a:xfrm>
            <a:prstGeom prst="noSmoking">
              <a:avLst/>
            </a:prstGeom>
            <a:solidFill>
              <a:srgbClr val="C55A1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8" name="Picture 17">
              <a:extLst>
                <a:ext uri="{FF2B5EF4-FFF2-40B4-BE49-F238E27FC236}">
                  <a16:creationId xmlns:a16="http://schemas.microsoft.com/office/drawing/2014/main" id="{D87DB181-15CC-794C-0801-872520454CF5}"/>
                </a:ext>
              </a:extLst>
            </p:cNvPr>
            <p:cNvPicPr>
              <a:picLocks noChangeAspect="1"/>
            </p:cNvPicPr>
            <p:nvPr/>
          </p:nvPicPr>
          <p:blipFill>
            <a:blip r:embed="rId3"/>
            <a:stretch>
              <a:fillRect/>
            </a:stretch>
          </p:blipFill>
          <p:spPr>
            <a:xfrm>
              <a:off x="8881686" y="2767361"/>
              <a:ext cx="755709" cy="755709"/>
            </a:xfrm>
            <a:prstGeom prst="rect">
              <a:avLst/>
            </a:prstGeom>
          </p:spPr>
        </p:pic>
        <p:sp>
          <p:nvSpPr>
            <p:cNvPr id="19" name="TextBox 18">
              <a:extLst>
                <a:ext uri="{FF2B5EF4-FFF2-40B4-BE49-F238E27FC236}">
                  <a16:creationId xmlns:a16="http://schemas.microsoft.com/office/drawing/2014/main" id="{90D965C6-F3C2-D81C-C6A1-0F6E7C00F520}"/>
                </a:ext>
              </a:extLst>
            </p:cNvPr>
            <p:cNvSpPr txBox="1"/>
            <p:nvPr/>
          </p:nvSpPr>
          <p:spPr>
            <a:xfrm>
              <a:off x="9637395" y="2951548"/>
              <a:ext cx="1127232" cy="369332"/>
            </a:xfrm>
            <a:prstGeom prst="rect">
              <a:avLst/>
            </a:prstGeom>
            <a:noFill/>
          </p:spPr>
          <p:txBody>
            <a:bodyPr wrap="none" rtlCol="0">
              <a:spAutoFit/>
            </a:bodyPr>
            <a:lstStyle/>
            <a:p>
              <a:r>
                <a:rPr lang="en-US" b="1" dirty="0"/>
                <a:t>Not Spam</a:t>
              </a:r>
            </a:p>
          </p:txBody>
        </p:sp>
        <p:cxnSp>
          <p:nvCxnSpPr>
            <p:cNvPr id="21" name="Connector: Elbow 20">
              <a:extLst>
                <a:ext uri="{FF2B5EF4-FFF2-40B4-BE49-F238E27FC236}">
                  <a16:creationId xmlns:a16="http://schemas.microsoft.com/office/drawing/2014/main" id="{2BF4E997-D05A-7B0E-663E-D1EE4C11B0EF}"/>
                </a:ext>
              </a:extLst>
            </p:cNvPr>
            <p:cNvCxnSpPr>
              <a:cxnSpLocks/>
            </p:cNvCxnSpPr>
            <p:nvPr/>
          </p:nvCxnSpPr>
          <p:spPr>
            <a:xfrm>
              <a:off x="7786734" y="2601765"/>
              <a:ext cx="1039536" cy="53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ECB8BE79-55D2-A8AA-6C69-5355C222D0EA}"/>
                </a:ext>
              </a:extLst>
            </p:cNvPr>
            <p:cNvSpPr txBox="1"/>
            <p:nvPr/>
          </p:nvSpPr>
          <p:spPr>
            <a:xfrm>
              <a:off x="7060991" y="2868989"/>
              <a:ext cx="710451" cy="369332"/>
            </a:xfrm>
            <a:prstGeom prst="rect">
              <a:avLst/>
            </a:prstGeom>
            <a:noFill/>
          </p:spPr>
          <p:txBody>
            <a:bodyPr wrap="none" rtlCol="0">
              <a:spAutoFit/>
            </a:bodyPr>
            <a:lstStyle/>
            <a:p>
              <a:r>
                <a:rPr lang="en-US" b="1" dirty="0"/>
                <a:t>Email</a:t>
              </a:r>
            </a:p>
          </p:txBody>
        </p:sp>
      </p:grpSp>
      <p:grpSp>
        <p:nvGrpSpPr>
          <p:cNvPr id="45" name="Group 44">
            <a:extLst>
              <a:ext uri="{FF2B5EF4-FFF2-40B4-BE49-F238E27FC236}">
                <a16:creationId xmlns:a16="http://schemas.microsoft.com/office/drawing/2014/main" id="{E8A923D0-8ABD-CE23-5249-D667899BCCE8}"/>
              </a:ext>
            </a:extLst>
          </p:cNvPr>
          <p:cNvGrpSpPr/>
          <p:nvPr/>
        </p:nvGrpSpPr>
        <p:grpSpPr>
          <a:xfrm>
            <a:off x="7060991" y="4242687"/>
            <a:ext cx="3478959" cy="1524873"/>
            <a:chOff x="7060991" y="4242687"/>
            <a:chExt cx="3478959" cy="1524873"/>
          </a:xfrm>
        </p:grpSpPr>
        <p:sp>
          <p:nvSpPr>
            <p:cNvPr id="43" name="TextBox 42">
              <a:extLst>
                <a:ext uri="{FF2B5EF4-FFF2-40B4-BE49-F238E27FC236}">
                  <a16:creationId xmlns:a16="http://schemas.microsoft.com/office/drawing/2014/main" id="{26132BD2-058D-E6F1-2CA5-3D0E59D15DC0}"/>
                </a:ext>
              </a:extLst>
            </p:cNvPr>
            <p:cNvSpPr txBox="1"/>
            <p:nvPr/>
          </p:nvSpPr>
          <p:spPr>
            <a:xfrm>
              <a:off x="7067974" y="5354294"/>
              <a:ext cx="770852" cy="369332"/>
            </a:xfrm>
            <a:prstGeom prst="rect">
              <a:avLst/>
            </a:prstGeom>
            <a:noFill/>
          </p:spPr>
          <p:txBody>
            <a:bodyPr wrap="none" rtlCol="0">
              <a:spAutoFit/>
            </a:bodyPr>
            <a:lstStyle/>
            <a:p>
              <a:r>
                <a:rPr lang="en-US" b="1" dirty="0"/>
                <a:t>Tweet</a:t>
              </a:r>
            </a:p>
          </p:txBody>
        </p:sp>
        <p:pic>
          <p:nvPicPr>
            <p:cNvPr id="27" name="Picture 26">
              <a:extLst>
                <a:ext uri="{FF2B5EF4-FFF2-40B4-BE49-F238E27FC236}">
                  <a16:creationId xmlns:a16="http://schemas.microsoft.com/office/drawing/2014/main" id="{35A508BB-0EEE-F343-7329-154A860930D0}"/>
                </a:ext>
              </a:extLst>
            </p:cNvPr>
            <p:cNvPicPr>
              <a:picLocks noChangeAspect="1"/>
            </p:cNvPicPr>
            <p:nvPr/>
          </p:nvPicPr>
          <p:blipFill>
            <a:blip r:embed="rId4"/>
            <a:stretch>
              <a:fillRect/>
            </a:stretch>
          </p:blipFill>
          <p:spPr>
            <a:xfrm>
              <a:off x="7060991" y="4738512"/>
              <a:ext cx="724418" cy="585572"/>
            </a:xfrm>
            <a:prstGeom prst="rect">
              <a:avLst/>
            </a:prstGeom>
          </p:spPr>
        </p:pic>
        <p:cxnSp>
          <p:nvCxnSpPr>
            <p:cNvPr id="28" name="Connector: Elbow 27">
              <a:extLst>
                <a:ext uri="{FF2B5EF4-FFF2-40B4-BE49-F238E27FC236}">
                  <a16:creationId xmlns:a16="http://schemas.microsoft.com/office/drawing/2014/main" id="{094DC763-8225-61A3-465D-631309CED24A}"/>
                </a:ext>
              </a:extLst>
            </p:cNvPr>
            <p:cNvCxnSpPr>
              <a:cxnSpLocks/>
            </p:cNvCxnSpPr>
            <p:nvPr/>
          </p:nvCxnSpPr>
          <p:spPr>
            <a:xfrm flipV="1">
              <a:off x="7842150" y="4471287"/>
              <a:ext cx="1039536" cy="53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EB4508A7-DA55-97EF-82CF-99220B17FC90}"/>
                </a:ext>
              </a:extLst>
            </p:cNvPr>
            <p:cNvCxnSpPr>
              <a:cxnSpLocks/>
            </p:cNvCxnSpPr>
            <p:nvPr/>
          </p:nvCxnSpPr>
          <p:spPr>
            <a:xfrm>
              <a:off x="7842150" y="5004511"/>
              <a:ext cx="1039536" cy="53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C23917A-DAD6-3582-3659-EF61A0B2B77F}"/>
                </a:ext>
              </a:extLst>
            </p:cNvPr>
            <p:cNvCxnSpPr/>
            <p:nvPr/>
          </p:nvCxnSpPr>
          <p:spPr>
            <a:xfrm>
              <a:off x="7842150" y="5004691"/>
              <a:ext cx="1039536" cy="0"/>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5" name="Picture 34">
              <a:extLst>
                <a:ext uri="{FF2B5EF4-FFF2-40B4-BE49-F238E27FC236}">
                  <a16:creationId xmlns:a16="http://schemas.microsoft.com/office/drawing/2014/main" id="{64EE5603-52C9-B95A-56A7-09AFC92F7C92}"/>
                </a:ext>
              </a:extLst>
            </p:cNvPr>
            <p:cNvPicPr>
              <a:picLocks noChangeAspect="1"/>
            </p:cNvPicPr>
            <p:nvPr/>
          </p:nvPicPr>
          <p:blipFill>
            <a:blip r:embed="rId5">
              <a:duotone>
                <a:prstClr val="black"/>
                <a:srgbClr val="D5D5D5">
                  <a:tint val="45000"/>
                  <a:satMod val="400000"/>
                </a:srgbClr>
              </a:duotone>
            </a:blip>
            <a:stretch>
              <a:fillRect/>
            </a:stretch>
          </p:blipFill>
          <p:spPr>
            <a:xfrm>
              <a:off x="8933472" y="4242687"/>
              <a:ext cx="457200" cy="457200"/>
            </a:xfrm>
            <a:prstGeom prst="rect">
              <a:avLst/>
            </a:prstGeom>
          </p:spPr>
        </p:pic>
        <p:pic>
          <p:nvPicPr>
            <p:cNvPr id="37" name="Picture 36">
              <a:extLst>
                <a:ext uri="{FF2B5EF4-FFF2-40B4-BE49-F238E27FC236}">
                  <a16:creationId xmlns:a16="http://schemas.microsoft.com/office/drawing/2014/main" id="{B6F92CDD-94F1-BD7D-D823-ECE4546078DE}"/>
                </a:ext>
              </a:extLst>
            </p:cNvPr>
            <p:cNvPicPr>
              <a:picLocks noChangeAspect="1"/>
            </p:cNvPicPr>
            <p:nvPr/>
          </p:nvPicPr>
          <p:blipFill>
            <a:blip r:embed="rId6">
              <a:duotone>
                <a:prstClr val="black"/>
                <a:srgbClr val="C6C6C6">
                  <a:tint val="45000"/>
                  <a:satMod val="400000"/>
                </a:srgbClr>
              </a:duotone>
            </a:blip>
            <a:stretch>
              <a:fillRect/>
            </a:stretch>
          </p:blipFill>
          <p:spPr>
            <a:xfrm rot="21400440">
              <a:off x="8946343" y="4775911"/>
              <a:ext cx="465498" cy="457200"/>
            </a:xfrm>
            <a:prstGeom prst="rect">
              <a:avLst/>
            </a:prstGeom>
          </p:spPr>
        </p:pic>
        <p:pic>
          <p:nvPicPr>
            <p:cNvPr id="39" name="Picture 38">
              <a:extLst>
                <a:ext uri="{FF2B5EF4-FFF2-40B4-BE49-F238E27FC236}">
                  <a16:creationId xmlns:a16="http://schemas.microsoft.com/office/drawing/2014/main" id="{AC79C009-8F99-F6EB-5B15-AB511CD1ADEF}"/>
                </a:ext>
              </a:extLst>
            </p:cNvPr>
            <p:cNvPicPr>
              <a:picLocks noChangeAspect="1"/>
            </p:cNvPicPr>
            <p:nvPr/>
          </p:nvPicPr>
          <p:blipFill>
            <a:blip r:embed="rId7">
              <a:duotone>
                <a:prstClr val="black"/>
                <a:srgbClr val="C6C6C6">
                  <a:tint val="45000"/>
                  <a:satMod val="400000"/>
                </a:srgbClr>
              </a:duotone>
            </a:blip>
            <a:stretch>
              <a:fillRect/>
            </a:stretch>
          </p:blipFill>
          <p:spPr>
            <a:xfrm>
              <a:off x="8950492" y="5310360"/>
              <a:ext cx="457200" cy="457200"/>
            </a:xfrm>
            <a:prstGeom prst="rect">
              <a:avLst/>
            </a:prstGeom>
          </p:spPr>
        </p:pic>
        <p:sp>
          <p:nvSpPr>
            <p:cNvPr id="40" name="TextBox 39">
              <a:extLst>
                <a:ext uri="{FF2B5EF4-FFF2-40B4-BE49-F238E27FC236}">
                  <a16:creationId xmlns:a16="http://schemas.microsoft.com/office/drawing/2014/main" id="{ECC41FA1-FE70-B758-FF4A-2C1CC8AC7242}"/>
                </a:ext>
              </a:extLst>
            </p:cNvPr>
            <p:cNvSpPr txBox="1"/>
            <p:nvPr/>
          </p:nvSpPr>
          <p:spPr>
            <a:xfrm>
              <a:off x="9637395" y="4286621"/>
              <a:ext cx="799001" cy="369332"/>
            </a:xfrm>
            <a:prstGeom prst="rect">
              <a:avLst/>
            </a:prstGeom>
            <a:noFill/>
          </p:spPr>
          <p:txBody>
            <a:bodyPr wrap="none" rtlCol="0">
              <a:spAutoFit/>
            </a:bodyPr>
            <a:lstStyle/>
            <a:p>
              <a:r>
                <a:rPr lang="en-US" b="1" dirty="0"/>
                <a:t>Happy</a:t>
              </a:r>
            </a:p>
          </p:txBody>
        </p:sp>
        <p:sp>
          <p:nvSpPr>
            <p:cNvPr id="41" name="TextBox 40">
              <a:extLst>
                <a:ext uri="{FF2B5EF4-FFF2-40B4-BE49-F238E27FC236}">
                  <a16:creationId xmlns:a16="http://schemas.microsoft.com/office/drawing/2014/main" id="{9709DB41-8379-CDA1-9278-7538F9AAA666}"/>
                </a:ext>
              </a:extLst>
            </p:cNvPr>
            <p:cNvSpPr txBox="1"/>
            <p:nvPr/>
          </p:nvSpPr>
          <p:spPr>
            <a:xfrm>
              <a:off x="9637395" y="4762792"/>
              <a:ext cx="902555" cy="369332"/>
            </a:xfrm>
            <a:prstGeom prst="rect">
              <a:avLst/>
            </a:prstGeom>
            <a:noFill/>
          </p:spPr>
          <p:txBody>
            <a:bodyPr wrap="none" rtlCol="0">
              <a:spAutoFit/>
            </a:bodyPr>
            <a:lstStyle/>
            <a:p>
              <a:r>
                <a:rPr lang="en-US" b="1" dirty="0"/>
                <a:t>Neutral</a:t>
              </a:r>
            </a:p>
          </p:txBody>
        </p:sp>
        <p:sp>
          <p:nvSpPr>
            <p:cNvPr id="42" name="TextBox 41">
              <a:extLst>
                <a:ext uri="{FF2B5EF4-FFF2-40B4-BE49-F238E27FC236}">
                  <a16:creationId xmlns:a16="http://schemas.microsoft.com/office/drawing/2014/main" id="{6A9AB0F0-48A9-7CDB-C3F3-51FE7996D5DF}"/>
                </a:ext>
              </a:extLst>
            </p:cNvPr>
            <p:cNvSpPr txBox="1"/>
            <p:nvPr/>
          </p:nvSpPr>
          <p:spPr>
            <a:xfrm>
              <a:off x="9637394" y="5354294"/>
              <a:ext cx="530915" cy="369332"/>
            </a:xfrm>
            <a:prstGeom prst="rect">
              <a:avLst/>
            </a:prstGeom>
            <a:noFill/>
          </p:spPr>
          <p:txBody>
            <a:bodyPr wrap="none" rtlCol="0">
              <a:spAutoFit/>
            </a:bodyPr>
            <a:lstStyle/>
            <a:p>
              <a:r>
                <a:rPr lang="en-US" b="1" dirty="0"/>
                <a:t>Sad</a:t>
              </a:r>
            </a:p>
          </p:txBody>
        </p:sp>
      </p:grpSp>
    </p:spTree>
    <p:extLst>
      <p:ext uri="{BB962C8B-B14F-4D97-AF65-F5344CB8AC3E}">
        <p14:creationId xmlns:p14="http://schemas.microsoft.com/office/powerpoint/2010/main" val="1613563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45D938-55E7-DDA8-2952-B65BAFA61866}"/>
              </a:ext>
            </a:extLst>
          </p:cNvPr>
          <p:cNvSpPr>
            <a:spLocks noGrp="1"/>
          </p:cNvSpPr>
          <p:nvPr>
            <p:ph type="title"/>
          </p:nvPr>
        </p:nvSpPr>
        <p:spPr/>
        <p:txBody>
          <a:bodyPr/>
          <a:lstStyle/>
          <a:p>
            <a:r>
              <a:rPr lang="en-US" dirty="0"/>
              <a:t>Bias-Variance Trade-off</a:t>
            </a:r>
          </a:p>
        </p:txBody>
      </p:sp>
      <p:sp>
        <p:nvSpPr>
          <p:cNvPr id="5" name="Text Placeholder 4">
            <a:extLst>
              <a:ext uri="{FF2B5EF4-FFF2-40B4-BE49-F238E27FC236}">
                <a16:creationId xmlns:a16="http://schemas.microsoft.com/office/drawing/2014/main" id="{4C27FDE4-596C-943E-53E6-7B969C8F81A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83916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06C110-85EE-BC3E-E61F-5D2DB6FD03CD}"/>
              </a:ext>
            </a:extLst>
          </p:cNvPr>
          <p:cNvSpPr>
            <a:spLocks noGrp="1"/>
          </p:cNvSpPr>
          <p:nvPr>
            <p:ph type="title"/>
          </p:nvPr>
        </p:nvSpPr>
        <p:spPr/>
        <p:txBody>
          <a:bodyPr/>
          <a:lstStyle/>
          <a:p>
            <a:r>
              <a:rPr lang="en-US" dirty="0"/>
              <a:t>What does Success Look Like?</a:t>
            </a:r>
          </a:p>
        </p:txBody>
      </p:sp>
      <p:sp>
        <p:nvSpPr>
          <p:cNvPr id="5" name="Text Placeholder 4">
            <a:extLst>
              <a:ext uri="{FF2B5EF4-FFF2-40B4-BE49-F238E27FC236}">
                <a16:creationId xmlns:a16="http://schemas.microsoft.com/office/drawing/2014/main" id="{352EA2D5-D286-5E7E-AA69-5DD45283A05A}"/>
              </a:ext>
            </a:extLst>
          </p:cNvPr>
          <p:cNvSpPr>
            <a:spLocks noGrp="1"/>
          </p:cNvSpPr>
          <p:nvPr>
            <p:ph type="body" idx="1"/>
          </p:nvPr>
        </p:nvSpPr>
        <p:spPr/>
        <p:txBody>
          <a:bodyPr/>
          <a:lstStyle/>
          <a:p>
            <a:r>
              <a:rPr lang="en-US" dirty="0"/>
              <a:t>Effectiveness of a classification system is measured by using a supervised approach of testing the model with an unseen prelabeled dataset</a:t>
            </a:r>
          </a:p>
        </p:txBody>
      </p:sp>
    </p:spTree>
    <p:extLst>
      <p:ext uri="{BB962C8B-B14F-4D97-AF65-F5344CB8AC3E}">
        <p14:creationId xmlns:p14="http://schemas.microsoft.com/office/powerpoint/2010/main" val="4081961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Accuracy</a:t>
            </a:r>
          </a:p>
        </p:txBody>
      </p:sp>
      <p:sp>
        <p:nvSpPr>
          <p:cNvPr id="3" name="Content Placeholder 2">
            <a:extLst>
              <a:ext uri="{FF2B5EF4-FFF2-40B4-BE49-F238E27FC236}">
                <a16:creationId xmlns:a16="http://schemas.microsoft.com/office/drawing/2014/main" id="{D45CFC62-A670-21F7-0A1B-08F4DCC6C8DE}"/>
              </a:ext>
            </a:extLst>
          </p:cNvPr>
          <p:cNvSpPr>
            <a:spLocks noGrp="1"/>
          </p:cNvSpPr>
          <p:nvPr>
            <p:ph idx="1"/>
          </p:nvPr>
        </p:nvSpPr>
        <p:spPr>
          <a:xfrm>
            <a:off x="838200" y="1690688"/>
            <a:ext cx="10515600" cy="1294220"/>
          </a:xfrm>
        </p:spPr>
        <p:txBody>
          <a:bodyPr>
            <a:normAutofit/>
          </a:bodyPr>
          <a:lstStyle/>
          <a:p>
            <a:pPr marL="0" indent="0">
              <a:buNone/>
            </a:pPr>
            <a:r>
              <a:rPr lang="en-US" dirty="0"/>
              <a:t>Accuracy measures the overall effectiveness of the classification model (classifier). It answers the question, “How many datapoints did the model classify correctly?”</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ECB4C24-4F98-E772-A8BC-A22E9F7D878E}"/>
                  </a:ext>
                </a:extLst>
              </p:cNvPr>
              <p:cNvSpPr txBox="1"/>
              <p:nvPr/>
            </p:nvSpPr>
            <p:spPr>
              <a:xfrm>
                <a:off x="4295394" y="3553145"/>
                <a:ext cx="6094602" cy="664926"/>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𝐴𝑐𝑐𝑢𝑟𝑎𝑐𝑦</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i="1">
                              <a:latin typeface="Cambria Math" panose="02040503050406030204" pitchFamily="18" charset="0"/>
                            </a:rPr>
                            <m:t># </m:t>
                          </m:r>
                          <m:r>
                            <a:rPr lang="en-US" sz="1800" b="0" i="1" smtClean="0">
                              <a:latin typeface="Cambria Math" panose="02040503050406030204" pitchFamily="18" charset="0"/>
                            </a:rPr>
                            <m:t>𝑐</m:t>
                          </m:r>
                          <m:r>
                            <a:rPr lang="en-US" sz="1800" i="1">
                              <a:latin typeface="Cambria Math" panose="02040503050406030204" pitchFamily="18" charset="0"/>
                            </a:rPr>
                            <m:t>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num>
                        <m:den>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5" name="TextBox 4">
                <a:extLst>
                  <a:ext uri="{FF2B5EF4-FFF2-40B4-BE49-F238E27FC236}">
                    <a16:creationId xmlns:a16="http://schemas.microsoft.com/office/drawing/2014/main" id="{3ECB4C24-4F98-E772-A8BC-A22E9F7D878E}"/>
                  </a:ext>
                </a:extLst>
              </p:cNvPr>
              <p:cNvSpPr txBox="1">
                <a:spLocks noRot="1" noChangeAspect="1" noMove="1" noResize="1" noEditPoints="1" noAdjustHandles="1" noChangeArrowheads="1" noChangeShapeType="1" noTextEdit="1"/>
              </p:cNvSpPr>
              <p:nvPr/>
            </p:nvSpPr>
            <p:spPr>
              <a:xfrm>
                <a:off x="4295394" y="3553145"/>
                <a:ext cx="6094602" cy="664926"/>
              </a:xfrm>
              <a:prstGeom prst="rect">
                <a:avLst/>
              </a:prstGeom>
              <a:blipFill>
                <a:blip r:embed="rId2"/>
                <a:stretch>
                  <a:fillRect/>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98A6352-4BA7-D626-BEBE-52290CBB7CA7}"/>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10" name="Table 10">
            <a:extLst>
              <a:ext uri="{FF2B5EF4-FFF2-40B4-BE49-F238E27FC236}">
                <a16:creationId xmlns:a16="http://schemas.microsoft.com/office/drawing/2014/main" id="{75FF2FEA-5868-25FA-4A2F-CE9DAD0BFEFA}"/>
              </a:ext>
            </a:extLst>
          </p:cNvPr>
          <p:cNvGraphicFramePr>
            <a:graphicFrameLocks noGrp="1"/>
          </p:cNvGraphicFramePr>
          <p:nvPr>
            <p:extLst>
              <p:ext uri="{D42A27DB-BD31-4B8C-83A1-F6EECF244321}">
                <p14:modId xmlns:p14="http://schemas.microsoft.com/office/powerpoint/2010/main" val="3062787460"/>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3B539280-2463-FE2C-647E-A409CBB087BB}"/>
                  </a:ext>
                </a:extLst>
              </p:cNvPr>
              <p:cNvSpPr txBox="1">
                <a:spLocks/>
              </p:cNvSpPr>
              <p:nvPr/>
            </p:nvSpPr>
            <p:spPr>
              <a:xfrm>
                <a:off x="3947484" y="4651372"/>
                <a:ext cx="6790423" cy="664926"/>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𝐴𝑐𝑐𝑢𝑟𝑎𝑐𝑦</m:t>
                      </m:r>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76+69+81</m:t>
                          </m:r>
                        </m:num>
                        <m:den>
                          <m:r>
                            <a:rPr lang="en-US" sz="1800" b="0" i="1" dirty="0" smtClean="0">
                              <a:latin typeface="Cambria Math" panose="02040503050406030204" pitchFamily="18" charset="0"/>
                            </a:rPr>
                            <m:t>76+69+81+10+12+11+27+3+6</m:t>
                          </m:r>
                        </m:den>
                      </m:f>
                      <m:r>
                        <a:rPr lang="en-US" sz="1800" b="0" i="1" dirty="0" smtClean="0">
                          <a:latin typeface="Cambria Math" panose="02040503050406030204" pitchFamily="18" charset="0"/>
                        </a:rPr>
                        <m:t>=76.66%</m:t>
                      </m:r>
                    </m:oMath>
                  </m:oMathPara>
                </a14:m>
                <a:endParaRPr lang="en-US" sz="1800" dirty="0"/>
              </a:p>
            </p:txBody>
          </p:sp>
        </mc:Choice>
        <mc:Fallback xmlns="">
          <p:sp>
            <p:nvSpPr>
              <p:cNvPr id="11" name="Content Placeholder 2">
                <a:extLst>
                  <a:ext uri="{FF2B5EF4-FFF2-40B4-BE49-F238E27FC236}">
                    <a16:creationId xmlns:a16="http://schemas.microsoft.com/office/drawing/2014/main" id="{3B539280-2463-FE2C-647E-A409CBB087BB}"/>
                  </a:ext>
                </a:extLst>
              </p:cNvPr>
              <p:cNvSpPr txBox="1">
                <a:spLocks noRot="1" noChangeAspect="1" noMove="1" noResize="1" noEditPoints="1" noAdjustHandles="1" noChangeArrowheads="1" noChangeShapeType="1" noTextEdit="1"/>
              </p:cNvSpPr>
              <p:nvPr/>
            </p:nvSpPr>
            <p:spPr>
              <a:xfrm>
                <a:off x="3947484" y="4651372"/>
                <a:ext cx="6790423" cy="664926"/>
              </a:xfrm>
              <a:prstGeom prst="rect">
                <a:avLst/>
              </a:prstGeom>
              <a:blipFill>
                <a:blip r:embed="rId3"/>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0817150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2972</TotalTime>
  <Words>1850</Words>
  <Application>Microsoft Office PowerPoint</Application>
  <PresentationFormat>Widescreen</PresentationFormat>
  <Paragraphs>331</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Cambria Math</vt:lpstr>
      <vt:lpstr>Office Theme</vt:lpstr>
      <vt:lpstr>Decision Trees</vt:lpstr>
      <vt:lpstr>Machine Learning</vt:lpstr>
      <vt:lpstr>Types of Machine Learning</vt:lpstr>
      <vt:lpstr>Types of Supervised Learning</vt:lpstr>
      <vt:lpstr>Classification</vt:lpstr>
      <vt:lpstr>Classification</vt:lpstr>
      <vt:lpstr>Bias-Variance Trade-off</vt:lpstr>
      <vt:lpstr>What does Success Look Like?</vt:lpstr>
      <vt:lpstr>Accuracy</vt:lpstr>
      <vt:lpstr>Accuracy</vt:lpstr>
      <vt:lpstr>Recall</vt:lpstr>
      <vt:lpstr>Recall</vt:lpstr>
      <vt:lpstr>False Positive Rate (FPR)</vt:lpstr>
      <vt:lpstr>False Positive Rate (FPR)</vt:lpstr>
      <vt:lpstr>Precision</vt:lpstr>
      <vt:lpstr>Precision</vt:lpstr>
      <vt:lpstr>Decision Trees</vt:lpstr>
      <vt:lpstr>Decision Tree</vt:lpstr>
      <vt:lpstr>Loss Metrics</vt:lpstr>
      <vt:lpstr>Miss-Classification Loss (or) Classification Error Rate - Definition</vt:lpstr>
      <vt:lpstr>Miss-Classification Loss (or) Classification Error Rate - Example</vt:lpstr>
      <vt:lpstr>Miss-Classification Loss (or) Classification Error Rate – Insensitive Example</vt:lpstr>
      <vt:lpstr>Miss-Classification Loss (or) Classification Error Rate – Insensitive Example</vt:lpstr>
      <vt:lpstr>Entropy</vt:lpstr>
      <vt:lpstr>Cross Entropy Loss/Log Loss/Logistic Loss</vt:lpstr>
      <vt:lpstr>Gini Loss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Trees</dc:title>
  <dc:creator>Meenakshi Sundaram Manivannan</dc:creator>
  <cp:lastModifiedBy>Manivannan, Meenakshi Sundaram</cp:lastModifiedBy>
  <cp:revision>35</cp:revision>
  <dcterms:created xsi:type="dcterms:W3CDTF">2023-07-02T05:28:43Z</dcterms:created>
  <dcterms:modified xsi:type="dcterms:W3CDTF">2023-07-13T15:31:47Z</dcterms:modified>
</cp:coreProperties>
</file>