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9" r:id="rId24"/>
    <p:sldId id="288" r:id="rId25"/>
    <p:sldId id="290" r:id="rId26"/>
    <p:sldId id="291" r:id="rId27"/>
    <p:sldId id="293" r:id="rId28"/>
    <p:sldId id="294" r:id="rId29"/>
    <p:sldId id="297" r:id="rId30"/>
    <p:sldId id="295" r:id="rId31"/>
    <p:sldId id="262" r:id="rId32"/>
    <p:sldId id="296"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7/16/2023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7/16/2023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Insensitive Example</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3626801"/>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3626801"/>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0162" y="3626800"/>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e>
                          </m:d>
                          <m:r>
                            <a:rPr lang="en-US" sz="2800" b="0" i="1" smtClean="0">
                              <a:latin typeface="Cambria Math" panose="02040503050406030204" pitchFamily="18" charset="0"/>
                            </a:rPr>
                            <m:t>𝑑𝑋</m:t>
                          </m:r>
                        </m:e>
                      </m:nary>
                      <m:r>
                        <a:rPr lang="en-US" sz="2800" b="0" i="1" smtClean="0">
                          <a:latin typeface="Cambria Math" panose="02040503050406030204" pitchFamily="18" charset="0"/>
                        </a:rPr>
                        <m:t>=−</m:t>
                      </m:r>
                      <m:nary>
                        <m:naryP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e>
                              </m:d>
                            </m:e>
                          </m:func>
                          <m:r>
                            <a:rPr lang="en-US" sz="2800" b="0" i="1" smtClean="0">
                              <a:latin typeface="Cambria Math" panose="02040503050406030204" pitchFamily="18" charset="0"/>
                            </a:rPr>
                            <m:t>𝑑𝑋</m:t>
                          </m:r>
                        </m:e>
                      </m:nary>
                    </m:oMath>
                  </m:oMathPara>
                </a14:m>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0162" y="3626800"/>
                <a:ext cx="5721838" cy="2828489"/>
              </a:xfrm>
              <a:prstGeom prst="roundRect">
                <a:avLst>
                  <a:gd name="adj" fmla="val 0"/>
                </a:avLst>
              </a:prstGeom>
              <a:blipFill>
                <a:blip r:embed="rId3"/>
                <a:stretch>
                  <a:fillRect l="-2130"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481313" y="4223328"/>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Continuous</a:t>
            </a:r>
          </a:p>
        </p:txBody>
      </p: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5534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Uniform</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r>
                        <a:rPr lang="en-US" b="0" i="1" smtClean="0">
                          <a:latin typeface="Cambria Math" panose="02040503050406030204" pitchFamily="18" charset="0"/>
                        </a:rPr>
                        <m:t>1 ∀ </m:t>
                      </m:r>
                      <m:r>
                        <a:rPr lang="en-US" b="0" i="1" smtClean="0">
                          <a:latin typeface="Cambria Math" panose="02040503050406030204" pitchFamily="18" charset="0"/>
                        </a:rPr>
                        <m:t>𝑥</m:t>
                      </m:r>
                      <m:r>
                        <a:rPr lang="en-US" b="0" i="1" smtClean="0">
                          <a:latin typeface="Cambria Math" panose="02040503050406030204" pitchFamily="18" charset="0"/>
                        </a:rPr>
                        <m:t>∈[0,1]</m:t>
                      </m:r>
                    </m:oMath>
                  </m:oMathPara>
                </a14:m>
                <a:endParaRPr lang="en-US" dirty="0"/>
              </a:p>
              <a:p>
                <a:pPr marL="457200" lvl="1" indent="0">
                  <a:buFont typeface="Arial" panose="020B0604020202020204" pitchFamily="34" charset="0"/>
                  <a:buNone/>
                </a:pPr>
                <a:endParaRPr lang="en-US" i="1" dirty="0">
                  <a:latin typeface="Cambria Math" panose="02040503050406030204" pitchFamily="18" charset="0"/>
                </a:endParaRP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𝑑𝑥</m:t>
                          </m:r>
                          <m:r>
                            <a:rPr lang="en-US" b="0" i="1" smtClean="0">
                              <a:latin typeface="Cambria Math" panose="02040503050406030204" pitchFamily="18" charset="0"/>
                            </a:rPr>
                            <m:t> </m:t>
                          </m:r>
                        </m:e>
                      </m:nary>
                      <m:r>
                        <a:rPr lang="en-US" b="0" i="1" smtClean="0">
                          <a:latin typeface="Cambria Math" panose="02040503050406030204" pitchFamily="18" charset="0"/>
                        </a:rPr>
                        <m:t>=0</m:t>
                      </m:r>
                    </m:oMath>
                  </m:oMathPara>
                </a14:m>
                <a:br>
                  <a:rPr lang="en-US" dirty="0"/>
                </a:br>
                <a:endParaRPr lang="en-US" dirty="0"/>
              </a:p>
              <a:p>
                <a:r>
                  <a:rPr lang="en-US" dirty="0"/>
                  <a:t>Standard Normal</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up>
                      </m:sSup>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m:oMathPara>
                </a14:m>
                <a:endParaRPr lang="en-US" b="0"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nary>
                        <m:naryPr>
                          <m:ctrlPr>
                            <a:rPr lang="en-US" i="1">
                              <a:latin typeface="Cambria Math" panose="02040503050406030204" pitchFamily="18" charset="0"/>
                            </a:rPr>
                          </m:ctrlPr>
                        </m:naryPr>
                        <m:sub>
                          <m: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e>
                              </m:d>
                            </m:e>
                          </m:func>
                          <m:r>
                            <a:rPr lang="en-US" i="1">
                              <a:latin typeface="Cambria Math" panose="02040503050406030204" pitchFamily="18" charset="0"/>
                            </a:rPr>
                            <m:t>𝑑𝑥</m:t>
                          </m:r>
                          <m:r>
                            <a:rPr lang="en-US" i="1">
                              <a:latin typeface="Cambria Math" panose="02040503050406030204" pitchFamily="18" charset="0"/>
                            </a:rPr>
                            <m:t> </m:t>
                          </m:r>
                        </m:e>
                      </m:nary>
                      <m:r>
                        <a:rPr lang="en-US" b="0" i="1" smtClean="0">
                          <a:latin typeface="Cambria Math" panose="02040503050406030204" pitchFamily="18" charset="0"/>
                        </a:rPr>
                        <m:t>=1.6208</m:t>
                      </m:r>
                    </m:oMath>
                  </m:oMathPara>
                </a14:m>
                <a:endParaRPr lang="en-US" dirty="0"/>
              </a:p>
              <a:p>
                <a:endParaRPr lang="en-US" dirty="0"/>
              </a:p>
            </p:txBody>
          </p:sp>
        </mc:Choice>
        <mc:Fallback>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553466"/>
              </a:xfrm>
              <a:prstGeom prst="rect">
                <a:avLst/>
              </a:prstGeom>
              <a:blipFill>
                <a:blip r:embed="rId2"/>
                <a:stretch>
                  <a:fillRect l="-1552" t="-2008"/>
                </a:stretch>
              </a:blipFill>
            </p:spPr>
            <p:txBody>
              <a:bodyPr/>
              <a:lstStyle/>
              <a:p>
                <a:r>
                  <a:rPr lang="en-US">
                    <a:noFill/>
                  </a:rPr>
                  <a:t> </a:t>
                </a:r>
              </a:p>
            </p:txBody>
          </p:sp>
        </mc:Fallback>
      </mc:AlternateContent>
    </p:spTree>
    <p:extLst>
      <p:ext uri="{BB962C8B-B14F-4D97-AF65-F5344CB8AC3E}">
        <p14:creationId xmlns:p14="http://schemas.microsoft.com/office/powerpoint/2010/main" val="1397101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xmlns="">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a:t>
            </a:r>
          </a:p>
        </p:txBody>
      </p:sp>
      <p:sp>
        <p:nvSpPr>
          <p:cNvPr id="4" name="Text Placeholder 3">
            <a:extLst>
              <a:ext uri="{FF2B5EF4-FFF2-40B4-BE49-F238E27FC236}">
                <a16:creationId xmlns:a16="http://schemas.microsoft.com/office/drawing/2014/main" id="{43FA7199-386A-8F97-7498-055025C6AC4E}"/>
              </a:ext>
            </a:extLst>
          </p:cNvPr>
          <p:cNvSpPr>
            <a:spLocks noGrp="1"/>
          </p:cNvSpPr>
          <p:nvPr>
            <p:ph type="body" idx="1"/>
          </p:nvPr>
        </p:nvSpPr>
        <p:spPr/>
        <p:txBody>
          <a:bodyPr/>
          <a:lstStyle/>
          <a:p>
            <a:r>
              <a:rPr lang="en-US" dirty="0"/>
              <a:t>Discrete Examples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p:txBody>
              <a:bodyPr/>
              <a:lstStyle/>
              <a:p>
                <a:r>
                  <a:rPr lang="en-US" dirty="0"/>
                  <a:t>Fair Coin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d>
                      <m:r>
                        <a:rPr lang="en-US" b="0" i="1" smtClean="0">
                          <a:latin typeface="Cambria Math" panose="02040503050406030204" pitchFamily="18" charset="0"/>
                        </a:rPr>
                        <m:t>=0.5,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=0.5</m:t>
                      </m:r>
                    </m:oMath>
                  </m:oMathPara>
                </a14:m>
                <a:endParaRPr lang="en-US" b="0"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d>
                        </m:e>
                      </m:func>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e>
                      </m:func>
                    </m:oMath>
                  </m:oMathPara>
                </a14:m>
                <a:endParaRPr lang="en-US" dirty="0"/>
              </a:p>
              <a:p>
                <a:endParaRPr lang="en-US" dirty="0"/>
              </a:p>
              <a:p>
                <a:endParaRPr lang="en-US" dirty="0"/>
              </a:p>
              <a:p>
                <a:r>
                  <a:rPr lang="en-US" dirty="0"/>
                  <a:t>Biased Coin</a:t>
                </a:r>
              </a:p>
            </p:txBody>
          </p:sp>
        </mc:Choice>
        <mc:Fallback>
          <p:sp>
            <p:nvSpPr>
              <p:cNvPr id="3" name="Content Placeholder 2">
                <a:extLst>
                  <a:ext uri="{FF2B5EF4-FFF2-40B4-BE49-F238E27FC236}">
                    <a16:creationId xmlns:a16="http://schemas.microsoft.com/office/drawing/2014/main" id="{0F4489C3-BB2C-7284-DC91-9D703D1478D7}"/>
                  </a:ext>
                </a:extLst>
              </p:cNvPr>
              <p:cNvSpPr>
                <a:spLocks noGrp="1" noRot="1" noChangeAspect="1" noMove="1" noResize="1" noEditPoints="1" noAdjustHandles="1" noChangeArrowheads="1" noChangeShapeType="1" noTextEdit="1"/>
              </p:cNvSpPr>
              <p:nvPr>
                <p:ph sz="half" idx="2"/>
              </p:nvPr>
            </p:nvSpPr>
            <p:spPr>
              <a:blipFill>
                <a:blip r:embed="rId2"/>
                <a:stretch>
                  <a:fillRect l="-2128" t="-281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3E9490F1-4106-1B72-40C1-3400EB620C62}"/>
              </a:ext>
            </a:extLst>
          </p:cNvPr>
          <p:cNvSpPr>
            <a:spLocks noGrp="1"/>
          </p:cNvSpPr>
          <p:nvPr>
            <p:ph type="body" sz="quarter" idx="3"/>
          </p:nvPr>
        </p:nvSpPr>
        <p:spPr/>
        <p:txBody>
          <a:bodyPr/>
          <a:lstStyle/>
          <a:p>
            <a:r>
              <a:rPr lang="en-US" dirty="0"/>
              <a:t>Continuous Examples</a:t>
            </a:r>
          </a:p>
        </p:txBody>
      </p:sp>
      <p:sp>
        <p:nvSpPr>
          <p:cNvPr id="6" name="Content Placeholder 5">
            <a:extLst>
              <a:ext uri="{FF2B5EF4-FFF2-40B4-BE49-F238E27FC236}">
                <a16:creationId xmlns:a16="http://schemas.microsoft.com/office/drawing/2014/main" id="{461AEA97-A412-A567-4D5E-87CB6989B2F8}"/>
              </a:ext>
            </a:extLst>
          </p:cNvPr>
          <p:cNvSpPr>
            <a:spLocks noGrp="1"/>
          </p:cNvSpPr>
          <p:nvPr>
            <p:ph sz="quarter" idx="4"/>
          </p:nvPr>
        </p:nvSpPr>
        <p:spPr/>
        <p:txBody>
          <a:bodyPr/>
          <a:lstStyle/>
          <a:p>
            <a:r>
              <a:rPr lang="en-US" dirty="0"/>
              <a:t>Uniform Distribution</a:t>
            </a:r>
          </a:p>
          <a:p>
            <a:endParaRPr lang="en-US" dirty="0"/>
          </a:p>
          <a:p>
            <a:endParaRPr lang="en-US" dirty="0"/>
          </a:p>
          <a:p>
            <a:r>
              <a:rPr lang="en-US" dirty="0"/>
              <a:t>Normal Distribution</a:t>
            </a:r>
          </a:p>
        </p:txBody>
      </p:sp>
    </p:spTree>
    <p:extLst>
      <p:ext uri="{BB962C8B-B14F-4D97-AF65-F5344CB8AC3E}">
        <p14:creationId xmlns:p14="http://schemas.microsoft.com/office/powerpoint/2010/main" val="2573824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2297</Words>
  <Application>Microsoft Office PowerPoint</Application>
  <PresentationFormat>Widescreen</PresentationFormat>
  <Paragraphs>454</Paragraphs>
  <Slides>34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Insensitive Example</vt:lpstr>
      <vt:lpstr>Miss-Classification Loss (or) Classification Error Rate – Insensitive Example</vt:lpstr>
      <vt:lpstr>Miss-Classification Loss (or) Classification Error Rate – Insensitive Example</vt:lpstr>
      <vt:lpstr>Entropy</vt:lpstr>
      <vt:lpstr>Entropy</vt:lpstr>
      <vt:lpstr>Entropy</vt:lpstr>
      <vt:lpstr>Entropy</vt:lpstr>
      <vt:lpstr>Entropy: Discrete</vt:lpstr>
      <vt:lpstr>Entropy: Continuous</vt:lpstr>
      <vt:lpstr>Cross Entropy Loss/Log Loss/Logistic Loss</vt:lpstr>
      <vt:lpstr>Entropy</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39</cp:revision>
  <dcterms:created xsi:type="dcterms:W3CDTF">2023-07-02T05:28:43Z</dcterms:created>
  <dcterms:modified xsi:type="dcterms:W3CDTF">2023-07-17T07:19:54Z</dcterms:modified>
</cp:coreProperties>
</file>