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4" r:id="rId2"/>
    <p:sldId id="258" r:id="rId3"/>
    <p:sldId id="260" r:id="rId4"/>
    <p:sldId id="261" r:id="rId5"/>
    <p:sldId id="282" r:id="rId6"/>
    <p:sldId id="287" r:id="rId7"/>
    <p:sldId id="289" r:id="rId8"/>
    <p:sldId id="288" r:id="rId9"/>
    <p:sldId id="290" r:id="rId10"/>
    <p:sldId id="291" r:id="rId11"/>
    <p:sldId id="293" r:id="rId12"/>
    <p:sldId id="294" r:id="rId13"/>
    <p:sldId id="297" r:id="rId14"/>
    <p:sldId id="298" r:id="rId15"/>
    <p:sldId id="299" r:id="rId16"/>
    <p:sldId id="300" r:id="rId17"/>
    <p:sldId id="278" r:id="rId18"/>
    <p:sldId id="301" r:id="rId19"/>
    <p:sldId id="302" r:id="rId20"/>
    <p:sldId id="279" r:id="rId21"/>
    <p:sldId id="303" r:id="rId22"/>
    <p:sldId id="305" r:id="rId23"/>
    <p:sldId id="304" r:id="rId24"/>
    <p:sldId id="306" r:id="rId25"/>
    <p:sldId id="326" r:id="rId26"/>
    <p:sldId id="327" r:id="rId27"/>
    <p:sldId id="328" r:id="rId28"/>
    <p:sldId id="325" r:id="rId29"/>
    <p:sldId id="317" r:id="rId30"/>
    <p:sldId id="329" r:id="rId31"/>
    <p:sldId id="3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A57"/>
    <a:srgbClr val="AFABAB"/>
    <a:srgbClr val="007700"/>
    <a:srgbClr val="FBE5D6"/>
    <a:srgbClr val="FF3E3E"/>
    <a:srgbClr val="6B50AC"/>
    <a:srgbClr val="427EBA"/>
    <a:srgbClr val="4472C4"/>
    <a:srgbClr val="0068B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3A2284-143E-6FFB-B277-FB739042B1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A37E7-E6C6-0772-0369-2F9448433C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C49C2-91E2-4019-9562-07422A279DA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7B011-C5F5-33CC-AD7C-55269DD4E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C0BE-D463-A60F-054E-5DF267172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C6CC-B3CF-4ADD-9D72-C5536518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3286-221C-418A-ABA5-8CBD2C4A5B2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82470-E83B-4D32-8285-BB08315A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D5AE-0547-4B22-9FF1-61DC50066B0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BF2-BD8A-41AE-9C1D-EB089E94831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6C31-EB7B-4A64-ABE1-F0AB246A850A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0DC0-B3F2-439A-9114-5F53D4377D45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5CD0-6878-49B6-96F5-F20F192C0B0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3E43-3A16-4047-B486-C7A15A332A3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6F2D-B854-4AB5-B7E3-3EA6EE97A89A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E8A-3332-401A-B443-35F0A68A1277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8743-21A8-4AA2-9F78-5E14E55EAB74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320-C53B-4F9C-A839-A4EECC5AEF8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E46-3299-4D41-94F8-85A67C9B0629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5FF1-919D-4037-93C8-1AE086EC194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9765F-077F-B066-02BF-275D84F0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A5257-E5EE-C84B-85F6-09C1D251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Identifying the rules for classification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74304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71134-E89E-295C-06C9-0F7DCE60AD54}"/>
              </a:ext>
            </a:extLst>
          </p:cNvPr>
          <p:cNvCxnSpPr/>
          <p:nvPr/>
        </p:nvCxnSpPr>
        <p:spPr>
          <a:xfrm>
            <a:off x="7105475" y="4102217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10EBF-D269-587C-75C2-756F499C4C66}"/>
              </a:ext>
            </a:extLst>
          </p:cNvPr>
          <p:cNvCxnSpPr/>
          <p:nvPr/>
        </p:nvCxnSpPr>
        <p:spPr>
          <a:xfrm>
            <a:off x="7105475" y="5947795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/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7EB929-9912-AC85-AC41-4D90268DFF33}"/>
              </a:ext>
            </a:extLst>
          </p:cNvPr>
          <p:cNvSpPr txBox="1"/>
          <p:nvPr/>
        </p:nvSpPr>
        <p:spPr>
          <a:xfrm>
            <a:off x="7105475" y="5947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AB709-4465-3A6D-9AAD-F5141B85E76A}"/>
              </a:ext>
            </a:extLst>
          </p:cNvPr>
          <p:cNvSpPr txBox="1"/>
          <p:nvPr/>
        </p:nvSpPr>
        <p:spPr>
          <a:xfrm>
            <a:off x="8406308" y="5947795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2C8C7-0753-A631-3EF4-E79F833BC689}"/>
              </a:ext>
            </a:extLst>
          </p:cNvPr>
          <p:cNvSpPr txBox="1"/>
          <p:nvPr/>
        </p:nvSpPr>
        <p:spPr>
          <a:xfrm>
            <a:off x="6507651" y="3727649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F3CCC-073B-EBF7-DE7A-4D00D7D34001}"/>
              </a:ext>
            </a:extLst>
          </p:cNvPr>
          <p:cNvSpPr txBox="1"/>
          <p:nvPr/>
        </p:nvSpPr>
        <p:spPr>
          <a:xfrm>
            <a:off x="6790733" y="4223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D2DCD3-A609-F96C-EA87-58CB8718DEA1}"/>
              </a:ext>
            </a:extLst>
          </p:cNvPr>
          <p:cNvCxnSpPr>
            <a:cxnSpLocks/>
          </p:cNvCxnSpPr>
          <p:nvPr/>
        </p:nvCxnSpPr>
        <p:spPr>
          <a:xfrm>
            <a:off x="7105475" y="5167619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62272-9698-3A7A-88DC-33C08BF80328}"/>
              </a:ext>
            </a:extLst>
          </p:cNvPr>
          <p:cNvCxnSpPr/>
          <p:nvPr/>
        </p:nvCxnSpPr>
        <p:spPr>
          <a:xfrm>
            <a:off x="7105475" y="1658290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50613-4FC4-1235-234E-8F1B3A098634}"/>
              </a:ext>
            </a:extLst>
          </p:cNvPr>
          <p:cNvCxnSpPr/>
          <p:nvPr/>
        </p:nvCxnSpPr>
        <p:spPr>
          <a:xfrm>
            <a:off x="7105475" y="3503868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B17FCA-DF9C-F388-B4DE-E124B377C710}"/>
              </a:ext>
            </a:extLst>
          </p:cNvPr>
          <p:cNvSpPr txBox="1"/>
          <p:nvPr/>
        </p:nvSpPr>
        <p:spPr>
          <a:xfrm>
            <a:off x="7105475" y="350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A3A34-9DE7-DD2A-65DB-75AC7297E714}"/>
              </a:ext>
            </a:extLst>
          </p:cNvPr>
          <p:cNvSpPr txBox="1"/>
          <p:nvPr/>
        </p:nvSpPr>
        <p:spPr>
          <a:xfrm>
            <a:off x="8406308" y="3503868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54E3E-6B6B-A2E8-6250-C5F70E7D9985}"/>
              </a:ext>
            </a:extLst>
          </p:cNvPr>
          <p:cNvSpPr txBox="1"/>
          <p:nvPr/>
        </p:nvSpPr>
        <p:spPr>
          <a:xfrm>
            <a:off x="6507651" y="13617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Surprise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4AECE0BC-5352-6AF9-3DE1-E89D3F84960C}"/>
              </a:ext>
            </a:extLst>
          </p:cNvPr>
          <p:cNvSpPr/>
          <p:nvPr/>
        </p:nvSpPr>
        <p:spPr>
          <a:xfrm>
            <a:off x="7180896" y="3034283"/>
            <a:ext cx="117484" cy="461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/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/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9A56D3-C176-550F-BF7C-CA0B15932838}"/>
              </a:ext>
            </a:extLst>
          </p:cNvPr>
          <p:cNvSpPr/>
          <p:nvPr/>
        </p:nvSpPr>
        <p:spPr>
          <a:xfrm>
            <a:off x="7118742" y="4790326"/>
            <a:ext cx="392278" cy="11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𝐻𝑖𝑔h𝑒𝑟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07ACD05-4377-438F-B4EE-1670534062A2}"/>
              </a:ext>
            </a:extLst>
          </p:cNvPr>
          <p:cNvSpPr/>
          <p:nvPr/>
        </p:nvSpPr>
        <p:spPr>
          <a:xfrm>
            <a:off x="8330554" y="5582884"/>
            <a:ext cx="3922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195FEB-F7E2-6C44-B1A8-D306F06A6BA1}"/>
              </a:ext>
            </a:extLst>
          </p:cNvPr>
          <p:cNvCxnSpPr>
            <a:cxnSpLocks/>
          </p:cNvCxnSpPr>
          <p:nvPr/>
        </p:nvCxnSpPr>
        <p:spPr>
          <a:xfrm>
            <a:off x="7105475" y="5582884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93BC29-E91A-A2E6-F39B-BB7EC8F437E3}"/>
              </a:ext>
            </a:extLst>
          </p:cNvPr>
          <p:cNvCxnSpPr>
            <a:cxnSpLocks/>
          </p:cNvCxnSpPr>
          <p:nvPr/>
        </p:nvCxnSpPr>
        <p:spPr>
          <a:xfrm>
            <a:off x="7105475" y="4790347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/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/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/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Up 26">
            <a:extLst>
              <a:ext uri="{FF2B5EF4-FFF2-40B4-BE49-F238E27FC236}">
                <a16:creationId xmlns:a16="http://schemas.microsoft.com/office/drawing/2014/main" id="{C77037B5-E67B-5122-FD4E-79693D715B70}"/>
              </a:ext>
            </a:extLst>
          </p:cNvPr>
          <p:cNvSpPr/>
          <p:nvPr/>
        </p:nvSpPr>
        <p:spPr>
          <a:xfrm>
            <a:off x="8506257" y="2192243"/>
            <a:ext cx="117484" cy="1325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E90C7-BBF8-FCA6-1DCF-E796BF7D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68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r>
                  <a:rPr lang="en-AU" sz="2800" i="0" dirty="0">
                    <a:latin typeface="+mj-lt"/>
                  </a:rPr>
                  <a:t>When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are independent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the surprises of both these events happening is the sum of surprises</a:t>
                </a:r>
                <a:r>
                  <a:rPr lang="en-AU" sz="2800" dirty="0">
                    <a:latin typeface="+mj-lt"/>
                  </a:rPr>
                  <a:t>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/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AU" sz="2800" i="0" dirty="0">
                    <a:latin typeface="+mj-lt"/>
                  </a:rPr>
                  <a:t>Surprise is a continuous function. </a:t>
                </a:r>
              </a:p>
              <a:p>
                <a:r>
                  <a:rPr lang="en-AU" sz="2800" dirty="0">
                    <a:latin typeface="+mj-lt"/>
                  </a:rPr>
                  <a:t>The function that satisfies this all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i="0" dirty="0">
                  <a:latin typeface="+mj-lt"/>
                </a:endParaRPr>
              </a:p>
              <a:p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2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85159-11A0-9AFC-76FD-F2793C672F02}"/>
              </a:ext>
            </a:extLst>
          </p:cNvPr>
          <p:cNvGrpSpPr/>
          <p:nvPr/>
        </p:nvGrpSpPr>
        <p:grpSpPr>
          <a:xfrm>
            <a:off x="7782565" y="4448722"/>
            <a:ext cx="3002910" cy="2152103"/>
            <a:chOff x="7782565" y="4340772"/>
            <a:chExt cx="3002910" cy="21521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27AA7A-05F0-5AA7-B30A-BD04AD97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2565" y="4340772"/>
              <a:ext cx="3002910" cy="2152103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09A3C4-B5C3-BD5F-49E1-A6D18947A4A5}"/>
                </a:ext>
              </a:extLst>
            </p:cNvPr>
            <p:cNvSpPr/>
            <p:nvPr/>
          </p:nvSpPr>
          <p:spPr>
            <a:xfrm>
              <a:off x="7972426" y="4343400"/>
              <a:ext cx="2762250" cy="2057400"/>
            </a:xfrm>
            <a:custGeom>
              <a:avLst/>
              <a:gdLst>
                <a:gd name="connsiteX0" fmla="*/ 12831 w 3613281"/>
                <a:gd name="connsiteY0" fmla="*/ 0 h 2102555"/>
                <a:gd name="connsiteX1" fmla="*/ 12831 w 3613281"/>
                <a:gd name="connsiteY1" fmla="*/ 971550 h 2102555"/>
                <a:gd name="connsiteX2" fmla="*/ 146181 w 3613281"/>
                <a:gd name="connsiteY2" fmla="*/ 1571625 h 2102555"/>
                <a:gd name="connsiteX3" fmla="*/ 1146306 w 3613281"/>
                <a:gd name="connsiteY3" fmla="*/ 1905000 h 2102555"/>
                <a:gd name="connsiteX4" fmla="*/ 2298831 w 3613281"/>
                <a:gd name="connsiteY4" fmla="*/ 2038350 h 2102555"/>
                <a:gd name="connsiteX5" fmla="*/ 2775081 w 3613281"/>
                <a:gd name="connsiteY5" fmla="*/ 2057400 h 2102555"/>
                <a:gd name="connsiteX6" fmla="*/ 3613281 w 3613281"/>
                <a:gd name="connsiteY6" fmla="*/ 1438275 h 2102555"/>
                <a:gd name="connsiteX0" fmla="*/ 12831 w 2775081"/>
                <a:gd name="connsiteY0" fmla="*/ 0 h 2102555"/>
                <a:gd name="connsiteX1" fmla="*/ 12831 w 2775081"/>
                <a:gd name="connsiteY1" fmla="*/ 971550 h 2102555"/>
                <a:gd name="connsiteX2" fmla="*/ 146181 w 2775081"/>
                <a:gd name="connsiteY2" fmla="*/ 1571625 h 2102555"/>
                <a:gd name="connsiteX3" fmla="*/ 1146306 w 2775081"/>
                <a:gd name="connsiteY3" fmla="*/ 1905000 h 2102555"/>
                <a:gd name="connsiteX4" fmla="*/ 2298831 w 2775081"/>
                <a:gd name="connsiteY4" fmla="*/ 2038350 h 2102555"/>
                <a:gd name="connsiteX5" fmla="*/ 2775081 w 2775081"/>
                <a:gd name="connsiteY5" fmla="*/ 2057400 h 2102555"/>
                <a:gd name="connsiteX0" fmla="*/ 12831 w 2775081"/>
                <a:gd name="connsiteY0" fmla="*/ 0 h 2064455"/>
                <a:gd name="connsiteX1" fmla="*/ 12831 w 2775081"/>
                <a:gd name="connsiteY1" fmla="*/ 971550 h 2064455"/>
                <a:gd name="connsiteX2" fmla="*/ 146181 w 2775081"/>
                <a:gd name="connsiteY2" fmla="*/ 1571625 h 2064455"/>
                <a:gd name="connsiteX3" fmla="*/ 1146306 w 2775081"/>
                <a:gd name="connsiteY3" fmla="*/ 1905000 h 2064455"/>
                <a:gd name="connsiteX4" fmla="*/ 2298831 w 2775081"/>
                <a:gd name="connsiteY4" fmla="*/ 2038350 h 2064455"/>
                <a:gd name="connsiteX5" fmla="*/ 2775081 w 2775081"/>
                <a:gd name="connsiteY5" fmla="*/ 2057400 h 2064455"/>
                <a:gd name="connsiteX0" fmla="*/ 12831 w 2775081"/>
                <a:gd name="connsiteY0" fmla="*/ 0 h 2057400"/>
                <a:gd name="connsiteX1" fmla="*/ 12831 w 2775081"/>
                <a:gd name="connsiteY1" fmla="*/ 971550 h 2057400"/>
                <a:gd name="connsiteX2" fmla="*/ 146181 w 2775081"/>
                <a:gd name="connsiteY2" fmla="*/ 1571625 h 2057400"/>
                <a:gd name="connsiteX3" fmla="*/ 1146306 w 2775081"/>
                <a:gd name="connsiteY3" fmla="*/ 1905000 h 2057400"/>
                <a:gd name="connsiteX4" fmla="*/ 2775081 w 2775081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68617 w 2830867"/>
                <a:gd name="connsiteY0" fmla="*/ 0 h 2057400"/>
                <a:gd name="connsiteX1" fmla="*/ 68617 w 2830867"/>
                <a:gd name="connsiteY1" fmla="*/ 971550 h 2057400"/>
                <a:gd name="connsiteX2" fmla="*/ 335317 w 2830867"/>
                <a:gd name="connsiteY2" fmla="*/ 1647825 h 2057400"/>
                <a:gd name="connsiteX3" fmla="*/ 1202092 w 2830867"/>
                <a:gd name="connsiteY3" fmla="*/ 1905000 h 2057400"/>
                <a:gd name="connsiteX4" fmla="*/ 2830867 w 2830867"/>
                <a:gd name="connsiteY4" fmla="*/ 2057400 h 2057400"/>
                <a:gd name="connsiteX0" fmla="*/ 86485 w 2848735"/>
                <a:gd name="connsiteY0" fmla="*/ 0 h 2057400"/>
                <a:gd name="connsiteX1" fmla="*/ 86485 w 2848735"/>
                <a:gd name="connsiteY1" fmla="*/ 971550 h 2057400"/>
                <a:gd name="connsiteX2" fmla="*/ 1219960 w 2848735"/>
                <a:gd name="connsiteY2" fmla="*/ 1905000 h 2057400"/>
                <a:gd name="connsiteX3" fmla="*/ 2848735 w 2848735"/>
                <a:gd name="connsiteY3" fmla="*/ 2057400 h 2057400"/>
                <a:gd name="connsiteX0" fmla="*/ 32166 w 2794416"/>
                <a:gd name="connsiteY0" fmla="*/ 0 h 2057400"/>
                <a:gd name="connsiteX1" fmla="*/ 117891 w 2794416"/>
                <a:gd name="connsiteY1" fmla="*/ 1438275 h 2057400"/>
                <a:gd name="connsiteX2" fmla="*/ 1165641 w 2794416"/>
                <a:gd name="connsiteY2" fmla="*/ 1905000 h 2057400"/>
                <a:gd name="connsiteX3" fmla="*/ 2794416 w 279441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82919 w 2845169"/>
                <a:gd name="connsiteY0" fmla="*/ 0 h 2057400"/>
                <a:gd name="connsiteX1" fmla="*/ 168644 w 2845169"/>
                <a:gd name="connsiteY1" fmla="*/ 1438275 h 2057400"/>
                <a:gd name="connsiteX2" fmla="*/ 1216394 w 2845169"/>
                <a:gd name="connsiteY2" fmla="*/ 1905000 h 2057400"/>
                <a:gd name="connsiteX3" fmla="*/ 2845169 w 2845169"/>
                <a:gd name="connsiteY3" fmla="*/ 2057400 h 2057400"/>
                <a:gd name="connsiteX0" fmla="*/ 78196 w 2840446"/>
                <a:gd name="connsiteY0" fmla="*/ 0 h 2057400"/>
                <a:gd name="connsiteX1" fmla="*/ 163921 w 2840446"/>
                <a:gd name="connsiteY1" fmla="*/ 1438275 h 2057400"/>
                <a:gd name="connsiteX2" fmla="*/ 1211671 w 2840446"/>
                <a:gd name="connsiteY2" fmla="*/ 1905000 h 2057400"/>
                <a:gd name="connsiteX3" fmla="*/ 2840446 w 2840446"/>
                <a:gd name="connsiteY3" fmla="*/ 2057400 h 2057400"/>
                <a:gd name="connsiteX0" fmla="*/ 861 w 2763111"/>
                <a:gd name="connsiteY0" fmla="*/ 0 h 2057400"/>
                <a:gd name="connsiteX1" fmla="*/ 264386 w 2763111"/>
                <a:gd name="connsiteY1" fmla="*/ 1657350 h 2057400"/>
                <a:gd name="connsiteX2" fmla="*/ 1134336 w 2763111"/>
                <a:gd name="connsiteY2" fmla="*/ 1905000 h 2057400"/>
                <a:gd name="connsiteX3" fmla="*/ 2763111 w 2763111"/>
                <a:gd name="connsiteY3" fmla="*/ 2057400 h 2057400"/>
                <a:gd name="connsiteX0" fmla="*/ 36115 w 2798365"/>
                <a:gd name="connsiteY0" fmla="*/ 0 h 2057400"/>
                <a:gd name="connsiteX1" fmla="*/ 299640 w 2798365"/>
                <a:gd name="connsiteY1" fmla="*/ 1657350 h 2057400"/>
                <a:gd name="connsiteX2" fmla="*/ 1169590 w 2798365"/>
                <a:gd name="connsiteY2" fmla="*/ 1905000 h 2057400"/>
                <a:gd name="connsiteX3" fmla="*/ 2798365 w 2798365"/>
                <a:gd name="connsiteY3" fmla="*/ 2057400 h 2057400"/>
                <a:gd name="connsiteX0" fmla="*/ 0 w 2762250"/>
                <a:gd name="connsiteY0" fmla="*/ 0 h 2057400"/>
                <a:gd name="connsiteX1" fmla="*/ 409575 w 2762250"/>
                <a:gd name="connsiteY1" fmla="*/ 1724025 h 2057400"/>
                <a:gd name="connsiteX2" fmla="*/ 1133475 w 2762250"/>
                <a:gd name="connsiteY2" fmla="*/ 1905000 h 2057400"/>
                <a:gd name="connsiteX3" fmla="*/ 2762250 w 2762250"/>
                <a:gd name="connsiteY3" fmla="*/ 2057400 h 2057400"/>
                <a:gd name="connsiteX0" fmla="*/ 46279 w 2808529"/>
                <a:gd name="connsiteY0" fmla="*/ 0 h 2057400"/>
                <a:gd name="connsiteX1" fmla="*/ 455854 w 2808529"/>
                <a:gd name="connsiteY1" fmla="*/ 1724025 h 2057400"/>
                <a:gd name="connsiteX2" fmla="*/ 1179754 w 2808529"/>
                <a:gd name="connsiteY2" fmla="*/ 1905000 h 2057400"/>
                <a:gd name="connsiteX3" fmla="*/ 2808529 w 2808529"/>
                <a:gd name="connsiteY3" fmla="*/ 2057400 h 2057400"/>
                <a:gd name="connsiteX0" fmla="*/ 1321 w 2763571"/>
                <a:gd name="connsiteY0" fmla="*/ 0 h 2057400"/>
                <a:gd name="connsiteX1" fmla="*/ 585521 w 2763571"/>
                <a:gd name="connsiteY1" fmla="*/ 1774825 h 2057400"/>
                <a:gd name="connsiteX2" fmla="*/ 1134796 w 2763571"/>
                <a:gd name="connsiteY2" fmla="*/ 1905000 h 2057400"/>
                <a:gd name="connsiteX3" fmla="*/ 2763571 w 2763571"/>
                <a:gd name="connsiteY3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2344 w 2764594"/>
                <a:gd name="connsiteY0" fmla="*/ 0 h 2057400"/>
                <a:gd name="connsiteX1" fmla="*/ 586544 w 2764594"/>
                <a:gd name="connsiteY1" fmla="*/ 1774825 h 2057400"/>
                <a:gd name="connsiteX2" fmla="*/ 2764594 w 2764594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976 w 2764226"/>
                <a:gd name="connsiteY0" fmla="*/ 0 h 2057400"/>
                <a:gd name="connsiteX1" fmla="*/ 586176 w 2764226"/>
                <a:gd name="connsiteY1" fmla="*/ 1774825 h 2057400"/>
                <a:gd name="connsiteX2" fmla="*/ 2764226 w 2764226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2250" h="2057400">
                  <a:moveTo>
                    <a:pt x="0" y="0"/>
                  </a:moveTo>
                  <a:cubicBezTo>
                    <a:pt x="11906" y="1269206"/>
                    <a:pt x="-88321" y="1565067"/>
                    <a:pt x="584200" y="1774825"/>
                  </a:cubicBezTo>
                  <a:cubicBezTo>
                    <a:pt x="1149400" y="1964460"/>
                    <a:pt x="2296583" y="2024724"/>
                    <a:pt x="2762250" y="2057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5DE3A9D-E184-18D3-586D-8BFB97913A25}"/>
              </a:ext>
            </a:extLst>
          </p:cNvPr>
          <p:cNvSpPr txBox="1"/>
          <p:nvPr/>
        </p:nvSpPr>
        <p:spPr>
          <a:xfrm>
            <a:off x="7725881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C6459-0F9B-46A3-ADEC-C321335D116E}"/>
              </a:ext>
            </a:extLst>
          </p:cNvPr>
          <p:cNvSpPr txBox="1"/>
          <p:nvPr/>
        </p:nvSpPr>
        <p:spPr>
          <a:xfrm>
            <a:off x="10540473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FE36-0D8A-EE01-7896-3B98B1A3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92458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u="sng" dirty="0"/>
                  <a:t>Entropy = Expected Surprise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t="-2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/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3200" dirty="0"/>
                  <a:t> is defined as the “expected surprise” in the possible outcomes of it.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blipFill>
                <a:blip r:embed="rId4"/>
                <a:stretch>
                  <a:fillRect l="-168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BF766-5D8D-07CB-C875-AB154A6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56630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0605-C51B-A3D5-F252-74CD56BE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89C3-BB2C-7284-DC91-9D703D14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347" y="326250"/>
            <a:ext cx="5370778" cy="18922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Entropy the expected surprise is high, i.e.,  when the “coin is fair”. </a:t>
            </a:r>
          </a:p>
          <a:p>
            <a:pPr lvl="1"/>
            <a:r>
              <a:rPr lang="en-US" dirty="0"/>
              <a:t>When the classifier is giving mixed signal.</a:t>
            </a:r>
          </a:p>
          <a:p>
            <a:r>
              <a:rPr lang="en-US" dirty="0"/>
              <a:t>Entropy is low when the expected surprise is low, i.e.,  when the “coin is unfair”. </a:t>
            </a:r>
          </a:p>
          <a:p>
            <a:pPr lvl="1"/>
            <a:r>
              <a:rPr lang="en-US" dirty="0"/>
              <a:t>When the classifier is giving a pure signal.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DD7FDB-98DE-FCBD-3875-8F2B897A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76" y="2673063"/>
            <a:ext cx="3638784" cy="351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539730-E29C-901E-1BD1-5FE78A043732}"/>
              </a:ext>
            </a:extLst>
          </p:cNvPr>
          <p:cNvSpPr txBox="1"/>
          <p:nvPr/>
        </p:nvSpPr>
        <p:spPr>
          <a:xfrm>
            <a:off x="8332833" y="2562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9EFC1-31BF-0049-5B69-089DCBB50516}"/>
              </a:ext>
            </a:extLst>
          </p:cNvPr>
          <p:cNvSpPr txBox="1"/>
          <p:nvPr/>
        </p:nvSpPr>
        <p:spPr>
          <a:xfrm>
            <a:off x="8332833" y="586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AEA8-E721-D8FE-A699-357F8BAB7A57}"/>
              </a:ext>
            </a:extLst>
          </p:cNvPr>
          <p:cNvSpPr txBox="1"/>
          <p:nvPr/>
        </p:nvSpPr>
        <p:spPr>
          <a:xfrm rot="16200000">
            <a:off x="7151779" y="4208469"/>
            <a:ext cx="20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Entropy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AE380-37DF-C890-154F-4F802F5DB3E8}"/>
              </a:ext>
            </a:extLst>
          </p:cNvPr>
          <p:cNvSpPr txBox="1"/>
          <p:nvPr/>
        </p:nvSpPr>
        <p:spPr>
          <a:xfrm>
            <a:off x="8049287" y="6159625"/>
            <a:ext cx="45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Heads 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016B1-BE46-A047-22A2-23A967B55309}"/>
              </a:ext>
            </a:extLst>
          </p:cNvPr>
          <p:cNvSpPr txBox="1"/>
          <p:nvPr/>
        </p:nvSpPr>
        <p:spPr>
          <a:xfrm>
            <a:off x="8483676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FC3AD-0718-07C1-E38A-E5BFCE5295EC}"/>
              </a:ext>
            </a:extLst>
          </p:cNvPr>
          <p:cNvSpPr txBox="1"/>
          <p:nvPr/>
        </p:nvSpPr>
        <p:spPr>
          <a:xfrm>
            <a:off x="11820774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690BB2-D314-E2B4-174F-1CE49C8B89E8}"/>
              </a:ext>
            </a:extLst>
          </p:cNvPr>
          <p:cNvCxnSpPr>
            <a:cxnSpLocks/>
          </p:cNvCxnSpPr>
          <p:nvPr/>
        </p:nvCxnSpPr>
        <p:spPr>
          <a:xfrm>
            <a:off x="5953125" y="5743575"/>
            <a:ext cx="26813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=−2×0.5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r>
                  <a:rPr lang="en-US" dirty="0"/>
                  <a:t>Biased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  <a:blipFill>
                <a:blip r:embed="rId3"/>
                <a:stretch>
                  <a:fillRect l="-15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B018123-42A5-6580-7179-6CD178B85FC0}"/>
              </a:ext>
            </a:extLst>
          </p:cNvPr>
          <p:cNvCxnSpPr>
            <a:cxnSpLocks/>
          </p:cNvCxnSpPr>
          <p:nvPr/>
        </p:nvCxnSpPr>
        <p:spPr>
          <a:xfrm>
            <a:off x="5543550" y="2350967"/>
            <a:ext cx="4759518" cy="3680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B6BA-04B9-09CB-8C2A-D5CA091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9922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decision tree at a given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classes the entropy metric is defined as: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entropy loss when we split that node on a feature is given by: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7FAC0-55BA-B2D6-5CEC-5F923219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7883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×0.46−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=0.4749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7234892" cy="4901219"/>
            <a:chOff x="4749508" y="1269551"/>
            <a:chExt cx="7234892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1416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3E5BC-2ED3-EB2E-5F76-F644A5F4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1079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×0.81−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entropy loss shows a slight reduction accounting for the purity on the left branch.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6939939" cy="4901219"/>
            <a:chOff x="4749508" y="1269551"/>
            <a:chExt cx="6939939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1547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12136-7406-0028-07F4-D21996B0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95495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F399-F91E-1C3A-A7E1-EA573A5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Gini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Gini Loss is similar to the Entropy loss function in the form of the graph, with a difference being that it is a polynomial expression.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  <a:blipFill>
                <a:blip r:embed="rId2"/>
                <a:stretch>
                  <a:fillRect l="-1217" t="-385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8EA83-80A0-2D94-565F-8CFCC7F7AC85}"/>
              </a:ext>
            </a:extLst>
          </p:cNvPr>
          <p:cNvGrpSpPr/>
          <p:nvPr/>
        </p:nvGrpSpPr>
        <p:grpSpPr>
          <a:xfrm>
            <a:off x="7836582" y="3659239"/>
            <a:ext cx="3917014" cy="3087726"/>
            <a:chOff x="8172857" y="3363964"/>
            <a:chExt cx="3917014" cy="3087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A075E6-7549-72CF-34CD-19FD2F325631}"/>
                </a:ext>
              </a:extLst>
            </p:cNvPr>
            <p:cNvSpPr txBox="1"/>
            <p:nvPr/>
          </p:nvSpPr>
          <p:spPr>
            <a:xfrm rot="16200000">
              <a:off x="7544745" y="4482102"/>
              <a:ext cx="2004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Loss Metrics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480498-9B0F-10DB-39D9-C0D23892B172}"/>
                </a:ext>
              </a:extLst>
            </p:cNvPr>
            <p:cNvSpPr txBox="1"/>
            <p:nvPr/>
          </p:nvSpPr>
          <p:spPr>
            <a:xfrm>
              <a:off x="8172857" y="5990025"/>
              <a:ext cx="3917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Probability of binary classifier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12AF6-F79B-26EC-3F42-9C341834D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940" y="3363964"/>
              <a:ext cx="2706848" cy="26607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F5C29-F991-BA5C-46A0-98F41B9881CC}"/>
                </a:ext>
              </a:extLst>
            </p:cNvPr>
            <p:cNvSpPr txBox="1"/>
            <p:nvPr/>
          </p:nvSpPr>
          <p:spPr>
            <a:xfrm>
              <a:off x="10587038" y="3690938"/>
              <a:ext cx="9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E5A57"/>
                  </a:solidFill>
                </a:rPr>
                <a:t>Entropy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D7636A-3EDC-E087-60EF-FE331F615B73}"/>
                </a:ext>
              </a:extLst>
            </p:cNvPr>
            <p:cNvSpPr txBox="1"/>
            <p:nvPr/>
          </p:nvSpPr>
          <p:spPr>
            <a:xfrm>
              <a:off x="10587038" y="467314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27EBA"/>
                  </a:solidFill>
                </a:rPr>
                <a:t>Gini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FDF77-9FE9-7A25-3C03-E98DFCE4F4E8}"/>
                </a:ext>
              </a:extLst>
            </p:cNvPr>
            <p:cNvSpPr txBox="1"/>
            <p:nvPr/>
          </p:nvSpPr>
          <p:spPr>
            <a:xfrm>
              <a:off x="9139910" y="5383464"/>
              <a:ext cx="1905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B50AC"/>
                  </a:solidFill>
                </a:rPr>
                <a:t>Miss-Classification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C9FA-140C-4694-568C-7E923E1C6588}"/>
              </a:ext>
            </a:extLst>
          </p:cNvPr>
          <p:cNvSpPr txBox="1">
            <a:spLocks/>
          </p:cNvSpPr>
          <p:nvPr/>
        </p:nvSpPr>
        <p:spPr>
          <a:xfrm>
            <a:off x="838200" y="4412433"/>
            <a:ext cx="6936513" cy="19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The graph for all metrics are compared for a binary classifier</a:t>
            </a:r>
          </a:p>
          <a:p>
            <a:pPr marL="0" indent="0">
              <a:buNone/>
            </a:pPr>
            <a:r>
              <a:rPr lang="en-AU" dirty="0"/>
              <a:t>Note: Reduction at a split is computed akin </a:t>
            </a:r>
            <a:br>
              <a:rPr lang="en-AU" dirty="0"/>
            </a:br>
            <a:r>
              <a:rPr lang="en-AU" dirty="0"/>
              <a:t>to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/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0.30 Diabetes, 0.70 No Diabetes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∗0.70+#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𝑁𝑜𝑛𝐷𝑖𝑎𝑏𝑒𝑡𝑖𝑐𝑠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∗0.30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blipFill>
                <a:blip r:embed="rId4"/>
                <a:stretch>
                  <a:fillRect l="-954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6FBF2-0E8B-86E8-1A0F-198E1AF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4700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×0.22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8" y="1269551"/>
            <a:ext cx="7449370" cy="4918403"/>
            <a:chOff x="4678018" y="1269551"/>
            <a:chExt cx="7449370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361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1360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133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527F5-22D2-9F72-D7B3-03796C2F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2741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Gini loss shows a slight reduction accounting for the purity on the left branch akin to the entropy metric.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7" y="1269551"/>
            <a:ext cx="7330749" cy="4918403"/>
            <a:chOff x="4678017" y="1269551"/>
            <a:chExt cx="7330749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40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749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835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3A725-25BE-BAA0-7F93-7FE4157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461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994" cy="4351338"/>
          </a:xfrm>
        </p:spPr>
        <p:txBody>
          <a:bodyPr>
            <a:noAutofit/>
          </a:bodyPr>
          <a:lstStyle/>
          <a:p>
            <a:r>
              <a:rPr lang="en-AU" sz="2400" dirty="0"/>
              <a:t>A hierarchical binary tree model where every root and internal node represents a yes/no test based on an attribute of the data that leads us to a class label in the leaf node.</a:t>
            </a:r>
          </a:p>
          <a:p>
            <a:endParaRPr lang="en-AU" sz="2400" dirty="0"/>
          </a:p>
          <a:p>
            <a:r>
              <a:rPr lang="en-AU" sz="2400" dirty="0"/>
              <a:t>ID3 construction algorithm:</a:t>
            </a:r>
          </a:p>
          <a:p>
            <a:pPr lvl="1"/>
            <a:r>
              <a:rPr lang="en-AU" sz="2000" dirty="0"/>
              <a:t>Explicit evaluation of every training data point, for an attribute to find a threshold minimizing a “loss metric”. </a:t>
            </a:r>
          </a:p>
          <a:p>
            <a:pPr lvl="1"/>
            <a:r>
              <a:rPr lang="en-AU" sz="2000" dirty="0"/>
              <a:t>The attribute that provides the “minimal loss” is used for a given node. </a:t>
            </a:r>
          </a:p>
          <a:p>
            <a:pPr lvl="1"/>
            <a:r>
              <a:rPr lang="en-AU" sz="2000" dirty="0"/>
              <a:t>Repeated recursively till “satisfactory” class “purity” is achieved.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CE963-1B89-422F-1198-2E455158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5B6A-0574-870B-4679-E8DA1EB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7264D-6D3B-765A-EF4D-8B13645E2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6A2D6-DB86-3B63-9F87-2B3A071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645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518FA-F3E3-D503-E6F4-28D45FE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Source: Diabetes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71308-63B4-7831-D9C8-F87E3448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https://www.kaggle.com/datasets/mathchi/diabetes-data-set</a:t>
            </a:r>
          </a:p>
          <a:p>
            <a:pPr marL="0" indent="0">
              <a:buNone/>
            </a:pPr>
            <a:r>
              <a:rPr lang="en-US" dirty="0"/>
              <a:t>Accessed on:7/22/2023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Context</a:t>
            </a:r>
          </a:p>
          <a:p>
            <a:pPr marL="0" indent="0">
              <a:buNone/>
            </a:pPr>
            <a:r>
              <a:rPr lang="en-US" dirty="0"/>
              <a:t>This dataset is originally from the </a:t>
            </a:r>
            <a:r>
              <a:rPr lang="en-US" u="sng" dirty="0"/>
              <a:t>National Institute of Diabetes and Digestive and Kidney Diseases</a:t>
            </a:r>
            <a:r>
              <a:rPr lang="en-US" dirty="0"/>
              <a:t>. The objective is to predict based on diagnostic measurements whether a patient has diabetes.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Content</a:t>
            </a:r>
          </a:p>
          <a:p>
            <a:pPr marL="0" indent="0">
              <a:buNone/>
            </a:pPr>
            <a:r>
              <a:rPr lang="en-US" dirty="0"/>
              <a:t>Several constraints were placed on the selection of these instances from a larger database. In particular, all patients here are females at least 21 years old of Pima Indian heritage.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B0E439-6D17-0427-7522-FE92578D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1003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6E6-D178-8ADE-4BBD-DACC15F7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E301-A859-2FD9-4100-562356182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dataset with no missing data.</a:t>
            </a:r>
          </a:p>
          <a:p>
            <a:r>
              <a:rPr lang="en-US" dirty="0"/>
              <a:t>One hot encoded categorical variables. </a:t>
            </a:r>
          </a:p>
          <a:p>
            <a:r>
              <a:rPr lang="en-US" dirty="0"/>
              <a:t>8 Features </a:t>
            </a:r>
          </a:p>
          <a:p>
            <a:pPr lvl="1"/>
            <a:r>
              <a:rPr lang="en-US" dirty="0"/>
              <a:t>Pregnancies,</a:t>
            </a:r>
          </a:p>
          <a:p>
            <a:pPr lvl="1"/>
            <a:r>
              <a:rPr lang="en-US" dirty="0"/>
              <a:t>Glucose,</a:t>
            </a:r>
          </a:p>
          <a:p>
            <a:pPr lvl="1"/>
            <a:r>
              <a:rPr lang="en-US" dirty="0"/>
              <a:t>Blood Pressure,</a:t>
            </a:r>
          </a:p>
          <a:p>
            <a:pPr lvl="1"/>
            <a:r>
              <a:rPr lang="en-US" dirty="0"/>
              <a:t>Skin Thickness,</a:t>
            </a:r>
          </a:p>
          <a:p>
            <a:pPr lvl="1"/>
            <a:r>
              <a:rPr lang="en-US" dirty="0"/>
              <a:t>Insulin,</a:t>
            </a:r>
          </a:p>
          <a:p>
            <a:pPr lvl="1"/>
            <a:r>
              <a:rPr lang="en-US" dirty="0"/>
              <a:t>BMI,</a:t>
            </a:r>
          </a:p>
          <a:p>
            <a:pPr lvl="1"/>
            <a:r>
              <a:rPr lang="en-US" dirty="0" err="1"/>
              <a:t>DiabetesPedigreeFunction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1C7C-28CE-B4FF-2532-36156833A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randomly split into 70% training and 30% test</a:t>
            </a:r>
          </a:p>
          <a:p>
            <a:pPr lvl="1"/>
            <a:r>
              <a:rPr lang="en-US" dirty="0"/>
              <a:t>Training – 538</a:t>
            </a:r>
          </a:p>
          <a:p>
            <a:pPr lvl="2"/>
            <a:r>
              <a:rPr lang="en-US" dirty="0"/>
              <a:t>Diabetic – 202</a:t>
            </a:r>
          </a:p>
          <a:p>
            <a:pPr lvl="2"/>
            <a:r>
              <a:rPr lang="en-US" dirty="0"/>
              <a:t>Non-Diabetic – 336</a:t>
            </a:r>
          </a:p>
          <a:p>
            <a:pPr lvl="1"/>
            <a:r>
              <a:rPr lang="en-US" dirty="0"/>
              <a:t>Test – 230 </a:t>
            </a:r>
          </a:p>
          <a:p>
            <a:pPr lvl="2"/>
            <a:r>
              <a:rPr lang="en-US" dirty="0"/>
              <a:t>Diabetic – 66</a:t>
            </a:r>
          </a:p>
          <a:p>
            <a:pPr lvl="2"/>
            <a:r>
              <a:rPr lang="en-US" dirty="0"/>
              <a:t>Non-Diabetic – 164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9AB3-AE42-A43C-2076-EC6D8022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31946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/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tree formed by a random split on BMI and the impact on two metrics Entropy and Gini: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0.955−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0.355×0.652−0.645×1.0=0.079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Gini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0.469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0.355×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0.279 −0.645×0.5=0.047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is a slight reduction owing to purity of the left branch. Exploring multiple possible features and splits on each of them we get the optimal choice.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blipFill>
                <a:blip r:embed="rId2"/>
                <a:stretch>
                  <a:fillRect l="-47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blipFill>
                <a:blip r:embed="rId3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=0.652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=1.0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blipFill>
                <a:blip r:embed="rId5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85271" y="3207921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6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0.279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7598368" y="3184463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9173683" y="3184463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ABBE4-F8AF-BE7F-E0C4-BA5818A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6261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CA41B-0AFC-18B3-5821-2DDA09960BA6}"/>
              </a:ext>
            </a:extLst>
          </p:cNvPr>
          <p:cNvSpPr txBox="1"/>
          <p:nvPr/>
        </p:nvSpPr>
        <p:spPr>
          <a:xfrm>
            <a:off x="976312" y="5153786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Depth 1 Tree based on Entropy &amp;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blipFill>
                <a:blip r:embed="rId2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=0.721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3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=.971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88203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98159" y="3207921"/>
            <a:ext cx="1562428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≤123.5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5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0.319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480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blipFill>
                <a:blip r:embed="rId7"/>
                <a:stretch>
                  <a:fillRect t="-3247"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598369" y="3184463"/>
            <a:ext cx="1575314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173683" y="3184463"/>
            <a:ext cx="157531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E4F7-1790-377E-35EA-3A1B5B5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701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325-C33F-4A4B-2358-34D75DD5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 Tree Performance on test?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037271-F6D4-FEDA-B136-6DA856B61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07" y="2102465"/>
            <a:ext cx="4327708" cy="3687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/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46+125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(46+125+39+20)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=74.35%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39+125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=23.78%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39+46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=54.12%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𝑅𝑒𝑐𝑎𝑙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(46+20)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=69.70%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13386-153C-2A85-0D33-8BB455F6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0853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AC438-5076-7355-4F59-6C93117A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85" y="1690688"/>
            <a:ext cx="5189982" cy="4653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06362-258D-0F5A-7D53-5B50B0E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&amp; Variance:</a:t>
            </a:r>
            <a:br>
              <a:rPr lang="en-US" dirty="0"/>
            </a:br>
            <a:r>
              <a:rPr lang="en-US" sz="3200" dirty="0"/>
              <a:t>Can we do better if we grow the tree deeper?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B68A1-BC98-B897-ABFA-5BBB95A6415A}"/>
              </a:ext>
            </a:extLst>
          </p:cNvPr>
          <p:cNvSpPr txBox="1"/>
          <p:nvPr/>
        </p:nvSpPr>
        <p:spPr>
          <a:xfrm>
            <a:off x="9109752" y="2184657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low variance and low bias is between depth 2 - 7 with low prediction error. </a:t>
            </a:r>
          </a:p>
          <a:p>
            <a:endParaRPr lang="en-US" dirty="0"/>
          </a:p>
          <a:p>
            <a:r>
              <a:rPr lang="en-US" dirty="0"/>
              <a:t>While bias grows lower with increasing depth &gt;7 we will be in higher variance territory and higher generalization error.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B773BA-C076-8B07-F140-4CC67481D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7" t="6698" r="6545" b="51254"/>
          <a:stretch/>
        </p:blipFill>
        <p:spPr bwMode="auto">
          <a:xfrm>
            <a:off x="6890073" y="2353863"/>
            <a:ext cx="77343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342B7-A5B7-1E0F-1004-F4AFB8ED4F3F}"/>
              </a:ext>
            </a:extLst>
          </p:cNvPr>
          <p:cNvCxnSpPr>
            <a:cxnSpLocks/>
          </p:cNvCxnSpPr>
          <p:nvPr/>
        </p:nvCxnSpPr>
        <p:spPr>
          <a:xfrm>
            <a:off x="4853556" y="1752867"/>
            <a:ext cx="0" cy="433705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A9238E-E83A-8B2F-D656-DFF70AAC880A}"/>
              </a:ext>
            </a:extLst>
          </p:cNvPr>
          <p:cNvSpPr txBox="1"/>
          <p:nvPr/>
        </p:nvSpPr>
        <p:spPr>
          <a:xfrm>
            <a:off x="6757228" y="3066481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Low Bias</a:t>
            </a:r>
          </a:p>
          <a:p>
            <a:pPr algn="ctr"/>
            <a:r>
              <a:rPr lang="en-US" sz="1200" dirty="0"/>
              <a:t>High Variance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DCF9B6-00E1-A619-4246-4004804716A2}"/>
              </a:ext>
            </a:extLst>
          </p:cNvPr>
          <p:cNvCxnSpPr>
            <a:cxnSpLocks/>
          </p:cNvCxnSpPr>
          <p:nvPr/>
        </p:nvCxnSpPr>
        <p:spPr>
          <a:xfrm>
            <a:off x="3808245" y="1752867"/>
            <a:ext cx="0" cy="42799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1D31DD80-DD91-A5D5-8F8F-C8F018257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7230" r="46348" b="50722"/>
          <a:stretch/>
        </p:blipFill>
        <p:spPr bwMode="auto">
          <a:xfrm>
            <a:off x="3833412" y="2353863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CB39A6-E77E-B2C3-12F2-85371DCC6B27}"/>
              </a:ext>
            </a:extLst>
          </p:cNvPr>
          <p:cNvSpPr txBox="1"/>
          <p:nvPr/>
        </p:nvSpPr>
        <p:spPr>
          <a:xfrm>
            <a:off x="3852843" y="3159511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Low Bias</a:t>
            </a:r>
          </a:p>
          <a:p>
            <a:r>
              <a:rPr lang="en-US" sz="1200" dirty="0"/>
              <a:t>Low Variance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70796E8-6709-1F3F-FA4A-A0DBE0B8C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6" t="53417" r="7016" b="4535"/>
          <a:stretch/>
        </p:blipFill>
        <p:spPr bwMode="auto">
          <a:xfrm>
            <a:off x="3028627" y="5022701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BBBB-9212-736A-8AF6-C42E532D9C9F}"/>
              </a:ext>
            </a:extLst>
          </p:cNvPr>
          <p:cNvSpPr txBox="1"/>
          <p:nvPr/>
        </p:nvSpPr>
        <p:spPr>
          <a:xfrm>
            <a:off x="1897259" y="5180488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High Bias</a:t>
            </a:r>
          </a:p>
          <a:p>
            <a:r>
              <a:rPr lang="en-US" sz="1200" dirty="0"/>
              <a:t>High Variance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A2C4-7DB1-2F23-10E1-C007B3F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0033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D64C-13C0-9DC8-73F5-F91B331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 Optimized Depth 4 Tree on a Training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D10B7-2B55-3983-9183-CB99B2D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pic>
        <p:nvPicPr>
          <p:cNvPr id="1829" name="Picture 1828">
            <a:extLst>
              <a:ext uri="{FF2B5EF4-FFF2-40B4-BE49-F238E27FC236}">
                <a16:creationId xmlns:a16="http://schemas.microsoft.com/office/drawing/2014/main" id="{697AE9DD-C055-F6B8-A557-0CE5B051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624"/>
            <a:ext cx="12192000" cy="4113790"/>
          </a:xfrm>
          <a:prstGeom prst="rect">
            <a:avLst/>
          </a:prstGeom>
        </p:spPr>
      </p:pic>
      <p:graphicFrame>
        <p:nvGraphicFramePr>
          <p:cNvPr id="1832" name="Table 1832">
            <a:extLst>
              <a:ext uri="{FF2B5EF4-FFF2-40B4-BE49-F238E27FC236}">
                <a16:creationId xmlns:a16="http://schemas.microsoft.com/office/drawing/2014/main" id="{6D88EA68-71AA-A277-E605-19BCDE02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49559"/>
              </p:ext>
            </p:extLst>
          </p:nvPr>
        </p:nvGraphicFramePr>
        <p:xfrm>
          <a:off x="9199844" y="1549098"/>
          <a:ext cx="2558486" cy="147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43">
                  <a:extLst>
                    <a:ext uri="{9D8B030D-6E8A-4147-A177-3AD203B41FA5}">
                      <a16:colId xmlns:a16="http://schemas.microsoft.com/office/drawing/2014/main" val="3757442658"/>
                    </a:ext>
                  </a:extLst>
                </a:gridCol>
                <a:gridCol w="1279243">
                  <a:extLst>
                    <a:ext uri="{9D8B030D-6E8A-4147-A177-3AD203B41FA5}">
                      <a16:colId xmlns:a16="http://schemas.microsoft.com/office/drawing/2014/main" val="216245063"/>
                    </a:ext>
                  </a:extLst>
                </a:gridCol>
              </a:tblGrid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on Test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139231213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76.52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71036476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63.63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692433044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58.33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97537275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FPR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18.29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2580739939"/>
                  </a:ext>
                </a:extLst>
              </a:tr>
            </a:tbl>
          </a:graphicData>
        </a:graphic>
      </p:graphicFrame>
      <p:pic>
        <p:nvPicPr>
          <p:cNvPr id="1836" name="Picture 1835">
            <a:extLst>
              <a:ext uri="{FF2B5EF4-FFF2-40B4-BE49-F238E27FC236}">
                <a16:creationId xmlns:a16="http://schemas.microsoft.com/office/drawing/2014/main" id="{3285A726-4DB9-A94B-274C-C71201CB2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447"/>
          <a:stretch/>
        </p:blipFill>
        <p:spPr>
          <a:xfrm>
            <a:off x="433670" y="1395124"/>
            <a:ext cx="1601494" cy="1780164"/>
          </a:xfrm>
          <a:prstGeom prst="rect">
            <a:avLst/>
          </a:prstGeom>
        </p:spPr>
      </p:pic>
      <p:sp>
        <p:nvSpPr>
          <p:cNvPr id="1837" name="TextBox 1836">
            <a:extLst>
              <a:ext uri="{FF2B5EF4-FFF2-40B4-BE49-F238E27FC236}">
                <a16:creationId xmlns:a16="http://schemas.microsoft.com/office/drawing/2014/main" id="{A0473C21-E87F-0DF2-B13F-3A90DA4495D1}"/>
              </a:ext>
            </a:extLst>
          </p:cNvPr>
          <p:cNvSpPr txBox="1"/>
          <p:nvPr/>
        </p:nvSpPr>
        <p:spPr>
          <a:xfrm>
            <a:off x="2035164" y="2057464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5613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/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sz="2800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𝑡𝑟𝑎𝑖𝑛𝑖𝑛𝑔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𝑒𝑥𝑎𝑚𝑝𝑙𝑒𝑠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05E9AF-F091-02E3-81B4-543CB323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2868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2004-87F6-80CE-E74B-4993042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Generalization Error, 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6486-C5C3-2540-9014-40F1616F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15" y="1542127"/>
            <a:ext cx="5508770" cy="491833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E3B60-2178-AAB4-9907-024F6536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175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E417-5D33-1113-5CF9-A9AC5DBE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Indicators of probability of miss-classification minimizing which helps us build tree classifiers.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AB4A-8CDE-4DEC-A44E-CF1E883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5F0E-02C1-CBB1-480A-FDB624B7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ED9B-2D55-5AF3-C677-46A27FA14E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is an ensemble learning method that combines the predictions of multiple decision trees to improve the accuracy and robustness of the model.</a:t>
            </a:r>
          </a:p>
          <a:p>
            <a:r>
              <a:rPr lang="en-GB" dirty="0"/>
              <a:t>For classification tasks, Random Forest combines the predictions of individual trees through majority voting. </a:t>
            </a:r>
          </a:p>
          <a:p>
            <a:r>
              <a:rPr lang="en-GB" dirty="0"/>
              <a:t>For regression tasks, it takes the average of the predictions from all the trees.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2080D-7992-B560-E489-15A0359C80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level of randomness:</a:t>
            </a:r>
          </a:p>
          <a:p>
            <a:pPr lvl="1"/>
            <a:r>
              <a:rPr lang="en-GB" dirty="0"/>
              <a:t>Bootstrapping (Random Sampling): </a:t>
            </a:r>
          </a:p>
          <a:p>
            <a:pPr lvl="2"/>
            <a:r>
              <a:rPr lang="en-GB" dirty="0"/>
              <a:t>When building each decision tree in the forest, Random Forest randomly selects a subset of the training data with replacement. </a:t>
            </a:r>
          </a:p>
          <a:p>
            <a:pPr lvl="1"/>
            <a:r>
              <a:rPr lang="en-GB" dirty="0"/>
              <a:t>Feature Randomness: </a:t>
            </a:r>
          </a:p>
          <a:p>
            <a:pPr lvl="2"/>
            <a:r>
              <a:rPr lang="en-GB" dirty="0"/>
              <a:t>Instead of considering all features for splitting at each node, it randomly selects a subset of features. This helps in reducing the correlation between individual trees. </a:t>
            </a:r>
          </a:p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Compare to single decision tree, it has high accuracy and low variance.</a:t>
            </a:r>
          </a:p>
          <a:p>
            <a:pPr marL="0" indent="0">
              <a:buNone/>
            </a:pPr>
            <a:r>
              <a:rPr lang="en-GB" dirty="0"/>
              <a:t>		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3998-C0D3-5E4C-C7AC-EC7BE578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B50-A402-D291-90F8-34860784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5F5E-380D-DD90-6062-F6F3655F6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DB31-B911-6E47-CC69-E595813BA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4E2B-A047-8A61-0F28-402CED7B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Miss-Classification Loss/Classification Error Rate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trees assign the most commonly occurring training class in a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be the output of that leaf node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presence of any other class indicates miss-classification loss (MCL) or Classification Error Rate (CER).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D3B6-D3AF-4D9D-B3DC-C2ED41C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1566"/>
            <a:chOff x="-39295" y="2433164"/>
            <a:chExt cx="4670324" cy="4391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55</a:t>
              </a:r>
            </a:p>
            <a:p>
              <a:r>
                <a:rPr lang="en-US" dirty="0"/>
                <a:t>#Bajji 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226285" y="4607305"/>
              <a:ext cx="140474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5</a:t>
              </a:r>
            </a:p>
            <a:p>
              <a:pPr algn="r"/>
              <a:r>
                <a:rPr lang="en-US" dirty="0"/>
                <a:t>#Bajji 34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1B321B-D642-E008-8ECA-E55BF795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6767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3650"/>
            <a:chOff x="-39295" y="2433164"/>
            <a:chExt cx="4670324" cy="43936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DDCF0-F762-E405-9669-94C5E0D0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196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AD500D-7ADE-44AB-6400-7817F7E7BC2E}"/>
              </a:ext>
            </a:extLst>
          </p:cNvPr>
          <p:cNvSpPr/>
          <p:nvPr/>
        </p:nvSpPr>
        <p:spPr>
          <a:xfrm>
            <a:off x="8982047" y="2066605"/>
            <a:ext cx="1580422" cy="1462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N </a:t>
            </a:r>
          </a:p>
          <a:p>
            <a:pPr algn="ctr"/>
            <a:r>
              <a:rPr lang="en-US" dirty="0"/>
              <a:t>Items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73690-89F7-2612-1177-CC19E87461A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871639" y="3529233"/>
            <a:ext cx="900619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229AC-DD6A-D949-7F0E-167D374B182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772258" y="3529233"/>
            <a:ext cx="819116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blipFill>
                <a:blip r:embed="rId2"/>
                <a:stretch>
                  <a:fillRect l="-4839" t="-8197" r="-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Remaining fraction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blipFill>
                <a:blip r:embed="rId3"/>
                <a:stretch>
                  <a:fillRect l="-2736" t="-4717" r="-152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1135A72-D1DE-DBF5-1F35-907CB217DAD5}"/>
              </a:ext>
            </a:extLst>
          </p:cNvPr>
          <p:cNvSpPr txBox="1"/>
          <p:nvPr/>
        </p:nvSpPr>
        <p:spPr>
          <a:xfrm>
            <a:off x="9224732" y="1675087"/>
            <a:ext cx="1152859" cy="35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/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total positive elements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Conservation of total negative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Drop in MCL: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sz="1200" b="0" dirty="0"/>
                </a:br>
                <a:endParaRPr lang="en-US" sz="1200" b="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  <a:blipFill>
                <a:blip r:embed="rId7"/>
                <a:stretch>
                  <a:fillRect l="-1542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/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/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/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≤0.5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&gt;0.5</m:t>
                                  </m:r>
                                </m:e>
                              </m:eqAr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blipFill>
                <a:blip r:embed="rId10"/>
                <a:stretch>
                  <a:fillRect l="-3811" t="-175904" b="-25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/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=(1−2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6E6DA-297C-65AE-95B0-949ADF77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112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Miss-Classification Loss/Classification Error Rate – Reason for Insensitivity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5BFD2F-94D1-AA9C-0FB7-E7D75CCC9B31}"/>
              </a:ext>
            </a:extLst>
          </p:cNvPr>
          <p:cNvGrpSpPr/>
          <p:nvPr/>
        </p:nvGrpSpPr>
        <p:grpSpPr>
          <a:xfrm>
            <a:off x="7234610" y="1690688"/>
            <a:ext cx="4670324" cy="4393650"/>
            <a:chOff x="-39295" y="2433164"/>
            <a:chExt cx="4670324" cy="43936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B7870F-956B-33E9-68E6-16EA68BD3499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7FFA535-46AC-EA0D-EFDE-4CBFC791E0C7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AE69819-29F8-9ECF-EC3C-9155C434745E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392997C-8696-D82F-A405-623299A0C203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4B286F-BA28-B2E6-DD9D-BFE721FAAF6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E4317F-AD92-EF4C-8FF9-121F3CE696C7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47FEB5B-CA41-CDB2-CCF9-92A7628887AD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BE6A2F7-39B8-3A6B-1716-7100F91A79E9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D3DC6-72B9-9188-3945-626490CED7FB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20F1F9-2F06-3812-ECB1-E226080D30B8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85D152-2F9B-8A30-7E79-BDDB9DB44E8A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78CF45-7838-0E8C-475A-F85A032F2735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879E4A-F8C2-F5C5-4138-A0E6B4D25CD3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1729C-8209-8FF7-8F97-74033584BC41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2"/>
                  <a:stretch>
                    <a:fillRect l="-538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4790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434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8EDFB-24E3-D5FD-1D6F-40B7B5464375}"/>
              </a:ext>
            </a:extLst>
          </p:cNvPr>
          <p:cNvSpPr/>
          <p:nvPr/>
        </p:nvSpPr>
        <p:spPr>
          <a:xfrm>
            <a:off x="753753" y="1931351"/>
            <a:ext cx="6451447" cy="44707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majority/minority class in parent node remains in majority/minority in both the leaf nodes, then the miss-classification loss reduction is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reason for this is the linearity of this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Hence there is a need for a more sensitive metric to capture purity within such divisions.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B886-AD69-1313-ECBA-B8D451B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0615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AU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F254F6-41C0-9055-7D3D-57EB9518B286}"/>
              </a:ext>
            </a:extLst>
          </p:cNvPr>
          <p:cNvGrpSpPr/>
          <p:nvPr/>
        </p:nvGrpSpPr>
        <p:grpSpPr>
          <a:xfrm>
            <a:off x="6507651" y="1361734"/>
            <a:ext cx="3607475" cy="4955393"/>
            <a:chOff x="6507651" y="1361734"/>
            <a:chExt cx="3607475" cy="495539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71134-E89E-295C-06C9-0F7DCE60AD54}"/>
                </a:ext>
              </a:extLst>
            </p:cNvPr>
            <p:cNvCxnSpPr/>
            <p:nvPr/>
          </p:nvCxnSpPr>
          <p:spPr>
            <a:xfrm>
              <a:off x="7105475" y="4102217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C10EBF-D269-587C-75C2-756F499C4C66}"/>
                </a:ext>
              </a:extLst>
            </p:cNvPr>
            <p:cNvCxnSpPr/>
            <p:nvPr/>
          </p:nvCxnSpPr>
          <p:spPr>
            <a:xfrm>
              <a:off x="7105475" y="5947795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/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EB929-9912-AC85-AC41-4D90268DFF33}"/>
                </a:ext>
              </a:extLst>
            </p:cNvPr>
            <p:cNvSpPr txBox="1"/>
            <p:nvPr/>
          </p:nvSpPr>
          <p:spPr>
            <a:xfrm>
              <a:off x="7105475" y="5947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AB709-4465-3A6D-9AAD-F5141B85E76A}"/>
                </a:ext>
              </a:extLst>
            </p:cNvPr>
            <p:cNvSpPr txBox="1"/>
            <p:nvPr/>
          </p:nvSpPr>
          <p:spPr>
            <a:xfrm>
              <a:off x="8406308" y="5947795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41764-2BA2-A1DC-04C5-9A70F70A8CAF}"/>
                </a:ext>
              </a:extLst>
            </p:cNvPr>
            <p:cNvSpPr/>
            <p:nvPr/>
          </p:nvSpPr>
          <p:spPr>
            <a:xfrm>
              <a:off x="8331413" y="4420998"/>
              <a:ext cx="392278" cy="152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2C8C7-0753-A631-3EF4-E79F833BC689}"/>
                </a:ext>
              </a:extLst>
            </p:cNvPr>
            <p:cNvSpPr txBox="1"/>
            <p:nvPr/>
          </p:nvSpPr>
          <p:spPr>
            <a:xfrm>
              <a:off x="6507651" y="3727649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F3CCC-073B-EBF7-DE7A-4D00D7D34001}"/>
                </a:ext>
              </a:extLst>
            </p:cNvPr>
            <p:cNvSpPr txBox="1"/>
            <p:nvPr/>
          </p:nvSpPr>
          <p:spPr>
            <a:xfrm>
              <a:off x="6803789" y="4236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D2DCD3-A609-F96C-EA87-58CB8718DEA1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7105475" y="4420998"/>
              <a:ext cx="1618216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D62272-9698-3A7A-88DC-33C08BF80328}"/>
                </a:ext>
              </a:extLst>
            </p:cNvPr>
            <p:cNvCxnSpPr/>
            <p:nvPr/>
          </p:nvCxnSpPr>
          <p:spPr>
            <a:xfrm>
              <a:off x="7105475" y="1658290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50613-4FC4-1235-234E-8F1B3A098634}"/>
                </a:ext>
              </a:extLst>
            </p:cNvPr>
            <p:cNvCxnSpPr/>
            <p:nvPr/>
          </p:nvCxnSpPr>
          <p:spPr>
            <a:xfrm>
              <a:off x="7105475" y="3503868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17FCA-DF9C-F388-B4DE-E124B377C710}"/>
                </a:ext>
              </a:extLst>
            </p:cNvPr>
            <p:cNvSpPr txBox="1"/>
            <p:nvPr/>
          </p:nvSpPr>
          <p:spPr>
            <a:xfrm>
              <a:off x="7105475" y="3503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4A3A34-9DE7-DD2A-65DB-75AC7297E714}"/>
                </a:ext>
              </a:extLst>
            </p:cNvPr>
            <p:cNvSpPr txBox="1"/>
            <p:nvPr/>
          </p:nvSpPr>
          <p:spPr>
            <a:xfrm>
              <a:off x="8406308" y="3503868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654E3E-6B6B-A2E8-6250-C5F70E7D9985}"/>
                </a:ext>
              </a:extLst>
            </p:cNvPr>
            <p:cNvSpPr txBox="1"/>
            <p:nvPr/>
          </p:nvSpPr>
          <p:spPr>
            <a:xfrm>
              <a:off x="6507651" y="136173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4AECE0BC-5352-6AF9-3DE1-E89D3F84960C}"/>
                </a:ext>
              </a:extLst>
            </p:cNvPr>
            <p:cNvSpPr/>
            <p:nvPr/>
          </p:nvSpPr>
          <p:spPr>
            <a:xfrm>
              <a:off x="7180896" y="2041455"/>
              <a:ext cx="150842" cy="14540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/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/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/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5DF2-808F-5C0D-7820-2C07210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21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7928</TotalTime>
  <Words>2416</Words>
  <Application>Microsoft Office PowerPoint</Application>
  <PresentationFormat>Widescreen</PresentationFormat>
  <Paragraphs>460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Decision Trees</vt:lpstr>
      <vt:lpstr>Decision Tree</vt:lpstr>
      <vt:lpstr>Loss Metrics</vt:lpstr>
      <vt:lpstr>Miss-Classification Loss/Classification Error Rate - Definition</vt:lpstr>
      <vt:lpstr>Miss-Classification Loss/Classification Error Rate - Example</vt:lpstr>
      <vt:lpstr>Miss-Classification Loss/Classification Error Rate – Insensitive Example</vt:lpstr>
      <vt:lpstr>Miss-Classification Loss/Classification Error Rate – Insensitive Example</vt:lpstr>
      <vt:lpstr>Miss-Classification Loss/Classification Error Rate – Reason for Insensitivity </vt:lpstr>
      <vt:lpstr>Entropy</vt:lpstr>
      <vt:lpstr>Entropy</vt:lpstr>
      <vt:lpstr>Entropy</vt:lpstr>
      <vt:lpstr>Entropy</vt:lpstr>
      <vt:lpstr>Entropy: Discrete</vt:lpstr>
      <vt:lpstr>Entropy Loss/Log Loss</vt:lpstr>
      <vt:lpstr>Entropy Loss/Log Loss - Example</vt:lpstr>
      <vt:lpstr>Entropy Loss/Log Loss – Another Example</vt:lpstr>
      <vt:lpstr>Gini Loss</vt:lpstr>
      <vt:lpstr>Gini Loss - Example</vt:lpstr>
      <vt:lpstr>Gini Loss – Another Example</vt:lpstr>
      <vt:lpstr>Building a Decision Tree</vt:lpstr>
      <vt:lpstr>Example Data Source: Diabetes Data</vt:lpstr>
      <vt:lpstr>Data Details &amp; Prep</vt:lpstr>
      <vt:lpstr>Approach: ID3 Optimizing the loss metric</vt:lpstr>
      <vt:lpstr>Approach: ID3 Optimizing the loss metric</vt:lpstr>
      <vt:lpstr>Depth 1 Tree Performance on test?</vt:lpstr>
      <vt:lpstr>Bias &amp; Variance: Can we do better if we grow the tree deeper?</vt:lpstr>
      <vt:lpstr>Entropy Loss Optimized Depth 4 Tree on a Training Data</vt:lpstr>
      <vt:lpstr>PowerPoint Presentation</vt:lpstr>
      <vt:lpstr>Generalization Error, Bias and Variance</vt:lpstr>
      <vt:lpstr>Random Forest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Ganesh S</cp:lastModifiedBy>
  <cp:revision>88</cp:revision>
  <dcterms:created xsi:type="dcterms:W3CDTF">2023-07-02T05:28:43Z</dcterms:created>
  <dcterms:modified xsi:type="dcterms:W3CDTF">2023-09-14T09:26:35Z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2023-09-14T09:26:31Z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c67c81ea-8f96-4697-be13-7fc991d13444</vt:lpwstr>
  </property>
  <property fmtid="{D5CDD505-2E9C-101B-9397-08002B2CF9AE}" pid="7" name="MSIP_Label_defa4170-0d19-0005-0004-bc88714345d2_ActionId">
    <vt:lpwstr>35a54e12-1a07-4f6d-8951-400b419d53e0</vt:lpwstr>
  </property>
  <property fmtid="{D5CDD505-2E9C-101B-9397-08002B2CF9AE}" pid="8" name="MSIP_Label_defa4170-0d19-0005-0004-bc88714345d2_ContentBits">
    <vt:lpwstr>0</vt:lpwstr>
  </property>
</Properties>
</file>