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C4F4BE-D38B-434B-A52F-F32D00429D92}">
  <a:tblStyle styleId="{D6C4F4BE-D38B-434B-A52F-F32D00429D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405025c2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7e405025c2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e405025c2_2_2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7e405025c2_2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e405025c2_2_2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7e405025c2_2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e405025c2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7e405025c2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e405025c2_2_2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7e405025c2_2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e405025c2_2_3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7e405025c2_2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e405025c2_2_3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7e405025c2_2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e405025c2_2_3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7e405025c2_2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7e405025c2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7e405025c2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e405025c2_2_3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7e405025c2_2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e405025c2_2_3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7e405025c2_2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405025c2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7e405025c2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7e405025c2_2_4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7e405025c2_2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7e405025c2_2_4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7e405025c2_2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7e405025c2_2_4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7e405025c2_2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e405025c2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7e405025c2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e405025c2_2_4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7e405025c2_2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7e405025c2_2_4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7e405025c2_2_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7e405025c2_2_4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7e405025c2_2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7e405025c2_2_4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27e405025c2_2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e405025c2_2_5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7e405025c2_2_5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e405025c2_2_5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7e405025c2_2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e405025c2_2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7e405025c2_2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e40502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e40502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e405025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7e405025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405025c2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e405025c2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e405025c2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7e405025c2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405025c2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7e405025c2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e405025c2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7e405025c2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e405025c2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7e405025c2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e405025c2_2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7e405025c2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50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Relationship Id="rId6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56.png"/><Relationship Id="rId5" Type="http://schemas.openxmlformats.org/officeDocument/2006/relationships/image" Target="../media/image6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54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7.png"/><Relationship Id="rId4" Type="http://schemas.openxmlformats.org/officeDocument/2006/relationships/image" Target="../media/image71.png"/><Relationship Id="rId5" Type="http://schemas.openxmlformats.org/officeDocument/2006/relationships/image" Target="../media/image75.png"/><Relationship Id="rId6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5" Type="http://schemas.openxmlformats.org/officeDocument/2006/relationships/image" Target="../media/image70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5.png"/><Relationship Id="rId4" Type="http://schemas.openxmlformats.org/officeDocument/2006/relationships/image" Target="../media/image72.png"/><Relationship Id="rId5" Type="http://schemas.openxmlformats.org/officeDocument/2006/relationships/image" Target="../media/image7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3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0.png"/><Relationship Id="rId4" Type="http://schemas.openxmlformats.org/officeDocument/2006/relationships/image" Target="../media/image8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11" Type="http://schemas.openxmlformats.org/officeDocument/2006/relationships/image" Target="../media/image18.png"/><Relationship Id="rId10" Type="http://schemas.openxmlformats.org/officeDocument/2006/relationships/image" Target="../media/image8.png"/><Relationship Id="rId12" Type="http://schemas.openxmlformats.org/officeDocument/2006/relationships/image" Target="../media/image23.png"/><Relationship Id="rId9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Identifying the rules for classification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</a:t>
            </a:r>
            <a:endParaRPr/>
          </a:p>
        </p:txBody>
      </p:sp>
      <p:cxnSp>
        <p:nvCxnSpPr>
          <p:cNvPr id="298" name="Google Shape;298;p34"/>
          <p:cNvCxnSpPr/>
          <p:nvPr/>
        </p:nvCxnSpPr>
        <p:spPr>
          <a:xfrm>
            <a:off x="5329106" y="3076663"/>
            <a:ext cx="0" cy="138418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5329106" y="4460846"/>
            <a:ext cx="200706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00" name="Google Shape;300;p34"/>
          <p:cNvSpPr txBox="1"/>
          <p:nvPr/>
        </p:nvSpPr>
        <p:spPr>
          <a:xfrm>
            <a:off x="7292129" y="4322347"/>
            <a:ext cx="294215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01" name="Google Shape;301;p34"/>
          <p:cNvSpPr txBox="1"/>
          <p:nvPr/>
        </p:nvSpPr>
        <p:spPr>
          <a:xfrm>
            <a:off x="5329106" y="446084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302" name="Google Shape;302;p34"/>
          <p:cNvSpPr txBox="1"/>
          <p:nvPr/>
        </p:nvSpPr>
        <p:spPr>
          <a:xfrm>
            <a:off x="6304731" y="4460846"/>
            <a:ext cx="238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03" name="Google Shape;303;p34"/>
          <p:cNvSpPr txBox="1"/>
          <p:nvPr/>
        </p:nvSpPr>
        <p:spPr>
          <a:xfrm>
            <a:off x="4880738" y="2795737"/>
            <a:ext cx="8967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</a:t>
            </a:r>
            <a:endParaRPr sz="1100"/>
          </a:p>
        </p:txBody>
      </p:sp>
      <p:sp>
        <p:nvSpPr>
          <p:cNvPr id="304" name="Google Shape;304;p34"/>
          <p:cNvSpPr txBox="1"/>
          <p:nvPr/>
        </p:nvSpPr>
        <p:spPr>
          <a:xfrm>
            <a:off x="5093050" y="3167492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cxnSp>
        <p:nvCxnSpPr>
          <p:cNvPr id="305" name="Google Shape;305;p34"/>
          <p:cNvCxnSpPr/>
          <p:nvPr/>
        </p:nvCxnSpPr>
        <p:spPr>
          <a:xfrm>
            <a:off x="5329106" y="3875714"/>
            <a:ext cx="121366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lgDashDot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34"/>
          <p:cNvCxnSpPr/>
          <p:nvPr/>
        </p:nvCxnSpPr>
        <p:spPr>
          <a:xfrm>
            <a:off x="5329106" y="1243718"/>
            <a:ext cx="0" cy="138418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307" name="Google Shape;307;p34"/>
          <p:cNvCxnSpPr/>
          <p:nvPr/>
        </p:nvCxnSpPr>
        <p:spPr>
          <a:xfrm>
            <a:off x="5329106" y="2627901"/>
            <a:ext cx="200706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08" name="Google Shape;308;p34"/>
          <p:cNvSpPr txBox="1"/>
          <p:nvPr/>
        </p:nvSpPr>
        <p:spPr>
          <a:xfrm>
            <a:off x="5329106" y="2627901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309" name="Google Shape;309;p34"/>
          <p:cNvSpPr txBox="1"/>
          <p:nvPr/>
        </p:nvSpPr>
        <p:spPr>
          <a:xfrm>
            <a:off x="6304731" y="2627901"/>
            <a:ext cx="2380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10" name="Google Shape;310;p34"/>
          <p:cNvSpPr txBox="1"/>
          <p:nvPr/>
        </p:nvSpPr>
        <p:spPr>
          <a:xfrm>
            <a:off x="4880738" y="1021301"/>
            <a:ext cx="7143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Surprise</a:t>
            </a:r>
            <a:endParaRPr sz="1100"/>
          </a:p>
        </p:txBody>
      </p:sp>
      <p:sp>
        <p:nvSpPr>
          <p:cNvPr id="311" name="Google Shape;311;p34"/>
          <p:cNvSpPr/>
          <p:nvPr/>
        </p:nvSpPr>
        <p:spPr>
          <a:xfrm>
            <a:off x="5385672" y="2275712"/>
            <a:ext cx="88113" cy="34589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5078797" y="2483107"/>
            <a:ext cx="274354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13" name="Google Shape;313;p34"/>
          <p:cNvSpPr txBox="1"/>
          <p:nvPr/>
        </p:nvSpPr>
        <p:spPr>
          <a:xfrm>
            <a:off x="5044960" y="4312587"/>
            <a:ext cx="27435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14" name="Google Shape;314;p34"/>
          <p:cNvSpPr/>
          <p:nvPr/>
        </p:nvSpPr>
        <p:spPr>
          <a:xfrm>
            <a:off x="5339057" y="3592745"/>
            <a:ext cx="294208" cy="8680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565315" y="1448513"/>
            <a:ext cx="4291379" cy="3421143"/>
          </a:xfrm>
          <a:prstGeom prst="roundRect">
            <a:avLst>
              <a:gd fmla="val 0" name="adj"/>
            </a:avLst>
          </a:prstGeom>
          <a:blipFill rotWithShape="1">
            <a:blip r:embed="rId6">
              <a:alphaModFix/>
            </a:blip>
            <a:stretch>
              <a:fillRect b="0" l="-2237" r="0" t="-133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16" name="Google Shape;316;p34"/>
          <p:cNvSpPr/>
          <p:nvPr/>
        </p:nvSpPr>
        <p:spPr>
          <a:xfrm>
            <a:off x="6247916" y="4187163"/>
            <a:ext cx="294208" cy="2769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34"/>
          <p:cNvCxnSpPr/>
          <p:nvPr/>
        </p:nvCxnSpPr>
        <p:spPr>
          <a:xfrm>
            <a:off x="5329106" y="4187163"/>
            <a:ext cx="121366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lgDashDot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5329106" y="3592760"/>
            <a:ext cx="121366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lgDashDot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34"/>
          <p:cNvSpPr txBox="1"/>
          <p:nvPr/>
        </p:nvSpPr>
        <p:spPr>
          <a:xfrm>
            <a:off x="4816532" y="4040165"/>
            <a:ext cx="502782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20" name="Google Shape;320;p34"/>
          <p:cNvSpPr txBox="1"/>
          <p:nvPr/>
        </p:nvSpPr>
        <p:spPr>
          <a:xfrm>
            <a:off x="4883858" y="3727535"/>
            <a:ext cx="435456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21" name="Google Shape;321;p34"/>
          <p:cNvSpPr txBox="1"/>
          <p:nvPr/>
        </p:nvSpPr>
        <p:spPr>
          <a:xfrm>
            <a:off x="4787678" y="3421200"/>
            <a:ext cx="531636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22" name="Google Shape;322;p34"/>
          <p:cNvSpPr/>
          <p:nvPr/>
        </p:nvSpPr>
        <p:spPr>
          <a:xfrm>
            <a:off x="6379693" y="1644182"/>
            <a:ext cx="88113" cy="99417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565315" y="1448513"/>
            <a:ext cx="4291379" cy="3421143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-2237" r="0" t="-133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30" name="Google Shape;330;p35"/>
          <p:cNvSpPr/>
          <p:nvPr/>
        </p:nvSpPr>
        <p:spPr>
          <a:xfrm>
            <a:off x="4856693" y="1448513"/>
            <a:ext cx="4291379" cy="3421143"/>
          </a:xfrm>
          <a:prstGeom prst="roundRect">
            <a:avLst>
              <a:gd fmla="val 0" name="adj"/>
            </a:avLst>
          </a:prstGeom>
          <a:blipFill rotWithShape="1">
            <a:blip r:embed="rId4">
              <a:alphaModFix/>
            </a:blip>
            <a:stretch>
              <a:fillRect b="0" l="-212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5836924" y="3336542"/>
            <a:ext cx="2252183" cy="1614077"/>
            <a:chOff x="7782565" y="4340772"/>
            <a:chExt cx="3002910" cy="2152103"/>
          </a:xfrm>
        </p:grpSpPr>
        <p:pic>
          <p:nvPicPr>
            <p:cNvPr id="332" name="Google Shape;332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5"/>
            <p:cNvSpPr/>
            <p:nvPr/>
          </p:nvSpPr>
          <p:spPr>
            <a:xfrm>
              <a:off x="7972426" y="4343400"/>
              <a:ext cx="2762250" cy="2057400"/>
            </a:xfrm>
            <a:custGeom>
              <a:rect b="b" l="l" r="r" t="t"/>
              <a:pathLst>
                <a:path extrusionOk="0" h="2057400" w="276225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5"/>
          <p:cNvSpPr txBox="1"/>
          <p:nvPr/>
        </p:nvSpPr>
        <p:spPr>
          <a:xfrm>
            <a:off x="5794411" y="4815690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335" name="Google Shape;335;p35"/>
          <p:cNvSpPr txBox="1"/>
          <p:nvPr/>
        </p:nvSpPr>
        <p:spPr>
          <a:xfrm>
            <a:off x="7905355" y="4815690"/>
            <a:ext cx="226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36" name="Google Shape;336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342" name="Google Shape;342;p36"/>
          <p:cNvSpPr/>
          <p:nvPr/>
        </p:nvSpPr>
        <p:spPr>
          <a:xfrm>
            <a:off x="2426311" y="2220658"/>
            <a:ext cx="4291379" cy="2121367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0" r="0" t="-215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43" name="Google Shape;343;p36"/>
          <p:cNvSpPr txBox="1"/>
          <p:nvPr/>
        </p:nvSpPr>
        <p:spPr>
          <a:xfrm>
            <a:off x="1314450" y="1054245"/>
            <a:ext cx="7076343" cy="8079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180" l="-1680" r="0" t="-681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44" name="Google Shape;344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Entropy: Discrete</a:t>
            </a:r>
            <a:endParaRPr/>
          </a:p>
        </p:txBody>
      </p:sp>
      <p:sp>
        <p:nvSpPr>
          <p:cNvPr id="350" name="Google Shape;350;p37"/>
          <p:cNvSpPr txBox="1"/>
          <p:nvPr>
            <p:ph idx="2" type="body"/>
          </p:nvPr>
        </p:nvSpPr>
        <p:spPr>
          <a:xfrm>
            <a:off x="5008760" y="244688"/>
            <a:ext cx="4028084" cy="14191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7954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Entropy the expected surprise is high, i.e.,  when the “coin is fair”. 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When the classifier is giving mixed signal.</a:t>
            </a:r>
            <a:endParaRPr/>
          </a:p>
          <a:p>
            <a:pPr indent="-1795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Entropy is low when the expected surprise is low, i.e.,  when the “coin is unfair”. </a:t>
            </a:r>
            <a:endParaRPr/>
          </a:p>
          <a:p>
            <a:pPr indent="-17748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When the classifier is giving a pure signal. 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757" y="2004797"/>
            <a:ext cx="2729088" cy="26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/>
        </p:nvSpPr>
        <p:spPr>
          <a:xfrm>
            <a:off x="6249625" y="1922164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353" name="Google Shape;353;p37"/>
          <p:cNvSpPr txBox="1"/>
          <p:nvPr/>
        </p:nvSpPr>
        <p:spPr>
          <a:xfrm>
            <a:off x="6249625" y="4398586"/>
            <a:ext cx="226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354" name="Google Shape;354;p37"/>
          <p:cNvSpPr txBox="1"/>
          <p:nvPr/>
        </p:nvSpPr>
        <p:spPr>
          <a:xfrm rot="-5400000">
            <a:off x="5363834" y="3156352"/>
            <a:ext cx="1503545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sz="1100"/>
          </a:p>
        </p:txBody>
      </p:sp>
      <p:sp>
        <p:nvSpPr>
          <p:cNvPr id="355" name="Google Shape;355;p37"/>
          <p:cNvSpPr txBox="1"/>
          <p:nvPr/>
        </p:nvSpPr>
        <p:spPr>
          <a:xfrm>
            <a:off x="6036965" y="4619719"/>
            <a:ext cx="338067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of Heads p</a:t>
            </a:r>
            <a:endParaRPr sz="1100"/>
          </a:p>
        </p:txBody>
      </p:sp>
      <p:sp>
        <p:nvSpPr>
          <p:cNvPr id="356" name="Google Shape;356;p37"/>
          <p:cNvSpPr txBox="1"/>
          <p:nvPr/>
        </p:nvSpPr>
        <p:spPr>
          <a:xfrm>
            <a:off x="6362757" y="4520417"/>
            <a:ext cx="226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357" name="Google Shape;357;p37"/>
          <p:cNvSpPr txBox="1"/>
          <p:nvPr/>
        </p:nvSpPr>
        <p:spPr>
          <a:xfrm>
            <a:off x="8865581" y="4520417"/>
            <a:ext cx="226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cxnSp>
        <p:nvCxnSpPr>
          <p:cNvPr id="358" name="Google Shape;358;p37"/>
          <p:cNvCxnSpPr/>
          <p:nvPr/>
        </p:nvCxnSpPr>
        <p:spPr>
          <a:xfrm>
            <a:off x="4464844" y="4307681"/>
            <a:ext cx="201104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37"/>
          <p:cNvSpPr txBox="1"/>
          <p:nvPr/>
        </p:nvSpPr>
        <p:spPr>
          <a:xfrm>
            <a:off x="744141" y="1382316"/>
            <a:ext cx="4713684" cy="33742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551" r="0" t="-270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360" name="Google Shape;360;p37"/>
          <p:cNvCxnSpPr/>
          <p:nvPr/>
        </p:nvCxnSpPr>
        <p:spPr>
          <a:xfrm>
            <a:off x="4157663" y="1763225"/>
            <a:ext cx="3569625" cy="276075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1" name="Google Shape;361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 Loss/Log Loss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8" l="-1216" r="-578" t="-307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368" name="Google Shape;368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 Loss/Log Loss - Example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473404" y="2175680"/>
            <a:ext cx="4563359" cy="1226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03" r="0" t="-63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562131" y="952163"/>
            <a:ext cx="5426169" cy="3675914"/>
            <a:chOff x="4749508" y="1269551"/>
            <a:chExt cx="7234892" cy="4901219"/>
          </a:xfrm>
        </p:grpSpPr>
        <p:grpSp>
          <p:nvGrpSpPr>
            <p:cNvPr id="376" name="Google Shape;376;p39"/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377" name="Google Shape;377;p39"/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378" name="Google Shape;378;p39"/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Sunny?</a:t>
                  </a:r>
                  <a:endParaRPr sz="1100"/>
                </a:p>
              </p:txBody>
            </p:sp>
            <p:cxnSp>
              <p:nvCxnSpPr>
                <p:cNvPr id="379" name="Google Shape;379;p39"/>
                <p:cNvCxnSpPr>
                  <a:stCxn id="378" idx="4"/>
                </p:cNvCxnSpPr>
                <p:nvPr/>
              </p:nvCxnSpPr>
              <p:spPr>
                <a:xfrm flipH="1">
                  <a:off x="6962847" y="1868341"/>
                  <a:ext cx="927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380" name="Google Shape;380;p39"/>
                <p:cNvCxnSpPr>
                  <a:stCxn id="378" idx="4"/>
                </p:cNvCxnSpPr>
                <p:nvPr/>
              </p:nvCxnSpPr>
              <p:spPr>
                <a:xfrm>
                  <a:off x="7889847" y="1868341"/>
                  <a:ext cx="843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381" name="Google Shape;381;p39"/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 sz="1100"/>
                </a:p>
              </p:txBody>
            </p:sp>
            <p:sp>
              <p:nvSpPr>
                <p:cNvPr id="382" name="Google Shape;382;p39"/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 sz="1100"/>
                </a:p>
              </p:txBody>
            </p:sp>
            <p:sp>
              <p:nvSpPr>
                <p:cNvPr id="383" name="Google Shape;383;p39"/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Bajji</a:t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39"/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Ice Cream</a:t>
                  </a:r>
                  <a:endParaRPr sz="1100"/>
                </a:p>
              </p:txBody>
            </p:sp>
            <p:sp>
              <p:nvSpPr>
                <p:cNvPr id="385" name="Google Shape;385;p39"/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Root Node</a:t>
                  </a:r>
                  <a:endParaRPr sz="1100"/>
                </a:p>
              </p:txBody>
            </p:sp>
            <p:sp>
              <p:nvSpPr>
                <p:cNvPr id="386" name="Google Shape;386;p39"/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  <p:sp>
              <p:nvSpPr>
                <p:cNvPr id="387" name="Google Shape;387;p39"/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</p:grpSp>
          <p:sp>
            <p:nvSpPr>
              <p:cNvPr id="388" name="Google Shape;388;p39"/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60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40</a:t>
                </a:r>
                <a:endParaRPr sz="1100"/>
              </a:p>
            </p:txBody>
          </p:sp>
          <p:sp>
            <p:nvSpPr>
              <p:cNvPr id="389" name="Google Shape;389;p39"/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55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6</a:t>
                </a:r>
                <a:endParaRPr sz="1100"/>
              </a:p>
            </p:txBody>
          </p:sp>
          <p:sp>
            <p:nvSpPr>
              <p:cNvPr id="390" name="Google Shape;390;p39"/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5</a:t>
                </a:r>
                <a:endParaRPr sz="1100"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34</a:t>
                </a:r>
                <a:endParaRPr sz="1100"/>
              </a:p>
            </p:txBody>
          </p:sp>
        </p:grpSp>
        <p:sp>
          <p:nvSpPr>
            <p:cNvPr id="391" name="Google Shape;391;p39"/>
            <p:cNvSpPr txBox="1"/>
            <p:nvPr/>
          </p:nvSpPr>
          <p:spPr>
            <a:xfrm>
              <a:off x="8542111" y="5677500"/>
              <a:ext cx="3442289" cy="489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172" l="-1415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392" name="Google Shape;392;p39"/>
            <p:cNvSpPr txBox="1"/>
            <p:nvPr/>
          </p:nvSpPr>
          <p:spPr>
            <a:xfrm>
              <a:off x="6306345" y="1269551"/>
              <a:ext cx="3895938" cy="4857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497" l="-93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393" name="Google Shape;393;p39"/>
            <p:cNvSpPr txBox="1"/>
            <p:nvPr/>
          </p:nvSpPr>
          <p:spPr>
            <a:xfrm>
              <a:off x="4749508" y="5681084"/>
              <a:ext cx="3504806" cy="4896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497" l="-86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394" name="Google Shape;394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 Loss/Log Loss – Another Example</a:t>
            </a:r>
            <a:endParaRPr/>
          </a:p>
        </p:txBody>
      </p:sp>
      <p:sp>
        <p:nvSpPr>
          <p:cNvPr id="400" name="Google Shape;400;p40"/>
          <p:cNvSpPr txBox="1"/>
          <p:nvPr>
            <p:ph idx="1" type="body"/>
          </p:nvPr>
        </p:nvSpPr>
        <p:spPr>
          <a:xfrm>
            <a:off x="628151" y="1333171"/>
            <a:ext cx="3899883" cy="3308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44" r="0" t="-234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401" name="Google Shape;401;p40"/>
          <p:cNvGrpSpPr/>
          <p:nvPr/>
        </p:nvGrpSpPr>
        <p:grpSpPr>
          <a:xfrm>
            <a:off x="3562131" y="952163"/>
            <a:ext cx="5204954" cy="3675914"/>
            <a:chOff x="4749508" y="1269551"/>
            <a:chExt cx="6939939" cy="4901219"/>
          </a:xfrm>
        </p:grpSpPr>
        <p:grpSp>
          <p:nvGrpSpPr>
            <p:cNvPr id="402" name="Google Shape;402;p40"/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403" name="Google Shape;403;p40"/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404" name="Google Shape;404;p40"/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Sunny?</a:t>
                  </a:r>
                  <a:endParaRPr sz="1100"/>
                </a:p>
              </p:txBody>
            </p:sp>
            <p:cxnSp>
              <p:nvCxnSpPr>
                <p:cNvPr id="405" name="Google Shape;405;p40"/>
                <p:cNvCxnSpPr>
                  <a:stCxn id="404" idx="4"/>
                </p:cNvCxnSpPr>
                <p:nvPr/>
              </p:nvCxnSpPr>
              <p:spPr>
                <a:xfrm flipH="1">
                  <a:off x="6962847" y="1868341"/>
                  <a:ext cx="927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06" name="Google Shape;406;p40"/>
                <p:cNvCxnSpPr>
                  <a:stCxn id="404" idx="4"/>
                </p:cNvCxnSpPr>
                <p:nvPr/>
              </p:nvCxnSpPr>
              <p:spPr>
                <a:xfrm>
                  <a:off x="7889847" y="1868341"/>
                  <a:ext cx="843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407" name="Google Shape;407;p40"/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 sz="1100"/>
                </a:p>
              </p:txBody>
            </p:sp>
            <p:sp>
              <p:nvSpPr>
                <p:cNvPr id="408" name="Google Shape;408;p40"/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 sz="1100"/>
                </a:p>
              </p:txBody>
            </p:sp>
            <p:sp>
              <p:nvSpPr>
                <p:cNvPr id="409" name="Google Shape;409;p40"/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Bajji</a:t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40"/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Ice Cream</a:t>
                  </a:r>
                  <a:endParaRPr sz="1100"/>
                </a:p>
              </p:txBody>
            </p:sp>
            <p:sp>
              <p:nvSpPr>
                <p:cNvPr id="411" name="Google Shape;411;p40"/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Root Node</a:t>
                  </a:r>
                  <a:endParaRPr sz="1100"/>
                </a:p>
              </p:txBody>
            </p:sp>
            <p:sp>
              <p:nvSpPr>
                <p:cNvPr id="412" name="Google Shape;412;p40"/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  <p:sp>
              <p:nvSpPr>
                <p:cNvPr id="413" name="Google Shape;413;p40"/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</p:grpSp>
          <p:sp>
            <p:nvSpPr>
              <p:cNvPr id="414" name="Google Shape;414;p40"/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60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40</a:t>
                </a:r>
                <a:endParaRPr sz="1100"/>
              </a:p>
            </p:txBody>
          </p:sp>
          <p:sp>
            <p:nvSpPr>
              <p:cNvPr id="415" name="Google Shape;415;p40"/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30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10</a:t>
                </a:r>
                <a:endParaRPr sz="1100"/>
              </a:p>
            </p:txBody>
          </p:sp>
          <p:sp>
            <p:nvSpPr>
              <p:cNvPr id="416" name="Google Shape;416;p40"/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30</a:t>
                </a:r>
                <a:endParaRPr sz="1100"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30</a:t>
                </a:r>
                <a:endParaRPr sz="1100"/>
              </a:p>
            </p:txBody>
          </p:sp>
        </p:grpSp>
        <p:sp>
          <p:nvSpPr>
            <p:cNvPr id="417" name="Google Shape;417;p40"/>
            <p:cNvSpPr txBox="1"/>
            <p:nvPr/>
          </p:nvSpPr>
          <p:spPr>
            <a:xfrm>
              <a:off x="8542111" y="5677500"/>
              <a:ext cx="3147336" cy="4857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7497" l="-1546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18" name="Google Shape;418;p40"/>
            <p:cNvSpPr txBox="1"/>
            <p:nvPr/>
          </p:nvSpPr>
          <p:spPr>
            <a:xfrm>
              <a:off x="6306345" y="1269551"/>
              <a:ext cx="3895938" cy="4857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497" l="-93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19" name="Google Shape;419;p40"/>
            <p:cNvSpPr txBox="1"/>
            <p:nvPr/>
          </p:nvSpPr>
          <p:spPr>
            <a:xfrm>
              <a:off x="4749508" y="5681084"/>
              <a:ext cx="3504806" cy="4896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497" l="-86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420" name="Google Shape;420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Gini Loss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628650" y="1369219"/>
            <a:ext cx="7886700" cy="1897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5" r="-1738" t="-385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427" name="Google Shape;427;p41"/>
          <p:cNvGrpSpPr/>
          <p:nvPr/>
        </p:nvGrpSpPr>
        <p:grpSpPr>
          <a:xfrm>
            <a:off x="5877437" y="2744429"/>
            <a:ext cx="2937760" cy="2315795"/>
            <a:chOff x="8172857" y="3363964"/>
            <a:chExt cx="3917014" cy="3087726"/>
          </a:xfrm>
        </p:grpSpPr>
        <p:sp>
          <p:nvSpPr>
            <p:cNvPr id="428" name="Google Shape;428;p41"/>
            <p:cNvSpPr txBox="1"/>
            <p:nvPr/>
          </p:nvSpPr>
          <p:spPr>
            <a:xfrm rot="-5400000">
              <a:off x="7544745" y="4482102"/>
              <a:ext cx="20047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Loss Metrics</a:t>
              </a:r>
              <a:endParaRPr sz="1100"/>
            </a:p>
          </p:txBody>
        </p:sp>
        <p:sp>
          <p:nvSpPr>
            <p:cNvPr id="429" name="Google Shape;429;p41"/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Probability of binary classifier</a:t>
              </a:r>
              <a:endParaRPr sz="1100"/>
            </a:p>
          </p:txBody>
        </p:sp>
        <p:pic>
          <p:nvPicPr>
            <p:cNvPr id="430" name="Google Shape;43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1"/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CE5A57"/>
                  </a:solidFill>
                  <a:latin typeface="Calibri"/>
                  <a:ea typeface="Calibri"/>
                  <a:cs typeface="Calibri"/>
                  <a:sym typeface="Calibri"/>
                </a:rPr>
                <a:t>Entropy</a:t>
              </a:r>
              <a:endParaRPr sz="1100"/>
            </a:p>
          </p:txBody>
        </p:sp>
        <p:sp>
          <p:nvSpPr>
            <p:cNvPr id="432" name="Google Shape;432;p41"/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27EBA"/>
                  </a:solidFill>
                  <a:latin typeface="Calibri"/>
                  <a:ea typeface="Calibri"/>
                  <a:cs typeface="Calibri"/>
                  <a:sym typeface="Calibri"/>
                </a:rPr>
                <a:t>Gini</a:t>
              </a:r>
              <a:endParaRPr sz="1100"/>
            </a:p>
          </p:txBody>
        </p:sp>
        <p:sp>
          <p:nvSpPr>
            <p:cNvPr id="433" name="Google Shape;433;p41"/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6B50AC"/>
                  </a:solidFill>
                  <a:latin typeface="Calibri"/>
                  <a:ea typeface="Calibri"/>
                  <a:cs typeface="Calibri"/>
                  <a:sym typeface="Calibri"/>
                </a:rPr>
                <a:t>Miss-Classification</a:t>
              </a:r>
              <a:endParaRPr sz="1100"/>
            </a:p>
          </p:txBody>
        </p:sp>
      </p:grpSp>
      <p:sp>
        <p:nvSpPr>
          <p:cNvPr id="434" name="Google Shape;434;p41"/>
          <p:cNvSpPr txBox="1"/>
          <p:nvPr/>
        </p:nvSpPr>
        <p:spPr>
          <a:xfrm>
            <a:off x="628650" y="3309325"/>
            <a:ext cx="5202385" cy="1430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 for all metrics are compared for a binary classifier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Reduction at a split is computed akin 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entropy loss</a:t>
            </a:r>
            <a:endParaRPr sz="1100"/>
          </a:p>
        </p:txBody>
      </p:sp>
      <p:sp>
        <p:nvSpPr>
          <p:cNvPr id="435" name="Google Shape;435;p41"/>
          <p:cNvSpPr txBox="1"/>
          <p:nvPr/>
        </p:nvSpPr>
        <p:spPr>
          <a:xfrm>
            <a:off x="3888486" y="262377"/>
            <a:ext cx="4313682" cy="88264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52" r="0" t="-259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36" name="Google Shape;436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Gini Loss - Example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473404" y="2175680"/>
            <a:ext cx="4563359" cy="1226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03" r="0" t="-63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443" name="Google Shape;443;p42"/>
          <p:cNvGrpSpPr/>
          <p:nvPr/>
        </p:nvGrpSpPr>
        <p:grpSpPr>
          <a:xfrm>
            <a:off x="3508513" y="952163"/>
            <a:ext cx="5587028" cy="3688802"/>
            <a:chOff x="4678018" y="1269551"/>
            <a:chExt cx="7449370" cy="4918403"/>
          </a:xfrm>
        </p:grpSpPr>
        <p:grpSp>
          <p:nvGrpSpPr>
            <p:cNvPr id="444" name="Google Shape;444;p42"/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445" name="Google Shape;445;p42"/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446" name="Google Shape;446;p42"/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Sunny?</a:t>
                  </a:r>
                  <a:endParaRPr sz="1100"/>
                </a:p>
              </p:txBody>
            </p:sp>
            <p:cxnSp>
              <p:nvCxnSpPr>
                <p:cNvPr id="447" name="Google Shape;447;p42"/>
                <p:cNvCxnSpPr>
                  <a:stCxn id="446" idx="4"/>
                </p:cNvCxnSpPr>
                <p:nvPr/>
              </p:nvCxnSpPr>
              <p:spPr>
                <a:xfrm flipH="1">
                  <a:off x="6962847" y="1868341"/>
                  <a:ext cx="927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48" name="Google Shape;448;p42"/>
                <p:cNvCxnSpPr>
                  <a:stCxn id="446" idx="4"/>
                </p:cNvCxnSpPr>
                <p:nvPr/>
              </p:nvCxnSpPr>
              <p:spPr>
                <a:xfrm>
                  <a:off x="7889847" y="1868341"/>
                  <a:ext cx="843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449" name="Google Shape;449;p42"/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 sz="1100"/>
                </a:p>
              </p:txBody>
            </p:sp>
            <p:sp>
              <p:nvSpPr>
                <p:cNvPr id="450" name="Google Shape;450;p42"/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 sz="1100"/>
                </a:p>
              </p:txBody>
            </p:sp>
            <p:sp>
              <p:nvSpPr>
                <p:cNvPr id="451" name="Google Shape;451;p42"/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Bajji</a:t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42"/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Ice Cream</a:t>
                  </a:r>
                  <a:endParaRPr sz="1100"/>
                </a:p>
              </p:txBody>
            </p:sp>
            <p:sp>
              <p:nvSpPr>
                <p:cNvPr id="453" name="Google Shape;453;p42"/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Root Node</a:t>
                  </a:r>
                  <a:endParaRPr sz="1100"/>
                </a:p>
              </p:txBody>
            </p:sp>
            <p:sp>
              <p:nvSpPr>
                <p:cNvPr id="454" name="Google Shape;454;p42"/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  <p:sp>
              <p:nvSpPr>
                <p:cNvPr id="455" name="Google Shape;455;p42"/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</p:grpSp>
          <p:sp>
            <p:nvSpPr>
              <p:cNvPr id="456" name="Google Shape;456;p42"/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60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40</a:t>
                </a:r>
                <a:endParaRPr sz="1100"/>
              </a:p>
            </p:txBody>
          </p:sp>
          <p:sp>
            <p:nvSpPr>
              <p:cNvPr id="457" name="Google Shape;457;p42"/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55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6</a:t>
                </a:r>
                <a:endParaRPr sz="1100"/>
              </a:p>
            </p:txBody>
          </p:sp>
          <p:sp>
            <p:nvSpPr>
              <p:cNvPr id="458" name="Google Shape;458;p42"/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5</a:t>
                </a:r>
                <a:endParaRPr sz="1100"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34</a:t>
                </a:r>
                <a:endParaRPr sz="1100"/>
              </a:p>
            </p:txBody>
          </p:sp>
        </p:grpSp>
        <p:sp>
          <p:nvSpPr>
            <p:cNvPr id="459" name="Google Shape;459;p42"/>
            <p:cNvSpPr txBox="1"/>
            <p:nvPr/>
          </p:nvSpPr>
          <p:spPr>
            <a:xfrm>
              <a:off x="8542111" y="5677500"/>
              <a:ext cx="3585277" cy="5068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023" l="-136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60" name="Google Shape;460;p42"/>
            <p:cNvSpPr txBox="1"/>
            <p:nvPr/>
          </p:nvSpPr>
          <p:spPr>
            <a:xfrm>
              <a:off x="6234855" y="1269551"/>
              <a:ext cx="4038927" cy="5068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023" l="-1359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61" name="Google Shape;461;p42"/>
            <p:cNvSpPr txBox="1"/>
            <p:nvPr/>
          </p:nvSpPr>
          <p:spPr>
            <a:xfrm>
              <a:off x="4678018" y="5681084"/>
              <a:ext cx="3647793" cy="50687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023" l="-1335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462" name="Google Shape;462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Gini Loss – Another Example</a:t>
            </a:r>
            <a:endParaRPr/>
          </a:p>
        </p:txBody>
      </p:sp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628151" y="1333171"/>
            <a:ext cx="3899883" cy="3308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44" r="-3047" t="-234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469" name="Google Shape;469;p43"/>
          <p:cNvGrpSpPr/>
          <p:nvPr/>
        </p:nvGrpSpPr>
        <p:grpSpPr>
          <a:xfrm>
            <a:off x="3508513" y="952163"/>
            <a:ext cx="5498062" cy="3688802"/>
            <a:chOff x="4678017" y="1269551"/>
            <a:chExt cx="7330749" cy="4918403"/>
          </a:xfrm>
        </p:grpSpPr>
        <p:grpSp>
          <p:nvGrpSpPr>
            <p:cNvPr id="470" name="Google Shape;470;p43"/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471" name="Google Shape;471;p43"/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472" name="Google Shape;472;p43"/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Sunny?</a:t>
                  </a:r>
                  <a:endParaRPr sz="1100"/>
                </a:p>
              </p:txBody>
            </p:sp>
            <p:cxnSp>
              <p:nvCxnSpPr>
                <p:cNvPr id="473" name="Google Shape;473;p43"/>
                <p:cNvCxnSpPr>
                  <a:stCxn id="472" idx="4"/>
                </p:cNvCxnSpPr>
                <p:nvPr/>
              </p:nvCxnSpPr>
              <p:spPr>
                <a:xfrm flipH="1">
                  <a:off x="6962847" y="1868341"/>
                  <a:ext cx="927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cxnSp>
              <p:nvCxnSpPr>
                <p:cNvPr id="474" name="Google Shape;474;p43"/>
                <p:cNvCxnSpPr>
                  <a:stCxn id="472" idx="4"/>
                </p:cNvCxnSpPr>
                <p:nvPr/>
              </p:nvCxnSpPr>
              <p:spPr>
                <a:xfrm>
                  <a:off x="7889847" y="1868341"/>
                  <a:ext cx="843000" cy="92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med" w="med" type="triangle"/>
                </a:ln>
              </p:spPr>
            </p:cxnSp>
            <p:sp>
              <p:nvSpPr>
                <p:cNvPr id="475" name="Google Shape;475;p43"/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Yes</a:t>
                  </a:r>
                  <a:endParaRPr sz="1100"/>
                </a:p>
              </p:txBody>
            </p:sp>
            <p:sp>
              <p:nvSpPr>
                <p:cNvPr id="476" name="Google Shape;476;p43"/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</a:t>
                  </a:r>
                  <a:endParaRPr sz="1100"/>
                </a:p>
              </p:txBody>
            </p:sp>
            <p:sp>
              <p:nvSpPr>
                <p:cNvPr id="477" name="Google Shape;477;p43"/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Bajji</a:t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43"/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  <a:ln cap="flat" cmpd="sng" w="12700">
                  <a:solidFill>
                    <a:srgbClr val="1C305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Ice Cream</a:t>
                  </a:r>
                  <a:endParaRPr sz="1100"/>
                </a:p>
              </p:txBody>
            </p:sp>
            <p:sp>
              <p:nvSpPr>
                <p:cNvPr id="479" name="Google Shape;479;p43"/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Root Node</a:t>
                  </a:r>
                  <a:endParaRPr sz="1100"/>
                </a:p>
              </p:txBody>
            </p:sp>
            <p:sp>
              <p:nvSpPr>
                <p:cNvPr id="480" name="Google Shape;480;p43"/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  <p:sp>
              <p:nvSpPr>
                <p:cNvPr id="481" name="Google Shape;481;p43"/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Leaf Node</a:t>
                  </a:r>
                  <a:endParaRPr sz="1100"/>
                </a:p>
              </p:txBody>
            </p:sp>
          </p:grpSp>
          <p:sp>
            <p:nvSpPr>
              <p:cNvPr id="482" name="Google Shape;482;p43"/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60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40</a:t>
                </a:r>
                <a:endParaRPr sz="1100"/>
              </a:p>
            </p:txBody>
          </p:sp>
          <p:sp>
            <p:nvSpPr>
              <p:cNvPr id="483" name="Google Shape;483;p43"/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30</a:t>
                </a:r>
                <a:endParaRPr sz="1100"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10</a:t>
                </a:r>
                <a:endParaRPr sz="1100"/>
              </a:p>
            </p:txBody>
          </p:sp>
          <p:sp>
            <p:nvSpPr>
              <p:cNvPr id="484" name="Google Shape;484;p43"/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#Ice Cream 30</a:t>
                </a:r>
                <a:endParaRPr sz="1100"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#Bajji 30</a:t>
                </a:r>
                <a:endParaRPr sz="1100"/>
              </a:p>
            </p:txBody>
          </p:sp>
        </p:grpSp>
        <p:sp>
          <p:nvSpPr>
            <p:cNvPr id="485" name="Google Shape;485;p43"/>
            <p:cNvSpPr txBox="1"/>
            <p:nvPr/>
          </p:nvSpPr>
          <p:spPr>
            <a:xfrm>
              <a:off x="8542111" y="5677500"/>
              <a:ext cx="3466655" cy="5068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023" l="-1405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86" name="Google Shape;486;p43"/>
            <p:cNvSpPr txBox="1"/>
            <p:nvPr/>
          </p:nvSpPr>
          <p:spPr>
            <a:xfrm>
              <a:off x="6218019" y="1269551"/>
              <a:ext cx="4072590" cy="5068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6023" l="-74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487" name="Google Shape;487;p43"/>
            <p:cNvSpPr txBox="1"/>
            <p:nvPr/>
          </p:nvSpPr>
          <p:spPr>
            <a:xfrm>
              <a:off x="4678017" y="5681084"/>
              <a:ext cx="3647793" cy="50687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6023" l="-833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488" name="Google Shape;488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463424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A hierarchical binary tree model where every root and internal node represents a yes/no test based on an attribute of the data that leads us to a class label in the leaf node.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ID3 construction algorithm: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Explicit evaluation of every training data point, for an attribute to find a threshold minimizing a “loss metric”.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The attribute that provides the “minimal loss” is used for a given node.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Repeated recursively till “satisfactory” class “purity” is achieved. </a:t>
            </a: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5408499" y="241755"/>
            <a:ext cx="2921113" cy="4659990"/>
            <a:chOff x="6287550" y="242604"/>
            <a:chExt cx="4008832" cy="6395204"/>
          </a:xfrm>
        </p:grpSpPr>
        <p:sp>
          <p:nvSpPr>
            <p:cNvPr id="138" name="Google Shape;138;p26"/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Sunny?</a:t>
              </a:r>
              <a:endParaRPr sz="1100"/>
            </a:p>
          </p:txBody>
        </p:sp>
        <p:cxnSp>
          <p:nvCxnSpPr>
            <p:cNvPr id="139" name="Google Shape;139;p26"/>
            <p:cNvCxnSpPr>
              <a:stCxn id="138" idx="4"/>
            </p:cNvCxnSpPr>
            <p:nvPr/>
          </p:nvCxnSpPr>
          <p:spPr>
            <a:xfrm flipH="1">
              <a:off x="6962847" y="1868341"/>
              <a:ext cx="927000" cy="92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26"/>
            <p:cNvCxnSpPr>
              <a:stCxn id="138" idx="4"/>
            </p:cNvCxnSpPr>
            <p:nvPr/>
          </p:nvCxnSpPr>
          <p:spPr>
            <a:xfrm>
              <a:off x="7889847" y="1868341"/>
              <a:ext cx="843000" cy="922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1" name="Google Shape;141;p26"/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100"/>
            </a:p>
          </p:txBody>
        </p:sp>
        <p:sp>
          <p:nvSpPr>
            <p:cNvPr id="142" name="Google Shape;142;p26"/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10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Rainy?</a:t>
              </a:r>
              <a:endParaRPr sz="1100"/>
            </a:p>
          </p:txBody>
        </p:sp>
        <p:cxnSp>
          <p:nvCxnSpPr>
            <p:cNvPr id="144" name="Google Shape;144;p26"/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5" name="Google Shape;145;p26"/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100"/>
            </a:p>
          </p:txBody>
        </p:sp>
        <p:cxnSp>
          <p:nvCxnSpPr>
            <p:cNvPr id="146" name="Google Shape;146;p26"/>
            <p:cNvCxnSpPr/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7" name="Google Shape;147;p26"/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1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Ice Cream</a:t>
              </a:r>
              <a:endParaRPr sz="110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Bajji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1C30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</a:t>
              </a:r>
              <a:endParaRPr sz="1100"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sz="1100"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Leaf Node</a:t>
              </a:r>
              <a:endParaRPr sz="1100"/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Leaf Node</a:t>
              </a:r>
              <a:endParaRPr sz="1100"/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Leaf Node</a:t>
              </a:r>
              <a:endParaRPr sz="1100"/>
            </a:p>
          </p:txBody>
        </p:sp>
      </p:grp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Building a Decision Tree</a:t>
            </a:r>
            <a:endParaRPr/>
          </a:p>
        </p:txBody>
      </p:sp>
      <p:sp>
        <p:nvSpPr>
          <p:cNvPr id="494" name="Google Shape;494;p4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495" name="Google Shape;495;p4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Data Source: Diabetes Data</a:t>
            </a:r>
            <a:endParaRPr/>
          </a:p>
        </p:txBody>
      </p:sp>
      <p:sp>
        <p:nvSpPr>
          <p:cNvPr id="501" name="Google Shape;501;p4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https://www.kaggle.com/datasets/mathchi/diabetes-data-set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Accessed on:7/22/2023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/>
              <a:t>Context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This dataset is originally from the </a:t>
            </a:r>
            <a:r>
              <a:rPr lang="en" u="sng"/>
              <a:t>National Institute of Diabetes and Digestive and Kidney Diseases</a:t>
            </a:r>
            <a:r>
              <a:rPr lang="en"/>
              <a:t>. The objective is to predict based on diagnostic measurements whether a patient has diabetes.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/>
              <a:t>Content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Several constraints were placed on the selection of these instances from a larger database. In particular, all patients here are females at least 21 years old of Pima Indian heritage.</a:t>
            </a:r>
            <a:endParaRPr/>
          </a:p>
        </p:txBody>
      </p:sp>
      <p:sp>
        <p:nvSpPr>
          <p:cNvPr id="502" name="Google Shape;502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Details &amp; Prep</a:t>
            </a:r>
            <a:endParaRPr/>
          </a:p>
        </p:txBody>
      </p:sp>
      <p:sp>
        <p:nvSpPr>
          <p:cNvPr id="508" name="Google Shape;508;p4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Clean dataset with no missing data.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One hot encoded categorical variables. 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8 Features 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Pregnancies,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Glucose,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Blood Pressure,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Skin Thickness,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Insulin,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BMI,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DiabetesPedigreeFunction,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Age</a:t>
            </a:r>
            <a:endParaRPr/>
          </a:p>
        </p:txBody>
      </p:sp>
      <p:sp>
        <p:nvSpPr>
          <p:cNvPr id="509" name="Google Shape;509;p4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Data is randomly split into 70% training and 30% test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Training – 538</a:t>
            </a:r>
            <a:endParaRPr/>
          </a:p>
          <a:p>
            <a:pPr indent="-177006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Diabetic – 202</a:t>
            </a:r>
            <a:endParaRPr/>
          </a:p>
          <a:p>
            <a:pPr indent="-177006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Non-Diabetic – 336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Test – 230 </a:t>
            </a:r>
            <a:endParaRPr/>
          </a:p>
          <a:p>
            <a:pPr indent="-177006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Diabetic – 66</a:t>
            </a:r>
            <a:endParaRPr/>
          </a:p>
          <a:p>
            <a:pPr indent="-177006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Non-Diabetic – 164</a:t>
            </a:r>
            <a:endParaRPr/>
          </a:p>
        </p:txBody>
      </p:sp>
      <p:sp>
        <p:nvSpPr>
          <p:cNvPr id="510" name="Google Shape;510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Approach: ID3 Optimizing the loss metric</a:t>
            </a:r>
            <a:endParaRPr/>
          </a:p>
        </p:txBody>
      </p:sp>
      <p:sp>
        <p:nvSpPr>
          <p:cNvPr id="516" name="Google Shape;516;p47"/>
          <p:cNvSpPr txBox="1"/>
          <p:nvPr/>
        </p:nvSpPr>
        <p:spPr>
          <a:xfrm>
            <a:off x="732234" y="3865340"/>
            <a:ext cx="7679531" cy="1107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348" l="-474" r="0" t="-205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7" name="Google Shape;517;p47"/>
          <p:cNvSpPr txBox="1"/>
          <p:nvPr/>
        </p:nvSpPr>
        <p:spPr>
          <a:xfrm>
            <a:off x="1626416" y="1505694"/>
            <a:ext cx="1675074" cy="9002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99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8" name="Google Shape;518;p47"/>
          <p:cNvSpPr txBox="1"/>
          <p:nvPr/>
        </p:nvSpPr>
        <p:spPr>
          <a:xfrm>
            <a:off x="506798" y="2982686"/>
            <a:ext cx="1551337" cy="6924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86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9" name="Google Shape;519;p47"/>
          <p:cNvSpPr txBox="1"/>
          <p:nvPr/>
        </p:nvSpPr>
        <p:spPr>
          <a:xfrm>
            <a:off x="2869771" y="2982686"/>
            <a:ext cx="1647519" cy="69249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86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20" name="Google Shape;520;p47"/>
          <p:cNvCxnSpPr>
            <a:stCxn id="517" idx="2"/>
            <a:endCxn id="518" idx="0"/>
          </p:cNvCxnSpPr>
          <p:nvPr/>
        </p:nvCxnSpPr>
        <p:spPr>
          <a:xfrm flipH="1">
            <a:off x="1282553" y="2405941"/>
            <a:ext cx="11814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47"/>
          <p:cNvCxnSpPr>
            <a:stCxn id="517" idx="2"/>
            <a:endCxn id="519" idx="0"/>
          </p:cNvCxnSpPr>
          <p:nvPr/>
        </p:nvCxnSpPr>
        <p:spPr>
          <a:xfrm>
            <a:off x="2463953" y="2405941"/>
            <a:ext cx="12297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47"/>
          <p:cNvSpPr txBox="1"/>
          <p:nvPr/>
        </p:nvSpPr>
        <p:spPr>
          <a:xfrm>
            <a:off x="6042725" y="1488101"/>
            <a:ext cx="1675074" cy="9002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9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23" name="Google Shape;523;p47"/>
          <p:cNvSpPr txBox="1"/>
          <p:nvPr/>
        </p:nvSpPr>
        <p:spPr>
          <a:xfrm>
            <a:off x="4923107" y="2965093"/>
            <a:ext cx="1551338" cy="6924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544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24" name="Google Shape;524;p47"/>
          <p:cNvSpPr txBox="1"/>
          <p:nvPr/>
        </p:nvSpPr>
        <p:spPr>
          <a:xfrm>
            <a:off x="7286080" y="2965093"/>
            <a:ext cx="1647519" cy="6924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544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25" name="Google Shape;525;p47"/>
          <p:cNvCxnSpPr>
            <a:stCxn id="522" idx="2"/>
            <a:endCxn id="523" idx="0"/>
          </p:cNvCxnSpPr>
          <p:nvPr/>
        </p:nvCxnSpPr>
        <p:spPr>
          <a:xfrm flipH="1">
            <a:off x="5698862" y="2388347"/>
            <a:ext cx="11814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47"/>
          <p:cNvCxnSpPr>
            <a:stCxn id="522" idx="2"/>
            <a:endCxn id="524" idx="0"/>
          </p:cNvCxnSpPr>
          <p:nvPr/>
        </p:nvCxnSpPr>
        <p:spPr>
          <a:xfrm>
            <a:off x="6880262" y="2388347"/>
            <a:ext cx="12297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Approach: ID3 Optimizing the loss metric</a:t>
            </a:r>
            <a:endParaRPr/>
          </a:p>
        </p:txBody>
      </p:sp>
      <p:sp>
        <p:nvSpPr>
          <p:cNvPr id="533" name="Google Shape;533;p48"/>
          <p:cNvSpPr txBox="1"/>
          <p:nvPr/>
        </p:nvSpPr>
        <p:spPr>
          <a:xfrm>
            <a:off x="732234" y="3865340"/>
            <a:ext cx="76795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Depth 1 Tree based on Entropy &amp; Gini</a:t>
            </a:r>
            <a:endParaRPr sz="1100"/>
          </a:p>
        </p:txBody>
      </p:sp>
      <p:sp>
        <p:nvSpPr>
          <p:cNvPr id="534" name="Google Shape;534;p48"/>
          <p:cNvSpPr txBox="1"/>
          <p:nvPr/>
        </p:nvSpPr>
        <p:spPr>
          <a:xfrm>
            <a:off x="1626416" y="1505694"/>
            <a:ext cx="1694406" cy="900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9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5" name="Google Shape;535;p48"/>
          <p:cNvSpPr txBox="1"/>
          <p:nvPr/>
        </p:nvSpPr>
        <p:spPr>
          <a:xfrm>
            <a:off x="506798" y="2982686"/>
            <a:ext cx="1551337" cy="6924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86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6" name="Google Shape;536;p48"/>
          <p:cNvSpPr txBox="1"/>
          <p:nvPr/>
        </p:nvSpPr>
        <p:spPr>
          <a:xfrm>
            <a:off x="2869771" y="2982686"/>
            <a:ext cx="1551338" cy="6924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86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37" name="Google Shape;537;p48"/>
          <p:cNvCxnSpPr>
            <a:stCxn id="534" idx="2"/>
            <a:endCxn id="535" idx="0"/>
          </p:cNvCxnSpPr>
          <p:nvPr/>
        </p:nvCxnSpPr>
        <p:spPr>
          <a:xfrm flipH="1">
            <a:off x="1282319" y="2405941"/>
            <a:ext cx="11913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8" name="Google Shape;538;p48"/>
          <p:cNvCxnSpPr>
            <a:stCxn id="534" idx="2"/>
            <a:endCxn id="536" idx="0"/>
          </p:cNvCxnSpPr>
          <p:nvPr/>
        </p:nvCxnSpPr>
        <p:spPr>
          <a:xfrm>
            <a:off x="2473619" y="2405941"/>
            <a:ext cx="11718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9" name="Google Shape;539;p48"/>
          <p:cNvSpPr txBox="1"/>
          <p:nvPr/>
        </p:nvSpPr>
        <p:spPr>
          <a:xfrm>
            <a:off x="6042725" y="1488101"/>
            <a:ext cx="1675074" cy="9002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99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40" name="Google Shape;540;p48"/>
          <p:cNvSpPr txBox="1"/>
          <p:nvPr/>
        </p:nvSpPr>
        <p:spPr>
          <a:xfrm>
            <a:off x="4923107" y="2965093"/>
            <a:ext cx="1551338" cy="6924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544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41" name="Google Shape;541;p48"/>
          <p:cNvSpPr txBox="1"/>
          <p:nvPr/>
        </p:nvSpPr>
        <p:spPr>
          <a:xfrm>
            <a:off x="7286080" y="2965093"/>
            <a:ext cx="1551338" cy="6924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543" l="0" r="0" t="-324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42" name="Google Shape;542;p48"/>
          <p:cNvCxnSpPr>
            <a:stCxn id="539" idx="2"/>
            <a:endCxn id="540" idx="0"/>
          </p:cNvCxnSpPr>
          <p:nvPr/>
        </p:nvCxnSpPr>
        <p:spPr>
          <a:xfrm flipH="1">
            <a:off x="5698862" y="2388347"/>
            <a:ext cx="11814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3" name="Google Shape;543;p48"/>
          <p:cNvCxnSpPr>
            <a:stCxn id="539" idx="2"/>
            <a:endCxn id="541" idx="0"/>
          </p:cNvCxnSpPr>
          <p:nvPr/>
        </p:nvCxnSpPr>
        <p:spPr>
          <a:xfrm>
            <a:off x="6880262" y="2388347"/>
            <a:ext cx="1181400" cy="57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Depth 1 Tree Performance on test?</a:t>
            </a:r>
            <a:endParaRPr/>
          </a:p>
        </p:txBody>
      </p:sp>
      <p:pic>
        <p:nvPicPr>
          <p:cNvPr id="550" name="Google Shape;550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80" y="1576849"/>
            <a:ext cx="3245781" cy="27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9"/>
          <p:cNvSpPr txBox="1"/>
          <p:nvPr/>
        </p:nvSpPr>
        <p:spPr>
          <a:xfrm>
            <a:off x="3999419" y="1576849"/>
            <a:ext cx="4990990" cy="4348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52" name="Google Shape;552;p49"/>
          <p:cNvSpPr txBox="1"/>
          <p:nvPr/>
        </p:nvSpPr>
        <p:spPr>
          <a:xfrm>
            <a:off x="3570794" y="3173407"/>
            <a:ext cx="5419615" cy="4597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53" name="Google Shape;553;p49"/>
          <p:cNvSpPr txBox="1"/>
          <p:nvPr/>
        </p:nvSpPr>
        <p:spPr>
          <a:xfrm>
            <a:off x="2621757" y="3984107"/>
            <a:ext cx="6368652" cy="71675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54" name="Google Shape;554;p49"/>
          <p:cNvSpPr txBox="1"/>
          <p:nvPr>
            <p:ph idx="2" type="body"/>
          </p:nvPr>
        </p:nvSpPr>
        <p:spPr>
          <a:xfrm>
            <a:off x="3671888" y="2362708"/>
            <a:ext cx="5318521" cy="4597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555" name="Google Shape;555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439" y="1268016"/>
            <a:ext cx="3892487" cy="349024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Bias &amp; Variance:</a:t>
            </a:r>
            <a:br>
              <a:rPr lang="en"/>
            </a:br>
            <a:r>
              <a:rPr lang="en" sz="2400"/>
              <a:t>Can we do better if we grow the tree deeper?</a:t>
            </a:r>
            <a:endParaRPr/>
          </a:p>
        </p:txBody>
      </p:sp>
      <p:sp>
        <p:nvSpPr>
          <p:cNvPr id="562" name="Google Shape;562;p50"/>
          <p:cNvSpPr txBox="1"/>
          <p:nvPr/>
        </p:nvSpPr>
        <p:spPr>
          <a:xfrm>
            <a:off x="6832314" y="1638493"/>
            <a:ext cx="1828800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that the low variance and low bias is between depth 2 - 7 with low prediction error.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bias grows lower with increasing depth &gt;7 we will be in higher variance territory and higher generalization error. </a:t>
            </a:r>
            <a:endParaRPr sz="1100"/>
          </a:p>
        </p:txBody>
      </p:sp>
      <p:pic>
        <p:nvPicPr>
          <p:cNvPr id="563" name="Google Shape;563;p5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51254" l="55917" r="6545" t="6697"/>
          <a:stretch/>
        </p:blipFill>
        <p:spPr>
          <a:xfrm>
            <a:off x="5167555" y="1765397"/>
            <a:ext cx="580072" cy="5829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50"/>
          <p:cNvCxnSpPr/>
          <p:nvPr/>
        </p:nvCxnSpPr>
        <p:spPr>
          <a:xfrm>
            <a:off x="3640167" y="1314650"/>
            <a:ext cx="0" cy="32527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65" name="Google Shape;565;p50"/>
          <p:cNvSpPr txBox="1"/>
          <p:nvPr/>
        </p:nvSpPr>
        <p:spPr>
          <a:xfrm>
            <a:off x="5067921" y="2299861"/>
            <a:ext cx="78007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Bias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Variance</a:t>
            </a:r>
            <a:endParaRPr sz="1100"/>
          </a:p>
        </p:txBody>
      </p:sp>
      <p:cxnSp>
        <p:nvCxnSpPr>
          <p:cNvPr id="566" name="Google Shape;566;p50"/>
          <p:cNvCxnSpPr/>
          <p:nvPr/>
        </p:nvCxnSpPr>
        <p:spPr>
          <a:xfrm>
            <a:off x="2856184" y="1314650"/>
            <a:ext cx="0" cy="32099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567" name="Google Shape;567;p50"/>
          <p:cNvPicPr preferRelativeResize="0"/>
          <p:nvPr/>
        </p:nvPicPr>
        <p:blipFill rotWithShape="1">
          <a:blip r:embed="rId4">
            <a:alphaModFix/>
          </a:blip>
          <a:srcRect b="50722" l="16114" r="46348" t="7230"/>
          <a:stretch/>
        </p:blipFill>
        <p:spPr>
          <a:xfrm>
            <a:off x="2875059" y="1765397"/>
            <a:ext cx="580073" cy="58293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0"/>
          <p:cNvSpPr txBox="1"/>
          <p:nvPr/>
        </p:nvSpPr>
        <p:spPr>
          <a:xfrm>
            <a:off x="2889632" y="2369633"/>
            <a:ext cx="7591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Bias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Variance</a:t>
            </a:r>
            <a:endParaRPr sz="1100"/>
          </a:p>
        </p:txBody>
      </p:sp>
      <p:pic>
        <p:nvPicPr>
          <p:cNvPr id="569" name="Google Shape;569;p50"/>
          <p:cNvPicPr preferRelativeResize="0"/>
          <p:nvPr/>
        </p:nvPicPr>
        <p:blipFill rotWithShape="1">
          <a:blip r:embed="rId4">
            <a:alphaModFix/>
          </a:blip>
          <a:srcRect b="4535" l="55446" r="7016" t="53416"/>
          <a:stretch/>
        </p:blipFill>
        <p:spPr>
          <a:xfrm>
            <a:off x="2271470" y="3767026"/>
            <a:ext cx="580073" cy="58293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/>
          <p:nvPr/>
        </p:nvSpPr>
        <p:spPr>
          <a:xfrm>
            <a:off x="1422944" y="3885366"/>
            <a:ext cx="78007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Bias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Variance</a:t>
            </a:r>
            <a:endParaRPr sz="1100"/>
          </a:p>
        </p:txBody>
      </p:sp>
      <p:sp>
        <p:nvSpPr>
          <p:cNvPr id="571" name="Google Shape;571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 Loss Optimized Depth 4 Tree on a Training Data</a:t>
            </a:r>
            <a:endParaRPr/>
          </a:p>
        </p:txBody>
      </p:sp>
      <p:sp>
        <p:nvSpPr>
          <p:cNvPr id="577" name="Google Shape;577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  <p:pic>
        <p:nvPicPr>
          <p:cNvPr id="578" name="Google Shape;5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4968"/>
            <a:ext cx="9144000" cy="3085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9" name="Google Shape;579;p51"/>
          <p:cNvGraphicFramePr/>
          <p:nvPr/>
        </p:nvGraphicFramePr>
        <p:xfrm>
          <a:off x="6899883" y="1161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{D6C4F4BE-D38B-434B-A52F-F32D00429D92}</a:tableStyleId>
              </a:tblPr>
              <a:tblGrid>
                <a:gridCol w="959425"/>
                <a:gridCol w="959425"/>
              </a:tblGrid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Metrics</a:t>
                      </a:r>
                      <a:endParaRPr sz="1100"/>
                    </a:p>
                  </a:txBody>
                  <a:tcPr marT="27600" marB="27600" marR="55200" marL="55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Value on Test</a:t>
                      </a:r>
                      <a:endParaRPr sz="1100"/>
                    </a:p>
                  </a:txBody>
                  <a:tcPr marT="27600" marB="27600" marR="55200" marL="55200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100"/>
                    </a:p>
                  </a:txBody>
                  <a:tcPr marT="27600" marB="27600" marR="55200" marL="55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76.52</a:t>
                      </a:r>
                      <a:endParaRPr sz="1100"/>
                    </a:p>
                  </a:txBody>
                  <a:tcPr marT="27600" marB="27600" marR="55200" marL="55200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100"/>
                    </a:p>
                  </a:txBody>
                  <a:tcPr marT="27600" marB="27600" marR="55200" marL="55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63.63</a:t>
                      </a:r>
                      <a:endParaRPr sz="1100"/>
                    </a:p>
                  </a:txBody>
                  <a:tcPr marT="27600" marB="27600" marR="55200" marL="55200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27600" marB="27600" marR="55200" marL="55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58.33</a:t>
                      </a:r>
                      <a:endParaRPr sz="1100"/>
                    </a:p>
                  </a:txBody>
                  <a:tcPr marT="27600" marB="27600" marR="55200" marL="55200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FPR</a:t>
                      </a:r>
                      <a:endParaRPr sz="1100"/>
                    </a:p>
                  </a:txBody>
                  <a:tcPr marT="27600" marB="27600" marR="55200" marL="55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18.29</a:t>
                      </a:r>
                      <a:endParaRPr sz="1100"/>
                    </a:p>
                  </a:txBody>
                  <a:tcPr marT="27600" marB="27600" marR="55200" marL="55200"/>
                </a:tc>
              </a:tr>
            </a:tbl>
          </a:graphicData>
        </a:graphic>
      </p:graphicFrame>
      <p:pic>
        <p:nvPicPr>
          <p:cNvPr id="580" name="Google Shape;580;p51"/>
          <p:cNvPicPr preferRelativeResize="0"/>
          <p:nvPr/>
        </p:nvPicPr>
        <p:blipFill rotWithShape="1">
          <a:blip r:embed="rId4">
            <a:alphaModFix/>
          </a:blip>
          <a:srcRect b="0" l="0" r="18446" t="0"/>
          <a:stretch/>
        </p:blipFill>
        <p:spPr>
          <a:xfrm>
            <a:off x="325252" y="1046343"/>
            <a:ext cx="1201120" cy="1335123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1526373" y="1543098"/>
            <a:ext cx="1665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Confusion Matrix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/>
        </p:nvSpPr>
        <p:spPr>
          <a:xfrm>
            <a:off x="582930" y="2374172"/>
            <a:ext cx="8229600" cy="6752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87" name="Google Shape;587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628650" y="106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Generalization Error, Bias and Variance</a:t>
            </a:r>
            <a:endParaRPr/>
          </a:p>
        </p:txBody>
      </p:sp>
      <p:pic>
        <p:nvPicPr>
          <p:cNvPr id="593" name="Google Shape;593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6211" y="1156595"/>
            <a:ext cx="4131578" cy="36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Loss Metrics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"/>
              <a:t>Indicators of probability of miss-classification minimizing which helps us build tree classifiers. </a:t>
            </a:r>
            <a:endParaRPr/>
          </a:p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600" name="Google Shape;600;p5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Random Forest is to build multiple decision trees during the training phase and then combine their predictions to produce a more accurate and robust final prediction.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Random forest workflow: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Bootstrap sampling: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Random Forest starts by creating multiple bootstrap samples (random samples with replacement) from the original dataset. These samples are used to train individual decision trees.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each tree in the forest, a random subset of features (attributes) is selected. This helps introduce diversity among the trees and prevents overfitting. The number of features to consider at each split is a hyperparameter that can be tuned.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Tree construction: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each bootstrap sample and using the selected subset of features, a decision tree is constructed. These trees can be either classification trees or regression trees, depending on the problem type.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Voting (Classification) or Average (Regression):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When making predictions, each tree in the forest produces a prediction. For classification problems, each tree's prediction is treated as a "vote," and the class with the most votes becomes the final prediction. For regression problems, each tree's prediction is averaged to obtain the final prediction.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607" name="Google Shape;607;p5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Miss-Classification Loss/Classification Error Rate - Definition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28650" y="1369219"/>
            <a:ext cx="7886700" cy="35004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5" r="-114" t="-208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Miss-Classification Loss/Classification Error Rate - Example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628650" y="1438325"/>
            <a:ext cx="7886700" cy="405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72" l="0" r="0" t="-124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176" name="Google Shape;176;p29"/>
          <p:cNvGrpSpPr/>
          <p:nvPr/>
        </p:nvGrpSpPr>
        <p:grpSpPr>
          <a:xfrm>
            <a:off x="5478360" y="1772009"/>
            <a:ext cx="3502743" cy="3293675"/>
            <a:chOff x="-39295" y="2433164"/>
            <a:chExt cx="4670324" cy="4391566"/>
          </a:xfrm>
        </p:grpSpPr>
        <p:grpSp>
          <p:nvGrpSpPr>
            <p:cNvPr id="177" name="Google Shape;177;p29"/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178" name="Google Shape;178;p29"/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Sunny?</a:t>
                </a:r>
                <a:endParaRPr sz="1100"/>
              </a:p>
            </p:txBody>
          </p:sp>
          <p:cxnSp>
            <p:nvCxnSpPr>
              <p:cNvPr id="179" name="Google Shape;179;p29"/>
              <p:cNvCxnSpPr>
                <a:stCxn id="178" idx="4"/>
              </p:cNvCxnSpPr>
              <p:nvPr/>
            </p:nvCxnSpPr>
            <p:spPr>
              <a:xfrm flipH="1">
                <a:off x="6962847" y="1868341"/>
                <a:ext cx="927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0" name="Google Shape;180;p29"/>
              <p:cNvCxnSpPr>
                <a:stCxn id="178" idx="4"/>
              </p:cNvCxnSpPr>
              <p:nvPr/>
            </p:nvCxnSpPr>
            <p:spPr>
              <a:xfrm>
                <a:off x="7889847" y="1868341"/>
                <a:ext cx="843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1" name="Google Shape;181;p29"/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100"/>
              </a:p>
            </p:txBody>
          </p:sp>
          <p:sp>
            <p:nvSpPr>
              <p:cNvPr id="182" name="Google Shape;182;p29"/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100"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Bajji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Ice Cream</a:t>
                </a:r>
                <a:endParaRPr sz="1100"/>
              </a:p>
            </p:txBody>
          </p:sp>
          <p:sp>
            <p:nvSpPr>
              <p:cNvPr id="185" name="Google Shape;185;p29"/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 Node</a:t>
                </a:r>
                <a:endParaRPr sz="1100"/>
              </a:p>
            </p:txBody>
          </p:sp>
          <p:sp>
            <p:nvSpPr>
              <p:cNvPr id="186" name="Google Shape;186;p29"/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  <p:sp>
            <p:nvSpPr>
              <p:cNvPr id="187" name="Google Shape;187;p29"/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</p:grpSp>
        <p:sp>
          <p:nvSpPr>
            <p:cNvPr id="188" name="Google Shape;188;p29"/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60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40</a:t>
              </a:r>
              <a:endParaRPr sz="1100"/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55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6</a:t>
              </a:r>
              <a:endParaRPr sz="1100"/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5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34</a:t>
              </a:r>
              <a:endParaRPr sz="1100"/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983802" y="6337128"/>
              <a:ext cx="1019831" cy="4857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7497" l="-4789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706530" y="6335301"/>
              <a:ext cx="1015021" cy="4894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497" l="-5421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481466" y="3176144"/>
              <a:ext cx="1117614" cy="4857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497" l="-4917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194" name="Google Shape;194;p29"/>
          <p:cNvSpPr txBox="1"/>
          <p:nvPr/>
        </p:nvSpPr>
        <p:spPr>
          <a:xfrm>
            <a:off x="628650" y="2393318"/>
            <a:ext cx="4840528" cy="23560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849" r="-2078" t="-17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195" name="Google Shape;195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Miss-Classification Loss/Classification Error Rate – Insensitive Example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628650" y="1438325"/>
            <a:ext cx="7886700" cy="405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72" l="0" r="0" t="-124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5478360" y="1772008"/>
            <a:ext cx="3502743" cy="3295237"/>
            <a:chOff x="-39295" y="2433164"/>
            <a:chExt cx="4670324" cy="4393650"/>
          </a:xfrm>
        </p:grpSpPr>
        <p:grpSp>
          <p:nvGrpSpPr>
            <p:cNvPr id="203" name="Google Shape;203;p30"/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204" name="Google Shape;204;p30"/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Sunny?</a:t>
                </a:r>
                <a:endParaRPr sz="1100"/>
              </a:p>
            </p:txBody>
          </p:sp>
          <p:cxnSp>
            <p:nvCxnSpPr>
              <p:cNvPr id="205" name="Google Shape;205;p30"/>
              <p:cNvCxnSpPr>
                <a:stCxn id="204" idx="4"/>
              </p:cNvCxnSpPr>
              <p:nvPr/>
            </p:nvCxnSpPr>
            <p:spPr>
              <a:xfrm flipH="1">
                <a:off x="6962847" y="1868341"/>
                <a:ext cx="927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" name="Google Shape;206;p30"/>
              <p:cNvCxnSpPr>
                <a:stCxn id="204" idx="4"/>
              </p:cNvCxnSpPr>
              <p:nvPr/>
            </p:nvCxnSpPr>
            <p:spPr>
              <a:xfrm>
                <a:off x="7889847" y="1868341"/>
                <a:ext cx="843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7" name="Google Shape;207;p30"/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100"/>
              </a:p>
            </p:txBody>
          </p:sp>
          <p:sp>
            <p:nvSpPr>
              <p:cNvPr id="208" name="Google Shape;208;p30"/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100"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Bajji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Ice Cream</a:t>
                </a:r>
                <a:endParaRPr sz="1100"/>
              </a:p>
            </p:txBody>
          </p:sp>
          <p:sp>
            <p:nvSpPr>
              <p:cNvPr id="211" name="Google Shape;211;p30"/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 Node</a:t>
                </a:r>
                <a:endParaRPr sz="1100"/>
              </a:p>
            </p:txBody>
          </p:sp>
          <p:sp>
            <p:nvSpPr>
              <p:cNvPr id="212" name="Google Shape;212;p30"/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  <p:sp>
            <p:nvSpPr>
              <p:cNvPr id="213" name="Google Shape;213;p30"/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</p:grpSp>
        <p:sp>
          <p:nvSpPr>
            <p:cNvPr id="214" name="Google Shape;214;p30"/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60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40</a:t>
              </a:r>
              <a:endParaRPr sz="1100"/>
            </a:p>
          </p:txBody>
        </p:sp>
        <p:sp>
          <p:nvSpPr>
            <p:cNvPr id="215" name="Google Shape;215;p30"/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30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10</a:t>
              </a:r>
              <a:endParaRPr sz="1100"/>
            </a:p>
          </p:txBody>
        </p:sp>
        <p:sp>
          <p:nvSpPr>
            <p:cNvPr id="216" name="Google Shape;216;p30"/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30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30 </a:t>
              </a:r>
              <a:endParaRPr sz="1100"/>
            </a:p>
          </p:txBody>
        </p:sp>
        <p:sp>
          <p:nvSpPr>
            <p:cNvPr id="217" name="Google Shape;217;p30"/>
            <p:cNvSpPr txBox="1"/>
            <p:nvPr/>
          </p:nvSpPr>
          <p:spPr>
            <a:xfrm>
              <a:off x="983802" y="6337128"/>
              <a:ext cx="1019831" cy="4896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7497" l="-4789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2706530" y="6335301"/>
              <a:ext cx="1015021" cy="4894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497" l="-5421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19" name="Google Shape;219;p30"/>
            <p:cNvSpPr txBox="1"/>
            <p:nvPr/>
          </p:nvSpPr>
          <p:spPr>
            <a:xfrm>
              <a:off x="481466" y="3176144"/>
              <a:ext cx="1117614" cy="4857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7497" l="-4917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220" name="Google Shape;220;p30"/>
          <p:cNvSpPr txBox="1"/>
          <p:nvPr/>
        </p:nvSpPr>
        <p:spPr>
          <a:xfrm>
            <a:off x="628650" y="2393318"/>
            <a:ext cx="4840528" cy="23560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849" r="-2078" t="-17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Miss-Classification Loss/Classification Error Rate – Insensitive Example</a:t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6736535" y="1549954"/>
            <a:ext cx="1185316" cy="109697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sz="1100"/>
          </a:p>
        </p:txBody>
      </p:sp>
      <p:cxnSp>
        <p:nvCxnSpPr>
          <p:cNvPr id="228" name="Google Shape;228;p31"/>
          <p:cNvCxnSpPr>
            <a:stCxn id="227" idx="4"/>
          </p:cNvCxnSpPr>
          <p:nvPr/>
        </p:nvCxnSpPr>
        <p:spPr>
          <a:xfrm flipH="1">
            <a:off x="6653894" y="2646925"/>
            <a:ext cx="675300" cy="57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31"/>
          <p:cNvCxnSpPr>
            <a:stCxn id="227" idx="4"/>
          </p:cNvCxnSpPr>
          <p:nvPr/>
        </p:nvCxnSpPr>
        <p:spPr>
          <a:xfrm>
            <a:off x="7329194" y="2646925"/>
            <a:ext cx="614400" cy="57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31"/>
          <p:cNvSpPr txBox="1"/>
          <p:nvPr/>
        </p:nvSpPr>
        <p:spPr>
          <a:xfrm>
            <a:off x="6061072" y="2725585"/>
            <a:ext cx="85052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-4838" r="-537" t="-819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1" name="Google Shape;231;p31"/>
          <p:cNvSpPr txBox="1"/>
          <p:nvPr/>
        </p:nvSpPr>
        <p:spPr>
          <a:xfrm>
            <a:off x="7762307" y="2566438"/>
            <a:ext cx="1506085" cy="4847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546" l="-2735" r="-1517" t="-471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2" name="Google Shape;232;p31"/>
          <p:cNvSpPr/>
          <p:nvPr/>
        </p:nvSpPr>
        <p:spPr>
          <a:xfrm>
            <a:off x="7350872" y="3142562"/>
            <a:ext cx="1185316" cy="109697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3" name="Google Shape;233;p31"/>
          <p:cNvSpPr/>
          <p:nvPr/>
        </p:nvSpPr>
        <p:spPr>
          <a:xfrm>
            <a:off x="6061071" y="3133169"/>
            <a:ext cx="1185317" cy="1096971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4" name="Google Shape;234;p31"/>
          <p:cNvSpPr txBox="1"/>
          <p:nvPr/>
        </p:nvSpPr>
        <p:spPr>
          <a:xfrm>
            <a:off x="6918549" y="1256315"/>
            <a:ext cx="864644" cy="269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sz="1100"/>
          </a:p>
        </p:txBody>
      </p:sp>
      <p:sp>
        <p:nvSpPr>
          <p:cNvPr id="235" name="Google Shape;235;p31"/>
          <p:cNvSpPr txBox="1"/>
          <p:nvPr/>
        </p:nvSpPr>
        <p:spPr>
          <a:xfrm>
            <a:off x="4551524" y="1861016"/>
            <a:ext cx="2400128" cy="46815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628651" y="1369219"/>
            <a:ext cx="3856098" cy="202832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541" r="0" t="-450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40657" y="4360725"/>
            <a:ext cx="2283991" cy="46815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8" name="Google Shape;238;p31"/>
          <p:cNvSpPr txBox="1"/>
          <p:nvPr/>
        </p:nvSpPr>
        <p:spPr>
          <a:xfrm>
            <a:off x="6918549" y="4360725"/>
            <a:ext cx="2361896" cy="46815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9" name="Google Shape;239;p31"/>
          <p:cNvSpPr txBox="1"/>
          <p:nvPr/>
        </p:nvSpPr>
        <p:spPr>
          <a:xfrm>
            <a:off x="257255" y="3214676"/>
            <a:ext cx="4438273" cy="3782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56597" l="-3809" r="0" t="-17588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40" name="Google Shape;240;p31"/>
          <p:cNvSpPr txBox="1"/>
          <p:nvPr/>
        </p:nvSpPr>
        <p:spPr>
          <a:xfrm>
            <a:off x="890555" y="3815607"/>
            <a:ext cx="5118274" cy="93487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Miss-Classification Loss/Classification Error Rate – Reason for Insensitivity </a:t>
            </a:r>
            <a:endParaRPr/>
          </a:p>
        </p:txBody>
      </p:sp>
      <p:grpSp>
        <p:nvGrpSpPr>
          <p:cNvPr id="247" name="Google Shape;247;p32"/>
          <p:cNvGrpSpPr/>
          <p:nvPr/>
        </p:nvGrpSpPr>
        <p:grpSpPr>
          <a:xfrm>
            <a:off x="5425958" y="1268016"/>
            <a:ext cx="3502743" cy="3295238"/>
            <a:chOff x="-39295" y="2433164"/>
            <a:chExt cx="4670324" cy="4393650"/>
          </a:xfrm>
        </p:grpSpPr>
        <p:grpSp>
          <p:nvGrpSpPr>
            <p:cNvPr id="248" name="Google Shape;248;p32"/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249" name="Google Shape;249;p32"/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Sunny?</a:t>
                </a:r>
                <a:endParaRPr sz="1100"/>
              </a:p>
            </p:txBody>
          </p:sp>
          <p:cxnSp>
            <p:nvCxnSpPr>
              <p:cNvPr id="250" name="Google Shape;250;p32"/>
              <p:cNvCxnSpPr>
                <a:stCxn id="249" idx="4"/>
              </p:cNvCxnSpPr>
              <p:nvPr/>
            </p:nvCxnSpPr>
            <p:spPr>
              <a:xfrm flipH="1">
                <a:off x="6962847" y="1868341"/>
                <a:ext cx="927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" name="Google Shape;251;p32"/>
              <p:cNvCxnSpPr>
                <a:stCxn id="249" idx="4"/>
              </p:cNvCxnSpPr>
              <p:nvPr/>
            </p:nvCxnSpPr>
            <p:spPr>
              <a:xfrm>
                <a:off x="7889847" y="1868341"/>
                <a:ext cx="843000" cy="92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2" name="Google Shape;252;p32"/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</a:t>
                </a:r>
                <a:endParaRPr sz="1100"/>
              </a:p>
            </p:txBody>
          </p:sp>
          <p:sp>
            <p:nvSpPr>
              <p:cNvPr id="253" name="Google Shape;253;p32"/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1100"/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Bajji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Ice Cream</a:t>
                </a:r>
                <a:endParaRPr sz="1100"/>
              </a:p>
            </p:txBody>
          </p:sp>
          <p:sp>
            <p:nvSpPr>
              <p:cNvPr id="256" name="Google Shape;256;p32"/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 Node</a:t>
                </a:r>
                <a:endParaRPr sz="1100"/>
              </a:p>
            </p:txBody>
          </p:sp>
          <p:sp>
            <p:nvSpPr>
              <p:cNvPr id="257" name="Google Shape;257;p32"/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  <p:sp>
            <p:nvSpPr>
              <p:cNvPr id="258" name="Google Shape;258;p32"/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Leaf Node</a:t>
                </a:r>
                <a:endParaRPr sz="1100"/>
              </a:p>
            </p:txBody>
          </p:sp>
        </p:grpSp>
        <p:sp>
          <p:nvSpPr>
            <p:cNvPr id="259" name="Google Shape;259;p32"/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60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40</a:t>
              </a:r>
              <a:endParaRPr sz="1100"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30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10</a:t>
              </a:r>
              <a:endParaRPr sz="1100"/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#Ice Cream 30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#Bajji 30 </a:t>
              </a:r>
              <a:endParaRPr sz="1100"/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983802" y="6337128"/>
              <a:ext cx="1019831" cy="4896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7497" l="-5388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2706530" y="6335301"/>
              <a:ext cx="1015021" cy="4894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6172" l="-4789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481466" y="3176144"/>
              <a:ext cx="1117614" cy="4857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7497" l="-4347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265" name="Google Shape;265;p32"/>
          <p:cNvSpPr/>
          <p:nvPr/>
        </p:nvSpPr>
        <p:spPr>
          <a:xfrm>
            <a:off x="565315" y="1448513"/>
            <a:ext cx="4838585" cy="335307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majority/minority class in parent node remains in majority/minority in both the leaf nodes, then the miss-classification loss reduction is 0. 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reason for this is the linearity of this metric. 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there is a need for a more sensitive metric to capture purity within such divisions.</a:t>
            </a:r>
            <a:endParaRPr sz="1100"/>
          </a:p>
        </p:txBody>
      </p:sp>
      <p:sp>
        <p:nvSpPr>
          <p:cNvPr id="266" name="Google Shape;266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565315" y="1448513"/>
            <a:ext cx="4291379" cy="3421143"/>
          </a:xfrm>
          <a:prstGeom prst="roundRect">
            <a:avLst>
              <a:gd fmla="val 0" name="adj"/>
            </a:avLst>
          </a:prstGeom>
          <a:blipFill rotWithShape="1">
            <a:blip r:embed="rId3">
              <a:alphaModFix/>
            </a:blip>
            <a:stretch>
              <a:fillRect b="0" l="-2237" r="0" t="-133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grpSp>
        <p:nvGrpSpPr>
          <p:cNvPr id="273" name="Google Shape;273;p33"/>
          <p:cNvGrpSpPr/>
          <p:nvPr/>
        </p:nvGrpSpPr>
        <p:grpSpPr>
          <a:xfrm>
            <a:off x="4880738" y="1021300"/>
            <a:ext cx="2705606" cy="3716545"/>
            <a:chOff x="6507651" y="1361734"/>
            <a:chExt cx="3607475" cy="4955393"/>
          </a:xfrm>
        </p:grpSpPr>
        <p:cxnSp>
          <p:nvCxnSpPr>
            <p:cNvPr id="274" name="Google Shape;274;p33"/>
            <p:cNvCxnSpPr/>
            <p:nvPr/>
          </p:nvCxnSpPr>
          <p:spPr>
            <a:xfrm>
              <a:off x="7105475" y="4102217"/>
              <a:ext cx="0" cy="184557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275" name="Google Shape;275;p33"/>
            <p:cNvCxnSpPr/>
            <p:nvPr/>
          </p:nvCxnSpPr>
          <p:spPr>
            <a:xfrm>
              <a:off x="7105475" y="5947795"/>
              <a:ext cx="2676088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76" name="Google Shape;276;p33"/>
            <p:cNvSpPr txBox="1"/>
            <p:nvPr/>
          </p:nvSpPr>
          <p:spPr>
            <a:xfrm>
              <a:off x="9722839" y="5763129"/>
              <a:ext cx="392287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77" name="Google Shape;277;p33"/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00"/>
            </a:p>
          </p:txBody>
        </p:sp>
        <p:sp>
          <p:nvSpPr>
            <p:cNvPr id="278" name="Google Shape;278;p33"/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3"/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Probability</a:t>
              </a:r>
              <a:endParaRPr sz="1100"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cxnSp>
          <p:nvCxnSpPr>
            <p:cNvPr id="282" name="Google Shape;282;p33"/>
            <p:cNvCxnSpPr>
              <a:stCxn id="281" idx="3"/>
            </p:cNvCxnSpPr>
            <p:nvPr/>
          </p:nvCxnSpPr>
          <p:spPr>
            <a:xfrm>
              <a:off x="7105475" y="4420998"/>
              <a:ext cx="16182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lgDash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33"/>
            <p:cNvCxnSpPr/>
            <p:nvPr/>
          </p:nvCxnSpPr>
          <p:spPr>
            <a:xfrm>
              <a:off x="7105475" y="1658290"/>
              <a:ext cx="0" cy="184557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cxnSp>
          <p:nvCxnSpPr>
            <p:cNvPr id="284" name="Google Shape;284;p33"/>
            <p:cNvCxnSpPr/>
            <p:nvPr/>
          </p:nvCxnSpPr>
          <p:spPr>
            <a:xfrm>
              <a:off x="7105475" y="3503868"/>
              <a:ext cx="2676088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85" name="Google Shape;285;p33"/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00"/>
            </a:p>
          </p:txBody>
        </p:sp>
        <p:sp>
          <p:nvSpPr>
            <p:cNvPr id="286" name="Google Shape;286;p33"/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287" name="Google Shape;287;p33"/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Surprise</a:t>
              </a:r>
              <a:endParaRPr sz="1100"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 txBox="1"/>
            <p:nvPr/>
          </p:nvSpPr>
          <p:spPr>
            <a:xfrm>
              <a:off x="7039751" y="1690688"/>
              <a:ext cx="433132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90" name="Google Shape;290;p33"/>
            <p:cNvSpPr txBox="1"/>
            <p:nvPr/>
          </p:nvSpPr>
          <p:spPr>
            <a:xfrm>
              <a:off x="6771729" y="3310810"/>
              <a:ext cx="365806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6771729" y="5763125"/>
              <a:ext cx="365806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/>
            </a:p>
          </p:txBody>
        </p:sp>
      </p:grpSp>
      <p:sp>
        <p:nvSpPr>
          <p:cNvPr id="292" name="Google Shape;292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Meenakshi Sundaram, S. Ganesh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