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311" r:id="rId9"/>
    <p:sldId id="312" r:id="rId10"/>
    <p:sldId id="313" r:id="rId11"/>
    <p:sldId id="314" r:id="rId12"/>
    <p:sldId id="315" r:id="rId13"/>
    <p:sldId id="316" r:id="rId14"/>
    <p:sldId id="317" r:id="rId15"/>
    <p:sldId id="307" r:id="rId16"/>
    <p:sldId id="308" r:id="rId17"/>
    <p:sldId id="310" r:id="rId18"/>
    <p:sldId id="270" r:id="rId19"/>
    <p:sldId id="259" r:id="rId20"/>
    <p:sldId id="266" r:id="rId21"/>
    <p:sldId id="263" r:id="rId22"/>
    <p:sldId id="267" r:id="rId23"/>
    <p:sldId id="265" r:id="rId24"/>
    <p:sldId id="271" r:id="rId25"/>
    <p:sldId id="264" r:id="rId26"/>
    <p:sldId id="272" r:id="rId27"/>
    <p:sldId id="274" r:id="rId28"/>
    <p:sldId id="258" r:id="rId29"/>
    <p:sldId id="260" r:id="rId30"/>
    <p:sldId id="261" r:id="rId31"/>
    <p:sldId id="282" r:id="rId32"/>
    <p:sldId id="287" r:id="rId33"/>
    <p:sldId id="289" r:id="rId34"/>
    <p:sldId id="288" r:id="rId35"/>
    <p:sldId id="290" r:id="rId36"/>
    <p:sldId id="291" r:id="rId37"/>
    <p:sldId id="293" r:id="rId38"/>
    <p:sldId id="294" r:id="rId39"/>
    <p:sldId id="297" r:id="rId40"/>
    <p:sldId id="298" r:id="rId41"/>
    <p:sldId id="299" r:id="rId42"/>
    <p:sldId id="300" r:id="rId43"/>
    <p:sldId id="278" r:id="rId44"/>
    <p:sldId id="301" r:id="rId45"/>
    <p:sldId id="302" r:id="rId46"/>
    <p:sldId id="279" r:id="rId47"/>
    <p:sldId id="303" r:id="rId48"/>
    <p:sldId id="305" r:id="rId49"/>
    <p:sldId id="304"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8/2/2023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8/2/2023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2253-3CEC-1864-FBF3-02C490E584B5}"/>
              </a:ext>
            </a:extLst>
          </p:cNvPr>
          <p:cNvSpPr>
            <a:spLocks noGrp="1"/>
          </p:cNvSpPr>
          <p:nvPr>
            <p:ph type="title"/>
          </p:nvPr>
        </p:nvSpPr>
        <p:spPr/>
        <p:txBody>
          <a:bodyPr/>
          <a:lstStyle/>
          <a:p>
            <a:r>
              <a:rPr lang="en-AU" dirty="0"/>
              <a:t>Variance</a:t>
            </a:r>
          </a:p>
        </p:txBody>
      </p:sp>
      <p:sp>
        <p:nvSpPr>
          <p:cNvPr id="3" name="Content Placeholder 2">
            <a:extLst>
              <a:ext uri="{FF2B5EF4-FFF2-40B4-BE49-F238E27FC236}">
                <a16:creationId xmlns:a16="http://schemas.microsoft.com/office/drawing/2014/main" id="{49FA4F23-5DB3-116B-7E59-9B682C6E8739}"/>
              </a:ext>
            </a:extLst>
          </p:cNvPr>
          <p:cNvSpPr>
            <a:spLocks noGrp="1"/>
          </p:cNvSpPr>
          <p:nvPr>
            <p:ph idx="1"/>
          </p:nvPr>
        </p:nvSpPr>
        <p:spPr/>
        <p:txBody>
          <a:bodyPr/>
          <a:lstStyle/>
          <a:p>
            <a:r>
              <a:rPr lang="en-AU" b="1" dirty="0"/>
              <a:t>How much the predictions vary between the classifiers</a:t>
            </a:r>
            <a:r>
              <a:rPr lang="en-AU" dirty="0"/>
              <a:t>.</a:t>
            </a:r>
          </a:p>
          <a:p>
            <a:r>
              <a:rPr lang="en-AU" dirty="0"/>
              <a:t>In some </a:t>
            </a:r>
            <a:r>
              <a:rPr lang="en-AU" b="1" dirty="0"/>
              <a:t>sense captures the generalizability of the model</a:t>
            </a:r>
            <a:r>
              <a:rPr lang="en-AU" dirty="0"/>
              <a:t>.</a:t>
            </a:r>
          </a:p>
          <a:p>
            <a:r>
              <a:rPr lang="en-AU" dirty="0"/>
              <a:t>It is a measure of </a:t>
            </a:r>
            <a:r>
              <a:rPr lang="en-AU" b="1" dirty="0"/>
              <a:t>how much our prediction would change if we trained it on different data</a:t>
            </a:r>
            <a:r>
              <a:rPr lang="en-AU" dirty="0"/>
              <a:t>. High variance typically means that we are overfitting to our training data, finding patterns and complexity that are a product of randomness as opposed to some real trend.</a:t>
            </a:r>
          </a:p>
          <a:p>
            <a:r>
              <a:rPr lang="en-AU" dirty="0"/>
              <a:t>Generally, a more complex or flexible model will tend to have high variance due to overfitting but lower bias because, averaged over several predictions, our model more accurately predicts the target variable.</a:t>
            </a:r>
          </a:p>
        </p:txBody>
      </p:sp>
    </p:spTree>
    <p:extLst>
      <p:ext uri="{BB962C8B-B14F-4D97-AF65-F5344CB8AC3E}">
        <p14:creationId xmlns:p14="http://schemas.microsoft.com/office/powerpoint/2010/main" val="158720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E434-F076-3981-AA42-696265702C5F}"/>
              </a:ext>
            </a:extLst>
          </p:cNvPr>
          <p:cNvSpPr>
            <a:spLocks noGrp="1"/>
          </p:cNvSpPr>
          <p:nvPr>
            <p:ph type="title"/>
          </p:nvPr>
        </p:nvSpPr>
        <p:spPr/>
        <p:txBody>
          <a:bodyPr/>
          <a:lstStyle/>
          <a:p>
            <a:r>
              <a:rPr lang="en-AU" dirty="0"/>
              <a:t>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77BB42-5F1D-7371-B6A1-5C414E0DEBC4}"/>
                  </a:ext>
                </a:extLst>
              </p:cNvPr>
              <p:cNvSpPr>
                <a:spLocks noGrp="1"/>
              </p:cNvSpPr>
              <p:nvPr>
                <p:ph idx="1"/>
              </p:nvPr>
            </p:nvSpPr>
            <p:spPr/>
            <p:txBody>
              <a:bodyPr/>
              <a:lstStyle/>
              <a:p>
                <a:r>
                  <a:rPr lang="en-AU" dirty="0"/>
                  <a:t>Varaince:</a:t>
                </a:r>
              </a:p>
              <a:p>
                <a:pPr lvl="1"/>
                <a:r>
                  <a:rPr lang="en-AU" dirty="0"/>
                  <a:t>Squared Loss:</a:t>
                </a:r>
              </a:p>
              <a:p>
                <a:pPr lvl="2"/>
                <a14:m>
                  <m:oMath xmlns:m="http://schemas.openxmlformats.org/officeDocument/2006/math">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r>
                      <a:rPr lang="en-AU" b="0" i="1" smtClean="0">
                        <a:latin typeface="Cambria Math" panose="02040503050406030204" pitchFamily="18" charset="0"/>
                      </a:rPr>
                      <m:t>−</m:t>
                    </m:r>
                    <m:sSubSup>
                      <m:sSubSupPr>
                        <m:ctrlPr>
                          <a:rPr lang="en-AU" b="0" i="1" smtClean="0">
                            <a:latin typeface="Cambria Math" panose="02040503050406030204" pitchFamily="18" charset="0"/>
                          </a:rPr>
                        </m:ctrlPr>
                      </m:sSubSup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up>
                        <m:r>
                          <a:rPr lang="en-AU" b="0" i="1" smtClean="0">
                            <a:latin typeface="Cambria Math" panose="02040503050406030204" pitchFamily="18" charset="0"/>
                          </a:rPr>
                          <m:t>2</m:t>
                        </m:r>
                      </m:sup>
                    </m:sSubSup>
                    <m:r>
                      <a:rPr lang="en-AU" b="0" i="1" smtClean="0">
                        <a:latin typeface="Cambria Math" panose="02040503050406030204" pitchFamily="18" charset="0"/>
                      </a:rPr>
                      <m:t>]</m:t>
                    </m:r>
                  </m:oMath>
                </a14:m>
                <a:endParaRPr lang="en-AU" dirty="0"/>
              </a:p>
              <a:p>
                <a:pPr lvl="1"/>
                <a:r>
                  <a:rPr lang="en-AU" dirty="0"/>
                  <a:t>0-1 Loss:</a:t>
                </a:r>
              </a:p>
              <a:p>
                <a:pPr lvl="2"/>
                <a14:m>
                  <m:oMath xmlns:m="http://schemas.openxmlformats.org/officeDocument/2006/math">
                    <m:r>
                      <a:rPr lang="en-AU" b="0" i="1" smtClean="0">
                        <a:latin typeface="Cambria Math" panose="02040503050406030204" pitchFamily="18" charset="0"/>
                      </a:rPr>
                      <m:t>𝐸</m:t>
                    </m:r>
                    <m:r>
                      <a:rPr lang="en-AU" b="0" i="1" smtClean="0">
                        <a:latin typeface="Cambria Math" panose="02040503050406030204" pitchFamily="18" charset="0"/>
                      </a:rPr>
                      <m:t>[</m:t>
                    </m:r>
                    <m:r>
                      <a:rPr lang="en-AU" b="0" i="1" smtClean="0">
                        <a:latin typeface="Cambria Math" panose="02040503050406030204" pitchFamily="18" charset="0"/>
                      </a:rPr>
                      <m:t>𝐿</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𝐸</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oMath>
                </a14:m>
                <a:endParaRPr lang="en-AU" dirty="0"/>
              </a:p>
              <a:p>
                <a:pPr lvl="1"/>
                <a:r>
                  <a:rPr lang="en-AU" dirty="0"/>
                  <a:t>𝐸(𝑦_𝑐𝑎𝑝 ) - Average over predictions (The expectation is over training data sets)</a:t>
                </a:r>
              </a:p>
              <a:p>
                <a:pPr lvl="1"/>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oMath>
                </a14:m>
                <a:r>
                  <a:rPr lang="en-AU" dirty="0"/>
                  <a:t> - The predicted target value</a:t>
                </a:r>
              </a:p>
              <a:p>
                <a:endParaRPr lang="en-AU" dirty="0"/>
              </a:p>
            </p:txBody>
          </p:sp>
        </mc:Choice>
        <mc:Fallback>
          <p:sp>
            <p:nvSpPr>
              <p:cNvPr id="3" name="Content Placeholder 2">
                <a:extLst>
                  <a:ext uri="{FF2B5EF4-FFF2-40B4-BE49-F238E27FC236}">
                    <a16:creationId xmlns:a16="http://schemas.microsoft.com/office/drawing/2014/main" id="{7577BB42-5F1D-7371-B6A1-5C414E0DEBC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AU">
                    <a:noFill/>
                  </a:rPr>
                  <a:t> </a:t>
                </a:r>
              </a:p>
            </p:txBody>
          </p:sp>
        </mc:Fallback>
      </mc:AlternateContent>
    </p:spTree>
    <p:extLst>
      <p:ext uri="{BB962C8B-B14F-4D97-AF65-F5344CB8AC3E}">
        <p14:creationId xmlns:p14="http://schemas.microsoft.com/office/powerpoint/2010/main" val="107374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CDDCDC27-5222-A486-5B77-3CC1C9084AF3}"/>
              </a:ext>
            </a:extLst>
          </p:cNvPr>
          <p:cNvSpPr txBox="1">
            <a:spLocks/>
          </p:cNvSpPr>
          <p:nvPr/>
        </p:nvSpPr>
        <p:spPr>
          <a:xfrm>
            <a:off x="681590" y="2375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Low variance Vs High variance</a:t>
            </a:r>
          </a:p>
        </p:txBody>
      </p:sp>
      <p:sp>
        <p:nvSpPr>
          <p:cNvPr id="58" name="TextBox 57">
            <a:extLst>
              <a:ext uri="{FF2B5EF4-FFF2-40B4-BE49-F238E27FC236}">
                <a16:creationId xmlns:a16="http://schemas.microsoft.com/office/drawing/2014/main" id="{D929A28A-B01E-7E11-8F5B-44473370D42F}"/>
              </a:ext>
            </a:extLst>
          </p:cNvPr>
          <p:cNvSpPr txBox="1"/>
          <p:nvPr/>
        </p:nvSpPr>
        <p:spPr>
          <a:xfrm>
            <a:off x="3076226" y="6076655"/>
            <a:ext cx="1411477" cy="369332"/>
          </a:xfrm>
          <a:prstGeom prst="rect">
            <a:avLst/>
          </a:prstGeom>
          <a:noFill/>
        </p:spPr>
        <p:txBody>
          <a:bodyPr wrap="none" rtlCol="0">
            <a:spAutoFit/>
          </a:bodyPr>
          <a:lstStyle/>
          <a:p>
            <a:r>
              <a:rPr lang="en-AU" dirty="0"/>
              <a:t>Low variance</a:t>
            </a:r>
          </a:p>
        </p:txBody>
      </p:sp>
      <p:grpSp>
        <p:nvGrpSpPr>
          <p:cNvPr id="59" name="Group 58">
            <a:extLst>
              <a:ext uri="{FF2B5EF4-FFF2-40B4-BE49-F238E27FC236}">
                <a16:creationId xmlns:a16="http://schemas.microsoft.com/office/drawing/2014/main" id="{02607439-0EFB-0E5D-737A-44197D53F055}"/>
              </a:ext>
            </a:extLst>
          </p:cNvPr>
          <p:cNvGrpSpPr/>
          <p:nvPr/>
        </p:nvGrpSpPr>
        <p:grpSpPr>
          <a:xfrm>
            <a:off x="613030" y="1608139"/>
            <a:ext cx="5326360" cy="4811119"/>
            <a:chOff x="613030" y="1608139"/>
            <a:chExt cx="5326360" cy="4811119"/>
          </a:xfrm>
        </p:grpSpPr>
        <p:cxnSp>
          <p:nvCxnSpPr>
            <p:cNvPr id="60" name="Straight Arrow Connector 59">
              <a:extLst>
                <a:ext uri="{FF2B5EF4-FFF2-40B4-BE49-F238E27FC236}">
                  <a16:creationId xmlns:a16="http://schemas.microsoft.com/office/drawing/2014/main" id="{37D8DD0E-56AF-00E4-1B15-14D9B76FBE79}"/>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1CBD708-51B6-AA64-4BCE-9E4B85CCCEAB}"/>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Star: 5 Points 61">
              <a:extLst>
                <a:ext uri="{FF2B5EF4-FFF2-40B4-BE49-F238E27FC236}">
                  <a16:creationId xmlns:a16="http://schemas.microsoft.com/office/drawing/2014/main" id="{A0AFE3CF-6272-1F10-C94A-DF4BB65A041E}"/>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3" name="Star: 5 Points 62">
              <a:extLst>
                <a:ext uri="{FF2B5EF4-FFF2-40B4-BE49-F238E27FC236}">
                  <a16:creationId xmlns:a16="http://schemas.microsoft.com/office/drawing/2014/main" id="{16051833-9931-21A1-A331-98DCDC8033B7}"/>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Star: 5 Points 63">
              <a:extLst>
                <a:ext uri="{FF2B5EF4-FFF2-40B4-BE49-F238E27FC236}">
                  <a16:creationId xmlns:a16="http://schemas.microsoft.com/office/drawing/2014/main" id="{F5933D09-8B81-7852-22A6-C0565C0A055A}"/>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Star: 5 Points 64">
              <a:extLst>
                <a:ext uri="{FF2B5EF4-FFF2-40B4-BE49-F238E27FC236}">
                  <a16:creationId xmlns:a16="http://schemas.microsoft.com/office/drawing/2014/main" id="{3EB2B12F-A6AB-C18C-9B61-3F5453572573}"/>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Star: 5 Points 65">
              <a:extLst>
                <a:ext uri="{FF2B5EF4-FFF2-40B4-BE49-F238E27FC236}">
                  <a16:creationId xmlns:a16="http://schemas.microsoft.com/office/drawing/2014/main" id="{17149EB5-E71A-C0CF-2943-82A7E81844A7}"/>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Star: 5 Points 66">
              <a:extLst>
                <a:ext uri="{FF2B5EF4-FFF2-40B4-BE49-F238E27FC236}">
                  <a16:creationId xmlns:a16="http://schemas.microsoft.com/office/drawing/2014/main" id="{F4B3A325-3CED-9566-BDFC-AD097583A4BB}"/>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8" name="Star: 5 Points 67">
              <a:extLst>
                <a:ext uri="{FF2B5EF4-FFF2-40B4-BE49-F238E27FC236}">
                  <a16:creationId xmlns:a16="http://schemas.microsoft.com/office/drawing/2014/main" id="{16FF280A-2B5E-D9BA-247D-56BC1F870F9C}"/>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Star: 5 Points 68">
              <a:extLst>
                <a:ext uri="{FF2B5EF4-FFF2-40B4-BE49-F238E27FC236}">
                  <a16:creationId xmlns:a16="http://schemas.microsoft.com/office/drawing/2014/main" id="{E5460D50-B3AE-ABD2-688E-9ED602F8994B}"/>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0" name="Star: 5 Points 69">
              <a:extLst>
                <a:ext uri="{FF2B5EF4-FFF2-40B4-BE49-F238E27FC236}">
                  <a16:creationId xmlns:a16="http://schemas.microsoft.com/office/drawing/2014/main" id="{E119202D-8AF0-E005-B255-2348D1266577}"/>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Star: 5 Points 70">
              <a:extLst>
                <a:ext uri="{FF2B5EF4-FFF2-40B4-BE49-F238E27FC236}">
                  <a16:creationId xmlns:a16="http://schemas.microsoft.com/office/drawing/2014/main" id="{3E302EBC-E24F-0657-35C7-C9AD9EC5239C}"/>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2" name="Star: 5 Points 71">
              <a:extLst>
                <a:ext uri="{FF2B5EF4-FFF2-40B4-BE49-F238E27FC236}">
                  <a16:creationId xmlns:a16="http://schemas.microsoft.com/office/drawing/2014/main" id="{7E7AA5B5-C525-1EFF-F108-A84E07DB7CE8}"/>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Star: 5 Points 72">
              <a:extLst>
                <a:ext uri="{FF2B5EF4-FFF2-40B4-BE49-F238E27FC236}">
                  <a16:creationId xmlns:a16="http://schemas.microsoft.com/office/drawing/2014/main" id="{E4717144-D2B7-7898-783D-A3899162976A}"/>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4" name="Star: 5 Points 73">
              <a:extLst>
                <a:ext uri="{FF2B5EF4-FFF2-40B4-BE49-F238E27FC236}">
                  <a16:creationId xmlns:a16="http://schemas.microsoft.com/office/drawing/2014/main" id="{7AFF8617-68D8-7A2F-DA6E-73DA1A8EA1BC}"/>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5" name="Star: 5 Points 74">
              <a:extLst>
                <a:ext uri="{FF2B5EF4-FFF2-40B4-BE49-F238E27FC236}">
                  <a16:creationId xmlns:a16="http://schemas.microsoft.com/office/drawing/2014/main" id="{C1C16C14-0EDB-AB86-D7E2-0F396D031E32}"/>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76" name="Straight Connector 75">
              <a:extLst>
                <a:ext uri="{FF2B5EF4-FFF2-40B4-BE49-F238E27FC236}">
                  <a16:creationId xmlns:a16="http://schemas.microsoft.com/office/drawing/2014/main" id="{215238F2-882D-6A65-2EAB-F2A8D502DF5F}"/>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9136494-FFC4-A276-17B3-390834152555}"/>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78" name="TextBox 77">
              <a:extLst>
                <a:ext uri="{FF2B5EF4-FFF2-40B4-BE49-F238E27FC236}">
                  <a16:creationId xmlns:a16="http://schemas.microsoft.com/office/drawing/2014/main" id="{18B457B4-6D79-3243-AA12-AC6BC22ADFF1}"/>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79" name="TextBox 78">
              <a:extLst>
                <a:ext uri="{FF2B5EF4-FFF2-40B4-BE49-F238E27FC236}">
                  <a16:creationId xmlns:a16="http://schemas.microsoft.com/office/drawing/2014/main" id="{06939CCD-C626-5D2A-6B8F-A1C7711A9146}"/>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80" name="Star: 5 Points 79">
              <a:extLst>
                <a:ext uri="{FF2B5EF4-FFF2-40B4-BE49-F238E27FC236}">
                  <a16:creationId xmlns:a16="http://schemas.microsoft.com/office/drawing/2014/main" id="{A9C27455-8D23-B2D4-4127-65DB9FF27E3C}"/>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Star: 5 Points 80">
              <a:extLst>
                <a:ext uri="{FF2B5EF4-FFF2-40B4-BE49-F238E27FC236}">
                  <a16:creationId xmlns:a16="http://schemas.microsoft.com/office/drawing/2014/main" id="{5E9D699C-B096-CB6A-D80C-B2B4DB342445}"/>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a:extLst>
                <a:ext uri="{FF2B5EF4-FFF2-40B4-BE49-F238E27FC236}">
                  <a16:creationId xmlns:a16="http://schemas.microsoft.com/office/drawing/2014/main" id="{4B7161FA-ECFB-994C-5B9B-14F12A1CEC7C}"/>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83" name="TextBox 82">
              <a:extLst>
                <a:ext uri="{FF2B5EF4-FFF2-40B4-BE49-F238E27FC236}">
                  <a16:creationId xmlns:a16="http://schemas.microsoft.com/office/drawing/2014/main" id="{18CBA2B1-D4AE-71E4-4456-2D93EF9981B0}"/>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84" name="Straight Arrow Connector 83">
            <a:extLst>
              <a:ext uri="{FF2B5EF4-FFF2-40B4-BE49-F238E27FC236}">
                <a16:creationId xmlns:a16="http://schemas.microsoft.com/office/drawing/2014/main" id="{0842C0C7-FADA-35B2-3A15-BC1477A0AFCB}"/>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B8A167A-6314-ABCC-F89D-145D58AA1FB0}"/>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Star: 5 Points 85">
            <a:extLst>
              <a:ext uri="{FF2B5EF4-FFF2-40B4-BE49-F238E27FC236}">
                <a16:creationId xmlns:a16="http://schemas.microsoft.com/office/drawing/2014/main" id="{F8D43CA7-5E5F-2106-59E4-467D6F5BFE8B}"/>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7" name="Star: 5 Points 86">
            <a:extLst>
              <a:ext uri="{FF2B5EF4-FFF2-40B4-BE49-F238E27FC236}">
                <a16:creationId xmlns:a16="http://schemas.microsoft.com/office/drawing/2014/main" id="{BA593EBB-70B0-CCA5-3EC1-0EC73F679B70}"/>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Star: 5 Points 87">
            <a:extLst>
              <a:ext uri="{FF2B5EF4-FFF2-40B4-BE49-F238E27FC236}">
                <a16:creationId xmlns:a16="http://schemas.microsoft.com/office/drawing/2014/main" id="{42266A25-01F2-D899-CBB0-46F92E49B26E}"/>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tar: 5 Points 88">
            <a:extLst>
              <a:ext uri="{FF2B5EF4-FFF2-40B4-BE49-F238E27FC236}">
                <a16:creationId xmlns:a16="http://schemas.microsoft.com/office/drawing/2014/main" id="{DF358BAC-D490-18C7-8B08-C926D72342D3}"/>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Star: 5 Points 89">
            <a:extLst>
              <a:ext uri="{FF2B5EF4-FFF2-40B4-BE49-F238E27FC236}">
                <a16:creationId xmlns:a16="http://schemas.microsoft.com/office/drawing/2014/main" id="{D30FBCAA-2A3C-4C20-C573-AF7C10309C91}"/>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Star: 5 Points 90">
            <a:extLst>
              <a:ext uri="{FF2B5EF4-FFF2-40B4-BE49-F238E27FC236}">
                <a16:creationId xmlns:a16="http://schemas.microsoft.com/office/drawing/2014/main" id="{12FADAD3-EF0E-F385-07E4-A8C645C348CB}"/>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2" name="Star: 5 Points 91">
            <a:extLst>
              <a:ext uri="{FF2B5EF4-FFF2-40B4-BE49-F238E27FC236}">
                <a16:creationId xmlns:a16="http://schemas.microsoft.com/office/drawing/2014/main" id="{03272705-E5F8-7DEB-AC27-8F5D10F48663}"/>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Star: 5 Points 92">
            <a:extLst>
              <a:ext uri="{FF2B5EF4-FFF2-40B4-BE49-F238E27FC236}">
                <a16:creationId xmlns:a16="http://schemas.microsoft.com/office/drawing/2014/main" id="{A1289E1F-45A6-2879-9214-80EFF92E48E5}"/>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4" name="Star: 5 Points 93">
            <a:extLst>
              <a:ext uri="{FF2B5EF4-FFF2-40B4-BE49-F238E27FC236}">
                <a16:creationId xmlns:a16="http://schemas.microsoft.com/office/drawing/2014/main" id="{7F4D55FF-3D4A-6633-0F00-388017FDFE67}"/>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Star: 5 Points 94">
            <a:extLst>
              <a:ext uri="{FF2B5EF4-FFF2-40B4-BE49-F238E27FC236}">
                <a16:creationId xmlns:a16="http://schemas.microsoft.com/office/drawing/2014/main" id="{2A5EC16C-1E74-820D-4CF9-C411B574D87D}"/>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6" name="Star: 5 Points 95">
            <a:extLst>
              <a:ext uri="{FF2B5EF4-FFF2-40B4-BE49-F238E27FC236}">
                <a16:creationId xmlns:a16="http://schemas.microsoft.com/office/drawing/2014/main" id="{8CB8F782-841E-2720-CE50-F29C449D847A}"/>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Star: 5 Points 96">
            <a:extLst>
              <a:ext uri="{FF2B5EF4-FFF2-40B4-BE49-F238E27FC236}">
                <a16:creationId xmlns:a16="http://schemas.microsoft.com/office/drawing/2014/main" id="{84CB49D2-CED6-296C-D6B2-7367FBD8FFF0}"/>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8" name="Star: 5 Points 97">
            <a:extLst>
              <a:ext uri="{FF2B5EF4-FFF2-40B4-BE49-F238E27FC236}">
                <a16:creationId xmlns:a16="http://schemas.microsoft.com/office/drawing/2014/main" id="{F3C676FB-A4DC-F35B-72D9-B63CA95A9533}"/>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9" name="Star: 5 Points 98">
            <a:extLst>
              <a:ext uri="{FF2B5EF4-FFF2-40B4-BE49-F238E27FC236}">
                <a16:creationId xmlns:a16="http://schemas.microsoft.com/office/drawing/2014/main" id="{DCF29D70-F1F8-0989-E796-FA7CAB1FF7D9}"/>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0" name="TextBox 99">
            <a:extLst>
              <a:ext uri="{FF2B5EF4-FFF2-40B4-BE49-F238E27FC236}">
                <a16:creationId xmlns:a16="http://schemas.microsoft.com/office/drawing/2014/main" id="{5C1FAAA7-6BEC-8C61-E9D9-89462499867F}"/>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101" name="TextBox 100">
            <a:extLst>
              <a:ext uri="{FF2B5EF4-FFF2-40B4-BE49-F238E27FC236}">
                <a16:creationId xmlns:a16="http://schemas.microsoft.com/office/drawing/2014/main" id="{7782974D-AB00-C571-9E18-23A25E974655}"/>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102" name="TextBox 101">
            <a:extLst>
              <a:ext uri="{FF2B5EF4-FFF2-40B4-BE49-F238E27FC236}">
                <a16:creationId xmlns:a16="http://schemas.microsoft.com/office/drawing/2014/main" id="{D0ACE003-0627-F54F-D3D7-F714C31019CD}"/>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103" name="Group 102">
            <a:extLst>
              <a:ext uri="{FF2B5EF4-FFF2-40B4-BE49-F238E27FC236}">
                <a16:creationId xmlns:a16="http://schemas.microsoft.com/office/drawing/2014/main" id="{225FDE16-6B0C-8FDB-4691-C61E4275B610}"/>
              </a:ext>
            </a:extLst>
          </p:cNvPr>
          <p:cNvGrpSpPr/>
          <p:nvPr/>
        </p:nvGrpSpPr>
        <p:grpSpPr>
          <a:xfrm>
            <a:off x="10293094" y="4504634"/>
            <a:ext cx="1337940" cy="798009"/>
            <a:chOff x="10069393" y="4195413"/>
            <a:chExt cx="1337940" cy="798009"/>
          </a:xfrm>
        </p:grpSpPr>
        <p:sp>
          <p:nvSpPr>
            <p:cNvPr id="104" name="Star: 5 Points 103">
              <a:extLst>
                <a:ext uri="{FF2B5EF4-FFF2-40B4-BE49-F238E27FC236}">
                  <a16:creationId xmlns:a16="http://schemas.microsoft.com/office/drawing/2014/main" id="{E41BDF46-2AFB-9448-28F9-516C4427D68B}"/>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Star: 5 Points 104">
              <a:extLst>
                <a:ext uri="{FF2B5EF4-FFF2-40B4-BE49-F238E27FC236}">
                  <a16:creationId xmlns:a16="http://schemas.microsoft.com/office/drawing/2014/main" id="{909BF227-A99B-185D-3E50-EF4CD3A4A29E}"/>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6" name="TextBox 105">
              <a:extLst>
                <a:ext uri="{FF2B5EF4-FFF2-40B4-BE49-F238E27FC236}">
                  <a16:creationId xmlns:a16="http://schemas.microsoft.com/office/drawing/2014/main" id="{93839C45-E91E-2C90-92D3-7880763179F2}"/>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107" name="TextBox 106">
              <a:extLst>
                <a:ext uri="{FF2B5EF4-FFF2-40B4-BE49-F238E27FC236}">
                  <a16:creationId xmlns:a16="http://schemas.microsoft.com/office/drawing/2014/main" id="{A0532C08-398D-37BE-5894-5C2A739ED9F7}"/>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108" name="Freeform: Shape 107">
            <a:extLst>
              <a:ext uri="{FF2B5EF4-FFF2-40B4-BE49-F238E27FC236}">
                <a16:creationId xmlns:a16="http://schemas.microsoft.com/office/drawing/2014/main" id="{FF84924E-B2E1-BCB3-EA51-936D1A40989F}"/>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TextBox 108">
            <a:extLst>
              <a:ext uri="{FF2B5EF4-FFF2-40B4-BE49-F238E27FC236}">
                <a16:creationId xmlns:a16="http://schemas.microsoft.com/office/drawing/2014/main" id="{8109D42D-4CBF-5704-E16D-F60736C0C662}"/>
              </a:ext>
            </a:extLst>
          </p:cNvPr>
          <p:cNvSpPr txBox="1"/>
          <p:nvPr/>
        </p:nvSpPr>
        <p:spPr>
          <a:xfrm>
            <a:off x="8976036" y="6080830"/>
            <a:ext cx="1455655" cy="369332"/>
          </a:xfrm>
          <a:prstGeom prst="rect">
            <a:avLst/>
          </a:prstGeom>
          <a:noFill/>
        </p:spPr>
        <p:txBody>
          <a:bodyPr wrap="none" rtlCol="0">
            <a:spAutoFit/>
          </a:bodyPr>
          <a:lstStyle/>
          <a:p>
            <a:r>
              <a:rPr lang="en-AU" dirty="0"/>
              <a:t>High variance</a:t>
            </a:r>
          </a:p>
        </p:txBody>
      </p:sp>
    </p:spTree>
    <p:extLst>
      <p:ext uri="{BB962C8B-B14F-4D97-AF65-F5344CB8AC3E}">
        <p14:creationId xmlns:p14="http://schemas.microsoft.com/office/powerpoint/2010/main" val="140164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Eye diagram</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0891" y="1825625"/>
            <a:ext cx="48502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92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306572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164656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144796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168201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 Expected generalization error with respect to a particular problem</a:t>
            </a:r>
            <a:endParaRPr lang="en-US" dirty="0"/>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fontScale="85000" lnSpcReduction="10000"/>
          </a:bodyPr>
          <a:lstStyle/>
          <a:p>
            <a:r>
              <a:rPr lang="en-AU" b="1" dirty="0"/>
              <a:t>How different is the average classifier from the true value</a:t>
            </a:r>
            <a:r>
              <a:rPr lang="en-AU" dirty="0"/>
              <a:t>.</a:t>
            </a:r>
          </a:p>
          <a:p>
            <a:r>
              <a:rPr lang="en-AU" dirty="0"/>
              <a:t>Bias is the inability of a machine learning model to </a:t>
            </a:r>
            <a:r>
              <a:rPr lang="en-AU" b="1" dirty="0"/>
              <a:t>capture the true relationship</a:t>
            </a:r>
            <a:r>
              <a:rPr lang="en-AU" dirty="0"/>
              <a:t> between the data variables. It is caused by the </a:t>
            </a:r>
            <a:r>
              <a:rPr lang="en-AU" b="1" dirty="0"/>
              <a:t>erroneous assumptions </a:t>
            </a:r>
            <a:r>
              <a:rPr lang="en-AU" dirty="0"/>
              <a:t>that are inherent to the learning algorithm.</a:t>
            </a:r>
          </a:p>
          <a:p>
            <a:r>
              <a:rPr lang="en-AU" b="1" dirty="0"/>
              <a:t>High Bias </a:t>
            </a:r>
            <a:r>
              <a:rPr lang="en-AU" dirty="0"/>
              <a:t>indicates </a:t>
            </a:r>
            <a:r>
              <a:rPr lang="en-AU" b="1" dirty="0"/>
              <a:t>more assumptions </a:t>
            </a:r>
            <a:r>
              <a:rPr lang="en-AU" dirty="0"/>
              <a:t>in the learning algorithm about the relationships between the variables.</a:t>
            </a:r>
          </a:p>
          <a:p>
            <a:r>
              <a:rPr lang="en-AU" b="1" dirty="0"/>
              <a:t>Less Bias </a:t>
            </a:r>
            <a:r>
              <a:rPr lang="en-AU" dirty="0"/>
              <a:t>indicates </a:t>
            </a:r>
            <a:r>
              <a:rPr lang="en-AU" b="1" dirty="0"/>
              <a:t>fewer assumptions </a:t>
            </a:r>
            <a:r>
              <a:rPr lang="en-AU" dirty="0"/>
              <a:t>in the learning algorithm.</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p:txBody>
              <a:bodyPr>
                <a:normAutofit fontScale="85000" lnSpcReduction="10000"/>
              </a:bodyPr>
              <a:lstStyle/>
              <a:p>
                <a:r>
                  <a:rPr lang="en-AU" dirty="0"/>
                  <a:t>Bias:</a:t>
                </a:r>
              </a:p>
              <a:p>
                <a:pPr lvl="1"/>
                <a:r>
                  <a:rPr lang="en-AU" dirty="0"/>
                  <a:t>Squared Loss:</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oMath>
                  </m:oMathPara>
                </a14:m>
                <a:endParaRPr lang="en-AU" dirty="0"/>
              </a:p>
              <a:p>
                <a:pPr lvl="1"/>
                <a:r>
                  <a:rPr lang="en-AU" dirty="0"/>
                  <a:t>0-1 Loss: </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i="1">
                          <a:latin typeface="Cambria Math" panose="02040503050406030204" pitchFamily="18" charset="0"/>
                        </a:rPr>
                        <m:t>=</m:t>
                      </m:r>
                      <m:r>
                        <a:rPr lang="en-AU" i="1">
                          <a:latin typeface="Cambria Math" panose="02040503050406030204" pitchFamily="18" charset="0"/>
                        </a:rPr>
                        <m:t>𝐿</m:t>
                      </m:r>
                      <m:d>
                        <m:dPr>
                          <m:ctrlPr>
                            <a:rPr lang="en-AU" i="1">
                              <a:latin typeface="Cambria Math" panose="02040503050406030204" pitchFamily="18" charset="0"/>
                            </a:rPr>
                          </m:ctrlPr>
                        </m:dPr>
                        <m:e>
                          <m:r>
                            <a:rPr lang="en-AU" i="1">
                              <a:latin typeface="Cambria Math" panose="02040503050406030204" pitchFamily="18" charset="0"/>
                            </a:rPr>
                            <m:t>𝑦</m:t>
                          </m:r>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𝑐𝑎𝑝</m:t>
                                  </m:r>
                                </m:sub>
                              </m:sSub>
                            </m:e>
                          </m:d>
                          <m:r>
                            <a:rPr lang="en-AU" b="0" i="1" smtClean="0">
                              <a:latin typeface="Cambria Math" panose="02040503050406030204" pitchFamily="18" charset="0"/>
                            </a:rPr>
                            <m:t> </m:t>
                          </m:r>
                        </m:e>
                      </m:d>
                      <m:r>
                        <a:rPr lang="en-AU" b="0" i="1" smtClean="0">
                          <a:latin typeface="Cambria Math" panose="02040503050406030204" pitchFamily="18" charset="0"/>
                        </a:rPr>
                        <m:t> </m:t>
                      </m:r>
                    </m:oMath>
                  </m:oMathPara>
                </a14:m>
                <a:endParaRPr lang="en-AU" dirty="0"/>
              </a:p>
              <a:p>
                <a:pPr lvl="1"/>
                <a14:m>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 </m:t>
                    </m:r>
                  </m:oMath>
                </a14:m>
                <a:r>
                  <a:rPr lang="en-AU" dirty="0"/>
                  <a:t>– True label, </a:t>
                </a:r>
                <a14:m>
                  <m:oMath xmlns:m="http://schemas.openxmlformats.org/officeDocument/2006/math">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oMath>
                </a14:m>
                <a:r>
                  <a:rPr lang="en-AU" dirty="0"/>
                  <a:t> - Average over predictions (The expectation is over training data sets)</a:t>
                </a:r>
              </a:p>
              <a:p>
                <a:endParaRPr lang="en-AU" dirty="0"/>
              </a:p>
            </p:txBody>
          </p:sp>
        </mc:Choice>
        <mc:Fallback>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blipFill>
                <a:blip r:embed="rId2"/>
                <a:stretch>
                  <a:fillRect l="-1647" t="-2661"/>
                </a:stretch>
              </a:blipFill>
            </p:spPr>
            <p:txBody>
              <a:bodyPr/>
              <a:lstStyle/>
              <a:p>
                <a:r>
                  <a:rPr lang="en-AU">
                    <a:noFill/>
                  </a:rPr>
                  <a:t> </a:t>
                </a:r>
              </a:p>
            </p:txBody>
          </p:sp>
        </mc:Fallback>
      </mc:AlternateContent>
    </p:spTree>
    <p:extLst>
      <p:ext uri="{BB962C8B-B14F-4D97-AF65-F5344CB8AC3E}">
        <p14:creationId xmlns:p14="http://schemas.microsoft.com/office/powerpoint/2010/main" val="6510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30" name="TextBox 29">
            <a:extLst>
              <a:ext uri="{FF2B5EF4-FFF2-40B4-BE49-F238E27FC236}">
                <a16:creationId xmlns:a16="http://schemas.microsoft.com/office/drawing/2014/main" id="{267705A9-AE88-24C3-DAE3-B1DE34DB3BE0}"/>
              </a:ext>
            </a:extLst>
          </p:cNvPr>
          <p:cNvSpPr txBox="1"/>
          <p:nvPr/>
        </p:nvSpPr>
        <p:spPr>
          <a:xfrm>
            <a:off x="3076226" y="6076655"/>
            <a:ext cx="1043876" cy="369332"/>
          </a:xfrm>
          <a:prstGeom prst="rect">
            <a:avLst/>
          </a:prstGeom>
          <a:noFill/>
        </p:spPr>
        <p:txBody>
          <a:bodyPr wrap="none" rtlCol="0">
            <a:spAutoFit/>
          </a:bodyPr>
          <a:lstStyle/>
          <a:p>
            <a:r>
              <a:rPr lang="en-AU" dirty="0"/>
              <a:t>High Bias</a:t>
            </a:r>
          </a:p>
        </p:txBody>
      </p:sp>
      <p:grpSp>
        <p:nvGrpSpPr>
          <p:cNvPr id="35" name="Group 34">
            <a:extLst>
              <a:ext uri="{FF2B5EF4-FFF2-40B4-BE49-F238E27FC236}">
                <a16:creationId xmlns:a16="http://schemas.microsoft.com/office/drawing/2014/main" id="{E0392718-8BDE-1643-B29A-ADF34B603385}"/>
              </a:ext>
            </a:extLst>
          </p:cNvPr>
          <p:cNvGrpSpPr/>
          <p:nvPr/>
        </p:nvGrpSpPr>
        <p:grpSpPr>
          <a:xfrm>
            <a:off x="613030" y="1608139"/>
            <a:ext cx="5326360" cy="4811119"/>
            <a:chOff x="613030" y="1608139"/>
            <a:chExt cx="5326360" cy="4811119"/>
          </a:xfrm>
        </p:grpSpPr>
        <p:cxnSp>
          <p:nvCxnSpPr>
            <p:cNvPr id="6" name="Straight Arrow Connector 5">
              <a:extLst>
                <a:ext uri="{FF2B5EF4-FFF2-40B4-BE49-F238E27FC236}">
                  <a16:creationId xmlns:a16="http://schemas.microsoft.com/office/drawing/2014/main" id="{887C05CF-EF2F-88FC-804A-9791F566538D}"/>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32F835-A576-475A-9F12-8BC6B06B6BC5}"/>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1CBE64C3-3C48-1C94-7156-B4B3B592D5E0}"/>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2" name="Star: 5 Points 11">
              <a:extLst>
                <a:ext uri="{FF2B5EF4-FFF2-40B4-BE49-F238E27FC236}">
                  <a16:creationId xmlns:a16="http://schemas.microsoft.com/office/drawing/2014/main" id="{EB0695E8-483D-D8CF-9B5E-1584897FBFD1}"/>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Star: 5 Points 12">
              <a:extLst>
                <a:ext uri="{FF2B5EF4-FFF2-40B4-BE49-F238E27FC236}">
                  <a16:creationId xmlns:a16="http://schemas.microsoft.com/office/drawing/2014/main" id="{83C63890-6B40-730E-ABCD-B93AE3ADB3D6}"/>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Star: 5 Points 13">
              <a:extLst>
                <a:ext uri="{FF2B5EF4-FFF2-40B4-BE49-F238E27FC236}">
                  <a16:creationId xmlns:a16="http://schemas.microsoft.com/office/drawing/2014/main" id="{C093E0A0-312C-76C1-E3F7-649621501A34}"/>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Star: 5 Points 14">
              <a:extLst>
                <a:ext uri="{FF2B5EF4-FFF2-40B4-BE49-F238E27FC236}">
                  <a16:creationId xmlns:a16="http://schemas.microsoft.com/office/drawing/2014/main" id="{09295AE4-9FC1-39F4-1440-87AD2FE2160E}"/>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Star: 5 Points 15">
              <a:extLst>
                <a:ext uri="{FF2B5EF4-FFF2-40B4-BE49-F238E27FC236}">
                  <a16:creationId xmlns:a16="http://schemas.microsoft.com/office/drawing/2014/main" id="{6CF44146-0C02-A684-2504-571492198580}"/>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Star: 5 Points 16">
              <a:extLst>
                <a:ext uri="{FF2B5EF4-FFF2-40B4-BE49-F238E27FC236}">
                  <a16:creationId xmlns:a16="http://schemas.microsoft.com/office/drawing/2014/main" id="{E724D619-EF7E-4903-ABBD-818521C121A3}"/>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tar: 5 Points 17">
              <a:extLst>
                <a:ext uri="{FF2B5EF4-FFF2-40B4-BE49-F238E27FC236}">
                  <a16:creationId xmlns:a16="http://schemas.microsoft.com/office/drawing/2014/main" id="{59BFB395-4635-FE52-0598-7F39E6F6F672}"/>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9" name="Star: 5 Points 18">
              <a:extLst>
                <a:ext uri="{FF2B5EF4-FFF2-40B4-BE49-F238E27FC236}">
                  <a16:creationId xmlns:a16="http://schemas.microsoft.com/office/drawing/2014/main" id="{6DC50280-8F76-EAED-C227-E104C29CD9B5}"/>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Star: 5 Points 19">
              <a:extLst>
                <a:ext uri="{FF2B5EF4-FFF2-40B4-BE49-F238E27FC236}">
                  <a16:creationId xmlns:a16="http://schemas.microsoft.com/office/drawing/2014/main" id="{F17C3924-132F-8A9C-695D-84A486229CD4}"/>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1" name="Star: 5 Points 20">
              <a:extLst>
                <a:ext uri="{FF2B5EF4-FFF2-40B4-BE49-F238E27FC236}">
                  <a16:creationId xmlns:a16="http://schemas.microsoft.com/office/drawing/2014/main" id="{A9B2052A-8FCD-07D5-E720-7A216F285076}"/>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Star: 5 Points 21">
              <a:extLst>
                <a:ext uri="{FF2B5EF4-FFF2-40B4-BE49-F238E27FC236}">
                  <a16:creationId xmlns:a16="http://schemas.microsoft.com/office/drawing/2014/main" id="{99DA27AC-83E0-48D0-6190-8062D7AAB9D9}"/>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3" name="Star: 5 Points 22">
              <a:extLst>
                <a:ext uri="{FF2B5EF4-FFF2-40B4-BE49-F238E27FC236}">
                  <a16:creationId xmlns:a16="http://schemas.microsoft.com/office/drawing/2014/main" id="{B0FBABA4-95D9-DAAF-DDD0-2FF4C79330C0}"/>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4" name="Star: 5 Points 23">
              <a:extLst>
                <a:ext uri="{FF2B5EF4-FFF2-40B4-BE49-F238E27FC236}">
                  <a16:creationId xmlns:a16="http://schemas.microsoft.com/office/drawing/2014/main" id="{9485F72C-B5DD-E3CA-145D-5EFDF254644A}"/>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26" name="Straight Connector 25">
              <a:extLst>
                <a:ext uri="{FF2B5EF4-FFF2-40B4-BE49-F238E27FC236}">
                  <a16:creationId xmlns:a16="http://schemas.microsoft.com/office/drawing/2014/main" id="{0F1F8489-804A-D29D-F12F-62EE7EE0F1AB}"/>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F47E15B-9E91-2E9C-33D3-50B90A0EC6D4}"/>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28" name="TextBox 27">
              <a:extLst>
                <a:ext uri="{FF2B5EF4-FFF2-40B4-BE49-F238E27FC236}">
                  <a16:creationId xmlns:a16="http://schemas.microsoft.com/office/drawing/2014/main" id="{E72C7AF4-98CA-C5BA-079B-2B4F7E10928A}"/>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29" name="TextBox 28">
              <a:extLst>
                <a:ext uri="{FF2B5EF4-FFF2-40B4-BE49-F238E27FC236}">
                  <a16:creationId xmlns:a16="http://schemas.microsoft.com/office/drawing/2014/main" id="{BB12E98B-ED71-52F4-FCBC-0EF802781601}"/>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31" name="Star: 5 Points 30">
              <a:extLst>
                <a:ext uri="{FF2B5EF4-FFF2-40B4-BE49-F238E27FC236}">
                  <a16:creationId xmlns:a16="http://schemas.microsoft.com/office/drawing/2014/main" id="{73AAB03D-FAD4-CC9E-1548-49A6957BE63D}"/>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Star: 5 Points 31">
              <a:extLst>
                <a:ext uri="{FF2B5EF4-FFF2-40B4-BE49-F238E27FC236}">
                  <a16:creationId xmlns:a16="http://schemas.microsoft.com/office/drawing/2014/main" id="{1CBA2641-CFD4-8935-F6BC-9F857CE45C4D}"/>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CF70D312-E2BE-B64B-DB9B-4A8BFC6242D1}"/>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34" name="TextBox 33">
              <a:extLst>
                <a:ext uri="{FF2B5EF4-FFF2-40B4-BE49-F238E27FC236}">
                  <a16:creationId xmlns:a16="http://schemas.microsoft.com/office/drawing/2014/main" id="{3880A7DD-B2BA-2D39-ADD6-5B8851B49B1F}"/>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37" name="Straight Arrow Connector 36">
            <a:extLst>
              <a:ext uri="{FF2B5EF4-FFF2-40B4-BE49-F238E27FC236}">
                <a16:creationId xmlns:a16="http://schemas.microsoft.com/office/drawing/2014/main" id="{2FDBB089-0E21-8632-9D87-9B0CA1FA3E46}"/>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D1B9CD-435A-1C1D-B0D3-E46AE9CCE46A}"/>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tar: 5 Points 38">
            <a:extLst>
              <a:ext uri="{FF2B5EF4-FFF2-40B4-BE49-F238E27FC236}">
                <a16:creationId xmlns:a16="http://schemas.microsoft.com/office/drawing/2014/main" id="{03B4527C-C1F5-12CF-8EA9-71BA1C32FD03}"/>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0" name="Star: 5 Points 39">
            <a:extLst>
              <a:ext uri="{FF2B5EF4-FFF2-40B4-BE49-F238E27FC236}">
                <a16:creationId xmlns:a16="http://schemas.microsoft.com/office/drawing/2014/main" id="{253A922D-4802-DD6B-5A26-97407BC4D1F5}"/>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Star: 5 Points 40">
            <a:extLst>
              <a:ext uri="{FF2B5EF4-FFF2-40B4-BE49-F238E27FC236}">
                <a16:creationId xmlns:a16="http://schemas.microsoft.com/office/drawing/2014/main" id="{9FB84472-153D-55FB-C3BC-C655D6D92D6A}"/>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Star: 5 Points 41">
            <a:extLst>
              <a:ext uri="{FF2B5EF4-FFF2-40B4-BE49-F238E27FC236}">
                <a16:creationId xmlns:a16="http://schemas.microsoft.com/office/drawing/2014/main" id="{0094AD4F-AB68-D557-72EE-9CFB930A39CE}"/>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Star: 5 Points 42">
            <a:extLst>
              <a:ext uri="{FF2B5EF4-FFF2-40B4-BE49-F238E27FC236}">
                <a16:creationId xmlns:a16="http://schemas.microsoft.com/office/drawing/2014/main" id="{FC36D19C-D20C-D7F3-D48C-69A9A9D797DE}"/>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Star: 5 Points 43">
            <a:extLst>
              <a:ext uri="{FF2B5EF4-FFF2-40B4-BE49-F238E27FC236}">
                <a16:creationId xmlns:a16="http://schemas.microsoft.com/office/drawing/2014/main" id="{BA8D3584-55EE-AE5B-C856-7A58D1EF1B23}"/>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5" name="Star: 5 Points 44">
            <a:extLst>
              <a:ext uri="{FF2B5EF4-FFF2-40B4-BE49-F238E27FC236}">
                <a16:creationId xmlns:a16="http://schemas.microsoft.com/office/drawing/2014/main" id="{280B9A70-C822-8E65-6555-C6817FF00AEA}"/>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Star: 5 Points 45">
            <a:extLst>
              <a:ext uri="{FF2B5EF4-FFF2-40B4-BE49-F238E27FC236}">
                <a16:creationId xmlns:a16="http://schemas.microsoft.com/office/drawing/2014/main" id="{78B8957F-8E80-029E-F57E-717476E74139}"/>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7" name="Star: 5 Points 46">
            <a:extLst>
              <a:ext uri="{FF2B5EF4-FFF2-40B4-BE49-F238E27FC236}">
                <a16:creationId xmlns:a16="http://schemas.microsoft.com/office/drawing/2014/main" id="{1CF0C40C-9193-8810-611A-E2C74AE46AF4}"/>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Star: 5 Points 47">
            <a:extLst>
              <a:ext uri="{FF2B5EF4-FFF2-40B4-BE49-F238E27FC236}">
                <a16:creationId xmlns:a16="http://schemas.microsoft.com/office/drawing/2014/main" id="{03DEF398-4E72-BC1F-C9D5-492E5D420E58}"/>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9" name="Star: 5 Points 48">
            <a:extLst>
              <a:ext uri="{FF2B5EF4-FFF2-40B4-BE49-F238E27FC236}">
                <a16:creationId xmlns:a16="http://schemas.microsoft.com/office/drawing/2014/main" id="{43C8BE57-4237-89C2-14BE-566A7F4C7A4E}"/>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Star: 5 Points 49">
            <a:extLst>
              <a:ext uri="{FF2B5EF4-FFF2-40B4-BE49-F238E27FC236}">
                <a16:creationId xmlns:a16="http://schemas.microsoft.com/office/drawing/2014/main" id="{3DEBC5DB-0392-855A-37C0-EEFE569EB7CB}"/>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1" name="Star: 5 Points 50">
            <a:extLst>
              <a:ext uri="{FF2B5EF4-FFF2-40B4-BE49-F238E27FC236}">
                <a16:creationId xmlns:a16="http://schemas.microsoft.com/office/drawing/2014/main" id="{BFE5526A-82F4-DE20-FA29-AFFCC4B85257}"/>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2" name="Star: 5 Points 51">
            <a:extLst>
              <a:ext uri="{FF2B5EF4-FFF2-40B4-BE49-F238E27FC236}">
                <a16:creationId xmlns:a16="http://schemas.microsoft.com/office/drawing/2014/main" id="{FDE2CB62-FF02-231A-AC5A-5EBC44BF1BFA}"/>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E3762570-8FED-44AC-28EE-12484A9A15EE}"/>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55" name="TextBox 54">
            <a:extLst>
              <a:ext uri="{FF2B5EF4-FFF2-40B4-BE49-F238E27FC236}">
                <a16:creationId xmlns:a16="http://schemas.microsoft.com/office/drawing/2014/main" id="{6EFCDF3A-F0B8-4B96-3461-435D7EA058AD}"/>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56" name="TextBox 55">
            <a:extLst>
              <a:ext uri="{FF2B5EF4-FFF2-40B4-BE49-F238E27FC236}">
                <a16:creationId xmlns:a16="http://schemas.microsoft.com/office/drawing/2014/main" id="{FDD8BD40-E88E-DDD6-8900-7CB7DBB71E51}"/>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63" name="Group 62">
            <a:extLst>
              <a:ext uri="{FF2B5EF4-FFF2-40B4-BE49-F238E27FC236}">
                <a16:creationId xmlns:a16="http://schemas.microsoft.com/office/drawing/2014/main" id="{921E8775-7756-4955-6E7B-DB76EC6C15DA}"/>
              </a:ext>
            </a:extLst>
          </p:cNvPr>
          <p:cNvGrpSpPr/>
          <p:nvPr/>
        </p:nvGrpSpPr>
        <p:grpSpPr>
          <a:xfrm>
            <a:off x="10293094" y="4504634"/>
            <a:ext cx="1337940" cy="798009"/>
            <a:chOff x="10069393" y="4195413"/>
            <a:chExt cx="1337940" cy="798009"/>
          </a:xfrm>
        </p:grpSpPr>
        <p:sp>
          <p:nvSpPr>
            <p:cNvPr id="57" name="Star: 5 Points 56">
              <a:extLst>
                <a:ext uri="{FF2B5EF4-FFF2-40B4-BE49-F238E27FC236}">
                  <a16:creationId xmlns:a16="http://schemas.microsoft.com/office/drawing/2014/main" id="{A088976B-B46C-9CBC-F2B4-196020B018F3}"/>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Star: 5 Points 57">
              <a:extLst>
                <a:ext uri="{FF2B5EF4-FFF2-40B4-BE49-F238E27FC236}">
                  <a16:creationId xmlns:a16="http://schemas.microsoft.com/office/drawing/2014/main" id="{AA4B6EAF-0108-FA4F-DDA7-FBB4B8F37599}"/>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9" name="TextBox 58">
              <a:extLst>
                <a:ext uri="{FF2B5EF4-FFF2-40B4-BE49-F238E27FC236}">
                  <a16:creationId xmlns:a16="http://schemas.microsoft.com/office/drawing/2014/main" id="{6D3CC67C-BE35-131C-A7CF-017CF4AE1518}"/>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60" name="TextBox 59">
              <a:extLst>
                <a:ext uri="{FF2B5EF4-FFF2-40B4-BE49-F238E27FC236}">
                  <a16:creationId xmlns:a16="http://schemas.microsoft.com/office/drawing/2014/main" id="{2A6FE06E-4F72-8AB8-7672-EF96E5C56500}"/>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61" name="Freeform: Shape 60">
            <a:extLst>
              <a:ext uri="{FF2B5EF4-FFF2-40B4-BE49-F238E27FC236}">
                <a16:creationId xmlns:a16="http://schemas.microsoft.com/office/drawing/2014/main" id="{36A89530-568C-61F3-6F70-122202BFC75C}"/>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a:extLst>
              <a:ext uri="{FF2B5EF4-FFF2-40B4-BE49-F238E27FC236}">
                <a16:creationId xmlns:a16="http://schemas.microsoft.com/office/drawing/2014/main" id="{68D6CDC9-EB1F-3E84-03AD-69E259C4BF3D}"/>
              </a:ext>
            </a:extLst>
          </p:cNvPr>
          <p:cNvSpPr txBox="1"/>
          <p:nvPr/>
        </p:nvSpPr>
        <p:spPr>
          <a:xfrm>
            <a:off x="8976036" y="6080830"/>
            <a:ext cx="999697" cy="369332"/>
          </a:xfrm>
          <a:prstGeom prst="rect">
            <a:avLst/>
          </a:prstGeom>
          <a:noFill/>
        </p:spPr>
        <p:txBody>
          <a:bodyPr wrap="none" rtlCol="0">
            <a:spAutoFit/>
          </a:bodyPr>
          <a:lstStyle/>
          <a:p>
            <a:r>
              <a:rPr lang="en-AU" dirty="0"/>
              <a:t>Low Bias</a:t>
            </a:r>
          </a:p>
        </p:txBody>
      </p:sp>
    </p:spTree>
    <p:extLst>
      <p:ext uri="{BB962C8B-B14F-4D97-AF65-F5344CB8AC3E}">
        <p14:creationId xmlns:p14="http://schemas.microsoft.com/office/powerpoint/2010/main" val="3173277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TotalTime>
  <Words>3567</Words>
  <Application>Microsoft Office PowerPoint</Application>
  <PresentationFormat>Widescreen</PresentationFormat>
  <Paragraphs>667</Paragraphs>
  <Slides>50</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Bias </vt:lpstr>
      <vt:lpstr>High Bias Vs Low Bias </vt:lpstr>
      <vt:lpstr>Variance</vt:lpstr>
      <vt:lpstr>Variance</vt:lpstr>
      <vt:lpstr>PowerPoint Presentation</vt:lpstr>
      <vt:lpstr>Eye diagram</vt:lpstr>
      <vt:lpstr>Generalization Error, Bias and Variance</vt:lpstr>
      <vt:lpstr>Bias </vt:lpstr>
      <vt:lpstr>PowerPoint Presentation</vt:lpstr>
      <vt:lpstr>PowerPoint Presentation</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50</cp:revision>
  <dcterms:created xsi:type="dcterms:W3CDTF">2023-07-02T05:28:43Z</dcterms:created>
  <dcterms:modified xsi:type="dcterms:W3CDTF">2023-08-02T07:57:01Z</dcterms:modified>
</cp:coreProperties>
</file>