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3" r:id="rId6"/>
    <p:sldId id="257" r:id="rId7"/>
    <p:sldId id="275" r:id="rId8"/>
    <p:sldId id="311" r:id="rId9"/>
    <p:sldId id="318" r:id="rId10"/>
    <p:sldId id="323" r:id="rId11"/>
    <p:sldId id="312" r:id="rId12"/>
    <p:sldId id="324" r:id="rId13"/>
    <p:sldId id="314" r:id="rId14"/>
    <p:sldId id="322" r:id="rId15"/>
    <p:sldId id="316" r:id="rId16"/>
    <p:sldId id="270" r:id="rId17"/>
    <p:sldId id="259" r:id="rId18"/>
    <p:sldId id="266" r:id="rId19"/>
    <p:sldId id="263" r:id="rId20"/>
    <p:sldId id="267" r:id="rId21"/>
    <p:sldId id="264" r:id="rId22"/>
    <p:sldId id="272" r:id="rId23"/>
    <p:sldId id="265" r:id="rId24"/>
    <p:sldId id="271" r:id="rId25"/>
    <p:sldId id="334" r:id="rId26"/>
    <p:sldId id="335" r:id="rId27"/>
    <p:sldId id="336" r:id="rId28"/>
    <p:sldId id="337" r:id="rId29"/>
    <p:sldId id="338" r:id="rId30"/>
    <p:sldId id="330" r:id="rId31"/>
    <p:sldId id="333" r:id="rId32"/>
    <p:sldId id="331" r:id="rId33"/>
    <p:sldId id="274" r:id="rId34"/>
    <p:sldId id="258" r:id="rId35"/>
    <p:sldId id="260" r:id="rId36"/>
    <p:sldId id="261" r:id="rId37"/>
    <p:sldId id="282" r:id="rId38"/>
    <p:sldId id="287" r:id="rId39"/>
    <p:sldId id="289" r:id="rId40"/>
    <p:sldId id="288" r:id="rId41"/>
    <p:sldId id="290" r:id="rId42"/>
    <p:sldId id="291" r:id="rId43"/>
    <p:sldId id="293" r:id="rId44"/>
    <p:sldId id="294" r:id="rId45"/>
    <p:sldId id="297" r:id="rId46"/>
    <p:sldId id="298" r:id="rId47"/>
    <p:sldId id="299" r:id="rId48"/>
    <p:sldId id="300" r:id="rId49"/>
    <p:sldId id="278" r:id="rId50"/>
    <p:sldId id="301" r:id="rId51"/>
    <p:sldId id="302" r:id="rId52"/>
    <p:sldId id="279" r:id="rId53"/>
    <p:sldId id="303" r:id="rId54"/>
    <p:sldId id="305" r:id="rId55"/>
    <p:sldId id="304" r:id="rId56"/>
    <p:sldId id="306" r:id="rId57"/>
    <p:sldId id="326" r:id="rId58"/>
    <p:sldId id="327" r:id="rId59"/>
    <p:sldId id="328" r:id="rId60"/>
    <p:sldId id="325" r:id="rId61"/>
    <p:sldId id="317" r:id="rId62"/>
    <p:sldId id="307" r:id="rId63"/>
    <p:sldId id="308" r:id="rId64"/>
    <p:sldId id="31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00"/>
    <a:srgbClr val="FBE5D6"/>
    <a:srgbClr val="FF3E3E"/>
    <a:srgbClr val="6B50AC"/>
    <a:srgbClr val="427EBA"/>
    <a:srgbClr val="CE5A57"/>
    <a:srgbClr val="4472C4"/>
    <a:srgbClr val="0068B5"/>
    <a:srgbClr val="C6C6C6"/>
    <a:srgbClr val="D5D5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0" d="100"/>
          <a:sy n="110"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31750" cap="rnd">
                <a:solidFill>
                  <a:srgbClr val="FF0000"/>
                </a:solidFill>
                <a:prstDash val="solid"/>
              </a:ln>
              <a:effectLst/>
            </c:spPr>
            <c:trendlineType val="linear"/>
            <c:dispRSqr val="0"/>
            <c:dispEq val="1"/>
            <c:trendlineLbl>
              <c:layout>
                <c:manualLayout>
                  <c:x val="-0.2437751162304081"/>
                  <c:y val="0.14116908453853386"/>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FF0000"/>
                        </a:solidFill>
                      </a:rPr>
                      <a:t>y = 14.497x - 53.286</a:t>
                    </a: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22225" cap="rnd">
                <a:solidFill>
                  <a:srgbClr val="00B050"/>
                </a:solidFill>
                <a:prstDash val="solid"/>
              </a:ln>
              <a:effectLst/>
            </c:spPr>
            <c:trendlineType val="poly"/>
            <c:order val="2"/>
            <c:dispRSqr val="0"/>
            <c:dispEq val="1"/>
            <c:trendlineLbl>
              <c:layout>
                <c:manualLayout>
                  <c:x val="0.11795724156538463"/>
                  <c:y val="0.5727359999829239"/>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00B050"/>
                        </a:solidFill>
                      </a:rPr>
                      <a:t>y = 0.9928x</a:t>
                    </a:r>
                    <a:r>
                      <a:rPr lang="en-US" sz="1800" baseline="30000" dirty="0">
                        <a:solidFill>
                          <a:srgbClr val="00B050"/>
                        </a:solidFill>
                      </a:rPr>
                      <a:t>2</a:t>
                    </a:r>
                    <a:r>
                      <a:rPr lang="en-US" sz="1800" baseline="0" dirty="0">
                        <a:solidFill>
                          <a:srgbClr val="00B050"/>
                        </a:solidFill>
                      </a:rPr>
                      <a:t> - 3.8695x + 3.6519</a:t>
                    </a:r>
                    <a:endParaRPr lang="en-US" sz="1800" dirty="0">
                      <a:solidFill>
                        <a:srgbClr val="00B05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Sheet1!$A$3:$A$186</c:f>
              <c:numCache>
                <c:formatCode>General</c:formatCode>
                <c:ptCount val="184"/>
                <c:pt idx="0">
                  <c:v>0.1</c:v>
                </c:pt>
                <c:pt idx="1">
                  <c:v>0.2</c:v>
                </c:pt>
                <c:pt idx="2">
                  <c:v>0.30000000000000004</c:v>
                </c:pt>
                <c:pt idx="3">
                  <c:v>0.4</c:v>
                </c:pt>
                <c:pt idx="4">
                  <c:v>0.5</c:v>
                </c:pt>
                <c:pt idx="5">
                  <c:v>0.6</c:v>
                </c:pt>
                <c:pt idx="6">
                  <c:v>0.7</c:v>
                </c:pt>
                <c:pt idx="7">
                  <c:v>0.79999999999999993</c:v>
                </c:pt>
                <c:pt idx="8">
                  <c:v>0.89999999999999991</c:v>
                </c:pt>
                <c:pt idx="9">
                  <c:v>0.99999999999999989</c:v>
                </c:pt>
                <c:pt idx="10">
                  <c:v>1.0999999999999999</c:v>
                </c:pt>
                <c:pt idx="11">
                  <c:v>1.2</c:v>
                </c:pt>
                <c:pt idx="12">
                  <c:v>1.3</c:v>
                </c:pt>
                <c:pt idx="13">
                  <c:v>1.4000000000000001</c:v>
                </c:pt>
                <c:pt idx="14">
                  <c:v>1.5000000000000002</c:v>
                </c:pt>
                <c:pt idx="15">
                  <c:v>1.6000000000000003</c:v>
                </c:pt>
                <c:pt idx="16">
                  <c:v>1.7000000000000004</c:v>
                </c:pt>
                <c:pt idx="17">
                  <c:v>1.8000000000000005</c:v>
                </c:pt>
                <c:pt idx="18">
                  <c:v>1.9000000000000006</c:v>
                </c:pt>
                <c:pt idx="19">
                  <c:v>2.0000000000000004</c:v>
                </c:pt>
                <c:pt idx="20">
                  <c:v>2.1000000000000005</c:v>
                </c:pt>
                <c:pt idx="21">
                  <c:v>2.2000000000000006</c:v>
                </c:pt>
                <c:pt idx="22">
                  <c:v>2.3000000000000007</c:v>
                </c:pt>
                <c:pt idx="23">
                  <c:v>2.4000000000000008</c:v>
                </c:pt>
                <c:pt idx="24">
                  <c:v>2.5000000000000009</c:v>
                </c:pt>
                <c:pt idx="25">
                  <c:v>2.600000000000001</c:v>
                </c:pt>
                <c:pt idx="26">
                  <c:v>2.7000000000000011</c:v>
                </c:pt>
                <c:pt idx="27">
                  <c:v>2.8000000000000012</c:v>
                </c:pt>
                <c:pt idx="28">
                  <c:v>2.9000000000000012</c:v>
                </c:pt>
                <c:pt idx="29">
                  <c:v>3.0000000000000013</c:v>
                </c:pt>
                <c:pt idx="30">
                  <c:v>3.1000000000000014</c:v>
                </c:pt>
                <c:pt idx="31">
                  <c:v>3.2000000000000015</c:v>
                </c:pt>
                <c:pt idx="32">
                  <c:v>3.3000000000000016</c:v>
                </c:pt>
                <c:pt idx="33">
                  <c:v>3.4000000000000017</c:v>
                </c:pt>
                <c:pt idx="34">
                  <c:v>3.5000000000000018</c:v>
                </c:pt>
                <c:pt idx="35">
                  <c:v>3.6000000000000019</c:v>
                </c:pt>
                <c:pt idx="36">
                  <c:v>3.700000000000002</c:v>
                </c:pt>
                <c:pt idx="37">
                  <c:v>3.800000000000002</c:v>
                </c:pt>
                <c:pt idx="38">
                  <c:v>3.9000000000000021</c:v>
                </c:pt>
                <c:pt idx="39">
                  <c:v>4.0000000000000018</c:v>
                </c:pt>
                <c:pt idx="40">
                  <c:v>4.1000000000000014</c:v>
                </c:pt>
                <c:pt idx="41">
                  <c:v>4.2000000000000011</c:v>
                </c:pt>
                <c:pt idx="42">
                  <c:v>4.3000000000000007</c:v>
                </c:pt>
                <c:pt idx="43">
                  <c:v>4.4000000000000004</c:v>
                </c:pt>
                <c:pt idx="44">
                  <c:v>4.5</c:v>
                </c:pt>
                <c:pt idx="45">
                  <c:v>4.5999999999999996</c:v>
                </c:pt>
                <c:pt idx="46">
                  <c:v>4.6999999999999993</c:v>
                </c:pt>
                <c:pt idx="47">
                  <c:v>4.7999999999999989</c:v>
                </c:pt>
                <c:pt idx="48">
                  <c:v>4.8999999999999986</c:v>
                </c:pt>
                <c:pt idx="49">
                  <c:v>4.9999999999999982</c:v>
                </c:pt>
                <c:pt idx="50">
                  <c:v>5.0999999999999979</c:v>
                </c:pt>
                <c:pt idx="51">
                  <c:v>5.1999999999999975</c:v>
                </c:pt>
                <c:pt idx="52">
                  <c:v>5.2999999999999972</c:v>
                </c:pt>
                <c:pt idx="53">
                  <c:v>5.3999999999999968</c:v>
                </c:pt>
                <c:pt idx="54">
                  <c:v>5.4999999999999964</c:v>
                </c:pt>
                <c:pt idx="55">
                  <c:v>5.5999999999999961</c:v>
                </c:pt>
                <c:pt idx="56">
                  <c:v>5.6999999999999957</c:v>
                </c:pt>
                <c:pt idx="57">
                  <c:v>5.7999999999999954</c:v>
                </c:pt>
                <c:pt idx="58">
                  <c:v>5.899999999999995</c:v>
                </c:pt>
                <c:pt idx="59">
                  <c:v>5.9999999999999947</c:v>
                </c:pt>
                <c:pt idx="60">
                  <c:v>6.0999999999999943</c:v>
                </c:pt>
                <c:pt idx="61">
                  <c:v>6.199999999999994</c:v>
                </c:pt>
                <c:pt idx="62">
                  <c:v>6.2999999999999936</c:v>
                </c:pt>
                <c:pt idx="63">
                  <c:v>6.3999999999999932</c:v>
                </c:pt>
                <c:pt idx="64">
                  <c:v>6.4999999999999929</c:v>
                </c:pt>
                <c:pt idx="65">
                  <c:v>6.5999999999999925</c:v>
                </c:pt>
                <c:pt idx="66">
                  <c:v>6.6999999999999922</c:v>
                </c:pt>
                <c:pt idx="67">
                  <c:v>6.7999999999999918</c:v>
                </c:pt>
                <c:pt idx="68">
                  <c:v>6.8999999999999915</c:v>
                </c:pt>
                <c:pt idx="69">
                  <c:v>6.9999999999999911</c:v>
                </c:pt>
                <c:pt idx="70">
                  <c:v>7.0999999999999908</c:v>
                </c:pt>
                <c:pt idx="71">
                  <c:v>7.1999999999999904</c:v>
                </c:pt>
                <c:pt idx="72">
                  <c:v>7.2999999999999901</c:v>
                </c:pt>
                <c:pt idx="73">
                  <c:v>7.3999999999999897</c:v>
                </c:pt>
                <c:pt idx="74">
                  <c:v>7.4999999999999893</c:v>
                </c:pt>
                <c:pt idx="75">
                  <c:v>7.599999999999989</c:v>
                </c:pt>
                <c:pt idx="76">
                  <c:v>7.6999999999999886</c:v>
                </c:pt>
                <c:pt idx="77">
                  <c:v>7.7999999999999883</c:v>
                </c:pt>
                <c:pt idx="78">
                  <c:v>7.8999999999999879</c:v>
                </c:pt>
                <c:pt idx="79">
                  <c:v>7.9999999999999876</c:v>
                </c:pt>
                <c:pt idx="80">
                  <c:v>8.0999999999999872</c:v>
                </c:pt>
                <c:pt idx="81">
                  <c:v>8.1999999999999869</c:v>
                </c:pt>
                <c:pt idx="82">
                  <c:v>8.2999999999999865</c:v>
                </c:pt>
                <c:pt idx="83">
                  <c:v>8.3999999999999861</c:v>
                </c:pt>
                <c:pt idx="84">
                  <c:v>8.4999999999999858</c:v>
                </c:pt>
                <c:pt idx="85">
                  <c:v>8.5999999999999854</c:v>
                </c:pt>
                <c:pt idx="86">
                  <c:v>8.6999999999999851</c:v>
                </c:pt>
                <c:pt idx="87">
                  <c:v>8.7999999999999847</c:v>
                </c:pt>
                <c:pt idx="88">
                  <c:v>8.8999999999999844</c:v>
                </c:pt>
                <c:pt idx="89">
                  <c:v>8.999999999999984</c:v>
                </c:pt>
                <c:pt idx="90">
                  <c:v>9.0999999999999837</c:v>
                </c:pt>
                <c:pt idx="91">
                  <c:v>9.1999999999999833</c:v>
                </c:pt>
                <c:pt idx="92">
                  <c:v>9.2999999999999829</c:v>
                </c:pt>
                <c:pt idx="93">
                  <c:v>9.3999999999999826</c:v>
                </c:pt>
                <c:pt idx="94">
                  <c:v>9.4999999999999822</c:v>
                </c:pt>
                <c:pt idx="95">
                  <c:v>9.5999999999999819</c:v>
                </c:pt>
                <c:pt idx="96">
                  <c:v>9.6999999999999815</c:v>
                </c:pt>
                <c:pt idx="97">
                  <c:v>9.7999999999999812</c:v>
                </c:pt>
                <c:pt idx="98">
                  <c:v>9.8999999999999808</c:v>
                </c:pt>
                <c:pt idx="99">
                  <c:v>9.9999999999999805</c:v>
                </c:pt>
                <c:pt idx="100">
                  <c:v>10.09999999999998</c:v>
                </c:pt>
                <c:pt idx="101">
                  <c:v>10.19999999999998</c:v>
                </c:pt>
                <c:pt idx="102">
                  <c:v>10.299999999999979</c:v>
                </c:pt>
                <c:pt idx="103">
                  <c:v>10.399999999999979</c:v>
                </c:pt>
                <c:pt idx="104">
                  <c:v>10.499999999999979</c:v>
                </c:pt>
                <c:pt idx="105">
                  <c:v>10.599999999999978</c:v>
                </c:pt>
                <c:pt idx="106">
                  <c:v>10.699999999999978</c:v>
                </c:pt>
                <c:pt idx="107">
                  <c:v>10.799999999999978</c:v>
                </c:pt>
                <c:pt idx="108">
                  <c:v>10.899999999999977</c:v>
                </c:pt>
                <c:pt idx="109">
                  <c:v>10.999999999999977</c:v>
                </c:pt>
                <c:pt idx="110">
                  <c:v>11.099999999999977</c:v>
                </c:pt>
                <c:pt idx="111">
                  <c:v>11.199999999999976</c:v>
                </c:pt>
                <c:pt idx="112">
                  <c:v>11.299999999999976</c:v>
                </c:pt>
                <c:pt idx="113">
                  <c:v>11.399999999999975</c:v>
                </c:pt>
                <c:pt idx="114">
                  <c:v>11.499999999999975</c:v>
                </c:pt>
                <c:pt idx="115">
                  <c:v>11.599999999999975</c:v>
                </c:pt>
                <c:pt idx="116">
                  <c:v>11.699999999999974</c:v>
                </c:pt>
                <c:pt idx="117">
                  <c:v>11.799999999999974</c:v>
                </c:pt>
                <c:pt idx="118">
                  <c:v>11.899999999999974</c:v>
                </c:pt>
                <c:pt idx="119">
                  <c:v>11.999999999999973</c:v>
                </c:pt>
                <c:pt idx="120">
                  <c:v>12.099999999999973</c:v>
                </c:pt>
                <c:pt idx="121">
                  <c:v>12.199999999999973</c:v>
                </c:pt>
                <c:pt idx="122">
                  <c:v>12.299999999999972</c:v>
                </c:pt>
                <c:pt idx="123">
                  <c:v>12.399999999999972</c:v>
                </c:pt>
                <c:pt idx="124">
                  <c:v>12.499999999999972</c:v>
                </c:pt>
                <c:pt idx="125">
                  <c:v>12.599999999999971</c:v>
                </c:pt>
                <c:pt idx="126">
                  <c:v>12.699999999999971</c:v>
                </c:pt>
                <c:pt idx="127">
                  <c:v>12.799999999999971</c:v>
                </c:pt>
                <c:pt idx="128">
                  <c:v>12.89999999999997</c:v>
                </c:pt>
                <c:pt idx="129">
                  <c:v>12.99999999999997</c:v>
                </c:pt>
                <c:pt idx="130">
                  <c:v>13.099999999999969</c:v>
                </c:pt>
                <c:pt idx="131">
                  <c:v>13.199999999999969</c:v>
                </c:pt>
                <c:pt idx="132">
                  <c:v>13.299999999999969</c:v>
                </c:pt>
                <c:pt idx="133">
                  <c:v>13.399999999999968</c:v>
                </c:pt>
                <c:pt idx="134">
                  <c:v>13.499999999999968</c:v>
                </c:pt>
                <c:pt idx="135">
                  <c:v>13.599999999999968</c:v>
                </c:pt>
                <c:pt idx="136">
                  <c:v>13.699999999999967</c:v>
                </c:pt>
                <c:pt idx="137">
                  <c:v>13.799999999999967</c:v>
                </c:pt>
                <c:pt idx="138">
                  <c:v>13.899999999999967</c:v>
                </c:pt>
                <c:pt idx="139">
                  <c:v>13.999999999999966</c:v>
                </c:pt>
                <c:pt idx="140">
                  <c:v>14.099999999999966</c:v>
                </c:pt>
                <c:pt idx="141">
                  <c:v>14.199999999999966</c:v>
                </c:pt>
                <c:pt idx="142">
                  <c:v>14.299999999999965</c:v>
                </c:pt>
                <c:pt idx="143">
                  <c:v>14.399999999999965</c:v>
                </c:pt>
                <c:pt idx="144">
                  <c:v>14.499999999999964</c:v>
                </c:pt>
                <c:pt idx="145">
                  <c:v>14.599999999999964</c:v>
                </c:pt>
                <c:pt idx="146">
                  <c:v>14.699999999999964</c:v>
                </c:pt>
                <c:pt idx="147">
                  <c:v>14.799999999999963</c:v>
                </c:pt>
                <c:pt idx="148">
                  <c:v>14.899999999999963</c:v>
                </c:pt>
                <c:pt idx="149">
                  <c:v>14.999999999999963</c:v>
                </c:pt>
                <c:pt idx="150">
                  <c:v>15.099999999999962</c:v>
                </c:pt>
                <c:pt idx="151">
                  <c:v>15.199999999999962</c:v>
                </c:pt>
                <c:pt idx="152">
                  <c:v>15.299999999999962</c:v>
                </c:pt>
                <c:pt idx="153">
                  <c:v>15.399999999999961</c:v>
                </c:pt>
                <c:pt idx="154">
                  <c:v>15.499999999999961</c:v>
                </c:pt>
                <c:pt idx="155">
                  <c:v>15.599999999999961</c:v>
                </c:pt>
                <c:pt idx="156">
                  <c:v>15.69999999999996</c:v>
                </c:pt>
                <c:pt idx="157">
                  <c:v>15.79999999999996</c:v>
                </c:pt>
                <c:pt idx="158">
                  <c:v>15.899999999999959</c:v>
                </c:pt>
                <c:pt idx="159">
                  <c:v>15.999999999999959</c:v>
                </c:pt>
                <c:pt idx="160">
                  <c:v>16.099999999999959</c:v>
                </c:pt>
                <c:pt idx="161">
                  <c:v>16.19999999999996</c:v>
                </c:pt>
                <c:pt idx="162">
                  <c:v>16.299999999999962</c:v>
                </c:pt>
                <c:pt idx="163">
                  <c:v>16.399999999999963</c:v>
                </c:pt>
                <c:pt idx="164">
                  <c:v>16.499999999999964</c:v>
                </c:pt>
                <c:pt idx="165">
                  <c:v>16.599999999999966</c:v>
                </c:pt>
                <c:pt idx="166">
                  <c:v>16.699999999999967</c:v>
                </c:pt>
                <c:pt idx="167">
                  <c:v>16.799999999999969</c:v>
                </c:pt>
                <c:pt idx="168">
                  <c:v>16.89999999999997</c:v>
                </c:pt>
                <c:pt idx="169">
                  <c:v>16.999999999999972</c:v>
                </c:pt>
                <c:pt idx="170">
                  <c:v>17.099999999999973</c:v>
                </c:pt>
                <c:pt idx="171">
                  <c:v>17.199999999999974</c:v>
                </c:pt>
                <c:pt idx="172">
                  <c:v>17.299999999999976</c:v>
                </c:pt>
                <c:pt idx="173">
                  <c:v>17.399999999999977</c:v>
                </c:pt>
                <c:pt idx="174">
                  <c:v>17.499999999999979</c:v>
                </c:pt>
                <c:pt idx="175">
                  <c:v>17.59999999999998</c:v>
                </c:pt>
                <c:pt idx="176">
                  <c:v>17.699999999999982</c:v>
                </c:pt>
                <c:pt idx="177">
                  <c:v>17.799999999999983</c:v>
                </c:pt>
                <c:pt idx="178">
                  <c:v>17.899999999999984</c:v>
                </c:pt>
                <c:pt idx="179">
                  <c:v>17.999999999999986</c:v>
                </c:pt>
                <c:pt idx="180">
                  <c:v>18.099999999999987</c:v>
                </c:pt>
                <c:pt idx="181">
                  <c:v>18.199999999999989</c:v>
                </c:pt>
                <c:pt idx="182">
                  <c:v>18.29999999999999</c:v>
                </c:pt>
                <c:pt idx="183">
                  <c:v>18.399999999999991</c:v>
                </c:pt>
              </c:numCache>
            </c:numRef>
          </c:xVal>
          <c:yVal>
            <c:numRef>
              <c:f>Sheet1!$D$3:$D$186</c:f>
              <c:numCache>
                <c:formatCode>General</c:formatCode>
                <c:ptCount val="184"/>
                <c:pt idx="0">
                  <c:v>5.9529595640640274</c:v>
                </c:pt>
                <c:pt idx="1">
                  <c:v>1.3969355360669058</c:v>
                </c:pt>
                <c:pt idx="2">
                  <c:v>1.4073069610277094</c:v>
                </c:pt>
                <c:pt idx="3">
                  <c:v>1.0786914563450078</c:v>
                </c:pt>
                <c:pt idx="4">
                  <c:v>4.7120316744631667</c:v>
                </c:pt>
                <c:pt idx="5">
                  <c:v>4.6349479477022548</c:v>
                </c:pt>
                <c:pt idx="6">
                  <c:v>0.10445139889852029</c:v>
                </c:pt>
                <c:pt idx="7">
                  <c:v>1.1217841408260822</c:v>
                </c:pt>
                <c:pt idx="8">
                  <c:v>0.53789616132900375</c:v>
                </c:pt>
                <c:pt idx="9">
                  <c:v>-1.4036728691040974</c:v>
                </c:pt>
                <c:pt idx="10">
                  <c:v>-2.3314487711327674</c:v>
                </c:pt>
                <c:pt idx="11">
                  <c:v>2.5769810215327742</c:v>
                </c:pt>
                <c:pt idx="12">
                  <c:v>3.4391745390025723</c:v>
                </c:pt>
                <c:pt idx="13">
                  <c:v>-0.38862922344351825</c:v>
                </c:pt>
                <c:pt idx="14">
                  <c:v>1.6925153253028367</c:v>
                </c:pt>
                <c:pt idx="15">
                  <c:v>-1.4995713342166002</c:v>
                </c:pt>
                <c:pt idx="16">
                  <c:v>1.6379062242711755</c:v>
                </c:pt>
                <c:pt idx="17">
                  <c:v>2.7527443370280045</c:v>
                </c:pt>
                <c:pt idx="18">
                  <c:v>-1.6963610594735279</c:v>
                </c:pt>
                <c:pt idx="19">
                  <c:v>-1.8128707280086402</c:v>
                </c:pt>
                <c:pt idx="20">
                  <c:v>2.7716863180017097</c:v>
                </c:pt>
                <c:pt idx="21">
                  <c:v>-0.10591356648174086</c:v>
                </c:pt>
                <c:pt idx="22">
                  <c:v>1.3770234224383067</c:v>
                </c:pt>
                <c:pt idx="23">
                  <c:v>-3.2291216334554784E-2</c:v>
                </c:pt>
                <c:pt idx="24">
                  <c:v>2.2712807424666703</c:v>
                </c:pt>
                <c:pt idx="25">
                  <c:v>2.6544138502023169</c:v>
                </c:pt>
                <c:pt idx="26">
                  <c:v>2.2422525674352691</c:v>
                </c:pt>
                <c:pt idx="27">
                  <c:v>0.71036598845409504</c:v>
                </c:pt>
                <c:pt idx="28">
                  <c:v>-3.0147003791761273E-2</c:v>
                </c:pt>
                <c:pt idx="29">
                  <c:v>-4.205095498204658</c:v>
                </c:pt>
                <c:pt idx="30">
                  <c:v>-0.29928970125997445</c:v>
                </c:pt>
                <c:pt idx="31">
                  <c:v>3.8509322163624038</c:v>
                </c:pt>
                <c:pt idx="32">
                  <c:v>0.97284534858911942</c:v>
                </c:pt>
                <c:pt idx="33">
                  <c:v>0.14598164634915478</c:v>
                </c:pt>
                <c:pt idx="34">
                  <c:v>3.4661540524559342</c:v>
                </c:pt>
                <c:pt idx="35">
                  <c:v>3.2790514063147738</c:v>
                </c:pt>
                <c:pt idx="36">
                  <c:v>1.3303127821990435</c:v>
                </c:pt>
                <c:pt idx="37">
                  <c:v>9.613275289621555</c:v>
                </c:pt>
                <c:pt idx="38">
                  <c:v>2.755974699074355</c:v>
                </c:pt>
                <c:pt idx="39">
                  <c:v>5.6666079797238735</c:v>
                </c:pt>
                <c:pt idx="40">
                  <c:v>4.8597190548890756</c:v>
                </c:pt>
                <c:pt idx="41">
                  <c:v>5.334059089887905</c:v>
                </c:pt>
                <c:pt idx="42">
                  <c:v>3.6934209352666132</c:v>
                </c:pt>
                <c:pt idx="43">
                  <c:v>6.0952943674120297</c:v>
                </c:pt>
                <c:pt idx="44">
                  <c:v>8.333653529693013</c:v>
                </c:pt>
                <c:pt idx="45">
                  <c:v>11.179285129962885</c:v>
                </c:pt>
                <c:pt idx="46">
                  <c:v>8.9280507869280576</c:v>
                </c:pt>
                <c:pt idx="47">
                  <c:v>8.9561190230173668</c:v>
                </c:pt>
                <c:pt idx="48">
                  <c:v>7.7962195907484046</c:v>
                </c:pt>
                <c:pt idx="49">
                  <c:v>10.77197222552936</c:v>
                </c:pt>
                <c:pt idx="50">
                  <c:v>12.593860272657476</c:v>
                </c:pt>
                <c:pt idx="51">
                  <c:v>9.7955806975755664</c:v>
                </c:pt>
                <c:pt idx="52">
                  <c:v>10.839348437663372</c:v>
                </c:pt>
                <c:pt idx="53">
                  <c:v>12.149134944353984</c:v>
                </c:pt>
                <c:pt idx="54">
                  <c:v>10.561672330351591</c:v>
                </c:pt>
                <c:pt idx="55">
                  <c:v>12.859293968758083</c:v>
                </c:pt>
                <c:pt idx="56">
                  <c:v>13.367674373136584</c:v>
                </c:pt>
                <c:pt idx="57">
                  <c:v>14.50100536484738</c:v>
                </c:pt>
                <c:pt idx="58">
                  <c:v>16.954643887806064</c:v>
                </c:pt>
                <c:pt idx="59">
                  <c:v>13.846938515731576</c:v>
                </c:pt>
                <c:pt idx="60">
                  <c:v>19.635127101662185</c:v>
                </c:pt>
                <c:pt idx="61">
                  <c:v>18.792541376712069</c:v>
                </c:pt>
                <c:pt idx="62">
                  <c:v>18.300891767727546</c:v>
                </c:pt>
                <c:pt idx="63">
                  <c:v>20.059110788225361</c:v>
                </c:pt>
                <c:pt idx="64">
                  <c:v>22.773084847523357</c:v>
                </c:pt>
                <c:pt idx="65">
                  <c:v>20.679161936974452</c:v>
                </c:pt>
                <c:pt idx="66">
                  <c:v>23.827669232566301</c:v>
                </c:pt>
                <c:pt idx="67">
                  <c:v>22.712331360132612</c:v>
                </c:pt>
                <c:pt idx="68">
                  <c:v>21.962422532301396</c:v>
                </c:pt>
                <c:pt idx="69">
                  <c:v>25.536326346259777</c:v>
                </c:pt>
                <c:pt idx="70">
                  <c:v>25.424548690175836</c:v>
                </c:pt>
                <c:pt idx="71">
                  <c:v>25.156434934750919</c:v>
                </c:pt>
                <c:pt idx="72">
                  <c:v>32.846304782322228</c:v>
                </c:pt>
                <c:pt idx="73">
                  <c:v>28.744504703468198</c:v>
                </c:pt>
                <c:pt idx="74">
                  <c:v>30.040435439653034</c:v>
                </c:pt>
                <c:pt idx="75">
                  <c:v>32.211952147198005</c:v>
                </c:pt>
                <c:pt idx="76">
                  <c:v>33.184011015140292</c:v>
                </c:pt>
                <c:pt idx="77">
                  <c:v>35.235215595636362</c:v>
                </c:pt>
                <c:pt idx="78">
                  <c:v>32.699024478570571</c:v>
                </c:pt>
                <c:pt idx="79">
                  <c:v>32.79608297613855</c:v>
                </c:pt>
                <c:pt idx="80">
                  <c:v>39.35776125039289</c:v>
                </c:pt>
                <c:pt idx="81">
                  <c:v>38.966212599459688</c:v>
                </c:pt>
                <c:pt idx="82">
                  <c:v>40.34748673181408</c:v>
                </c:pt>
                <c:pt idx="83">
                  <c:v>39.578935255331153</c:v>
                </c:pt>
                <c:pt idx="84">
                  <c:v>44.619981486201944</c:v>
                </c:pt>
                <c:pt idx="85">
                  <c:v>44.260820013762846</c:v>
                </c:pt>
                <c:pt idx="86">
                  <c:v>46.031610058479629</c:v>
                </c:pt>
                <c:pt idx="87">
                  <c:v>45.883761833247164</c:v>
                </c:pt>
                <c:pt idx="88">
                  <c:v>47.841454113147527</c:v>
                </c:pt>
                <c:pt idx="89">
                  <c:v>48.303579805357813</c:v>
                </c:pt>
                <c:pt idx="90">
                  <c:v>51.22364581514951</c:v>
                </c:pt>
                <c:pt idx="91">
                  <c:v>52.825074892186677</c:v>
                </c:pt>
                <c:pt idx="92">
                  <c:v>54.642761304679979</c:v>
                </c:pt>
                <c:pt idx="93">
                  <c:v>55.681539358771111</c:v>
                </c:pt>
                <c:pt idx="94">
                  <c:v>58.60605173755043</c:v>
                </c:pt>
                <c:pt idx="95">
                  <c:v>57.188045344908915</c:v>
                </c:pt>
                <c:pt idx="96">
                  <c:v>59.602146086014969</c:v>
                </c:pt>
                <c:pt idx="97">
                  <c:v>60.827561521954024</c:v>
                </c:pt>
                <c:pt idx="98">
                  <c:v>66.159905956796706</c:v>
                </c:pt>
                <c:pt idx="99">
                  <c:v>65.024479365595298</c:v>
                </c:pt>
                <c:pt idx="100">
                  <c:v>64.515835575900383</c:v>
                </c:pt>
                <c:pt idx="101">
                  <c:v>65.533255933819362</c:v>
                </c:pt>
                <c:pt idx="102">
                  <c:v>69.563939802543089</c:v>
                </c:pt>
                <c:pt idx="103">
                  <c:v>67.173624784584121</c:v>
                </c:pt>
                <c:pt idx="104">
                  <c:v>71.796150746376114</c:v>
                </c:pt>
                <c:pt idx="105">
                  <c:v>75.629891926421749</c:v>
                </c:pt>
                <c:pt idx="106">
                  <c:v>78.852824052484067</c:v>
                </c:pt>
                <c:pt idx="107">
                  <c:v>79.228151886468254</c:v>
                </c:pt>
                <c:pt idx="108">
                  <c:v>75.420759210270859</c:v>
                </c:pt>
                <c:pt idx="109">
                  <c:v>77.262114619616668</c:v>
                </c:pt>
                <c:pt idx="110">
                  <c:v>83.822206249064834</c:v>
                </c:pt>
                <c:pt idx="111">
                  <c:v>85.313368478005074</c:v>
                </c:pt>
                <c:pt idx="112">
                  <c:v>88.574261257809383</c:v>
                </c:pt>
                <c:pt idx="113">
                  <c:v>89.826194757452456</c:v>
                </c:pt>
                <c:pt idx="114">
                  <c:v>88.844556629691581</c:v>
                </c:pt>
                <c:pt idx="115">
                  <c:v>93.5963452412756</c:v>
                </c:pt>
                <c:pt idx="116">
                  <c:v>93.409464265501015</c:v>
                </c:pt>
                <c:pt idx="117">
                  <c:v>94.912652561301826</c:v>
                </c:pt>
                <c:pt idx="118">
                  <c:v>96.148909194289985</c:v>
                </c:pt>
                <c:pt idx="119">
                  <c:v>98.706349418777037</c:v>
                </c:pt>
                <c:pt idx="120">
                  <c:v>99.010197855173445</c:v>
                </c:pt>
                <c:pt idx="121">
                  <c:v>100.40658082864438</c:v>
                </c:pt>
                <c:pt idx="122">
                  <c:v>106.13108565117651</c:v>
                </c:pt>
                <c:pt idx="123">
                  <c:v>110.87021709948669</c:v>
                </c:pt>
                <c:pt idx="124">
                  <c:v>111.32239835371814</c:v>
                </c:pt>
                <c:pt idx="125">
                  <c:v>110.63845775855202</c:v>
                </c:pt>
                <c:pt idx="126">
                  <c:v>115.24132967961937</c:v>
                </c:pt>
                <c:pt idx="127">
                  <c:v>117.20903699578011</c:v>
                </c:pt>
                <c:pt idx="128">
                  <c:v>120.98611593684245</c:v>
                </c:pt>
                <c:pt idx="129">
                  <c:v>118.28794452129412</c:v>
                </c:pt>
                <c:pt idx="130">
                  <c:v>124.58245854203774</c:v>
                </c:pt>
                <c:pt idx="131">
                  <c:v>126.79922471900387</c:v>
                </c:pt>
                <c:pt idx="132">
                  <c:v>125.15753398281224</c:v>
                </c:pt>
                <c:pt idx="133">
                  <c:v>129.66765016921983</c:v>
                </c:pt>
                <c:pt idx="134">
                  <c:v>130.86748394230281</c:v>
                </c:pt>
                <c:pt idx="135">
                  <c:v>131.96310316747207</c:v>
                </c:pt>
                <c:pt idx="136">
                  <c:v>135.53255928103016</c:v>
                </c:pt>
                <c:pt idx="137">
                  <c:v>137.82753763373952</c:v>
                </c:pt>
                <c:pt idx="138">
                  <c:v>143.60972758493821</c:v>
                </c:pt>
                <c:pt idx="139">
                  <c:v>148.15317983944132</c:v>
                </c:pt>
                <c:pt idx="140">
                  <c:v>148.96338147495197</c:v>
                </c:pt>
                <c:pt idx="141">
                  <c:v>147.03907842045456</c:v>
                </c:pt>
                <c:pt idx="142">
                  <c:v>151.16466472933215</c:v>
                </c:pt>
                <c:pt idx="143">
                  <c:v>151.84006854457056</c:v>
                </c:pt>
                <c:pt idx="144">
                  <c:v>153.63535726003443</c:v>
                </c:pt>
                <c:pt idx="145">
                  <c:v>158.45821301316647</c:v>
                </c:pt>
                <c:pt idx="146">
                  <c:v>160.78775291665133</c:v>
                </c:pt>
                <c:pt idx="147">
                  <c:v>163.20431075978166</c:v>
                </c:pt>
                <c:pt idx="148">
                  <c:v>165.55955210844945</c:v>
                </c:pt>
                <c:pt idx="149">
                  <c:v>168.52381983144372</c:v>
                </c:pt>
                <c:pt idx="150">
                  <c:v>170.56137649689401</c:v>
                </c:pt>
                <c:pt idx="151">
                  <c:v>178.54363714253321</c:v>
                </c:pt>
                <c:pt idx="152">
                  <c:v>177.00625190915844</c:v>
                </c:pt>
                <c:pt idx="153">
                  <c:v>177.85437842990785</c:v>
                </c:pt>
                <c:pt idx="154">
                  <c:v>181.22390522197063</c:v>
                </c:pt>
                <c:pt idx="155">
                  <c:v>186.2662976937842</c:v>
                </c:pt>
                <c:pt idx="156">
                  <c:v>186.56278378870581</c:v>
                </c:pt>
                <c:pt idx="157">
                  <c:v>186.50764484881645</c:v>
                </c:pt>
                <c:pt idx="158">
                  <c:v>192.93377920852586</c:v>
                </c:pt>
                <c:pt idx="159">
                  <c:v>192.85099370037909</c:v>
                </c:pt>
                <c:pt idx="160">
                  <c:v>198.4507739478872</c:v>
                </c:pt>
                <c:pt idx="161">
                  <c:v>200.16232598422087</c:v>
                </c:pt>
                <c:pt idx="162">
                  <c:v>206.49255072037988</c:v>
                </c:pt>
                <c:pt idx="163">
                  <c:v>207.1486185256926</c:v>
                </c:pt>
                <c:pt idx="164">
                  <c:v>208.78143164359761</c:v>
                </c:pt>
                <c:pt idx="165">
                  <c:v>212.45610213086636</c:v>
                </c:pt>
                <c:pt idx="166">
                  <c:v>215.01930703896176</c:v>
                </c:pt>
                <c:pt idx="167">
                  <c:v>221.27354158698029</c:v>
                </c:pt>
                <c:pt idx="168">
                  <c:v>222.00656408432059</c:v>
                </c:pt>
                <c:pt idx="169">
                  <c:v>224.2871065295318</c:v>
                </c:pt>
                <c:pt idx="170">
                  <c:v>227.42059826965695</c:v>
                </c:pt>
                <c:pt idx="171">
                  <c:v>228.05126749936906</c:v>
                </c:pt>
                <c:pt idx="172">
                  <c:v>228.11741016679611</c:v>
                </c:pt>
                <c:pt idx="173">
                  <c:v>236.30719563954474</c:v>
                </c:pt>
                <c:pt idx="174">
                  <c:v>239.87831129391091</c:v>
                </c:pt>
                <c:pt idx="175">
                  <c:v>245.67032590863741</c:v>
                </c:pt>
                <c:pt idx="176">
                  <c:v>247.34286495197554</c:v>
                </c:pt>
                <c:pt idx="177">
                  <c:v>248.28003406349646</c:v>
                </c:pt>
                <c:pt idx="178">
                  <c:v>255.50774526928168</c:v>
                </c:pt>
                <c:pt idx="179">
                  <c:v>257.93815433396549</c:v>
                </c:pt>
                <c:pt idx="180">
                  <c:v>259.77350096311545</c:v>
                </c:pt>
                <c:pt idx="181">
                  <c:v>263.23426709517736</c:v>
                </c:pt>
                <c:pt idx="182">
                  <c:v>267.46331098442215</c:v>
                </c:pt>
                <c:pt idx="183">
                  <c:v>271.47271236791289</c:v>
                </c:pt>
              </c:numCache>
            </c:numRef>
          </c:yVal>
          <c:smooth val="0"/>
          <c:extLst>
            <c:ext xmlns:c16="http://schemas.microsoft.com/office/drawing/2014/chart" uri="{C3380CC4-5D6E-409C-BE32-E72D297353CC}">
              <c16:uniqueId val="{00000003-9DC4-4781-9645-09A10A557408}"/>
            </c:ext>
          </c:extLst>
        </c:ser>
        <c:dLbls>
          <c:showLegendKey val="0"/>
          <c:showVal val="0"/>
          <c:showCatName val="0"/>
          <c:showSerName val="0"/>
          <c:showPercent val="0"/>
          <c:showBubbleSize val="0"/>
        </c:dLbls>
        <c:axId val="1754484512"/>
        <c:axId val="344350880"/>
      </c:scatterChart>
      <c:valAx>
        <c:axId val="1754484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44350880"/>
        <c:crosses val="autoZero"/>
        <c:crossBetween val="midCat"/>
      </c:valAx>
      <c:valAx>
        <c:axId val="34435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54484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8/31/2023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8/31/2023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7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2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0.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0.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4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1.png"/></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5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56.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5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78.png"/><Relationship Id="rId1" Type="http://schemas.openxmlformats.org/officeDocument/2006/relationships/slideLayout" Target="../slideLayouts/slideLayout4.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9.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image" Target="../media/image78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6.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11.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s://www.machinelearningplus.com/machine-learning/bias-variance-tradeoff/"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 – Classification </a:t>
            </a:r>
            <a:r>
              <a:rPr lang="en-AU" sz="4400" dirty="0"/>
              <a:t>Loss metric</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fontScale="92500" lnSpcReduction="10000"/>
              </a:bodyPr>
              <a:lstStyle/>
              <a:p>
                <a:pPr marL="0" indent="0">
                  <a:buNone/>
                </a:pPr>
                <a:r>
                  <a:rPr lang="en-AU" dirty="0"/>
                  <a:t>Classification Type ML Models –&gt; 0 – 1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𝐵𝑖𝑎</m:t>
                      </m:r>
                      <m:sSup>
                        <m:sSupPr>
                          <m:ctrlPr>
                            <a:rPr lang="en-AU" i="1">
                              <a:latin typeface="Cambria Math" panose="02040503050406030204" pitchFamily="18" charset="0"/>
                            </a:rPr>
                          </m:ctrlPr>
                        </m:sSupPr>
                        <m:e>
                          <m:r>
                            <a:rPr lang="en-AU" i="1">
                              <a:latin typeface="Cambria Math" panose="02040503050406030204" pitchFamily="18" charset="0"/>
                            </a:rPr>
                            <m:t>𝑠</m:t>
                          </m:r>
                        </m:e>
                        <m:sup>
                          <m:r>
                            <a:rPr lang="en-AU" i="1">
                              <a:latin typeface="Cambria Math" panose="02040503050406030204" pitchFamily="18" charset="0"/>
                            </a:rPr>
                            <m:t>2</m:t>
                          </m:r>
                        </m:sup>
                      </m:sSup>
                      <m:r>
                        <a:rPr lang="en-AU" i="1">
                          <a:latin typeface="Cambria Math" panose="02040503050406030204" pitchFamily="18" charset="0"/>
                        </a:rPr>
                        <m:t>=</m:t>
                      </m:r>
                      <m:r>
                        <a:rPr lang="en-US" b="0" i="1" smtClean="0">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classification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r>
                              <a:rPr lang="en-AU"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 the expectation (average) of the 0 – 1 loss over all </a:t>
                </a:r>
                <a14:m>
                  <m:oMath xmlns:m="http://schemas.openxmlformats.org/officeDocument/2006/math">
                    <m:r>
                      <a:rPr lang="en-US" b="0" i="1" smtClean="0">
                        <a:latin typeface="Cambria Math" panose="02040503050406030204" pitchFamily="18" charset="0"/>
                      </a:rPr>
                      <m:t>𝑥</m:t>
                    </m:r>
                  </m:oMath>
                </a14:m>
                <a:r>
                  <a:rPr lang="en-AU" dirty="0"/>
                  <a:t> is the square of Bias in classification.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355758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FA51-6FD4-BFAB-4F6B-C0E5F0CCC81D}"/>
              </a:ext>
            </a:extLst>
          </p:cNvPr>
          <p:cNvSpPr>
            <a:spLocks noGrp="1"/>
          </p:cNvSpPr>
          <p:nvPr>
            <p:ph type="title"/>
          </p:nvPr>
        </p:nvSpPr>
        <p:spPr/>
        <p:txBody>
          <a:bodyPr/>
          <a:lstStyle/>
          <a:p>
            <a:r>
              <a:rPr lang="en-AU" dirty="0"/>
              <a:t>High Bias Vs Low Bias </a:t>
            </a:r>
          </a:p>
        </p:txBody>
      </p:sp>
      <p:sp>
        <p:nvSpPr>
          <p:cNvPr id="25" name="Content Placeholder 24">
            <a:extLst>
              <a:ext uri="{FF2B5EF4-FFF2-40B4-BE49-F238E27FC236}">
                <a16:creationId xmlns:a16="http://schemas.microsoft.com/office/drawing/2014/main" id="{00D93BC0-F26B-01FB-4123-398095F351ED}"/>
              </a:ext>
            </a:extLst>
          </p:cNvPr>
          <p:cNvSpPr>
            <a:spLocks noGrp="1"/>
          </p:cNvSpPr>
          <p:nvPr>
            <p:ph sz="half" idx="1"/>
          </p:nvPr>
        </p:nvSpPr>
        <p:spPr/>
        <p:txBody>
          <a:bodyPr>
            <a:normAutofit fontScale="92500"/>
          </a:bodyPr>
          <a:lstStyle/>
          <a:p>
            <a:r>
              <a:rPr lang="en-US" dirty="0"/>
              <a:t>Low Bias – Implies the model is likely to fit even the noise. It results in the overfit situation.</a:t>
            </a:r>
          </a:p>
          <a:p>
            <a:r>
              <a:rPr lang="en-US" dirty="0"/>
              <a:t>High Bias – Implies the model is unlikely to capture the real data’s nitty gritty. </a:t>
            </a:r>
          </a:p>
          <a:p>
            <a:r>
              <a:rPr lang="en-US" dirty="0"/>
              <a:t>Ex: In the figure the red linear models are unable to capture the curvature in the data while the green non-linear models capture the twists and turns of the data. </a:t>
            </a:r>
          </a:p>
        </p:txBody>
      </p:sp>
      <p:pic>
        <p:nvPicPr>
          <p:cNvPr id="53" name="Content Placeholder 52">
            <a:extLst>
              <a:ext uri="{FF2B5EF4-FFF2-40B4-BE49-F238E27FC236}">
                <a16:creationId xmlns:a16="http://schemas.microsoft.com/office/drawing/2014/main" id="{49AE5371-8FFB-C0DA-7733-BC7D7035272E}"/>
              </a:ext>
            </a:extLst>
          </p:cNvPr>
          <p:cNvPicPr>
            <a:picLocks noGrp="1" noChangeAspect="1"/>
          </p:cNvPicPr>
          <p:nvPr>
            <p:ph sz="half" idx="2"/>
          </p:nvPr>
        </p:nvPicPr>
        <p:blipFill>
          <a:blip r:embed="rId2"/>
          <a:stretch>
            <a:fillRect/>
          </a:stretch>
        </p:blipFill>
        <p:spPr>
          <a:xfrm>
            <a:off x="6560863" y="1825625"/>
            <a:ext cx="4404273" cy="4351338"/>
          </a:xfrm>
          <a:prstGeom prst="rect">
            <a:avLst/>
          </a:prstGeom>
        </p:spPr>
      </p:pic>
      <p:sp>
        <p:nvSpPr>
          <p:cNvPr id="62" name="TextBox 61">
            <a:extLst>
              <a:ext uri="{FF2B5EF4-FFF2-40B4-BE49-F238E27FC236}">
                <a16:creationId xmlns:a16="http://schemas.microsoft.com/office/drawing/2014/main" id="{6223C9BC-CC60-E93B-4D46-27D733C6D236}"/>
              </a:ext>
            </a:extLst>
          </p:cNvPr>
          <p:cNvSpPr txBox="1"/>
          <p:nvPr/>
        </p:nvSpPr>
        <p:spPr>
          <a:xfrm>
            <a:off x="8870309" y="3300194"/>
            <a:ext cx="1043876" cy="369332"/>
          </a:xfrm>
          <a:prstGeom prst="rect">
            <a:avLst/>
          </a:prstGeom>
          <a:noFill/>
        </p:spPr>
        <p:txBody>
          <a:bodyPr wrap="none" rtlCol="0">
            <a:spAutoFit/>
          </a:bodyPr>
          <a:lstStyle/>
          <a:p>
            <a:r>
              <a:rPr lang="en-US" dirty="0">
                <a:solidFill>
                  <a:srgbClr val="FF3E3E"/>
                </a:solidFill>
              </a:rPr>
              <a:t>High Bias</a:t>
            </a:r>
          </a:p>
        </p:txBody>
      </p:sp>
      <p:sp>
        <p:nvSpPr>
          <p:cNvPr id="65" name="TextBox 64">
            <a:extLst>
              <a:ext uri="{FF2B5EF4-FFF2-40B4-BE49-F238E27FC236}">
                <a16:creationId xmlns:a16="http://schemas.microsoft.com/office/drawing/2014/main" id="{0F5EF3F4-D8DB-1EA8-64C6-CE55119F648E}"/>
              </a:ext>
            </a:extLst>
          </p:cNvPr>
          <p:cNvSpPr txBox="1"/>
          <p:nvPr/>
        </p:nvSpPr>
        <p:spPr>
          <a:xfrm>
            <a:off x="7063734" y="3328769"/>
            <a:ext cx="999697" cy="369332"/>
          </a:xfrm>
          <a:prstGeom prst="rect">
            <a:avLst/>
          </a:prstGeom>
          <a:noFill/>
        </p:spPr>
        <p:txBody>
          <a:bodyPr wrap="none" rtlCol="0">
            <a:spAutoFit/>
          </a:bodyPr>
          <a:lstStyle/>
          <a:p>
            <a:r>
              <a:rPr lang="en-US" dirty="0">
                <a:solidFill>
                  <a:srgbClr val="007700"/>
                </a:solidFill>
              </a:rPr>
              <a:t>Low Bias</a:t>
            </a:r>
          </a:p>
        </p:txBody>
      </p:sp>
    </p:spTree>
    <p:extLst>
      <p:ext uri="{BB962C8B-B14F-4D97-AF65-F5344CB8AC3E}">
        <p14:creationId xmlns:p14="http://schemas.microsoft.com/office/powerpoint/2010/main" val="381105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fontScale="90000"/>
          </a:bodyPr>
          <a:lstStyle/>
          <a:p>
            <a:r>
              <a:rPr lang="en-AU" dirty="0"/>
              <a:t>Variance</a:t>
            </a:r>
            <a:br>
              <a:rPr lang="en-AU" dirty="0"/>
            </a:br>
            <a:r>
              <a:rPr lang="en-AU" sz="2800" dirty="0"/>
              <a:t>How much do the predictions of the ML models trained on different subsets of the data differ from the each other?</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r>
              <a:rPr lang="en-AU" sz="2400" dirty="0"/>
              <a:t>High Variance indicates that the features in the dataset coupled with the ML model may not have a robust  prediction capability</a:t>
            </a:r>
          </a:p>
          <a:p>
            <a:pPr lvl="1"/>
            <a:r>
              <a:rPr lang="en-AU" sz="2000" dirty="0"/>
              <a:t>Ex: The dataset on the right has quite a bit of noise and the two types of ML models have different degrees of variability. </a:t>
            </a:r>
          </a:p>
          <a:p>
            <a:pPr lvl="1"/>
            <a:r>
              <a:rPr lang="en-AU" sz="2000" dirty="0"/>
              <a:t>The green overfit models demonstrate high variance and have quite a bit of undulations with varying training data. </a:t>
            </a:r>
          </a:p>
          <a:p>
            <a:pPr lvl="1"/>
            <a:r>
              <a:rPr lang="en-AU" sz="2000" dirty="0"/>
              <a:t>The red underfit model has lower undulations and lower variance in comparison to the green model.</a:t>
            </a:r>
          </a:p>
        </p:txBody>
      </p:sp>
      <p:pic>
        <p:nvPicPr>
          <p:cNvPr id="5" name="Picture 4">
            <a:extLst>
              <a:ext uri="{FF2B5EF4-FFF2-40B4-BE49-F238E27FC236}">
                <a16:creationId xmlns:a16="http://schemas.microsoft.com/office/drawing/2014/main" id="{4F2998C2-82F2-F054-5616-1133163C5B3B}"/>
              </a:ext>
            </a:extLst>
          </p:cNvPr>
          <p:cNvPicPr>
            <a:picLocks noChangeAspect="1"/>
          </p:cNvPicPr>
          <p:nvPr/>
        </p:nvPicPr>
        <p:blipFill>
          <a:blip r:embed="rId2"/>
          <a:stretch>
            <a:fillRect/>
          </a:stretch>
        </p:blipFill>
        <p:spPr>
          <a:xfrm>
            <a:off x="6565392" y="1828800"/>
            <a:ext cx="4405495" cy="4352544"/>
          </a:xfrm>
          <a:prstGeom prst="rect">
            <a:avLst/>
          </a:prstGeom>
        </p:spPr>
      </p:pic>
    </p:spTree>
    <p:extLst>
      <p:ext uri="{BB962C8B-B14F-4D97-AF65-F5344CB8AC3E}">
        <p14:creationId xmlns:p14="http://schemas.microsoft.com/office/powerpoint/2010/main" val="258479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88849F5-7AD6-450C-A849-012503AA007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 – Regression Loss Metric</a:t>
            </a:r>
            <a:endParaRPr lang="en-AU" sz="3100" dirty="0"/>
          </a:p>
        </p:txBody>
      </p:sp>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1689AAB4-0884-D201-DCE3-40FADC18C836}"/>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Regression Type ML Models - Squared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smtClean="0">
                          <a:latin typeface="Cambria Math" panose="02040503050406030204" pitchFamily="18" charset="0"/>
                        </a:rPr>
                        <m:t>𝐸</m:t>
                      </m:r>
                      <m:d>
                        <m:dPr>
                          <m:ctrlPr>
                            <a:rPr lang="en-US" i="1" smtClean="0">
                              <a:latin typeface="Cambria Math" panose="02040503050406030204" pitchFamily="18" charset="0"/>
                            </a:rPr>
                          </m:ctrlPr>
                        </m:dPr>
                        <m:e>
                          <m:sSup>
                            <m:sSupPr>
                              <m:ctrlPr>
                                <a:rPr lang="en-AU" i="1" smtClean="0">
                                  <a:latin typeface="Cambria Math" panose="02040503050406030204" pitchFamily="18" charset="0"/>
                                </a:rPr>
                              </m:ctrlPr>
                            </m:sSupPr>
                            <m:e>
                              <m:d>
                                <m:dPr>
                                  <m:ctrlPr>
                                    <a:rPr lang="en-AU" i="1" smtClean="0">
                                      <a:latin typeface="Cambria Math" panose="02040503050406030204" pitchFamily="18" charset="0"/>
                                    </a:rPr>
                                  </m:ctrlPr>
                                </m:dPr>
                                <m:e>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AU" i="1" smtClean="0">
                                  <a:latin typeface="Cambria Math" panose="02040503050406030204" pitchFamily="18" charset="0"/>
                                </a:rPr>
                                <m:t>2</m:t>
                              </m:r>
                            </m:sup>
                          </m:sSup>
                        </m:e>
                      </m:d>
                    </m:oMath>
                  </m:oMathPara>
                </a14:m>
                <a:endParaRPr lang="en-AU" dirty="0"/>
              </a:p>
              <a:p>
                <a:pPr marL="457200" lvl="1" indent="0">
                  <a:buFont typeface="Arial" panose="020B0604020202020204" pitchFamily="34" charset="0"/>
                  <a:buNone/>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Font typeface="Arial" panose="020B0604020202020204" pitchFamily="34" charset="0"/>
                  <a:buNone/>
                </a:pPr>
                <a14:m>
                  <m:oMath xmlns:m="http://schemas.openxmlformats.org/officeDocument/2006/math">
                    <m:r>
                      <a:rPr lang="en-US" i="1" smtClean="0">
                        <a:latin typeface="Cambria Math" panose="02040503050406030204" pitchFamily="18" charset="0"/>
                      </a:rPr>
                      <m:t>𝐸</m:t>
                    </m:r>
                    <m:r>
                      <a:rPr lang="en-US"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r>
                      <a:rPr lang="en-US"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None/>
                </a:pPr>
                <a:r>
                  <a:rPr lang="en-AU" dirty="0"/>
                  <a:t>The expectation (average) of the square of the difference between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and </a:t>
                </a:r>
                <a14:m>
                  <m:oMath xmlns:m="http://schemas.openxmlformats.org/officeDocument/2006/math">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 </m:t>
                    </m:r>
                  </m:oMath>
                </a14:m>
                <a:r>
                  <a:rPr lang="en-AU" dirty="0"/>
                  <a:t> over all </a:t>
                </a:r>
                <a14:m>
                  <m:oMath xmlns:m="http://schemas.openxmlformats.org/officeDocument/2006/math">
                    <m:r>
                      <a:rPr lang="en-US" i="1" smtClean="0">
                        <a:latin typeface="Cambria Math" panose="02040503050406030204" pitchFamily="18" charset="0"/>
                      </a:rPr>
                      <m:t>𝑥</m:t>
                    </m:r>
                  </m:oMath>
                </a14:m>
                <a:r>
                  <a:rPr lang="en-AU" dirty="0"/>
                  <a:t> is the variance in regression.</a:t>
                </a:r>
              </a:p>
            </p:txBody>
          </p:sp>
        </mc:Choice>
        <mc:Fallback xmlns="">
          <p:sp>
            <p:nvSpPr>
              <p:cNvPr id="9" name="Content Placeholder 3">
                <a:extLst>
                  <a:ext uri="{FF2B5EF4-FFF2-40B4-BE49-F238E27FC236}">
                    <a16:creationId xmlns:a16="http://schemas.microsoft.com/office/drawing/2014/main" id="{1689AAB4-0884-D201-DCE3-40FADC18C836}"/>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840572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BF9A-02F0-F667-8C72-EB99BE807E8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 – Classification Loss Metric </a:t>
            </a:r>
            <a:endParaRPr lang="en-AU" sz="3100" dirty="0"/>
          </a:p>
        </p:txBody>
      </p:sp>
      <mc:AlternateContent xmlns:mc="http://schemas.openxmlformats.org/markup-compatibility/2006" xmlns:a14="http://schemas.microsoft.com/office/drawing/2010/main">
        <mc:Choice Requires="a14">
          <p:sp>
            <p:nvSpPr>
              <p:cNvPr id="3" name="Content Placeholder 3">
                <a:extLst>
                  <a:ext uri="{FF2B5EF4-FFF2-40B4-BE49-F238E27FC236}">
                    <a16:creationId xmlns:a16="http://schemas.microsoft.com/office/drawing/2014/main" id="{7FED5340-5EE7-4C38-B0CE-F310469BB463}"/>
                  </a:ext>
                </a:extLst>
              </p:cNvPr>
              <p:cNvSpPr txBox="1">
                <a:spLocks/>
              </p:cNvSpPr>
              <p:nvPr/>
            </p:nvSpPr>
            <p:spPr>
              <a:xfrm>
                <a:off x="990600" y="1978025"/>
                <a:ext cx="10515600"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Classification Type ML Models –&gt; 0 – 1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AU" i="1">
                              <a:latin typeface="Cambria Math" panose="02040503050406030204" pitchFamily="18" charset="0"/>
                            </a:rPr>
                            <m:t>𝐿</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AU" dirty="0"/>
                  <a:t> is the predicted class from one model trained on a training data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oMath>
                </a14:m>
                <a:r>
                  <a:rPr lang="en-AU" dirty="0"/>
                  <a:t> is the mode over classes predicted by all models trained on different training data drawn from the training data population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oMath>
                </a14:m>
                <a:r>
                  <a:rPr lang="en-AU" dirty="0"/>
                  <a:t> is the 0 – 1 loss, 1 if the classes are non-identical and 0 if identical for a given input </a:t>
                </a:r>
                <a14:m>
                  <m:oMath xmlns:m="http://schemas.openxmlformats.org/officeDocument/2006/math">
                    <m:r>
                      <a:rPr lang="en-US" i="1">
                        <a:latin typeface="Cambria Math" panose="02040503050406030204" pitchFamily="18" charset="0"/>
                      </a:rPr>
                      <m:t>𝑥</m:t>
                    </m:r>
                  </m:oMath>
                </a14:m>
                <a:r>
                  <a:rPr lang="en-AU" dirty="0"/>
                  <a:t>.</a:t>
                </a:r>
              </a:p>
              <a:p>
                <a:pPr marL="457200" lvl="1" indent="0">
                  <a:buNone/>
                </a:pPr>
                <a14:m>
                  <m:oMath xmlns:m="http://schemas.openxmlformats.org/officeDocument/2006/math">
                    <m:r>
                      <a:rPr lang="en-US" i="1">
                        <a:latin typeface="Cambria Math" panose="02040503050406030204" pitchFamily="18" charset="0"/>
                      </a:rPr>
                      <m:t>𝐸</m:t>
                    </m:r>
                    <m:d>
                      <m:dPr>
                        <m:ctrlPr>
                          <a:rPr lang="en-AU" i="1">
                            <a:latin typeface="Cambria Math" panose="02040503050406030204" pitchFamily="18" charset="0"/>
                          </a:rPr>
                        </m:ctrlPr>
                      </m:dPr>
                      <m:e>
                        <m:r>
                          <a:rPr lang="en-AU" i="1">
                            <a:latin typeface="Cambria Math" panose="02040503050406030204" pitchFamily="18" charset="0"/>
                          </a:rPr>
                          <m:t>𝐿</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𝑀</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r>
                      <a:rPr lang="en-US" i="1">
                        <a:latin typeface="Cambria Math" panose="02040503050406030204" pitchFamily="18" charset="0"/>
                      </a:rPr>
                      <m:t> </m:t>
                    </m:r>
                  </m:oMath>
                </a14:m>
                <a:r>
                  <a:rPr lang="en-AU" dirty="0"/>
                  <a:t>the expectation (average) of the 0 – 1 loss over all </a:t>
                </a:r>
                <a14:m>
                  <m:oMath xmlns:m="http://schemas.openxmlformats.org/officeDocument/2006/math">
                    <m:r>
                      <a:rPr lang="en-US" i="1">
                        <a:latin typeface="Cambria Math" panose="02040503050406030204" pitchFamily="18" charset="0"/>
                      </a:rPr>
                      <m:t>𝑥</m:t>
                    </m:r>
                  </m:oMath>
                </a14:m>
                <a:r>
                  <a:rPr lang="en-AU" dirty="0"/>
                  <a:t> is the variance in classification.</a:t>
                </a:r>
              </a:p>
            </p:txBody>
          </p:sp>
        </mc:Choice>
        <mc:Fallback xmlns="">
          <p:sp>
            <p:nvSpPr>
              <p:cNvPr id="3" name="Content Placeholder 3">
                <a:extLst>
                  <a:ext uri="{FF2B5EF4-FFF2-40B4-BE49-F238E27FC236}">
                    <a16:creationId xmlns:a16="http://schemas.microsoft.com/office/drawing/2014/main" id="{7FED5340-5EE7-4C38-B0CE-F310469BB463}"/>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192891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DFAB-8D98-611B-FBAD-6776048DBAAE}"/>
              </a:ext>
            </a:extLst>
          </p:cNvPr>
          <p:cNvSpPr>
            <a:spLocks noGrp="1"/>
          </p:cNvSpPr>
          <p:nvPr>
            <p:ph type="title"/>
          </p:nvPr>
        </p:nvSpPr>
        <p:spPr/>
        <p:txBody>
          <a:bodyPr/>
          <a:lstStyle/>
          <a:p>
            <a:r>
              <a:rPr lang="en-AU" dirty="0"/>
              <a:t>Bias Variance - Bull’s Eye</a:t>
            </a:r>
          </a:p>
        </p:txBody>
      </p:sp>
      <p:pic>
        <p:nvPicPr>
          <p:cNvPr id="1026" name="Picture 2">
            <a:extLst>
              <a:ext uri="{FF2B5EF4-FFF2-40B4-BE49-F238E27FC236}">
                <a16:creationId xmlns:a16="http://schemas.microsoft.com/office/drawing/2014/main" id="{DDB889ED-8BCE-0DDB-3AA4-A39FC248CA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0483" y="1690688"/>
            <a:ext cx="5151034" cy="462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39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6A3123E-4C2A-B708-3FC4-81D8A655D3F9}"/>
                  </a:ext>
                </a:extLst>
              </p:cNvPr>
              <p:cNvSpPr txBox="1">
                <a:spLocks/>
              </p:cNvSpPr>
              <p:nvPr/>
            </p:nvSpPr>
            <p:spPr>
              <a:xfrm>
                <a:off x="8103765" y="4360432"/>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cat” it is </a:t>
                </a:r>
                <a14:m>
                  <m:oMath xmlns:m="http://schemas.openxmlformats.org/officeDocument/2006/math">
                    <m:r>
                      <a:rPr lang="en-US" sz="1800" b="0" i="1" smtClean="0">
                        <a:latin typeface="Cambria Math" panose="02040503050406030204" pitchFamily="18" charset="0"/>
                      </a:rPr>
                      <m:t>≈</m:t>
                    </m:r>
                  </m:oMath>
                </a14:m>
                <a:r>
                  <a:rPr lang="en-US" sz="1800" dirty="0"/>
                  <a:t>30% unlikely to be a cat.</a:t>
                </a:r>
              </a:p>
            </p:txBody>
          </p:sp>
        </mc:Choice>
        <mc:Fallback xmlns="">
          <p:sp>
            <p:nvSpPr>
              <p:cNvPr id="6" name="Content Placeholder 2">
                <a:extLst>
                  <a:ext uri="{FF2B5EF4-FFF2-40B4-BE49-F238E27FC236}">
                    <a16:creationId xmlns:a16="http://schemas.microsoft.com/office/drawing/2014/main" id="{D6A3123E-4C2A-B708-3FC4-81D8A655D3F9}"/>
                  </a:ext>
                </a:extLst>
              </p:cNvPr>
              <p:cNvSpPr txBox="1">
                <a:spLocks noRot="1" noChangeAspect="1" noMove="1" noResize="1" noEditPoints="1" noAdjustHandles="1" noChangeArrowheads="1" noChangeShapeType="1" noTextEdit="1"/>
              </p:cNvSpPr>
              <p:nvPr/>
            </p:nvSpPr>
            <p:spPr>
              <a:xfrm>
                <a:off x="8103765" y="4360432"/>
                <a:ext cx="2877309" cy="1039279"/>
              </a:xfrm>
              <a:prstGeom prst="rect">
                <a:avLst/>
              </a:prstGeom>
              <a:blipFill>
                <a:blip r:embed="rId6"/>
                <a:stretch>
                  <a:fillRect l="-1695" t="-5263" r="-2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4586743-43A9-DC17-6C5C-1C99E71BAF0F}"/>
                  </a:ext>
                </a:extLst>
              </p:cNvPr>
              <p:cNvSpPr txBox="1">
                <a:spLocks/>
              </p:cNvSpPr>
              <p:nvPr/>
            </p:nvSpPr>
            <p:spPr>
              <a:xfrm>
                <a:off x="8103765" y="5240288"/>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dog” it is </a:t>
                </a:r>
                <a14:m>
                  <m:oMath xmlns:m="http://schemas.openxmlformats.org/officeDocument/2006/math">
                    <m:r>
                      <a:rPr lang="en-US" sz="1800" b="0" i="1" smtClean="0">
                        <a:latin typeface="Cambria Math" panose="02040503050406030204" pitchFamily="18" charset="0"/>
                      </a:rPr>
                      <m:t>≈</m:t>
                    </m:r>
                  </m:oMath>
                </a14:m>
                <a:r>
                  <a:rPr lang="en-US" sz="1800" dirty="0"/>
                  <a:t>84% likely to be a dog.</a:t>
                </a:r>
              </a:p>
            </p:txBody>
          </p:sp>
        </mc:Choice>
        <mc:Fallback xmlns="">
          <p:sp>
            <p:nvSpPr>
              <p:cNvPr id="7" name="Content Placeholder 2">
                <a:extLst>
                  <a:ext uri="{FF2B5EF4-FFF2-40B4-BE49-F238E27FC236}">
                    <a16:creationId xmlns:a16="http://schemas.microsoft.com/office/drawing/2014/main" id="{44586743-43A9-DC17-6C5C-1C99E71BAF0F}"/>
                  </a:ext>
                </a:extLst>
              </p:cNvPr>
              <p:cNvSpPr txBox="1">
                <a:spLocks noRot="1" noChangeAspect="1" noMove="1" noResize="1" noEditPoints="1" noAdjustHandles="1" noChangeArrowheads="1" noChangeShapeType="1" noTextEdit="1"/>
              </p:cNvSpPr>
              <p:nvPr/>
            </p:nvSpPr>
            <p:spPr>
              <a:xfrm>
                <a:off x="8103765" y="5240288"/>
                <a:ext cx="2877309" cy="1039279"/>
              </a:xfrm>
              <a:prstGeom prst="rect">
                <a:avLst/>
              </a:prstGeom>
              <a:blipFill>
                <a:blip r:embed="rId7"/>
                <a:stretch>
                  <a:fillRect l="-1695" t="-5882" r="-2754"/>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5887F2-D379-1697-41E1-464229B41484}"/>
                  </a:ext>
                </a:extLst>
              </p:cNvPr>
              <p:cNvSpPr txBox="1">
                <a:spLocks/>
              </p:cNvSpPr>
              <p:nvPr/>
            </p:nvSpPr>
            <p:spPr>
              <a:xfrm>
                <a:off x="8221211" y="4478247"/>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dog” it is </a:t>
                </a:r>
                <a14:m>
                  <m:oMath xmlns:m="http://schemas.openxmlformats.org/officeDocument/2006/math">
                    <m:r>
                      <a:rPr lang="en-US" sz="1800" b="0" i="1" smtClean="0">
                        <a:latin typeface="Cambria Math" panose="02040503050406030204" pitchFamily="18" charset="0"/>
                      </a:rPr>
                      <m:t>≈</m:t>
                    </m:r>
                  </m:oMath>
                </a14:m>
                <a:r>
                  <a:rPr lang="en-US" sz="1800" dirty="0"/>
                  <a:t>88% likely to be a dog.</a:t>
                </a:r>
              </a:p>
            </p:txBody>
          </p:sp>
        </mc:Choice>
        <mc:Fallback xmlns="">
          <p:sp>
            <p:nvSpPr>
              <p:cNvPr id="3" name="Content Placeholder 2">
                <a:extLst>
                  <a:ext uri="{FF2B5EF4-FFF2-40B4-BE49-F238E27FC236}">
                    <a16:creationId xmlns:a16="http://schemas.microsoft.com/office/drawing/2014/main" id="{6E5887F2-D379-1697-41E1-464229B41484}"/>
                  </a:ext>
                </a:extLst>
              </p:cNvPr>
              <p:cNvSpPr txBox="1">
                <a:spLocks noRot="1" noChangeAspect="1" noMove="1" noResize="1" noEditPoints="1" noAdjustHandles="1" noChangeArrowheads="1" noChangeShapeType="1" noTextEdit="1"/>
              </p:cNvSpPr>
              <p:nvPr/>
            </p:nvSpPr>
            <p:spPr>
              <a:xfrm>
                <a:off x="8221211" y="4478247"/>
                <a:ext cx="2877309" cy="1039279"/>
              </a:xfrm>
              <a:prstGeom prst="rect">
                <a:avLst/>
              </a:prstGeom>
              <a:blipFill>
                <a:blip r:embed="rId6"/>
                <a:stretch>
                  <a:fillRect l="-1907" t="-5882" r="-2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788C94D-581F-BF62-CFEA-0D20782BC6FF}"/>
                  </a:ext>
                </a:extLst>
              </p:cNvPr>
              <p:cNvSpPr txBox="1">
                <a:spLocks/>
              </p:cNvSpPr>
              <p:nvPr/>
            </p:nvSpPr>
            <p:spPr>
              <a:xfrm>
                <a:off x="8221210" y="5280942"/>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When this model predicts “a bird” it is </a:t>
                </a:r>
                <a14:m>
                  <m:oMath xmlns:m="http://schemas.openxmlformats.org/officeDocument/2006/math">
                    <m:r>
                      <a:rPr lang="en-US" sz="1800" b="0" i="1" smtClean="0">
                        <a:latin typeface="Cambria Math" panose="02040503050406030204" pitchFamily="18" charset="0"/>
                      </a:rPr>
                      <m:t>≈</m:t>
                    </m:r>
                  </m:oMath>
                </a14:m>
                <a:r>
                  <a:rPr lang="en-US" sz="1800" dirty="0"/>
                  <a:t>48% unlikely to be a bird.</a:t>
                </a:r>
              </a:p>
            </p:txBody>
          </p:sp>
        </mc:Choice>
        <mc:Fallback xmlns="">
          <p:sp>
            <p:nvSpPr>
              <p:cNvPr id="5" name="Content Placeholder 2">
                <a:extLst>
                  <a:ext uri="{FF2B5EF4-FFF2-40B4-BE49-F238E27FC236}">
                    <a16:creationId xmlns:a16="http://schemas.microsoft.com/office/drawing/2014/main" id="{6788C94D-581F-BF62-CFEA-0D20782BC6FF}"/>
                  </a:ext>
                </a:extLst>
              </p:cNvPr>
              <p:cNvSpPr txBox="1">
                <a:spLocks noRot="1" noChangeAspect="1" noMove="1" noResize="1" noEditPoints="1" noAdjustHandles="1" noChangeArrowheads="1" noChangeShapeType="1" noTextEdit="1"/>
              </p:cNvSpPr>
              <p:nvPr/>
            </p:nvSpPr>
            <p:spPr>
              <a:xfrm>
                <a:off x="8221210" y="5280942"/>
                <a:ext cx="2877309" cy="1039279"/>
              </a:xfrm>
              <a:prstGeom prst="rect">
                <a:avLst/>
              </a:prstGeom>
              <a:blipFill>
                <a:blip r:embed="rId7"/>
                <a:stretch>
                  <a:fillRect l="-1907" t="-5263" r="-1695"/>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
        <p:nvSpPr>
          <p:cNvPr id="5" name="Content Placeholder 2">
            <a:extLst>
              <a:ext uri="{FF2B5EF4-FFF2-40B4-BE49-F238E27FC236}">
                <a16:creationId xmlns:a16="http://schemas.microsoft.com/office/drawing/2014/main" id="{4A9A2639-9198-54E5-EB7A-A7EB61ED69BF}"/>
              </a:ext>
            </a:extLst>
          </p:cNvPr>
          <p:cNvSpPr txBox="1">
            <a:spLocks/>
          </p:cNvSpPr>
          <p:nvPr/>
        </p:nvSpPr>
        <p:spPr>
          <a:xfrm>
            <a:off x="8959442" y="4581345"/>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This model confuses “a cat for a dog” or “a bird for a dog” with the least probability.</a:t>
            </a:r>
          </a:p>
        </p:txBody>
      </p:sp>
    </p:spTree>
    <p:extLst>
      <p:ext uri="{BB962C8B-B14F-4D97-AF65-F5344CB8AC3E}">
        <p14:creationId xmlns:p14="http://schemas.microsoft.com/office/powerpoint/2010/main" val="3273390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CE53A51-F8CF-9067-7CEF-2ECD3798A2CF}"/>
              </a:ext>
            </a:extLst>
          </p:cNvPr>
          <p:cNvSpPr txBox="1">
            <a:spLocks/>
          </p:cNvSpPr>
          <p:nvPr/>
        </p:nvSpPr>
        <p:spPr>
          <a:xfrm>
            <a:off x="8959442" y="4581345"/>
            <a:ext cx="2877309" cy="10392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This model confuses “a cat for a bird” or “a dog for a bird” with the least probability.</a:t>
            </a:r>
          </a:p>
        </p:txBody>
      </p:sp>
    </p:spTree>
    <p:extLst>
      <p:ext uri="{BB962C8B-B14F-4D97-AF65-F5344CB8AC3E}">
        <p14:creationId xmlns:p14="http://schemas.microsoft.com/office/powerpoint/2010/main" val="3919655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t>
            </a:r>
            <a:r>
              <a:rPr lang="en-US" baseline="-25000" dirty="0"/>
              <a:t>1</a:t>
            </a:r>
            <a:r>
              <a:rPr lang="en-US" dirty="0"/>
              <a:t> Score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2233219" y="2877746"/>
                <a:ext cx="7725562" cy="76880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m:t>
                      </m:r>
                      <m:r>
                        <a:rPr lang="en-US" sz="1800" b="0" i="1" baseline="-25000" smtClean="0">
                          <a:latin typeface="Cambria Math" panose="02040503050406030204" pitchFamily="18" charset="0"/>
                        </a:rPr>
                        <m:t>1</m:t>
                      </m:r>
                      <m:r>
                        <a:rPr lang="en-US" sz="1800" b="0" i="1" smtClean="0">
                          <a:latin typeface="Cambria Math" panose="02040503050406030204" pitchFamily="18" charset="0"/>
                        </a:rPr>
                        <m:t> </m:t>
                      </m:r>
                      <m:r>
                        <a:rPr lang="en-US" sz="1800" b="0" i="1" smtClean="0">
                          <a:latin typeface="Cambria Math" panose="02040503050406030204" pitchFamily="18" charset="0"/>
                        </a:rPr>
                        <m:t>𝑆𝑐𝑜𝑟𝑒</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=2</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e>
                          </m:d>
                        </m:e>
                        <m:sup>
                          <m:r>
                            <a:rPr lang="en-US" sz="1800" b="0" i="1" smtClean="0">
                              <a:latin typeface="Cambria Math" panose="02040503050406030204" pitchFamily="18" charset="0"/>
                            </a:rPr>
                            <m:t>−1</m:t>
                          </m:r>
                        </m:sup>
                      </m:sSup>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2233219" y="2877746"/>
                <a:ext cx="7725562" cy="76880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9"/>
            <a:ext cx="10515600" cy="888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harmonic mean of precision and recall is F</a:t>
            </a:r>
            <a:r>
              <a:rPr lang="en-US" baseline="-25000" dirty="0"/>
              <a:t>1</a:t>
            </a:r>
            <a:r>
              <a:rPr lang="en-US" dirty="0"/>
              <a:t> Score. It offers a fine tradeoff between both the metrics.  </a:t>
            </a:r>
          </a:p>
        </p:txBody>
      </p:sp>
      <p:sp>
        <p:nvSpPr>
          <p:cNvPr id="3" name="Content Placeholder 2">
            <a:extLst>
              <a:ext uri="{FF2B5EF4-FFF2-40B4-BE49-F238E27FC236}">
                <a16:creationId xmlns:a16="http://schemas.microsoft.com/office/drawing/2014/main" id="{42E1631A-F153-120A-3AA5-CE6EB59C3B2E}"/>
              </a:ext>
            </a:extLst>
          </p:cNvPr>
          <p:cNvSpPr txBox="1">
            <a:spLocks/>
          </p:cNvSpPr>
          <p:nvPr/>
        </p:nvSpPr>
        <p:spPr>
          <a:xfrm>
            <a:off x="1655658" y="6138810"/>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64751D07-2696-36EA-93AD-D1354FACBD39}"/>
              </a:ext>
            </a:extLst>
          </p:cNvPr>
          <p:cNvGraphicFramePr>
            <a:graphicFrameLocks noGrp="1"/>
          </p:cNvGraphicFramePr>
          <p:nvPr>
            <p:extLst>
              <p:ext uri="{D42A27DB-BD31-4B8C-83A1-F6EECF244321}">
                <p14:modId xmlns:p14="http://schemas.microsoft.com/office/powerpoint/2010/main" val="3186141255"/>
              </p:ext>
            </p:extLst>
          </p:nvPr>
        </p:nvGraphicFramePr>
        <p:xfrm>
          <a:off x="310156" y="3947221"/>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graphicFrame>
            <p:nvGraphicFramePr>
              <p:cNvPr id="14" name="Table 10">
                <a:extLst>
                  <a:ext uri="{FF2B5EF4-FFF2-40B4-BE49-F238E27FC236}">
                    <a16:creationId xmlns:a16="http://schemas.microsoft.com/office/drawing/2014/main" id="{916CFE29-37D5-D7CD-264F-351A5FA0B7E1}"/>
                  </a:ext>
                </a:extLst>
              </p:cNvPr>
              <p:cNvGraphicFramePr>
                <a:graphicFrameLocks noGrp="1"/>
              </p:cNvGraphicFramePr>
              <p:nvPr>
                <p:extLst>
                  <p:ext uri="{D42A27DB-BD31-4B8C-83A1-F6EECF244321}">
                    <p14:modId xmlns:p14="http://schemas.microsoft.com/office/powerpoint/2010/main" val="3659952941"/>
                  </p:ext>
                </p:extLst>
              </p:nvPr>
            </p:nvGraphicFramePr>
            <p:xfrm>
              <a:off x="3001160" y="3947221"/>
              <a:ext cx="3094840" cy="2124504"/>
            </p:xfrm>
            <a:graphic>
              <a:graphicData uri="http://schemas.openxmlformats.org/drawingml/2006/table">
                <a:tbl>
                  <a:tblPr firstRow="1" bandRow="1">
                    <a:tableStyleId>{5C22544A-7EE6-4342-B048-85BDC9FD1C3A}</a:tableStyleId>
                  </a:tblPr>
                  <a:tblGrid>
                    <a:gridCol w="506926">
                      <a:extLst>
                        <a:ext uri="{9D8B030D-6E8A-4147-A177-3AD203B41FA5}">
                          <a16:colId xmlns:a16="http://schemas.microsoft.com/office/drawing/2014/main" val="3779047369"/>
                        </a:ext>
                      </a:extLst>
                    </a:gridCol>
                    <a:gridCol w="899538">
                      <a:extLst>
                        <a:ext uri="{9D8B030D-6E8A-4147-A177-3AD203B41FA5}">
                          <a16:colId xmlns:a16="http://schemas.microsoft.com/office/drawing/2014/main" val="2587912599"/>
                        </a:ext>
                      </a:extLst>
                    </a:gridCol>
                    <a:gridCol w="860704">
                      <a:extLst>
                        <a:ext uri="{9D8B030D-6E8A-4147-A177-3AD203B41FA5}">
                          <a16:colId xmlns:a16="http://schemas.microsoft.com/office/drawing/2014/main" val="617498338"/>
                        </a:ext>
                      </a:extLst>
                    </a:gridCol>
                    <a:gridCol w="827672">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pPr algn="ctr"/>
                          <a14:m>
                            <m:oMath xmlns:m="http://schemas.openxmlformats.org/officeDocument/2006/math">
                              <m:r>
                                <a:rPr lang="en-AU" sz="1600" b="0" i="1" dirty="0" smtClean="0">
                                  <a:latin typeface="Cambria Math" panose="02040503050406030204" pitchFamily="18" charset="0"/>
                                </a:rPr>
                                <m:t>69.</m:t>
                              </m:r>
                              <m:r>
                                <a:rPr lang="en-US" sz="1600" b="0" i="1" dirty="0" smtClean="0">
                                  <a:latin typeface="Cambria Math" panose="02040503050406030204" pitchFamily="18" charset="0"/>
                                </a:rPr>
                                <m:t>7</m:t>
                              </m:r>
                              <m:r>
                                <a:rPr lang="en-AU" sz="1600" b="0" i="1" dirty="0" smtClean="0">
                                  <a:latin typeface="Cambria Math" panose="02040503050406030204" pitchFamily="18" charset="0"/>
                                </a:rPr>
                                <m:t>2</m:t>
                              </m:r>
                            </m:oMath>
                          </a14:m>
                          <a:r>
                            <a:rPr lang="en-US" sz="1500" dirty="0"/>
                            <a:t>%</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77</m:t>
                              </m:r>
                              <m:r>
                                <a:rPr lang="en-AU" sz="1600" b="0" i="1" dirty="0" smtClean="0">
                                  <a:latin typeface="Cambria Math" panose="02040503050406030204" pitchFamily="18" charset="0"/>
                                </a:rPr>
                                <m:t>.</m:t>
                              </m:r>
                              <m:r>
                                <a:rPr lang="en-US" sz="1600" b="0" i="1" dirty="0" smtClean="0">
                                  <a:latin typeface="Cambria Math" panose="02040503050406030204" pitchFamily="18" charset="0"/>
                                </a:rPr>
                                <m:t>55</m:t>
                              </m:r>
                            </m:oMath>
                          </a14:m>
                          <a:r>
                            <a:rPr lang="en-US" sz="1500" dirty="0"/>
                            <a:t>%</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73</m:t>
                              </m:r>
                              <m:r>
                                <a:rPr lang="en-AU" sz="1600" b="0" i="1" dirty="0" smtClean="0">
                                  <a:latin typeface="Cambria Math" panose="02040503050406030204" pitchFamily="18" charset="0"/>
                                </a:rPr>
                                <m:t>.</m:t>
                              </m:r>
                              <m:r>
                                <a:rPr lang="en-US" sz="1600" b="0" i="1" dirty="0" smtClean="0">
                                  <a:latin typeface="Cambria Math" panose="02040503050406030204" pitchFamily="18" charset="0"/>
                                </a:rPr>
                                <m:t>42</m:t>
                              </m:r>
                            </m:oMath>
                          </a14:m>
                          <a:r>
                            <a:rPr lang="en-US" sz="1500" dirty="0"/>
                            <a:t>%</a:t>
                          </a:r>
                        </a:p>
                      </a:txBody>
                      <a:tcPr marL="73925" marR="73925" marT="36963" marB="36963"/>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84</m:t>
                                </m:r>
                                <m:r>
                                  <a:rPr lang="en-US" sz="1600" i="1">
                                    <a:latin typeface="Cambria Math" panose="02040503050406030204" pitchFamily="18" charset="0"/>
                                  </a:rPr>
                                  <m:t>.</m:t>
                                </m:r>
                                <m:r>
                                  <a:rPr lang="en-US" sz="1600" b="0" i="1" smtClean="0">
                                    <a:latin typeface="Cambria Math" panose="02040503050406030204" pitchFamily="18" charset="0"/>
                                  </a:rPr>
                                  <m:t>1</m:t>
                                </m:r>
                                <m:r>
                                  <a:rPr lang="en-AU" sz="1600" b="0" i="1" smtClean="0">
                                    <a:latin typeface="Cambria Math" panose="02040503050406030204" pitchFamily="18" charset="0"/>
                                  </a:rPr>
                                  <m:t>4</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90</m:t>
                                </m:r>
                                <m:r>
                                  <a:rPr lang="en-US" sz="1600" i="1">
                                    <a:latin typeface="Cambria Math" panose="02040503050406030204" pitchFamily="18" charset="0"/>
                                  </a:rPr>
                                  <m:t>.</m:t>
                                </m:r>
                                <m:r>
                                  <a:rPr lang="en-US" sz="1600" b="0" i="1" smtClean="0">
                                    <a:latin typeface="Cambria Math" panose="02040503050406030204" pitchFamily="18" charset="0"/>
                                  </a:rPr>
                                  <m:t>00</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86</m:t>
                                </m:r>
                                <m:r>
                                  <a:rPr lang="en-US" sz="1600" i="1">
                                    <a:latin typeface="Cambria Math" panose="02040503050406030204" pitchFamily="18" charset="0"/>
                                  </a:rPr>
                                  <m:t>.</m:t>
                                </m:r>
                                <m:r>
                                  <a:rPr lang="en-US" sz="1600" b="0" i="1" smtClean="0">
                                    <a:latin typeface="Cambria Math" panose="02040503050406030204" pitchFamily="18" charset="0"/>
                                  </a:rPr>
                                  <m:t>97</m:t>
                                </m:r>
                                <m:r>
                                  <a:rPr lang="en-US" sz="1600" i="1">
                                    <a:latin typeface="Cambria Math" panose="02040503050406030204" pitchFamily="18" charset="0"/>
                                  </a:rPr>
                                  <m:t>%</m:t>
                                </m:r>
                              </m:oMath>
                            </m:oMathPara>
                          </a14:m>
                          <a:endParaRPr lang="en-US" sz="1500" dirty="0"/>
                        </a:p>
                      </a:txBody>
                      <a:tcPr marL="73925" marR="73925" marT="36963" marB="36963"/>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77</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88</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64</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48</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70</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55</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extLst>
                      <a:ext uri="{0D108BD9-81ED-4DB2-BD59-A6C34878D82A}">
                        <a16:rowId xmlns:a16="http://schemas.microsoft.com/office/drawing/2014/main" val="1343416302"/>
                      </a:ext>
                    </a:extLst>
                  </a:tr>
                </a:tbl>
              </a:graphicData>
            </a:graphic>
          </p:graphicFrame>
        </mc:Choice>
        <mc:Fallback xmlns="">
          <p:graphicFrame>
            <p:nvGraphicFramePr>
              <p:cNvPr id="14" name="Table 10">
                <a:extLst>
                  <a:ext uri="{FF2B5EF4-FFF2-40B4-BE49-F238E27FC236}">
                    <a16:creationId xmlns:a16="http://schemas.microsoft.com/office/drawing/2014/main" id="{916CFE29-37D5-D7CD-264F-351A5FA0B7E1}"/>
                  </a:ext>
                </a:extLst>
              </p:cNvPr>
              <p:cNvGraphicFramePr>
                <a:graphicFrameLocks noGrp="1"/>
              </p:cNvGraphicFramePr>
              <p:nvPr>
                <p:extLst>
                  <p:ext uri="{D42A27DB-BD31-4B8C-83A1-F6EECF244321}">
                    <p14:modId xmlns:p14="http://schemas.microsoft.com/office/powerpoint/2010/main" val="3659952941"/>
                  </p:ext>
                </p:extLst>
              </p:nvPr>
            </p:nvGraphicFramePr>
            <p:xfrm>
              <a:off x="3001160" y="3947221"/>
              <a:ext cx="3094840" cy="2124504"/>
            </p:xfrm>
            <a:graphic>
              <a:graphicData uri="http://schemas.openxmlformats.org/drawingml/2006/table">
                <a:tbl>
                  <a:tblPr firstRow="1" bandRow="1">
                    <a:tableStyleId>{5C22544A-7EE6-4342-B048-85BDC9FD1C3A}</a:tableStyleId>
                  </a:tblPr>
                  <a:tblGrid>
                    <a:gridCol w="506926">
                      <a:extLst>
                        <a:ext uri="{9D8B030D-6E8A-4147-A177-3AD203B41FA5}">
                          <a16:colId xmlns:a16="http://schemas.microsoft.com/office/drawing/2014/main" val="3779047369"/>
                        </a:ext>
                      </a:extLst>
                    </a:gridCol>
                    <a:gridCol w="899538">
                      <a:extLst>
                        <a:ext uri="{9D8B030D-6E8A-4147-A177-3AD203B41FA5}">
                          <a16:colId xmlns:a16="http://schemas.microsoft.com/office/drawing/2014/main" val="2587912599"/>
                        </a:ext>
                      </a:extLst>
                    </a:gridCol>
                    <a:gridCol w="860704">
                      <a:extLst>
                        <a:ext uri="{9D8B030D-6E8A-4147-A177-3AD203B41FA5}">
                          <a16:colId xmlns:a16="http://schemas.microsoft.com/office/drawing/2014/main" val="617498338"/>
                        </a:ext>
                      </a:extLst>
                    </a:gridCol>
                    <a:gridCol w="827672">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endParaRPr lang="en-US"/>
                        </a:p>
                      </a:txBody>
                      <a:tcPr marL="73925" marR="73925" marT="36963" marB="36963">
                        <a:blipFill>
                          <a:blip r:embed="rId3"/>
                          <a:stretch>
                            <a:fillRect l="-56757" t="-104598" r="-190541" b="-203448"/>
                          </a:stretch>
                        </a:blipFill>
                      </a:tcPr>
                    </a:tc>
                    <a:tc>
                      <a:txBody>
                        <a:bodyPr/>
                        <a:lstStyle/>
                        <a:p>
                          <a:endParaRPr lang="en-US"/>
                        </a:p>
                      </a:txBody>
                      <a:tcPr marL="73925" marR="73925" marT="36963" marB="36963">
                        <a:blipFill>
                          <a:blip r:embed="rId3"/>
                          <a:stretch>
                            <a:fillRect l="-164539" t="-104598" r="-100000" b="-203448"/>
                          </a:stretch>
                        </a:blipFill>
                      </a:tcPr>
                    </a:tc>
                    <a:tc>
                      <a:txBody>
                        <a:bodyPr/>
                        <a:lstStyle/>
                        <a:p>
                          <a:endParaRPr lang="en-US"/>
                        </a:p>
                      </a:txBody>
                      <a:tcPr marL="73925" marR="73925" marT="36963" marB="36963">
                        <a:blipFill>
                          <a:blip r:embed="rId3"/>
                          <a:stretch>
                            <a:fillRect l="-274265" t="-104598" r="-3676" b="-203448"/>
                          </a:stretch>
                        </a:blipFill>
                      </a:tcPr>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endParaRPr lang="en-US"/>
                        </a:p>
                      </a:txBody>
                      <a:tcPr marL="73925" marR="73925" marT="36963" marB="36963">
                        <a:blipFill>
                          <a:blip r:embed="rId3"/>
                          <a:stretch>
                            <a:fillRect l="-56757" t="-202273" r="-190541" b="-101136"/>
                          </a:stretch>
                        </a:blipFill>
                      </a:tcPr>
                    </a:tc>
                    <a:tc>
                      <a:txBody>
                        <a:bodyPr/>
                        <a:lstStyle/>
                        <a:p>
                          <a:endParaRPr lang="en-US"/>
                        </a:p>
                      </a:txBody>
                      <a:tcPr marL="73925" marR="73925" marT="36963" marB="36963">
                        <a:blipFill>
                          <a:blip r:embed="rId3"/>
                          <a:stretch>
                            <a:fillRect l="-164539" t="-202273" r="-100000" b="-101136"/>
                          </a:stretch>
                        </a:blipFill>
                      </a:tcPr>
                    </a:tc>
                    <a:tc>
                      <a:txBody>
                        <a:bodyPr/>
                        <a:lstStyle/>
                        <a:p>
                          <a:endParaRPr lang="en-US"/>
                        </a:p>
                      </a:txBody>
                      <a:tcPr marL="73925" marR="73925" marT="36963" marB="36963">
                        <a:blipFill>
                          <a:blip r:embed="rId3"/>
                          <a:stretch>
                            <a:fillRect l="-274265" t="-202273" r="-3676" b="-101136"/>
                          </a:stretch>
                        </a:blipFill>
                      </a:tcPr>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endParaRPr lang="en-US"/>
                        </a:p>
                      </a:txBody>
                      <a:tcPr marL="73925" marR="73925" marT="36963" marB="36963">
                        <a:blipFill>
                          <a:blip r:embed="rId3"/>
                          <a:stretch>
                            <a:fillRect l="-56757" t="-305747" r="-190541" b="-2299"/>
                          </a:stretch>
                        </a:blipFill>
                      </a:tcPr>
                    </a:tc>
                    <a:tc>
                      <a:txBody>
                        <a:bodyPr/>
                        <a:lstStyle/>
                        <a:p>
                          <a:endParaRPr lang="en-US"/>
                        </a:p>
                      </a:txBody>
                      <a:tcPr marL="73925" marR="73925" marT="36963" marB="36963">
                        <a:blipFill>
                          <a:blip r:embed="rId3"/>
                          <a:stretch>
                            <a:fillRect l="-164539" t="-305747" r="-100000" b="-2299"/>
                          </a:stretch>
                        </a:blipFill>
                      </a:tcPr>
                    </a:tc>
                    <a:tc>
                      <a:txBody>
                        <a:bodyPr/>
                        <a:lstStyle/>
                        <a:p>
                          <a:endParaRPr lang="en-US"/>
                        </a:p>
                      </a:txBody>
                      <a:tcPr marL="73925" marR="73925" marT="36963" marB="36963">
                        <a:blipFill>
                          <a:blip r:embed="rId3"/>
                          <a:stretch>
                            <a:fillRect l="-274265" t="-305747" r="-3676" b="-2299"/>
                          </a:stretch>
                        </a:blipFill>
                      </a:tcPr>
                    </a:tc>
                    <a:extLst>
                      <a:ext uri="{0D108BD9-81ED-4DB2-BD59-A6C34878D82A}">
                        <a16:rowId xmlns:a16="http://schemas.microsoft.com/office/drawing/2014/main" val="1343416302"/>
                      </a:ext>
                    </a:extLst>
                  </a:tr>
                </a:tbl>
              </a:graphicData>
            </a:graphic>
          </p:graphicFrame>
        </mc:Fallback>
      </mc:AlternateContent>
      <p:sp>
        <p:nvSpPr>
          <p:cNvPr id="18" name="Content Placeholder 2">
            <a:extLst>
              <a:ext uri="{FF2B5EF4-FFF2-40B4-BE49-F238E27FC236}">
                <a16:creationId xmlns:a16="http://schemas.microsoft.com/office/drawing/2014/main" id="{8919E49E-139C-09EA-A181-771B7B2C1848}"/>
              </a:ext>
            </a:extLst>
          </p:cNvPr>
          <p:cNvSpPr txBox="1">
            <a:spLocks/>
          </p:cNvSpPr>
          <p:nvPr/>
        </p:nvSpPr>
        <p:spPr>
          <a:xfrm>
            <a:off x="7441502" y="6138810"/>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9" name="Table 10">
            <a:extLst>
              <a:ext uri="{FF2B5EF4-FFF2-40B4-BE49-F238E27FC236}">
                <a16:creationId xmlns:a16="http://schemas.microsoft.com/office/drawing/2014/main" id="{B7256673-28A6-4067-214A-F4213FD9A8B0}"/>
              </a:ext>
            </a:extLst>
          </p:cNvPr>
          <p:cNvGraphicFramePr>
            <a:graphicFrameLocks noGrp="1"/>
          </p:cNvGraphicFramePr>
          <p:nvPr>
            <p:extLst>
              <p:ext uri="{D42A27DB-BD31-4B8C-83A1-F6EECF244321}">
                <p14:modId xmlns:p14="http://schemas.microsoft.com/office/powerpoint/2010/main" val="2014097371"/>
              </p:ext>
            </p:extLst>
          </p:nvPr>
        </p:nvGraphicFramePr>
        <p:xfrm>
          <a:off x="6096000" y="3946284"/>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graphicFrame>
            <p:nvGraphicFramePr>
              <p:cNvPr id="20" name="Table 10">
                <a:extLst>
                  <a:ext uri="{FF2B5EF4-FFF2-40B4-BE49-F238E27FC236}">
                    <a16:creationId xmlns:a16="http://schemas.microsoft.com/office/drawing/2014/main" id="{70F723D9-973E-113D-B968-78EE52D0ED91}"/>
                  </a:ext>
                </a:extLst>
              </p:cNvPr>
              <p:cNvGraphicFramePr>
                <a:graphicFrameLocks noGrp="1"/>
              </p:cNvGraphicFramePr>
              <p:nvPr>
                <p:extLst>
                  <p:ext uri="{D42A27DB-BD31-4B8C-83A1-F6EECF244321}">
                    <p14:modId xmlns:p14="http://schemas.microsoft.com/office/powerpoint/2010/main" val="3108861603"/>
                  </p:ext>
                </p:extLst>
              </p:nvPr>
            </p:nvGraphicFramePr>
            <p:xfrm>
              <a:off x="8787004" y="3946284"/>
              <a:ext cx="3153562" cy="2124504"/>
            </p:xfrm>
            <a:graphic>
              <a:graphicData uri="http://schemas.openxmlformats.org/drawingml/2006/table">
                <a:tbl>
                  <a:tblPr firstRow="1" bandRow="1">
                    <a:tableStyleId>{5C22544A-7EE6-4342-B048-85BDC9FD1C3A}</a:tableStyleId>
                  </a:tblPr>
                  <a:tblGrid>
                    <a:gridCol w="516544">
                      <a:extLst>
                        <a:ext uri="{9D8B030D-6E8A-4147-A177-3AD203B41FA5}">
                          <a16:colId xmlns:a16="http://schemas.microsoft.com/office/drawing/2014/main" val="3779047369"/>
                        </a:ext>
                      </a:extLst>
                    </a:gridCol>
                    <a:gridCol w="916606">
                      <a:extLst>
                        <a:ext uri="{9D8B030D-6E8A-4147-A177-3AD203B41FA5}">
                          <a16:colId xmlns:a16="http://schemas.microsoft.com/office/drawing/2014/main" val="2587912599"/>
                        </a:ext>
                      </a:extLst>
                    </a:gridCol>
                    <a:gridCol w="877035">
                      <a:extLst>
                        <a:ext uri="{9D8B030D-6E8A-4147-A177-3AD203B41FA5}">
                          <a16:colId xmlns:a16="http://schemas.microsoft.com/office/drawing/2014/main" val="617498338"/>
                        </a:ext>
                      </a:extLst>
                    </a:gridCol>
                    <a:gridCol w="843377">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pPr algn="ctr"/>
                          <a14:m>
                            <m:oMath xmlns:m="http://schemas.openxmlformats.org/officeDocument/2006/math">
                              <m:r>
                                <a:rPr lang="en-AU" sz="1600" b="0" i="1" dirty="0" smtClean="0">
                                  <a:latin typeface="Cambria Math" panose="02040503050406030204" pitchFamily="18" charset="0"/>
                                </a:rPr>
                                <m:t>6</m:t>
                              </m:r>
                              <m:r>
                                <a:rPr lang="en-US" sz="1600" b="0" i="1" dirty="0" smtClean="0">
                                  <a:latin typeface="Cambria Math" panose="02040503050406030204" pitchFamily="18" charset="0"/>
                                </a:rPr>
                                <m:t>3</m:t>
                              </m:r>
                              <m:r>
                                <a:rPr lang="en-AU" sz="1600" b="0" i="1" dirty="0" smtClean="0">
                                  <a:latin typeface="Cambria Math" panose="02040503050406030204" pitchFamily="18" charset="0"/>
                                </a:rPr>
                                <m:t>.</m:t>
                              </m:r>
                              <m:r>
                                <a:rPr lang="en-US" sz="1600" b="0" i="0" dirty="0" smtClean="0">
                                  <a:latin typeface="Cambria Math" panose="02040503050406030204" pitchFamily="18" charset="0"/>
                                </a:rPr>
                                <m:t>86</m:t>
                              </m:r>
                            </m:oMath>
                          </a14:m>
                          <a:r>
                            <a:rPr lang="en-US" sz="1500" dirty="0"/>
                            <a:t>%</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70</m:t>
                              </m:r>
                              <m:r>
                                <a:rPr lang="en-AU" sz="1600" b="0" i="1" dirty="0" smtClean="0">
                                  <a:latin typeface="Cambria Math" panose="02040503050406030204" pitchFamily="18" charset="0"/>
                                </a:rPr>
                                <m:t>.</m:t>
                              </m:r>
                              <m:r>
                                <a:rPr lang="en-US" sz="1600" b="0" i="1" dirty="0" smtClean="0">
                                  <a:latin typeface="Cambria Math" panose="02040503050406030204" pitchFamily="18" charset="0"/>
                                </a:rPr>
                                <m:t>3</m:t>
                              </m:r>
                            </m:oMath>
                          </a14:m>
                          <a:r>
                            <a:rPr lang="en-US" sz="1500" dirty="0"/>
                            <a:t>7%</a:t>
                          </a:r>
                        </a:p>
                      </a:txBody>
                      <a:tcPr marL="73925" marR="73925" marT="36963" marB="36963"/>
                    </a:tc>
                    <a:tc>
                      <a:txBody>
                        <a:bodyPr/>
                        <a:lstStyle/>
                        <a:p>
                          <a:pPr algn="ctr"/>
                          <a14:m>
                            <m:oMath xmlns:m="http://schemas.openxmlformats.org/officeDocument/2006/math">
                              <m:r>
                                <a:rPr lang="en-US" sz="1600" b="0" i="1" dirty="0" smtClean="0">
                                  <a:latin typeface="Cambria Math" panose="02040503050406030204" pitchFamily="18" charset="0"/>
                                </a:rPr>
                                <m:t>66</m:t>
                              </m:r>
                              <m:r>
                                <a:rPr lang="en-AU" sz="1600" b="0" i="1" dirty="0" smtClean="0">
                                  <a:latin typeface="Cambria Math" panose="02040503050406030204" pitchFamily="18" charset="0"/>
                                </a:rPr>
                                <m:t>.</m:t>
                              </m:r>
                              <m:r>
                                <a:rPr lang="en-US" sz="1600" b="0" i="1" dirty="0" smtClean="0">
                                  <a:latin typeface="Cambria Math" panose="02040503050406030204" pitchFamily="18" charset="0"/>
                                </a:rPr>
                                <m:t>96</m:t>
                              </m:r>
                            </m:oMath>
                          </a14:m>
                          <a:r>
                            <a:rPr lang="en-US" sz="1500" dirty="0"/>
                            <a:t>%</a:t>
                          </a:r>
                        </a:p>
                      </a:txBody>
                      <a:tcPr marL="73925" marR="73925" marT="36963" marB="36963"/>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pPr/>
                          <a14:m>
                            <m:oMathPara xmlns:m="http://schemas.openxmlformats.org/officeDocument/2006/math">
                              <m:oMathParaPr>
                                <m:jc m:val="centerGroup"/>
                              </m:oMathParaPr>
                              <m:oMath xmlns:m="http://schemas.openxmlformats.org/officeDocument/2006/math">
                                <m:r>
                                  <a:rPr lang="en-AU" sz="1600" b="0" i="1" smtClean="0">
                                    <a:latin typeface="Cambria Math" panose="02040503050406030204" pitchFamily="18" charset="0"/>
                                  </a:rPr>
                                  <m:t>8</m:t>
                                </m:r>
                                <m:r>
                                  <a:rPr lang="en-US" sz="1600" b="0" i="1" smtClean="0">
                                    <a:latin typeface="Cambria Math" panose="02040503050406030204" pitchFamily="18" charset="0"/>
                                  </a:rPr>
                                  <m:t>8</m:t>
                                </m:r>
                                <m:r>
                                  <a:rPr lang="en-US" sz="1600" i="1">
                                    <a:latin typeface="Cambria Math" panose="02040503050406030204" pitchFamily="18" charset="0"/>
                                  </a:rPr>
                                  <m:t>.</m:t>
                                </m:r>
                                <m:r>
                                  <a:rPr lang="en-US" sz="1600" b="0" i="1" smtClean="0">
                                    <a:latin typeface="Cambria Math" panose="02040503050406030204" pitchFamily="18" charset="0"/>
                                  </a:rPr>
                                  <m:t>66</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82</m:t>
                                </m:r>
                                <m:r>
                                  <a:rPr lang="en-US" sz="1600" i="1">
                                    <a:latin typeface="Cambria Math" panose="02040503050406030204" pitchFamily="18" charset="0"/>
                                  </a:rPr>
                                  <m:t>.</m:t>
                                </m:r>
                                <m:r>
                                  <a:rPr lang="en-US" sz="1600" b="0" i="1" smtClean="0">
                                    <a:latin typeface="Cambria Math" panose="02040503050406030204" pitchFamily="18" charset="0"/>
                                  </a:rPr>
                                  <m:t>56</m:t>
                                </m:r>
                                <m:r>
                                  <a:rPr lang="en-US" sz="1600" i="1">
                                    <a:latin typeface="Cambria Math" panose="02040503050406030204" pitchFamily="18" charset="0"/>
                                  </a:rPr>
                                  <m:t>%</m:t>
                                </m:r>
                              </m:oMath>
                            </m:oMathPara>
                          </a14:m>
                          <a:endParaRPr lang="en-US" sz="1500" dirty="0"/>
                        </a:p>
                      </a:txBody>
                      <a:tcPr marL="73925" marR="73925" marT="36963" marB="36963"/>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85</m:t>
                                </m:r>
                                <m:r>
                                  <a:rPr lang="en-US" sz="1600" i="1">
                                    <a:latin typeface="Cambria Math" panose="02040503050406030204" pitchFamily="18" charset="0"/>
                                  </a:rPr>
                                  <m:t>.</m:t>
                                </m:r>
                                <m:r>
                                  <a:rPr lang="en-US" sz="1600" b="0" i="1" smtClean="0">
                                    <a:latin typeface="Cambria Math" panose="02040503050406030204" pitchFamily="18" charset="0"/>
                                  </a:rPr>
                                  <m:t>50</m:t>
                                </m:r>
                                <m:r>
                                  <a:rPr lang="en-US" sz="1600" i="1">
                                    <a:latin typeface="Cambria Math" panose="02040503050406030204" pitchFamily="18" charset="0"/>
                                  </a:rPr>
                                  <m:t>%</m:t>
                                </m:r>
                              </m:oMath>
                            </m:oMathPara>
                          </a14:m>
                          <a:endParaRPr lang="en-US" sz="1500" dirty="0"/>
                        </a:p>
                      </a:txBody>
                      <a:tcPr marL="73925" marR="73925" marT="36963" marB="36963"/>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52</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08</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56</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81</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54</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34</m:t>
                                </m:r>
                                <m:r>
                                  <a:rPr kumimoji="0" lang="en-US" sz="16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73925" marR="73925" marT="36963" marB="36963"/>
                    </a:tc>
                    <a:extLst>
                      <a:ext uri="{0D108BD9-81ED-4DB2-BD59-A6C34878D82A}">
                        <a16:rowId xmlns:a16="http://schemas.microsoft.com/office/drawing/2014/main" val="1343416302"/>
                      </a:ext>
                    </a:extLst>
                  </a:tr>
                </a:tbl>
              </a:graphicData>
            </a:graphic>
          </p:graphicFrame>
        </mc:Choice>
        <mc:Fallback xmlns="">
          <p:graphicFrame>
            <p:nvGraphicFramePr>
              <p:cNvPr id="20" name="Table 10">
                <a:extLst>
                  <a:ext uri="{FF2B5EF4-FFF2-40B4-BE49-F238E27FC236}">
                    <a16:creationId xmlns:a16="http://schemas.microsoft.com/office/drawing/2014/main" id="{70F723D9-973E-113D-B968-78EE52D0ED91}"/>
                  </a:ext>
                </a:extLst>
              </p:cNvPr>
              <p:cNvGraphicFramePr>
                <a:graphicFrameLocks noGrp="1"/>
              </p:cNvGraphicFramePr>
              <p:nvPr>
                <p:extLst>
                  <p:ext uri="{D42A27DB-BD31-4B8C-83A1-F6EECF244321}">
                    <p14:modId xmlns:p14="http://schemas.microsoft.com/office/powerpoint/2010/main" val="3108861603"/>
                  </p:ext>
                </p:extLst>
              </p:nvPr>
            </p:nvGraphicFramePr>
            <p:xfrm>
              <a:off x="8787004" y="3946284"/>
              <a:ext cx="3153562" cy="2124504"/>
            </p:xfrm>
            <a:graphic>
              <a:graphicData uri="http://schemas.openxmlformats.org/drawingml/2006/table">
                <a:tbl>
                  <a:tblPr firstRow="1" bandRow="1">
                    <a:tableStyleId>{5C22544A-7EE6-4342-B048-85BDC9FD1C3A}</a:tableStyleId>
                  </a:tblPr>
                  <a:tblGrid>
                    <a:gridCol w="516544">
                      <a:extLst>
                        <a:ext uri="{9D8B030D-6E8A-4147-A177-3AD203B41FA5}">
                          <a16:colId xmlns:a16="http://schemas.microsoft.com/office/drawing/2014/main" val="3779047369"/>
                        </a:ext>
                      </a:extLst>
                    </a:gridCol>
                    <a:gridCol w="916606">
                      <a:extLst>
                        <a:ext uri="{9D8B030D-6E8A-4147-A177-3AD203B41FA5}">
                          <a16:colId xmlns:a16="http://schemas.microsoft.com/office/drawing/2014/main" val="2587912599"/>
                        </a:ext>
                      </a:extLst>
                    </a:gridCol>
                    <a:gridCol w="877035">
                      <a:extLst>
                        <a:ext uri="{9D8B030D-6E8A-4147-A177-3AD203B41FA5}">
                          <a16:colId xmlns:a16="http://schemas.microsoft.com/office/drawing/2014/main" val="617498338"/>
                        </a:ext>
                      </a:extLst>
                    </a:gridCol>
                    <a:gridCol w="843377">
                      <a:extLst>
                        <a:ext uri="{9D8B030D-6E8A-4147-A177-3AD203B41FA5}">
                          <a16:colId xmlns:a16="http://schemas.microsoft.com/office/drawing/2014/main" val="1361611942"/>
                        </a:ext>
                      </a:extLst>
                    </a:gridCol>
                  </a:tblGrid>
                  <a:tr h="531126">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Precision</a:t>
                          </a:r>
                        </a:p>
                      </a:txBody>
                      <a:tcPr marL="73925" marR="73925" marT="36963" marB="36963"/>
                    </a:tc>
                    <a:tc>
                      <a:txBody>
                        <a:bodyPr/>
                        <a:lstStyle/>
                        <a:p>
                          <a:pPr algn="ctr"/>
                          <a:r>
                            <a:rPr lang="en-US" sz="1500" dirty="0"/>
                            <a:t>Recall</a:t>
                          </a:r>
                        </a:p>
                      </a:txBody>
                      <a:tcPr marL="73925" marR="73925" marT="36963" marB="36963"/>
                    </a:tc>
                    <a:tc>
                      <a:txBody>
                        <a:bodyPr/>
                        <a:lstStyle/>
                        <a:p>
                          <a:pPr algn="ctr"/>
                          <a:r>
                            <a:rPr lang="en-US" sz="1500" dirty="0"/>
                            <a:t>F</a:t>
                          </a:r>
                          <a:r>
                            <a:rPr lang="en-US" sz="1500" baseline="-25000" dirty="0"/>
                            <a:t>1 </a:t>
                          </a:r>
                          <a:r>
                            <a:rPr lang="en-US" sz="1500" baseline="0" dirty="0"/>
                            <a:t>Score</a:t>
                          </a:r>
                          <a:r>
                            <a:rPr lang="en-US" sz="1500" baseline="-25000" dirty="0"/>
                            <a:t> </a:t>
                          </a:r>
                          <a:endParaRPr lang="en-US" sz="1500" dirty="0"/>
                        </a:p>
                      </a:txBody>
                      <a:tcPr marL="73925" marR="73925" marT="36963" marB="36963"/>
                    </a:tc>
                    <a:extLst>
                      <a:ext uri="{0D108BD9-81ED-4DB2-BD59-A6C34878D82A}">
                        <a16:rowId xmlns:a16="http://schemas.microsoft.com/office/drawing/2014/main" val="2688480762"/>
                      </a:ext>
                    </a:extLst>
                  </a:tr>
                  <a:tr h="531126">
                    <a:tc>
                      <a:txBody>
                        <a:bodyPr/>
                        <a:lstStyle/>
                        <a:p>
                          <a:pPr algn="ctr"/>
                          <a:r>
                            <a:rPr lang="en-US" sz="1500" b="1" dirty="0">
                              <a:solidFill>
                                <a:schemeClr val="bg1"/>
                              </a:solidFill>
                            </a:rPr>
                            <a:t>Cat</a:t>
                          </a:r>
                        </a:p>
                      </a:txBody>
                      <a:tcPr marL="73925" marR="73925" marT="36963" marB="36963">
                        <a:solidFill>
                          <a:srgbClr val="4472C4"/>
                        </a:solidFill>
                      </a:tcPr>
                    </a:tc>
                    <a:tc>
                      <a:txBody>
                        <a:bodyPr/>
                        <a:lstStyle/>
                        <a:p>
                          <a:endParaRPr lang="en-US"/>
                        </a:p>
                      </a:txBody>
                      <a:tcPr marL="73925" marR="73925" marT="36963" marB="36963">
                        <a:blipFill>
                          <a:blip r:embed="rId4"/>
                          <a:stretch>
                            <a:fillRect l="-57333" t="-102273" r="-191333" b="-200000"/>
                          </a:stretch>
                        </a:blipFill>
                      </a:tcPr>
                    </a:tc>
                    <a:tc>
                      <a:txBody>
                        <a:bodyPr/>
                        <a:lstStyle/>
                        <a:p>
                          <a:endParaRPr lang="en-US"/>
                        </a:p>
                      </a:txBody>
                      <a:tcPr marL="73925" marR="73925" marT="36963" marB="36963">
                        <a:blipFill>
                          <a:blip r:embed="rId4"/>
                          <a:stretch>
                            <a:fillRect l="-163889" t="-102273" r="-99306" b="-200000"/>
                          </a:stretch>
                        </a:blipFill>
                      </a:tcPr>
                    </a:tc>
                    <a:tc>
                      <a:txBody>
                        <a:bodyPr/>
                        <a:lstStyle/>
                        <a:p>
                          <a:endParaRPr lang="en-US"/>
                        </a:p>
                      </a:txBody>
                      <a:tcPr marL="73925" marR="73925" marT="36963" marB="36963">
                        <a:blipFill>
                          <a:blip r:embed="rId4"/>
                          <a:stretch>
                            <a:fillRect l="-273381" t="-102273" r="-2878" b="-200000"/>
                          </a:stretch>
                        </a:blipFill>
                      </a:tcPr>
                    </a:tc>
                    <a:extLst>
                      <a:ext uri="{0D108BD9-81ED-4DB2-BD59-A6C34878D82A}">
                        <a16:rowId xmlns:a16="http://schemas.microsoft.com/office/drawing/2014/main" val="1617891110"/>
                      </a:ext>
                    </a:extLst>
                  </a:tr>
                  <a:tr h="531126">
                    <a:tc>
                      <a:txBody>
                        <a:bodyPr/>
                        <a:lstStyle/>
                        <a:p>
                          <a:pPr algn="ctr"/>
                          <a:r>
                            <a:rPr lang="en-US" sz="1500" b="1" dirty="0">
                              <a:solidFill>
                                <a:schemeClr val="bg1"/>
                              </a:solidFill>
                            </a:rPr>
                            <a:t>Dog</a:t>
                          </a:r>
                        </a:p>
                      </a:txBody>
                      <a:tcPr marL="73925" marR="73925" marT="36963" marB="36963">
                        <a:solidFill>
                          <a:srgbClr val="4472C4"/>
                        </a:solidFill>
                      </a:tcPr>
                    </a:tc>
                    <a:tc>
                      <a:txBody>
                        <a:bodyPr/>
                        <a:lstStyle/>
                        <a:p>
                          <a:endParaRPr lang="en-US"/>
                        </a:p>
                      </a:txBody>
                      <a:tcPr marL="73925" marR="73925" marT="36963" marB="36963">
                        <a:blipFill>
                          <a:blip r:embed="rId4"/>
                          <a:stretch>
                            <a:fillRect l="-57333" t="-204598" r="-191333" b="-102299"/>
                          </a:stretch>
                        </a:blipFill>
                      </a:tcPr>
                    </a:tc>
                    <a:tc>
                      <a:txBody>
                        <a:bodyPr/>
                        <a:lstStyle/>
                        <a:p>
                          <a:endParaRPr lang="en-US"/>
                        </a:p>
                      </a:txBody>
                      <a:tcPr marL="73925" marR="73925" marT="36963" marB="36963">
                        <a:blipFill>
                          <a:blip r:embed="rId4"/>
                          <a:stretch>
                            <a:fillRect l="-163889" t="-204598" r="-99306" b="-102299"/>
                          </a:stretch>
                        </a:blipFill>
                      </a:tcPr>
                    </a:tc>
                    <a:tc>
                      <a:txBody>
                        <a:bodyPr/>
                        <a:lstStyle/>
                        <a:p>
                          <a:endParaRPr lang="en-US"/>
                        </a:p>
                      </a:txBody>
                      <a:tcPr marL="73925" marR="73925" marT="36963" marB="36963">
                        <a:blipFill>
                          <a:blip r:embed="rId4"/>
                          <a:stretch>
                            <a:fillRect l="-273381" t="-204598" r="-2878" b="-102299"/>
                          </a:stretch>
                        </a:blipFill>
                      </a:tcPr>
                    </a:tc>
                    <a:extLst>
                      <a:ext uri="{0D108BD9-81ED-4DB2-BD59-A6C34878D82A}">
                        <a16:rowId xmlns:a16="http://schemas.microsoft.com/office/drawing/2014/main" val="842711822"/>
                      </a:ext>
                    </a:extLst>
                  </a:tr>
                  <a:tr h="531126">
                    <a:tc>
                      <a:txBody>
                        <a:bodyPr/>
                        <a:lstStyle/>
                        <a:p>
                          <a:pPr algn="ctr"/>
                          <a:r>
                            <a:rPr lang="en-US" sz="1500" b="1" dirty="0">
                              <a:solidFill>
                                <a:schemeClr val="bg1"/>
                              </a:solidFill>
                            </a:rPr>
                            <a:t>Bird</a:t>
                          </a:r>
                        </a:p>
                      </a:txBody>
                      <a:tcPr marL="73925" marR="73925" marT="36963" marB="36963">
                        <a:solidFill>
                          <a:srgbClr val="4472C4"/>
                        </a:solidFill>
                      </a:tcPr>
                    </a:tc>
                    <a:tc>
                      <a:txBody>
                        <a:bodyPr/>
                        <a:lstStyle/>
                        <a:p>
                          <a:endParaRPr lang="en-US"/>
                        </a:p>
                      </a:txBody>
                      <a:tcPr marL="73925" marR="73925" marT="36963" marB="36963">
                        <a:blipFill>
                          <a:blip r:embed="rId4"/>
                          <a:stretch>
                            <a:fillRect l="-57333" t="-304598" r="-191333" b="-2299"/>
                          </a:stretch>
                        </a:blipFill>
                      </a:tcPr>
                    </a:tc>
                    <a:tc>
                      <a:txBody>
                        <a:bodyPr/>
                        <a:lstStyle/>
                        <a:p>
                          <a:endParaRPr lang="en-US"/>
                        </a:p>
                      </a:txBody>
                      <a:tcPr marL="73925" marR="73925" marT="36963" marB="36963">
                        <a:blipFill>
                          <a:blip r:embed="rId4"/>
                          <a:stretch>
                            <a:fillRect l="-163889" t="-304598" r="-99306" b="-2299"/>
                          </a:stretch>
                        </a:blipFill>
                      </a:tcPr>
                    </a:tc>
                    <a:tc>
                      <a:txBody>
                        <a:bodyPr/>
                        <a:lstStyle/>
                        <a:p>
                          <a:endParaRPr lang="en-US"/>
                        </a:p>
                      </a:txBody>
                      <a:tcPr marL="73925" marR="73925" marT="36963" marB="36963">
                        <a:blipFill>
                          <a:blip r:embed="rId4"/>
                          <a:stretch>
                            <a:fillRect l="-273381" t="-304598" r="-2878" b="-2299"/>
                          </a:stretch>
                        </a:blipFill>
                      </a:tcPr>
                    </a:tc>
                    <a:extLst>
                      <a:ext uri="{0D108BD9-81ED-4DB2-BD59-A6C34878D82A}">
                        <a16:rowId xmlns:a16="http://schemas.microsoft.com/office/drawing/2014/main" val="1343416302"/>
                      </a:ext>
                    </a:extLst>
                  </a:tr>
                </a:tbl>
              </a:graphicData>
            </a:graphic>
          </p:graphicFrame>
        </mc:Fallback>
      </mc:AlternateContent>
    </p:spTree>
    <p:extLst>
      <p:ext uri="{BB962C8B-B14F-4D97-AF65-F5344CB8AC3E}">
        <p14:creationId xmlns:p14="http://schemas.microsoft.com/office/powerpoint/2010/main" val="1299709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t>
            </a:r>
            <a:r>
              <a:rPr lang="en-US" baseline="-25000" dirty="0"/>
              <a:t>1</a:t>
            </a:r>
            <a:r>
              <a:rPr lang="en-US" dirty="0"/>
              <a:t> Score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9"/>
                <a:ext cx="10515600" cy="1430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Aside: A harmonic mean is chosen to find a mean with a common denominator - </a:t>
                </a:r>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𝑐𝑜𝑟𝑟𝑒𝑐𝑡</m:t>
                    </m:r>
                    <m:r>
                      <a:rPr lang="en-US" sz="2800" b="0" i="1" smtClean="0">
                        <a:latin typeface="Cambria Math" panose="02040503050406030204" pitchFamily="18" charset="0"/>
                      </a:rPr>
                      <m:t> </m:t>
                    </m:r>
                    <m:r>
                      <a:rPr lang="en-US" sz="2800" b="0" i="1" smtClean="0">
                        <a:latin typeface="Cambria Math" panose="02040503050406030204" pitchFamily="18" charset="0"/>
                      </a:rPr>
                      <m:t>𝑐𝑙𝑎𝑠𝑠</m:t>
                    </m:r>
                    <m:r>
                      <a:rPr lang="en-US" sz="2800" b="0" i="1" smtClean="0">
                        <a:latin typeface="Cambria Math" panose="02040503050406030204" pitchFamily="18" charset="0"/>
                      </a:rPr>
                      <m:t> </m:t>
                    </m:r>
                    <m:r>
                      <a:rPr lang="en-US" sz="2800" b="0" i="1" smtClean="0">
                        <a:latin typeface="Cambria Math" panose="02040503050406030204" pitchFamily="18" charset="0"/>
                      </a:rPr>
                      <m:t>𝑝𝑟𝑒𝑑𝑖𝑐𝑡𝑖𝑜𝑛𝑠</m:t>
                    </m:r>
                    <m:r>
                      <a:rPr lang="en-US" sz="2800" b="0" i="1" smtClean="0">
                        <a:latin typeface="Cambria Math" panose="02040503050406030204" pitchFamily="18" charset="0"/>
                      </a:rPr>
                      <m:t> </m:t>
                    </m:r>
                    <m:r>
                      <a:rPr lang="en-US" sz="2800" b="0" i="1" smtClean="0">
                        <a:latin typeface="Cambria Math" panose="02040503050406030204" pitchFamily="18" charset="0"/>
                      </a:rPr>
                      <m:t>𝑓𝑜𝑟</m:t>
                    </m:r>
                    <m:r>
                      <a:rPr lang="en-US" sz="2800" b="0" i="1" smtClean="0">
                        <a:latin typeface="Cambria Math" panose="02040503050406030204" pitchFamily="18" charset="0"/>
                      </a:rPr>
                      <m:t> </m:t>
                    </m:r>
                    <m:r>
                      <a:rPr lang="en-US" sz="2800" b="0" i="1" smtClean="0">
                        <a:latin typeface="Cambria Math" panose="02040503050406030204" pitchFamily="18" charset="0"/>
                      </a:rPr>
                      <m:t>𝑐𝑙𝑎𝑠𝑠</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𝑖</m:t>
                        </m:r>
                      </m:sub>
                    </m:sSub>
                  </m:oMath>
                </a14:m>
                <a:r>
                  <a:rPr lang="en-US" dirty="0"/>
                  <a:t> (True Positives in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oMath>
                </a14:m>
                <a:r>
                  <a:rPr lang="en-US" dirty="0"/>
                  <a:t>).</a:t>
                </a:r>
              </a:p>
            </p:txBody>
          </p:sp>
        </mc:Choice>
        <mc:Fallback xmlns="">
          <p:sp>
            <p:nvSpPr>
              <p:cNvPr id="4" name="Content Placeholder 2">
                <a:extLst>
                  <a:ext uri="{FF2B5EF4-FFF2-40B4-BE49-F238E27FC236}">
                    <a16:creationId xmlns:a16="http://schemas.microsoft.com/office/drawing/2014/main" id="{32211579-3B89-0650-DEC4-589F2ADE4610}"/>
                  </a:ext>
                </a:extLst>
              </p:cNvPr>
              <p:cNvSpPr txBox="1">
                <a:spLocks noRot="1" noChangeAspect="1" noMove="1" noResize="1" noEditPoints="1" noAdjustHandles="1" noChangeArrowheads="1" noChangeShapeType="1" noTextEdit="1"/>
              </p:cNvSpPr>
              <p:nvPr/>
            </p:nvSpPr>
            <p:spPr>
              <a:xfrm>
                <a:off x="838200" y="1690689"/>
                <a:ext cx="10515600" cy="1430016"/>
              </a:xfrm>
              <a:prstGeom prst="rect">
                <a:avLst/>
              </a:prstGeom>
              <a:blipFill>
                <a:blip r:embed="rId2"/>
                <a:stretch>
                  <a:fillRect l="-1217" t="-68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9AC161E-EC7D-FA0B-9D2D-479A7945C104}"/>
                  </a:ext>
                </a:extLst>
              </p:cNvPr>
              <p:cNvSpPr txBox="1"/>
              <p:nvPr/>
            </p:nvSpPr>
            <p:spPr>
              <a:xfrm>
                <a:off x="2078547" y="2928195"/>
                <a:ext cx="8034906" cy="1619226"/>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m:t>
                      </m:r>
                      <m:r>
                        <a:rPr lang="en-US" sz="1800" b="0" i="1" baseline="-25000" smtClean="0">
                          <a:latin typeface="Cambria Math" panose="02040503050406030204" pitchFamily="18" charset="0"/>
                        </a:rPr>
                        <m:t>1</m:t>
                      </m:r>
                      <m:r>
                        <a:rPr lang="en-US" sz="1800" b="0" i="1" smtClean="0">
                          <a:latin typeface="Cambria Math" panose="02040503050406030204" pitchFamily="18" charset="0"/>
                        </a:rPr>
                        <m:t> </m:t>
                      </m:r>
                      <m:r>
                        <a:rPr lang="en-US" sz="1800" b="0" i="1" smtClean="0">
                          <a:latin typeface="Cambria Math" panose="02040503050406030204" pitchFamily="18" charset="0"/>
                        </a:rPr>
                        <m:t>𝑆𝑐𝑜𝑟𝑒</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=2</m:t>
                      </m:r>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𝑝𝑟𝑒𝑐𝑖𝑠𝑖𝑜𝑛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𝑟𝑒𝑐𝑎𝑙𝑙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den>
                              </m:f>
                            </m:e>
                          </m:d>
                        </m:e>
                        <m:sup>
                          <m:r>
                            <a:rPr lang="en-US" sz="1800" b="0" i="1" smtClean="0">
                              <a:latin typeface="Cambria Math" panose="02040503050406030204" pitchFamily="18" charset="0"/>
                            </a:rPr>
                            <m:t>−1</m:t>
                          </m:r>
                        </m:sup>
                      </m:sSup>
                    </m:oMath>
                  </m:oMathPara>
                </a14:m>
                <a:endParaRPr lang="en-US" dirty="0"/>
              </a:p>
              <a:p>
                <a:endParaRPr lang="en-US" dirty="0"/>
              </a:p>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𝑆𝑐𝑜𝑟𝑒</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AU" i="1">
                          <a:latin typeface="Cambria Math" panose="02040503050406030204" pitchFamily="18" charset="0"/>
                        </a:rPr>
                        <m:t>=</m:t>
                      </m:r>
                      <m:f>
                        <m:fPr>
                          <m:ctrlPr>
                            <a:rPr lang="en-AU" i="1">
                              <a:latin typeface="Cambria Math" panose="02040503050406030204" pitchFamily="18" charset="0"/>
                            </a:rPr>
                          </m:ctrlPr>
                        </m:fPr>
                        <m:num>
                          <m:r>
                            <a:rPr lang="en-AU" i="1">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𝑐</m:t>
                          </m:r>
                          <m:r>
                            <a:rPr lang="en-US" i="1">
                              <a:latin typeface="Cambria Math" panose="02040503050406030204" pitchFamily="18" charset="0"/>
                            </a:rPr>
                            <m:t>𝑜𝑟𝑟𝑒𝑐𝑡</m:t>
                          </m:r>
                          <m:r>
                            <a:rPr lang="en-US" i="1">
                              <a:latin typeface="Cambria Math" panose="02040503050406030204" pitchFamily="18" charset="0"/>
                            </a:rPr>
                            <m:t> </m:t>
                          </m:r>
                          <m:r>
                            <a:rPr lang="en-US" b="0" i="1" smtClean="0">
                              <a:latin typeface="Cambria Math" panose="02040503050406030204" pitchFamily="18" charset="0"/>
                            </a:rPr>
                            <m:t>𝑝</m:t>
                          </m:r>
                          <m:r>
                            <a:rPr lang="en-US" i="1">
                              <a:latin typeface="Cambria Math" panose="02040503050406030204" pitchFamily="18" charset="0"/>
                            </a:rPr>
                            <m:t>𝑟𝑒𝑑𝑖𝑐𝑡𝑖𝑜𝑛𝑠</m:t>
                          </m:r>
                          <m:r>
                            <a:rPr lang="en-US" i="1">
                              <a:latin typeface="Cambria Math" panose="02040503050406030204" pitchFamily="18" charset="0"/>
                            </a:rPr>
                            <m:t> </m:t>
                          </m:r>
                          <m:r>
                            <a:rPr lang="en-US" i="1">
                              <a:latin typeface="Cambria Math" panose="02040503050406030204" pitchFamily="18" charset="0"/>
                            </a:rPr>
                            <m:t>𝑓𝑜𝑟</m:t>
                          </m:r>
                          <m:r>
                            <a:rPr lang="en-US" i="1">
                              <a:latin typeface="Cambria Math" panose="02040503050406030204" pitchFamily="18" charset="0"/>
                            </a:rPr>
                            <m:t> </m:t>
                          </m:r>
                          <m:r>
                            <a:rPr lang="en-US" b="0" i="1" smtClean="0">
                              <a:latin typeface="Cambria Math" panose="02040503050406030204" pitchFamily="18" charset="0"/>
                            </a:rPr>
                            <m:t>𝑐</m:t>
                          </m:r>
                          <m:r>
                            <a:rPr lang="en-US" i="1">
                              <a:latin typeface="Cambria Math" panose="02040503050406030204" pitchFamily="18" charset="0"/>
                            </a:rPr>
                            <m:t>𝑙𝑎𝑠𝑠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num>
                        <m:den>
                          <m:d>
                            <m:dPr>
                              <m:ctrlPr>
                                <a:rPr lang="en-AU" i="1">
                                  <a:latin typeface="Cambria Math" panose="02040503050406030204" pitchFamily="18" charset="0"/>
                                </a:rPr>
                              </m:ctrlPr>
                            </m:dPr>
                            <m:e>
                              <m:r>
                                <a:rPr lang="en-AU" i="1">
                                  <a:latin typeface="Cambria Math" panose="02040503050406030204" pitchFamily="18" charset="0"/>
                                </a:rPr>
                                <m:t>#</m:t>
                              </m:r>
                              <m:r>
                                <a:rPr lang="en-US" b="0" i="1" smtClean="0">
                                  <a:latin typeface="Cambria Math" panose="02040503050406030204" pitchFamily="18" charset="0"/>
                                </a:rPr>
                                <m:t>𝑐</m:t>
                              </m:r>
                              <m:r>
                                <a:rPr lang="en-AU" i="1">
                                  <a:latin typeface="Cambria Math" panose="02040503050406030204" pitchFamily="18" charset="0"/>
                                </a:rPr>
                                <m:t>𝑙𝑎𝑠𝑠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 </m:t>
                              </m:r>
                              <m:r>
                                <a:rPr lang="en-AU" i="1">
                                  <a:latin typeface="Cambria Math" panose="02040503050406030204" pitchFamily="18" charset="0"/>
                                </a:rPr>
                                <m:t>𝑝𝑟𝑒𝑑𝑖𝑐𝑡𝑖𝑜𝑛𝑠</m:t>
                              </m:r>
                              <m:r>
                                <a:rPr lang="en-US" i="1">
                                  <a:latin typeface="Cambria Math" panose="02040503050406030204" pitchFamily="18" charset="0"/>
                                </a:rPr>
                                <m:t>+#</m:t>
                              </m:r>
                              <m:r>
                                <a:rPr lang="en-US" b="0" i="1" smtClean="0">
                                  <a:latin typeface="Cambria Math" panose="02040503050406030204" pitchFamily="18" charset="0"/>
                                </a:rPr>
                                <m:t>𝑐</m:t>
                              </m:r>
                              <m:r>
                                <a:rPr lang="en-US" i="1">
                                  <a:latin typeface="Cambria Math" panose="02040503050406030204" pitchFamily="18" charset="0"/>
                                </a:rPr>
                                <m:t>𝑙𝑎𝑠𝑠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𝑑𝑎𝑡𝑎</m:t>
                              </m:r>
                              <m:r>
                                <a:rPr lang="en-US" i="1">
                                  <a:latin typeface="Cambria Math" panose="02040503050406030204" pitchFamily="18" charset="0"/>
                                </a:rPr>
                                <m:t> </m:t>
                              </m:r>
                              <m:r>
                                <a:rPr lang="en-US" i="1">
                                  <a:latin typeface="Cambria Math" panose="02040503050406030204" pitchFamily="18" charset="0"/>
                                </a:rPr>
                                <m:t>𝑝𝑜𝑖𝑛𝑡𝑠</m:t>
                              </m:r>
                              <m:r>
                                <a:rPr lang="en-AU" i="1">
                                  <a:latin typeface="Cambria Math" panose="02040503050406030204" pitchFamily="18" charset="0"/>
                                </a:rPr>
                                <m:t> </m:t>
                              </m:r>
                            </m:e>
                          </m:d>
                          <m:r>
                            <a:rPr lang="en-AU" i="1">
                              <a:latin typeface="Cambria Math" panose="02040503050406030204" pitchFamily="18" charset="0"/>
                            </a:rPr>
                            <m:t> </m:t>
                          </m:r>
                        </m:den>
                      </m:f>
                    </m:oMath>
                  </m:oMathPara>
                </a14:m>
                <a:endParaRPr lang="en-US" dirty="0"/>
              </a:p>
            </p:txBody>
          </p:sp>
        </mc:Choice>
        <mc:Fallback>
          <p:sp>
            <p:nvSpPr>
              <p:cNvPr id="6" name="TextBox 5">
                <a:extLst>
                  <a:ext uri="{FF2B5EF4-FFF2-40B4-BE49-F238E27FC236}">
                    <a16:creationId xmlns:a16="http://schemas.microsoft.com/office/drawing/2014/main" id="{59AC161E-EC7D-FA0B-9D2D-479A7945C104}"/>
                  </a:ext>
                </a:extLst>
              </p:cNvPr>
              <p:cNvSpPr txBox="1">
                <a:spLocks noRot="1" noChangeAspect="1" noMove="1" noResize="1" noEditPoints="1" noAdjustHandles="1" noChangeArrowheads="1" noChangeShapeType="1" noTextEdit="1"/>
              </p:cNvSpPr>
              <p:nvPr/>
            </p:nvSpPr>
            <p:spPr>
              <a:xfrm>
                <a:off x="2078547" y="2928195"/>
                <a:ext cx="8034906" cy="161922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5187865-2D8C-5BE5-0CC9-232C531CE72A}"/>
                  </a:ext>
                </a:extLst>
              </p:cNvPr>
              <p:cNvSpPr txBox="1">
                <a:spLocks/>
              </p:cNvSpPr>
              <p:nvPr/>
            </p:nvSpPr>
            <p:spPr>
              <a:xfrm>
                <a:off x="838200" y="5120943"/>
                <a:ext cx="10515600" cy="143001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model that is most effective based on F</a:t>
                </a:r>
                <a:r>
                  <a:rPr lang="en-US" baseline="-25000" dirty="0"/>
                  <a:t>1</a:t>
                </a:r>
                <a:r>
                  <a:rPr lang="en-US" dirty="0"/>
                  <a:t> Score for a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will have:</a:t>
                </a:r>
              </a:p>
              <a:p>
                <a:r>
                  <a:rPr lang="en-US" dirty="0"/>
                  <a:t>Low infiltration of other classes into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b="0" dirty="0"/>
              </a:p>
              <a:p>
                <a:r>
                  <a:rPr lang="en-US" dirty="0"/>
                  <a:t>Low incorrect predictions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dirty="0"/>
              </a:p>
            </p:txBody>
          </p:sp>
        </mc:Choice>
        <mc:Fallback xmlns="">
          <p:sp>
            <p:nvSpPr>
              <p:cNvPr id="7" name="Content Placeholder 2">
                <a:extLst>
                  <a:ext uri="{FF2B5EF4-FFF2-40B4-BE49-F238E27FC236}">
                    <a16:creationId xmlns:a16="http://schemas.microsoft.com/office/drawing/2014/main" id="{65187865-2D8C-5BE5-0CC9-232C531CE72A}"/>
                  </a:ext>
                </a:extLst>
              </p:cNvPr>
              <p:cNvSpPr txBox="1">
                <a:spLocks noRot="1" noChangeAspect="1" noMove="1" noResize="1" noEditPoints="1" noAdjustHandles="1" noChangeArrowheads="1" noChangeShapeType="1" noTextEdit="1"/>
              </p:cNvSpPr>
              <p:nvPr/>
            </p:nvSpPr>
            <p:spPr>
              <a:xfrm>
                <a:off x="838200" y="5120943"/>
                <a:ext cx="10515600" cy="1430016"/>
              </a:xfrm>
              <a:prstGeom prst="rect">
                <a:avLst/>
              </a:prstGeom>
              <a:blipFill>
                <a:blip r:embed="rId4"/>
                <a:stretch>
                  <a:fillRect l="-1043" t="-6383" b="-10213"/>
                </a:stretch>
              </a:blipFill>
            </p:spPr>
            <p:txBody>
              <a:bodyPr/>
              <a:lstStyle/>
              <a:p>
                <a:r>
                  <a:rPr lang="en-US">
                    <a:noFill/>
                  </a:rPr>
                  <a:t> </a:t>
                </a:r>
              </a:p>
            </p:txBody>
          </p:sp>
        </mc:Fallback>
      </mc:AlternateContent>
    </p:spTree>
    <p:extLst>
      <p:ext uri="{BB962C8B-B14F-4D97-AF65-F5344CB8AC3E}">
        <p14:creationId xmlns:p14="http://schemas.microsoft.com/office/powerpoint/2010/main" val="4237157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865A-7FB4-F56E-9A34-DB6B64E00617}"/>
              </a:ext>
            </a:extLst>
          </p:cNvPr>
          <p:cNvSpPr>
            <a:spLocks noGrp="1"/>
          </p:cNvSpPr>
          <p:nvPr>
            <p:ph type="title"/>
          </p:nvPr>
        </p:nvSpPr>
        <p:spPr/>
        <p:txBody>
          <a:bodyPr/>
          <a:lstStyle/>
          <a:p>
            <a:r>
              <a:rPr lang="en-US" dirty="0"/>
              <a:t>Some General &amp; Corner Cases</a:t>
            </a:r>
          </a:p>
        </p:txBody>
      </p:sp>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BAF77F22-5F50-E3A6-AEEE-EEEDEEC0B993}"/>
                  </a:ext>
                </a:extLst>
              </p:cNvPr>
              <p:cNvGraphicFramePr>
                <a:graphicFrameLocks noGrp="1"/>
              </p:cNvGraphicFramePr>
              <p:nvPr>
                <p:ph idx="1"/>
                <p:extLst>
                  <p:ext uri="{D42A27DB-BD31-4B8C-83A1-F6EECF244321}">
                    <p14:modId xmlns:p14="http://schemas.microsoft.com/office/powerpoint/2010/main" val="2262475716"/>
                  </p:ext>
                </p:extLst>
              </p:nvPr>
            </p:nvGraphicFramePr>
            <p:xfrm>
              <a:off x="838200" y="1825625"/>
              <a:ext cx="10515600" cy="39370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921888879"/>
                        </a:ext>
                      </a:extLst>
                    </a:gridCol>
                    <a:gridCol w="1752600">
                      <a:extLst>
                        <a:ext uri="{9D8B030D-6E8A-4147-A177-3AD203B41FA5}">
                          <a16:colId xmlns:a16="http://schemas.microsoft.com/office/drawing/2014/main" val="1035316470"/>
                        </a:ext>
                      </a:extLst>
                    </a:gridCol>
                    <a:gridCol w="1752600">
                      <a:extLst>
                        <a:ext uri="{9D8B030D-6E8A-4147-A177-3AD203B41FA5}">
                          <a16:colId xmlns:a16="http://schemas.microsoft.com/office/drawing/2014/main" val="3465774982"/>
                        </a:ext>
                      </a:extLst>
                    </a:gridCol>
                    <a:gridCol w="1752600">
                      <a:extLst>
                        <a:ext uri="{9D8B030D-6E8A-4147-A177-3AD203B41FA5}">
                          <a16:colId xmlns:a16="http://schemas.microsoft.com/office/drawing/2014/main" val="348004934"/>
                        </a:ext>
                      </a:extLst>
                    </a:gridCol>
                    <a:gridCol w="1752600">
                      <a:extLst>
                        <a:ext uri="{9D8B030D-6E8A-4147-A177-3AD203B41FA5}">
                          <a16:colId xmlns:a16="http://schemas.microsoft.com/office/drawing/2014/main" val="2229111888"/>
                        </a:ext>
                      </a:extLst>
                    </a:gridCol>
                    <a:gridCol w="1752600">
                      <a:extLst>
                        <a:ext uri="{9D8B030D-6E8A-4147-A177-3AD203B41FA5}">
                          <a16:colId xmlns:a16="http://schemas.microsoft.com/office/drawing/2014/main" val="3316860004"/>
                        </a:ext>
                      </a:extLst>
                    </a:gridCol>
                  </a:tblGrid>
                  <a:tr h="370840">
                    <a:tc>
                      <a:txBody>
                        <a:bodyPr/>
                        <a:lstStyle/>
                        <a:p>
                          <a:r>
                            <a:rPr lang="en-US" dirty="0"/>
                            <a:t>Scenarios</a:t>
                          </a:r>
                        </a:p>
                      </a:txBody>
                      <a:tcPr/>
                    </a:tc>
                    <a:tc>
                      <a:txBody>
                        <a:bodyPr/>
                        <a:lstStyle/>
                        <a:p>
                          <a:r>
                            <a:rPr lang="en-US" dirty="0"/>
                            <a:t>Recall for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𝒊</m:t>
                                  </m:r>
                                </m:sub>
                              </m:sSub>
                            </m:oMath>
                          </a14:m>
                          <a:endParaRPr lang="en-US" dirty="0"/>
                        </a:p>
                      </a:txBody>
                      <a:tcPr/>
                    </a:tc>
                    <a:tc>
                      <a:txBody>
                        <a:bodyPr/>
                        <a:lstStyle/>
                        <a:p>
                          <a:r>
                            <a:rPr lang="en-US" dirty="0"/>
                            <a:t>Precision for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𝒊</m:t>
                                  </m:r>
                                </m:sub>
                              </m:sSub>
                            </m:oMath>
                          </a14:m>
                          <a:endParaRPr lang="en-US" dirty="0"/>
                        </a:p>
                      </a:txBody>
                      <a:tcPr/>
                    </a:tc>
                    <a:tc>
                      <a:txBody>
                        <a:bodyPr/>
                        <a:lstStyle/>
                        <a:p>
                          <a:r>
                            <a:rPr lang="en-US" dirty="0"/>
                            <a:t>FPR for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𝒊</m:t>
                                  </m:r>
                                </m:sub>
                              </m:sSub>
                            </m:oMath>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t>
                          </a:r>
                          <a:r>
                            <a:rPr lang="en-US" baseline="-25000" dirty="0"/>
                            <a:t>1</a:t>
                          </a:r>
                          <a:r>
                            <a:rPr lang="en-US" baseline="0" dirty="0"/>
                            <a:t> Score for </a:t>
                          </a:r>
                          <a14:m>
                            <m:oMath xmlns:m="http://schemas.openxmlformats.org/officeDocument/2006/math">
                              <m:sSub>
                                <m:sSubPr>
                                  <m:ctrlPr>
                                    <a:rPr lang="en-US" i="1" baseline="0" dirty="0" smtClean="0">
                                      <a:latin typeface="Cambria Math" panose="02040503050406030204" pitchFamily="18" charset="0"/>
                                    </a:rPr>
                                  </m:ctrlPr>
                                </m:sSubPr>
                                <m:e>
                                  <m:r>
                                    <a:rPr lang="en-US" i="1" baseline="0" dirty="0" smtClean="0">
                                      <a:latin typeface="Cambria Math" panose="02040503050406030204" pitchFamily="18" charset="0"/>
                                    </a:rPr>
                                    <m:t>𝐶</m:t>
                                  </m:r>
                                </m:e>
                                <m:sub>
                                  <m:r>
                                    <a:rPr lang="en-US" i="1" baseline="0" dirty="0" smtClean="0">
                                      <a:latin typeface="Cambria Math" panose="02040503050406030204" pitchFamily="18" charset="0"/>
                                    </a:rPr>
                                    <m:t>𝑖</m:t>
                                  </m:r>
                                </m:sub>
                              </m:sSub>
                            </m:oMath>
                          </a14:m>
                          <a:r>
                            <a:rPr lang="en-US" baseline="0" dirty="0"/>
                            <a:t> </a:t>
                          </a:r>
                          <a:endParaRPr lang="en-US" baseline="-25000" dirty="0"/>
                        </a:p>
                      </a:txBody>
                      <a:tcPr/>
                    </a:tc>
                    <a:tc>
                      <a:txBody>
                        <a:bodyPr/>
                        <a:lstStyle/>
                        <a:p>
                          <a:r>
                            <a:rPr lang="en-US" baseline="0" dirty="0"/>
                            <a:t>Accuracy</a:t>
                          </a:r>
                        </a:p>
                      </a:txBody>
                      <a:tcPr/>
                    </a:tc>
                    <a:extLst>
                      <a:ext uri="{0D108BD9-81ED-4DB2-BD59-A6C34878D82A}">
                        <a16:rowId xmlns:a16="http://schemas.microsoft.com/office/drawing/2014/main" val="4160922216"/>
                      </a:ext>
                    </a:extLst>
                  </a:tr>
                  <a:tr h="370840">
                    <a:tc>
                      <a:txBody>
                        <a:bodyPr/>
                        <a:lstStyle/>
                        <a:p>
                          <a:r>
                            <a:rPr lang="en-US" dirty="0"/>
                            <a:t>Randomly predicted as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oMath>
                          </a14:m>
                          <a:r>
                            <a:rPr lang="en-US" dirty="0"/>
                            <a:t> with probability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e>
                                </m:nary>
                              </m:oMath>
                            </m:oMathPara>
                          </a14:m>
                          <a:endParaRPr lang="en-US" dirty="0"/>
                        </a:p>
                      </a:txBody>
                      <a:tcPr anchor="ctr"/>
                    </a:tc>
                    <a:extLst>
                      <a:ext uri="{0D108BD9-81ED-4DB2-BD59-A6C34878D82A}">
                        <a16:rowId xmlns:a16="http://schemas.microsoft.com/office/drawing/2014/main" val="3622926673"/>
                      </a:ext>
                    </a:extLst>
                  </a:tr>
                  <a:tr h="370840">
                    <a:tc>
                      <a:txBody>
                        <a:bodyPr/>
                        <a:lstStyle/>
                        <a:p>
                          <a:r>
                            <a:rPr lang="en-US" dirty="0"/>
                            <a:t>All data is predicted</a:t>
                          </a:r>
                          <a:r>
                            <a:rPr lang="en-US" baseline="0" dirty="0"/>
                            <a:t> by the model to be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en>
                                </m:f>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a:txBody>
                      <a:tcPr anchor="ctr"/>
                    </a:tc>
                    <a:extLst>
                      <a:ext uri="{0D108BD9-81ED-4DB2-BD59-A6C34878D82A}">
                        <a16:rowId xmlns:a16="http://schemas.microsoft.com/office/drawing/2014/main" val="2461876082"/>
                      </a:ext>
                    </a:extLst>
                  </a:tr>
                  <a:tr h="370840">
                    <a:tc>
                      <a:txBody>
                        <a:bodyPr/>
                        <a:lstStyle/>
                        <a:p>
                          <a:r>
                            <a:rPr lang="en-US" dirty="0"/>
                            <a:t>No data is predicted by the model to be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𝑁𝐴</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𝑁𝐴</m:t>
                                </m:r>
                              </m:oMath>
                            </m:oMathPara>
                          </a14:m>
                          <a:endParaRPr 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𝑁𝐴</m:t>
                                </m:r>
                              </m:oMath>
                            </m:oMathPara>
                          </a14:m>
                          <a:endParaRPr lang="en-US" dirty="0"/>
                        </a:p>
                      </a:txBody>
                      <a:tcPr anchor="ctr"/>
                    </a:tc>
                    <a:extLst>
                      <a:ext uri="{0D108BD9-81ED-4DB2-BD59-A6C34878D82A}">
                        <a16:rowId xmlns:a16="http://schemas.microsoft.com/office/drawing/2014/main" val="2135163359"/>
                      </a:ext>
                    </a:extLst>
                  </a:tr>
                </a:tbl>
              </a:graphicData>
            </a:graphic>
          </p:graphicFrame>
        </mc:Choice>
        <mc:Fallback>
          <p:graphicFrame>
            <p:nvGraphicFramePr>
              <p:cNvPr id="4" name="Table 4">
                <a:extLst>
                  <a:ext uri="{FF2B5EF4-FFF2-40B4-BE49-F238E27FC236}">
                    <a16:creationId xmlns:a16="http://schemas.microsoft.com/office/drawing/2014/main" id="{BAF77F22-5F50-E3A6-AEEE-EEEDEEC0B993}"/>
                  </a:ext>
                </a:extLst>
              </p:cNvPr>
              <p:cNvGraphicFramePr>
                <a:graphicFrameLocks noGrp="1"/>
              </p:cNvGraphicFramePr>
              <p:nvPr>
                <p:ph idx="1"/>
                <p:extLst>
                  <p:ext uri="{D42A27DB-BD31-4B8C-83A1-F6EECF244321}">
                    <p14:modId xmlns:p14="http://schemas.microsoft.com/office/powerpoint/2010/main" val="2262475716"/>
                  </p:ext>
                </p:extLst>
              </p:nvPr>
            </p:nvGraphicFramePr>
            <p:xfrm>
              <a:off x="838200" y="1825625"/>
              <a:ext cx="10515600" cy="39370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921888879"/>
                        </a:ext>
                      </a:extLst>
                    </a:gridCol>
                    <a:gridCol w="1752600">
                      <a:extLst>
                        <a:ext uri="{9D8B030D-6E8A-4147-A177-3AD203B41FA5}">
                          <a16:colId xmlns:a16="http://schemas.microsoft.com/office/drawing/2014/main" val="1035316470"/>
                        </a:ext>
                      </a:extLst>
                    </a:gridCol>
                    <a:gridCol w="1752600">
                      <a:extLst>
                        <a:ext uri="{9D8B030D-6E8A-4147-A177-3AD203B41FA5}">
                          <a16:colId xmlns:a16="http://schemas.microsoft.com/office/drawing/2014/main" val="3465774982"/>
                        </a:ext>
                      </a:extLst>
                    </a:gridCol>
                    <a:gridCol w="1752600">
                      <a:extLst>
                        <a:ext uri="{9D8B030D-6E8A-4147-A177-3AD203B41FA5}">
                          <a16:colId xmlns:a16="http://schemas.microsoft.com/office/drawing/2014/main" val="348004934"/>
                        </a:ext>
                      </a:extLst>
                    </a:gridCol>
                    <a:gridCol w="1752600">
                      <a:extLst>
                        <a:ext uri="{9D8B030D-6E8A-4147-A177-3AD203B41FA5}">
                          <a16:colId xmlns:a16="http://schemas.microsoft.com/office/drawing/2014/main" val="2229111888"/>
                        </a:ext>
                      </a:extLst>
                    </a:gridCol>
                    <a:gridCol w="1752600">
                      <a:extLst>
                        <a:ext uri="{9D8B030D-6E8A-4147-A177-3AD203B41FA5}">
                          <a16:colId xmlns:a16="http://schemas.microsoft.com/office/drawing/2014/main" val="3316860004"/>
                        </a:ext>
                      </a:extLst>
                    </a:gridCol>
                  </a:tblGrid>
                  <a:tr h="370840">
                    <a:tc>
                      <a:txBody>
                        <a:bodyPr/>
                        <a:lstStyle/>
                        <a:p>
                          <a:r>
                            <a:rPr lang="en-US" dirty="0"/>
                            <a:t>Scenarios</a:t>
                          </a:r>
                        </a:p>
                      </a:txBody>
                      <a:tcPr/>
                    </a:tc>
                    <a:tc>
                      <a:txBody>
                        <a:bodyPr/>
                        <a:lstStyle/>
                        <a:p>
                          <a:endParaRPr lang="en-US"/>
                        </a:p>
                      </a:txBody>
                      <a:tcPr>
                        <a:blipFill>
                          <a:blip r:embed="rId2"/>
                          <a:stretch>
                            <a:fillRect l="-100697" t="-8197" r="-402439" b="-985246"/>
                          </a:stretch>
                        </a:blipFill>
                      </a:tcPr>
                    </a:tc>
                    <a:tc>
                      <a:txBody>
                        <a:bodyPr/>
                        <a:lstStyle/>
                        <a:p>
                          <a:endParaRPr lang="en-US"/>
                        </a:p>
                      </a:txBody>
                      <a:tcPr>
                        <a:blipFill>
                          <a:blip r:embed="rId2"/>
                          <a:stretch>
                            <a:fillRect l="-200000" t="-8197" r="-301042" b="-985246"/>
                          </a:stretch>
                        </a:blipFill>
                      </a:tcPr>
                    </a:tc>
                    <a:tc>
                      <a:txBody>
                        <a:bodyPr/>
                        <a:lstStyle/>
                        <a:p>
                          <a:endParaRPr lang="en-US"/>
                        </a:p>
                      </a:txBody>
                      <a:tcPr>
                        <a:blipFill>
                          <a:blip r:embed="rId2"/>
                          <a:stretch>
                            <a:fillRect l="-300000" t="-8197" r="-201042" b="-985246"/>
                          </a:stretch>
                        </a:blipFill>
                      </a:tcPr>
                    </a:tc>
                    <a:tc>
                      <a:txBody>
                        <a:bodyPr/>
                        <a:lstStyle/>
                        <a:p>
                          <a:endParaRPr lang="en-US"/>
                        </a:p>
                      </a:txBody>
                      <a:tcPr>
                        <a:blipFill>
                          <a:blip r:embed="rId2"/>
                          <a:stretch>
                            <a:fillRect l="-401394" t="-8197" r="-101742" b="-985246"/>
                          </a:stretch>
                        </a:blipFill>
                      </a:tcPr>
                    </a:tc>
                    <a:tc>
                      <a:txBody>
                        <a:bodyPr/>
                        <a:lstStyle/>
                        <a:p>
                          <a:r>
                            <a:rPr lang="en-US" baseline="0" dirty="0"/>
                            <a:t>Accuracy</a:t>
                          </a:r>
                        </a:p>
                      </a:txBody>
                      <a:tcPr/>
                    </a:tc>
                    <a:extLst>
                      <a:ext uri="{0D108BD9-81ED-4DB2-BD59-A6C34878D82A}">
                        <a16:rowId xmlns:a16="http://schemas.microsoft.com/office/drawing/2014/main" val="4160922216"/>
                      </a:ext>
                    </a:extLst>
                  </a:tr>
                  <a:tr h="1188720">
                    <a:tc>
                      <a:txBody>
                        <a:bodyPr/>
                        <a:lstStyle/>
                        <a:p>
                          <a:endParaRPr lang="en-US"/>
                        </a:p>
                      </a:txBody>
                      <a:tcPr>
                        <a:blipFill>
                          <a:blip r:embed="rId2"/>
                          <a:stretch>
                            <a:fillRect l="-347" t="-33846" r="-500694" b="-208205"/>
                          </a:stretch>
                        </a:blipFill>
                      </a:tcPr>
                    </a:tc>
                    <a:tc>
                      <a:txBody>
                        <a:bodyPr/>
                        <a:lstStyle/>
                        <a:p>
                          <a:endParaRPr lang="en-US"/>
                        </a:p>
                      </a:txBody>
                      <a:tcPr anchor="ctr">
                        <a:blipFill>
                          <a:blip r:embed="rId2"/>
                          <a:stretch>
                            <a:fillRect l="-100697" t="-33846" r="-402439" b="-208205"/>
                          </a:stretch>
                        </a:blipFill>
                      </a:tcPr>
                    </a:tc>
                    <a:tc>
                      <a:txBody>
                        <a:bodyPr/>
                        <a:lstStyle/>
                        <a:p>
                          <a:endParaRPr lang="en-US"/>
                        </a:p>
                      </a:txBody>
                      <a:tcPr anchor="ctr">
                        <a:blipFill>
                          <a:blip r:embed="rId2"/>
                          <a:stretch>
                            <a:fillRect l="-200000" t="-33846" r="-301042" b="-208205"/>
                          </a:stretch>
                        </a:blipFill>
                      </a:tcPr>
                    </a:tc>
                    <a:tc>
                      <a:txBody>
                        <a:bodyPr/>
                        <a:lstStyle/>
                        <a:p>
                          <a:endParaRPr lang="en-US"/>
                        </a:p>
                      </a:txBody>
                      <a:tcPr anchor="ctr">
                        <a:blipFill>
                          <a:blip r:embed="rId2"/>
                          <a:stretch>
                            <a:fillRect l="-300000" t="-33846" r="-201042" b="-208205"/>
                          </a:stretch>
                        </a:blipFill>
                      </a:tcPr>
                    </a:tc>
                    <a:tc>
                      <a:txBody>
                        <a:bodyPr/>
                        <a:lstStyle/>
                        <a:p>
                          <a:endParaRPr lang="en-US"/>
                        </a:p>
                      </a:txBody>
                      <a:tcPr anchor="ctr">
                        <a:blipFill>
                          <a:blip r:embed="rId2"/>
                          <a:stretch>
                            <a:fillRect l="-401394" t="-33846" r="-101742" b="-208205"/>
                          </a:stretch>
                        </a:blipFill>
                      </a:tcPr>
                    </a:tc>
                    <a:tc>
                      <a:txBody>
                        <a:bodyPr/>
                        <a:lstStyle/>
                        <a:p>
                          <a:endParaRPr lang="en-US"/>
                        </a:p>
                      </a:txBody>
                      <a:tcPr anchor="ctr">
                        <a:blipFill>
                          <a:blip r:embed="rId2"/>
                          <a:stretch>
                            <a:fillRect l="-499653" t="-33846" r="-1389" b="-208205"/>
                          </a:stretch>
                        </a:blipFill>
                      </a:tcPr>
                    </a:tc>
                    <a:extLst>
                      <a:ext uri="{0D108BD9-81ED-4DB2-BD59-A6C34878D82A}">
                        <a16:rowId xmlns:a16="http://schemas.microsoft.com/office/drawing/2014/main" val="3622926673"/>
                      </a:ext>
                    </a:extLst>
                  </a:tr>
                  <a:tr h="1188720">
                    <a:tc>
                      <a:txBody>
                        <a:bodyPr/>
                        <a:lstStyle/>
                        <a:p>
                          <a:endParaRPr lang="en-US"/>
                        </a:p>
                      </a:txBody>
                      <a:tcPr>
                        <a:blipFill>
                          <a:blip r:embed="rId2"/>
                          <a:stretch>
                            <a:fillRect l="-347" t="-133163" r="-500694" b="-107143"/>
                          </a:stretch>
                        </a:blipFill>
                      </a:tcPr>
                    </a:tc>
                    <a:tc>
                      <a:txBody>
                        <a:bodyPr/>
                        <a:lstStyle/>
                        <a:p>
                          <a:endParaRPr lang="en-US"/>
                        </a:p>
                      </a:txBody>
                      <a:tcPr anchor="ctr">
                        <a:blipFill>
                          <a:blip r:embed="rId2"/>
                          <a:stretch>
                            <a:fillRect l="-100697" t="-133163" r="-402439" b="-107143"/>
                          </a:stretch>
                        </a:blipFill>
                      </a:tcPr>
                    </a:tc>
                    <a:tc>
                      <a:txBody>
                        <a:bodyPr/>
                        <a:lstStyle/>
                        <a:p>
                          <a:endParaRPr lang="en-US"/>
                        </a:p>
                      </a:txBody>
                      <a:tcPr anchor="ctr">
                        <a:blipFill>
                          <a:blip r:embed="rId2"/>
                          <a:stretch>
                            <a:fillRect l="-200000" t="-133163" r="-301042" b="-107143"/>
                          </a:stretch>
                        </a:blipFill>
                      </a:tcPr>
                    </a:tc>
                    <a:tc>
                      <a:txBody>
                        <a:bodyPr/>
                        <a:lstStyle/>
                        <a:p>
                          <a:endParaRPr lang="en-US"/>
                        </a:p>
                      </a:txBody>
                      <a:tcPr anchor="ctr">
                        <a:blipFill>
                          <a:blip r:embed="rId2"/>
                          <a:stretch>
                            <a:fillRect l="-300000" t="-133163" r="-201042" b="-107143"/>
                          </a:stretch>
                        </a:blipFill>
                      </a:tcPr>
                    </a:tc>
                    <a:tc>
                      <a:txBody>
                        <a:bodyPr/>
                        <a:lstStyle/>
                        <a:p>
                          <a:endParaRPr lang="en-US"/>
                        </a:p>
                      </a:txBody>
                      <a:tcPr anchor="ctr">
                        <a:blipFill>
                          <a:blip r:embed="rId2"/>
                          <a:stretch>
                            <a:fillRect l="-401394" t="-133163" r="-101742" b="-107143"/>
                          </a:stretch>
                        </a:blipFill>
                      </a:tcPr>
                    </a:tc>
                    <a:tc>
                      <a:txBody>
                        <a:bodyPr/>
                        <a:lstStyle/>
                        <a:p>
                          <a:endParaRPr lang="en-US"/>
                        </a:p>
                      </a:txBody>
                      <a:tcPr anchor="ctr">
                        <a:blipFill>
                          <a:blip r:embed="rId2"/>
                          <a:stretch>
                            <a:fillRect l="-499653" t="-133163" r="-1389" b="-107143"/>
                          </a:stretch>
                        </a:blipFill>
                      </a:tcPr>
                    </a:tc>
                    <a:extLst>
                      <a:ext uri="{0D108BD9-81ED-4DB2-BD59-A6C34878D82A}">
                        <a16:rowId xmlns:a16="http://schemas.microsoft.com/office/drawing/2014/main" val="2461876082"/>
                      </a:ext>
                    </a:extLst>
                  </a:tr>
                  <a:tr h="1188720">
                    <a:tc>
                      <a:txBody>
                        <a:bodyPr/>
                        <a:lstStyle/>
                        <a:p>
                          <a:endParaRPr lang="en-US"/>
                        </a:p>
                      </a:txBody>
                      <a:tcPr>
                        <a:blipFill>
                          <a:blip r:embed="rId2"/>
                          <a:stretch>
                            <a:fillRect l="-347" t="-234359" r="-500694" b="-7692"/>
                          </a:stretch>
                        </a:blipFill>
                      </a:tcPr>
                    </a:tc>
                    <a:tc>
                      <a:txBody>
                        <a:bodyPr/>
                        <a:lstStyle/>
                        <a:p>
                          <a:endParaRPr lang="en-US"/>
                        </a:p>
                      </a:txBody>
                      <a:tcPr anchor="ctr">
                        <a:blipFill>
                          <a:blip r:embed="rId2"/>
                          <a:stretch>
                            <a:fillRect l="-100697" t="-234359" r="-402439" b="-7692"/>
                          </a:stretch>
                        </a:blipFill>
                      </a:tcPr>
                    </a:tc>
                    <a:tc>
                      <a:txBody>
                        <a:bodyPr/>
                        <a:lstStyle/>
                        <a:p>
                          <a:endParaRPr lang="en-US"/>
                        </a:p>
                      </a:txBody>
                      <a:tcPr anchor="ctr">
                        <a:blipFill>
                          <a:blip r:embed="rId2"/>
                          <a:stretch>
                            <a:fillRect l="-200000" t="-234359" r="-301042" b="-7692"/>
                          </a:stretch>
                        </a:blipFill>
                      </a:tcPr>
                    </a:tc>
                    <a:tc>
                      <a:txBody>
                        <a:bodyPr/>
                        <a:lstStyle/>
                        <a:p>
                          <a:endParaRPr lang="en-US"/>
                        </a:p>
                      </a:txBody>
                      <a:tcPr anchor="ctr">
                        <a:blipFill>
                          <a:blip r:embed="rId2"/>
                          <a:stretch>
                            <a:fillRect l="-300000" t="-234359" r="-201042" b="-7692"/>
                          </a:stretch>
                        </a:blipFill>
                      </a:tcPr>
                    </a:tc>
                    <a:tc>
                      <a:txBody>
                        <a:bodyPr/>
                        <a:lstStyle/>
                        <a:p>
                          <a:endParaRPr lang="en-US"/>
                        </a:p>
                      </a:txBody>
                      <a:tcPr anchor="ctr">
                        <a:blipFill>
                          <a:blip r:embed="rId2"/>
                          <a:stretch>
                            <a:fillRect l="-401394" t="-234359" r="-101742" b="-7692"/>
                          </a:stretch>
                        </a:blipFill>
                      </a:tcPr>
                    </a:tc>
                    <a:tc>
                      <a:txBody>
                        <a:bodyPr/>
                        <a:lstStyle/>
                        <a:p>
                          <a:endParaRPr lang="en-US"/>
                        </a:p>
                      </a:txBody>
                      <a:tcPr anchor="ctr">
                        <a:blipFill>
                          <a:blip r:embed="rId2"/>
                          <a:stretch>
                            <a:fillRect l="-499653" t="-234359" r="-1389" b="-7692"/>
                          </a:stretch>
                        </a:blipFill>
                      </a:tcPr>
                    </a:tc>
                    <a:extLst>
                      <a:ext uri="{0D108BD9-81ED-4DB2-BD59-A6C34878D82A}">
                        <a16:rowId xmlns:a16="http://schemas.microsoft.com/office/drawing/2014/main" val="2135163359"/>
                      </a:ext>
                    </a:extLst>
                  </a:tr>
                </a:tbl>
              </a:graphicData>
            </a:graphic>
          </p:graphicFrame>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685CB80-8FAA-5E64-8CF5-33D6A8DEC620}"/>
                  </a:ext>
                </a:extLst>
              </p:cNvPr>
              <p:cNvSpPr txBox="1"/>
              <p:nvPr/>
            </p:nvSpPr>
            <p:spPr>
              <a:xfrm>
                <a:off x="3048699" y="5897562"/>
                <a:ext cx="6094602" cy="6649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𝑓𝑟𝑒𝑞𝑢𝑒𝑛𝑐𝑦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 </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r>
                            <a:rPr lang="en-US" b="0" i="1" smtClean="0">
                              <a:latin typeface="Cambria Math" panose="02040503050406030204" pitchFamily="18" charset="0"/>
                            </a:rPr>
                            <m:t> </m:t>
                          </m:r>
                        </m:den>
                      </m:f>
                    </m:oMath>
                  </m:oMathPara>
                </a14:m>
                <a:endParaRPr lang="en-US" dirty="0"/>
              </a:p>
            </p:txBody>
          </p:sp>
        </mc:Choice>
        <mc:Fallback>
          <p:sp>
            <p:nvSpPr>
              <p:cNvPr id="6" name="TextBox 5">
                <a:extLst>
                  <a:ext uri="{FF2B5EF4-FFF2-40B4-BE49-F238E27FC236}">
                    <a16:creationId xmlns:a16="http://schemas.microsoft.com/office/drawing/2014/main" id="{9685CB80-8FAA-5E64-8CF5-33D6A8DEC620}"/>
                  </a:ext>
                </a:extLst>
              </p:cNvPr>
              <p:cNvSpPr txBox="1">
                <a:spLocks noRot="1" noChangeAspect="1" noMove="1" noResize="1" noEditPoints="1" noAdjustHandles="1" noChangeArrowheads="1" noChangeShapeType="1" noTextEdit="1"/>
              </p:cNvSpPr>
              <p:nvPr/>
            </p:nvSpPr>
            <p:spPr>
              <a:xfrm>
                <a:off x="3048699" y="5897562"/>
                <a:ext cx="6094602" cy="66492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67946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4EC5CC7-9277-FE68-89DA-F6FEFAA1E1A4}"/>
              </a:ext>
            </a:extLst>
          </p:cNvPr>
          <p:cNvGraphicFramePr>
            <a:graphicFrameLocks noGrp="1"/>
          </p:cNvGraphicFramePr>
          <p:nvPr>
            <p:ph idx="1"/>
            <p:extLst>
              <p:ext uri="{D42A27DB-BD31-4B8C-83A1-F6EECF244321}">
                <p14:modId xmlns:p14="http://schemas.microsoft.com/office/powerpoint/2010/main" val="3045220017"/>
              </p:ext>
            </p:extLst>
          </p:nvPr>
        </p:nvGraphicFramePr>
        <p:xfrm>
          <a:off x="4039369" y="372130"/>
          <a:ext cx="4734047" cy="1381760"/>
        </p:xfrm>
        <a:graphic>
          <a:graphicData uri="http://schemas.openxmlformats.org/drawingml/2006/table">
            <a:tbl>
              <a:tblPr firstRow="1" bandRow="1">
                <a:tableStyleId>{5C22544A-7EE6-4342-B048-85BDC9FD1C3A}</a:tableStyleId>
              </a:tblPr>
              <a:tblGrid>
                <a:gridCol w="1618933">
                  <a:extLst>
                    <a:ext uri="{9D8B030D-6E8A-4147-A177-3AD203B41FA5}">
                      <a16:colId xmlns:a16="http://schemas.microsoft.com/office/drawing/2014/main" val="228608768"/>
                    </a:ext>
                  </a:extLst>
                </a:gridCol>
                <a:gridCol w="1557557">
                  <a:extLst>
                    <a:ext uri="{9D8B030D-6E8A-4147-A177-3AD203B41FA5}">
                      <a16:colId xmlns:a16="http://schemas.microsoft.com/office/drawing/2014/main" val="380918769"/>
                    </a:ext>
                  </a:extLst>
                </a:gridCol>
                <a:gridCol w="1557557">
                  <a:extLst>
                    <a:ext uri="{9D8B030D-6E8A-4147-A177-3AD203B41FA5}">
                      <a16:colId xmlns:a16="http://schemas.microsoft.com/office/drawing/2014/main" val="3724052745"/>
                    </a:ext>
                  </a:extLst>
                </a:gridCol>
              </a:tblGrid>
              <a:tr h="370840">
                <a:tc>
                  <a:txBody>
                    <a:bodyPr/>
                    <a:lstStyle/>
                    <a:p>
                      <a:endParaRPr lang="en-US" dirty="0"/>
                    </a:p>
                  </a:txBody>
                  <a:tcPr/>
                </a:tc>
                <a:tc>
                  <a:txBody>
                    <a:bodyPr/>
                    <a:lstStyle/>
                    <a:p>
                      <a:r>
                        <a:rPr lang="en-US" dirty="0"/>
                        <a:t>Model Positive</a:t>
                      </a:r>
                    </a:p>
                  </a:txBody>
                  <a:tcPr/>
                </a:tc>
                <a:tc>
                  <a:txBody>
                    <a:bodyPr/>
                    <a:lstStyle/>
                    <a:p>
                      <a:r>
                        <a:rPr lang="en-US" dirty="0"/>
                        <a:t>Model Negative</a:t>
                      </a:r>
                    </a:p>
                  </a:txBody>
                  <a:tcPr/>
                </a:tc>
                <a:extLst>
                  <a:ext uri="{0D108BD9-81ED-4DB2-BD59-A6C34878D82A}">
                    <a16:rowId xmlns:a16="http://schemas.microsoft.com/office/drawing/2014/main" val="3647249813"/>
                  </a:ext>
                </a:extLst>
              </a:tr>
              <a:tr h="370840">
                <a:tc>
                  <a:txBody>
                    <a:bodyPr/>
                    <a:lstStyle/>
                    <a:p>
                      <a:r>
                        <a:rPr lang="en-US" dirty="0"/>
                        <a:t>Positive = 100</a:t>
                      </a:r>
                    </a:p>
                  </a:txBody>
                  <a:tcPr/>
                </a:tc>
                <a:tc>
                  <a:txBody>
                    <a:bodyPr/>
                    <a:lstStyle/>
                    <a:p>
                      <a:r>
                        <a:rPr lang="en-US" dirty="0"/>
                        <a:t>33</a:t>
                      </a:r>
                    </a:p>
                  </a:txBody>
                  <a:tcPr/>
                </a:tc>
                <a:tc>
                  <a:txBody>
                    <a:bodyPr/>
                    <a:lstStyle/>
                    <a:p>
                      <a:r>
                        <a:rPr lang="en-US" dirty="0"/>
                        <a:t>67</a:t>
                      </a:r>
                    </a:p>
                  </a:txBody>
                  <a:tcPr/>
                </a:tc>
                <a:extLst>
                  <a:ext uri="{0D108BD9-81ED-4DB2-BD59-A6C34878D82A}">
                    <a16:rowId xmlns:a16="http://schemas.microsoft.com/office/drawing/2014/main" val="3565715256"/>
                  </a:ext>
                </a:extLst>
              </a:tr>
              <a:tr h="370840">
                <a:tc>
                  <a:txBody>
                    <a:bodyPr/>
                    <a:lstStyle/>
                    <a:p>
                      <a:r>
                        <a:rPr lang="en-US" dirty="0"/>
                        <a:t>Negative = 200</a:t>
                      </a:r>
                    </a:p>
                  </a:txBody>
                  <a:tcPr/>
                </a:tc>
                <a:tc>
                  <a:txBody>
                    <a:bodyPr/>
                    <a:lstStyle/>
                    <a:p>
                      <a:r>
                        <a:rPr lang="en-US" dirty="0"/>
                        <a:t>67</a:t>
                      </a:r>
                    </a:p>
                  </a:txBody>
                  <a:tcPr/>
                </a:tc>
                <a:tc>
                  <a:txBody>
                    <a:bodyPr/>
                    <a:lstStyle/>
                    <a:p>
                      <a:r>
                        <a:rPr lang="en-US" dirty="0"/>
                        <a:t>133</a:t>
                      </a:r>
                    </a:p>
                  </a:txBody>
                  <a:tcPr/>
                </a:tc>
                <a:extLst>
                  <a:ext uri="{0D108BD9-81ED-4DB2-BD59-A6C34878D82A}">
                    <a16:rowId xmlns:a16="http://schemas.microsoft.com/office/drawing/2014/main" val="1626347828"/>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F0BADF9-A98C-701A-0CD3-359A9A8F44B6}"/>
                  </a:ext>
                </a:extLst>
              </p:cNvPr>
              <p:cNvSpPr txBox="1"/>
              <p:nvPr/>
            </p:nvSpPr>
            <p:spPr>
              <a:xfrm>
                <a:off x="686499" y="2113130"/>
                <a:ext cx="10819002" cy="2510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𝑝𝑃</m:t>
                          </m:r>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e>
                          </m:d>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𝑝</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𝑝𝑃</m:t>
                          </m:r>
                        </m:num>
                        <m:den>
                          <m:r>
                            <a:rPr lang="en-US" b="0" i="1" smtClean="0">
                              <a:latin typeface="Cambria Math" panose="02040503050406030204" pitchFamily="18" charset="0"/>
                            </a:rPr>
                            <m:t>𝑃</m:t>
                          </m:r>
                        </m:den>
                      </m:f>
                      <m:r>
                        <a:rPr lang="en-US" b="0" i="1" smtClean="0">
                          <a:latin typeface="Cambria Math" panose="02040503050406030204" pitchFamily="18" charset="0"/>
                        </a:rPr>
                        <m:t>=</m:t>
                      </m:r>
                      <m:r>
                        <a:rPr lang="en-US" b="0" i="1" smtClean="0">
                          <a:latin typeface="Cambria Math" panose="02040503050406030204" pitchFamily="18" charset="0"/>
                        </a:rPr>
                        <m:t>𝑝</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𝑃</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𝑝𝑁</m:t>
                          </m:r>
                        </m:num>
                        <m:den>
                          <m:r>
                            <a:rPr lang="en-US" b="0" i="1" smtClean="0">
                              <a:latin typeface="Cambria Math" panose="02040503050406030204" pitchFamily="18" charset="0"/>
                            </a:rPr>
                            <m:t>𝑁</m:t>
                          </m:r>
                        </m:den>
                      </m:f>
                      <m:r>
                        <a:rPr lang="en-US" b="0" i="1" smtClean="0">
                          <a:latin typeface="Cambria Math" panose="02040503050406030204" pitchFamily="18" charset="0"/>
                        </a:rPr>
                        <m:t>=</m:t>
                      </m:r>
                      <m:r>
                        <a:rPr lang="en-US" b="0" i="1" smtClean="0">
                          <a:latin typeface="Cambria Math" panose="02040503050406030204" pitchFamily="18" charset="0"/>
                        </a:rPr>
                        <m:t>𝑝</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𝑆𝑐𝑜𝑟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𝑝</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𝐴𝑐𝑐𝑢𝑟𝑎𝑐𝑦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𝑝𝑃</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𝑁</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den>
                      </m:f>
                      <m:r>
                        <a:rPr lang="en-US" b="0" i="1" smtClean="0">
                          <a:latin typeface="Cambria Math" panose="02040503050406030204" pitchFamily="18" charset="0"/>
                        </a:rPr>
                        <m:t>=</m:t>
                      </m:r>
                      <m:r>
                        <a:rPr lang="en-US" i="1">
                          <a:latin typeface="Cambria Math" panose="02040503050406030204" pitchFamily="18" charset="0"/>
                        </a:rPr>
                        <m:t>𝑝</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den>
                      </m:f>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𝑝</m:t>
                          </m:r>
                        </m:e>
                      </m:d>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den>
                      </m:f>
                      <m:r>
                        <a:rPr lang="en-US" b="0" i="1" smtClean="0">
                          <a:latin typeface="Cambria Math" panose="02040503050406030204" pitchFamily="18" charset="0"/>
                        </a:rPr>
                        <m:t>=</m:t>
                      </m:r>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e>
                        <m:sup>
                          <m:r>
                            <a:rPr lang="en-US" b="0" i="1" smtClean="0">
                              <a:latin typeface="Cambria Math" panose="02040503050406030204" pitchFamily="18" charset="0"/>
                            </a:rPr>
                            <m:t>2</m:t>
                          </m:r>
                        </m:sup>
                      </m:sSup>
                    </m:oMath>
                  </m:oMathPara>
                </a14:m>
                <a:endParaRPr lang="en-US" dirty="0"/>
              </a:p>
            </p:txBody>
          </p:sp>
        </mc:Choice>
        <mc:Fallback>
          <p:sp>
            <p:nvSpPr>
              <p:cNvPr id="5" name="TextBox 4">
                <a:extLst>
                  <a:ext uri="{FF2B5EF4-FFF2-40B4-BE49-F238E27FC236}">
                    <a16:creationId xmlns:a16="http://schemas.microsoft.com/office/drawing/2014/main" id="{CF0BADF9-A98C-701A-0CD3-359A9A8F44B6}"/>
                  </a:ext>
                </a:extLst>
              </p:cNvPr>
              <p:cNvSpPr txBox="1">
                <a:spLocks noRot="1" noChangeAspect="1" noMove="1" noResize="1" noEditPoints="1" noAdjustHandles="1" noChangeArrowheads="1" noChangeShapeType="1" noTextEdit="1"/>
              </p:cNvSpPr>
              <p:nvPr/>
            </p:nvSpPr>
            <p:spPr>
              <a:xfrm>
                <a:off x="686499" y="2113130"/>
                <a:ext cx="10819002" cy="251017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5040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F0BADF9-A98C-701A-0CD3-359A9A8F44B6}"/>
                  </a:ext>
                </a:extLst>
              </p:cNvPr>
              <p:cNvSpPr txBox="1"/>
              <p:nvPr/>
            </p:nvSpPr>
            <p:spPr>
              <a:xfrm>
                <a:off x="686499" y="3304366"/>
                <a:ext cx="10819002" cy="30214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d>
                            <m:dPr>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e>
                              </m:nary>
                            </m:e>
                          </m:d>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𝑅𝑒𝑐𝑎𝑙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𝑖</m:t>
                              </m:r>
                            </m: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e>
                          </m:nary>
                        </m:num>
                        <m:den>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𝑖</m:t>
                              </m:r>
                            </m: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e>
                          </m:nary>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𝑆𝑐𝑜𝑟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sub>
                      </m:sSub>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𝐴𝑐𝑐𝑢𝑟𝑎𝑐𝑦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e>
                          </m:nary>
                        </m:num>
                        <m:den>
                          <m:nary>
                            <m:naryPr>
                              <m:chr m:val="∑"/>
                              <m:supHide m:val="on"/>
                              <m:ctrlPr>
                                <a:rPr lang="en-US" i="1">
                                  <a:latin typeface="Cambria Math" panose="02040503050406030204" pitchFamily="18" charset="0"/>
                                </a:rPr>
                              </m:ctrlPr>
                            </m:naryPr>
                            <m:sub>
                              <m:r>
                                <a:rPr lang="en-US" i="1">
                                  <a:latin typeface="Cambria Math" panose="02040503050406030204" pitchFamily="18" charset="0"/>
                                </a:rPr>
                                <m:t>𝑗</m:t>
                              </m:r>
                            </m: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e>
                          </m:nary>
                        </m:den>
                      </m:f>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Sup>
                            <m:sSubSupPr>
                              <m:ctrlPr>
                                <a:rPr lang="en-US" b="0" i="1" smtClean="0">
                                  <a:latin typeface="Cambria Math" panose="02040503050406030204" pitchFamily="18" charset="0"/>
                                </a:rPr>
                              </m:ctrlPr>
                            </m:sSubSupPr>
                            <m:e>
                              <m:r>
                                <a:rPr lang="en-US" i="1">
                                  <a:latin typeface="Cambria Math" panose="02040503050406030204" pitchFamily="18" charset="0"/>
                                </a:rPr>
                                <m:t>𝑝</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sub>
                            <m:sup>
                              <m:r>
                                <a:rPr lang="en-US" b="0" i="1" smtClean="0">
                                  <a:latin typeface="Cambria Math" panose="02040503050406030204" pitchFamily="18" charset="0"/>
                                </a:rPr>
                                <m:t>2</m:t>
                              </m:r>
                            </m:sup>
                          </m:sSubSup>
                        </m:e>
                      </m:nary>
                    </m:oMath>
                  </m:oMathPara>
                </a14:m>
                <a:endParaRPr lang="en-US" dirty="0"/>
              </a:p>
            </p:txBody>
          </p:sp>
        </mc:Choice>
        <mc:Fallback>
          <p:sp>
            <p:nvSpPr>
              <p:cNvPr id="5" name="TextBox 4">
                <a:extLst>
                  <a:ext uri="{FF2B5EF4-FFF2-40B4-BE49-F238E27FC236}">
                    <a16:creationId xmlns:a16="http://schemas.microsoft.com/office/drawing/2014/main" id="{CF0BADF9-A98C-701A-0CD3-359A9A8F44B6}"/>
                  </a:ext>
                </a:extLst>
              </p:cNvPr>
              <p:cNvSpPr txBox="1">
                <a:spLocks noRot="1" noChangeAspect="1" noMove="1" noResize="1" noEditPoints="1" noAdjustHandles="1" noChangeArrowheads="1" noChangeShapeType="1" noTextEdit="1"/>
              </p:cNvSpPr>
              <p:nvPr/>
            </p:nvSpPr>
            <p:spPr>
              <a:xfrm>
                <a:off x="686499" y="3304366"/>
                <a:ext cx="10819002" cy="3021405"/>
              </a:xfrm>
              <a:prstGeom prst="rect">
                <a:avLst/>
              </a:prstGeom>
              <a:blipFill>
                <a:blip r:embed="rId2"/>
                <a:stretch>
                  <a:fillRect/>
                </a:stretch>
              </a:blipFill>
            </p:spPr>
            <p:txBody>
              <a:bodyPr/>
              <a:lstStyle/>
              <a:p>
                <a:r>
                  <a:rPr lang="en-US">
                    <a:noFill/>
                  </a:rPr>
                  <a:t> </a:t>
                </a:r>
              </a:p>
            </p:txBody>
          </p:sp>
        </mc:Fallback>
      </mc:AlternateContent>
      <p:graphicFrame>
        <p:nvGraphicFramePr>
          <p:cNvPr id="6" name="Table 10">
            <a:extLst>
              <a:ext uri="{FF2B5EF4-FFF2-40B4-BE49-F238E27FC236}">
                <a16:creationId xmlns:a16="http://schemas.microsoft.com/office/drawing/2014/main" id="{4BABF33B-BA29-244D-37FE-07C3061B5219}"/>
              </a:ext>
            </a:extLst>
          </p:cNvPr>
          <p:cNvGraphicFramePr>
            <a:graphicFrameLocks noGrp="1"/>
          </p:cNvGraphicFramePr>
          <p:nvPr>
            <p:extLst>
              <p:ext uri="{D42A27DB-BD31-4B8C-83A1-F6EECF244321}">
                <p14:modId xmlns:p14="http://schemas.microsoft.com/office/powerpoint/2010/main" val="1839606240"/>
              </p:ext>
            </p:extLst>
          </p:nvPr>
        </p:nvGraphicFramePr>
        <p:xfrm>
          <a:off x="4929930" y="95293"/>
          <a:ext cx="2691004" cy="28103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p>
                      <a:pPr algn="ctr"/>
                      <a:r>
                        <a:rPr lang="en-US" sz="1500" b="1" dirty="0">
                          <a:solidFill>
                            <a:schemeClr val="bg1"/>
                          </a:solidFill>
                        </a:rPr>
                        <a:t>98</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p>
                      <a:pPr algn="ctr"/>
                      <a:r>
                        <a:rPr lang="en-US" sz="1500" b="1" dirty="0">
                          <a:solidFill>
                            <a:schemeClr val="bg1"/>
                          </a:solidFill>
                        </a:rPr>
                        <a:t>218</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p>
                      <a:pPr algn="ctr"/>
                      <a:r>
                        <a:rPr lang="en-US" sz="1500" b="1" dirty="0">
                          <a:solidFill>
                            <a:schemeClr val="bg1"/>
                          </a:solidFill>
                        </a:rPr>
                        <a:t>44</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Tree>
    <p:extLst>
      <p:ext uri="{BB962C8B-B14F-4D97-AF65-F5344CB8AC3E}">
        <p14:creationId xmlns:p14="http://schemas.microsoft.com/office/powerpoint/2010/main" val="230730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3AB0-3289-E557-795E-DB81BAFDDC3A}"/>
              </a:ext>
            </a:extLst>
          </p:cNvPr>
          <p:cNvSpPr>
            <a:spLocks noGrp="1"/>
          </p:cNvSpPr>
          <p:nvPr>
            <p:ph type="title"/>
          </p:nvPr>
        </p:nvSpPr>
        <p:spPr/>
        <p:txBody>
          <a:bodyPr/>
          <a:lstStyle/>
          <a:p>
            <a:r>
              <a:rPr lang="en-US" b="1" dirty="0"/>
              <a:t>R</a:t>
            </a:r>
            <a:r>
              <a:rPr lang="en-US" dirty="0"/>
              <a:t>eceiver </a:t>
            </a:r>
            <a:r>
              <a:rPr lang="en-US" b="1" dirty="0"/>
              <a:t>O</a:t>
            </a:r>
            <a:r>
              <a:rPr lang="en-US" dirty="0"/>
              <a:t>perating </a:t>
            </a:r>
            <a:r>
              <a:rPr lang="en-US" b="1" dirty="0"/>
              <a:t>C</a:t>
            </a:r>
            <a:r>
              <a:rPr lang="en-US" dirty="0"/>
              <a:t>haracteristic (ROC) Curve</a:t>
            </a:r>
          </a:p>
        </p:txBody>
      </p:sp>
      <p:sp>
        <p:nvSpPr>
          <p:cNvPr id="3" name="Content Placeholder 2">
            <a:extLst>
              <a:ext uri="{FF2B5EF4-FFF2-40B4-BE49-F238E27FC236}">
                <a16:creationId xmlns:a16="http://schemas.microsoft.com/office/drawing/2014/main" id="{8718F14D-98FC-812B-5B16-75ABC4C6F026}"/>
              </a:ext>
            </a:extLst>
          </p:cNvPr>
          <p:cNvSpPr>
            <a:spLocks noGrp="1"/>
          </p:cNvSpPr>
          <p:nvPr>
            <p:ph sz="half" idx="1"/>
          </p:nvPr>
        </p:nvSpPr>
        <p:spPr>
          <a:xfrm>
            <a:off x="838200" y="1864722"/>
            <a:ext cx="5181600" cy="3199379"/>
          </a:xfrm>
        </p:spPr>
        <p:txBody>
          <a:bodyPr>
            <a:normAutofit/>
          </a:bodyPr>
          <a:lstStyle/>
          <a:p>
            <a:r>
              <a:rPr lang="en-AU" dirty="0"/>
              <a:t>Are the graphs between Recall and FPR for each class</a:t>
            </a:r>
          </a:p>
          <a:p>
            <a:pPr lvl="1"/>
            <a:r>
              <a:rPr lang="en-AU" dirty="0"/>
              <a:t>These are generated by varying the thresholds </a:t>
            </a:r>
          </a:p>
          <a:p>
            <a:pPr lvl="1"/>
            <a:r>
              <a:rPr lang="en-AU" dirty="0"/>
              <a:t>The threshold above which the model probability for each class signifies that the data is predicted to belong to that class. </a:t>
            </a:r>
          </a:p>
        </p:txBody>
      </p:sp>
      <p:grpSp>
        <p:nvGrpSpPr>
          <p:cNvPr id="4" name="Group 3">
            <a:extLst>
              <a:ext uri="{FF2B5EF4-FFF2-40B4-BE49-F238E27FC236}">
                <a16:creationId xmlns:a16="http://schemas.microsoft.com/office/drawing/2014/main" id="{84AED9E8-1EAF-0B23-DDC9-70EB694D1461}"/>
              </a:ext>
            </a:extLst>
          </p:cNvPr>
          <p:cNvGrpSpPr/>
          <p:nvPr/>
        </p:nvGrpSpPr>
        <p:grpSpPr>
          <a:xfrm>
            <a:off x="5911334" y="1690688"/>
            <a:ext cx="5199689" cy="4632325"/>
            <a:chOff x="5911334" y="1690688"/>
            <a:chExt cx="5199689" cy="4632325"/>
          </a:xfrm>
        </p:grpSpPr>
        <p:cxnSp>
          <p:nvCxnSpPr>
            <p:cNvPr id="6" name="Straight Arrow Connector 5">
              <a:extLst>
                <a:ext uri="{FF2B5EF4-FFF2-40B4-BE49-F238E27FC236}">
                  <a16:creationId xmlns:a16="http://schemas.microsoft.com/office/drawing/2014/main" id="{364DDB88-AEF6-6FA5-294C-3174D1EDA96A}"/>
                </a:ext>
              </a:extLst>
            </p:cNvPr>
            <p:cNvCxnSpPr/>
            <p:nvPr/>
          </p:nvCxnSpPr>
          <p:spPr>
            <a:xfrm>
              <a:off x="6315740" y="1690688"/>
              <a:ext cx="0" cy="4486275"/>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79789CA-AA45-0CDB-DD35-EBE0C3A07702}"/>
                </a:ext>
              </a:extLst>
            </p:cNvPr>
            <p:cNvCxnSpPr/>
            <p:nvPr/>
          </p:nvCxnSpPr>
          <p:spPr>
            <a:xfrm>
              <a:off x="6019800" y="5901070"/>
              <a:ext cx="509122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9BA790B-A221-7CB6-8402-7B5E4BE00656}"/>
                </a:ext>
              </a:extLst>
            </p:cNvPr>
            <p:cNvSpPr txBox="1"/>
            <p:nvPr/>
          </p:nvSpPr>
          <p:spPr>
            <a:xfrm>
              <a:off x="8298350" y="5901070"/>
              <a:ext cx="543739" cy="369332"/>
            </a:xfrm>
            <a:prstGeom prst="rect">
              <a:avLst/>
            </a:prstGeom>
            <a:noFill/>
          </p:spPr>
          <p:txBody>
            <a:bodyPr wrap="none" rtlCol="0">
              <a:spAutoFit/>
            </a:bodyPr>
            <a:lstStyle/>
            <a:p>
              <a:r>
                <a:rPr lang="en-AU" b="1" dirty="0"/>
                <a:t>FPR</a:t>
              </a:r>
            </a:p>
          </p:txBody>
        </p:sp>
        <p:sp>
          <p:nvSpPr>
            <p:cNvPr id="10" name="TextBox 9">
              <a:extLst>
                <a:ext uri="{FF2B5EF4-FFF2-40B4-BE49-F238E27FC236}">
                  <a16:creationId xmlns:a16="http://schemas.microsoft.com/office/drawing/2014/main" id="{77B917ED-7E07-501C-D455-10DCAB4ECF52}"/>
                </a:ext>
              </a:extLst>
            </p:cNvPr>
            <p:cNvSpPr txBox="1"/>
            <p:nvPr/>
          </p:nvSpPr>
          <p:spPr>
            <a:xfrm rot="16200000">
              <a:off x="5722308" y="3749159"/>
              <a:ext cx="747384" cy="369332"/>
            </a:xfrm>
            <a:prstGeom prst="rect">
              <a:avLst/>
            </a:prstGeom>
            <a:noFill/>
          </p:spPr>
          <p:txBody>
            <a:bodyPr wrap="none" rtlCol="0">
              <a:spAutoFit/>
            </a:bodyPr>
            <a:lstStyle/>
            <a:p>
              <a:r>
                <a:rPr lang="en-AU" b="1" dirty="0"/>
                <a:t>Recall</a:t>
              </a:r>
            </a:p>
          </p:txBody>
        </p:sp>
        <p:sp>
          <p:nvSpPr>
            <p:cNvPr id="12" name="TextBox 11">
              <a:extLst>
                <a:ext uri="{FF2B5EF4-FFF2-40B4-BE49-F238E27FC236}">
                  <a16:creationId xmlns:a16="http://schemas.microsoft.com/office/drawing/2014/main" id="{B85E5542-2C0A-4C45-B8AC-BC9D75010562}"/>
                </a:ext>
              </a:extLst>
            </p:cNvPr>
            <p:cNvSpPr txBox="1"/>
            <p:nvPr/>
          </p:nvSpPr>
          <p:spPr>
            <a:xfrm>
              <a:off x="10781414" y="5953681"/>
              <a:ext cx="301686" cy="369332"/>
            </a:xfrm>
            <a:prstGeom prst="rect">
              <a:avLst/>
            </a:prstGeom>
            <a:noFill/>
          </p:spPr>
          <p:txBody>
            <a:bodyPr wrap="none" rtlCol="0">
              <a:spAutoFit/>
            </a:bodyPr>
            <a:lstStyle/>
            <a:p>
              <a:r>
                <a:rPr lang="en-AU" dirty="0"/>
                <a:t>1</a:t>
              </a:r>
            </a:p>
          </p:txBody>
        </p:sp>
        <p:sp>
          <p:nvSpPr>
            <p:cNvPr id="14" name="TextBox 13">
              <a:extLst>
                <a:ext uri="{FF2B5EF4-FFF2-40B4-BE49-F238E27FC236}">
                  <a16:creationId xmlns:a16="http://schemas.microsoft.com/office/drawing/2014/main" id="{8DC2EDAF-E2E6-9C76-5005-E6BA11361C28}"/>
                </a:ext>
              </a:extLst>
            </p:cNvPr>
            <p:cNvSpPr txBox="1"/>
            <p:nvPr/>
          </p:nvSpPr>
          <p:spPr>
            <a:xfrm>
              <a:off x="5945157" y="1984291"/>
              <a:ext cx="301686" cy="369332"/>
            </a:xfrm>
            <a:prstGeom prst="rect">
              <a:avLst/>
            </a:prstGeom>
            <a:noFill/>
          </p:spPr>
          <p:txBody>
            <a:bodyPr wrap="square" rtlCol="0">
              <a:spAutoFit/>
            </a:bodyPr>
            <a:lstStyle/>
            <a:p>
              <a:r>
                <a:rPr lang="en-AU" dirty="0"/>
                <a:t>1</a:t>
              </a:r>
            </a:p>
          </p:txBody>
        </p:sp>
        <p:sp>
          <p:nvSpPr>
            <p:cNvPr id="15" name="TextBox 14">
              <a:extLst>
                <a:ext uri="{FF2B5EF4-FFF2-40B4-BE49-F238E27FC236}">
                  <a16:creationId xmlns:a16="http://schemas.microsoft.com/office/drawing/2014/main" id="{5D1496D4-68A6-0AB5-04FA-5868F6A8CD6B}"/>
                </a:ext>
              </a:extLst>
            </p:cNvPr>
            <p:cNvSpPr txBox="1"/>
            <p:nvPr/>
          </p:nvSpPr>
          <p:spPr>
            <a:xfrm>
              <a:off x="5945157" y="5953681"/>
              <a:ext cx="301686" cy="369332"/>
            </a:xfrm>
            <a:prstGeom prst="rect">
              <a:avLst/>
            </a:prstGeom>
            <a:noFill/>
          </p:spPr>
          <p:txBody>
            <a:bodyPr wrap="none" rtlCol="0">
              <a:spAutoFit/>
            </a:bodyPr>
            <a:lstStyle/>
            <a:p>
              <a:r>
                <a:rPr lang="en-AU" dirty="0"/>
                <a:t>0</a:t>
              </a:r>
            </a:p>
          </p:txBody>
        </p:sp>
      </p:grpSp>
      <p:sp>
        <p:nvSpPr>
          <p:cNvPr id="7" name="TextBox 6">
            <a:extLst>
              <a:ext uri="{FF2B5EF4-FFF2-40B4-BE49-F238E27FC236}">
                <a16:creationId xmlns:a16="http://schemas.microsoft.com/office/drawing/2014/main" id="{3EC40059-6FFA-B79C-628D-A212C5F9D013}"/>
              </a:ext>
            </a:extLst>
          </p:cNvPr>
          <p:cNvSpPr txBox="1"/>
          <p:nvPr/>
        </p:nvSpPr>
        <p:spPr>
          <a:xfrm>
            <a:off x="3740417" y="6157580"/>
            <a:ext cx="2526347" cy="646331"/>
          </a:xfrm>
          <a:prstGeom prst="rect">
            <a:avLst/>
          </a:prstGeom>
          <a:noFill/>
        </p:spPr>
        <p:txBody>
          <a:bodyPr wrap="square" rtlCol="0">
            <a:spAutoFit/>
          </a:bodyPr>
          <a:lstStyle/>
          <a:p>
            <a:r>
              <a:rPr lang="en-US" dirty="0"/>
              <a:t>No data belongs to that class i.e., threshold = 1 </a:t>
            </a:r>
          </a:p>
        </p:txBody>
      </p:sp>
      <p:cxnSp>
        <p:nvCxnSpPr>
          <p:cNvPr id="17" name="Straight Connector 16">
            <a:extLst>
              <a:ext uri="{FF2B5EF4-FFF2-40B4-BE49-F238E27FC236}">
                <a16:creationId xmlns:a16="http://schemas.microsoft.com/office/drawing/2014/main" id="{C2086822-CF06-D472-F1B5-B82B618CC445}"/>
              </a:ext>
            </a:extLst>
          </p:cNvPr>
          <p:cNvCxnSpPr>
            <a:cxnSpLocks/>
            <a:stCxn id="14" idx="3"/>
          </p:cNvCxnSpPr>
          <p:nvPr/>
        </p:nvCxnSpPr>
        <p:spPr>
          <a:xfrm>
            <a:off x="6246843" y="2168957"/>
            <a:ext cx="46854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A1A808A-A749-8DC2-2CFC-3792166D7C35}"/>
              </a:ext>
            </a:extLst>
          </p:cNvPr>
          <p:cNvCxnSpPr>
            <a:cxnSpLocks/>
            <a:stCxn id="12" idx="0"/>
          </p:cNvCxnSpPr>
          <p:nvPr/>
        </p:nvCxnSpPr>
        <p:spPr>
          <a:xfrm flipV="1">
            <a:off x="10932257" y="2168957"/>
            <a:ext cx="0" cy="3784724"/>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D5B2B23-9D77-1E88-20A6-3D426790D798}"/>
              </a:ext>
            </a:extLst>
          </p:cNvPr>
          <p:cNvSpPr txBox="1"/>
          <p:nvPr/>
        </p:nvSpPr>
        <p:spPr>
          <a:xfrm>
            <a:off x="9296412" y="1413729"/>
            <a:ext cx="2970004" cy="646331"/>
          </a:xfrm>
          <a:prstGeom prst="rect">
            <a:avLst/>
          </a:prstGeom>
          <a:noFill/>
        </p:spPr>
        <p:txBody>
          <a:bodyPr wrap="square" rtlCol="0">
            <a:spAutoFit/>
          </a:bodyPr>
          <a:lstStyle/>
          <a:p>
            <a:r>
              <a:rPr lang="en-US" dirty="0"/>
              <a:t>All data is considered to be that class i.e., threshold = 0</a:t>
            </a:r>
          </a:p>
        </p:txBody>
      </p:sp>
      <p:cxnSp>
        <p:nvCxnSpPr>
          <p:cNvPr id="26" name="Straight Connector 25">
            <a:extLst>
              <a:ext uri="{FF2B5EF4-FFF2-40B4-BE49-F238E27FC236}">
                <a16:creationId xmlns:a16="http://schemas.microsoft.com/office/drawing/2014/main" id="{1DB14923-B3B2-55A9-83D4-03DD16BB336C}"/>
              </a:ext>
            </a:extLst>
          </p:cNvPr>
          <p:cNvCxnSpPr>
            <a:cxnSpLocks/>
          </p:cNvCxnSpPr>
          <p:nvPr/>
        </p:nvCxnSpPr>
        <p:spPr>
          <a:xfrm flipV="1">
            <a:off x="6315740" y="2168137"/>
            <a:ext cx="4616517" cy="3732932"/>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Star: 5 Points 22">
            <a:extLst>
              <a:ext uri="{FF2B5EF4-FFF2-40B4-BE49-F238E27FC236}">
                <a16:creationId xmlns:a16="http://schemas.microsoft.com/office/drawing/2014/main" id="{D91A81C4-3364-3D26-6577-98470118C2E4}"/>
              </a:ext>
            </a:extLst>
          </p:cNvPr>
          <p:cNvSpPr/>
          <p:nvPr/>
        </p:nvSpPr>
        <p:spPr>
          <a:xfrm>
            <a:off x="10834306" y="2057553"/>
            <a:ext cx="195901" cy="214516"/>
          </a:xfrm>
          <a:prstGeom prst="star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A1DA0679-FEC6-E566-B0BE-E6C009759DAE}"/>
              </a:ext>
            </a:extLst>
          </p:cNvPr>
          <p:cNvSpPr/>
          <p:nvPr/>
        </p:nvSpPr>
        <p:spPr>
          <a:xfrm>
            <a:off x="6217788" y="5784373"/>
            <a:ext cx="195901" cy="214516"/>
          </a:xfrm>
          <a:prstGeom prst="star5">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DE066387-EEF9-40A4-0B4C-F42864644102}"/>
              </a:ext>
            </a:extLst>
          </p:cNvPr>
          <p:cNvSpPr txBox="1"/>
          <p:nvPr/>
        </p:nvSpPr>
        <p:spPr>
          <a:xfrm rot="19258224">
            <a:off x="7671541" y="3749157"/>
            <a:ext cx="1619354" cy="369332"/>
          </a:xfrm>
          <a:prstGeom prst="rect">
            <a:avLst/>
          </a:prstGeom>
          <a:noFill/>
        </p:spPr>
        <p:txBody>
          <a:bodyPr wrap="none" rtlCol="0">
            <a:spAutoFit/>
          </a:bodyPr>
          <a:lstStyle/>
          <a:p>
            <a:r>
              <a:rPr lang="en-US" dirty="0">
                <a:solidFill>
                  <a:schemeClr val="accent6"/>
                </a:solidFill>
              </a:rPr>
              <a:t>Random model</a:t>
            </a:r>
          </a:p>
        </p:txBody>
      </p:sp>
    </p:spTree>
    <p:extLst>
      <p:ext uri="{BB962C8B-B14F-4D97-AF65-F5344CB8AC3E}">
        <p14:creationId xmlns:p14="http://schemas.microsoft.com/office/powerpoint/2010/main" val="299583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53D6-2B47-ECEF-EECD-97A56854B64D}"/>
              </a:ext>
            </a:extLst>
          </p:cNvPr>
          <p:cNvSpPr>
            <a:spLocks noGrp="1"/>
          </p:cNvSpPr>
          <p:nvPr>
            <p:ph type="title"/>
          </p:nvPr>
        </p:nvSpPr>
        <p:spPr/>
        <p:txBody>
          <a:bodyPr/>
          <a:lstStyle/>
          <a:p>
            <a:r>
              <a:rPr lang="en-AU" dirty="0"/>
              <a:t>AUC – Area Under Curve (ROC)</a:t>
            </a:r>
          </a:p>
        </p:txBody>
      </p:sp>
      <p:sp>
        <p:nvSpPr>
          <p:cNvPr id="3" name="Content Placeholder 2">
            <a:extLst>
              <a:ext uri="{FF2B5EF4-FFF2-40B4-BE49-F238E27FC236}">
                <a16:creationId xmlns:a16="http://schemas.microsoft.com/office/drawing/2014/main" id="{708063C7-AB54-C8E9-465C-15AFD61B956F}"/>
              </a:ext>
            </a:extLst>
          </p:cNvPr>
          <p:cNvSpPr>
            <a:spLocks noGrp="1"/>
          </p:cNvSpPr>
          <p:nvPr>
            <p:ph sz="half" idx="1"/>
          </p:nvPr>
        </p:nvSpPr>
        <p:spPr/>
        <p:txBody>
          <a:bodyPr/>
          <a:lstStyle/>
          <a:p>
            <a:endParaRPr lang="en-AU" dirty="0"/>
          </a:p>
        </p:txBody>
      </p:sp>
      <p:grpSp>
        <p:nvGrpSpPr>
          <p:cNvPr id="5" name="Group 4">
            <a:extLst>
              <a:ext uri="{FF2B5EF4-FFF2-40B4-BE49-F238E27FC236}">
                <a16:creationId xmlns:a16="http://schemas.microsoft.com/office/drawing/2014/main" id="{AF6B2E58-1EA4-64FC-4A33-13791921C113}"/>
              </a:ext>
            </a:extLst>
          </p:cNvPr>
          <p:cNvGrpSpPr/>
          <p:nvPr/>
        </p:nvGrpSpPr>
        <p:grpSpPr>
          <a:xfrm>
            <a:off x="6377027" y="1504658"/>
            <a:ext cx="5169931" cy="4993272"/>
            <a:chOff x="5941092" y="1574730"/>
            <a:chExt cx="5169931" cy="4993272"/>
          </a:xfrm>
        </p:grpSpPr>
        <p:cxnSp>
          <p:nvCxnSpPr>
            <p:cNvPr id="6" name="Straight Arrow Connector 5">
              <a:extLst>
                <a:ext uri="{FF2B5EF4-FFF2-40B4-BE49-F238E27FC236}">
                  <a16:creationId xmlns:a16="http://schemas.microsoft.com/office/drawing/2014/main" id="{FF90CFA2-3DA9-5252-F66E-0C50959B1321}"/>
                </a:ext>
              </a:extLst>
            </p:cNvPr>
            <p:cNvCxnSpPr/>
            <p:nvPr/>
          </p:nvCxnSpPr>
          <p:spPr>
            <a:xfrm>
              <a:off x="6315740" y="1690688"/>
              <a:ext cx="0" cy="44862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3C91ED3-2C4F-D4A1-AD95-6A91AEE4CF15}"/>
                </a:ext>
              </a:extLst>
            </p:cNvPr>
            <p:cNvCxnSpPr/>
            <p:nvPr/>
          </p:nvCxnSpPr>
          <p:spPr>
            <a:xfrm>
              <a:off x="6019800" y="5901070"/>
              <a:ext cx="50912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E0A626A-EB57-B8A8-4CC0-34E6264F1705}"/>
                </a:ext>
              </a:extLst>
            </p:cNvPr>
            <p:cNvSpPr txBox="1"/>
            <p:nvPr/>
          </p:nvSpPr>
          <p:spPr>
            <a:xfrm>
              <a:off x="9237200" y="5992297"/>
              <a:ext cx="534121" cy="369332"/>
            </a:xfrm>
            <a:prstGeom prst="rect">
              <a:avLst/>
            </a:prstGeom>
            <a:noFill/>
          </p:spPr>
          <p:txBody>
            <a:bodyPr wrap="none" rtlCol="0">
              <a:spAutoFit/>
            </a:bodyPr>
            <a:lstStyle/>
            <a:p>
              <a:r>
                <a:rPr lang="en-AU" dirty="0"/>
                <a:t>FPR</a:t>
              </a:r>
            </a:p>
          </p:txBody>
        </p:sp>
        <p:sp>
          <p:nvSpPr>
            <p:cNvPr id="9" name="TextBox 8">
              <a:extLst>
                <a:ext uri="{FF2B5EF4-FFF2-40B4-BE49-F238E27FC236}">
                  <a16:creationId xmlns:a16="http://schemas.microsoft.com/office/drawing/2014/main" id="{EDF6D825-2A2D-9A66-1C9D-34804BD9D01D}"/>
                </a:ext>
              </a:extLst>
            </p:cNvPr>
            <p:cNvSpPr txBox="1"/>
            <p:nvPr/>
          </p:nvSpPr>
          <p:spPr>
            <a:xfrm rot="16200000">
              <a:off x="5759089" y="2974067"/>
              <a:ext cx="733342" cy="369332"/>
            </a:xfrm>
            <a:prstGeom prst="rect">
              <a:avLst/>
            </a:prstGeom>
            <a:noFill/>
          </p:spPr>
          <p:txBody>
            <a:bodyPr wrap="none" rtlCol="0">
              <a:spAutoFit/>
            </a:bodyPr>
            <a:lstStyle/>
            <a:p>
              <a:r>
                <a:rPr lang="en-AU" dirty="0"/>
                <a:t>Recall</a:t>
              </a:r>
            </a:p>
          </p:txBody>
        </p:sp>
        <p:sp>
          <p:nvSpPr>
            <p:cNvPr id="10" name="Freeform: Shape 9">
              <a:extLst>
                <a:ext uri="{FF2B5EF4-FFF2-40B4-BE49-F238E27FC236}">
                  <a16:creationId xmlns:a16="http://schemas.microsoft.com/office/drawing/2014/main" id="{67E6990B-5D64-4F36-615C-041C123865E6}"/>
                </a:ext>
              </a:extLst>
            </p:cNvPr>
            <p:cNvSpPr/>
            <p:nvPr/>
          </p:nvSpPr>
          <p:spPr>
            <a:xfrm>
              <a:off x="6326372" y="1977656"/>
              <a:ext cx="4455042" cy="3934046"/>
            </a:xfrm>
            <a:custGeom>
              <a:avLst/>
              <a:gdLst>
                <a:gd name="connsiteX0" fmla="*/ 0 w 4455042"/>
                <a:gd name="connsiteY0" fmla="*/ 3934046 h 3934046"/>
                <a:gd name="connsiteX1" fmla="*/ 595423 w 4455042"/>
                <a:gd name="connsiteY1" fmla="*/ 1998921 h 3934046"/>
                <a:gd name="connsiteX2" fmla="*/ 1818168 w 4455042"/>
                <a:gd name="connsiteY2" fmla="*/ 1073888 h 3934046"/>
                <a:gd name="connsiteX3" fmla="*/ 2913321 w 4455042"/>
                <a:gd name="connsiteY3" fmla="*/ 563525 h 3934046"/>
                <a:gd name="connsiteX4" fmla="*/ 3498112 w 4455042"/>
                <a:gd name="connsiteY4" fmla="*/ 350874 h 3934046"/>
                <a:gd name="connsiteX5" fmla="*/ 4455042 w 4455042"/>
                <a:gd name="connsiteY5" fmla="*/ 0 h 3934046"/>
                <a:gd name="connsiteX6" fmla="*/ 4455042 w 4455042"/>
                <a:gd name="connsiteY6" fmla="*/ 0 h 3934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042" h="3934046">
                  <a:moveTo>
                    <a:pt x="0" y="3934046"/>
                  </a:moveTo>
                  <a:cubicBezTo>
                    <a:pt x="146197" y="3204830"/>
                    <a:pt x="292395" y="2475614"/>
                    <a:pt x="595423" y="1998921"/>
                  </a:cubicBezTo>
                  <a:cubicBezTo>
                    <a:pt x="898451" y="1522228"/>
                    <a:pt x="1431852" y="1313121"/>
                    <a:pt x="1818168" y="1073888"/>
                  </a:cubicBezTo>
                  <a:cubicBezTo>
                    <a:pt x="2204484" y="834655"/>
                    <a:pt x="2633331" y="684027"/>
                    <a:pt x="2913321" y="563525"/>
                  </a:cubicBezTo>
                  <a:cubicBezTo>
                    <a:pt x="3193311" y="443023"/>
                    <a:pt x="3498112" y="350874"/>
                    <a:pt x="3498112" y="350874"/>
                  </a:cubicBezTo>
                  <a:lnTo>
                    <a:pt x="4455042" y="0"/>
                  </a:lnTo>
                  <a:lnTo>
                    <a:pt x="4455042"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B76D175E-C12D-4D91-46B5-7FC748432CAF}"/>
                </a:ext>
              </a:extLst>
            </p:cNvPr>
            <p:cNvSpPr txBox="1"/>
            <p:nvPr/>
          </p:nvSpPr>
          <p:spPr>
            <a:xfrm>
              <a:off x="10781414" y="5953681"/>
              <a:ext cx="301686" cy="369332"/>
            </a:xfrm>
            <a:prstGeom prst="rect">
              <a:avLst/>
            </a:prstGeom>
            <a:noFill/>
          </p:spPr>
          <p:txBody>
            <a:bodyPr wrap="none" rtlCol="0">
              <a:spAutoFit/>
            </a:bodyPr>
            <a:lstStyle/>
            <a:p>
              <a:r>
                <a:rPr lang="en-AU" dirty="0"/>
                <a:t>1</a:t>
              </a:r>
            </a:p>
          </p:txBody>
        </p:sp>
        <p:sp>
          <p:nvSpPr>
            <p:cNvPr id="12" name="TextBox 11">
              <a:extLst>
                <a:ext uri="{FF2B5EF4-FFF2-40B4-BE49-F238E27FC236}">
                  <a16:creationId xmlns:a16="http://schemas.microsoft.com/office/drawing/2014/main" id="{EFEB61B8-AD95-2703-CA61-8EE09E22EC59}"/>
                </a:ext>
              </a:extLst>
            </p:cNvPr>
            <p:cNvSpPr txBox="1"/>
            <p:nvPr/>
          </p:nvSpPr>
          <p:spPr>
            <a:xfrm>
              <a:off x="5941092" y="1574730"/>
              <a:ext cx="301686" cy="369332"/>
            </a:xfrm>
            <a:prstGeom prst="rect">
              <a:avLst/>
            </a:prstGeom>
            <a:noFill/>
          </p:spPr>
          <p:txBody>
            <a:bodyPr wrap="square" rtlCol="0">
              <a:spAutoFit/>
            </a:bodyPr>
            <a:lstStyle/>
            <a:p>
              <a:r>
                <a:rPr lang="en-AU" dirty="0"/>
                <a:t>1</a:t>
              </a:r>
            </a:p>
          </p:txBody>
        </p:sp>
        <p:sp>
          <p:nvSpPr>
            <p:cNvPr id="13" name="TextBox 12">
              <a:extLst>
                <a:ext uri="{FF2B5EF4-FFF2-40B4-BE49-F238E27FC236}">
                  <a16:creationId xmlns:a16="http://schemas.microsoft.com/office/drawing/2014/main" id="{E2E0C4AC-622C-7A02-DA88-2147573A1F0A}"/>
                </a:ext>
              </a:extLst>
            </p:cNvPr>
            <p:cNvSpPr txBox="1"/>
            <p:nvPr/>
          </p:nvSpPr>
          <p:spPr>
            <a:xfrm>
              <a:off x="6175529" y="6198670"/>
              <a:ext cx="301686" cy="369332"/>
            </a:xfrm>
            <a:prstGeom prst="rect">
              <a:avLst/>
            </a:prstGeom>
            <a:noFill/>
          </p:spPr>
          <p:txBody>
            <a:bodyPr wrap="none" rtlCol="0">
              <a:spAutoFit/>
            </a:bodyPr>
            <a:lstStyle/>
            <a:p>
              <a:r>
                <a:rPr lang="en-AU" dirty="0"/>
                <a:t>0</a:t>
              </a:r>
            </a:p>
          </p:txBody>
        </p:sp>
      </p:grpSp>
      <p:sp>
        <p:nvSpPr>
          <p:cNvPr id="14" name="Freeform: Shape 13">
            <a:extLst>
              <a:ext uri="{FF2B5EF4-FFF2-40B4-BE49-F238E27FC236}">
                <a16:creationId xmlns:a16="http://schemas.microsoft.com/office/drawing/2014/main" id="{C060A950-1DE4-9724-BDDE-1051704CC870}"/>
              </a:ext>
            </a:extLst>
          </p:cNvPr>
          <p:cNvSpPr/>
          <p:nvPr/>
        </p:nvSpPr>
        <p:spPr>
          <a:xfrm>
            <a:off x="6772941" y="1831524"/>
            <a:ext cx="4931230" cy="4004645"/>
          </a:xfrm>
          <a:custGeom>
            <a:avLst/>
            <a:gdLst>
              <a:gd name="connsiteX0" fmla="*/ 0 w 4879081"/>
              <a:gd name="connsiteY0" fmla="*/ 4378693 h 4670484"/>
              <a:gd name="connsiteX1" fmla="*/ 329609 w 4879081"/>
              <a:gd name="connsiteY1" fmla="*/ 2996460 h 4670484"/>
              <a:gd name="connsiteX2" fmla="*/ 723013 w 4879081"/>
              <a:gd name="connsiteY2" fmla="*/ 2252181 h 4670484"/>
              <a:gd name="connsiteX3" fmla="*/ 1924493 w 4879081"/>
              <a:gd name="connsiteY3" fmla="*/ 1465372 h 4670484"/>
              <a:gd name="connsiteX4" fmla="*/ 2849525 w 4879081"/>
              <a:gd name="connsiteY4" fmla="*/ 1050702 h 4670484"/>
              <a:gd name="connsiteX5" fmla="*/ 3965944 w 4879081"/>
              <a:gd name="connsiteY5" fmla="*/ 604135 h 4670484"/>
              <a:gd name="connsiteX6" fmla="*/ 4455041 w 4879081"/>
              <a:gd name="connsiteY6" fmla="*/ 465911 h 4670484"/>
              <a:gd name="connsiteX7" fmla="*/ 4837813 w 4879081"/>
              <a:gd name="connsiteY7" fmla="*/ 253260 h 4670484"/>
              <a:gd name="connsiteX8" fmla="*/ 4869711 w 4879081"/>
              <a:gd name="connsiteY8" fmla="*/ 4378693 h 4670484"/>
              <a:gd name="connsiteX9" fmla="*/ 4848446 w 4879081"/>
              <a:gd name="connsiteY9" fmla="*/ 4336163 h 4670484"/>
              <a:gd name="connsiteX10" fmla="*/ 0 w 4879081"/>
              <a:gd name="connsiteY10" fmla="*/ 4378693 h 4670484"/>
              <a:gd name="connsiteX0" fmla="*/ 0 w 4997377"/>
              <a:gd name="connsiteY0" fmla="*/ 4374058 h 4618414"/>
              <a:gd name="connsiteX1" fmla="*/ 329609 w 4997377"/>
              <a:gd name="connsiteY1" fmla="*/ 2991825 h 4618414"/>
              <a:gd name="connsiteX2" fmla="*/ 723013 w 4997377"/>
              <a:gd name="connsiteY2" fmla="*/ 2247546 h 4618414"/>
              <a:gd name="connsiteX3" fmla="*/ 1924493 w 4997377"/>
              <a:gd name="connsiteY3" fmla="*/ 1460737 h 4618414"/>
              <a:gd name="connsiteX4" fmla="*/ 2849525 w 4997377"/>
              <a:gd name="connsiteY4" fmla="*/ 1046067 h 4618414"/>
              <a:gd name="connsiteX5" fmla="*/ 3965944 w 4997377"/>
              <a:gd name="connsiteY5" fmla="*/ 599500 h 4618414"/>
              <a:gd name="connsiteX6" fmla="*/ 4455041 w 4997377"/>
              <a:gd name="connsiteY6" fmla="*/ 461276 h 4618414"/>
              <a:gd name="connsiteX7" fmla="*/ 4837813 w 4997377"/>
              <a:gd name="connsiteY7" fmla="*/ 248625 h 4618414"/>
              <a:gd name="connsiteX8" fmla="*/ 4997362 w 4997377"/>
              <a:gd name="connsiteY8" fmla="*/ 4310401 h 4618414"/>
              <a:gd name="connsiteX9" fmla="*/ 4848446 w 4997377"/>
              <a:gd name="connsiteY9" fmla="*/ 4331528 h 4618414"/>
              <a:gd name="connsiteX10" fmla="*/ 0 w 4997377"/>
              <a:gd name="connsiteY10" fmla="*/ 4374058 h 4618414"/>
              <a:gd name="connsiteX0" fmla="*/ 0 w 5029287"/>
              <a:gd name="connsiteY0" fmla="*/ 4364021 h 4512437"/>
              <a:gd name="connsiteX1" fmla="*/ 329609 w 5029287"/>
              <a:gd name="connsiteY1" fmla="*/ 2981788 h 4512437"/>
              <a:gd name="connsiteX2" fmla="*/ 723013 w 5029287"/>
              <a:gd name="connsiteY2" fmla="*/ 2237509 h 4512437"/>
              <a:gd name="connsiteX3" fmla="*/ 1924493 w 5029287"/>
              <a:gd name="connsiteY3" fmla="*/ 1450700 h 4512437"/>
              <a:gd name="connsiteX4" fmla="*/ 2849525 w 5029287"/>
              <a:gd name="connsiteY4" fmla="*/ 1036030 h 4512437"/>
              <a:gd name="connsiteX5" fmla="*/ 3965944 w 5029287"/>
              <a:gd name="connsiteY5" fmla="*/ 589463 h 4512437"/>
              <a:gd name="connsiteX6" fmla="*/ 4455041 w 5029287"/>
              <a:gd name="connsiteY6" fmla="*/ 451239 h 4512437"/>
              <a:gd name="connsiteX7" fmla="*/ 4837813 w 5029287"/>
              <a:gd name="connsiteY7" fmla="*/ 238588 h 4512437"/>
              <a:gd name="connsiteX8" fmla="*/ 5029275 w 5029287"/>
              <a:gd name="connsiteY8" fmla="*/ 4162442 h 4512437"/>
              <a:gd name="connsiteX9" fmla="*/ 4848446 w 5029287"/>
              <a:gd name="connsiteY9" fmla="*/ 4321491 h 4512437"/>
              <a:gd name="connsiteX10" fmla="*/ 0 w 5029287"/>
              <a:gd name="connsiteY10" fmla="*/ 4364021 h 4512437"/>
              <a:gd name="connsiteX0" fmla="*/ 0 w 5029276"/>
              <a:gd name="connsiteY0" fmla="*/ 4364021 h 4505270"/>
              <a:gd name="connsiteX1" fmla="*/ 329609 w 5029276"/>
              <a:gd name="connsiteY1" fmla="*/ 2981788 h 4505270"/>
              <a:gd name="connsiteX2" fmla="*/ 723013 w 5029276"/>
              <a:gd name="connsiteY2" fmla="*/ 2237509 h 4505270"/>
              <a:gd name="connsiteX3" fmla="*/ 1924493 w 5029276"/>
              <a:gd name="connsiteY3" fmla="*/ 1450700 h 4505270"/>
              <a:gd name="connsiteX4" fmla="*/ 2849525 w 5029276"/>
              <a:gd name="connsiteY4" fmla="*/ 1036030 h 4505270"/>
              <a:gd name="connsiteX5" fmla="*/ 3965944 w 5029276"/>
              <a:gd name="connsiteY5" fmla="*/ 589463 h 4505270"/>
              <a:gd name="connsiteX6" fmla="*/ 4455041 w 5029276"/>
              <a:gd name="connsiteY6" fmla="*/ 451239 h 4505270"/>
              <a:gd name="connsiteX7" fmla="*/ 4837813 w 5029276"/>
              <a:gd name="connsiteY7" fmla="*/ 238588 h 4505270"/>
              <a:gd name="connsiteX8" fmla="*/ 5029275 w 5029276"/>
              <a:gd name="connsiteY8" fmla="*/ 4162442 h 4505270"/>
              <a:gd name="connsiteX9" fmla="*/ 3220905 w 5029276"/>
              <a:gd name="connsiteY9" fmla="*/ 4300273 h 4505270"/>
              <a:gd name="connsiteX10" fmla="*/ 0 w 5029276"/>
              <a:gd name="connsiteY10" fmla="*/ 4364021 h 4505270"/>
              <a:gd name="connsiteX0" fmla="*/ 0 w 5008001"/>
              <a:gd name="connsiteY0" fmla="*/ 4349372 h 4371100"/>
              <a:gd name="connsiteX1" fmla="*/ 329609 w 5008001"/>
              <a:gd name="connsiteY1" fmla="*/ 2967139 h 4371100"/>
              <a:gd name="connsiteX2" fmla="*/ 723013 w 5008001"/>
              <a:gd name="connsiteY2" fmla="*/ 2222860 h 4371100"/>
              <a:gd name="connsiteX3" fmla="*/ 1924493 w 5008001"/>
              <a:gd name="connsiteY3" fmla="*/ 1436051 h 4371100"/>
              <a:gd name="connsiteX4" fmla="*/ 2849525 w 5008001"/>
              <a:gd name="connsiteY4" fmla="*/ 1021381 h 4371100"/>
              <a:gd name="connsiteX5" fmla="*/ 3965944 w 5008001"/>
              <a:gd name="connsiteY5" fmla="*/ 574814 h 4371100"/>
              <a:gd name="connsiteX6" fmla="*/ 4455041 w 5008001"/>
              <a:gd name="connsiteY6" fmla="*/ 436590 h 4371100"/>
              <a:gd name="connsiteX7" fmla="*/ 4837813 w 5008001"/>
              <a:gd name="connsiteY7" fmla="*/ 223939 h 4371100"/>
              <a:gd name="connsiteX8" fmla="*/ 5008000 w 5008001"/>
              <a:gd name="connsiteY8" fmla="*/ 3946214 h 4371100"/>
              <a:gd name="connsiteX9" fmla="*/ 3220905 w 5008001"/>
              <a:gd name="connsiteY9" fmla="*/ 4285624 h 4371100"/>
              <a:gd name="connsiteX10" fmla="*/ 0 w 5008001"/>
              <a:gd name="connsiteY10" fmla="*/ 4349372 h 4371100"/>
              <a:gd name="connsiteX0" fmla="*/ 0 w 5008001"/>
              <a:gd name="connsiteY0" fmla="*/ 4349372 h 4405243"/>
              <a:gd name="connsiteX1" fmla="*/ 329609 w 5008001"/>
              <a:gd name="connsiteY1" fmla="*/ 2967139 h 4405243"/>
              <a:gd name="connsiteX2" fmla="*/ 723013 w 5008001"/>
              <a:gd name="connsiteY2" fmla="*/ 2222860 h 4405243"/>
              <a:gd name="connsiteX3" fmla="*/ 1924493 w 5008001"/>
              <a:gd name="connsiteY3" fmla="*/ 1436051 h 4405243"/>
              <a:gd name="connsiteX4" fmla="*/ 2849525 w 5008001"/>
              <a:gd name="connsiteY4" fmla="*/ 1021381 h 4405243"/>
              <a:gd name="connsiteX5" fmla="*/ 3965944 w 5008001"/>
              <a:gd name="connsiteY5" fmla="*/ 574814 h 4405243"/>
              <a:gd name="connsiteX6" fmla="*/ 4455041 w 5008001"/>
              <a:gd name="connsiteY6" fmla="*/ 436590 h 4405243"/>
              <a:gd name="connsiteX7" fmla="*/ 4837813 w 5008001"/>
              <a:gd name="connsiteY7" fmla="*/ 223939 h 4405243"/>
              <a:gd name="connsiteX8" fmla="*/ 5008000 w 5008001"/>
              <a:gd name="connsiteY8" fmla="*/ 3946214 h 4405243"/>
              <a:gd name="connsiteX9" fmla="*/ 3220906 w 5008001"/>
              <a:gd name="connsiteY9" fmla="*/ 4349280 h 4405243"/>
              <a:gd name="connsiteX10" fmla="*/ 0 w 5008001"/>
              <a:gd name="connsiteY10" fmla="*/ 4349372 h 4405243"/>
              <a:gd name="connsiteX0" fmla="*/ 0 w 5050551"/>
              <a:gd name="connsiteY0" fmla="*/ 4347062 h 4390130"/>
              <a:gd name="connsiteX1" fmla="*/ 329609 w 5050551"/>
              <a:gd name="connsiteY1" fmla="*/ 2964829 h 4390130"/>
              <a:gd name="connsiteX2" fmla="*/ 723013 w 5050551"/>
              <a:gd name="connsiteY2" fmla="*/ 2220550 h 4390130"/>
              <a:gd name="connsiteX3" fmla="*/ 1924493 w 5050551"/>
              <a:gd name="connsiteY3" fmla="*/ 1433741 h 4390130"/>
              <a:gd name="connsiteX4" fmla="*/ 2849525 w 5050551"/>
              <a:gd name="connsiteY4" fmla="*/ 1019071 h 4390130"/>
              <a:gd name="connsiteX5" fmla="*/ 3965944 w 5050551"/>
              <a:gd name="connsiteY5" fmla="*/ 572504 h 4390130"/>
              <a:gd name="connsiteX6" fmla="*/ 4455041 w 5050551"/>
              <a:gd name="connsiteY6" fmla="*/ 434280 h 4390130"/>
              <a:gd name="connsiteX7" fmla="*/ 4837813 w 5050551"/>
              <a:gd name="connsiteY7" fmla="*/ 221629 h 4390130"/>
              <a:gd name="connsiteX8" fmla="*/ 5050550 w 5050551"/>
              <a:gd name="connsiteY8" fmla="*/ 3912075 h 4390130"/>
              <a:gd name="connsiteX9" fmla="*/ 3220906 w 5050551"/>
              <a:gd name="connsiteY9" fmla="*/ 4346970 h 4390130"/>
              <a:gd name="connsiteX10" fmla="*/ 0 w 5050551"/>
              <a:gd name="connsiteY10" fmla="*/ 4347062 h 4390130"/>
              <a:gd name="connsiteX0" fmla="*/ 0 w 4892574"/>
              <a:gd name="connsiteY0" fmla="*/ 4347831 h 4395010"/>
              <a:gd name="connsiteX1" fmla="*/ 329609 w 4892574"/>
              <a:gd name="connsiteY1" fmla="*/ 2965598 h 4395010"/>
              <a:gd name="connsiteX2" fmla="*/ 723013 w 4892574"/>
              <a:gd name="connsiteY2" fmla="*/ 2221319 h 4395010"/>
              <a:gd name="connsiteX3" fmla="*/ 1924493 w 4892574"/>
              <a:gd name="connsiteY3" fmla="*/ 1434510 h 4395010"/>
              <a:gd name="connsiteX4" fmla="*/ 2849525 w 4892574"/>
              <a:gd name="connsiteY4" fmla="*/ 1019840 h 4395010"/>
              <a:gd name="connsiteX5" fmla="*/ 3965944 w 4892574"/>
              <a:gd name="connsiteY5" fmla="*/ 573273 h 4395010"/>
              <a:gd name="connsiteX6" fmla="*/ 4455041 w 4892574"/>
              <a:gd name="connsiteY6" fmla="*/ 435049 h 4395010"/>
              <a:gd name="connsiteX7" fmla="*/ 4837813 w 4892574"/>
              <a:gd name="connsiteY7" fmla="*/ 222398 h 4395010"/>
              <a:gd name="connsiteX8" fmla="*/ 4890986 w 4892574"/>
              <a:gd name="connsiteY8" fmla="*/ 3923454 h 4395010"/>
              <a:gd name="connsiteX9" fmla="*/ 3220906 w 4892574"/>
              <a:gd name="connsiteY9" fmla="*/ 4347739 h 4395010"/>
              <a:gd name="connsiteX10" fmla="*/ 0 w 4892574"/>
              <a:gd name="connsiteY10" fmla="*/ 4347831 h 4395010"/>
              <a:gd name="connsiteX0" fmla="*/ 0 w 4896457"/>
              <a:gd name="connsiteY0" fmla="*/ 3978766 h 4025945"/>
              <a:gd name="connsiteX1" fmla="*/ 329609 w 4896457"/>
              <a:gd name="connsiteY1" fmla="*/ 2596533 h 4025945"/>
              <a:gd name="connsiteX2" fmla="*/ 723013 w 4896457"/>
              <a:gd name="connsiteY2" fmla="*/ 1852254 h 4025945"/>
              <a:gd name="connsiteX3" fmla="*/ 1924493 w 4896457"/>
              <a:gd name="connsiteY3" fmla="*/ 1065445 h 4025945"/>
              <a:gd name="connsiteX4" fmla="*/ 2849525 w 4896457"/>
              <a:gd name="connsiteY4" fmla="*/ 650775 h 4025945"/>
              <a:gd name="connsiteX5" fmla="*/ 3965944 w 4896457"/>
              <a:gd name="connsiteY5" fmla="*/ 204208 h 4025945"/>
              <a:gd name="connsiteX6" fmla="*/ 4455041 w 4896457"/>
              <a:gd name="connsiteY6" fmla="*/ 65984 h 4025945"/>
              <a:gd name="connsiteX7" fmla="*/ 4848450 w 4896457"/>
              <a:gd name="connsiteY7" fmla="*/ 351979 h 4025945"/>
              <a:gd name="connsiteX8" fmla="*/ 4890986 w 4896457"/>
              <a:gd name="connsiteY8" fmla="*/ 3554389 h 4025945"/>
              <a:gd name="connsiteX9" fmla="*/ 3220906 w 4896457"/>
              <a:gd name="connsiteY9" fmla="*/ 3978674 h 4025945"/>
              <a:gd name="connsiteX10" fmla="*/ 0 w 4896457"/>
              <a:gd name="connsiteY10" fmla="*/ 3978766 h 4025945"/>
              <a:gd name="connsiteX0" fmla="*/ 0 w 4896457"/>
              <a:gd name="connsiteY0" fmla="*/ 3978766 h 4019604"/>
              <a:gd name="connsiteX1" fmla="*/ 329609 w 4896457"/>
              <a:gd name="connsiteY1" fmla="*/ 2596533 h 4019604"/>
              <a:gd name="connsiteX2" fmla="*/ 723013 w 4896457"/>
              <a:gd name="connsiteY2" fmla="*/ 1852254 h 4019604"/>
              <a:gd name="connsiteX3" fmla="*/ 1924493 w 4896457"/>
              <a:gd name="connsiteY3" fmla="*/ 1065445 h 4019604"/>
              <a:gd name="connsiteX4" fmla="*/ 2849525 w 4896457"/>
              <a:gd name="connsiteY4" fmla="*/ 650775 h 4019604"/>
              <a:gd name="connsiteX5" fmla="*/ 3965944 w 4896457"/>
              <a:gd name="connsiteY5" fmla="*/ 204208 h 4019604"/>
              <a:gd name="connsiteX6" fmla="*/ 4455041 w 4896457"/>
              <a:gd name="connsiteY6" fmla="*/ 65984 h 4019604"/>
              <a:gd name="connsiteX7" fmla="*/ 4848450 w 4896457"/>
              <a:gd name="connsiteY7" fmla="*/ 351979 h 4019604"/>
              <a:gd name="connsiteX8" fmla="*/ 4890986 w 4896457"/>
              <a:gd name="connsiteY8" fmla="*/ 3554389 h 4019604"/>
              <a:gd name="connsiteX9" fmla="*/ 2072053 w 4896457"/>
              <a:gd name="connsiteY9" fmla="*/ 3968064 h 4019604"/>
              <a:gd name="connsiteX10" fmla="*/ 0 w 4896457"/>
              <a:gd name="connsiteY10" fmla="*/ 3978766 h 4019604"/>
              <a:gd name="connsiteX0" fmla="*/ 0 w 4896457"/>
              <a:gd name="connsiteY0" fmla="*/ 3978766 h 4019604"/>
              <a:gd name="connsiteX1" fmla="*/ 329609 w 4896457"/>
              <a:gd name="connsiteY1" fmla="*/ 2596533 h 4019604"/>
              <a:gd name="connsiteX2" fmla="*/ 723013 w 4896457"/>
              <a:gd name="connsiteY2" fmla="*/ 1852254 h 4019604"/>
              <a:gd name="connsiteX3" fmla="*/ 1924493 w 4896457"/>
              <a:gd name="connsiteY3" fmla="*/ 1065445 h 4019604"/>
              <a:gd name="connsiteX4" fmla="*/ 2849525 w 4896457"/>
              <a:gd name="connsiteY4" fmla="*/ 650775 h 4019604"/>
              <a:gd name="connsiteX5" fmla="*/ 3965944 w 4896457"/>
              <a:gd name="connsiteY5" fmla="*/ 204208 h 4019604"/>
              <a:gd name="connsiteX6" fmla="*/ 4455041 w 4896457"/>
              <a:gd name="connsiteY6" fmla="*/ 65984 h 4019604"/>
              <a:gd name="connsiteX7" fmla="*/ 4848450 w 4896457"/>
              <a:gd name="connsiteY7" fmla="*/ 351979 h 4019604"/>
              <a:gd name="connsiteX8" fmla="*/ 4890986 w 4896457"/>
              <a:gd name="connsiteY8" fmla="*/ 3554389 h 4019604"/>
              <a:gd name="connsiteX9" fmla="*/ 2072053 w 4896457"/>
              <a:gd name="connsiteY9" fmla="*/ 3968064 h 4019604"/>
              <a:gd name="connsiteX10" fmla="*/ 0 w 4896457"/>
              <a:gd name="connsiteY10" fmla="*/ 3978766 h 4019604"/>
              <a:gd name="connsiteX0" fmla="*/ 0 w 4896457"/>
              <a:gd name="connsiteY0" fmla="*/ 3978766 h 4003169"/>
              <a:gd name="connsiteX1" fmla="*/ 329609 w 4896457"/>
              <a:gd name="connsiteY1" fmla="*/ 2596533 h 4003169"/>
              <a:gd name="connsiteX2" fmla="*/ 723013 w 4896457"/>
              <a:gd name="connsiteY2" fmla="*/ 1852254 h 4003169"/>
              <a:gd name="connsiteX3" fmla="*/ 1924493 w 4896457"/>
              <a:gd name="connsiteY3" fmla="*/ 1065445 h 4003169"/>
              <a:gd name="connsiteX4" fmla="*/ 2849525 w 4896457"/>
              <a:gd name="connsiteY4" fmla="*/ 650775 h 4003169"/>
              <a:gd name="connsiteX5" fmla="*/ 3965944 w 4896457"/>
              <a:gd name="connsiteY5" fmla="*/ 204208 h 4003169"/>
              <a:gd name="connsiteX6" fmla="*/ 4455041 w 4896457"/>
              <a:gd name="connsiteY6" fmla="*/ 65984 h 4003169"/>
              <a:gd name="connsiteX7" fmla="*/ 4848450 w 4896457"/>
              <a:gd name="connsiteY7" fmla="*/ 351979 h 4003169"/>
              <a:gd name="connsiteX8" fmla="*/ 4890986 w 4896457"/>
              <a:gd name="connsiteY8" fmla="*/ 3554389 h 4003169"/>
              <a:gd name="connsiteX9" fmla="*/ 2072053 w 4896457"/>
              <a:gd name="connsiteY9" fmla="*/ 3968064 h 4003169"/>
              <a:gd name="connsiteX10" fmla="*/ 0 w 4896457"/>
              <a:gd name="connsiteY10" fmla="*/ 3978766 h 4003169"/>
              <a:gd name="connsiteX0" fmla="*/ 0 w 4933536"/>
              <a:gd name="connsiteY0" fmla="*/ 4004518 h 4257136"/>
              <a:gd name="connsiteX1" fmla="*/ 329609 w 4933536"/>
              <a:gd name="connsiteY1" fmla="*/ 2622285 h 4257136"/>
              <a:gd name="connsiteX2" fmla="*/ 723013 w 4933536"/>
              <a:gd name="connsiteY2" fmla="*/ 1878006 h 4257136"/>
              <a:gd name="connsiteX3" fmla="*/ 1924493 w 4933536"/>
              <a:gd name="connsiteY3" fmla="*/ 1091197 h 4257136"/>
              <a:gd name="connsiteX4" fmla="*/ 2849525 w 4933536"/>
              <a:gd name="connsiteY4" fmla="*/ 676527 h 4257136"/>
              <a:gd name="connsiteX5" fmla="*/ 3965944 w 4933536"/>
              <a:gd name="connsiteY5" fmla="*/ 229960 h 4257136"/>
              <a:gd name="connsiteX6" fmla="*/ 4455041 w 4933536"/>
              <a:gd name="connsiteY6" fmla="*/ 91736 h 4257136"/>
              <a:gd name="connsiteX7" fmla="*/ 4848450 w 4933536"/>
              <a:gd name="connsiteY7" fmla="*/ 377731 h 4257136"/>
              <a:gd name="connsiteX8" fmla="*/ 4933536 w 4933536"/>
              <a:gd name="connsiteY8" fmla="*/ 3972691 h 4257136"/>
              <a:gd name="connsiteX9" fmla="*/ 2072053 w 4933536"/>
              <a:gd name="connsiteY9" fmla="*/ 3993816 h 4257136"/>
              <a:gd name="connsiteX10" fmla="*/ 0 w 4933536"/>
              <a:gd name="connsiteY10" fmla="*/ 4004518 h 4257136"/>
              <a:gd name="connsiteX0" fmla="*/ 0 w 4933536"/>
              <a:gd name="connsiteY0" fmla="*/ 4004518 h 4004518"/>
              <a:gd name="connsiteX1" fmla="*/ 329609 w 4933536"/>
              <a:gd name="connsiteY1" fmla="*/ 2622285 h 4004518"/>
              <a:gd name="connsiteX2" fmla="*/ 723013 w 4933536"/>
              <a:gd name="connsiteY2" fmla="*/ 1878006 h 4004518"/>
              <a:gd name="connsiteX3" fmla="*/ 1924493 w 4933536"/>
              <a:gd name="connsiteY3" fmla="*/ 1091197 h 4004518"/>
              <a:gd name="connsiteX4" fmla="*/ 2849525 w 4933536"/>
              <a:gd name="connsiteY4" fmla="*/ 676527 h 4004518"/>
              <a:gd name="connsiteX5" fmla="*/ 3965944 w 4933536"/>
              <a:gd name="connsiteY5" fmla="*/ 229960 h 4004518"/>
              <a:gd name="connsiteX6" fmla="*/ 4455041 w 4933536"/>
              <a:gd name="connsiteY6" fmla="*/ 91736 h 4004518"/>
              <a:gd name="connsiteX7" fmla="*/ 4848450 w 4933536"/>
              <a:gd name="connsiteY7" fmla="*/ 377731 h 4004518"/>
              <a:gd name="connsiteX8" fmla="*/ 4933536 w 4933536"/>
              <a:gd name="connsiteY8" fmla="*/ 3972691 h 4004518"/>
              <a:gd name="connsiteX9" fmla="*/ 2072053 w 4933536"/>
              <a:gd name="connsiteY9" fmla="*/ 3993816 h 4004518"/>
              <a:gd name="connsiteX10" fmla="*/ 0 w 4933536"/>
              <a:gd name="connsiteY10" fmla="*/ 4004518 h 4004518"/>
              <a:gd name="connsiteX0" fmla="*/ 0 w 4933536"/>
              <a:gd name="connsiteY0" fmla="*/ 4031043 h 4031043"/>
              <a:gd name="connsiteX1" fmla="*/ 329609 w 4933536"/>
              <a:gd name="connsiteY1" fmla="*/ 2648810 h 4031043"/>
              <a:gd name="connsiteX2" fmla="*/ 723013 w 4933536"/>
              <a:gd name="connsiteY2" fmla="*/ 1904531 h 4031043"/>
              <a:gd name="connsiteX3" fmla="*/ 1924493 w 4933536"/>
              <a:gd name="connsiteY3" fmla="*/ 1117722 h 4031043"/>
              <a:gd name="connsiteX4" fmla="*/ 2849525 w 4933536"/>
              <a:gd name="connsiteY4" fmla="*/ 703052 h 4031043"/>
              <a:gd name="connsiteX5" fmla="*/ 3965944 w 4933536"/>
              <a:gd name="connsiteY5" fmla="*/ 256485 h 4031043"/>
              <a:gd name="connsiteX6" fmla="*/ 4455041 w 4933536"/>
              <a:gd name="connsiteY6" fmla="*/ 118261 h 4031043"/>
              <a:gd name="connsiteX7" fmla="*/ 4848450 w 4933536"/>
              <a:gd name="connsiteY7" fmla="*/ 404256 h 4031043"/>
              <a:gd name="connsiteX8" fmla="*/ 4933536 w 4933536"/>
              <a:gd name="connsiteY8" fmla="*/ 3999216 h 4031043"/>
              <a:gd name="connsiteX9" fmla="*/ 2072053 w 4933536"/>
              <a:gd name="connsiteY9" fmla="*/ 4020341 h 4031043"/>
              <a:gd name="connsiteX10" fmla="*/ 0 w 4933536"/>
              <a:gd name="connsiteY10" fmla="*/ 4031043 h 4031043"/>
              <a:gd name="connsiteX0" fmla="*/ 0 w 4933536"/>
              <a:gd name="connsiteY0" fmla="*/ 3995948 h 3995948"/>
              <a:gd name="connsiteX1" fmla="*/ 329609 w 4933536"/>
              <a:gd name="connsiteY1" fmla="*/ 2613715 h 3995948"/>
              <a:gd name="connsiteX2" fmla="*/ 723013 w 4933536"/>
              <a:gd name="connsiteY2" fmla="*/ 1869436 h 3995948"/>
              <a:gd name="connsiteX3" fmla="*/ 1924493 w 4933536"/>
              <a:gd name="connsiteY3" fmla="*/ 1082627 h 3995948"/>
              <a:gd name="connsiteX4" fmla="*/ 2849525 w 4933536"/>
              <a:gd name="connsiteY4" fmla="*/ 667957 h 3995948"/>
              <a:gd name="connsiteX5" fmla="*/ 3965944 w 4933536"/>
              <a:gd name="connsiteY5" fmla="*/ 221390 h 3995948"/>
              <a:gd name="connsiteX6" fmla="*/ 4455041 w 4933536"/>
              <a:gd name="connsiteY6" fmla="*/ 83166 h 3995948"/>
              <a:gd name="connsiteX7" fmla="*/ 4848450 w 4933536"/>
              <a:gd name="connsiteY7" fmla="*/ 369161 h 3995948"/>
              <a:gd name="connsiteX8" fmla="*/ 4933536 w 4933536"/>
              <a:gd name="connsiteY8" fmla="*/ 3964121 h 3995948"/>
              <a:gd name="connsiteX9" fmla="*/ 2072053 w 4933536"/>
              <a:gd name="connsiteY9" fmla="*/ 3985246 h 3995948"/>
              <a:gd name="connsiteX10" fmla="*/ 0 w 4933536"/>
              <a:gd name="connsiteY10" fmla="*/ 3995948 h 3995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33536" h="3995948">
                <a:moveTo>
                  <a:pt x="0" y="3995948"/>
                </a:moveTo>
                <a:cubicBezTo>
                  <a:pt x="104553" y="3482041"/>
                  <a:pt x="209107" y="2968134"/>
                  <a:pt x="329609" y="2613715"/>
                </a:cubicBezTo>
                <a:cubicBezTo>
                  <a:pt x="450111" y="2259296"/>
                  <a:pt x="457199" y="2124617"/>
                  <a:pt x="723013" y="1869436"/>
                </a:cubicBezTo>
                <a:cubicBezTo>
                  <a:pt x="988827" y="1614255"/>
                  <a:pt x="1570074" y="1282873"/>
                  <a:pt x="1924493" y="1082627"/>
                </a:cubicBezTo>
                <a:cubicBezTo>
                  <a:pt x="2278912" y="882381"/>
                  <a:pt x="2509283" y="811496"/>
                  <a:pt x="2849525" y="667957"/>
                </a:cubicBezTo>
                <a:cubicBezTo>
                  <a:pt x="3189767" y="524417"/>
                  <a:pt x="3698358" y="318855"/>
                  <a:pt x="3965944" y="221390"/>
                </a:cubicBezTo>
                <a:cubicBezTo>
                  <a:pt x="4233530" y="123925"/>
                  <a:pt x="4297320" y="132805"/>
                  <a:pt x="4455041" y="83166"/>
                </a:cubicBezTo>
                <a:cubicBezTo>
                  <a:pt x="4612762" y="33527"/>
                  <a:pt x="4758064" y="-182180"/>
                  <a:pt x="4848450" y="369161"/>
                </a:cubicBezTo>
                <a:cubicBezTo>
                  <a:pt x="4938836" y="920502"/>
                  <a:pt x="4931764" y="3283637"/>
                  <a:pt x="4933536" y="3964121"/>
                </a:cubicBezTo>
                <a:cubicBezTo>
                  <a:pt x="3063104" y="4018647"/>
                  <a:pt x="2072053" y="3985246"/>
                  <a:pt x="2072053" y="3985246"/>
                </a:cubicBezTo>
                <a:lnTo>
                  <a:pt x="0" y="3995948"/>
                </a:lnTo>
                <a:close/>
              </a:path>
            </a:pathLst>
          </a:custGeom>
          <a:solidFill>
            <a:srgbClr val="FBE5D6">
              <a:alpha val="7098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4208566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F0E2-0BAD-5194-871F-5C159B390885}"/>
              </a:ext>
            </a:extLst>
          </p:cNvPr>
          <p:cNvSpPr>
            <a:spLocks noGrp="1"/>
          </p:cNvSpPr>
          <p:nvPr>
            <p:ph type="title"/>
          </p:nvPr>
        </p:nvSpPr>
        <p:spPr/>
        <p:txBody>
          <a:bodyPr/>
          <a:lstStyle/>
          <a:p>
            <a:r>
              <a:rPr lang="en-US" dirty="0"/>
              <a:t>Precision Recall Curve</a:t>
            </a:r>
          </a:p>
        </p:txBody>
      </p:sp>
      <p:sp>
        <p:nvSpPr>
          <p:cNvPr id="4" name="Content Placeholder 3">
            <a:extLst>
              <a:ext uri="{FF2B5EF4-FFF2-40B4-BE49-F238E27FC236}">
                <a16:creationId xmlns:a16="http://schemas.microsoft.com/office/drawing/2014/main" id="{67FD5BC7-C1A0-E963-28CC-AFB4A20820A4}"/>
              </a:ext>
            </a:extLst>
          </p:cNvPr>
          <p:cNvSpPr>
            <a:spLocks noGrp="1"/>
          </p:cNvSpPr>
          <p:nvPr>
            <p:ph sz="half" idx="1"/>
          </p:nvPr>
        </p:nvSpPr>
        <p:spPr/>
        <p:txBody>
          <a:bodyPr>
            <a:normAutofit/>
          </a:bodyPr>
          <a:lstStyle/>
          <a:p>
            <a:r>
              <a:rPr lang="en-AU" dirty="0"/>
              <a:t>Illustrates a negative slope function. It represents the trade-off between precision and recall for a given model. Considering the inverse relationship between precision and recall, the curve is generally non-linear, implying that increasing one metric decreases the other, but the decrease might not be proportional.</a:t>
            </a:r>
          </a:p>
        </p:txBody>
      </p:sp>
      <p:pic>
        <p:nvPicPr>
          <p:cNvPr id="1026" name="Picture 2" descr="Precision-recall curve">
            <a:extLst>
              <a:ext uri="{FF2B5EF4-FFF2-40B4-BE49-F238E27FC236}">
                <a16:creationId xmlns:a16="http://schemas.microsoft.com/office/drawing/2014/main" id="{5C885416-A040-16B1-A039-5B6F4FE619D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19800" y="2208047"/>
            <a:ext cx="6172200" cy="3586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425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𝑖𝑛</m:t>
                        </m:r>
                        <m:r>
                          <a:rPr lang="en-US" b="0" i="1" dirty="0" smtClean="0">
                            <a:latin typeface="Cambria Math" panose="02040503050406030204" pitchFamily="18" charset="0"/>
                          </a:rPr>
                          <m:t> </m:t>
                        </m:r>
                        <m:r>
                          <a:rPr lang="en-US" b="0" i="1" dirty="0" smtClean="0">
                            <a:latin typeface="Cambria Math" panose="02040503050406030204" pitchFamily="18" charset="0"/>
                          </a:rPr>
                          <m:t>𝑚</m:t>
                        </m:r>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129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normAutofit/>
          </a:bodyPr>
          <a:lstStyle/>
          <a:p>
            <a:r>
              <a:rPr lang="en-US" dirty="0"/>
              <a:t>Miss-Classification Loss/Classification Error Rate – Reason for Insensitivity </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Tree>
    <p:extLst>
      <p:ext uri="{BB962C8B-B14F-4D97-AF65-F5344CB8AC3E}">
        <p14:creationId xmlns:p14="http://schemas.microsoft.com/office/powerpoint/2010/main" val="2706159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115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17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245805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3235081" y="2960878"/>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3235081" y="2960878"/>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Tree>
    <p:extLst>
      <p:ext uri="{BB962C8B-B14F-4D97-AF65-F5344CB8AC3E}">
        <p14:creationId xmlns:p14="http://schemas.microsoft.com/office/powerpoint/2010/main" val="1566305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151779" y="4208469"/>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xmlns="">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24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6013632-8990-F7C1-0E57-8FD1BCADF1F5}"/>
                  </a:ext>
                </a:extLst>
              </p:cNvPr>
              <p:cNvSpPr>
                <a:spLocks noGrp="1"/>
              </p:cNvSpPr>
              <p:nvPr>
                <p:ph idx="1"/>
              </p:nvPr>
            </p:nvSpPr>
            <p:spPr/>
            <p:txBody>
              <a:bodyPr>
                <a:normAutofit lnSpcReduction="10000"/>
              </a:bodyPr>
              <a:lstStyle/>
              <a:p>
                <a:pPr marL="0" indent="0">
                  <a:buNone/>
                </a:pPr>
                <a:r>
                  <a:rPr lang="en-US" dirty="0"/>
                  <a:t>For a decision tree at a given node with </a:t>
                </a:r>
                <a14:m>
                  <m:oMath xmlns:m="http://schemas.openxmlformats.org/officeDocument/2006/math">
                    <m:r>
                      <a:rPr lang="en-US" b="0" i="1" smtClean="0">
                        <a:latin typeface="Cambria Math" panose="02040503050406030204" pitchFamily="18" charset="0"/>
                      </a:rPr>
                      <m:t>𝑁</m:t>
                    </m:r>
                  </m:oMath>
                </a14:m>
                <a:r>
                  <a:rPr lang="en-US" dirty="0"/>
                  <a:t> classes the entropy metric is defined as: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en-US" b="0" i="0" dirty="0" smtClean="0">
                                      <a:latin typeface="Cambria Math" panose="02040503050406030204" pitchFamily="18" charset="0"/>
                                    </a:rPr>
                                    <m:t>2</m:t>
                                  </m:r>
                                </m:sub>
                              </m:sSub>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US" dirty="0"/>
              </a:p>
              <a:p>
                <a:endParaRPr lang="en-US" dirty="0"/>
              </a:p>
              <a:p>
                <a:pPr marL="0" indent="0">
                  <a:buNone/>
                </a:pPr>
                <a:r>
                  <a:rPr lang="en-US" dirty="0"/>
                  <a:t>The entropy loss when we split that node on a feature is given by: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r>
                        <a:rPr lang="en-US" i="1">
                          <a:latin typeface="Cambria Math" panose="02040503050406030204" pitchFamily="18" charset="0"/>
                        </a:rPr>
                        <m:t>𝑃𝑟𝑜𝑏𝑎𝑏𝑖𝑙𝑖𝑡𝑦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𝐿𝑒𝑓𝑡</m:t>
                      </m:r>
                      <m:r>
                        <a:rPr lang="en-US" i="1">
                          <a:latin typeface="Cambria Math" panose="02040503050406030204" pitchFamily="18" charset="0"/>
                        </a:rPr>
                        <m:t> </m:t>
                      </m:r>
                      <m:r>
                        <a:rPr lang="en-US" i="1">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𝑅𝑖𝑔h𝑡</m:t>
                      </m:r>
                      <m:r>
                        <a:rPr lang="en-US" b="0" i="1" smtClean="0">
                          <a:latin typeface="Cambria Math" panose="02040503050406030204" pitchFamily="18" charset="0"/>
                        </a:rPr>
                        <m:t> </m:t>
                      </m:r>
                      <m:r>
                        <a:rPr lang="en-US" b="0" i="1" smtClean="0">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𝑟𝑖𝑔h𝑡</m:t>
                          </m:r>
                        </m:sub>
                      </m:sSub>
                    </m:oMath>
                  </m:oMathPara>
                </a14:m>
                <a:endParaRPr lang="en-US" dirty="0"/>
              </a:p>
            </p:txBody>
          </p:sp>
        </mc:Choice>
        <mc:Fallback xmlns="">
          <p:sp>
            <p:nvSpPr>
              <p:cNvPr id="7" name="Content Placeholder 6">
                <a:extLst>
                  <a:ext uri="{FF2B5EF4-FFF2-40B4-BE49-F238E27FC236}">
                    <a16:creationId xmlns:a16="http://schemas.microsoft.com/office/drawing/2014/main" id="{36013632-8990-F7C1-0E57-8FD1BCADF1F5}"/>
                  </a:ext>
                </a:extLst>
              </p:cNvPr>
              <p:cNvSpPr>
                <a:spLocks noGrp="1" noRot="1" noChangeAspect="1" noMove="1" noResize="1" noEditPoints="1" noAdjustHandles="1" noChangeArrowheads="1" noChangeShapeType="1" noTextEdit="1"/>
              </p:cNvSpPr>
              <p:nvPr>
                <p:ph idx="1"/>
              </p:nvPr>
            </p:nvSpPr>
            <p:spPr>
              <a:blipFill>
                <a:blip r:embed="rId2"/>
                <a:stretch>
                  <a:fillRect l="-1217" t="-3081" r="-580" b="-280"/>
                </a:stretch>
              </a:blipFill>
            </p:spPr>
            <p:txBody>
              <a:bodyPr/>
              <a:lstStyle/>
              <a:p>
                <a:r>
                  <a:rPr lang="en-US">
                    <a:noFill/>
                  </a:rPr>
                  <a:t> </a:t>
                </a:r>
              </a:p>
            </p:txBody>
          </p:sp>
        </mc:Fallback>
      </mc:AlternateContent>
    </p:spTree>
    <p:extLst>
      <p:ext uri="{BB962C8B-B14F-4D97-AF65-F5344CB8AC3E}">
        <p14:creationId xmlns:p14="http://schemas.microsoft.com/office/powerpoint/2010/main" val="3578838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×0.46−</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×0.55</m:t>
                      </m:r>
                    </m:oMath>
                    <m:oMath xmlns:m="http://schemas.openxmlformats.org/officeDocument/2006/math">
                      <m:r>
                        <a:rPr lang="en-US" b="0" i="1" smtClean="0">
                          <a:latin typeface="Cambria Math" panose="02040503050406030204" pitchFamily="18" charset="0"/>
                        </a:rPr>
                        <m:t>=0.4749</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7234892" cy="4901219"/>
            <a:chOff x="4749508" y="1269551"/>
            <a:chExt cx="7234892"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42289" cy="489429"/>
                </a:xfrm>
                <a:prstGeom prst="rect">
                  <a:avLst/>
                </a:prstGeom>
                <a:noFill/>
              </p:spPr>
              <p:txBody>
                <a:bodyPr wrap="none" rtlCol="0">
                  <a:spAutoFit/>
                </a:bodyPr>
                <a:lstStyle/>
                <a:p>
                  <a:r>
                    <a:rPr lang="en-US" dirty="0"/>
                    <a:t>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39</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func>
                      <m:r>
                        <a:rPr lang="en-US" i="1">
                          <a:latin typeface="Cambria Math" panose="02040503050406030204" pitchFamily="18" charset="0"/>
                        </a:rPr>
                        <m:t>=0.</m:t>
                      </m:r>
                      <m:r>
                        <a:rPr lang="en-US" b="0" i="1" smtClean="0">
                          <a:latin typeface="Cambria Math" panose="02040503050406030204" pitchFamily="18" charset="0"/>
                        </a:rPr>
                        <m:t>55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42289" cy="489429"/>
                </a:xfrm>
                <a:prstGeom prst="rect">
                  <a:avLst/>
                </a:prstGeom>
                <a:blipFill>
                  <a:blip r:embed="rId3"/>
                  <a:stretch>
                    <a:fillRect l="-1416"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6</m:t>
                              </m:r>
                            </m:num>
                            <m:den>
                              <m:r>
                                <a:rPr lang="en-US" b="0" i="0" smtClean="0">
                                  <a:latin typeface="Cambria Math" panose="02040503050406030204" pitchFamily="18" charset="0"/>
                                </a:rPr>
                                <m:t>61</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func>
                      <m:r>
                        <a:rPr lang="en-US" b="0" i="1" smtClean="0">
                          <a:latin typeface="Cambria Math" panose="02040503050406030204" pitchFamily="18" charset="0"/>
                        </a:rPr>
                        <m:t>=0.46</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1107981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×0.81−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=0.046</m:t>
                      </m:r>
                    </m:oMath>
                  </m:oMathPara>
                </a14:m>
                <a:endParaRPr lang="en-US" dirty="0"/>
              </a:p>
              <a:p>
                <a:pPr marL="0" indent="0">
                  <a:buNone/>
                </a:pPr>
                <a:r>
                  <a:rPr lang="en-US" dirty="0"/>
                  <a:t>Miss-Classification Loss was insensitive to this case (0 reduction) while entropy loss shows a slight reduction accounting for the purity on the left branch.</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6939939" cy="4901219"/>
            <a:chOff x="4749508" y="1269551"/>
            <a:chExt cx="6939939"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147336" cy="485774"/>
                </a:xfrm>
                <a:prstGeom prst="rect">
                  <a:avLst/>
                </a:prstGeom>
                <a:noFill/>
              </p:spPr>
              <p:txBody>
                <a:bodyPr wrap="none" rtlCol="0">
                  <a:spAutoFit/>
                </a:bodyPr>
                <a:lstStyle/>
                <a:p>
                  <a:r>
                    <a:rPr lang="en-US" dirty="0"/>
                    <a:t>E =</a:t>
                  </a:r>
                  <a14:m>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0" smtClean="0">
                                  <a:latin typeface="Cambria Math" panose="02040503050406030204" pitchFamily="18" charset="0"/>
                                </a:rPr>
                                <m:t>60</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func>
                      <m:r>
                        <a:rPr lang="en-US" i="1">
                          <a:latin typeface="Cambria Math" panose="02040503050406030204" pitchFamily="18" charset="0"/>
                        </a:rPr>
                        <m:t>=</m:t>
                      </m:r>
                      <m:r>
                        <a:rPr lang="en-US" i="1" smtClean="0">
                          <a:latin typeface="Cambria Math" panose="02040503050406030204" pitchFamily="18" charset="0"/>
                        </a:rPr>
                        <m:t>1</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147336" cy="485774"/>
                </a:xfrm>
                <a:prstGeom prst="rect">
                  <a:avLst/>
                </a:prstGeom>
                <a:blipFill>
                  <a:blip r:embed="rId3"/>
                  <a:stretch>
                    <a:fillRect l="-154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10</m:t>
                              </m:r>
                            </m:num>
                            <m:den>
                              <m:r>
                                <a:rPr lang="en-US" b="0" i="0" smtClean="0">
                                  <a:latin typeface="Cambria Math" panose="02040503050406030204" pitchFamily="18" charset="0"/>
                                </a:rPr>
                                <m:t>40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func>
                      <m:r>
                        <a:rPr lang="en-US" b="0" i="1" smtClean="0">
                          <a:latin typeface="Cambria Math" panose="02040503050406030204" pitchFamily="18" charset="0"/>
                        </a:rPr>
                        <m:t>=0.81</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29549553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a:xfrm>
                <a:off x="838200" y="1825625"/>
                <a:ext cx="10515600" cy="2529920"/>
              </a:xfrm>
            </p:spPr>
            <p:txBody>
              <a:bodyPr>
                <a:normAutofit/>
              </a:bodyPr>
              <a:lstStyle/>
              <a:p>
                <a:pPr marL="0" indent="0">
                  <a:buNone/>
                </a:pPr>
                <a:r>
                  <a:rPr lang="en-AU" dirty="0"/>
                  <a:t>Gini Loss is similar to the Entropy loss function in the form of the graph, with a difference being that it is a polynomial expression.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m:t>
                      </m:r>
                      <m:r>
                        <a:rPr lang="en-US" i="1" dirty="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i="1" dirty="0">
                                  <a:latin typeface="Cambria Math" panose="02040503050406030204" pitchFamily="18" charset="0"/>
                                </a:rPr>
                                <m:t> </m:t>
                              </m:r>
                            </m:fName>
                            <m:e>
                              <m:d>
                                <m:dPr>
                                  <m:ctrlPr>
                                    <a:rPr lang="en-US" i="1" dirty="0">
                                      <a:latin typeface="Cambria Math" panose="02040503050406030204" pitchFamily="18" charset="0"/>
                                    </a:rPr>
                                  </m:ctrlPr>
                                </m:dPr>
                                <m:e>
                                  <m:r>
                                    <a:rPr lang="en-US" b="0" i="1" dirty="0" smtClean="0">
                                      <a:latin typeface="Cambria Math" panose="02040503050406030204" pitchFamily="18" charset="0"/>
                                    </a:rPr>
                                    <m:t>1−</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AU"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76CB3070-BE90-45FD-FD9E-39DFB2CEB254}"/>
                  </a:ext>
                </a:extLst>
              </p:cNvPr>
              <p:cNvSpPr>
                <a:spLocks noGrp="1" noRot="1" noChangeAspect="1" noMove="1" noResize="1" noEditPoints="1" noAdjustHandles="1" noChangeArrowheads="1" noChangeShapeType="1" noTextEdit="1"/>
              </p:cNvSpPr>
              <p:nvPr>
                <p:ph idx="1"/>
              </p:nvPr>
            </p:nvSpPr>
            <p:spPr>
              <a:xfrm>
                <a:off x="838200" y="1825625"/>
                <a:ext cx="10515600" cy="2529920"/>
              </a:xfrm>
              <a:blipFill>
                <a:blip r:embed="rId2"/>
                <a:stretch>
                  <a:fillRect l="-1217" t="-3855" r="-17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3F8EA83-80A0-2D94-565F-8CFCC7F7AC85}"/>
              </a:ext>
            </a:extLst>
          </p:cNvPr>
          <p:cNvGrpSpPr/>
          <p:nvPr/>
        </p:nvGrpSpPr>
        <p:grpSpPr>
          <a:xfrm>
            <a:off x="7836582" y="3659239"/>
            <a:ext cx="3917014" cy="3087726"/>
            <a:chOff x="8172857" y="3363964"/>
            <a:chExt cx="3917014" cy="3087726"/>
          </a:xfrm>
        </p:grpSpPr>
        <p:sp>
          <p:nvSpPr>
            <p:cNvPr id="5" name="TextBox 4">
              <a:extLst>
                <a:ext uri="{FF2B5EF4-FFF2-40B4-BE49-F238E27FC236}">
                  <a16:creationId xmlns:a16="http://schemas.microsoft.com/office/drawing/2014/main" id="{66A075E6-7549-72CF-34CD-19FD2F325631}"/>
                </a:ext>
              </a:extLst>
            </p:cNvPr>
            <p:cNvSpPr txBox="1"/>
            <p:nvPr/>
          </p:nvSpPr>
          <p:spPr>
            <a:xfrm rot="16200000">
              <a:off x="7544745" y="4482102"/>
              <a:ext cx="2004726" cy="461665"/>
            </a:xfrm>
            <a:prstGeom prst="rect">
              <a:avLst/>
            </a:prstGeom>
            <a:noFill/>
          </p:spPr>
          <p:txBody>
            <a:bodyPr wrap="square" rtlCol="0">
              <a:spAutoFit/>
            </a:bodyPr>
            <a:lstStyle/>
            <a:p>
              <a:pPr algn="ctr"/>
              <a:r>
                <a:rPr lang="en-US" sz="2400" dirty="0"/>
                <a:t>Loss Metrics</a:t>
              </a:r>
            </a:p>
          </p:txBody>
        </p:sp>
        <p:sp>
          <p:nvSpPr>
            <p:cNvPr id="6" name="TextBox 5">
              <a:extLst>
                <a:ext uri="{FF2B5EF4-FFF2-40B4-BE49-F238E27FC236}">
                  <a16:creationId xmlns:a16="http://schemas.microsoft.com/office/drawing/2014/main" id="{97480498-9B0F-10DB-39D9-C0D23892B172}"/>
                </a:ext>
              </a:extLst>
            </p:cNvPr>
            <p:cNvSpPr txBox="1"/>
            <p:nvPr/>
          </p:nvSpPr>
          <p:spPr>
            <a:xfrm>
              <a:off x="8172857" y="5990025"/>
              <a:ext cx="3917014" cy="461665"/>
            </a:xfrm>
            <a:prstGeom prst="rect">
              <a:avLst/>
            </a:prstGeom>
            <a:noFill/>
          </p:spPr>
          <p:txBody>
            <a:bodyPr wrap="square" rtlCol="0">
              <a:spAutoFit/>
            </a:bodyPr>
            <a:lstStyle/>
            <a:p>
              <a:pPr algn="ctr"/>
              <a:r>
                <a:rPr lang="en-US" sz="2400" dirty="0"/>
                <a:t>Probability of binary classifier</a:t>
              </a:r>
            </a:p>
          </p:txBody>
        </p:sp>
        <p:pic>
          <p:nvPicPr>
            <p:cNvPr id="8" name="Picture 7">
              <a:extLst>
                <a:ext uri="{FF2B5EF4-FFF2-40B4-BE49-F238E27FC236}">
                  <a16:creationId xmlns:a16="http://schemas.microsoft.com/office/drawing/2014/main" id="{48712AF6-F79B-26EC-3F42-9C341834D943}"/>
                </a:ext>
              </a:extLst>
            </p:cNvPr>
            <p:cNvPicPr>
              <a:picLocks noChangeAspect="1"/>
            </p:cNvPicPr>
            <p:nvPr/>
          </p:nvPicPr>
          <p:blipFill>
            <a:blip r:embed="rId3"/>
            <a:stretch>
              <a:fillRect/>
            </a:stretch>
          </p:blipFill>
          <p:spPr>
            <a:xfrm>
              <a:off x="8777940" y="3363964"/>
              <a:ext cx="2706848" cy="2660724"/>
            </a:xfrm>
            <a:prstGeom prst="rect">
              <a:avLst/>
            </a:prstGeom>
          </p:spPr>
        </p:pic>
        <p:sp>
          <p:nvSpPr>
            <p:cNvPr id="9" name="TextBox 8">
              <a:extLst>
                <a:ext uri="{FF2B5EF4-FFF2-40B4-BE49-F238E27FC236}">
                  <a16:creationId xmlns:a16="http://schemas.microsoft.com/office/drawing/2014/main" id="{D41F5C29-F991-BA5C-46A0-98F41B9881CC}"/>
                </a:ext>
              </a:extLst>
            </p:cNvPr>
            <p:cNvSpPr txBox="1"/>
            <p:nvPr/>
          </p:nvSpPr>
          <p:spPr>
            <a:xfrm>
              <a:off x="10587038" y="3690938"/>
              <a:ext cx="916661" cy="369332"/>
            </a:xfrm>
            <a:prstGeom prst="rect">
              <a:avLst/>
            </a:prstGeom>
            <a:noFill/>
          </p:spPr>
          <p:txBody>
            <a:bodyPr wrap="none" rtlCol="0">
              <a:spAutoFit/>
            </a:bodyPr>
            <a:lstStyle/>
            <a:p>
              <a:r>
                <a:rPr lang="en-US" dirty="0">
                  <a:solidFill>
                    <a:srgbClr val="CE5A57"/>
                  </a:solidFill>
                </a:rPr>
                <a:t>Entropy</a:t>
              </a:r>
            </a:p>
          </p:txBody>
        </p:sp>
        <p:sp>
          <p:nvSpPr>
            <p:cNvPr id="10" name="TextBox 9">
              <a:extLst>
                <a:ext uri="{FF2B5EF4-FFF2-40B4-BE49-F238E27FC236}">
                  <a16:creationId xmlns:a16="http://schemas.microsoft.com/office/drawing/2014/main" id="{F0D7636A-3EDC-E087-60EF-FE331F615B73}"/>
                </a:ext>
              </a:extLst>
            </p:cNvPr>
            <p:cNvSpPr txBox="1"/>
            <p:nvPr/>
          </p:nvSpPr>
          <p:spPr>
            <a:xfrm>
              <a:off x="10587038" y="4673147"/>
              <a:ext cx="558166" cy="369332"/>
            </a:xfrm>
            <a:prstGeom prst="rect">
              <a:avLst/>
            </a:prstGeom>
            <a:noFill/>
          </p:spPr>
          <p:txBody>
            <a:bodyPr wrap="none" rtlCol="0">
              <a:spAutoFit/>
            </a:bodyPr>
            <a:lstStyle/>
            <a:p>
              <a:r>
                <a:rPr lang="en-US" dirty="0">
                  <a:solidFill>
                    <a:srgbClr val="427EBA"/>
                  </a:solidFill>
                </a:rPr>
                <a:t>Gini</a:t>
              </a:r>
            </a:p>
          </p:txBody>
        </p:sp>
        <p:sp>
          <p:nvSpPr>
            <p:cNvPr id="11" name="TextBox 10">
              <a:extLst>
                <a:ext uri="{FF2B5EF4-FFF2-40B4-BE49-F238E27FC236}">
                  <a16:creationId xmlns:a16="http://schemas.microsoft.com/office/drawing/2014/main" id="{5CBFDF77-9FE9-7A25-3C03-E98DFCE4F4E8}"/>
                </a:ext>
              </a:extLst>
            </p:cNvPr>
            <p:cNvSpPr txBox="1"/>
            <p:nvPr/>
          </p:nvSpPr>
          <p:spPr>
            <a:xfrm>
              <a:off x="9139910" y="5383464"/>
              <a:ext cx="1905458" cy="369332"/>
            </a:xfrm>
            <a:prstGeom prst="rect">
              <a:avLst/>
            </a:prstGeom>
            <a:noFill/>
          </p:spPr>
          <p:txBody>
            <a:bodyPr wrap="none" rtlCol="0">
              <a:spAutoFit/>
            </a:bodyPr>
            <a:lstStyle/>
            <a:p>
              <a:r>
                <a:rPr lang="en-US" dirty="0">
                  <a:solidFill>
                    <a:srgbClr val="6B50AC"/>
                  </a:solidFill>
                </a:rPr>
                <a:t>Miss-Classification</a:t>
              </a:r>
            </a:p>
          </p:txBody>
        </p:sp>
      </p:grpSp>
      <p:sp>
        <p:nvSpPr>
          <p:cNvPr id="13" name="Content Placeholder 2">
            <a:extLst>
              <a:ext uri="{FF2B5EF4-FFF2-40B4-BE49-F238E27FC236}">
                <a16:creationId xmlns:a16="http://schemas.microsoft.com/office/drawing/2014/main" id="{B140C9FA-140C-4694-568C-7E923E1C6588}"/>
              </a:ext>
            </a:extLst>
          </p:cNvPr>
          <p:cNvSpPr txBox="1">
            <a:spLocks/>
          </p:cNvSpPr>
          <p:nvPr/>
        </p:nvSpPr>
        <p:spPr>
          <a:xfrm>
            <a:off x="838200" y="4412433"/>
            <a:ext cx="6936513" cy="190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 graph for all metrics are compared for a binary classifier</a:t>
            </a:r>
          </a:p>
          <a:p>
            <a:pPr marL="0" indent="0">
              <a:buNone/>
            </a:pPr>
            <a:r>
              <a:rPr lang="en-AU" dirty="0"/>
              <a:t>Note: Reduction at a split is computed akin </a:t>
            </a:r>
            <a:br>
              <a:rPr lang="en-AU" dirty="0"/>
            </a:br>
            <a:r>
              <a:rPr lang="en-AU" dirty="0"/>
              <a:t>to entropy loss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0F34AD1-77E2-504C-7FE2-7CC0B41495CD}"/>
                  </a:ext>
                </a:extLst>
              </p:cNvPr>
              <p:cNvSpPr txBox="1"/>
              <p:nvPr/>
            </p:nvSpPr>
            <p:spPr>
              <a:xfrm>
                <a:off x="5184648" y="349836"/>
                <a:ext cx="5751576" cy="1176861"/>
              </a:xfrm>
              <a:prstGeom prst="rect">
                <a:avLst/>
              </a:prstGeom>
              <a:noFill/>
            </p:spPr>
            <p:txBody>
              <a:bodyPr wrap="square" rtlCol="0">
                <a:spAutoFit/>
              </a:bodyPr>
              <a:lstStyle/>
              <a:p>
                <a:r>
                  <a:rPr lang="en-US" dirty="0"/>
                  <a:t>0.30 Diabetes, 0.70 No Diabetes</a:t>
                </a:r>
              </a:p>
              <a:p>
                <a:endParaRPr lang="en-US" dirty="0"/>
              </a:p>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𝑚𝑖</m:t>
                              </m:r>
                            </m:sub>
                          </m:sSub>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𝐷𝑖𝑎𝑏𝑒𝑡𝑖𝑐𝑠</m:t>
                          </m:r>
                          <m:r>
                            <a:rPr lang="en-US" b="0" i="1" smtClean="0">
                              <a:latin typeface="Cambria Math" panose="02040503050406030204" pitchFamily="18" charset="0"/>
                            </a:rPr>
                            <m:t>∗</m:t>
                          </m:r>
                          <m:r>
                            <a:rPr lang="en-US" i="1">
                              <a:latin typeface="Cambria Math" panose="02040503050406030204" pitchFamily="18" charset="0"/>
                            </a:rPr>
                            <m:t>0.70</m:t>
                          </m:r>
                        </m:num>
                        <m:den>
                          <m:r>
                            <a:rPr lang="en-US" i="1">
                              <a:latin typeface="Cambria Math" panose="02040503050406030204" pitchFamily="18" charset="0"/>
                            </a:rPr>
                            <m:t>#</m:t>
                          </m:r>
                          <m:r>
                            <a:rPr lang="en-US" i="1">
                              <a:latin typeface="Cambria Math" panose="02040503050406030204" pitchFamily="18" charset="0"/>
                            </a:rPr>
                            <m:t>𝐷𝑖𝑎𝑏𝑒𝑡𝑖𝑐𝑠</m:t>
                          </m:r>
                          <m:r>
                            <a:rPr lang="en-US" i="1">
                              <a:latin typeface="Cambria Math" panose="02040503050406030204" pitchFamily="18" charset="0"/>
                            </a:rPr>
                            <m:t>∗0.70+#</m:t>
                          </m:r>
                          <m:r>
                            <a:rPr lang="en-US" i="1">
                              <a:latin typeface="Cambria Math" panose="02040503050406030204" pitchFamily="18" charset="0"/>
                            </a:rPr>
                            <m:t>𝑁𝑜𝑛𝐷𝑖𝑎𝑏𝑒𝑡𝑖𝑐𝑠</m:t>
                          </m:r>
                          <m:r>
                            <a:rPr lang="en-US" b="0" i="1" smtClean="0">
                              <a:latin typeface="Cambria Math" panose="02040503050406030204" pitchFamily="18" charset="0"/>
                            </a:rPr>
                            <m:t>∗0.30</m:t>
                          </m:r>
                        </m:den>
                      </m:f>
                    </m:oMath>
                  </m:oMathPara>
                </a14:m>
                <a:endParaRPr lang="en-US" dirty="0"/>
              </a:p>
            </p:txBody>
          </p:sp>
        </mc:Choice>
        <mc:Fallback xmlns="">
          <p:sp>
            <p:nvSpPr>
              <p:cNvPr id="4" name="TextBox 3">
                <a:extLst>
                  <a:ext uri="{FF2B5EF4-FFF2-40B4-BE49-F238E27FC236}">
                    <a16:creationId xmlns:a16="http://schemas.microsoft.com/office/drawing/2014/main" id="{F0F34AD1-77E2-504C-7FE2-7CC0B41495CD}"/>
                  </a:ext>
                </a:extLst>
              </p:cNvPr>
              <p:cNvSpPr txBox="1">
                <a:spLocks noRot="1" noChangeAspect="1" noMove="1" noResize="1" noEditPoints="1" noAdjustHandles="1" noChangeArrowheads="1" noChangeShapeType="1" noTextEdit="1"/>
              </p:cNvSpPr>
              <p:nvPr/>
            </p:nvSpPr>
            <p:spPr>
              <a:xfrm>
                <a:off x="5184648" y="349836"/>
                <a:ext cx="5751576" cy="1176861"/>
              </a:xfrm>
              <a:prstGeom prst="rect">
                <a:avLst/>
              </a:prstGeom>
              <a:blipFill>
                <a:blip r:embed="rId4"/>
                <a:stretch>
                  <a:fillRect l="-954" t="-2591"/>
                </a:stretch>
              </a:blipFill>
            </p:spPr>
            <p:txBody>
              <a:bodyPr/>
              <a:lstStyle/>
              <a:p>
                <a:r>
                  <a:rPr lang="en-US">
                    <a:noFill/>
                  </a:rPr>
                  <a:t> </a:t>
                </a:r>
              </a:p>
            </p:txBody>
          </p:sp>
        </mc:Fallback>
      </mc:AlternateContent>
    </p:spTree>
    <p:extLst>
      <p:ext uri="{BB962C8B-B14F-4D97-AF65-F5344CB8AC3E}">
        <p14:creationId xmlns:p14="http://schemas.microsoft.com/office/powerpoint/2010/main" val="4247009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×0.18−</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×0.22</m:t>
                      </m:r>
                    </m:oMath>
                    <m:oMath xmlns:m="http://schemas.openxmlformats.org/officeDocument/2006/math">
                      <m:r>
                        <a:rPr lang="en-US" b="0" i="1" smtClean="0">
                          <a:latin typeface="Cambria Math" panose="02040503050406030204" pitchFamily="18" charset="0"/>
                        </a:rPr>
                        <m:t>=0.77</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8" y="1269551"/>
            <a:ext cx="7449370" cy="4918403"/>
            <a:chOff x="4678018" y="1269551"/>
            <a:chExt cx="7449370"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585277" cy="506870"/>
                </a:xfrm>
                <a:prstGeom prst="rect">
                  <a:avLst/>
                </a:prstGeom>
                <a:noFill/>
              </p:spPr>
              <p:txBody>
                <a:bodyPr wrap="none" rtlCol="0">
                  <a:spAutoFit/>
                </a:bodyPr>
                <a:lstStyle/>
                <a:p>
                  <a:r>
                    <a:rPr lang="en-US" dirty="0"/>
                    <a:t>G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d>
                      <m:r>
                        <a:rPr lang="en-US" i="1">
                          <a:latin typeface="Cambria Math" panose="02040503050406030204" pitchFamily="18" charset="0"/>
                        </a:rPr>
                        <m:t>=0.</m:t>
                      </m:r>
                      <m:r>
                        <a:rPr lang="en-US" b="0" i="1" smtClean="0">
                          <a:latin typeface="Cambria Math" panose="02040503050406030204" pitchFamily="18" charset="0"/>
                        </a:rPr>
                        <m:t>22</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585277" cy="506870"/>
                </a:xfrm>
                <a:prstGeom prst="rect">
                  <a:avLst/>
                </a:prstGeom>
                <a:blipFill>
                  <a:blip r:embed="rId3"/>
                  <a:stretch>
                    <a:fillRect l="-1361"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34855" y="1269551"/>
                  <a:ext cx="4038927"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r>
                        <a:rPr lang="en-US" b="0" i="1" smtClean="0">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34855" y="1269551"/>
                  <a:ext cx="4038927" cy="506870"/>
                </a:xfrm>
                <a:prstGeom prst="rect">
                  <a:avLst/>
                </a:prstGeom>
                <a:blipFill>
                  <a:blip r:embed="rId4"/>
                  <a:stretch>
                    <a:fillRect l="-136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8" y="5681084"/>
                  <a:ext cx="3647793"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d>
                      <m:r>
                        <a:rPr lang="en-US" b="0" i="1" smtClean="0">
                          <a:latin typeface="Cambria Math" panose="02040503050406030204" pitchFamily="18" charset="0"/>
                        </a:rPr>
                        <m:t>=0.18</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8" y="5681084"/>
                  <a:ext cx="3647793" cy="506870"/>
                </a:xfrm>
                <a:prstGeom prst="rect">
                  <a:avLst/>
                </a:prstGeom>
                <a:blipFill>
                  <a:blip r:embed="rId5"/>
                  <a:stretch>
                    <a:fillRect l="-1336"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32741928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×0.19−</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×0.5</m:t>
                      </m:r>
                    </m:oMath>
                    <m:oMath xmlns:m="http://schemas.openxmlformats.org/officeDocument/2006/math">
                      <m:r>
                        <a:rPr lang="en-US" b="0" i="1" smtClean="0">
                          <a:latin typeface="Cambria Math" panose="02040503050406030204" pitchFamily="18" charset="0"/>
                        </a:rPr>
                        <m:t>=0.104</m:t>
                      </m:r>
                    </m:oMath>
                  </m:oMathPara>
                </a14:m>
                <a:endParaRPr lang="en-US" dirty="0"/>
              </a:p>
              <a:p>
                <a:pPr marL="0" indent="0">
                  <a:buNone/>
                </a:pPr>
                <a:r>
                  <a:rPr lang="en-US" dirty="0"/>
                  <a:t>Miss-Classification Loss was insensitive to this case (0 reduction) while Gini loss shows a slight reduction accounting for the purity on the left branch akin to the entropy metric.</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r="-304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7" y="1269551"/>
            <a:ext cx="7330749" cy="4918403"/>
            <a:chOff x="4678017" y="1269551"/>
            <a:chExt cx="7330749"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66655" cy="506870"/>
                </a:xfrm>
                <a:prstGeom prst="rect">
                  <a:avLst/>
                </a:prstGeom>
                <a:noFill/>
              </p:spPr>
              <p:txBody>
                <a:bodyPr wrap="none" rtlCol="0">
                  <a:spAutoFit/>
                </a:bodyPr>
                <a:lstStyle/>
                <a:p>
                  <a:r>
                    <a:rPr lang="en-US" dirty="0"/>
                    <a:t>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e>
                      </m:d>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66655" cy="506870"/>
                </a:xfrm>
                <a:prstGeom prst="rect">
                  <a:avLst/>
                </a:prstGeom>
                <a:blipFill>
                  <a:blip r:embed="rId3"/>
                  <a:stretch>
                    <a:fillRect l="-1406"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18019" y="1269551"/>
                  <a:ext cx="4072590" cy="506870"/>
                </a:xfrm>
                <a:prstGeom prst="rect">
                  <a:avLst/>
                </a:prstGeom>
                <a:noFill/>
              </p:spPr>
              <p:txBody>
                <a:bodyPr wrap="none" rtlCol="0">
                  <a:spAutoFit/>
                </a:bodyPr>
                <a:lstStyle/>
                <a:p>
                  <a:pPr algn="ctr"/>
                  <a:r>
                    <a:rPr lang="en-US" dirty="0"/>
                    <a:t>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e>
                      </m:d>
                      <m:r>
                        <a:rPr lang="en-US" i="1">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18019" y="1269551"/>
                  <a:ext cx="4072590" cy="506870"/>
                </a:xfrm>
                <a:prstGeom prst="rect">
                  <a:avLst/>
                </a:prstGeom>
                <a:blipFill>
                  <a:blip r:embed="rId4"/>
                  <a:stretch>
                    <a:fillRect l="-749"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7" y="5681084"/>
                  <a:ext cx="3647793" cy="506870"/>
                </a:xfrm>
                <a:prstGeom prst="rect">
                  <a:avLst/>
                </a:prstGeom>
                <a:noFill/>
              </p:spPr>
              <p:txBody>
                <a:bodyPr wrap="none" rtlCol="0">
                  <a:spAutoFit/>
                </a:bodyPr>
                <a:lstStyle/>
                <a:p>
                  <a:pPr algn="ctr"/>
                  <a:r>
                    <a:rPr lang="en-US" dirty="0"/>
                    <a:t>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d>
                      <m:r>
                        <a:rPr lang="en-US" b="0" i="1" smtClean="0">
                          <a:latin typeface="Cambria Math" panose="02040503050406030204" pitchFamily="18" charset="0"/>
                        </a:rPr>
                        <m:t>=0.19</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7" y="5681084"/>
                  <a:ext cx="3647793" cy="506870"/>
                </a:xfrm>
                <a:prstGeom prst="rect">
                  <a:avLst/>
                </a:prstGeom>
                <a:blipFill>
                  <a:blip r:embed="rId5"/>
                  <a:stretch>
                    <a:fillRect l="-835"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8461045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r>
              <a:rPr lang="en-AU" dirty="0"/>
              <a:t>Building a Decision Tree</a:t>
            </a:r>
          </a:p>
        </p:txBody>
      </p:sp>
      <p:sp>
        <p:nvSpPr>
          <p:cNvPr id="4" name="Text Placeholder 3">
            <a:extLst>
              <a:ext uri="{FF2B5EF4-FFF2-40B4-BE49-F238E27FC236}">
                <a16:creationId xmlns:a16="http://schemas.microsoft.com/office/drawing/2014/main" id="{BA77264D-6D3B-765A-EF4D-8B13645E2032}"/>
              </a:ext>
            </a:extLst>
          </p:cNvPr>
          <p:cNvSpPr>
            <a:spLocks noGrp="1"/>
          </p:cNvSpPr>
          <p:nvPr>
            <p:ph type="body" idx="1"/>
          </p:nvPr>
        </p:nvSpPr>
        <p:spPr/>
        <p:txBody>
          <a:bodyPr/>
          <a:lstStyle/>
          <a:p>
            <a:r>
              <a:rPr lang="en-US" dirty="0"/>
              <a:t>Case Study</a:t>
            </a:r>
          </a:p>
        </p:txBody>
      </p:sp>
    </p:spTree>
    <p:extLst>
      <p:ext uri="{BB962C8B-B14F-4D97-AF65-F5344CB8AC3E}">
        <p14:creationId xmlns:p14="http://schemas.microsoft.com/office/powerpoint/2010/main" val="3964590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18FA-F3E3-D503-E6F4-28D45FEACEA8}"/>
              </a:ext>
            </a:extLst>
          </p:cNvPr>
          <p:cNvSpPr>
            <a:spLocks noGrp="1"/>
          </p:cNvSpPr>
          <p:nvPr>
            <p:ph type="title"/>
          </p:nvPr>
        </p:nvSpPr>
        <p:spPr/>
        <p:txBody>
          <a:bodyPr/>
          <a:lstStyle/>
          <a:p>
            <a:r>
              <a:rPr lang="en-US" dirty="0"/>
              <a:t>Example Data Source: Diabetes Data</a:t>
            </a:r>
          </a:p>
        </p:txBody>
      </p:sp>
      <p:sp>
        <p:nvSpPr>
          <p:cNvPr id="5" name="Content Placeholder 4">
            <a:extLst>
              <a:ext uri="{FF2B5EF4-FFF2-40B4-BE49-F238E27FC236}">
                <a16:creationId xmlns:a16="http://schemas.microsoft.com/office/drawing/2014/main" id="{41771308-63B4-7831-D9C8-F87E3448E792}"/>
              </a:ext>
            </a:extLst>
          </p:cNvPr>
          <p:cNvSpPr>
            <a:spLocks noGrp="1"/>
          </p:cNvSpPr>
          <p:nvPr>
            <p:ph idx="1"/>
          </p:nvPr>
        </p:nvSpPr>
        <p:spPr/>
        <p:txBody>
          <a:bodyPr>
            <a:normAutofit fontScale="85000" lnSpcReduction="20000"/>
          </a:bodyPr>
          <a:lstStyle/>
          <a:p>
            <a:pPr marL="0" indent="0">
              <a:buNone/>
            </a:pPr>
            <a:r>
              <a:rPr lang="en-US" dirty="0"/>
              <a:t>https://www.kaggle.com/datasets/mathchi/diabetes-data-set</a:t>
            </a:r>
          </a:p>
          <a:p>
            <a:pPr marL="0" indent="0">
              <a:buNone/>
            </a:pPr>
            <a:r>
              <a:rPr lang="en-US" dirty="0"/>
              <a:t>Accessed on:7/22/2023</a:t>
            </a:r>
          </a:p>
          <a:p>
            <a:pPr marL="0" indent="0">
              <a:buNone/>
            </a:pPr>
            <a:endParaRPr lang="en-US" dirty="0"/>
          </a:p>
          <a:p>
            <a:pPr marL="0" indent="0">
              <a:buNone/>
            </a:pPr>
            <a:r>
              <a:rPr lang="en-US" b="1" dirty="0"/>
              <a:t>Context</a:t>
            </a:r>
          </a:p>
          <a:p>
            <a:pPr marL="0" indent="0">
              <a:buNone/>
            </a:pPr>
            <a:r>
              <a:rPr lang="en-US" dirty="0"/>
              <a:t>This dataset is originally from the </a:t>
            </a:r>
            <a:r>
              <a:rPr lang="en-US" u="sng" dirty="0"/>
              <a:t>National Institute of Diabetes and Digestive and Kidney Diseases</a:t>
            </a:r>
            <a:r>
              <a:rPr lang="en-US" dirty="0"/>
              <a:t>. The objective is to predict based on diagnostic measurements whether a patient has diabetes.</a:t>
            </a:r>
          </a:p>
          <a:p>
            <a:pPr marL="0" indent="0">
              <a:buNone/>
            </a:pPr>
            <a:endParaRPr lang="en-US" dirty="0"/>
          </a:p>
          <a:p>
            <a:pPr marL="0" indent="0">
              <a:buNone/>
            </a:pPr>
            <a:r>
              <a:rPr lang="en-US" b="1" dirty="0"/>
              <a:t>Content</a:t>
            </a:r>
          </a:p>
          <a:p>
            <a:pPr marL="0" indent="0">
              <a:buNone/>
            </a:pPr>
            <a:r>
              <a:rPr lang="en-US" dirty="0"/>
              <a:t>Several constraints were placed on the selection of these instances from a larger database. In particular, all patients here are females at least 21 years old of Pima Indian heritage.</a:t>
            </a:r>
          </a:p>
        </p:txBody>
      </p:sp>
    </p:spTree>
    <p:extLst>
      <p:ext uri="{BB962C8B-B14F-4D97-AF65-F5344CB8AC3E}">
        <p14:creationId xmlns:p14="http://schemas.microsoft.com/office/powerpoint/2010/main" val="35100390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6E6-D178-8ADE-4BBD-DACC15F727F1}"/>
              </a:ext>
            </a:extLst>
          </p:cNvPr>
          <p:cNvSpPr>
            <a:spLocks noGrp="1"/>
          </p:cNvSpPr>
          <p:nvPr>
            <p:ph type="title"/>
          </p:nvPr>
        </p:nvSpPr>
        <p:spPr/>
        <p:txBody>
          <a:bodyPr/>
          <a:lstStyle/>
          <a:p>
            <a:r>
              <a:rPr lang="en-US" dirty="0"/>
              <a:t>Data Details &amp; Prep</a:t>
            </a:r>
          </a:p>
        </p:txBody>
      </p:sp>
      <p:sp>
        <p:nvSpPr>
          <p:cNvPr id="3" name="Content Placeholder 2">
            <a:extLst>
              <a:ext uri="{FF2B5EF4-FFF2-40B4-BE49-F238E27FC236}">
                <a16:creationId xmlns:a16="http://schemas.microsoft.com/office/drawing/2014/main" id="{31D3E301-A859-2FD9-4100-562356182273}"/>
              </a:ext>
            </a:extLst>
          </p:cNvPr>
          <p:cNvSpPr>
            <a:spLocks noGrp="1"/>
          </p:cNvSpPr>
          <p:nvPr>
            <p:ph sz="half" idx="1"/>
          </p:nvPr>
        </p:nvSpPr>
        <p:spPr/>
        <p:txBody>
          <a:bodyPr>
            <a:normAutofit fontScale="92500" lnSpcReduction="10000"/>
          </a:bodyPr>
          <a:lstStyle/>
          <a:p>
            <a:r>
              <a:rPr lang="en-US" dirty="0"/>
              <a:t>Clean dataset with no missing data.</a:t>
            </a:r>
          </a:p>
          <a:p>
            <a:r>
              <a:rPr lang="en-US" dirty="0"/>
              <a:t>One hot encoded categorical variables. </a:t>
            </a:r>
          </a:p>
          <a:p>
            <a:r>
              <a:rPr lang="en-US" dirty="0"/>
              <a:t>8 Features </a:t>
            </a:r>
          </a:p>
          <a:p>
            <a:pPr lvl="1"/>
            <a:r>
              <a:rPr lang="en-US" dirty="0"/>
              <a:t>Pregnancies,</a:t>
            </a:r>
          </a:p>
          <a:p>
            <a:pPr lvl="1"/>
            <a:r>
              <a:rPr lang="en-US" dirty="0"/>
              <a:t>Glucose,</a:t>
            </a:r>
          </a:p>
          <a:p>
            <a:pPr lvl="1"/>
            <a:r>
              <a:rPr lang="en-US" dirty="0"/>
              <a:t>Blood Pressure,</a:t>
            </a:r>
          </a:p>
          <a:p>
            <a:pPr lvl="1"/>
            <a:r>
              <a:rPr lang="en-US" dirty="0"/>
              <a:t>Skin Thickness,</a:t>
            </a:r>
          </a:p>
          <a:p>
            <a:pPr lvl="1"/>
            <a:r>
              <a:rPr lang="en-US" dirty="0"/>
              <a:t>Insulin,</a:t>
            </a:r>
          </a:p>
          <a:p>
            <a:pPr lvl="1"/>
            <a:r>
              <a:rPr lang="en-US" dirty="0"/>
              <a:t>BMI,</a:t>
            </a:r>
          </a:p>
          <a:p>
            <a:pPr lvl="1"/>
            <a:r>
              <a:rPr lang="en-US" dirty="0" err="1"/>
              <a:t>DiabetesPedigreeFunction</a:t>
            </a:r>
            <a:r>
              <a:rPr lang="en-US" dirty="0"/>
              <a:t>,</a:t>
            </a:r>
          </a:p>
          <a:p>
            <a:pPr lvl="1"/>
            <a:r>
              <a:rPr lang="en-US" dirty="0"/>
              <a:t>Age</a:t>
            </a:r>
          </a:p>
        </p:txBody>
      </p:sp>
      <p:sp>
        <p:nvSpPr>
          <p:cNvPr id="4" name="Content Placeholder 3">
            <a:extLst>
              <a:ext uri="{FF2B5EF4-FFF2-40B4-BE49-F238E27FC236}">
                <a16:creationId xmlns:a16="http://schemas.microsoft.com/office/drawing/2014/main" id="{B10E1C7C-28CE-B4FF-2532-36156833AD5C}"/>
              </a:ext>
            </a:extLst>
          </p:cNvPr>
          <p:cNvSpPr>
            <a:spLocks noGrp="1"/>
          </p:cNvSpPr>
          <p:nvPr>
            <p:ph sz="half" idx="2"/>
          </p:nvPr>
        </p:nvSpPr>
        <p:spPr/>
        <p:txBody>
          <a:bodyPr>
            <a:normAutofit fontScale="92500" lnSpcReduction="10000"/>
          </a:bodyPr>
          <a:lstStyle/>
          <a:p>
            <a:r>
              <a:rPr lang="en-US" dirty="0"/>
              <a:t>Data is randomly split into 70% training and 30% test</a:t>
            </a:r>
          </a:p>
          <a:p>
            <a:pPr lvl="1"/>
            <a:r>
              <a:rPr lang="en-US" dirty="0"/>
              <a:t>Training – 538</a:t>
            </a:r>
          </a:p>
          <a:p>
            <a:pPr lvl="2"/>
            <a:r>
              <a:rPr lang="en-US" dirty="0"/>
              <a:t>Diabetic – 202</a:t>
            </a:r>
          </a:p>
          <a:p>
            <a:pPr lvl="2"/>
            <a:r>
              <a:rPr lang="en-US" dirty="0"/>
              <a:t>Non-Diabetic – 336</a:t>
            </a:r>
          </a:p>
          <a:p>
            <a:pPr lvl="1"/>
            <a:r>
              <a:rPr lang="en-US" dirty="0"/>
              <a:t>Test – 230 </a:t>
            </a:r>
          </a:p>
          <a:p>
            <a:pPr lvl="2"/>
            <a:r>
              <a:rPr lang="en-US" dirty="0"/>
              <a:t>Diabetic – 66</a:t>
            </a:r>
          </a:p>
          <a:p>
            <a:pPr lvl="2"/>
            <a:r>
              <a:rPr lang="en-US" dirty="0"/>
              <a:t>Non-Diabetic – 164</a:t>
            </a:r>
          </a:p>
        </p:txBody>
      </p:sp>
    </p:spTree>
    <p:extLst>
      <p:ext uri="{BB962C8B-B14F-4D97-AF65-F5344CB8AC3E}">
        <p14:creationId xmlns:p14="http://schemas.microsoft.com/office/powerpoint/2010/main" val="23194612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1477328"/>
              </a:xfrm>
              <a:prstGeom prst="rect">
                <a:avLst/>
              </a:prstGeom>
              <a:noFill/>
            </p:spPr>
            <p:txBody>
              <a:bodyPr wrap="square" rtlCol="0">
                <a:spAutoFit/>
              </a:bodyPr>
              <a:lstStyle/>
              <a:p>
                <a:r>
                  <a:rPr lang="en-US" dirty="0"/>
                  <a:t>Consider a tree formed by a random split on BMI and the impact on two metrics Entropy and Gini:</a:t>
                </a:r>
              </a:p>
              <a:p>
                <a:pPr marL="285750" indent="-285750">
                  <a:buFont typeface="Arial" panose="020B0604020202020204" pitchFamily="34" charset="0"/>
                  <a:buChar char="•"/>
                </a:pPr>
                <a:r>
                  <a:rPr lang="en-US" dirty="0"/>
                  <a:t>Entropy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0.955−</m:t>
                    </m:r>
                    <m:r>
                      <a:rPr lang="en-US" b="0" i="1" dirty="0" smtClean="0">
                        <a:latin typeface="Cambria Math" panose="02040503050406030204" pitchFamily="18" charset="0"/>
                      </a:rPr>
                      <m:t>0.355×0.652−0.645×1.0=0.079</m:t>
                    </m:r>
                  </m:oMath>
                </a14:m>
                <a:r>
                  <a:rPr lang="en-US" dirty="0"/>
                  <a:t>. </a:t>
                </a:r>
              </a:p>
              <a:p>
                <a:pPr marL="285750" indent="-285750">
                  <a:buFont typeface="Arial" panose="020B0604020202020204" pitchFamily="34" charset="0"/>
                  <a:buChar char="•"/>
                </a:pPr>
                <a:r>
                  <a:rPr lang="en-US" dirty="0"/>
                  <a:t>Gini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0.469</m:t>
                    </m:r>
                    <m:r>
                      <a:rPr lang="en-US" i="1" dirty="0">
                        <a:latin typeface="Cambria Math" panose="02040503050406030204" pitchFamily="18" charset="0"/>
                      </a:rPr>
                      <m:t> </m:t>
                    </m:r>
                    <m:r>
                      <a:rPr lang="en-US" i="1" dirty="0" smtClean="0">
                        <a:latin typeface="Cambria Math" panose="02040503050406030204" pitchFamily="18" charset="0"/>
                      </a:rPr>
                      <m:t>– 0.355×</m:t>
                    </m:r>
                    <m:r>
                      <a:rPr lang="en-US" b="0" i="1" dirty="0" smtClean="0">
                        <a:latin typeface="Cambria Math" panose="02040503050406030204" pitchFamily="18" charset="0"/>
                      </a:rPr>
                      <m:t>0.279 −0.645×0.5=0.047</m:t>
                    </m:r>
                  </m:oMath>
                </a14:m>
                <a:r>
                  <a:rPr lang="en-US" dirty="0"/>
                  <a:t>.</a:t>
                </a:r>
              </a:p>
              <a:p>
                <a:r>
                  <a:rPr lang="en-US" dirty="0"/>
                  <a:t>There is a slight reduction owing to purity of the left branch. Exploring multiple possible features and splits on each of them we get the optimal choice. </a:t>
                </a:r>
              </a:p>
            </p:txBody>
          </p:sp>
        </mc:Choice>
        <mc:Fallback xmlns="">
          <p:sp>
            <p:nvSpPr>
              <p:cNvPr id="17" name="TextBox 16">
                <a:extLst>
                  <a:ext uri="{FF2B5EF4-FFF2-40B4-BE49-F238E27FC236}">
                    <a16:creationId xmlns:a16="http://schemas.microsoft.com/office/drawing/2014/main" id="{98DCA41B-0AFC-18B3-5821-2DDA09960BA6}"/>
                  </a:ext>
                </a:extLst>
              </p:cNvPr>
              <p:cNvSpPr txBox="1">
                <a:spLocks noRot="1" noChangeAspect="1" noMove="1" noResize="1" noEditPoints="1" noAdjustHandles="1" noChangeArrowheads="1" noChangeShapeType="1" noTextEdit="1"/>
              </p:cNvSpPr>
              <p:nvPr/>
            </p:nvSpPr>
            <p:spPr>
              <a:xfrm>
                <a:off x="976312" y="5153786"/>
                <a:ext cx="10239375" cy="1477328"/>
              </a:xfrm>
              <a:prstGeom prst="rect">
                <a:avLst/>
              </a:prstGeom>
              <a:blipFill>
                <a:blip r:embed="rId2"/>
                <a:stretch>
                  <a:fillRect l="-476" t="-2058" b="-5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33432" cy="1200329"/>
              </a:xfrm>
              <a:prstGeom prst="rect">
                <a:avLst/>
              </a:prstGeom>
              <a:blipFill>
                <a:blip r:embed="rId3"/>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=0.652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4"/>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=1.0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196692" cy="923330"/>
              </a:xfrm>
              <a:prstGeom prst="rect">
                <a:avLst/>
              </a:prstGeom>
              <a:blipFill>
                <a:blip r:embed="rId5"/>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85271" y="3207921"/>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6"/>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0.279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0" cy="923330"/>
              </a:xfrm>
              <a:prstGeom prst="rect">
                <a:avLst/>
              </a:prstGeom>
              <a:blipFill>
                <a:blip r:embed="rId7"/>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0.500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196692" cy="923330"/>
              </a:xfrm>
              <a:prstGeom prst="rect">
                <a:avLst/>
              </a:prstGeom>
              <a:blipFill>
                <a:blip r:embed="rId8"/>
                <a:stretch>
                  <a:fillRect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stCxn id="33" idx="2"/>
            <a:endCxn id="34" idx="0"/>
          </p:cNvCxnSpPr>
          <p:nvPr/>
        </p:nvCxnSpPr>
        <p:spPr>
          <a:xfrm flipH="1">
            <a:off x="7598368" y="3184463"/>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stCxn id="33" idx="2"/>
            <a:endCxn id="35" idx="0"/>
          </p:cNvCxnSpPr>
          <p:nvPr/>
        </p:nvCxnSpPr>
        <p:spPr>
          <a:xfrm>
            <a:off x="9173683" y="3184463"/>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183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369332"/>
          </a:xfrm>
          <a:prstGeom prst="rect">
            <a:avLst/>
          </a:prstGeom>
          <a:noFill/>
        </p:spPr>
        <p:txBody>
          <a:bodyPr wrap="square" rtlCol="0">
            <a:spAutoFit/>
          </a:bodyPr>
          <a:lstStyle/>
          <a:p>
            <a:pPr algn="ctr"/>
            <a:r>
              <a:rPr lang="en-US" dirty="0"/>
              <a:t>Optimal Depth 1 Tree based on Entropy &amp; Gini</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59208"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𝐺𝑙𝑢𝑐𝑜𝑠𝑒</m:t>
                      </m:r>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2</m:t>
                      </m:r>
                      <m:r>
                        <a:rPr lang="en-US" b="0" i="1" dirty="0" smtClean="0">
                          <a:latin typeface="Cambria Math" panose="02040503050406030204" pitchFamily="18" charset="0"/>
                        </a:rPr>
                        <m:t>3</m:t>
                      </m:r>
                      <m:r>
                        <a:rPr lang="en-US" i="1" dirty="0" smtClean="0">
                          <a:latin typeface="Cambria Math" panose="02040503050406030204" pitchFamily="18" charset="0"/>
                        </a:rPr>
                        <m:t>.5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59208" cy="1200329"/>
              </a:xfrm>
              <a:prstGeom prst="rect">
                <a:avLst/>
              </a:prstGeom>
              <a:blipFill>
                <a:blip r:embed="rId2"/>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=0.721</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3"/>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=.971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068451" cy="923330"/>
              </a:xfrm>
              <a:prstGeom prst="rect">
                <a:avLst/>
              </a:prstGeom>
              <a:blipFill>
                <a:blip r:embed="rId4"/>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88203"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98159" y="3207921"/>
            <a:ext cx="1562428"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𝐺𝑙𝑢𝑐𝑜𝑠𝑒</m:t>
                      </m:r>
                      <m:r>
                        <a:rPr lang="en-US" i="1" dirty="0" smtClean="0">
                          <a:latin typeface="Cambria Math" panose="02040503050406030204" pitchFamily="18" charset="0"/>
                        </a:rPr>
                        <m:t>≤123.5</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𝐸𝑛𝑡𝑟𝑜𝑝𝑦</m:t>
                      </m:r>
                      <m:r>
                        <a:rPr lang="en-US" i="1" dirty="0">
                          <a:latin typeface="Cambria Math" panose="02040503050406030204" pitchFamily="18" charset="0"/>
                        </a:rPr>
                        <m:t> =0.469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𝑠𝑎𝑚𝑝𝑙𝑒𝑠</m:t>
                      </m:r>
                      <m:r>
                        <a:rPr lang="en-US" i="1" dirty="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𝑣𝑎𝑙𝑢𝑒</m:t>
                      </m:r>
                      <m:r>
                        <a:rPr lang="en-US" i="1" dirty="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5"/>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0.319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1" cy="923330"/>
              </a:xfrm>
              <a:prstGeom prst="rect">
                <a:avLst/>
              </a:prstGeom>
              <a:blipFill>
                <a:blip r:embed="rId6"/>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m:t>
                    </m:r>
                  </m:oMath>
                </a14:m>
                <a:r>
                  <a:rPr lang="en-US" dirty="0"/>
                  <a:t>480</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068451" cy="923330"/>
              </a:xfrm>
              <a:prstGeom prst="rect">
                <a:avLst/>
              </a:prstGeom>
              <a:blipFill>
                <a:blip r:embed="rId7"/>
                <a:stretch>
                  <a:fillRect t="-3247"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cxnSpLocks/>
            <a:stCxn id="33" idx="2"/>
            <a:endCxn id="34" idx="0"/>
          </p:cNvCxnSpPr>
          <p:nvPr/>
        </p:nvCxnSpPr>
        <p:spPr>
          <a:xfrm flipH="1">
            <a:off x="7598369" y="3184463"/>
            <a:ext cx="1575314"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cxnSpLocks/>
            <a:stCxn id="33" idx="2"/>
            <a:endCxn id="35" idx="0"/>
          </p:cNvCxnSpPr>
          <p:nvPr/>
        </p:nvCxnSpPr>
        <p:spPr>
          <a:xfrm>
            <a:off x="9173683" y="3184463"/>
            <a:ext cx="157531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734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B325-C33F-4A4B-2358-34D75DD53662}"/>
              </a:ext>
            </a:extLst>
          </p:cNvPr>
          <p:cNvSpPr>
            <a:spLocks noGrp="1"/>
          </p:cNvSpPr>
          <p:nvPr>
            <p:ph type="title"/>
          </p:nvPr>
        </p:nvSpPr>
        <p:spPr/>
        <p:txBody>
          <a:bodyPr/>
          <a:lstStyle/>
          <a:p>
            <a:r>
              <a:rPr lang="en-US" dirty="0"/>
              <a:t>Depth 1 Tree Performance on test?</a:t>
            </a:r>
          </a:p>
        </p:txBody>
      </p:sp>
      <p:pic>
        <p:nvPicPr>
          <p:cNvPr id="13" name="Content Placeholder 12">
            <a:extLst>
              <a:ext uri="{FF2B5EF4-FFF2-40B4-BE49-F238E27FC236}">
                <a16:creationId xmlns:a16="http://schemas.microsoft.com/office/drawing/2014/main" id="{85037271-F6D4-FEDA-B136-6DA856B61C96}"/>
              </a:ext>
            </a:extLst>
          </p:cNvPr>
          <p:cNvPicPr>
            <a:picLocks noGrp="1" noChangeAspect="1"/>
          </p:cNvPicPr>
          <p:nvPr>
            <p:ph sz="half" idx="1"/>
          </p:nvPr>
        </p:nvPicPr>
        <p:blipFill>
          <a:blip r:embed="rId2">
            <a:clrChange>
              <a:clrFrom>
                <a:srgbClr val="FFFFFF"/>
              </a:clrFrom>
              <a:clrTo>
                <a:srgbClr val="FFFFFF">
                  <a:alpha val="0"/>
                </a:srgbClr>
              </a:clrTo>
            </a:clrChange>
          </a:blip>
          <a:stretch>
            <a:fillRect/>
          </a:stretch>
        </p:blipFill>
        <p:spPr>
          <a:xfrm>
            <a:off x="238107" y="2102465"/>
            <a:ext cx="4327708" cy="3687514"/>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17267F-0C53-7251-41AB-CFA4D053C8E3}"/>
                  </a:ext>
                </a:extLst>
              </p:cNvPr>
              <p:cNvSpPr txBox="1"/>
              <p:nvPr/>
            </p:nvSpPr>
            <p:spPr>
              <a:xfrm>
                <a:off x="5332559" y="2102465"/>
                <a:ext cx="6654653" cy="579839"/>
              </a:xfrm>
              <a:prstGeom prst="rect">
                <a:avLst/>
              </a:prstGeom>
              <a:noFill/>
            </p:spPr>
            <p:txBody>
              <a:bodyPr wrap="square">
                <a:spAutoFit/>
              </a:bodyPr>
              <a:lstStyle/>
              <a:p>
                <a:pPr marL="0" indent="0">
                  <a:buNone/>
                </a:pPr>
                <a14:m>
                  <m:oMath xmlns:m="http://schemas.openxmlformats.org/officeDocument/2006/math">
                    <m:r>
                      <a:rPr lang="en-US" sz="2000" b="0" i="1" smtClean="0">
                        <a:latin typeface="Cambria Math" panose="02040503050406030204" pitchFamily="18" charset="0"/>
                      </a:rPr>
                      <m:t>𝐴𝑐𝑐𝑢𝑟𝑎𝑐𝑦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b="0" i="1" smtClean="0">
                            <a:latin typeface="Cambria Math" panose="02040503050406030204" pitchFamily="18" charset="0"/>
                          </a:rPr>
                          <m:t># </m:t>
                        </m:r>
                        <m:r>
                          <a:rPr lang="en-US" sz="2000" b="0" i="1" smtClean="0">
                            <a:latin typeface="Cambria Math" panose="02040503050406030204" pitchFamily="18" charset="0"/>
                          </a:rPr>
                          <m:t>𝑑𝑎𝑡𝑎</m:t>
                        </m:r>
                        <m:r>
                          <a:rPr lang="en-US" sz="2000" b="0" i="1" smtClean="0">
                            <a:latin typeface="Cambria Math" panose="02040503050406030204" pitchFamily="18" charset="0"/>
                          </a:rPr>
                          <m:t> </m:t>
                        </m:r>
                        <m:r>
                          <a:rPr lang="en-US" sz="2000" b="0" i="1" smtClean="0">
                            <a:latin typeface="Cambria Math" panose="02040503050406030204" pitchFamily="18" charset="0"/>
                          </a:rPr>
                          <m:t>𝑝𝑜𝑖𝑛𝑡𝑠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46+125</m:t>
                        </m:r>
                      </m:num>
                      <m:den>
                        <m:r>
                          <a:rPr lang="en-US" sz="2000" b="0" i="1" smtClean="0">
                            <a:latin typeface="Cambria Math" panose="02040503050406030204" pitchFamily="18" charset="0"/>
                          </a:rPr>
                          <m:t>(46+125+39+20)</m:t>
                        </m:r>
                      </m:den>
                    </m:f>
                    <m:r>
                      <a:rPr lang="en-US" sz="2000" b="0" i="1" smtClean="0">
                        <a:latin typeface="Cambria Math" panose="02040503050406030204" pitchFamily="18" charset="0"/>
                      </a:rPr>
                      <m:t>=74.35%</m:t>
                    </m:r>
                  </m:oMath>
                </a14:m>
                <a:r>
                  <a:rPr lang="en-US" sz="2000" dirty="0"/>
                  <a:t> </a:t>
                </a:r>
              </a:p>
            </p:txBody>
          </p:sp>
        </mc:Choice>
        <mc:Fallback xmlns="">
          <p:sp>
            <p:nvSpPr>
              <p:cNvPr id="15" name="TextBox 14">
                <a:extLst>
                  <a:ext uri="{FF2B5EF4-FFF2-40B4-BE49-F238E27FC236}">
                    <a16:creationId xmlns:a16="http://schemas.microsoft.com/office/drawing/2014/main" id="{7B17267F-0C53-7251-41AB-CFA4D053C8E3}"/>
                  </a:ext>
                </a:extLst>
              </p:cNvPr>
              <p:cNvSpPr txBox="1">
                <a:spLocks noRot="1" noChangeAspect="1" noMove="1" noResize="1" noEditPoints="1" noAdjustHandles="1" noChangeArrowheads="1" noChangeShapeType="1" noTextEdit="1"/>
              </p:cNvSpPr>
              <p:nvPr/>
            </p:nvSpPr>
            <p:spPr>
              <a:xfrm>
                <a:off x="5332559" y="2102465"/>
                <a:ext cx="6654653" cy="5798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11">
                <a:extLst>
                  <a:ext uri="{FF2B5EF4-FFF2-40B4-BE49-F238E27FC236}">
                    <a16:creationId xmlns:a16="http://schemas.microsoft.com/office/drawing/2014/main" id="{0D3A5AA8-B1B9-C939-97C2-00F1251ADAD1}"/>
                  </a:ext>
                </a:extLst>
              </p:cNvPr>
              <p:cNvSpPr txBox="1">
                <a:spLocks/>
              </p:cNvSpPr>
              <p:nvPr/>
            </p:nvSpPr>
            <p:spPr>
              <a:xfrm>
                <a:off x="4761059" y="4231210"/>
                <a:ext cx="7226153" cy="612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1800" b="0" i="1" smtClean="0">
                          <a:solidFill>
                            <a:prstClr val="black"/>
                          </a:solidFill>
                          <a:latin typeface="Cambria Math" panose="02040503050406030204" pitchFamily="18" charset="0"/>
                        </a:rPr>
                        <m:t>𝐹𝑃</m:t>
                      </m:r>
                      <m:sSub>
                        <m:sSubPr>
                          <m:ctrlPr>
                            <a:rPr lang="en-US" sz="1800" b="0" i="1" smtClean="0">
                              <a:solidFill>
                                <a:prstClr val="black"/>
                              </a:solidFill>
                              <a:latin typeface="Cambria Math" panose="02040503050406030204" pitchFamily="18" charset="0"/>
                            </a:rPr>
                          </m:ctrlPr>
                        </m:sSubPr>
                        <m:e>
                          <m:r>
                            <a:rPr lang="en-US" sz="1800" b="0" i="1" smtClean="0">
                              <a:solidFill>
                                <a:prstClr val="black"/>
                              </a:solidFill>
                              <a:latin typeface="Cambria Math" panose="02040503050406030204" pitchFamily="18" charset="0"/>
                            </a:rPr>
                            <m:t>𝑅</m:t>
                          </m:r>
                        </m:e>
                        <m:sub>
                          <m:r>
                            <a:rPr lang="en-US" sz="1800" b="0" i="1" smtClean="0">
                              <a:solidFill>
                                <a:prstClr val="black"/>
                              </a:solidFill>
                              <a:latin typeface="Cambria Math" panose="02040503050406030204" pitchFamily="18" charset="0"/>
                            </a:rPr>
                            <m:t>𝑑𝑖𝑎𝑏𝑒𝑡𝑖𝑐</m:t>
                          </m:r>
                        </m:sub>
                      </m:sSub>
                      <m:r>
                        <a:rPr lang="en-US" sz="1800" i="1" smtClean="0">
                          <a:solidFill>
                            <a:prstClr val="black"/>
                          </a:solidFill>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 </m:t>
                          </m:r>
                          <m:r>
                            <a:rPr lang="en-US" sz="1800" i="1">
                              <a:latin typeface="Cambria Math" panose="02040503050406030204" pitchFamily="18" charset="0"/>
                            </a:rPr>
                            <m:t>𝑖𝑛𝑐𝑜𝑟𝑟𝑒𝑐𝑡</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i="1">
                              <a:latin typeface="Cambria Math" panose="02040503050406030204" pitchFamily="18" charset="0"/>
                            </a:rPr>
                            <m:t># </m:t>
                          </m:r>
                          <m:r>
                            <a:rPr lang="en-US" sz="1800" i="1">
                              <a:latin typeface="Cambria Math" panose="02040503050406030204" pitchFamily="18" charset="0"/>
                            </a:rPr>
                            <m:t>𝑛𝑜𝑛</m:t>
                          </m:r>
                          <m:r>
                            <a:rPr lang="en-US" sz="1800" i="1">
                              <a:latin typeface="Cambria Math" panose="02040503050406030204" pitchFamily="18" charset="0"/>
                            </a:rPr>
                            <m:t> </m:t>
                          </m:r>
                          <m:r>
                            <a:rPr lang="en-US" sz="1800" b="0" i="1" smtClean="0">
                              <a:latin typeface="Cambria Math" panose="02040503050406030204" pitchFamily="18" charset="0"/>
                            </a:rPr>
                            <m:t>𝑑𝑖𝑎𝑏𝑒𝑡𝑖𝑐</m:t>
                          </m:r>
                          <m:r>
                            <a:rPr lang="en-US" sz="1800" i="1">
                              <a:latin typeface="Cambria Math" panose="02040503050406030204" pitchFamily="18" charset="0"/>
                            </a:rPr>
                            <m:t> </m:t>
                          </m:r>
                          <m:r>
                            <a:rPr lang="en-US" sz="1800" i="1">
                              <a:latin typeface="Cambria Math" panose="02040503050406030204" pitchFamily="18" charset="0"/>
                            </a:rPr>
                            <m:t>𝑑𝑎𝑡𝑎</m:t>
                          </m:r>
                          <m:r>
                            <a:rPr lang="en-US" sz="1800" i="1">
                              <a:latin typeface="Cambria Math" panose="02040503050406030204" pitchFamily="18" charset="0"/>
                            </a:rPr>
                            <m:t> </m:t>
                          </m:r>
                          <m:r>
                            <a:rPr lang="en-US" sz="1800" i="1">
                              <a:latin typeface="Cambria Math" panose="02040503050406030204" pitchFamily="18" charset="0"/>
                            </a:rPr>
                            <m:t>𝑝𝑜𝑖𝑛𝑡𝑠</m:t>
                          </m:r>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39</m:t>
                          </m:r>
                        </m:num>
                        <m:den>
                          <m:r>
                            <a:rPr lang="en-US" sz="1800" b="0" i="1" smtClean="0">
                              <a:latin typeface="Cambria Math" panose="02040503050406030204" pitchFamily="18" charset="0"/>
                            </a:rPr>
                            <m:t>39+125</m:t>
                          </m:r>
                        </m:den>
                      </m:f>
                      <m:r>
                        <a:rPr lang="en-US" sz="1800" b="0" i="1" smtClean="0">
                          <a:latin typeface="Cambria Math" panose="02040503050406030204" pitchFamily="18" charset="0"/>
                        </a:rPr>
                        <m:t>=23.78%</m:t>
                      </m:r>
                    </m:oMath>
                  </m:oMathPara>
                </a14:m>
                <a:endParaRPr lang="en-US" sz="1800" dirty="0">
                  <a:solidFill>
                    <a:prstClr val="black"/>
                  </a:solidFill>
                  <a:latin typeface="Calibri" panose="020F0502020204030204"/>
                </a:endParaRPr>
              </a:p>
            </p:txBody>
          </p:sp>
        </mc:Choice>
        <mc:Fallback xmlns="">
          <p:sp>
            <p:nvSpPr>
              <p:cNvPr id="16" name="Content Placeholder 11">
                <a:extLst>
                  <a:ext uri="{FF2B5EF4-FFF2-40B4-BE49-F238E27FC236}">
                    <a16:creationId xmlns:a16="http://schemas.microsoft.com/office/drawing/2014/main" id="{0D3A5AA8-B1B9-C939-97C2-00F1251ADAD1}"/>
                  </a:ext>
                </a:extLst>
              </p:cNvPr>
              <p:cNvSpPr txBox="1">
                <a:spLocks noRot="1" noChangeAspect="1" noMove="1" noResize="1" noEditPoints="1" noAdjustHandles="1" noChangeArrowheads="1" noChangeShapeType="1" noTextEdit="1"/>
              </p:cNvSpPr>
              <p:nvPr/>
            </p:nvSpPr>
            <p:spPr>
              <a:xfrm>
                <a:off x="4761059" y="4231210"/>
                <a:ext cx="7226153" cy="61296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11">
                <a:extLst>
                  <a:ext uri="{FF2B5EF4-FFF2-40B4-BE49-F238E27FC236}">
                    <a16:creationId xmlns:a16="http://schemas.microsoft.com/office/drawing/2014/main" id="{DD827ED3-6E38-D056-14EE-5950682BFFFC}"/>
                  </a:ext>
                </a:extLst>
              </p:cNvPr>
              <p:cNvSpPr txBox="1">
                <a:spLocks/>
              </p:cNvSpPr>
              <p:nvPr/>
            </p:nvSpPr>
            <p:spPr>
              <a:xfrm>
                <a:off x="3495676" y="5312143"/>
                <a:ext cx="8491536" cy="955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14:m>
                  <m:oMathPara xmlns:m="http://schemas.openxmlformats.org/officeDocument/2006/math">
                    <m:oMathParaPr>
                      <m:jc m:val="left"/>
                    </m:oMathParaPr>
                    <m:oMath xmlns:m="http://schemas.openxmlformats.org/officeDocument/2006/math">
                      <m:r>
                        <a:rPr lang="en-US" sz="2000" b="0" i="1" smtClean="0">
                          <a:solidFill>
                            <a:prstClr val="black"/>
                          </a:solidFill>
                          <a:latin typeface="Cambria Math" panose="02040503050406030204" pitchFamily="18" charset="0"/>
                        </a:rPr>
                        <m:t>𝑃𝑟𝑒𝑐𝑖𝑠𝑖𝑜</m:t>
                      </m:r>
                      <m:sSub>
                        <m:sSubPr>
                          <m:ctrlPr>
                            <a:rPr lang="en-US" sz="2000" b="0" i="1" smtClean="0">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𝑛</m:t>
                          </m:r>
                        </m:e>
                        <m:sub>
                          <m:r>
                            <a:rPr lang="en-US" sz="2000" b="0" i="1" smtClean="0">
                              <a:solidFill>
                                <a:prstClr val="black"/>
                              </a:solidFill>
                              <a:latin typeface="Cambria Math" panose="02040503050406030204" pitchFamily="18" charset="0"/>
                            </a:rPr>
                            <m:t>𝑑𝑖𝑎𝑏𝑒𝑡𝑖𝑐</m:t>
                          </m:r>
                        </m:sub>
                      </m:sSub>
                      <m:r>
                        <a:rPr lang="en-US" sz="2000" i="1" smtClean="0">
                          <a:solidFill>
                            <a:prstClr val="black"/>
                          </a:solidFill>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i="1">
                              <a:latin typeface="Cambria Math" panose="02040503050406030204" pitchFamily="18" charset="0"/>
                            </a:rPr>
                            <m:t>𝑐𝑜𝑟𝑟𝑒𝑐𝑡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𝑡𝑜𝑡𝑎𝑙</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i="1">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𝑝𝑟𝑒𝑑𝑖𝑐𝑡𝑖𝑜𝑛𝑠</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46</m:t>
                          </m:r>
                        </m:num>
                        <m:den>
                          <m:r>
                            <a:rPr lang="en-US" sz="2000" b="0" i="1" smtClean="0">
                              <a:latin typeface="Cambria Math" panose="02040503050406030204" pitchFamily="18" charset="0"/>
                            </a:rPr>
                            <m:t>39+46</m:t>
                          </m:r>
                        </m:den>
                      </m:f>
                      <m:r>
                        <a:rPr lang="en-US" sz="2000" b="0" i="1" smtClean="0">
                          <a:latin typeface="Cambria Math" panose="02040503050406030204" pitchFamily="18" charset="0"/>
                        </a:rPr>
                        <m:t>=54.12%</m:t>
                      </m:r>
                    </m:oMath>
                  </m:oMathPara>
                </a14:m>
                <a:endParaRPr lang="en-US" sz="2000" dirty="0">
                  <a:solidFill>
                    <a:prstClr val="black"/>
                  </a:solidFill>
                  <a:latin typeface="Calibri" panose="020F0502020204030204"/>
                </a:endParaRPr>
              </a:p>
            </p:txBody>
          </p:sp>
        </mc:Choice>
        <mc:Fallback xmlns="">
          <p:sp>
            <p:nvSpPr>
              <p:cNvPr id="17" name="Content Placeholder 11">
                <a:extLst>
                  <a:ext uri="{FF2B5EF4-FFF2-40B4-BE49-F238E27FC236}">
                    <a16:creationId xmlns:a16="http://schemas.microsoft.com/office/drawing/2014/main" id="{DD827ED3-6E38-D056-14EE-5950682BFFFC}"/>
                  </a:ext>
                </a:extLst>
              </p:cNvPr>
              <p:cNvSpPr txBox="1">
                <a:spLocks noRot="1" noChangeAspect="1" noMove="1" noResize="1" noEditPoints="1" noAdjustHandles="1" noChangeArrowheads="1" noChangeShapeType="1" noTextEdit="1"/>
              </p:cNvSpPr>
              <p:nvPr/>
            </p:nvSpPr>
            <p:spPr>
              <a:xfrm>
                <a:off x="3495676" y="5312143"/>
                <a:ext cx="8491536" cy="9556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04F2EC84-19D3-41AF-5556-988AF992F174}"/>
                  </a:ext>
                </a:extLst>
              </p:cNvPr>
              <p:cNvSpPr>
                <a:spLocks noGrp="1"/>
              </p:cNvSpPr>
              <p:nvPr>
                <p:ph sz="half" idx="2"/>
              </p:nvPr>
            </p:nvSpPr>
            <p:spPr>
              <a:xfrm>
                <a:off x="4895851" y="3150277"/>
                <a:ext cx="7091361" cy="612960"/>
              </a:xfrm>
            </p:spPr>
            <p:txBody>
              <a:bodyPr>
                <a:noAutofit/>
              </a:bodyPr>
              <a:lstStyle/>
              <a:p>
                <a:pPr marL="0" lvl="0" indent="0">
                  <a:buNone/>
                  <a:defRPr/>
                </a:pP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𝑅𝑒𝑐𝑎𝑙</m:t>
                    </m:r>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𝑙</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𝑑𝑖𝑎𝑏𝑒𝑡𝑖𝑐</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b="0" i="1" smtClean="0">
                            <a:latin typeface="Cambria Math" panose="02040503050406030204" pitchFamily="18" charset="0"/>
                          </a:rPr>
                          <m:t>𝑐</m:t>
                        </m:r>
                        <m:r>
                          <a:rPr lang="en-US" sz="2000" i="1">
                            <a:latin typeface="Cambria Math" panose="02040503050406030204" pitchFamily="18" charset="0"/>
                          </a:rPr>
                          <m:t>𝑜𝑟𝑟𝑒𝑐𝑡</m:t>
                        </m:r>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𝑝𝑟𝑒𝑑𝑖𝑐𝑡𝑖𝑜𝑛𝑠</m:t>
                        </m:r>
                      </m:num>
                      <m:den>
                        <m:r>
                          <a:rPr lang="en-US" sz="2000" i="1">
                            <a:latin typeface="Cambria Math" panose="02040503050406030204" pitchFamily="18" charset="0"/>
                          </a:rPr>
                          <m:t># </m:t>
                        </m:r>
                        <m:r>
                          <a:rPr lang="en-US" sz="2000" b="0" i="1" smtClean="0">
                            <a:latin typeface="Cambria Math" panose="02040503050406030204" pitchFamily="18" charset="0"/>
                          </a:rPr>
                          <m:t>𝑑𝑖𝑎𝑏𝑒𝑡𝑖𝑐</m:t>
                        </m:r>
                        <m:r>
                          <a:rPr lang="en-US" sz="2000" b="0" i="1" smtClean="0">
                            <a:latin typeface="Cambria Math" panose="02040503050406030204" pitchFamily="18" charset="0"/>
                          </a:rPr>
                          <m:t> </m:t>
                        </m:r>
                        <m:r>
                          <a:rPr lang="en-US" sz="2000" i="1">
                            <a:latin typeface="Cambria Math" panose="02040503050406030204" pitchFamily="18" charset="0"/>
                          </a:rPr>
                          <m:t>𝑑𝑎𝑡𝑎</m:t>
                        </m:r>
                        <m:r>
                          <a:rPr lang="en-US" sz="2000" i="1">
                            <a:latin typeface="Cambria Math" panose="02040503050406030204" pitchFamily="18" charset="0"/>
                          </a:rPr>
                          <m:t> </m:t>
                        </m:r>
                        <m:r>
                          <a:rPr lang="en-US" sz="2000" i="1">
                            <a:latin typeface="Cambria Math" panose="02040503050406030204" pitchFamily="18" charset="0"/>
                          </a:rPr>
                          <m:t>𝑝𝑜𝑖𝑛𝑡𝑠</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m:t>
                        </m:r>
                      </m:num>
                      <m:den>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(46+20)</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rPr>
                      <m:t>=69.70%</m:t>
                    </m:r>
                  </m:oMath>
                </a14:m>
                <a:r>
                  <a:rPr kumimoji="0" lang="en-US" sz="2000" b="0" i="0" u="none" strike="noStrike" kern="1200" cap="none" spc="0" normalizeH="0" baseline="0" noProof="0" dirty="0">
                    <a:ln>
                      <a:noFill/>
                    </a:ln>
                    <a:solidFill>
                      <a:prstClr val="black"/>
                    </a:solidFill>
                    <a:effectLst/>
                    <a:uLnTx/>
                    <a:uFillTx/>
                    <a:latin typeface="Calibri" panose="020F0502020204030204"/>
                  </a:rPr>
                  <a:t>  </a:t>
                </a:r>
              </a:p>
            </p:txBody>
          </p:sp>
        </mc:Choice>
        <mc:Fallback xmlns="">
          <p:sp>
            <p:nvSpPr>
              <p:cNvPr id="12" name="Content Placeholder 11">
                <a:extLst>
                  <a:ext uri="{FF2B5EF4-FFF2-40B4-BE49-F238E27FC236}">
                    <a16:creationId xmlns:a16="http://schemas.microsoft.com/office/drawing/2014/main" id="{04F2EC84-19D3-41AF-5556-988AF992F174}"/>
                  </a:ext>
                </a:extLst>
              </p:cNvPr>
              <p:cNvSpPr>
                <a:spLocks noGrp="1" noRot="1" noChangeAspect="1" noMove="1" noResize="1" noEditPoints="1" noAdjustHandles="1" noChangeArrowheads="1" noChangeShapeType="1" noTextEdit="1"/>
              </p:cNvSpPr>
              <p:nvPr>
                <p:ph sz="half" idx="2"/>
              </p:nvPr>
            </p:nvSpPr>
            <p:spPr>
              <a:xfrm>
                <a:off x="4895851" y="3150277"/>
                <a:ext cx="7091361" cy="612960"/>
              </a:xfr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85374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6362-258D-0F5A-7D53-5B50B0EB9AEF}"/>
              </a:ext>
            </a:extLst>
          </p:cNvPr>
          <p:cNvSpPr>
            <a:spLocks noGrp="1"/>
          </p:cNvSpPr>
          <p:nvPr>
            <p:ph type="title"/>
          </p:nvPr>
        </p:nvSpPr>
        <p:spPr/>
        <p:txBody>
          <a:bodyPr/>
          <a:lstStyle/>
          <a:p>
            <a:r>
              <a:rPr lang="en-US" dirty="0"/>
              <a:t>Bias &amp; Variance:</a:t>
            </a:r>
            <a:br>
              <a:rPr lang="en-US" dirty="0"/>
            </a:br>
            <a:r>
              <a:rPr lang="en-US" sz="3200" dirty="0"/>
              <a:t>Can we do better if we grow the tree deeper?</a:t>
            </a:r>
          </a:p>
        </p:txBody>
      </p:sp>
      <p:pic>
        <p:nvPicPr>
          <p:cNvPr id="8" name="Picture 7">
            <a:extLst>
              <a:ext uri="{FF2B5EF4-FFF2-40B4-BE49-F238E27FC236}">
                <a16:creationId xmlns:a16="http://schemas.microsoft.com/office/drawing/2014/main" id="{DC78D4D6-0722-A9A5-2404-7E1EA0BF2B3C}"/>
              </a:ext>
            </a:extLst>
          </p:cNvPr>
          <p:cNvPicPr>
            <a:picLocks noChangeAspect="1"/>
          </p:cNvPicPr>
          <p:nvPr/>
        </p:nvPicPr>
        <p:blipFill>
          <a:blip r:embed="rId2"/>
          <a:stretch>
            <a:fillRect/>
          </a:stretch>
        </p:blipFill>
        <p:spPr>
          <a:xfrm>
            <a:off x="3325915" y="1690688"/>
            <a:ext cx="5540170" cy="5016264"/>
          </a:xfrm>
          <a:prstGeom prst="rect">
            <a:avLst/>
          </a:prstGeom>
        </p:spPr>
      </p:pic>
      <p:sp>
        <p:nvSpPr>
          <p:cNvPr id="9" name="TextBox 8">
            <a:extLst>
              <a:ext uri="{FF2B5EF4-FFF2-40B4-BE49-F238E27FC236}">
                <a16:creationId xmlns:a16="http://schemas.microsoft.com/office/drawing/2014/main" id="{BD7B68A1-BC98-B897-ABFA-5BBB95A6415A}"/>
              </a:ext>
            </a:extLst>
          </p:cNvPr>
          <p:cNvSpPr txBox="1"/>
          <p:nvPr/>
        </p:nvSpPr>
        <p:spPr>
          <a:xfrm>
            <a:off x="9334500" y="2743200"/>
            <a:ext cx="2438400" cy="2585323"/>
          </a:xfrm>
          <a:prstGeom prst="rect">
            <a:avLst/>
          </a:prstGeom>
          <a:noFill/>
        </p:spPr>
        <p:txBody>
          <a:bodyPr wrap="square" rtlCol="0">
            <a:spAutoFit/>
          </a:bodyPr>
          <a:lstStyle/>
          <a:p>
            <a:r>
              <a:rPr lang="en-US" dirty="0"/>
              <a:t>We see that the lowest variance is at depth 2 with low prediction error. </a:t>
            </a:r>
          </a:p>
          <a:p>
            <a:endParaRPr lang="en-US" dirty="0"/>
          </a:p>
          <a:p>
            <a:r>
              <a:rPr lang="en-US" dirty="0"/>
              <a:t>While bias grows lower with increasing depth we will be in higher variance territory. </a:t>
            </a:r>
          </a:p>
        </p:txBody>
      </p:sp>
      <p:pic>
        <p:nvPicPr>
          <p:cNvPr id="10" name="Picture 2">
            <a:extLst>
              <a:ext uri="{FF2B5EF4-FFF2-40B4-BE49-F238E27FC236}">
                <a16:creationId xmlns:a16="http://schemas.microsoft.com/office/drawing/2014/main" id="{A2B773BA-C076-8B07-F140-4CC67481D13D}"/>
              </a:ext>
            </a:extLst>
          </p:cNvPr>
          <p:cNvPicPr>
            <a:picLocks noGrp="1" noChangeAspect="1" noChangeArrowheads="1"/>
          </p:cNvPicPr>
          <p:nvPr>
            <p:ph idx="1"/>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917" t="6698" r="6545" b="51254"/>
          <a:stretch/>
        </p:blipFill>
        <p:spPr bwMode="auto">
          <a:xfrm>
            <a:off x="6890073" y="2567940"/>
            <a:ext cx="773430" cy="77724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E08342B7-A5B7-1E0F-1004-F4AFB8ED4F3F}"/>
              </a:ext>
            </a:extLst>
          </p:cNvPr>
          <p:cNvCxnSpPr>
            <a:cxnSpLocks/>
          </p:cNvCxnSpPr>
          <p:nvPr/>
        </p:nvCxnSpPr>
        <p:spPr>
          <a:xfrm>
            <a:off x="6229350" y="2025650"/>
            <a:ext cx="0" cy="433705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DA9238E-E83A-8B2F-D656-DFF70AAC880A}"/>
              </a:ext>
            </a:extLst>
          </p:cNvPr>
          <p:cNvSpPr txBox="1"/>
          <p:nvPr/>
        </p:nvSpPr>
        <p:spPr>
          <a:xfrm>
            <a:off x="6910716" y="3788120"/>
            <a:ext cx="1040093" cy="461665"/>
          </a:xfrm>
          <a:prstGeom prst="rect">
            <a:avLst/>
          </a:prstGeom>
          <a:noFill/>
        </p:spPr>
        <p:txBody>
          <a:bodyPr wrap="none" rtlCol="0">
            <a:spAutoFit/>
          </a:bodyPr>
          <a:lstStyle/>
          <a:p>
            <a:r>
              <a:rPr lang="en-US" sz="1200" dirty="0"/>
              <a:t>Low Bias</a:t>
            </a:r>
          </a:p>
          <a:p>
            <a:r>
              <a:rPr lang="en-US" sz="1200" dirty="0"/>
              <a:t>High Variance</a:t>
            </a:r>
          </a:p>
        </p:txBody>
      </p:sp>
      <p:cxnSp>
        <p:nvCxnSpPr>
          <p:cNvPr id="14" name="Straight Connector 13">
            <a:extLst>
              <a:ext uri="{FF2B5EF4-FFF2-40B4-BE49-F238E27FC236}">
                <a16:creationId xmlns:a16="http://schemas.microsoft.com/office/drawing/2014/main" id="{C8DCF9B6-00E1-A619-4246-4004804716A2}"/>
              </a:ext>
            </a:extLst>
          </p:cNvPr>
          <p:cNvCxnSpPr>
            <a:cxnSpLocks/>
          </p:cNvCxnSpPr>
          <p:nvPr/>
        </p:nvCxnSpPr>
        <p:spPr>
          <a:xfrm>
            <a:off x="4210050" y="2082800"/>
            <a:ext cx="0" cy="427990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15" name="Picture 2">
            <a:extLst>
              <a:ext uri="{FF2B5EF4-FFF2-40B4-BE49-F238E27FC236}">
                <a16:creationId xmlns:a16="http://schemas.microsoft.com/office/drawing/2014/main" id="{1D31DD80-DD91-A5D5-8F8F-C8F018257C34}"/>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6114" t="7230" r="46348" b="50722"/>
          <a:stretch/>
        </p:blipFill>
        <p:spPr bwMode="auto">
          <a:xfrm>
            <a:off x="3828985" y="256794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1CB39A6-E77E-B2C3-12F2-85371DCC6B27}"/>
              </a:ext>
            </a:extLst>
          </p:cNvPr>
          <p:cNvSpPr txBox="1"/>
          <p:nvPr/>
        </p:nvSpPr>
        <p:spPr>
          <a:xfrm rot="16200000">
            <a:off x="3688677" y="3788121"/>
            <a:ext cx="1012265" cy="461665"/>
          </a:xfrm>
          <a:prstGeom prst="rect">
            <a:avLst/>
          </a:prstGeom>
          <a:noFill/>
        </p:spPr>
        <p:txBody>
          <a:bodyPr wrap="none" rtlCol="0">
            <a:spAutoFit/>
          </a:bodyPr>
          <a:lstStyle/>
          <a:p>
            <a:r>
              <a:rPr lang="en-US" sz="1200" dirty="0"/>
              <a:t>Low Bias</a:t>
            </a:r>
          </a:p>
          <a:p>
            <a:r>
              <a:rPr lang="en-US" sz="1200" dirty="0"/>
              <a:t>Low Variance</a:t>
            </a:r>
          </a:p>
        </p:txBody>
      </p:sp>
      <p:pic>
        <p:nvPicPr>
          <p:cNvPr id="17" name="Picture 2">
            <a:extLst>
              <a:ext uri="{FF2B5EF4-FFF2-40B4-BE49-F238E27FC236}">
                <a16:creationId xmlns:a16="http://schemas.microsoft.com/office/drawing/2014/main" id="{870796E8-6709-1F3F-FA4A-A0DBE0B8C86A}"/>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5446" t="53417" r="7016" b="4535"/>
          <a:stretch/>
        </p:blipFill>
        <p:spPr bwMode="auto">
          <a:xfrm>
            <a:off x="3390587" y="5585460"/>
            <a:ext cx="773431" cy="77724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848BBBB-9212-736A-8AF6-C42E532D9C9F}"/>
              </a:ext>
            </a:extLst>
          </p:cNvPr>
          <p:cNvSpPr txBox="1"/>
          <p:nvPr/>
        </p:nvSpPr>
        <p:spPr>
          <a:xfrm>
            <a:off x="2402125" y="5842329"/>
            <a:ext cx="1040093" cy="461665"/>
          </a:xfrm>
          <a:prstGeom prst="rect">
            <a:avLst/>
          </a:prstGeom>
          <a:noFill/>
        </p:spPr>
        <p:txBody>
          <a:bodyPr wrap="none" rtlCol="0">
            <a:spAutoFit/>
          </a:bodyPr>
          <a:lstStyle/>
          <a:p>
            <a:r>
              <a:rPr lang="en-US" sz="1200" dirty="0"/>
              <a:t>High Bias</a:t>
            </a:r>
          </a:p>
          <a:p>
            <a:r>
              <a:rPr lang="en-US" sz="1200" dirty="0"/>
              <a:t>High Variance</a:t>
            </a:r>
          </a:p>
        </p:txBody>
      </p:sp>
    </p:spTree>
    <p:extLst>
      <p:ext uri="{BB962C8B-B14F-4D97-AF65-F5344CB8AC3E}">
        <p14:creationId xmlns:p14="http://schemas.microsoft.com/office/powerpoint/2010/main" val="8003329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C3873-2B26-C420-60DB-BE65AC9C9C55}"/>
              </a:ext>
            </a:extLst>
          </p:cNvPr>
          <p:cNvPicPr>
            <a:picLocks noChangeAspect="1"/>
          </p:cNvPicPr>
          <p:nvPr/>
        </p:nvPicPr>
        <p:blipFill>
          <a:blip r:embed="rId2"/>
          <a:stretch>
            <a:fillRect/>
          </a:stretch>
        </p:blipFill>
        <p:spPr>
          <a:xfrm>
            <a:off x="9311143" y="3016251"/>
            <a:ext cx="2732764" cy="2328508"/>
          </a:xfrm>
          <a:prstGeom prst="rect">
            <a:avLst/>
          </a:prstGeom>
        </p:spPr>
      </p:pic>
      <p:sp>
        <p:nvSpPr>
          <p:cNvPr id="2" name="Title 1">
            <a:extLst>
              <a:ext uri="{FF2B5EF4-FFF2-40B4-BE49-F238E27FC236}">
                <a16:creationId xmlns:a16="http://schemas.microsoft.com/office/drawing/2014/main" id="{3A18D64C-13C0-9DC8-73F5-F91B331D419D}"/>
              </a:ext>
            </a:extLst>
          </p:cNvPr>
          <p:cNvSpPr>
            <a:spLocks noGrp="1"/>
          </p:cNvSpPr>
          <p:nvPr>
            <p:ph type="title"/>
          </p:nvPr>
        </p:nvSpPr>
        <p:spPr/>
        <p:txBody>
          <a:bodyPr/>
          <a:lstStyle/>
          <a:p>
            <a:r>
              <a:rPr lang="en-US" dirty="0"/>
              <a:t>Low Bias Low Variance Tree</a:t>
            </a:r>
          </a:p>
        </p:txBody>
      </p:sp>
      <p:pic>
        <p:nvPicPr>
          <p:cNvPr id="6" name="Picture 5">
            <a:extLst>
              <a:ext uri="{FF2B5EF4-FFF2-40B4-BE49-F238E27FC236}">
                <a16:creationId xmlns:a16="http://schemas.microsoft.com/office/drawing/2014/main" id="{0DCD09F7-0338-013D-D242-F52AF8C2430C}"/>
              </a:ext>
            </a:extLst>
          </p:cNvPr>
          <p:cNvPicPr>
            <a:picLocks noChangeAspect="1"/>
          </p:cNvPicPr>
          <p:nvPr/>
        </p:nvPicPr>
        <p:blipFill rotWithShape="1">
          <a:blip r:embed="rId3">
            <a:clrChange>
              <a:clrFrom>
                <a:srgbClr val="FFFFFF"/>
              </a:clrFrom>
              <a:clrTo>
                <a:srgbClr val="FFFFFF">
                  <a:alpha val="0"/>
                </a:srgbClr>
              </a:clrTo>
            </a:clrChange>
          </a:blip>
          <a:srcRect l="3675" t="10299" r="3564" b="10414"/>
          <a:stretch/>
        </p:blipFill>
        <p:spPr>
          <a:xfrm>
            <a:off x="838200" y="1560821"/>
            <a:ext cx="7934325" cy="4774584"/>
          </a:xfrm>
          <a:prstGeom prst="rect">
            <a:avLst/>
          </a:prstGeom>
        </p:spPr>
      </p:pic>
      <p:sp>
        <p:nvSpPr>
          <p:cNvPr id="11" name="TextBox 10">
            <a:extLst>
              <a:ext uri="{FF2B5EF4-FFF2-40B4-BE49-F238E27FC236}">
                <a16:creationId xmlns:a16="http://schemas.microsoft.com/office/drawing/2014/main" id="{5F0E3E63-6D7D-43BF-E36B-8956F197CAA6}"/>
              </a:ext>
            </a:extLst>
          </p:cNvPr>
          <p:cNvSpPr txBox="1"/>
          <p:nvPr/>
        </p:nvSpPr>
        <p:spPr>
          <a:xfrm>
            <a:off x="8100557" y="1560821"/>
            <a:ext cx="3943350" cy="1200329"/>
          </a:xfrm>
          <a:prstGeom prst="rect">
            <a:avLst/>
          </a:prstGeom>
          <a:noFill/>
        </p:spPr>
        <p:txBody>
          <a:bodyPr wrap="square">
            <a:spAutoFit/>
          </a:bodyPr>
          <a:lstStyle/>
          <a:p>
            <a:r>
              <a:rPr lang="en-US" b="0" i="0" dirty="0">
                <a:effectLst/>
                <a:latin typeface="Consolas" panose="020B0609020204030204" pitchFamily="49" charset="0"/>
              </a:rPr>
              <a:t>Accuracy 	- 74.35 </a:t>
            </a:r>
          </a:p>
          <a:p>
            <a:r>
              <a:rPr lang="en-US" b="0" i="0" dirty="0">
                <a:effectLst/>
                <a:latin typeface="Consolas" panose="020B0609020204030204" pitchFamily="49" charset="0"/>
              </a:rPr>
              <a:t>Recall 		- 69.70 </a:t>
            </a:r>
          </a:p>
          <a:p>
            <a:r>
              <a:rPr lang="en-US" b="0" i="0" dirty="0">
                <a:effectLst/>
                <a:latin typeface="Consolas" panose="020B0609020204030204" pitchFamily="49" charset="0"/>
              </a:rPr>
              <a:t>Precision 	- 54.12 </a:t>
            </a:r>
          </a:p>
          <a:p>
            <a:r>
              <a:rPr lang="en-US" b="0" i="0" dirty="0">
                <a:effectLst/>
                <a:latin typeface="Consolas" panose="020B0609020204030204" pitchFamily="49" charset="0"/>
              </a:rPr>
              <a:t>FPR 		- 23.78</a:t>
            </a:r>
            <a:endParaRPr lang="en-US" dirty="0"/>
          </a:p>
        </p:txBody>
      </p:sp>
    </p:spTree>
    <p:extLst>
      <p:ext uri="{BB962C8B-B14F-4D97-AF65-F5344CB8AC3E}">
        <p14:creationId xmlns:p14="http://schemas.microsoft.com/office/powerpoint/2010/main" val="285613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2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1" i="1" dirty="0" smtClean="0">
                            <a:latin typeface="Cambria Math" panose="02040503050406030204" pitchFamily="18" charset="0"/>
                            <a:ea typeface="Cambria Math" panose="02040503050406030204" pitchFamily="18" charset="0"/>
                          </a:rPr>
                        </m:ctrlPr>
                      </m:dPr>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The class is usually interpreted by setting a threshold for the probability.</a:t>
                </a:r>
              </a:p>
              <a:p>
                <a:pPr lvl="1"/>
                <a:r>
                  <a:rPr lang="en-US" b="0" i="0" dirty="0">
                    <a:latin typeface="+mj-lt"/>
                    <a:ea typeface="Cambria Math" panose="02040503050406030204" pitchFamily="18" charset="0"/>
                  </a:rPr>
                  <a:t>If</a:t>
                </a: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e>
                      <m:e>
                        <m:r>
                          <a:rPr lang="en-US" b="1" i="1" smtClean="0">
                            <a:latin typeface="Cambria Math" panose="02040503050406030204" pitchFamily="18" charset="0"/>
                            <a:ea typeface="Cambria Math" panose="02040503050406030204" pitchFamily="18" charset="0"/>
                          </a:rPr>
                          <m:t>𝒙</m:t>
                        </m:r>
                      </m:e>
                    </m:d>
                    <m:r>
                      <a:rPr lang="en-US" b="0" i="0" smtClean="0">
                        <a:latin typeface="Cambria Math" panose="02040503050406030204" pitchFamily="18" charset="0"/>
                        <a:ea typeface="Cambria Math" panose="02040503050406030204" pitchFamily="18" charset="0"/>
                      </a:rPr>
                      <m:t>&gt;</m:t>
                    </m:r>
                    <m:r>
                      <m:rPr>
                        <m:sty m:val="p"/>
                      </m:rPr>
                      <a:rPr lang="en-US" b="0" i="0" smtClean="0">
                        <a:latin typeface="Cambria Math" panose="02040503050406030204" pitchFamily="18" charset="0"/>
                        <a:ea typeface="Cambria Math" panose="02040503050406030204" pitchFamily="18" charset="0"/>
                      </a:rPr>
                      <m:t>threshold</m:t>
                    </m:r>
                  </m:oMath>
                </a14:m>
                <a:r>
                  <a:rPr lang="en-US" b="0" i="0" dirty="0">
                    <a:latin typeface="+mj-lt"/>
                    <a:ea typeface="Cambria Math" panose="02040503050406030204" pitchFamily="18" charset="0"/>
                  </a:rPr>
                  <a:t> then </a:t>
                </a:r>
                <a14:m>
                  <m:oMath xmlns:m="http://schemas.openxmlformats.org/officeDocument/2006/math">
                    <m:r>
                      <a:rPr lang="en-US" b="1" i="1" dirty="0" smtClean="0">
                        <a:latin typeface="Cambria Math" panose="02040503050406030204" pitchFamily="18" charset="0"/>
                        <a:ea typeface="Cambria Math" panose="02040503050406030204" pitchFamily="18" charset="0"/>
                      </a:rPr>
                      <m:t>𝒙</m:t>
                    </m:r>
                  </m:oMath>
                </a14:m>
                <a:r>
                  <a:rPr lang="en-US" b="0" i="0" dirty="0">
                    <a:latin typeface="+mj-lt"/>
                    <a:ea typeface="Cambria Math" panose="02040503050406030204" pitchFamily="18" charset="0"/>
                  </a:rPr>
                  <a:t> is predicted to be in </a:t>
                </a:r>
                <a14:m>
                  <m:oMath xmlns:m="http://schemas.openxmlformats.org/officeDocument/2006/math">
                    <m:sSub>
                      <m:sSubPr>
                        <m:ctrlPr>
                          <a:rPr lang="en-US" b="0" i="0"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C</m:t>
                        </m:r>
                      </m:e>
                      <m:sub>
                        <m:r>
                          <m:rPr>
                            <m:sty m:val="p"/>
                          </m:rPr>
                          <a:rPr lang="en-US" b="0" i="0" smtClean="0">
                            <a:latin typeface="Cambria Math" panose="02040503050406030204" pitchFamily="18" charset="0"/>
                            <a:ea typeface="Cambria Math" panose="02040503050406030204" pitchFamily="18" charset="0"/>
                          </a:rPr>
                          <m:t>i</m:t>
                        </m:r>
                      </m:sub>
                    </m:sSub>
                  </m:oMath>
                </a14:m>
                <a:endParaRPr lang="en-US" b="1" dirty="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3149" b="-504"/>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4B8FBEF-37C1-F990-0D4F-B903B0807408}"/>
                  </a:ext>
                </a:extLst>
              </p:cNvPr>
              <p:cNvSpPr txBox="1"/>
              <p:nvPr/>
            </p:nvSpPr>
            <p:spPr>
              <a:xfrm>
                <a:off x="777240" y="3165562"/>
                <a:ext cx="10972800" cy="900375"/>
              </a:xfrm>
              <a:prstGeom prst="rect">
                <a:avLst/>
              </a:prstGeom>
              <a:noFill/>
            </p:spPr>
            <p:txBody>
              <a:bodyPr wrap="square">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𝐶𝑙𝑎𝑠</m:t>
                        </m:r>
                        <m:r>
                          <a:rPr lang="en-US" sz="2800" b="0" i="1" smtClean="0">
                            <a:latin typeface="Cambria Math" panose="02040503050406030204" pitchFamily="18" charset="0"/>
                          </a:rPr>
                          <m:t>𝑠</m:t>
                        </m:r>
                      </m:e>
                      <m:sub>
                        <m:r>
                          <a:rPr lang="en-US" sz="2800" b="0" i="1" smtClean="0">
                            <a:latin typeface="Cambria Math" panose="02040503050406030204" pitchFamily="18" charset="0"/>
                          </a:rPr>
                          <m:t>𝑚</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arg</m:t>
                        </m:r>
                      </m:fName>
                      <m:e>
                        <m:func>
                          <m:funcPr>
                            <m:ctrlPr>
                              <a:rPr lang="en-US" sz="2800" b="0" i="1" smtClean="0">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a:latin typeface="Cambria Math" panose="02040503050406030204" pitchFamily="18" charset="0"/>
                                  </a:rPr>
                                  <m:t>max</m:t>
                                </m:r>
                              </m:e>
                              <m:lim>
                                <m:r>
                                  <a:rPr lang="en-US" sz="2800" i="1">
                                    <a:latin typeface="Cambria Math" panose="02040503050406030204" pitchFamily="18" charset="0"/>
                                  </a:rPr>
                                  <m:t>𝑖</m:t>
                                </m:r>
                                <m:r>
                                  <a:rPr lang="en-US" sz="2800" i="1">
                                    <a:latin typeface="Cambria Math" panose="02040503050406030204" pitchFamily="18" charset="0"/>
                                  </a:rPr>
                                  <m:t>∈1..</m:t>
                                </m:r>
                                <m:r>
                                  <a:rPr lang="en-US" sz="2800" i="1">
                                    <a:latin typeface="Cambria Math" panose="02040503050406030204" pitchFamily="18" charset="0"/>
                                  </a:rPr>
                                  <m:t>𝑁</m:t>
                                </m:r>
                              </m:lim>
                            </m:limLow>
                          </m:fName>
                          <m:e>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e>
                              <m:sub>
                                <m:r>
                                  <a:rPr lang="en-US" sz="2800" b="0" i="1" dirty="0" smtClean="0">
                                    <a:latin typeface="Cambria Math" panose="02040503050406030204" pitchFamily="18" charset="0"/>
                                  </a:rPr>
                                  <m:t>𝑚𝑖</m:t>
                                </m:r>
                              </m:sub>
                            </m:sSub>
                          </m:e>
                        </m:func>
                      </m:e>
                    </m:func>
                  </m:oMath>
                </a14:m>
                <a:r>
                  <a:rPr lang="en-US" sz="2800" b="0" i="0" dirty="0">
                    <a:latin typeface="+mj-lt"/>
                  </a:rPr>
                  <a:t> where </a:t>
                </a:r>
                <a14:m>
                  <m:oMath xmlns:m="http://schemas.openxmlformats.org/officeDocument/2006/math">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sub>
                        <m:r>
                          <a:rPr lang="en-US" sz="2800" i="1" dirty="0">
                            <a:latin typeface="Cambria Math" panose="02040503050406030204" pitchFamily="18" charset="0"/>
                          </a:rPr>
                          <m:t>𝑚𝑖</m:t>
                        </m:r>
                      </m:sub>
                    </m:sSub>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i="1" dirty="0">
                            <a:latin typeface="Cambria Math" panose="02040503050406030204" pitchFamily="18" charset="0"/>
                          </a:rPr>
                          <m:t> </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𝐶</m:t>
                            </m:r>
                          </m:e>
                          <m:sub>
                            <m:r>
                              <a:rPr lang="en-US" sz="2800" i="1" dirty="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𝑖</m:t>
                                </m:r>
                              </m:sub>
                            </m:sSub>
                          </m:sub>
                        </m:sSub>
                      </m:num>
                      <m:den>
                        <m:nary>
                          <m:naryPr>
                            <m:chr m:val="∑"/>
                            <m:supHide m:val="on"/>
                            <m:ctrlPr>
                              <a:rPr lang="en-US" sz="2800" b="0" i="1" dirty="0" smtClean="0">
                                <a:latin typeface="Cambria Math" panose="02040503050406030204" pitchFamily="18" charset="0"/>
                              </a:rPr>
                            </m:ctrlPr>
                          </m:naryPr>
                          <m:sub>
                            <m:r>
                              <a:rPr lang="en-US" sz="2800" b="0" i="1" dirty="0" smtClean="0">
                                <a:latin typeface="Cambria Math" panose="02040503050406030204" pitchFamily="18" charset="0"/>
                              </a:rPr>
                              <m:t>𝑘</m:t>
                            </m:r>
                          </m:sub>
                          <m:sup/>
                          <m:e>
                            <m:r>
                              <a:rPr lang="en-US" sz="2800" i="1" dirty="0">
                                <a:latin typeface="Cambria Math" panose="02040503050406030204" pitchFamily="18" charset="0"/>
                              </a:rPr>
                              <m:t>#</m:t>
                            </m:r>
                            <m:r>
                              <a:rPr lang="en-US" sz="2800" i="1" dirty="0">
                                <a:latin typeface="Cambria Math" panose="02040503050406030204" pitchFamily="18" charset="0"/>
                              </a:rPr>
                              <m:t>𝑡𝑟𝑎𝑖𝑛𝑖𝑛𝑔</m:t>
                            </m:r>
                            <m:r>
                              <a:rPr lang="en-US" sz="2800" i="1" dirty="0">
                                <a:latin typeface="Cambria Math" panose="02040503050406030204" pitchFamily="18" charset="0"/>
                              </a:rPr>
                              <m:t> </m:t>
                            </m:r>
                            <m:r>
                              <a:rPr lang="en-US" sz="2800" i="1" dirty="0">
                                <a:latin typeface="Cambria Math" panose="02040503050406030204" pitchFamily="18" charset="0"/>
                              </a:rPr>
                              <m:t>𝑒𝑥𝑎𝑚𝑝𝑙𝑒𝑠</m:t>
                            </m:r>
                            <m:r>
                              <a:rPr lang="en-US" sz="2800" i="1" dirty="0">
                                <a:latin typeface="Cambria Math" panose="02040503050406030204" pitchFamily="18" charset="0"/>
                              </a:rPr>
                              <m:t> </m:t>
                            </m:r>
                            <m:r>
                              <a:rPr lang="en-US" sz="2800" i="1" dirty="0">
                                <a:latin typeface="Cambria Math" panose="02040503050406030204" pitchFamily="18" charset="0"/>
                              </a:rPr>
                              <m:t>𝑖𝑛</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𝑚</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𝑖𝑛</m:t>
                            </m:r>
                            <m:r>
                              <a:rPr lang="en-US" sz="2800" i="1" dirty="0">
                                <a:latin typeface="Cambria Math" panose="02040503050406030204" pitchFamily="18" charset="0"/>
                              </a:rPr>
                              <m:t> </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𝑊</m:t>
                                </m:r>
                              </m:e>
                              <m:sub>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𝑘</m:t>
                                    </m:r>
                                  </m:sub>
                                </m:sSub>
                              </m:sub>
                            </m:sSub>
                          </m:e>
                        </m:nary>
                      </m:den>
                    </m:f>
                  </m:oMath>
                </a14:m>
                <a:endParaRPr lang="en-US" sz="2800" dirty="0"/>
              </a:p>
            </p:txBody>
          </p:sp>
        </mc:Choice>
        <mc:Fallback xmlns="">
          <p:sp>
            <p:nvSpPr>
              <p:cNvPr id="5" name="TextBox 4">
                <a:extLst>
                  <a:ext uri="{FF2B5EF4-FFF2-40B4-BE49-F238E27FC236}">
                    <a16:creationId xmlns:a16="http://schemas.microsoft.com/office/drawing/2014/main" id="{94B8FBEF-37C1-F990-0D4F-B903B0807408}"/>
                  </a:ext>
                </a:extLst>
              </p:cNvPr>
              <p:cNvSpPr txBox="1">
                <a:spLocks noRot="1" noChangeAspect="1" noMove="1" noResize="1" noEditPoints="1" noAdjustHandles="1" noChangeArrowheads="1" noChangeShapeType="1" noTextEdit="1"/>
              </p:cNvSpPr>
              <p:nvPr/>
            </p:nvSpPr>
            <p:spPr>
              <a:xfrm>
                <a:off x="777240" y="3165562"/>
                <a:ext cx="10972800" cy="90037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286832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2004-87F6-80CE-E74B-49930420CDB6}"/>
              </a:ext>
            </a:extLst>
          </p:cNvPr>
          <p:cNvSpPr>
            <a:spLocks noGrp="1"/>
          </p:cNvSpPr>
          <p:nvPr>
            <p:ph type="title"/>
          </p:nvPr>
        </p:nvSpPr>
        <p:spPr>
          <a:xfrm>
            <a:off x="838200" y="14251"/>
            <a:ext cx="10515600" cy="1325563"/>
          </a:xfrm>
        </p:spPr>
        <p:txBody>
          <a:bodyPr/>
          <a:lstStyle/>
          <a:p>
            <a:pPr algn="ctr"/>
            <a:r>
              <a:rPr lang="en-AU" dirty="0"/>
              <a:t>Generalization Error, Bias and Variance</a:t>
            </a:r>
          </a:p>
        </p:txBody>
      </p:sp>
      <p:pic>
        <p:nvPicPr>
          <p:cNvPr id="5" name="Content Placeholder 4">
            <a:extLst>
              <a:ext uri="{FF2B5EF4-FFF2-40B4-BE49-F238E27FC236}">
                <a16:creationId xmlns:a16="http://schemas.microsoft.com/office/drawing/2014/main" id="{F7676486-C5C3-2540-9014-40F1616F3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529" y="1317953"/>
            <a:ext cx="6010942" cy="5366682"/>
          </a:xfrm>
        </p:spPr>
      </p:pic>
    </p:spTree>
    <p:extLst>
      <p:ext uri="{BB962C8B-B14F-4D97-AF65-F5344CB8AC3E}">
        <p14:creationId xmlns:p14="http://schemas.microsoft.com/office/powerpoint/2010/main" val="2717572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887C-06BA-84A0-C69F-35AEA5716E12}"/>
              </a:ext>
            </a:extLst>
          </p:cNvPr>
          <p:cNvSpPr>
            <a:spLocks noGrp="1"/>
          </p:cNvSpPr>
          <p:nvPr>
            <p:ph type="title"/>
          </p:nvPr>
        </p:nvSpPr>
        <p:spPr/>
        <p:txBody>
          <a:bodyPr/>
          <a:lstStyle/>
          <a:p>
            <a:r>
              <a:rPr lang="en-AU" dirty="0"/>
              <a:t>Bias </a:t>
            </a:r>
          </a:p>
        </p:txBody>
      </p:sp>
      <p:sp>
        <p:nvSpPr>
          <p:cNvPr id="3" name="Content Placeholder 2">
            <a:extLst>
              <a:ext uri="{FF2B5EF4-FFF2-40B4-BE49-F238E27FC236}">
                <a16:creationId xmlns:a16="http://schemas.microsoft.com/office/drawing/2014/main" id="{B481F1D1-6070-4D59-5F41-DE56A4972550}"/>
              </a:ext>
            </a:extLst>
          </p:cNvPr>
          <p:cNvSpPr>
            <a:spLocks noGrp="1"/>
          </p:cNvSpPr>
          <p:nvPr>
            <p:ph sz="half" idx="1"/>
          </p:nvPr>
        </p:nvSpPr>
        <p:spPr/>
        <p:txBody>
          <a:bodyPr>
            <a:normAutofit/>
          </a:bodyPr>
          <a:lstStyle/>
          <a:p>
            <a:r>
              <a:rPr lang="en-AU" dirty="0"/>
              <a:t>Bias error = 1 – Accuracy of a random forest</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78EE824-AF7B-C85F-18D4-24BCC4A5273C}"/>
                  </a:ext>
                </a:extLst>
              </p:cNvPr>
              <p:cNvSpPr txBox="1">
                <a:spLocks/>
              </p:cNvSpPr>
              <p:nvPr/>
            </p:nvSpPr>
            <p:spPr>
              <a:xfrm>
                <a:off x="5823857"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We have a training data set consist of points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3</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oMath>
                </a14:m>
                <a:r>
                  <a:rPr lang="en-AU" dirty="0"/>
                  <a:t> and real values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oMath>
                </a14:m>
                <a:r>
                  <a:rPr lang="en-AU" dirty="0"/>
                  <a:t> associated with each point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oMath>
                </a14:m>
                <a:r>
                  <a:rPr lang="en-AU" dirty="0"/>
                  <a:t>. </a:t>
                </a:r>
                <a:endParaRPr lang="en-AU"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e>
                      </m:d>
                      <m:r>
                        <a:rPr lang="en-AU" b="0" i="1" smtClean="0">
                          <a:latin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𝜀</m:t>
                      </m:r>
                    </m:oMath>
                  </m:oMathPara>
                </a14:m>
                <a:endParaRPr lang="en-AU" dirty="0"/>
              </a:p>
              <a:p>
                <a:pPr marL="0" indent="0">
                  <a:buNone/>
                </a:pPr>
                <a:r>
                  <a:rPr lang="en-AU" dirty="0"/>
                  <a:t>Where the noise, </a:t>
                </a:r>
                <a14:m>
                  <m:oMath xmlns:m="http://schemas.openxmlformats.org/officeDocument/2006/math">
                    <m:r>
                      <a:rPr lang="en-AU" b="0" i="1" smtClean="0">
                        <a:latin typeface="Cambria Math" panose="02040503050406030204" pitchFamily="18" charset="0"/>
                        <a:ea typeface="Cambria Math" panose="02040503050406030204" pitchFamily="18" charset="0"/>
                      </a:rPr>
                      <m:t>𝜀</m:t>
                    </m:r>
                  </m:oMath>
                </a14:m>
                <a:r>
                  <a:rPr lang="en-AU" dirty="0"/>
                  <a:t>, has zero mean and variance </a:t>
                </a:r>
                <a14:m>
                  <m:oMath xmlns:m="http://schemas.openxmlformats.org/officeDocument/2006/math">
                    <m:sSup>
                      <m:sSupPr>
                        <m:ctrlPr>
                          <a:rPr lang="en-AU" b="0" i="1" smtClean="0">
                            <a:latin typeface="Cambria Math" panose="02040503050406030204" pitchFamily="18" charset="0"/>
                            <a:ea typeface="Cambria Math" panose="02040503050406030204" pitchFamily="18" charset="0"/>
                          </a:rPr>
                        </m:ctrlPr>
                      </m:sSupPr>
                      <m:e>
                        <m:r>
                          <a:rPr lang="en-AU" i="1" smtClean="0">
                            <a:latin typeface="Cambria Math" panose="02040503050406030204" pitchFamily="18" charset="0"/>
                            <a:ea typeface="Cambria Math" panose="02040503050406030204" pitchFamily="18" charset="0"/>
                          </a:rPr>
                          <m:t>𝜎</m:t>
                        </m:r>
                      </m:e>
                      <m:sup>
                        <m:r>
                          <a:rPr lang="en-AU" b="0" i="1" smtClean="0">
                            <a:latin typeface="Cambria Math" panose="02040503050406030204" pitchFamily="18" charset="0"/>
                            <a:ea typeface="Cambria Math" panose="02040503050406030204" pitchFamily="18" charset="0"/>
                          </a:rPr>
                          <m:t>2</m:t>
                        </m:r>
                      </m:sup>
                    </m:sSup>
                    <m:r>
                      <a:rPr lang="en-AU" b="0" i="1" smtClean="0">
                        <a:latin typeface="Cambria Math" panose="02040503050406030204" pitchFamily="18" charset="0"/>
                        <a:ea typeface="Cambria Math" panose="02040503050406030204" pitchFamily="18" charset="0"/>
                      </a:rPr>
                      <m:t>.</m:t>
                    </m:r>
                  </m:oMath>
                </a14:m>
                <a:endParaRPr lang="en-AU" dirty="0"/>
              </a:p>
              <a:p>
                <a:r>
                  <a:rPr lang="en-AU" dirty="0"/>
                  <a:t>We want to find a function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r>
                      <a:rPr lang="en-AU" b="0" i="1" smtClean="0">
                        <a:latin typeface="Cambria Math" panose="02040503050406030204" pitchFamily="18" charset="0"/>
                      </a:rPr>
                      <m:t>)</m:t>
                    </m:r>
                  </m:oMath>
                </a14:m>
                <a:r>
                  <a:rPr lang="en-AU" dirty="0"/>
                  <a:t>, that approximates the true function </a:t>
                </a:r>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oMath>
                </a14:m>
                <a:endParaRPr lang="en-AU" dirty="0"/>
              </a:p>
            </p:txBody>
          </p:sp>
        </mc:Choice>
        <mc:Fallback xmlns="">
          <p:sp>
            <p:nvSpPr>
              <p:cNvPr id="25" name="Content Placeholder 2">
                <a:extLst>
                  <a:ext uri="{FF2B5EF4-FFF2-40B4-BE49-F238E27FC236}">
                    <a16:creationId xmlns:a16="http://schemas.microsoft.com/office/drawing/2014/main" id="{B78EE824-AF7B-C85F-18D4-24BCC4A5273C}"/>
                  </a:ext>
                </a:extLst>
              </p:cNvPr>
              <p:cNvSpPr txBox="1">
                <a:spLocks noRot="1" noChangeAspect="1" noMove="1" noResize="1" noEditPoints="1" noAdjustHandles="1" noChangeArrowheads="1" noChangeShapeType="1" noTextEdit="1"/>
              </p:cNvSpPr>
              <p:nvPr/>
            </p:nvSpPr>
            <p:spPr>
              <a:xfrm>
                <a:off x="5823857" y="1825625"/>
                <a:ext cx="5181600" cy="4351338"/>
              </a:xfrm>
              <a:prstGeom prst="rect">
                <a:avLst/>
              </a:prstGeom>
              <a:blipFill>
                <a:blip r:embed="rId2"/>
                <a:stretch>
                  <a:fillRect l="-2353" t="-2241" r="-3882" b="-840"/>
                </a:stretch>
              </a:blipFill>
            </p:spPr>
            <p:txBody>
              <a:bodyPr/>
              <a:lstStyle/>
              <a:p>
                <a:r>
                  <a:rPr lang="en-AU">
                    <a:noFill/>
                  </a:rPr>
                  <a:t> </a:t>
                </a:r>
              </a:p>
            </p:txBody>
          </p:sp>
        </mc:Fallback>
      </mc:AlternateContent>
    </p:spTree>
    <p:extLst>
      <p:ext uri="{BB962C8B-B14F-4D97-AF65-F5344CB8AC3E}">
        <p14:creationId xmlns:p14="http://schemas.microsoft.com/office/powerpoint/2010/main" val="7702025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47013-8D09-94A6-F8CF-80FC572850C3}"/>
                  </a:ext>
                </a:extLst>
              </p:cNvPr>
              <p:cNvSpPr>
                <a:spLocks noGrp="1"/>
              </p:cNvSpPr>
              <p:nvPr>
                <p:ph idx="1"/>
              </p:nvPr>
            </p:nvSpPr>
            <p:spPr>
              <a:xfrm>
                <a:off x="831997" y="305168"/>
                <a:ext cx="10528005" cy="6095631"/>
              </a:xfrm>
            </p:spPr>
            <p:txBody>
              <a:bodyPr/>
              <a:lstStyle/>
              <a:p>
                <a14:m>
                  <m:oMath xmlns:m="http://schemas.openxmlformats.org/officeDocument/2006/math">
                    <m:r>
                      <a:rPr lang="en-AU" b="0" i="1" smtClean="0">
                        <a:latin typeface="Cambria Math" panose="02040503050406030204" pitchFamily="18" charset="0"/>
                      </a:rPr>
                      <m:t>𝐷</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1</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2</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𝑛</m:t>
                                </m:r>
                              </m:sub>
                            </m:sSub>
                          </m:e>
                        </m:d>
                      </m:e>
                    </m:d>
                  </m:oMath>
                </a14:m>
                <a:endParaRPr lang="en-AU" dirty="0"/>
              </a:p>
              <a:p>
                <a14:m>
                  <m:oMath xmlns:m="http://schemas.openxmlformats.org/officeDocument/2006/math">
                    <m:r>
                      <a:rPr lang="en-AU" b="0" i="1" smtClean="0">
                        <a:latin typeface="Cambria Math" panose="02040503050406030204" pitchFamily="18" charset="0"/>
                      </a:rPr>
                      <m:t>𝐵𝑖𝑎𝑠</m:t>
                    </m:r>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d>
                              <m:dPr>
                                <m:ctrlPr>
                                  <a:rPr lang="en-AU" b="0" i="1" smtClean="0">
                                    <a:latin typeface="Cambria Math" panose="02040503050406030204" pitchFamily="18" charset="0"/>
                                  </a:rPr>
                                </m:ctrlPr>
                              </m:dPr>
                              <m:e>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e>
                            </m:d>
                          </m:e>
                        </m:d>
                      </m:e>
                      <m:sup>
                        <m:r>
                          <a:rPr lang="en-AU" b="0" i="1" smtClean="0">
                            <a:latin typeface="Cambria Math" panose="02040503050406030204" pitchFamily="18" charset="0"/>
                          </a:rPr>
                          <m:t>2</m:t>
                        </m:r>
                      </m:sup>
                    </m:sSup>
                  </m:oMath>
                </a14:m>
                <a:endParaRPr lang="en-AU" dirty="0"/>
              </a:p>
              <a:p>
                <a:r>
                  <a:rPr lang="en-AU" dirty="0"/>
                  <a:t>Variance error:</a:t>
                </a:r>
              </a:p>
              <a:p>
                <a:pPr lvl="1"/>
                <a:r>
                  <a:rPr lang="en-AU" dirty="0"/>
                  <a:t>Variance error is variability of a target function's form with respect to different training sets. Models with small variance error will not change much if you replace couple of samples in training set. Models with high variance might be affected even with small changes in training set.</a:t>
                </a:r>
              </a:p>
              <a:p>
                <a:r>
                  <a:rPr lang="en-AU" dirty="0"/>
                  <a:t>If the model learns to fit very closely to the points on a particular dataset, when it used to predict on another dataset it may not predict as accurately as it did in the first.</a:t>
                </a:r>
              </a:p>
              <a:p>
                <a:r>
                  <a:rPr lang="en-AU" dirty="0"/>
                  <a:t>Variance is the difference in the fits between different datasets.</a:t>
                </a:r>
              </a:p>
              <a:p>
                <a:r>
                  <a:rPr lang="en-AU" dirty="0">
                    <a:hlinkClick r:id="rId2"/>
                  </a:rPr>
                  <a:t>https://www.machinelearningplus.com/machine-learning/bias-variance-tradeoff/</a:t>
                </a:r>
                <a:endParaRPr lang="en-AU" dirty="0"/>
              </a:p>
              <a:p>
                <a:endParaRPr lang="en-AU" dirty="0"/>
              </a:p>
              <a:p>
                <a:endParaRPr lang="en-AU" dirty="0"/>
              </a:p>
            </p:txBody>
          </p:sp>
        </mc:Choice>
        <mc:Fallback xmlns="">
          <p:sp>
            <p:nvSpPr>
              <p:cNvPr id="3" name="Content Placeholder 2">
                <a:extLst>
                  <a:ext uri="{FF2B5EF4-FFF2-40B4-BE49-F238E27FC236}">
                    <a16:creationId xmlns:a16="http://schemas.microsoft.com/office/drawing/2014/main" id="{9B247013-8D09-94A6-F8CF-80FC572850C3}"/>
                  </a:ext>
                </a:extLst>
              </p:cNvPr>
              <p:cNvSpPr>
                <a:spLocks noGrp="1" noRot="1" noChangeAspect="1" noMove="1" noResize="1" noEditPoints="1" noAdjustHandles="1" noChangeArrowheads="1" noChangeShapeType="1" noTextEdit="1"/>
              </p:cNvSpPr>
              <p:nvPr>
                <p:ph idx="1"/>
              </p:nvPr>
            </p:nvSpPr>
            <p:spPr>
              <a:xfrm>
                <a:off x="831997" y="305168"/>
                <a:ext cx="10528005" cy="6095631"/>
              </a:xfrm>
              <a:blipFill>
                <a:blip r:embed="rId3"/>
                <a:stretch>
                  <a:fillRect l="-1042" r="-1505"/>
                </a:stretch>
              </a:blipFill>
            </p:spPr>
            <p:txBody>
              <a:bodyPr/>
              <a:lstStyle/>
              <a:p>
                <a:r>
                  <a:rPr lang="en-AU">
                    <a:noFill/>
                  </a:rPr>
                  <a:t> </a:t>
                </a:r>
              </a:p>
            </p:txBody>
          </p:sp>
        </mc:Fallback>
      </mc:AlternateContent>
    </p:spTree>
    <p:extLst>
      <p:ext uri="{BB962C8B-B14F-4D97-AF65-F5344CB8AC3E}">
        <p14:creationId xmlns:p14="http://schemas.microsoft.com/office/powerpoint/2010/main" val="25067455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65D01-077F-9044-88F1-32B5D5B3ED62}"/>
              </a:ext>
            </a:extLst>
          </p:cNvPr>
          <p:cNvSpPr>
            <a:spLocks noGrp="1"/>
          </p:cNvSpPr>
          <p:nvPr>
            <p:ph idx="1"/>
          </p:nvPr>
        </p:nvSpPr>
        <p:spPr>
          <a:xfrm>
            <a:off x="838200" y="308344"/>
            <a:ext cx="10515600" cy="5868619"/>
          </a:xfrm>
        </p:spPr>
        <p:txBody>
          <a:bodyPr/>
          <a:lstStyle/>
          <a:p>
            <a:r>
              <a:rPr lang="en-AU" dirty="0"/>
              <a:t>If a model has high bias, then it implies that the model is too simple and does not capture the relationship between the variables. This is called the </a:t>
            </a:r>
            <a:r>
              <a:rPr lang="en-AU" b="1" dirty="0"/>
              <a:t>underfitting</a:t>
            </a:r>
            <a:r>
              <a:rPr lang="en-AU" dirty="0"/>
              <a:t> of data.</a:t>
            </a:r>
          </a:p>
          <a:p>
            <a:endParaRPr lang="en-AU" dirty="0"/>
          </a:p>
        </p:txBody>
      </p:sp>
    </p:spTree>
    <p:extLst>
      <p:ext uri="{BB962C8B-B14F-4D97-AF65-F5344CB8AC3E}">
        <p14:creationId xmlns:p14="http://schemas.microsoft.com/office/powerpoint/2010/main" val="270908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r>
              <a:rPr lang="en-AU" dirty="0"/>
              <a:t>Characterization of the machine learning model’s error for a given data</a:t>
            </a:r>
            <a:endParaRPr lang="en-US" dirty="0"/>
          </a:p>
        </p:txBody>
      </p:sp>
    </p:spTree>
    <p:extLst>
      <p:ext uri="{BB962C8B-B14F-4D97-AF65-F5344CB8AC3E}">
        <p14:creationId xmlns:p14="http://schemas.microsoft.com/office/powerpoint/2010/main" val="77379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pPr marL="0" indent="0">
              <a:buNone/>
            </a:pPr>
            <a:r>
              <a:rPr lang="en-AU" dirty="0"/>
              <a:t>Inability of an ML model to capture the relationship between the features of the data and the predicted outcome owing to the assumptions made.</a:t>
            </a:r>
          </a:p>
          <a:p>
            <a:r>
              <a:rPr lang="en-AU" sz="2000" dirty="0"/>
              <a:t>High Bias indicates unsuitable assumptions – ex: Take the red line in the plot shown, it fits a linear function with two parameters.</a:t>
            </a:r>
          </a:p>
          <a:p>
            <a:r>
              <a:rPr lang="en-AU" sz="2000" dirty="0"/>
              <a:t>Low Bias indicates suitable assumptions – ex: Take the green line in the plot shown, it fits a quadratic function with three parameters.</a:t>
            </a:r>
          </a:p>
        </p:txBody>
      </p:sp>
      <p:graphicFrame>
        <p:nvGraphicFramePr>
          <p:cNvPr id="7" name="Chart 6">
            <a:extLst>
              <a:ext uri="{FF2B5EF4-FFF2-40B4-BE49-F238E27FC236}">
                <a16:creationId xmlns:a16="http://schemas.microsoft.com/office/drawing/2014/main" id="{43695E59-7037-46FB-82A6-10CD7F0E360B}"/>
              </a:ext>
            </a:extLst>
          </p:cNvPr>
          <p:cNvGraphicFramePr>
            <a:graphicFrameLocks/>
          </p:cNvGraphicFramePr>
          <p:nvPr>
            <p:extLst>
              <p:ext uri="{D42A27DB-BD31-4B8C-83A1-F6EECF244321}">
                <p14:modId xmlns:p14="http://schemas.microsoft.com/office/powerpoint/2010/main" val="1132851389"/>
              </p:ext>
            </p:extLst>
          </p:nvPr>
        </p:nvGraphicFramePr>
        <p:xfrm>
          <a:off x="6017039" y="1825625"/>
          <a:ext cx="6241482" cy="37479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970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 – Regression Loss Metric</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lnSpcReduction="10000"/>
              </a:bodyPr>
              <a:lstStyle/>
              <a:p>
                <a:pPr marL="0" indent="0">
                  <a:buNone/>
                </a:pPr>
                <a:r>
                  <a:rPr lang="en-AU" dirty="0"/>
                  <a:t>Regression Type ML Models - Squared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AU" b="0" i="1" smtClean="0">
                                      <a:latin typeface="Cambria Math" panose="02040503050406030204" pitchFamily="18" charset="0"/>
                                    </a:rPr>
                                    <m:t> </m:t>
                                  </m:r>
                                </m:e>
                              </m:d>
                            </m:e>
                            <m:sup>
                              <m:r>
                                <a:rPr lang="en-AU" b="0" i="1" smtClean="0">
                                  <a:latin typeface="Cambria Math" panose="02040503050406030204" pitchFamily="18" charset="0"/>
                                </a:rPr>
                                <m:t>2</m:t>
                              </m:r>
                            </m:sup>
                          </m:sSup>
                          <m:r>
                            <a:rPr lang="en-AU" b="0" i="1" smtClean="0">
                              <a:latin typeface="Cambria Math" panose="02040503050406030204" pitchFamily="18" charset="0"/>
                            </a:rPr>
                            <m:t> </m:t>
                          </m:r>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value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r>
                  <a:rPr lang="en-AU" dirty="0"/>
                  <a:t>The expectation of the square of the difference between </a:t>
                </a:r>
                <a14:m>
                  <m:oMath xmlns:m="http://schemas.openxmlformats.org/officeDocument/2006/math">
                    <m:r>
                      <a:rPr lang="en-US" b="0" i="1" smtClean="0">
                        <a:latin typeface="Cambria Math" panose="02040503050406030204" pitchFamily="18" charset="0"/>
                      </a:rPr>
                      <m:t>𝑦</m:t>
                    </m:r>
                  </m:oMath>
                </a14:m>
                <a:r>
                  <a:rPr lang="en-AU" dirty="0"/>
                  <a:t> and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over all </a:t>
                </a:r>
                <a14:m>
                  <m:oMath xmlns:m="http://schemas.openxmlformats.org/officeDocument/2006/math">
                    <m:r>
                      <a:rPr lang="en-US" b="0" i="1" smtClean="0">
                        <a:latin typeface="Cambria Math" panose="02040503050406030204" pitchFamily="18" charset="0"/>
                      </a:rPr>
                      <m:t>𝑥</m:t>
                    </m:r>
                  </m:oMath>
                </a14:m>
                <a:r>
                  <a:rPr lang="en-AU" dirty="0"/>
                  <a:t> is the square of Bias in regression.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521733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7319</TotalTime>
  <Words>4820</Words>
  <Application>Microsoft Office PowerPoint</Application>
  <PresentationFormat>Widescreen</PresentationFormat>
  <Paragraphs>852</Paragraphs>
  <Slides>64</Slides>
  <Notes>0</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Calibri Light</vt:lpstr>
      <vt:lpstr>Cambria Math</vt:lpstr>
      <vt:lpstr>Consolas</vt:lpstr>
      <vt:lpstr>Office Theme</vt:lpstr>
      <vt:lpstr>Decision Trees</vt:lpstr>
      <vt:lpstr>Machine Learning</vt:lpstr>
      <vt:lpstr>Types of Machine Learning</vt:lpstr>
      <vt:lpstr>Types of Supervised Learning</vt:lpstr>
      <vt:lpstr>Classification</vt:lpstr>
      <vt:lpstr>Classification</vt:lpstr>
      <vt:lpstr>Bias-Variance Trade-off</vt:lpstr>
      <vt:lpstr>Bias How does the average ML model differ from the true value?</vt:lpstr>
      <vt:lpstr>Bias – Regression Loss Metric</vt:lpstr>
      <vt:lpstr>Bias – Classification Loss metric</vt:lpstr>
      <vt:lpstr>High Bias Vs Low Bias </vt:lpstr>
      <vt:lpstr>Variance How much do the predictions of the ML models trained on different subsets of the data differ from the each other?</vt:lpstr>
      <vt:lpstr>PowerPoint Presentation</vt:lpstr>
      <vt:lpstr>PowerPoint Presentation</vt:lpstr>
      <vt:lpstr>Bias Variance - Bull’s Eye</vt:lpstr>
      <vt:lpstr>What does Success Look Like?</vt:lpstr>
      <vt:lpstr>Accuracy</vt:lpstr>
      <vt:lpstr>Accuracy</vt:lpstr>
      <vt:lpstr>Recall</vt:lpstr>
      <vt:lpstr>Recall</vt:lpstr>
      <vt:lpstr>Precision</vt:lpstr>
      <vt:lpstr>Precision</vt:lpstr>
      <vt:lpstr>False Positive Rate (FPR)</vt:lpstr>
      <vt:lpstr>False Positive Rate (FPR)</vt:lpstr>
      <vt:lpstr>F1 Score</vt:lpstr>
      <vt:lpstr>F1 Score</vt:lpstr>
      <vt:lpstr>Some General &amp; Corner Cases</vt:lpstr>
      <vt:lpstr>PowerPoint Presentation</vt:lpstr>
      <vt:lpstr>PowerPoint Presentation</vt:lpstr>
      <vt:lpstr>Receiver Operating Characteristic (ROC) Curve</vt:lpstr>
      <vt:lpstr>AUC – Area Under Curve (ROC)</vt:lpstr>
      <vt:lpstr>Precision Recall Curve</vt:lpstr>
      <vt:lpstr>Decision Trees</vt:lpstr>
      <vt:lpstr>Decision Tree</vt:lpstr>
      <vt:lpstr>Loss Metrics</vt:lpstr>
      <vt:lpstr>Miss-Classification Loss/Classification Error Rate - Definition</vt:lpstr>
      <vt:lpstr>Miss-Classification Loss/Classification Error Rate - Example</vt:lpstr>
      <vt:lpstr>Miss-Classification Loss/Classification Error Rate – Insensitive Example</vt:lpstr>
      <vt:lpstr>Miss-Classification Loss/Classification Error Rate – Insensitive Example</vt:lpstr>
      <vt:lpstr>Miss-Classification Loss/Classification Error Rate – Reason for Insensitivity </vt:lpstr>
      <vt:lpstr>Entropy</vt:lpstr>
      <vt:lpstr>Entropy</vt:lpstr>
      <vt:lpstr>Entropy</vt:lpstr>
      <vt:lpstr>Entropy</vt:lpstr>
      <vt:lpstr>Entropy: Discrete</vt:lpstr>
      <vt:lpstr>Entropy Loss/Log Loss</vt:lpstr>
      <vt:lpstr>Entropy Loss/Log Loss - Example</vt:lpstr>
      <vt:lpstr>Entropy Loss/Log Loss – Another Example</vt:lpstr>
      <vt:lpstr>Gini Loss</vt:lpstr>
      <vt:lpstr>Gini Loss - Example</vt:lpstr>
      <vt:lpstr>Gini Loss – Another Example</vt:lpstr>
      <vt:lpstr>Building a Decision Tree</vt:lpstr>
      <vt:lpstr>Example Data Source: Diabetes Data</vt:lpstr>
      <vt:lpstr>Data Details &amp; Prep</vt:lpstr>
      <vt:lpstr>Approach: ID3 Optimizing the loss metric</vt:lpstr>
      <vt:lpstr>Approach: ID3 Optimizing the loss metric</vt:lpstr>
      <vt:lpstr>Depth 1 Tree Performance on test?</vt:lpstr>
      <vt:lpstr>Bias &amp; Variance: Can we do better if we grow the tree deeper?</vt:lpstr>
      <vt:lpstr>Low Bias Low Variance Tree</vt:lpstr>
      <vt:lpstr>PowerPoint Presentation</vt:lpstr>
      <vt:lpstr>Generalization Error, Bias and Variance</vt:lpstr>
      <vt:lpstr>Bias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Manivannan, Meenakshi Sundaram</cp:lastModifiedBy>
  <cp:revision>70</cp:revision>
  <dcterms:created xsi:type="dcterms:W3CDTF">2023-07-02T05:28:43Z</dcterms:created>
  <dcterms:modified xsi:type="dcterms:W3CDTF">2023-09-01T04:39:19Z</dcterms:modified>
</cp:coreProperties>
</file>