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3" r:id="rId23"/>
    <p:sldId id="262"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7/8/2023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7/8/2023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 (or)</a:t>
            </a:r>
            <a:br>
              <a:rPr lang="en-US" dirty="0"/>
            </a:br>
            <a:r>
              <a:rPr lang="en-US" dirty="0"/>
              <a:t>Classification Error Rate - Definition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C41258E-74D1-F20E-FDCC-C6EB610950D8}"/>
              </a:ext>
            </a:extLst>
          </p:cNvPr>
          <p:cNvGrpSpPr/>
          <p:nvPr/>
        </p:nvGrpSpPr>
        <p:grpSpPr>
          <a:xfrm>
            <a:off x="838200" y="2433163"/>
            <a:ext cx="3031948" cy="3971836"/>
            <a:chOff x="6287550" y="242604"/>
            <a:chExt cx="3120703" cy="4088105"/>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56D36F6-3F69-88C9-4DA2-C12BC2ACDE7E}"/>
                  </a:ext>
                </a:extLst>
              </p:cNvPr>
              <p:cNvSpPr txBox="1"/>
              <p:nvPr/>
            </p:nvSpPr>
            <p:spPr>
              <a:xfrm>
                <a:off x="1089165"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1089165" y="6337128"/>
                <a:ext cx="1019831" cy="485774"/>
              </a:xfrm>
              <a:prstGeom prst="rect">
                <a:avLst/>
              </a:prstGeom>
              <a:blipFill>
                <a:blip r:embed="rId3"/>
                <a:stretch>
                  <a:fillRect l="-5389" b="-88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B50DBB1-62F0-BFC6-8322-F908671B06C6}"/>
                  </a:ext>
                </a:extLst>
              </p:cNvPr>
              <p:cNvSpPr txBox="1"/>
              <p:nvPr/>
            </p:nvSpPr>
            <p:spPr>
              <a:xfrm>
                <a:off x="2706529"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29" y="6335301"/>
                <a:ext cx="1015021" cy="489429"/>
              </a:xfrm>
              <a:prstGeom prst="rect">
                <a:avLst/>
              </a:prstGeom>
              <a:blipFill>
                <a:blip r:embed="rId4"/>
                <a:stretch>
                  <a:fillRect l="-5422" b="-61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D45E8348-993F-D7A8-D3A7-528FD4951D06}"/>
              </a:ext>
            </a:extLst>
          </p:cNvPr>
          <p:cNvGrpSpPr/>
          <p:nvPr/>
        </p:nvGrpSpPr>
        <p:grpSpPr>
          <a:xfrm>
            <a:off x="7750838" y="2433163"/>
            <a:ext cx="3031948" cy="3971836"/>
            <a:chOff x="6287550" y="242604"/>
            <a:chExt cx="3120703" cy="4088105"/>
          </a:xfrm>
        </p:grpSpPr>
        <p:sp>
          <p:nvSpPr>
            <p:cNvPr id="30" name="Oval 29">
              <a:extLst>
                <a:ext uri="{FF2B5EF4-FFF2-40B4-BE49-F238E27FC236}">
                  <a16:creationId xmlns:a16="http://schemas.microsoft.com/office/drawing/2014/main" id="{84155515-FDC0-2720-5235-BD176CCD8D31}"/>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Holiday?</a:t>
              </a:r>
            </a:p>
          </p:txBody>
        </p:sp>
        <p:cxnSp>
          <p:nvCxnSpPr>
            <p:cNvPr id="31" name="Straight Arrow Connector 30">
              <a:extLst>
                <a:ext uri="{FF2B5EF4-FFF2-40B4-BE49-F238E27FC236}">
                  <a16:creationId xmlns:a16="http://schemas.microsoft.com/office/drawing/2014/main" id="{289DD469-F55C-DA95-0FE1-26C41CC39105}"/>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247E2E-B2B6-34B0-F17C-6287BAA2F37E}"/>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1009FE-36D7-36D9-E3A9-05BAFF929E9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48073763-1424-AB7A-E72F-FECD5F19E3D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F28A6C95-752D-5656-B2FD-82A97AB173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98230F52-E715-C2A2-28E2-A486A6913340}"/>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E47B6AEA-C3B5-233E-BF2A-31702305A2A2}"/>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200CC094-5B88-559D-48B6-72CD618593ED}"/>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B862949B-92FE-373B-EACC-9CCEDAF9547D}"/>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40" name="TextBox 39">
            <a:extLst>
              <a:ext uri="{FF2B5EF4-FFF2-40B4-BE49-F238E27FC236}">
                <a16:creationId xmlns:a16="http://schemas.microsoft.com/office/drawing/2014/main" id="{AEB5DC5E-258B-9A5B-2816-E98ABF5C870B}"/>
              </a:ext>
            </a:extLst>
          </p:cNvPr>
          <p:cNvSpPr txBox="1"/>
          <p:nvPr/>
        </p:nvSpPr>
        <p:spPr>
          <a:xfrm>
            <a:off x="10021904"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41" name="TextBox 40">
            <a:extLst>
              <a:ext uri="{FF2B5EF4-FFF2-40B4-BE49-F238E27FC236}">
                <a16:creationId xmlns:a16="http://schemas.microsoft.com/office/drawing/2014/main" id="{69B286DE-8DD1-0098-469F-6743F02ED02F}"/>
              </a:ext>
            </a:extLst>
          </p:cNvPr>
          <p:cNvSpPr txBox="1"/>
          <p:nvPr/>
        </p:nvSpPr>
        <p:spPr>
          <a:xfrm>
            <a:off x="6920410" y="4607305"/>
            <a:ext cx="1521763" cy="646331"/>
          </a:xfrm>
          <a:prstGeom prst="rect">
            <a:avLst/>
          </a:prstGeom>
          <a:noFill/>
        </p:spPr>
        <p:txBody>
          <a:bodyPr wrap="none" rtlCol="0">
            <a:spAutoFit/>
          </a:bodyPr>
          <a:lstStyle/>
          <a:p>
            <a:r>
              <a:rPr lang="en-US" dirty="0"/>
              <a:t>#Ice Cream 35</a:t>
            </a:r>
          </a:p>
          <a:p>
            <a:r>
              <a:rPr lang="en-US" dirty="0"/>
              <a:t>#Bajji 15</a:t>
            </a:r>
          </a:p>
        </p:txBody>
      </p:sp>
      <p:sp>
        <p:nvSpPr>
          <p:cNvPr id="42" name="TextBox 41">
            <a:extLst>
              <a:ext uri="{FF2B5EF4-FFF2-40B4-BE49-F238E27FC236}">
                <a16:creationId xmlns:a16="http://schemas.microsoft.com/office/drawing/2014/main" id="{38EA5852-23D6-1864-34C4-AD92478ED447}"/>
              </a:ext>
            </a:extLst>
          </p:cNvPr>
          <p:cNvSpPr txBox="1"/>
          <p:nvPr/>
        </p:nvSpPr>
        <p:spPr>
          <a:xfrm>
            <a:off x="10116231" y="4607305"/>
            <a:ext cx="1521763" cy="646331"/>
          </a:xfrm>
          <a:prstGeom prst="rect">
            <a:avLst/>
          </a:prstGeom>
          <a:noFill/>
        </p:spPr>
        <p:txBody>
          <a:bodyPr wrap="none" rtlCol="0">
            <a:spAutoFit/>
          </a:bodyPr>
          <a:lstStyle/>
          <a:p>
            <a:pPr algn="r"/>
            <a:r>
              <a:rPr lang="en-US" dirty="0"/>
              <a:t>#Ice Cream 25</a:t>
            </a:r>
          </a:p>
          <a:p>
            <a:pPr algn="r"/>
            <a:r>
              <a:rPr lang="en-US" dirty="0"/>
              <a:t>#Bajji 25</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32433729-1DA1-F08F-46E4-12E2D22A9128}"/>
                  </a:ext>
                </a:extLst>
              </p:cNvPr>
              <p:cNvSpPr txBox="1"/>
              <p:nvPr/>
            </p:nvSpPr>
            <p:spPr>
              <a:xfrm>
                <a:off x="7897029"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p:sp>
            <p:nvSpPr>
              <p:cNvPr id="43" name="TextBox 42">
                <a:extLst>
                  <a:ext uri="{FF2B5EF4-FFF2-40B4-BE49-F238E27FC236}">
                    <a16:creationId xmlns:a16="http://schemas.microsoft.com/office/drawing/2014/main" id="{32433729-1DA1-F08F-46E4-12E2D22A9128}"/>
                  </a:ext>
                </a:extLst>
              </p:cNvPr>
              <p:cNvSpPr txBox="1">
                <a:spLocks noRot="1" noChangeAspect="1" noMove="1" noResize="1" noEditPoints="1" noAdjustHandles="1" noChangeArrowheads="1" noChangeShapeType="1" noTextEdit="1"/>
              </p:cNvSpPr>
              <p:nvPr/>
            </p:nvSpPr>
            <p:spPr>
              <a:xfrm>
                <a:off x="7897029" y="6337128"/>
                <a:ext cx="1019831" cy="485774"/>
              </a:xfrm>
              <a:prstGeom prst="rect">
                <a:avLst/>
              </a:prstGeom>
              <a:blipFill>
                <a:blip r:embed="rId6"/>
                <a:stretch>
                  <a:fillRect l="-4762" b="-88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1EB8F219-0DAB-12E9-B3F5-18892EB1C547}"/>
                  </a:ext>
                </a:extLst>
              </p:cNvPr>
              <p:cNvSpPr txBox="1"/>
              <p:nvPr/>
            </p:nvSpPr>
            <p:spPr>
              <a:xfrm>
                <a:off x="9619167"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5</m:t>
                        </m:r>
                      </m:num>
                      <m:den>
                        <m:r>
                          <a:rPr lang="en-US" b="0" i="1" smtClean="0">
                            <a:latin typeface="Cambria Math" panose="02040503050406030204" pitchFamily="18" charset="0"/>
                          </a:rPr>
                          <m:t>50</m:t>
                        </m:r>
                      </m:den>
                    </m:f>
                  </m:oMath>
                </a14:m>
                <a:endParaRPr lang="en-US" dirty="0"/>
              </a:p>
            </p:txBody>
          </p:sp>
        </mc:Choice>
        <mc:Fallback>
          <p:sp>
            <p:nvSpPr>
              <p:cNvPr id="44" name="TextBox 43">
                <a:extLst>
                  <a:ext uri="{FF2B5EF4-FFF2-40B4-BE49-F238E27FC236}">
                    <a16:creationId xmlns:a16="http://schemas.microsoft.com/office/drawing/2014/main" id="{1EB8F219-0DAB-12E9-B3F5-18892EB1C547}"/>
                  </a:ext>
                </a:extLst>
              </p:cNvPr>
              <p:cNvSpPr txBox="1">
                <a:spLocks noRot="1" noChangeAspect="1" noMove="1" noResize="1" noEditPoints="1" noAdjustHandles="1" noChangeArrowheads="1" noChangeShapeType="1" noTextEdit="1"/>
              </p:cNvSpPr>
              <p:nvPr/>
            </p:nvSpPr>
            <p:spPr>
              <a:xfrm>
                <a:off x="9619167" y="6335301"/>
                <a:ext cx="1015021" cy="489429"/>
              </a:xfrm>
              <a:prstGeom prst="rect">
                <a:avLst/>
              </a:prstGeom>
              <a:blipFill>
                <a:blip r:embed="rId7"/>
                <a:stretch>
                  <a:fillRect l="-5422" b="-61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256A487B-546C-60FF-B8FD-9F9E76290BAB}"/>
                  </a:ext>
                </a:extLst>
              </p:cNvPr>
              <p:cNvSpPr txBox="1"/>
              <p:nvPr/>
            </p:nvSpPr>
            <p:spPr>
              <a:xfrm>
                <a:off x="7394104"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p:sp>
            <p:nvSpPr>
              <p:cNvPr id="45" name="TextBox 44">
                <a:extLst>
                  <a:ext uri="{FF2B5EF4-FFF2-40B4-BE49-F238E27FC236}">
                    <a16:creationId xmlns:a16="http://schemas.microsoft.com/office/drawing/2014/main" id="{256A487B-546C-60FF-B8FD-9F9E76290BAB}"/>
                  </a:ext>
                </a:extLst>
              </p:cNvPr>
              <p:cNvSpPr txBox="1">
                <a:spLocks noRot="1" noChangeAspect="1" noMove="1" noResize="1" noEditPoints="1" noAdjustHandles="1" noChangeArrowheads="1" noChangeShapeType="1" noTextEdit="1"/>
              </p:cNvSpPr>
              <p:nvPr/>
            </p:nvSpPr>
            <p:spPr>
              <a:xfrm>
                <a:off x="7394104" y="3176144"/>
                <a:ext cx="1117614" cy="485774"/>
              </a:xfrm>
              <a:prstGeom prst="rect">
                <a:avLst/>
              </a:prstGeom>
              <a:blipFill>
                <a:blip r:embed="rId8"/>
                <a:stretch>
                  <a:fillRect l="-4918" b="-7500"/>
                </a:stretch>
              </a:blipFill>
            </p:spPr>
            <p:txBody>
              <a:bodyPr/>
              <a:lstStyle/>
              <a:p>
                <a:r>
                  <a:rPr lang="en-US">
                    <a:noFill/>
                  </a:rPr>
                  <a:t> </a:t>
                </a:r>
              </a:p>
            </p:txBody>
          </p:sp>
        </mc:Fallback>
      </mc:AlternateContent>
      <p:sp>
        <p:nvSpPr>
          <p:cNvPr id="46" name="Right Brace 45">
            <a:extLst>
              <a:ext uri="{FF2B5EF4-FFF2-40B4-BE49-F238E27FC236}">
                <a16:creationId xmlns:a16="http://schemas.microsoft.com/office/drawing/2014/main" id="{3DF0DC52-60AB-D346-0978-3C324E83FD37}"/>
              </a:ext>
            </a:extLst>
          </p:cNvPr>
          <p:cNvSpPr/>
          <p:nvPr/>
        </p:nvSpPr>
        <p:spPr>
          <a:xfrm>
            <a:off x="4442665" y="2724523"/>
            <a:ext cx="329044" cy="4133477"/>
          </a:xfrm>
          <a:prstGeom prst="rightBrace">
            <a:avLst>
              <a:gd name="adj1" fmla="val 33828"/>
              <a:gd name="adj2" fmla="val 19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09EAF5D6-C55D-40BE-C095-BA7B1A6ACB74}"/>
              </a:ext>
            </a:extLst>
          </p:cNvPr>
          <p:cNvSpPr txBox="1"/>
          <p:nvPr/>
        </p:nvSpPr>
        <p:spPr>
          <a:xfrm>
            <a:off x="4798595" y="3202353"/>
            <a:ext cx="1107098" cy="646331"/>
          </a:xfrm>
          <a:prstGeom prst="rect">
            <a:avLst/>
          </a:prstGeom>
          <a:noFill/>
        </p:spPr>
        <p:txBody>
          <a:bodyPr wrap="none" rtlCol="0">
            <a:spAutoFit/>
          </a:bodyPr>
          <a:lstStyle/>
          <a:p>
            <a:pPr algn="ctr"/>
            <a:r>
              <a:rPr lang="en-US" dirty="0"/>
              <a:t>Total MCL</a:t>
            </a:r>
          </a:p>
          <a:p>
            <a:pPr algn="ctr"/>
            <a:r>
              <a:rPr lang="en-US" dirty="0"/>
              <a:t>0.226</a:t>
            </a:r>
          </a:p>
        </p:txBody>
      </p:sp>
      <p:sp>
        <p:nvSpPr>
          <p:cNvPr id="48" name="Right Brace 47">
            <a:extLst>
              <a:ext uri="{FF2B5EF4-FFF2-40B4-BE49-F238E27FC236}">
                <a16:creationId xmlns:a16="http://schemas.microsoft.com/office/drawing/2014/main" id="{C7B96FAD-E7BD-C9E5-5317-B5EC2820627B}"/>
              </a:ext>
            </a:extLst>
          </p:cNvPr>
          <p:cNvSpPr/>
          <p:nvPr/>
        </p:nvSpPr>
        <p:spPr>
          <a:xfrm flipH="1">
            <a:off x="6563288" y="2724522"/>
            <a:ext cx="329044" cy="4133477"/>
          </a:xfrm>
          <a:prstGeom prst="rightBrace">
            <a:avLst>
              <a:gd name="adj1" fmla="val 44026"/>
              <a:gd name="adj2" fmla="val 725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8BD64874-4F48-CD81-6188-17236835A441}"/>
              </a:ext>
            </a:extLst>
          </p:cNvPr>
          <p:cNvSpPr txBox="1"/>
          <p:nvPr/>
        </p:nvSpPr>
        <p:spPr>
          <a:xfrm>
            <a:off x="5492824" y="5399840"/>
            <a:ext cx="1107098" cy="646331"/>
          </a:xfrm>
          <a:prstGeom prst="rect">
            <a:avLst/>
          </a:prstGeom>
          <a:noFill/>
        </p:spPr>
        <p:txBody>
          <a:bodyPr wrap="none" rtlCol="0">
            <a:spAutoFit/>
          </a:bodyPr>
          <a:lstStyle/>
          <a:p>
            <a:pPr algn="ctr"/>
            <a:r>
              <a:rPr lang="en-US" dirty="0"/>
              <a:t>Total MCL</a:t>
            </a:r>
          </a:p>
          <a:p>
            <a:pPr algn="ctr"/>
            <a:r>
              <a:rPr lang="en-US" dirty="0"/>
              <a:t>0.8</a:t>
            </a:r>
          </a:p>
        </p:txBody>
      </p:sp>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Miss-Classification Loss (or)</a:t>
            </a:r>
            <a:br>
              <a:rPr lang="en-US" dirty="0"/>
            </a:br>
            <a:r>
              <a:rPr lang="en-US" dirty="0"/>
              <a:t>Classification Error Rate – Not Sensitive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C41258E-74D1-F20E-FDCC-C6EB610950D8}"/>
              </a:ext>
            </a:extLst>
          </p:cNvPr>
          <p:cNvGrpSpPr/>
          <p:nvPr/>
        </p:nvGrpSpPr>
        <p:grpSpPr>
          <a:xfrm>
            <a:off x="838200" y="2433163"/>
            <a:ext cx="3031948" cy="3971836"/>
            <a:chOff x="6287550" y="242604"/>
            <a:chExt cx="3120703" cy="4088105"/>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56D36F6-3F69-88C9-4DA2-C12BC2ACDE7E}"/>
                  </a:ext>
                </a:extLst>
              </p:cNvPr>
              <p:cNvSpPr txBox="1"/>
              <p:nvPr/>
            </p:nvSpPr>
            <p:spPr>
              <a:xfrm>
                <a:off x="1089165"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1089165" y="6337128"/>
                <a:ext cx="1019831" cy="485774"/>
              </a:xfrm>
              <a:prstGeom prst="rect">
                <a:avLst/>
              </a:prstGeom>
              <a:blipFill>
                <a:blip r:embed="rId3"/>
                <a:stretch>
                  <a:fillRect l="-5389" b="-88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B50DBB1-62F0-BFC6-8322-F908671B06C6}"/>
                  </a:ext>
                </a:extLst>
              </p:cNvPr>
              <p:cNvSpPr txBox="1"/>
              <p:nvPr/>
            </p:nvSpPr>
            <p:spPr>
              <a:xfrm>
                <a:off x="2706529"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29" y="6335301"/>
                <a:ext cx="1015021" cy="489429"/>
              </a:xfrm>
              <a:prstGeom prst="rect">
                <a:avLst/>
              </a:prstGeom>
              <a:blipFill>
                <a:blip r:embed="rId4"/>
                <a:stretch>
                  <a:fillRect l="-5422" b="-61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D45E8348-993F-D7A8-D3A7-528FD4951D06}"/>
              </a:ext>
            </a:extLst>
          </p:cNvPr>
          <p:cNvGrpSpPr/>
          <p:nvPr/>
        </p:nvGrpSpPr>
        <p:grpSpPr>
          <a:xfrm>
            <a:off x="7750838" y="2433163"/>
            <a:ext cx="3031948" cy="3971836"/>
            <a:chOff x="6287550" y="242604"/>
            <a:chExt cx="3120703" cy="4088105"/>
          </a:xfrm>
        </p:grpSpPr>
        <p:sp>
          <p:nvSpPr>
            <p:cNvPr id="30" name="Oval 29">
              <a:extLst>
                <a:ext uri="{FF2B5EF4-FFF2-40B4-BE49-F238E27FC236}">
                  <a16:creationId xmlns:a16="http://schemas.microsoft.com/office/drawing/2014/main" id="{84155515-FDC0-2720-5235-BD176CCD8D31}"/>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Holiday?</a:t>
              </a:r>
            </a:p>
          </p:txBody>
        </p:sp>
        <p:cxnSp>
          <p:nvCxnSpPr>
            <p:cNvPr id="31" name="Straight Arrow Connector 30">
              <a:extLst>
                <a:ext uri="{FF2B5EF4-FFF2-40B4-BE49-F238E27FC236}">
                  <a16:creationId xmlns:a16="http://schemas.microsoft.com/office/drawing/2014/main" id="{289DD469-F55C-DA95-0FE1-26C41CC39105}"/>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247E2E-B2B6-34B0-F17C-6287BAA2F37E}"/>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1009FE-36D7-36D9-E3A9-05BAFF929E9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48073763-1424-AB7A-E72F-FECD5F19E3D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F28A6C95-752D-5656-B2FD-82A97AB173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98230F52-E715-C2A2-28E2-A486A6913340}"/>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E47B6AEA-C3B5-233E-BF2A-31702305A2A2}"/>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200CC094-5B88-559D-48B6-72CD618593ED}"/>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B862949B-92FE-373B-EACC-9CCEDAF9547D}"/>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40" name="TextBox 39">
            <a:extLst>
              <a:ext uri="{FF2B5EF4-FFF2-40B4-BE49-F238E27FC236}">
                <a16:creationId xmlns:a16="http://schemas.microsoft.com/office/drawing/2014/main" id="{AEB5DC5E-258B-9A5B-2816-E98ABF5C870B}"/>
              </a:ext>
            </a:extLst>
          </p:cNvPr>
          <p:cNvSpPr txBox="1"/>
          <p:nvPr/>
        </p:nvSpPr>
        <p:spPr>
          <a:xfrm>
            <a:off x="10021904"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41" name="TextBox 40">
            <a:extLst>
              <a:ext uri="{FF2B5EF4-FFF2-40B4-BE49-F238E27FC236}">
                <a16:creationId xmlns:a16="http://schemas.microsoft.com/office/drawing/2014/main" id="{69B286DE-8DD1-0098-469F-6743F02ED02F}"/>
              </a:ext>
            </a:extLst>
          </p:cNvPr>
          <p:cNvSpPr txBox="1"/>
          <p:nvPr/>
        </p:nvSpPr>
        <p:spPr>
          <a:xfrm>
            <a:off x="6920410" y="4607305"/>
            <a:ext cx="1521763" cy="646331"/>
          </a:xfrm>
          <a:prstGeom prst="rect">
            <a:avLst/>
          </a:prstGeom>
          <a:noFill/>
        </p:spPr>
        <p:txBody>
          <a:bodyPr wrap="none" rtlCol="0">
            <a:spAutoFit/>
          </a:bodyPr>
          <a:lstStyle/>
          <a:p>
            <a:r>
              <a:rPr lang="en-US" dirty="0"/>
              <a:t>#Ice Cream 35</a:t>
            </a:r>
          </a:p>
          <a:p>
            <a:r>
              <a:rPr lang="en-US" dirty="0"/>
              <a:t>#Bajji 15</a:t>
            </a:r>
          </a:p>
        </p:txBody>
      </p:sp>
      <p:sp>
        <p:nvSpPr>
          <p:cNvPr id="42" name="TextBox 41">
            <a:extLst>
              <a:ext uri="{FF2B5EF4-FFF2-40B4-BE49-F238E27FC236}">
                <a16:creationId xmlns:a16="http://schemas.microsoft.com/office/drawing/2014/main" id="{38EA5852-23D6-1864-34C4-AD92478ED447}"/>
              </a:ext>
            </a:extLst>
          </p:cNvPr>
          <p:cNvSpPr txBox="1"/>
          <p:nvPr/>
        </p:nvSpPr>
        <p:spPr>
          <a:xfrm>
            <a:off x="10116231" y="4607305"/>
            <a:ext cx="1521763" cy="646331"/>
          </a:xfrm>
          <a:prstGeom prst="rect">
            <a:avLst/>
          </a:prstGeom>
          <a:noFill/>
        </p:spPr>
        <p:txBody>
          <a:bodyPr wrap="none" rtlCol="0">
            <a:spAutoFit/>
          </a:bodyPr>
          <a:lstStyle/>
          <a:p>
            <a:pPr algn="r"/>
            <a:r>
              <a:rPr lang="en-US" dirty="0"/>
              <a:t>#Ice Cream 25</a:t>
            </a:r>
          </a:p>
          <a:p>
            <a:pPr algn="r"/>
            <a:r>
              <a:rPr lang="en-US" dirty="0"/>
              <a:t>#Bajji 25</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32433729-1DA1-F08F-46E4-12E2D22A9128}"/>
                  </a:ext>
                </a:extLst>
              </p:cNvPr>
              <p:cNvSpPr txBox="1"/>
              <p:nvPr/>
            </p:nvSpPr>
            <p:spPr>
              <a:xfrm>
                <a:off x="7897029"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p:sp>
            <p:nvSpPr>
              <p:cNvPr id="43" name="TextBox 42">
                <a:extLst>
                  <a:ext uri="{FF2B5EF4-FFF2-40B4-BE49-F238E27FC236}">
                    <a16:creationId xmlns:a16="http://schemas.microsoft.com/office/drawing/2014/main" id="{32433729-1DA1-F08F-46E4-12E2D22A9128}"/>
                  </a:ext>
                </a:extLst>
              </p:cNvPr>
              <p:cNvSpPr txBox="1">
                <a:spLocks noRot="1" noChangeAspect="1" noMove="1" noResize="1" noEditPoints="1" noAdjustHandles="1" noChangeArrowheads="1" noChangeShapeType="1" noTextEdit="1"/>
              </p:cNvSpPr>
              <p:nvPr/>
            </p:nvSpPr>
            <p:spPr>
              <a:xfrm>
                <a:off x="7897029" y="6337128"/>
                <a:ext cx="1019831" cy="485774"/>
              </a:xfrm>
              <a:prstGeom prst="rect">
                <a:avLst/>
              </a:prstGeom>
              <a:blipFill>
                <a:blip r:embed="rId6"/>
                <a:stretch>
                  <a:fillRect l="-4762" b="-88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1EB8F219-0DAB-12E9-B3F5-18892EB1C547}"/>
                  </a:ext>
                </a:extLst>
              </p:cNvPr>
              <p:cNvSpPr txBox="1"/>
              <p:nvPr/>
            </p:nvSpPr>
            <p:spPr>
              <a:xfrm>
                <a:off x="9619167"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p:sp>
            <p:nvSpPr>
              <p:cNvPr id="44" name="TextBox 43">
                <a:extLst>
                  <a:ext uri="{FF2B5EF4-FFF2-40B4-BE49-F238E27FC236}">
                    <a16:creationId xmlns:a16="http://schemas.microsoft.com/office/drawing/2014/main" id="{1EB8F219-0DAB-12E9-B3F5-18892EB1C547}"/>
                  </a:ext>
                </a:extLst>
              </p:cNvPr>
              <p:cNvSpPr txBox="1">
                <a:spLocks noRot="1" noChangeAspect="1" noMove="1" noResize="1" noEditPoints="1" noAdjustHandles="1" noChangeArrowheads="1" noChangeShapeType="1" noTextEdit="1"/>
              </p:cNvSpPr>
              <p:nvPr/>
            </p:nvSpPr>
            <p:spPr>
              <a:xfrm>
                <a:off x="9619167" y="6335301"/>
                <a:ext cx="1015021" cy="489429"/>
              </a:xfrm>
              <a:prstGeom prst="rect">
                <a:avLst/>
              </a:prstGeom>
              <a:blipFill>
                <a:blip r:embed="rId7"/>
                <a:stretch>
                  <a:fillRect l="-5422" b="-61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256A487B-546C-60FF-B8FD-9F9E76290BAB}"/>
                  </a:ext>
                </a:extLst>
              </p:cNvPr>
              <p:cNvSpPr txBox="1"/>
              <p:nvPr/>
            </p:nvSpPr>
            <p:spPr>
              <a:xfrm>
                <a:off x="7394104"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p:sp>
            <p:nvSpPr>
              <p:cNvPr id="45" name="TextBox 44">
                <a:extLst>
                  <a:ext uri="{FF2B5EF4-FFF2-40B4-BE49-F238E27FC236}">
                    <a16:creationId xmlns:a16="http://schemas.microsoft.com/office/drawing/2014/main" id="{256A487B-546C-60FF-B8FD-9F9E76290BAB}"/>
                  </a:ext>
                </a:extLst>
              </p:cNvPr>
              <p:cNvSpPr txBox="1">
                <a:spLocks noRot="1" noChangeAspect="1" noMove="1" noResize="1" noEditPoints="1" noAdjustHandles="1" noChangeArrowheads="1" noChangeShapeType="1" noTextEdit="1"/>
              </p:cNvSpPr>
              <p:nvPr/>
            </p:nvSpPr>
            <p:spPr>
              <a:xfrm>
                <a:off x="7394104" y="3176144"/>
                <a:ext cx="1117614" cy="485774"/>
              </a:xfrm>
              <a:prstGeom prst="rect">
                <a:avLst/>
              </a:prstGeom>
              <a:blipFill>
                <a:blip r:embed="rId8"/>
                <a:stretch>
                  <a:fillRect l="-4918" b="-7500"/>
                </a:stretch>
              </a:blipFill>
            </p:spPr>
            <p:txBody>
              <a:bodyPr/>
              <a:lstStyle/>
              <a:p>
                <a:r>
                  <a:rPr lang="en-US">
                    <a:noFill/>
                  </a:rPr>
                  <a:t> </a:t>
                </a:r>
              </a:p>
            </p:txBody>
          </p:sp>
        </mc:Fallback>
      </mc:AlternateContent>
      <p:sp>
        <p:nvSpPr>
          <p:cNvPr id="46" name="Right Brace 45">
            <a:extLst>
              <a:ext uri="{FF2B5EF4-FFF2-40B4-BE49-F238E27FC236}">
                <a16:creationId xmlns:a16="http://schemas.microsoft.com/office/drawing/2014/main" id="{3DF0DC52-60AB-D346-0978-3C324E83FD37}"/>
              </a:ext>
            </a:extLst>
          </p:cNvPr>
          <p:cNvSpPr/>
          <p:nvPr/>
        </p:nvSpPr>
        <p:spPr>
          <a:xfrm>
            <a:off x="4442665" y="2724523"/>
            <a:ext cx="329044" cy="4133477"/>
          </a:xfrm>
          <a:prstGeom prst="rightBrace">
            <a:avLst>
              <a:gd name="adj1" fmla="val 33828"/>
              <a:gd name="adj2" fmla="val 19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09EAF5D6-C55D-40BE-C095-BA7B1A6ACB74}"/>
              </a:ext>
            </a:extLst>
          </p:cNvPr>
          <p:cNvSpPr txBox="1"/>
          <p:nvPr/>
        </p:nvSpPr>
        <p:spPr>
          <a:xfrm>
            <a:off x="4798595" y="3202353"/>
            <a:ext cx="1107098" cy="646331"/>
          </a:xfrm>
          <a:prstGeom prst="rect">
            <a:avLst/>
          </a:prstGeom>
          <a:noFill/>
        </p:spPr>
        <p:txBody>
          <a:bodyPr wrap="none" rtlCol="0">
            <a:spAutoFit/>
          </a:bodyPr>
          <a:lstStyle/>
          <a:p>
            <a:pPr algn="ctr"/>
            <a:r>
              <a:rPr lang="en-US" dirty="0"/>
              <a:t>Total MCL</a:t>
            </a:r>
          </a:p>
          <a:p>
            <a:pPr algn="ctr"/>
            <a:r>
              <a:rPr lang="en-US" dirty="0"/>
              <a:t>0.226</a:t>
            </a:r>
          </a:p>
        </p:txBody>
      </p:sp>
      <p:sp>
        <p:nvSpPr>
          <p:cNvPr id="48" name="Right Brace 47">
            <a:extLst>
              <a:ext uri="{FF2B5EF4-FFF2-40B4-BE49-F238E27FC236}">
                <a16:creationId xmlns:a16="http://schemas.microsoft.com/office/drawing/2014/main" id="{C7B96FAD-E7BD-C9E5-5317-B5EC2820627B}"/>
              </a:ext>
            </a:extLst>
          </p:cNvPr>
          <p:cNvSpPr/>
          <p:nvPr/>
        </p:nvSpPr>
        <p:spPr>
          <a:xfrm flipH="1">
            <a:off x="6563288" y="2724522"/>
            <a:ext cx="329044" cy="4133477"/>
          </a:xfrm>
          <a:prstGeom prst="rightBrace">
            <a:avLst>
              <a:gd name="adj1" fmla="val 44026"/>
              <a:gd name="adj2" fmla="val 725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8BD64874-4F48-CD81-6188-17236835A441}"/>
              </a:ext>
            </a:extLst>
          </p:cNvPr>
          <p:cNvSpPr txBox="1"/>
          <p:nvPr/>
        </p:nvSpPr>
        <p:spPr>
          <a:xfrm>
            <a:off x="5492824" y="5399840"/>
            <a:ext cx="1107098" cy="646331"/>
          </a:xfrm>
          <a:prstGeom prst="rect">
            <a:avLst/>
          </a:prstGeom>
          <a:noFill/>
        </p:spPr>
        <p:txBody>
          <a:bodyPr wrap="none" rtlCol="0">
            <a:spAutoFit/>
          </a:bodyPr>
          <a:lstStyle/>
          <a:p>
            <a:pPr algn="ctr"/>
            <a:r>
              <a:rPr lang="en-US" dirty="0"/>
              <a:t>Total MCL</a:t>
            </a:r>
          </a:p>
          <a:p>
            <a:pPr algn="ctr"/>
            <a:r>
              <a:rPr lang="en-US" dirty="0"/>
              <a:t>0.8</a:t>
            </a:r>
          </a:p>
        </p:txBody>
      </p:sp>
    </p:spTree>
    <p:extLst>
      <p:ext uri="{BB962C8B-B14F-4D97-AF65-F5344CB8AC3E}">
        <p14:creationId xmlns:p14="http://schemas.microsoft.com/office/powerpoint/2010/main" val="3123407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1DB-738A-7255-D20B-EBC43962B8AC}"/>
              </a:ext>
            </a:extLst>
          </p:cNvPr>
          <p:cNvSpPr>
            <a:spLocks noGrp="1"/>
          </p:cNvSpPr>
          <p:nvPr>
            <p:ph type="title"/>
          </p:nvPr>
        </p:nvSpPr>
        <p:spPr/>
        <p:txBody>
          <a:bodyPr/>
          <a:lstStyle/>
          <a:p>
            <a:r>
              <a:rPr lang="en-US" dirty="0"/>
              <a:t>Entropy Loss</a:t>
            </a:r>
          </a:p>
        </p:txBody>
      </p:sp>
      <p:sp>
        <p:nvSpPr>
          <p:cNvPr id="3" name="Content Placeholder 2">
            <a:extLst>
              <a:ext uri="{FF2B5EF4-FFF2-40B4-BE49-F238E27FC236}">
                <a16:creationId xmlns:a16="http://schemas.microsoft.com/office/drawing/2014/main" id="{1902F06A-DBBA-FAC1-6F16-EDA8BADAA57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56644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247009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89D7147-A2F9-75A5-C345-9D7254ADD41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96459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TotalTime>
  <Words>1574</Words>
  <Application>Microsoft Office PowerPoint</Application>
  <PresentationFormat>Widescreen</PresentationFormat>
  <Paragraphs>331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 (or) Classification Error Rate - Definition</vt:lpstr>
      <vt:lpstr>Miss-Classification Loss (or) Classification Error Rate - Example</vt:lpstr>
      <vt:lpstr>Miss-Classification Loss (or) Classification Error Rate – Not Sensitive</vt:lpstr>
      <vt:lpstr>Entropy Loss</vt:lpstr>
      <vt:lpstr>Gini Loss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29</cp:revision>
  <dcterms:created xsi:type="dcterms:W3CDTF">2023-07-02T05:28:43Z</dcterms:created>
  <dcterms:modified xsi:type="dcterms:W3CDTF">2023-07-10T06:10:45Z</dcterms:modified>
</cp:coreProperties>
</file>