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3" r:id="rId6"/>
    <p:sldId id="267" r:id="rId7"/>
    <p:sldId id="265" r:id="rId8"/>
    <p:sldId id="268" r:id="rId9"/>
    <p:sldId id="264" r:id="rId10"/>
    <p:sldId id="269" r:id="rId11"/>
    <p:sldId id="25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6C6C6"/>
    <a:srgbClr val="D5D5D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2AB8-5F8F-4402-9592-F9413DCC0C16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9AC1-5236-F67E-D339-BC7039A09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2641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80F88-B039-25C0-D223-15880DE4DDB6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1AD9EB1-79DA-06A4-95E1-1934AA3B9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460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D096CE-A263-2C72-AB73-D9F9E8D987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76+27+16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63.86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180+20+3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88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12+11+25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08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1D096CE-A263-2C72-AB73-D9F9E8D9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1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Decision Tree:</a:t>
            </a:r>
          </a:p>
          <a:p>
            <a:pPr lvl="1"/>
            <a:r>
              <a:rPr lang="en-AU" dirty="0"/>
              <a:t>Supervised ML algorithm</a:t>
            </a:r>
          </a:p>
          <a:p>
            <a:pPr lvl="1"/>
            <a:r>
              <a:rPr lang="en-AU" dirty="0"/>
              <a:t>Tree structure</a:t>
            </a:r>
          </a:p>
          <a:p>
            <a:pPr lvl="1"/>
            <a:r>
              <a:rPr lang="en-AU" dirty="0"/>
              <a:t> It have root, internal and terminal nodes</a:t>
            </a:r>
          </a:p>
          <a:p>
            <a:pPr lvl="1"/>
            <a:r>
              <a:rPr lang="en-AU" dirty="0"/>
              <a:t>Construction:</a:t>
            </a:r>
          </a:p>
          <a:p>
            <a:pPr lvl="2"/>
            <a:r>
              <a:rPr lang="en-AU" dirty="0"/>
              <a:t>Recursively splitting train data set into subsets</a:t>
            </a:r>
          </a:p>
          <a:p>
            <a:pPr marL="914400" lvl="2" indent="0">
              <a:buNone/>
            </a:pPr>
            <a:r>
              <a:rPr lang="en-AU" dirty="0"/>
              <a:t>     based on the values of the attributes until</a:t>
            </a:r>
          </a:p>
          <a:p>
            <a:pPr marL="914400" lvl="2" indent="0">
              <a:buNone/>
            </a:pPr>
            <a:r>
              <a:rPr lang="en-AU" dirty="0"/>
              <a:t>     a stopping criterion is met</a:t>
            </a:r>
          </a:p>
          <a:p>
            <a:pPr lvl="2"/>
            <a:r>
              <a:rPr lang="en-AU" dirty="0"/>
              <a:t>Stopping criterion:</a:t>
            </a:r>
          </a:p>
          <a:p>
            <a:pPr lvl="3"/>
            <a:r>
              <a:rPr lang="en-AU" dirty="0"/>
              <a:t>Maximum depth of the tree</a:t>
            </a:r>
          </a:p>
          <a:p>
            <a:pPr lvl="3"/>
            <a:r>
              <a:rPr lang="en-AU" dirty="0"/>
              <a:t>Minimum number of samples required to split a node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Misclassification 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EB75-D57C-BDBA-67D8-83BC08B6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91D-FB53-0999-0AC9-06E05CE59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61DB-738A-7255-D20B-EBC4396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F06A-DBBA-FAC1-6F16-EDA8BADA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4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ADF-5931-1EE7-14C9-E2FCCCF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machine learning classification task is one of finding a probability distribution over all classes  for any input data point.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Input Data Point: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Output Class: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class among the n classes </a:t>
                </a:r>
                <a:r>
                  <a:rPr lang="en-US" dirty="0">
                    <a:ea typeface="Cambria Math" panose="02040503050406030204" pitchFamily="18" charset="0"/>
                  </a:rPr>
                  <a:t>present.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This probability is usually interpreted as a class by setting a threshold.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7D9011-C43E-22A2-124B-E5C71E289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835234"/>
              </a:xfrm>
              <a:blipFill>
                <a:blip r:embed="rId2"/>
                <a:stretch>
                  <a:fillRect l="-1856" t="-2519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0D842A5-8065-E4F1-F954-583E52B57B7F}"/>
              </a:ext>
            </a:extLst>
          </p:cNvPr>
          <p:cNvGrpSpPr/>
          <p:nvPr/>
        </p:nvGrpSpPr>
        <p:grpSpPr>
          <a:xfrm>
            <a:off x="7038363" y="1690688"/>
            <a:ext cx="3726264" cy="1832382"/>
            <a:chOff x="7038363" y="1690688"/>
            <a:chExt cx="3726264" cy="18323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CA9D6D-1D7D-6EDD-B475-A6C162F3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363" y="2225136"/>
              <a:ext cx="755709" cy="755709"/>
            </a:xfrm>
            <a:prstGeom prst="rect">
              <a:avLst/>
            </a:prstGeom>
          </p:spPr>
        </p:pic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36B2259E-CEA6-0277-65E4-79E648FE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6734" y="206854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5B3C07-E382-64FB-FFCC-65A3F6D2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3608" y="1690688"/>
              <a:ext cx="755709" cy="75570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2BA4-884A-AB9F-6811-B82E9FCE0E54}"/>
                </a:ext>
              </a:extLst>
            </p:cNvPr>
            <p:cNvSpPr txBox="1"/>
            <p:nvPr/>
          </p:nvSpPr>
          <p:spPr>
            <a:xfrm>
              <a:off x="9637395" y="188387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Spam</a:t>
              </a:r>
            </a:p>
          </p:txBody>
        </p:sp>
        <p:sp>
          <p:nvSpPr>
            <p:cNvPr id="17" name="&quot;Not Allowed&quot; Symbol 16">
              <a:extLst>
                <a:ext uri="{FF2B5EF4-FFF2-40B4-BE49-F238E27FC236}">
                  <a16:creationId xmlns:a16="http://schemas.microsoft.com/office/drawing/2014/main" id="{CF03F71C-9490-79D8-BF1D-DE7C5F119830}"/>
                </a:ext>
              </a:extLst>
            </p:cNvPr>
            <p:cNvSpPr/>
            <p:nvPr/>
          </p:nvSpPr>
          <p:spPr>
            <a:xfrm>
              <a:off x="9042981" y="1900061"/>
              <a:ext cx="336962" cy="336962"/>
            </a:xfrm>
            <a:prstGeom prst="noSmoking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7DB181-15CC-794C-0801-872520454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1686" y="2767361"/>
              <a:ext cx="755709" cy="7557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D965C6-F3C2-D81C-C6A1-0F6E7C00F520}"/>
                </a:ext>
              </a:extLst>
            </p:cNvPr>
            <p:cNvSpPr txBox="1"/>
            <p:nvPr/>
          </p:nvSpPr>
          <p:spPr>
            <a:xfrm>
              <a:off x="9637395" y="2951548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Not Spam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BF4E997-D05A-7B0E-663E-D1EE4C11B0EF}"/>
                </a:ext>
              </a:extLst>
            </p:cNvPr>
            <p:cNvCxnSpPr>
              <a:cxnSpLocks/>
            </p:cNvCxnSpPr>
            <p:nvPr/>
          </p:nvCxnSpPr>
          <p:spPr>
            <a:xfrm>
              <a:off x="7786734" y="2601765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B8BE79-55D2-A8AA-6C69-5355C222D0EA}"/>
                </a:ext>
              </a:extLst>
            </p:cNvPr>
            <p:cNvSpPr txBox="1"/>
            <p:nvPr/>
          </p:nvSpPr>
          <p:spPr>
            <a:xfrm>
              <a:off x="7060991" y="286898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Email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8A923D0-8ABD-CE23-5249-D667899BCCE8}"/>
              </a:ext>
            </a:extLst>
          </p:cNvPr>
          <p:cNvGrpSpPr/>
          <p:nvPr/>
        </p:nvGrpSpPr>
        <p:grpSpPr>
          <a:xfrm>
            <a:off x="7060991" y="4242687"/>
            <a:ext cx="3478959" cy="1524873"/>
            <a:chOff x="7060991" y="4242687"/>
            <a:chExt cx="3478959" cy="15248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132BD2-058D-E6F1-2CA5-3D0E59D15DC0}"/>
                </a:ext>
              </a:extLst>
            </p:cNvPr>
            <p:cNvSpPr txBox="1"/>
            <p:nvPr/>
          </p:nvSpPr>
          <p:spPr>
            <a:xfrm>
              <a:off x="7067974" y="5354294"/>
              <a:ext cx="770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Tweet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A508BB-0EEE-F343-7329-154A8609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0991" y="4738512"/>
              <a:ext cx="724418" cy="585572"/>
            </a:xfrm>
            <a:prstGeom prst="rect">
              <a:avLst/>
            </a:prstGeom>
          </p:spPr>
        </p:pic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94DC763-8225-61A3-465D-631309CED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150" y="4471287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B4508A7-DA55-97EF-82CF-99220B17FC9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150" y="5004511"/>
              <a:ext cx="1039536" cy="5344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23917A-DAD6-3582-3659-EF61A0B2B77F}"/>
                </a:ext>
              </a:extLst>
            </p:cNvPr>
            <p:cNvCxnSpPr/>
            <p:nvPr/>
          </p:nvCxnSpPr>
          <p:spPr>
            <a:xfrm>
              <a:off x="7842150" y="5004691"/>
              <a:ext cx="103953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4EE5603-52C9-B95A-56A7-09AFC92F7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5D5D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33472" y="4242687"/>
              <a:ext cx="457200" cy="4572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92CDD-94F1-BD7D-D823-ECE45460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21400440">
              <a:off x="8946343" y="4775911"/>
              <a:ext cx="465498" cy="4572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C79C009-8F99-F6EB-5B15-AB511CD1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6C6C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950492" y="5310360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C41FA1-FE70-B758-FF4A-2C1CC8AC7242}"/>
                </a:ext>
              </a:extLst>
            </p:cNvPr>
            <p:cNvSpPr txBox="1"/>
            <p:nvPr/>
          </p:nvSpPr>
          <p:spPr>
            <a:xfrm>
              <a:off x="9637395" y="4286621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Happy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9DB41-8379-CDA1-9278-7538F9AAA666}"/>
                </a:ext>
              </a:extLst>
            </p:cNvPr>
            <p:cNvSpPr txBox="1"/>
            <p:nvPr/>
          </p:nvSpPr>
          <p:spPr>
            <a:xfrm>
              <a:off x="9637395" y="4762792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Neutral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9AB0F0-48A9-7CDB-C3F3-51FE7996D5DF}"/>
                </a:ext>
              </a:extLst>
            </p:cNvPr>
            <p:cNvSpPr txBox="1"/>
            <p:nvPr/>
          </p:nvSpPr>
          <p:spPr>
            <a:xfrm>
              <a:off x="9637394" y="53542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5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7460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76+69+81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76+69+81+10+12+11+27+3+6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=76.66%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6790423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1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4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Effectiveness of a classification system is measured by using a supervised approach of having an unseen dataset that has existing class labels  pass through the system.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/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CB4C24-4F98-E772-A8BC-A22E9F7D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3119845"/>
                <a:ext cx="6094602" cy="664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A6352-4BA7-D626-BEBE-52290CBB7CA7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FF2FEA-5868-25FA-4A2F-CE9DAD0B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46162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76+180+25+20+12+11+27+3+16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=75.95%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B539280-2463-FE2C-647E-A409CBB0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484" y="4651372"/>
                <a:ext cx="7075650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DC4E-6298-D7EB-40CE-74F9EA18D2A0}"/>
              </a:ext>
            </a:extLst>
          </p:cNvPr>
          <p:cNvSpPr txBox="1">
            <a:spLocks/>
          </p:cNvSpPr>
          <p:nvPr/>
        </p:nvSpPr>
        <p:spPr>
          <a:xfrm>
            <a:off x="3877112" y="5591226"/>
            <a:ext cx="7958970" cy="505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Even though the classification of “Birds” is poor, the accuracy is comparable to the previous scenario as the majority class is mostly captured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41844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Other names: True Positive Rate,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E1F2FC-D6BB-E739-5996-DE282D5009B5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C04EFBBC-ED7E-F8D0-7316-C3A5C60C0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6349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0373" y="3358319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76+10+12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=77.55%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27+69+11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=64.48%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81+6+3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=90.00%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373" y="3358319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76+20+12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=70.37%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27+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82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16+3+25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=56.81%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FC14F2-A6BC-4858-3281-486C0C3A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FC62-A670-21F7-0A1B-08F4DCC6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Other names: True Positive Rate (TPR),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9" y="1825625"/>
                <a:ext cx="6094602" cy="665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CE73D8-CA01-F52D-CEAD-E58F2D15B72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C43AA608-26D8-521F-1D49-10FC8EFC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60407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3E182C-3DAD-7A2E-EFFC-55FF3C2DC654}"/>
              </a:ext>
            </a:extLst>
          </p:cNvPr>
          <p:cNvSpPr txBox="1">
            <a:spLocks/>
          </p:cNvSpPr>
          <p:nvPr/>
        </p:nvSpPr>
        <p:spPr>
          <a:xfrm>
            <a:off x="3655037" y="5877122"/>
            <a:ext cx="7958970" cy="870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Clearly this model performs poorly on the identification of “Birds” relative to the previous scenario and the metric “Recall” captures this. </a:t>
            </a:r>
          </a:p>
        </p:txBody>
      </p:sp>
    </p:spTree>
    <p:extLst>
      <p:ext uri="{BB962C8B-B14F-4D97-AF65-F5344CB8AC3E}">
        <p14:creationId xmlns:p14="http://schemas.microsoft.com/office/powerpoint/2010/main" val="15193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8785-0E66-BE7E-E437-D7B0D92E4ED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291C64F9-0B8A-D106-366D-31B50BA8C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50893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03659-E5F4-AE85-ADF7-433DEA42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Acronym: FPR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27+69+11+6+3+81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=16.75%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10+3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6+10+12+6+3+81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91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11+12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76+10+12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+27+69+11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=11.21%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39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/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4D50E-30AC-B0ED-E9EC-DE126F5D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54" y="1825625"/>
                <a:ext cx="815969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403659-E5F4-AE85-ADF7-433DEA42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2889"/>
            <a:ext cx="10515600" cy="5454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Acronym: FPR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27+16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27+180+11+16+3+27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=16.41%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20+3</m:t>
                          </m:r>
                        </m:num>
                        <m:den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6+20+12+16+3+25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11+12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76+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0+12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+27+180+11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=7.05%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DED5E9B-40DA-6624-F34A-1649C2A6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182DF-1DAF-6F32-3D8A-A8A4FB4F6DE0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Unbalanced Data: More dogs in comparison to cats or birds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AC88225A-B823-992D-512E-12168505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69339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8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5364-4385-6331-2E0E-02C191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Success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/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𝑃𝑟𝑒𝑑𝑖𝑐𝑡𝑖𝑜𝑛𝑠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9ABD4C-3B77-B5C9-0DC5-B371E4EC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19" y="1825625"/>
                <a:ext cx="7725562" cy="6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FAAB-3915-7B5C-4BFB-022FB35DAE33}"/>
              </a:ext>
            </a:extLst>
          </p:cNvPr>
          <p:cNvSpPr txBox="1">
            <a:spLocks/>
          </p:cNvSpPr>
          <p:nvPr/>
        </p:nvSpPr>
        <p:spPr>
          <a:xfrm>
            <a:off x="838199" y="6096967"/>
            <a:ext cx="2691003" cy="431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Balanced Data: Nearly equal quantity of dogs, cats, and birds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5D84FA7-B1B6-9C41-4304-5134E6266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71662"/>
              </p:ext>
            </p:extLst>
          </p:nvPr>
        </p:nvGraphicFramePr>
        <p:xfrm>
          <a:off x="838198" y="3921583"/>
          <a:ext cx="2691004" cy="212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51">
                  <a:extLst>
                    <a:ext uri="{9D8B030D-6E8A-4147-A177-3AD203B41FA5}">
                      <a16:colId xmlns:a16="http://schemas.microsoft.com/office/drawing/2014/main" val="377904736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2587912599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617498338"/>
                    </a:ext>
                  </a:extLst>
                </a:gridCol>
                <a:gridCol w="672751">
                  <a:extLst>
                    <a:ext uri="{9D8B030D-6E8A-4147-A177-3AD203B41FA5}">
                      <a16:colId xmlns:a16="http://schemas.microsoft.com/office/drawing/2014/main" val="1361611942"/>
                    </a:ext>
                  </a:extLst>
                </a:gridCol>
              </a:tblGrid>
              <a:tr h="517477"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Cat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Dog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Model Bird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268848076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Cat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617891110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Dog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27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69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842711822"/>
                  </a:ext>
                </a:extLst>
              </a:tr>
              <a:tr h="51747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Data Bird</a:t>
                      </a:r>
                    </a:p>
                  </a:txBody>
                  <a:tcPr marL="73925" marR="73925" marT="36963" marB="36963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 marL="73925" marR="73925" marT="36963" marB="3696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81</a:t>
                      </a:r>
                    </a:p>
                  </a:txBody>
                  <a:tcPr marL="73925" marR="73925" marT="36963" marB="36963"/>
                </a:tc>
                <a:extLst>
                  <a:ext uri="{0D108BD9-81ED-4DB2-BD59-A6C34878D82A}">
                    <a16:rowId xmlns:a16="http://schemas.microsoft.com/office/drawing/2014/main" val="1343416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61941BC-03DD-752F-2C25-192F11BC7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76+27+6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69.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10+69+3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𝐵𝑖𝑟𝑑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12+11+81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88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61941BC-03DD-752F-2C25-192F11BC7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40" y="3356746"/>
                <a:ext cx="6790423" cy="2661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763</Words>
  <Application>Microsoft Office PowerPoint</Application>
  <PresentationFormat>Widescreen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Decision Trees</vt:lpstr>
      <vt:lpstr>Classification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Understanding Success</vt:lpstr>
      <vt:lpstr>Decision Tree</vt:lpstr>
      <vt:lpstr>Misclassification Metric</vt:lpstr>
      <vt:lpstr>Entropy Metric</vt:lpstr>
      <vt:lpstr>Gini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HP</cp:lastModifiedBy>
  <cp:revision>17</cp:revision>
  <dcterms:created xsi:type="dcterms:W3CDTF">2023-07-02T05:28:43Z</dcterms:created>
  <dcterms:modified xsi:type="dcterms:W3CDTF">2023-07-05T03:44:01Z</dcterms:modified>
</cp:coreProperties>
</file>