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3" r:id="rId6"/>
    <p:sldId id="257" r:id="rId7"/>
    <p:sldId id="275" r:id="rId8"/>
    <p:sldId id="270" r:id="rId9"/>
    <p:sldId id="259" r:id="rId10"/>
    <p:sldId id="266" r:id="rId11"/>
    <p:sldId id="263" r:id="rId12"/>
    <p:sldId id="267" r:id="rId13"/>
    <p:sldId id="265" r:id="rId14"/>
    <p:sldId id="271" r:id="rId15"/>
    <p:sldId id="264" r:id="rId16"/>
    <p:sldId id="272" r:id="rId17"/>
    <p:sldId id="274" r:id="rId18"/>
    <p:sldId id="258" r:id="rId19"/>
    <p:sldId id="260" r:id="rId20"/>
    <p:sldId id="261" r:id="rId21"/>
    <p:sldId id="282" r:id="rId22"/>
    <p:sldId id="283" r:id="rId23"/>
    <p:sldId id="284" r:id="rId24"/>
    <p:sldId id="262"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68B5"/>
    <a:srgbClr val="C6C6C6"/>
    <a:srgbClr val="D5D5D5"/>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7/13/2023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Bajji</a:t>
              </a:r>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 (or)</a:t>
            </a:r>
            <a:br>
              <a:rPr lang="en-US" dirty="0"/>
            </a:br>
            <a:r>
              <a:rPr lang="en-US" dirty="0"/>
              <a:t>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Miss-Classification Loss (or)</a:t>
            </a:r>
            <a:br>
              <a:rPr lang="en-US" dirty="0"/>
            </a:br>
            <a:r>
              <a:rPr lang="en-US" dirty="0"/>
              <a:t>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0C41258E-74D1-F20E-FDCC-C6EB610950D8}"/>
              </a:ext>
            </a:extLst>
          </p:cNvPr>
          <p:cNvGrpSpPr/>
          <p:nvPr/>
        </p:nvGrpSpPr>
        <p:grpSpPr>
          <a:xfrm>
            <a:off x="838200" y="2433163"/>
            <a:ext cx="3031948" cy="3971836"/>
            <a:chOff x="6287550" y="242604"/>
            <a:chExt cx="3120703" cy="4088105"/>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Bajji</a:t>
              </a:r>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1089165"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1089165" y="6337128"/>
                <a:ext cx="1019831" cy="485774"/>
              </a:xfrm>
              <a:prstGeom prst="rect">
                <a:avLst/>
              </a:prstGeom>
              <a:blipFill>
                <a:blip r:embed="rId3"/>
                <a:stretch>
                  <a:fillRect l="-5389" b="-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29"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29" y="6335301"/>
                <a:ext cx="1015021" cy="489429"/>
              </a:xfrm>
              <a:prstGeom prst="rect">
                <a:avLst/>
              </a:prstGeom>
              <a:blipFill>
                <a:blip r:embed="rId4"/>
                <a:stretch>
                  <a:fillRect l="-5422"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D45E8348-993F-D7A8-D3A7-528FD4951D06}"/>
              </a:ext>
            </a:extLst>
          </p:cNvPr>
          <p:cNvGrpSpPr/>
          <p:nvPr/>
        </p:nvGrpSpPr>
        <p:grpSpPr>
          <a:xfrm>
            <a:off x="7750838" y="2433163"/>
            <a:ext cx="3031948" cy="3971836"/>
            <a:chOff x="6287550" y="242604"/>
            <a:chExt cx="3120703" cy="4088105"/>
          </a:xfrm>
        </p:grpSpPr>
        <p:sp>
          <p:nvSpPr>
            <p:cNvPr id="30" name="Oval 29">
              <a:extLst>
                <a:ext uri="{FF2B5EF4-FFF2-40B4-BE49-F238E27FC236}">
                  <a16:creationId xmlns:a16="http://schemas.microsoft.com/office/drawing/2014/main" id="{84155515-FDC0-2720-5235-BD176CCD8D31}"/>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Holiday?</a:t>
              </a:r>
            </a:p>
          </p:txBody>
        </p:sp>
        <p:cxnSp>
          <p:nvCxnSpPr>
            <p:cNvPr id="31" name="Straight Arrow Connector 30">
              <a:extLst>
                <a:ext uri="{FF2B5EF4-FFF2-40B4-BE49-F238E27FC236}">
                  <a16:creationId xmlns:a16="http://schemas.microsoft.com/office/drawing/2014/main" id="{289DD469-F55C-DA95-0FE1-26C41CC39105}"/>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3247E2E-B2B6-34B0-F17C-6287BAA2F37E}"/>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F1009FE-36D7-36D9-E3A9-05BAFF929E9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48073763-1424-AB7A-E72F-FECD5F19E3D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F28A6C95-752D-5656-B2FD-82A97AB173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Bajji</a:t>
              </a:r>
            </a:p>
          </p:txBody>
        </p:sp>
        <p:sp>
          <p:nvSpPr>
            <p:cNvPr id="36" name="Oval 35">
              <a:extLst>
                <a:ext uri="{FF2B5EF4-FFF2-40B4-BE49-F238E27FC236}">
                  <a16:creationId xmlns:a16="http://schemas.microsoft.com/office/drawing/2014/main" id="{98230F52-E715-C2A2-28E2-A486A6913340}"/>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E47B6AEA-C3B5-233E-BF2A-31702305A2A2}"/>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200CC094-5B88-559D-48B6-72CD618593ED}"/>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B862949B-92FE-373B-EACC-9CCEDAF9547D}"/>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40" name="TextBox 39">
            <a:extLst>
              <a:ext uri="{FF2B5EF4-FFF2-40B4-BE49-F238E27FC236}">
                <a16:creationId xmlns:a16="http://schemas.microsoft.com/office/drawing/2014/main" id="{AEB5DC5E-258B-9A5B-2816-E98ABF5C870B}"/>
              </a:ext>
            </a:extLst>
          </p:cNvPr>
          <p:cNvSpPr txBox="1"/>
          <p:nvPr/>
        </p:nvSpPr>
        <p:spPr>
          <a:xfrm>
            <a:off x="10021904"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41" name="TextBox 40">
            <a:extLst>
              <a:ext uri="{FF2B5EF4-FFF2-40B4-BE49-F238E27FC236}">
                <a16:creationId xmlns:a16="http://schemas.microsoft.com/office/drawing/2014/main" id="{69B286DE-8DD1-0098-469F-6743F02ED02F}"/>
              </a:ext>
            </a:extLst>
          </p:cNvPr>
          <p:cNvSpPr txBox="1"/>
          <p:nvPr/>
        </p:nvSpPr>
        <p:spPr>
          <a:xfrm>
            <a:off x="6920410" y="4607305"/>
            <a:ext cx="1521763" cy="646331"/>
          </a:xfrm>
          <a:prstGeom prst="rect">
            <a:avLst/>
          </a:prstGeom>
          <a:noFill/>
        </p:spPr>
        <p:txBody>
          <a:bodyPr wrap="none" rtlCol="0">
            <a:spAutoFit/>
          </a:bodyPr>
          <a:lstStyle/>
          <a:p>
            <a:r>
              <a:rPr lang="en-US" dirty="0"/>
              <a:t>#Ice Cream 35</a:t>
            </a:r>
          </a:p>
          <a:p>
            <a:r>
              <a:rPr lang="en-US" dirty="0"/>
              <a:t>#Bajji 15</a:t>
            </a:r>
          </a:p>
        </p:txBody>
      </p:sp>
      <p:sp>
        <p:nvSpPr>
          <p:cNvPr id="42" name="TextBox 41">
            <a:extLst>
              <a:ext uri="{FF2B5EF4-FFF2-40B4-BE49-F238E27FC236}">
                <a16:creationId xmlns:a16="http://schemas.microsoft.com/office/drawing/2014/main" id="{38EA5852-23D6-1864-34C4-AD92478ED447}"/>
              </a:ext>
            </a:extLst>
          </p:cNvPr>
          <p:cNvSpPr txBox="1"/>
          <p:nvPr/>
        </p:nvSpPr>
        <p:spPr>
          <a:xfrm>
            <a:off x="10116231" y="4607305"/>
            <a:ext cx="1521763" cy="646331"/>
          </a:xfrm>
          <a:prstGeom prst="rect">
            <a:avLst/>
          </a:prstGeom>
          <a:noFill/>
        </p:spPr>
        <p:txBody>
          <a:bodyPr wrap="none" rtlCol="0">
            <a:spAutoFit/>
          </a:bodyPr>
          <a:lstStyle/>
          <a:p>
            <a:pPr algn="r"/>
            <a:r>
              <a:rPr lang="en-US" dirty="0"/>
              <a:t>#Ice Cream 25</a:t>
            </a:r>
          </a:p>
          <a:p>
            <a:pPr algn="r"/>
            <a:r>
              <a:rPr lang="en-US" dirty="0"/>
              <a:t>#Bajji 25</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32433729-1DA1-F08F-46E4-12E2D22A9128}"/>
                  </a:ext>
                </a:extLst>
              </p:cNvPr>
              <p:cNvSpPr txBox="1"/>
              <p:nvPr/>
            </p:nvSpPr>
            <p:spPr>
              <a:xfrm>
                <a:off x="7897029"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43" name="TextBox 42">
                <a:extLst>
                  <a:ext uri="{FF2B5EF4-FFF2-40B4-BE49-F238E27FC236}">
                    <a16:creationId xmlns:a16="http://schemas.microsoft.com/office/drawing/2014/main" id="{32433729-1DA1-F08F-46E4-12E2D22A9128}"/>
                  </a:ext>
                </a:extLst>
              </p:cNvPr>
              <p:cNvSpPr txBox="1">
                <a:spLocks noRot="1" noChangeAspect="1" noMove="1" noResize="1" noEditPoints="1" noAdjustHandles="1" noChangeArrowheads="1" noChangeShapeType="1" noTextEdit="1"/>
              </p:cNvSpPr>
              <p:nvPr/>
            </p:nvSpPr>
            <p:spPr>
              <a:xfrm>
                <a:off x="7897029" y="6337128"/>
                <a:ext cx="1019831" cy="485774"/>
              </a:xfrm>
              <a:prstGeom prst="rect">
                <a:avLst/>
              </a:prstGeom>
              <a:blipFill>
                <a:blip r:embed="rId6"/>
                <a:stretch>
                  <a:fillRect l="-4762" b="-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1EB8F219-0DAB-12E9-B3F5-18892EB1C547}"/>
                  </a:ext>
                </a:extLst>
              </p:cNvPr>
              <p:cNvSpPr txBox="1"/>
              <p:nvPr/>
            </p:nvSpPr>
            <p:spPr>
              <a:xfrm>
                <a:off x="9619167"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44" name="TextBox 43">
                <a:extLst>
                  <a:ext uri="{FF2B5EF4-FFF2-40B4-BE49-F238E27FC236}">
                    <a16:creationId xmlns:a16="http://schemas.microsoft.com/office/drawing/2014/main" id="{1EB8F219-0DAB-12E9-B3F5-18892EB1C547}"/>
                  </a:ext>
                </a:extLst>
              </p:cNvPr>
              <p:cNvSpPr txBox="1">
                <a:spLocks noRot="1" noChangeAspect="1" noMove="1" noResize="1" noEditPoints="1" noAdjustHandles="1" noChangeArrowheads="1" noChangeShapeType="1" noTextEdit="1"/>
              </p:cNvSpPr>
              <p:nvPr/>
            </p:nvSpPr>
            <p:spPr>
              <a:xfrm>
                <a:off x="9619167" y="6335301"/>
                <a:ext cx="1015021" cy="489429"/>
              </a:xfrm>
              <a:prstGeom prst="rect">
                <a:avLst/>
              </a:prstGeom>
              <a:blipFill>
                <a:blip r:embed="rId7"/>
                <a:stretch>
                  <a:fillRect l="-5422"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56A487B-546C-60FF-B8FD-9F9E76290BAB}"/>
                  </a:ext>
                </a:extLst>
              </p:cNvPr>
              <p:cNvSpPr txBox="1"/>
              <p:nvPr/>
            </p:nvSpPr>
            <p:spPr>
              <a:xfrm>
                <a:off x="7394104"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45" name="TextBox 44">
                <a:extLst>
                  <a:ext uri="{FF2B5EF4-FFF2-40B4-BE49-F238E27FC236}">
                    <a16:creationId xmlns:a16="http://schemas.microsoft.com/office/drawing/2014/main" id="{256A487B-546C-60FF-B8FD-9F9E76290BAB}"/>
                  </a:ext>
                </a:extLst>
              </p:cNvPr>
              <p:cNvSpPr txBox="1">
                <a:spLocks noRot="1" noChangeAspect="1" noMove="1" noResize="1" noEditPoints="1" noAdjustHandles="1" noChangeArrowheads="1" noChangeShapeType="1" noTextEdit="1"/>
              </p:cNvSpPr>
              <p:nvPr/>
            </p:nvSpPr>
            <p:spPr>
              <a:xfrm>
                <a:off x="7394104" y="3176144"/>
                <a:ext cx="1117614" cy="485774"/>
              </a:xfrm>
              <a:prstGeom prst="rect">
                <a:avLst/>
              </a:prstGeom>
              <a:blipFill>
                <a:blip r:embed="rId8"/>
                <a:stretch>
                  <a:fillRect l="-4918" b="-7500"/>
                </a:stretch>
              </a:blipFill>
            </p:spPr>
            <p:txBody>
              <a:bodyPr/>
              <a:lstStyle/>
              <a:p>
                <a:r>
                  <a:rPr lang="en-US">
                    <a:noFill/>
                  </a:rPr>
                  <a:t> </a:t>
                </a:r>
              </a:p>
            </p:txBody>
          </p:sp>
        </mc:Fallback>
      </mc:AlternateContent>
      <p:sp>
        <p:nvSpPr>
          <p:cNvPr id="46" name="Right Brace 45">
            <a:extLst>
              <a:ext uri="{FF2B5EF4-FFF2-40B4-BE49-F238E27FC236}">
                <a16:creationId xmlns:a16="http://schemas.microsoft.com/office/drawing/2014/main" id="{3DF0DC52-60AB-D346-0978-3C324E83FD37}"/>
              </a:ext>
            </a:extLst>
          </p:cNvPr>
          <p:cNvSpPr/>
          <p:nvPr/>
        </p:nvSpPr>
        <p:spPr>
          <a:xfrm>
            <a:off x="4442665" y="2724523"/>
            <a:ext cx="329044" cy="4133477"/>
          </a:xfrm>
          <a:prstGeom prst="rightBrace">
            <a:avLst>
              <a:gd name="adj1" fmla="val 33828"/>
              <a:gd name="adj2" fmla="val 197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09EAF5D6-C55D-40BE-C095-BA7B1A6ACB74}"/>
              </a:ext>
            </a:extLst>
          </p:cNvPr>
          <p:cNvSpPr txBox="1"/>
          <p:nvPr/>
        </p:nvSpPr>
        <p:spPr>
          <a:xfrm>
            <a:off x="4798595" y="3202353"/>
            <a:ext cx="1107098" cy="646331"/>
          </a:xfrm>
          <a:prstGeom prst="rect">
            <a:avLst/>
          </a:prstGeom>
          <a:noFill/>
        </p:spPr>
        <p:txBody>
          <a:bodyPr wrap="none" rtlCol="0">
            <a:spAutoFit/>
          </a:bodyPr>
          <a:lstStyle/>
          <a:p>
            <a:pPr algn="ctr"/>
            <a:r>
              <a:rPr lang="en-US" dirty="0"/>
              <a:t>Total MCL</a:t>
            </a:r>
          </a:p>
          <a:p>
            <a:pPr algn="ctr"/>
            <a:r>
              <a:rPr lang="en-US" dirty="0"/>
              <a:t>0.226</a:t>
            </a:r>
          </a:p>
        </p:txBody>
      </p:sp>
      <p:sp>
        <p:nvSpPr>
          <p:cNvPr id="48" name="Right Brace 47">
            <a:extLst>
              <a:ext uri="{FF2B5EF4-FFF2-40B4-BE49-F238E27FC236}">
                <a16:creationId xmlns:a16="http://schemas.microsoft.com/office/drawing/2014/main" id="{C7B96FAD-E7BD-C9E5-5317-B5EC2820627B}"/>
              </a:ext>
            </a:extLst>
          </p:cNvPr>
          <p:cNvSpPr/>
          <p:nvPr/>
        </p:nvSpPr>
        <p:spPr>
          <a:xfrm flipH="1">
            <a:off x="6563288" y="2724522"/>
            <a:ext cx="329044" cy="4133477"/>
          </a:xfrm>
          <a:prstGeom prst="rightBrace">
            <a:avLst>
              <a:gd name="adj1" fmla="val 44026"/>
              <a:gd name="adj2" fmla="val 7252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8BD64874-4F48-CD81-6188-17236835A441}"/>
              </a:ext>
            </a:extLst>
          </p:cNvPr>
          <p:cNvSpPr txBox="1"/>
          <p:nvPr/>
        </p:nvSpPr>
        <p:spPr>
          <a:xfrm>
            <a:off x="5492824" y="5399840"/>
            <a:ext cx="1107098" cy="646331"/>
          </a:xfrm>
          <a:prstGeom prst="rect">
            <a:avLst/>
          </a:prstGeom>
          <a:noFill/>
        </p:spPr>
        <p:txBody>
          <a:bodyPr wrap="none" rtlCol="0">
            <a:spAutoFit/>
          </a:bodyPr>
          <a:lstStyle/>
          <a:p>
            <a:pPr algn="ctr"/>
            <a:r>
              <a:rPr lang="en-US" dirty="0"/>
              <a:t>Total MCL</a:t>
            </a:r>
          </a:p>
          <a:p>
            <a:pPr algn="ctr"/>
            <a:r>
              <a:rPr lang="en-US" dirty="0"/>
              <a:t>0.8</a:t>
            </a:r>
          </a:p>
        </p:txBody>
      </p:sp>
    </p:spTree>
    <p:extLst>
      <p:ext uri="{BB962C8B-B14F-4D97-AF65-F5344CB8AC3E}">
        <p14:creationId xmlns:p14="http://schemas.microsoft.com/office/powerpoint/2010/main" val="676777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Miss-Classification Loss (or)</a:t>
            </a:r>
            <a:br>
              <a:rPr lang="en-US" dirty="0"/>
            </a:br>
            <a:r>
              <a:rPr lang="en-US" dirty="0"/>
              <a:t>Classification Error Rate – Not Sensitive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0C41258E-74D1-F20E-FDCC-C6EB610950D8}"/>
              </a:ext>
            </a:extLst>
          </p:cNvPr>
          <p:cNvGrpSpPr/>
          <p:nvPr/>
        </p:nvGrpSpPr>
        <p:grpSpPr>
          <a:xfrm>
            <a:off x="838200" y="2433163"/>
            <a:ext cx="3031948" cy="3971836"/>
            <a:chOff x="6287550" y="242604"/>
            <a:chExt cx="3120703" cy="4088105"/>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Bajji</a:t>
              </a:r>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80</a:t>
            </a:r>
          </a:p>
          <a:p>
            <a:r>
              <a:rPr lang="en-US" dirty="0"/>
              <a:t>#Bajji 20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40</a:t>
            </a:r>
          </a:p>
          <a:p>
            <a:r>
              <a:rPr lang="en-US" dirty="0"/>
              <a:t>#Bajji 5</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40</a:t>
            </a:r>
          </a:p>
          <a:p>
            <a:pPr algn="r"/>
            <a:r>
              <a:rPr lang="en-US" dirty="0"/>
              <a:t>#Bajji 15</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956D36F6-3F69-88C9-4DA2-C12BC2ACDE7E}"/>
                  </a:ext>
                </a:extLst>
              </p:cNvPr>
              <p:cNvSpPr txBox="1"/>
              <p:nvPr/>
            </p:nvSpPr>
            <p:spPr>
              <a:xfrm>
                <a:off x="1089165"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AU" b="0" i="1" smtClean="0">
                            <a:latin typeface="Cambria Math" panose="02040503050406030204" pitchFamily="18" charset="0"/>
                          </a:rPr>
                          <m:t>5</m:t>
                        </m:r>
                      </m:num>
                      <m:den>
                        <m:r>
                          <a:rPr lang="en-AU" b="0" i="1" smtClean="0">
                            <a:latin typeface="Cambria Math" panose="02040503050406030204" pitchFamily="18" charset="0"/>
                          </a:rPr>
                          <m:t>45</m:t>
                        </m:r>
                      </m:den>
                    </m:f>
                  </m:oMath>
                </a14:m>
                <a:endParaRPr lang="en-US" dirty="0"/>
              </a:p>
            </p:txBody>
          </p:sp>
        </mc:Choice>
        <mc:Fallback>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1089165" y="6337128"/>
                <a:ext cx="1019831" cy="489686"/>
              </a:xfrm>
              <a:prstGeom prst="rect">
                <a:avLst/>
              </a:prstGeom>
              <a:blipFill>
                <a:blip r:embed="rId3"/>
                <a:stretch>
                  <a:fillRect l="-5389" b="-7500"/>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8B50DBB1-62F0-BFC6-8322-F908671B06C6}"/>
                  </a:ext>
                </a:extLst>
              </p:cNvPr>
              <p:cNvSpPr txBox="1"/>
              <p:nvPr/>
            </p:nvSpPr>
            <p:spPr>
              <a:xfrm>
                <a:off x="2706529" y="6335301"/>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AU" b="0" i="1" smtClean="0">
                            <a:latin typeface="Cambria Math" panose="02040503050406030204" pitchFamily="18" charset="0"/>
                          </a:rPr>
                          <m:t>15</m:t>
                        </m:r>
                      </m:num>
                      <m:den>
                        <m:r>
                          <a:rPr lang="en-AU" b="0" i="1" smtClean="0">
                            <a:latin typeface="Cambria Math" panose="02040503050406030204" pitchFamily="18" charset="0"/>
                          </a:rPr>
                          <m:t>55</m:t>
                        </m:r>
                      </m:den>
                    </m:f>
                  </m:oMath>
                </a14:m>
                <a:endParaRPr lang="en-US" dirty="0"/>
              </a:p>
            </p:txBody>
          </p:sp>
        </mc:Choice>
        <mc:Fallback>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29" y="6335301"/>
                <a:ext cx="1019831" cy="489686"/>
              </a:xfrm>
              <a:prstGeom prst="rect">
                <a:avLst/>
              </a:prstGeom>
              <a:blipFill>
                <a:blip r:embed="rId4"/>
                <a:stretch>
                  <a:fillRect l="-5389" b="-6173"/>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AU" b="0" i="1" smtClean="0">
                            <a:latin typeface="Cambria Math" panose="02040503050406030204" pitchFamily="18" charset="0"/>
                          </a:rPr>
                          <m:t>2</m:t>
                        </m:r>
                        <m:r>
                          <a:rPr lang="en-US" b="0" i="1" smtClean="0">
                            <a:latin typeface="Cambria Math" panose="02040503050406030204" pitchFamily="18" charset="0"/>
                          </a:rPr>
                          <m:t>0</m:t>
                        </m:r>
                      </m:num>
                      <m:den>
                        <m:r>
                          <a:rPr lang="en-US" b="0" i="1" smtClean="0">
                            <a:latin typeface="Cambria Math" panose="02040503050406030204" pitchFamily="18" charset="0"/>
                          </a:rPr>
                          <m:t>100</m:t>
                        </m:r>
                      </m:den>
                    </m:f>
                  </m:oMath>
                </a14:m>
                <a:endParaRPr lang="en-US" dirty="0"/>
              </a:p>
            </p:txBody>
          </p:sp>
        </mc:Choice>
        <mc:Fallback>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AU">
                    <a:noFill/>
                  </a:rPr>
                  <a:t> </a:t>
                </a:r>
              </a:p>
            </p:txBody>
          </p:sp>
        </mc:Fallback>
      </mc:AlternateContent>
      <p:grpSp>
        <p:nvGrpSpPr>
          <p:cNvPr id="29" name="Group 28">
            <a:extLst>
              <a:ext uri="{FF2B5EF4-FFF2-40B4-BE49-F238E27FC236}">
                <a16:creationId xmlns:a16="http://schemas.microsoft.com/office/drawing/2014/main" id="{D45E8348-993F-D7A8-D3A7-528FD4951D06}"/>
              </a:ext>
            </a:extLst>
          </p:cNvPr>
          <p:cNvGrpSpPr/>
          <p:nvPr/>
        </p:nvGrpSpPr>
        <p:grpSpPr>
          <a:xfrm>
            <a:off x="7750838" y="2433163"/>
            <a:ext cx="3031948" cy="3971836"/>
            <a:chOff x="6287550" y="242604"/>
            <a:chExt cx="3120703" cy="4088105"/>
          </a:xfrm>
        </p:grpSpPr>
        <p:sp>
          <p:nvSpPr>
            <p:cNvPr id="30" name="Oval 29">
              <a:extLst>
                <a:ext uri="{FF2B5EF4-FFF2-40B4-BE49-F238E27FC236}">
                  <a16:creationId xmlns:a16="http://schemas.microsoft.com/office/drawing/2014/main" id="{84155515-FDC0-2720-5235-BD176CCD8D31}"/>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Holiday?</a:t>
              </a:r>
            </a:p>
          </p:txBody>
        </p:sp>
        <p:cxnSp>
          <p:nvCxnSpPr>
            <p:cNvPr id="31" name="Straight Arrow Connector 30">
              <a:extLst>
                <a:ext uri="{FF2B5EF4-FFF2-40B4-BE49-F238E27FC236}">
                  <a16:creationId xmlns:a16="http://schemas.microsoft.com/office/drawing/2014/main" id="{289DD469-F55C-DA95-0FE1-26C41CC39105}"/>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3247E2E-B2B6-34B0-F17C-6287BAA2F37E}"/>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F1009FE-36D7-36D9-E3A9-05BAFF929E9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48073763-1424-AB7A-E72F-FECD5F19E3D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F28A6C95-752D-5656-B2FD-82A97AB173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Bajji</a:t>
              </a:r>
            </a:p>
          </p:txBody>
        </p:sp>
        <p:sp>
          <p:nvSpPr>
            <p:cNvPr id="36" name="Oval 35">
              <a:extLst>
                <a:ext uri="{FF2B5EF4-FFF2-40B4-BE49-F238E27FC236}">
                  <a16:creationId xmlns:a16="http://schemas.microsoft.com/office/drawing/2014/main" id="{98230F52-E715-C2A2-28E2-A486A6913340}"/>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E47B6AEA-C3B5-233E-BF2A-31702305A2A2}"/>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200CC094-5B88-559D-48B6-72CD618593ED}"/>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B862949B-92FE-373B-EACC-9CCEDAF9547D}"/>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40" name="TextBox 39">
            <a:extLst>
              <a:ext uri="{FF2B5EF4-FFF2-40B4-BE49-F238E27FC236}">
                <a16:creationId xmlns:a16="http://schemas.microsoft.com/office/drawing/2014/main" id="{AEB5DC5E-258B-9A5B-2816-E98ABF5C870B}"/>
              </a:ext>
            </a:extLst>
          </p:cNvPr>
          <p:cNvSpPr txBox="1"/>
          <p:nvPr/>
        </p:nvSpPr>
        <p:spPr>
          <a:xfrm>
            <a:off x="10021904" y="3036906"/>
            <a:ext cx="1521763" cy="646331"/>
          </a:xfrm>
          <a:prstGeom prst="rect">
            <a:avLst/>
          </a:prstGeom>
          <a:noFill/>
        </p:spPr>
        <p:txBody>
          <a:bodyPr wrap="none" rtlCol="0">
            <a:spAutoFit/>
          </a:bodyPr>
          <a:lstStyle/>
          <a:p>
            <a:r>
              <a:rPr lang="en-US" dirty="0"/>
              <a:t>#Ice Cream 80</a:t>
            </a:r>
          </a:p>
          <a:p>
            <a:r>
              <a:rPr lang="en-US" dirty="0"/>
              <a:t>#Bajji 20</a:t>
            </a:r>
          </a:p>
        </p:txBody>
      </p:sp>
      <p:sp>
        <p:nvSpPr>
          <p:cNvPr id="41" name="TextBox 40">
            <a:extLst>
              <a:ext uri="{FF2B5EF4-FFF2-40B4-BE49-F238E27FC236}">
                <a16:creationId xmlns:a16="http://schemas.microsoft.com/office/drawing/2014/main" id="{69B286DE-8DD1-0098-469F-6743F02ED02F}"/>
              </a:ext>
            </a:extLst>
          </p:cNvPr>
          <p:cNvSpPr txBox="1"/>
          <p:nvPr/>
        </p:nvSpPr>
        <p:spPr>
          <a:xfrm>
            <a:off x="6920410" y="4607305"/>
            <a:ext cx="1521763" cy="646331"/>
          </a:xfrm>
          <a:prstGeom prst="rect">
            <a:avLst/>
          </a:prstGeom>
          <a:noFill/>
        </p:spPr>
        <p:txBody>
          <a:bodyPr wrap="none" rtlCol="0">
            <a:spAutoFit/>
          </a:bodyPr>
          <a:lstStyle/>
          <a:p>
            <a:r>
              <a:rPr lang="en-US" dirty="0"/>
              <a:t>#Ice Cream 35</a:t>
            </a:r>
          </a:p>
          <a:p>
            <a:r>
              <a:rPr lang="en-US" dirty="0"/>
              <a:t>#Bajji 10</a:t>
            </a:r>
          </a:p>
        </p:txBody>
      </p:sp>
      <p:sp>
        <p:nvSpPr>
          <p:cNvPr id="42" name="TextBox 41">
            <a:extLst>
              <a:ext uri="{FF2B5EF4-FFF2-40B4-BE49-F238E27FC236}">
                <a16:creationId xmlns:a16="http://schemas.microsoft.com/office/drawing/2014/main" id="{38EA5852-23D6-1864-34C4-AD92478ED447}"/>
              </a:ext>
            </a:extLst>
          </p:cNvPr>
          <p:cNvSpPr txBox="1"/>
          <p:nvPr/>
        </p:nvSpPr>
        <p:spPr>
          <a:xfrm>
            <a:off x="10116231" y="4607305"/>
            <a:ext cx="1521763" cy="646331"/>
          </a:xfrm>
          <a:prstGeom prst="rect">
            <a:avLst/>
          </a:prstGeom>
          <a:noFill/>
        </p:spPr>
        <p:txBody>
          <a:bodyPr wrap="none" rtlCol="0">
            <a:spAutoFit/>
          </a:bodyPr>
          <a:lstStyle/>
          <a:p>
            <a:pPr algn="r"/>
            <a:r>
              <a:rPr lang="en-US" dirty="0"/>
              <a:t>#Ice Cream 45</a:t>
            </a:r>
          </a:p>
          <a:p>
            <a:pPr algn="r"/>
            <a:r>
              <a:rPr lang="en-US" dirty="0"/>
              <a:t>#Bajji 10</a:t>
            </a:r>
          </a:p>
        </p:txBody>
      </p: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32433729-1DA1-F08F-46E4-12E2D22A9128}"/>
                  </a:ext>
                </a:extLst>
              </p:cNvPr>
              <p:cNvSpPr txBox="1"/>
              <p:nvPr/>
            </p:nvSpPr>
            <p:spPr>
              <a:xfrm>
                <a:off x="7897029"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AU" b="0" i="1" smtClean="0">
                            <a:latin typeface="Cambria Math" panose="02040503050406030204" pitchFamily="18" charset="0"/>
                          </a:rPr>
                          <m:t>0</m:t>
                        </m:r>
                      </m:num>
                      <m:den>
                        <m:r>
                          <a:rPr lang="en-AU" b="0" i="1" smtClean="0">
                            <a:latin typeface="Cambria Math" panose="02040503050406030204" pitchFamily="18" charset="0"/>
                          </a:rPr>
                          <m:t>45</m:t>
                        </m:r>
                      </m:den>
                    </m:f>
                  </m:oMath>
                </a14:m>
                <a:endParaRPr lang="en-US" dirty="0"/>
              </a:p>
            </p:txBody>
          </p:sp>
        </mc:Choice>
        <mc:Fallback>
          <p:sp>
            <p:nvSpPr>
              <p:cNvPr id="43" name="TextBox 42">
                <a:extLst>
                  <a:ext uri="{FF2B5EF4-FFF2-40B4-BE49-F238E27FC236}">
                    <a16:creationId xmlns:a16="http://schemas.microsoft.com/office/drawing/2014/main" id="{32433729-1DA1-F08F-46E4-12E2D22A9128}"/>
                  </a:ext>
                </a:extLst>
              </p:cNvPr>
              <p:cNvSpPr txBox="1">
                <a:spLocks noRot="1" noChangeAspect="1" noMove="1" noResize="1" noEditPoints="1" noAdjustHandles="1" noChangeArrowheads="1" noChangeShapeType="1" noTextEdit="1"/>
              </p:cNvSpPr>
              <p:nvPr/>
            </p:nvSpPr>
            <p:spPr>
              <a:xfrm>
                <a:off x="7897029" y="6337128"/>
                <a:ext cx="1019831" cy="485774"/>
              </a:xfrm>
              <a:prstGeom prst="rect">
                <a:avLst/>
              </a:prstGeom>
              <a:blipFill>
                <a:blip r:embed="rId6"/>
                <a:stretch>
                  <a:fillRect l="-4762" b="-8861"/>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1EB8F219-0DAB-12E9-B3F5-18892EB1C547}"/>
                  </a:ext>
                </a:extLst>
              </p:cNvPr>
              <p:cNvSpPr txBox="1"/>
              <p:nvPr/>
            </p:nvSpPr>
            <p:spPr>
              <a:xfrm>
                <a:off x="9619167" y="6335301"/>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AU" b="0" i="1" smtClean="0">
                            <a:latin typeface="Cambria Math" panose="02040503050406030204" pitchFamily="18" charset="0"/>
                          </a:rPr>
                          <m:t>10</m:t>
                        </m:r>
                      </m:num>
                      <m:den>
                        <m:r>
                          <a:rPr lang="en-US" b="0" i="1" smtClean="0">
                            <a:latin typeface="Cambria Math" panose="02040503050406030204" pitchFamily="18" charset="0"/>
                          </a:rPr>
                          <m:t>5</m:t>
                        </m:r>
                        <m:r>
                          <a:rPr lang="en-AU" b="0" i="1" smtClean="0">
                            <a:latin typeface="Cambria Math" panose="02040503050406030204" pitchFamily="18" charset="0"/>
                          </a:rPr>
                          <m:t>5</m:t>
                        </m:r>
                      </m:den>
                    </m:f>
                  </m:oMath>
                </a14:m>
                <a:endParaRPr lang="en-US" dirty="0"/>
              </a:p>
            </p:txBody>
          </p:sp>
        </mc:Choice>
        <mc:Fallback>
          <p:sp>
            <p:nvSpPr>
              <p:cNvPr id="44" name="TextBox 43">
                <a:extLst>
                  <a:ext uri="{FF2B5EF4-FFF2-40B4-BE49-F238E27FC236}">
                    <a16:creationId xmlns:a16="http://schemas.microsoft.com/office/drawing/2014/main" id="{1EB8F219-0DAB-12E9-B3F5-18892EB1C547}"/>
                  </a:ext>
                </a:extLst>
              </p:cNvPr>
              <p:cNvSpPr txBox="1">
                <a:spLocks noRot="1" noChangeAspect="1" noMove="1" noResize="1" noEditPoints="1" noAdjustHandles="1" noChangeArrowheads="1" noChangeShapeType="1" noTextEdit="1"/>
              </p:cNvSpPr>
              <p:nvPr/>
            </p:nvSpPr>
            <p:spPr>
              <a:xfrm>
                <a:off x="9619167" y="6335301"/>
                <a:ext cx="1019831" cy="485774"/>
              </a:xfrm>
              <a:prstGeom prst="rect">
                <a:avLst/>
              </a:prstGeom>
              <a:blipFill>
                <a:blip r:embed="rId7"/>
                <a:stretch>
                  <a:fillRect l="-5389" b="-7500"/>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256A487B-546C-60FF-B8FD-9F9E76290BAB}"/>
                  </a:ext>
                </a:extLst>
              </p:cNvPr>
              <p:cNvSpPr txBox="1"/>
              <p:nvPr/>
            </p:nvSpPr>
            <p:spPr>
              <a:xfrm>
                <a:off x="7394104" y="3176144"/>
                <a:ext cx="1117614" cy="485197"/>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AU" b="0" i="1" smtClean="0">
                            <a:latin typeface="Cambria Math" panose="02040503050406030204" pitchFamily="18" charset="0"/>
                          </a:rPr>
                          <m:t>20</m:t>
                        </m:r>
                      </m:num>
                      <m:den>
                        <m:r>
                          <a:rPr lang="en-US" b="0" i="1" smtClean="0">
                            <a:latin typeface="Cambria Math" panose="02040503050406030204" pitchFamily="18" charset="0"/>
                          </a:rPr>
                          <m:t>100</m:t>
                        </m:r>
                      </m:den>
                    </m:f>
                  </m:oMath>
                </a14:m>
                <a:endParaRPr lang="en-US" dirty="0"/>
              </a:p>
            </p:txBody>
          </p:sp>
        </mc:Choice>
        <mc:Fallback>
          <p:sp>
            <p:nvSpPr>
              <p:cNvPr id="45" name="TextBox 44">
                <a:extLst>
                  <a:ext uri="{FF2B5EF4-FFF2-40B4-BE49-F238E27FC236}">
                    <a16:creationId xmlns:a16="http://schemas.microsoft.com/office/drawing/2014/main" id="{256A487B-546C-60FF-B8FD-9F9E76290BAB}"/>
                  </a:ext>
                </a:extLst>
              </p:cNvPr>
              <p:cNvSpPr txBox="1">
                <a:spLocks noRot="1" noChangeAspect="1" noMove="1" noResize="1" noEditPoints="1" noAdjustHandles="1" noChangeArrowheads="1" noChangeShapeType="1" noTextEdit="1"/>
              </p:cNvSpPr>
              <p:nvPr/>
            </p:nvSpPr>
            <p:spPr>
              <a:xfrm>
                <a:off x="7394104" y="3176144"/>
                <a:ext cx="1117614" cy="485197"/>
              </a:xfrm>
              <a:prstGeom prst="rect">
                <a:avLst/>
              </a:prstGeom>
              <a:blipFill>
                <a:blip r:embed="rId8"/>
                <a:stretch>
                  <a:fillRect l="-4918" b="-7500"/>
                </a:stretch>
              </a:blipFill>
            </p:spPr>
            <p:txBody>
              <a:bodyPr/>
              <a:lstStyle/>
              <a:p>
                <a:r>
                  <a:rPr lang="en-AU">
                    <a:noFill/>
                  </a:rPr>
                  <a:t> </a:t>
                </a:r>
              </a:p>
            </p:txBody>
          </p:sp>
        </mc:Fallback>
      </mc:AlternateContent>
      <p:sp>
        <p:nvSpPr>
          <p:cNvPr id="46" name="Right Brace 45">
            <a:extLst>
              <a:ext uri="{FF2B5EF4-FFF2-40B4-BE49-F238E27FC236}">
                <a16:creationId xmlns:a16="http://schemas.microsoft.com/office/drawing/2014/main" id="{3DF0DC52-60AB-D346-0978-3C324E83FD37}"/>
              </a:ext>
            </a:extLst>
          </p:cNvPr>
          <p:cNvSpPr/>
          <p:nvPr/>
        </p:nvSpPr>
        <p:spPr>
          <a:xfrm>
            <a:off x="4442665" y="2724523"/>
            <a:ext cx="329044" cy="4133477"/>
          </a:xfrm>
          <a:prstGeom prst="rightBrace">
            <a:avLst>
              <a:gd name="adj1" fmla="val 33828"/>
              <a:gd name="adj2" fmla="val 197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09EAF5D6-C55D-40BE-C095-BA7B1A6ACB74}"/>
              </a:ext>
            </a:extLst>
          </p:cNvPr>
          <p:cNvSpPr txBox="1"/>
          <p:nvPr/>
        </p:nvSpPr>
        <p:spPr>
          <a:xfrm>
            <a:off x="4798595" y="3202353"/>
            <a:ext cx="1107098" cy="646331"/>
          </a:xfrm>
          <a:prstGeom prst="rect">
            <a:avLst/>
          </a:prstGeom>
          <a:noFill/>
        </p:spPr>
        <p:txBody>
          <a:bodyPr wrap="none" rtlCol="0">
            <a:spAutoFit/>
          </a:bodyPr>
          <a:lstStyle/>
          <a:p>
            <a:pPr algn="ctr"/>
            <a:r>
              <a:rPr lang="en-US" dirty="0"/>
              <a:t>Total MCL</a:t>
            </a:r>
          </a:p>
          <a:p>
            <a:pPr algn="ctr"/>
            <a:r>
              <a:rPr lang="en-US" dirty="0"/>
              <a:t>0.2</a:t>
            </a:r>
          </a:p>
        </p:txBody>
      </p:sp>
      <p:sp>
        <p:nvSpPr>
          <p:cNvPr id="48" name="Right Brace 47">
            <a:extLst>
              <a:ext uri="{FF2B5EF4-FFF2-40B4-BE49-F238E27FC236}">
                <a16:creationId xmlns:a16="http://schemas.microsoft.com/office/drawing/2014/main" id="{C7B96FAD-E7BD-C9E5-5317-B5EC2820627B}"/>
              </a:ext>
            </a:extLst>
          </p:cNvPr>
          <p:cNvSpPr/>
          <p:nvPr/>
        </p:nvSpPr>
        <p:spPr>
          <a:xfrm flipH="1">
            <a:off x="6563288" y="2724522"/>
            <a:ext cx="329044" cy="4133477"/>
          </a:xfrm>
          <a:prstGeom prst="rightBrace">
            <a:avLst>
              <a:gd name="adj1" fmla="val 44026"/>
              <a:gd name="adj2" fmla="val 7252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8BD64874-4F48-CD81-6188-17236835A441}"/>
              </a:ext>
            </a:extLst>
          </p:cNvPr>
          <p:cNvSpPr txBox="1"/>
          <p:nvPr/>
        </p:nvSpPr>
        <p:spPr>
          <a:xfrm>
            <a:off x="5492824" y="5399840"/>
            <a:ext cx="1107098" cy="646331"/>
          </a:xfrm>
          <a:prstGeom prst="rect">
            <a:avLst/>
          </a:prstGeom>
          <a:noFill/>
        </p:spPr>
        <p:txBody>
          <a:bodyPr wrap="none" rtlCol="0">
            <a:spAutoFit/>
          </a:bodyPr>
          <a:lstStyle/>
          <a:p>
            <a:pPr algn="ctr"/>
            <a:r>
              <a:rPr lang="en-US" dirty="0"/>
              <a:t>Total MCL</a:t>
            </a:r>
          </a:p>
          <a:p>
            <a:pPr algn="ctr"/>
            <a:r>
              <a:rPr lang="en-US" dirty="0"/>
              <a:t>0.2</a:t>
            </a:r>
          </a:p>
        </p:txBody>
      </p:sp>
    </p:spTree>
    <p:extLst>
      <p:ext uri="{BB962C8B-B14F-4D97-AF65-F5344CB8AC3E}">
        <p14:creationId xmlns:p14="http://schemas.microsoft.com/office/powerpoint/2010/main" val="3123407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4157-C6D0-2EA9-8E09-09A662918383}"/>
              </a:ext>
            </a:extLst>
          </p:cNvPr>
          <p:cNvSpPr>
            <a:spLocks noGrp="1"/>
          </p:cNvSpPr>
          <p:nvPr>
            <p:ph type="title"/>
          </p:nvPr>
        </p:nvSpPr>
        <p:spPr/>
        <p:txBody>
          <a:bodyPr/>
          <a:lstStyle/>
          <a:p>
            <a:r>
              <a:rPr lang="en-AU" dirty="0"/>
              <a:t>Entropy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228F2A-4E22-DA45-3CDC-80B816A318D6}"/>
                  </a:ext>
                </a:extLst>
              </p:cNvPr>
              <p:cNvSpPr>
                <a:spLocks noGrp="1"/>
              </p:cNvSpPr>
              <p:nvPr>
                <p:ph idx="1"/>
              </p:nvPr>
            </p:nvSpPr>
            <p:spPr/>
            <p:txBody>
              <a:bodyPr>
                <a:normAutofit/>
              </a:bodyPr>
              <a:lstStyle/>
              <a:p>
                <a:r>
                  <a:rPr lang="en-AU" sz="2400" dirty="0"/>
                  <a:t>Entropy of a random variable X is the level of uncertainty inherent in the variables possible outcome.</a:t>
                </a:r>
              </a:p>
              <a:p>
                <a:r>
                  <a:rPr lang="en-AU" sz="2400" dirty="0"/>
                  <a:t>P(x) – Probability distribution and X is a random variable.</a:t>
                </a:r>
              </a:p>
              <a:p>
                <a:pPr marL="0" indent="0">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𝐸𝑛𝑡𝑟𝑜𝑝𝑦</m:t>
                      </m:r>
                      <m:r>
                        <a:rPr lang="en-AU" sz="2400" b="0" i="1" smtClean="0">
                          <a:latin typeface="Cambria Math" panose="02040503050406030204" pitchFamily="18" charset="0"/>
                        </a:rPr>
                        <m:t>=</m:t>
                      </m:r>
                      <m:r>
                        <a:rPr lang="en-AU" sz="2400" b="0" i="1" smtClean="0">
                          <a:latin typeface="Cambria Math" panose="02040503050406030204" pitchFamily="18" charset="0"/>
                        </a:rPr>
                        <m:t>𝐻</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r>
                        <a:rPr lang="en-AU" sz="2400" b="0" i="1" smtClean="0">
                          <a:latin typeface="Cambria Math" panose="02040503050406030204" pitchFamily="18" charset="0"/>
                        </a:rPr>
                        <m:t>= </m:t>
                      </m:r>
                      <m:d>
                        <m:dPr>
                          <m:begChr m:val="{"/>
                          <m:endChr m:val=""/>
                          <m:ctrlPr>
                            <a:rPr lang="en-AU" sz="2400" b="0" i="1" smtClean="0">
                              <a:latin typeface="Cambria Math" panose="02040503050406030204" pitchFamily="18" charset="0"/>
                            </a:rPr>
                          </m:ctrlPr>
                        </m:dPr>
                        <m:e>
                          <m:eqArr>
                            <m:eqArrPr>
                              <m:ctrlPr>
                                <a:rPr lang="en-AU" sz="2400" b="0" i="1" smtClean="0">
                                  <a:latin typeface="Cambria Math" panose="02040503050406030204" pitchFamily="18" charset="0"/>
                                </a:rPr>
                              </m:ctrlPr>
                            </m:eqArrPr>
                            <m:e>
                              <m:r>
                                <a:rPr lang="en-AU" sz="2400" b="0" i="1" smtClean="0">
                                  <a:latin typeface="Cambria Math" panose="02040503050406030204" pitchFamily="18" charset="0"/>
                                </a:rPr>
                                <m:t>−</m:t>
                              </m:r>
                              <m:nary>
                                <m:naryPr>
                                  <m:limLoc m:val="undOvr"/>
                                  <m:subHide m:val="on"/>
                                  <m:supHide m:val="on"/>
                                  <m:ctrlPr>
                                    <a:rPr lang="en-AU" sz="2400" b="0" i="1" smtClean="0">
                                      <a:latin typeface="Cambria Math" panose="02040503050406030204" pitchFamily="18" charset="0"/>
                                    </a:rPr>
                                  </m:ctrlPr>
                                </m:naryPr>
                                <m:sub/>
                                <m:sup/>
                                <m:e>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r>
                                    <a:rPr lang="en-AU" sz="2400" b="0" i="1" smtClean="0">
                                      <a:latin typeface="Cambria Math" panose="02040503050406030204" pitchFamily="18" charset="0"/>
                                    </a:rPr>
                                    <m:t>.</m:t>
                                  </m:r>
                                  <m:func>
                                    <m:funcPr>
                                      <m:ctrlPr>
                                        <a:rPr lang="en-AU" sz="2400" b="0" i="1" smtClean="0">
                                          <a:latin typeface="Cambria Math" panose="02040503050406030204" pitchFamily="18" charset="0"/>
                                        </a:rPr>
                                      </m:ctrlPr>
                                    </m:funcPr>
                                    <m:fName>
                                      <m:r>
                                        <m:rPr>
                                          <m:sty m:val="p"/>
                                        </m:rPr>
                                        <a:rPr lang="en-AU" sz="2400" b="0" i="0" smtClean="0">
                                          <a:latin typeface="Cambria Math" panose="02040503050406030204" pitchFamily="18" charset="0"/>
                                        </a:rPr>
                                        <m:t>log</m:t>
                                      </m:r>
                                    </m:fName>
                                    <m:e>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e>
                                      </m:d>
                                    </m:e>
                                  </m:func>
                                  <m:r>
                                    <a:rPr lang="en-AU" sz="2400" b="0" i="1" smtClean="0">
                                      <a:latin typeface="Cambria Math" panose="02040503050406030204" pitchFamily="18" charset="0"/>
                                    </a:rPr>
                                    <m:t> , </m:t>
                                  </m:r>
                                  <m:r>
                                    <a:rPr lang="en-AU" sz="2400" b="0" i="1" smtClean="0">
                                      <a:latin typeface="Cambria Math" panose="02040503050406030204" pitchFamily="18" charset="0"/>
                                    </a:rPr>
                                    <m:t>𝑖𝑓</m:t>
                                  </m:r>
                                  <m:r>
                                    <a:rPr lang="en-AU" sz="2400" b="0" i="1" smtClean="0">
                                      <a:latin typeface="Cambria Math" panose="02040503050406030204" pitchFamily="18" charset="0"/>
                                    </a:rPr>
                                    <m:t> </m:t>
                                  </m:r>
                                  <m:r>
                                    <a:rPr lang="en-AU" sz="2400" b="0" i="1" smtClean="0">
                                      <a:latin typeface="Cambria Math" panose="02040503050406030204" pitchFamily="18" charset="0"/>
                                    </a:rPr>
                                    <m:t>𝑋</m:t>
                                  </m:r>
                                  <m:r>
                                    <a:rPr lang="en-AU" sz="2400" b="0" i="1" smtClean="0">
                                      <a:latin typeface="Cambria Math" panose="02040503050406030204" pitchFamily="18" charset="0"/>
                                    </a:rPr>
                                    <m:t> </m:t>
                                  </m:r>
                                  <m:r>
                                    <a:rPr lang="en-AU" sz="2400" b="0" i="1" smtClean="0">
                                      <a:latin typeface="Cambria Math" panose="02040503050406030204" pitchFamily="18" charset="0"/>
                                    </a:rPr>
                                    <m:t>𝑖𝑠</m:t>
                                  </m:r>
                                  <m:r>
                                    <a:rPr lang="en-AU" sz="2400" b="0" i="1" smtClean="0">
                                      <a:latin typeface="Cambria Math" panose="02040503050406030204" pitchFamily="18" charset="0"/>
                                    </a:rPr>
                                    <m:t> </m:t>
                                  </m:r>
                                  <m:r>
                                    <a:rPr lang="en-AU" sz="2400" b="0" i="1" smtClean="0">
                                      <a:latin typeface="Cambria Math" panose="02040503050406030204" pitchFamily="18" charset="0"/>
                                    </a:rPr>
                                    <m:t>𝑐𝑜𝑛𝑡𝑖𝑛𝑜𝑢𝑠</m:t>
                                  </m:r>
                                </m:e>
                              </m:nary>
                            </m:e>
                            <m:e>
                              <m:r>
                                <a:rPr lang="en-AU" sz="2400" b="0" i="1" smtClean="0">
                                  <a:latin typeface="Cambria Math" panose="02040503050406030204" pitchFamily="18" charset="0"/>
                                </a:rPr>
                                <m:t>−</m:t>
                              </m:r>
                              <m:nary>
                                <m:naryPr>
                                  <m:chr m:val="∑"/>
                                  <m:supHide m:val="on"/>
                                  <m:ctrlPr>
                                    <a:rPr lang="en-AU" sz="2400" b="0" i="1" smtClean="0">
                                      <a:latin typeface="Cambria Math" panose="02040503050406030204" pitchFamily="18" charset="0"/>
                                    </a:rPr>
                                  </m:ctrlPr>
                                </m:naryPr>
                                <m:sub>
                                  <m:r>
                                    <m:rPr>
                                      <m:brk m:alnAt="7"/>
                                    </m:rPr>
                                    <a:rPr lang="en-AU" sz="2400" b="0" i="1" smtClean="0">
                                      <a:latin typeface="Cambria Math" panose="02040503050406030204" pitchFamily="18" charset="0"/>
                                    </a:rPr>
                                    <m:t>𝑥</m:t>
                                  </m:r>
                                </m:sub>
                                <m:sup/>
                                <m:e>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r>
                                    <a:rPr lang="en-AU" sz="2400" b="0" i="1" smtClean="0">
                                      <a:latin typeface="Cambria Math" panose="02040503050406030204" pitchFamily="18" charset="0"/>
                                    </a:rPr>
                                    <m:t>.</m:t>
                                  </m:r>
                                  <m:func>
                                    <m:funcPr>
                                      <m:ctrlPr>
                                        <a:rPr lang="en-AU" sz="2400" b="0" i="1" smtClean="0">
                                          <a:latin typeface="Cambria Math" panose="02040503050406030204" pitchFamily="18" charset="0"/>
                                        </a:rPr>
                                      </m:ctrlPr>
                                    </m:funcPr>
                                    <m:fName>
                                      <m:r>
                                        <m:rPr>
                                          <m:sty m:val="p"/>
                                        </m:rPr>
                                        <a:rPr lang="en-AU" sz="2400" b="0" i="0" smtClean="0">
                                          <a:latin typeface="Cambria Math" panose="02040503050406030204" pitchFamily="18" charset="0"/>
                                        </a:rPr>
                                        <m:t>log</m:t>
                                      </m:r>
                                    </m:fName>
                                    <m:e>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e>
                                      </m:d>
                                    </m:e>
                                  </m:func>
                                  <m:r>
                                    <a:rPr lang="en-AU" sz="2400" b="0" i="1" smtClean="0">
                                      <a:latin typeface="Cambria Math" panose="02040503050406030204" pitchFamily="18" charset="0"/>
                                    </a:rPr>
                                    <m:t>, </m:t>
                                  </m:r>
                                  <m:r>
                                    <a:rPr lang="en-AU" sz="2400" b="0" i="1" smtClean="0">
                                      <a:latin typeface="Cambria Math" panose="02040503050406030204" pitchFamily="18" charset="0"/>
                                    </a:rPr>
                                    <m:t>𝑖𝑓</m:t>
                                  </m:r>
                                  <m:r>
                                    <a:rPr lang="en-AU" sz="2400" b="0" i="1" smtClean="0">
                                      <a:latin typeface="Cambria Math" panose="02040503050406030204" pitchFamily="18" charset="0"/>
                                    </a:rPr>
                                    <m:t> </m:t>
                                  </m:r>
                                  <m:r>
                                    <a:rPr lang="en-AU" sz="2400" b="0" i="1" smtClean="0">
                                      <a:latin typeface="Cambria Math" panose="02040503050406030204" pitchFamily="18" charset="0"/>
                                    </a:rPr>
                                    <m:t>𝑋</m:t>
                                  </m:r>
                                  <m:r>
                                    <a:rPr lang="en-AU" sz="2400" b="0" i="1" smtClean="0">
                                      <a:latin typeface="Cambria Math" panose="02040503050406030204" pitchFamily="18" charset="0"/>
                                    </a:rPr>
                                    <m:t> </m:t>
                                  </m:r>
                                  <m:r>
                                    <a:rPr lang="en-AU" sz="2400" b="0" i="1" smtClean="0">
                                      <a:latin typeface="Cambria Math" panose="02040503050406030204" pitchFamily="18" charset="0"/>
                                    </a:rPr>
                                    <m:t>𝑖𝑠</m:t>
                                  </m:r>
                                  <m:r>
                                    <a:rPr lang="en-AU" sz="2400" b="0" i="1" smtClean="0">
                                      <a:latin typeface="Cambria Math" panose="02040503050406030204" pitchFamily="18" charset="0"/>
                                    </a:rPr>
                                    <m:t> </m:t>
                                  </m:r>
                                  <m:r>
                                    <a:rPr lang="en-AU" sz="2400" b="0" i="1" smtClean="0">
                                      <a:latin typeface="Cambria Math" panose="02040503050406030204" pitchFamily="18" charset="0"/>
                                    </a:rPr>
                                    <m:t>𝑑𝑖𝑠𝑐𝑟𝑒𝑡𝑒</m:t>
                                  </m:r>
                                </m:e>
                              </m:nary>
                            </m:e>
                          </m:eqArr>
                        </m:e>
                      </m:d>
                    </m:oMath>
                  </m:oMathPara>
                </a14:m>
                <a:endParaRPr lang="en-AU" sz="2400" dirty="0"/>
              </a:p>
              <a:p>
                <a:r>
                  <a:rPr lang="en-AU" sz="2400" dirty="0"/>
                  <a:t>Reason for –Ve sign: </a:t>
                </a:r>
                <a14:m>
                  <m:oMath xmlns:m="http://schemas.openxmlformats.org/officeDocument/2006/math">
                    <m:func>
                      <m:funcPr>
                        <m:ctrlPr>
                          <a:rPr lang="en-AU" sz="2400" b="0" i="1" smtClean="0">
                            <a:latin typeface="Cambria Math" panose="02040503050406030204" pitchFamily="18" charset="0"/>
                          </a:rPr>
                        </m:ctrlPr>
                      </m:funcPr>
                      <m:fName>
                        <m:r>
                          <m:rPr>
                            <m:sty m:val="p"/>
                          </m:rPr>
                          <a:rPr lang="en-AU" sz="2400" b="0" i="0" smtClean="0">
                            <a:latin typeface="Cambria Math" panose="02040503050406030204" pitchFamily="18" charset="0"/>
                          </a:rPr>
                          <m:t>log</m:t>
                        </m:r>
                      </m:fName>
                      <m:e>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e>
                        </m:d>
                      </m:e>
                    </m:func>
                    <m:r>
                      <a:rPr lang="en-AU" sz="2400" b="0" i="1" smtClean="0">
                        <a:latin typeface="Cambria Math" panose="02040503050406030204" pitchFamily="18" charset="0"/>
                      </a:rPr>
                      <m:t>&lt;0, ∀</m:t>
                    </m:r>
                    <m:r>
                      <a:rPr lang="en-AU" sz="2400" b="0" i="1" smtClean="0">
                        <a:latin typeface="Cambria Math" panose="02040503050406030204" pitchFamily="18" charset="0"/>
                      </a:rPr>
                      <m:t>𝑝</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𝑥</m:t>
                        </m:r>
                      </m:e>
                    </m:d>
                  </m:oMath>
                </a14:m>
                <a:endParaRPr lang="en-AU" sz="2400" dirty="0"/>
              </a:p>
              <a:p>
                <a:r>
                  <a:rPr lang="en-AU" sz="2400" dirty="0"/>
                  <a:t> The greater the value of Entropy-H(x) , the greater the uncertainty for probability distribution and the smaller the value the less the uncertainty. </a:t>
                </a:r>
              </a:p>
              <a:p>
                <a:endParaRPr lang="en-AU" sz="2400" dirty="0"/>
              </a:p>
              <a:p>
                <a:endParaRPr lang="en-AU" sz="2400" dirty="0"/>
              </a:p>
            </p:txBody>
          </p:sp>
        </mc:Choice>
        <mc:Fallback xmlns="">
          <p:sp>
            <p:nvSpPr>
              <p:cNvPr id="3" name="Content Placeholder 2">
                <a:extLst>
                  <a:ext uri="{FF2B5EF4-FFF2-40B4-BE49-F238E27FC236}">
                    <a16:creationId xmlns:a16="http://schemas.microsoft.com/office/drawing/2014/main" id="{53228F2A-4E22-DA45-3CDC-80B816A318D6}"/>
                  </a:ext>
                </a:extLst>
              </p:cNvPr>
              <p:cNvSpPr>
                <a:spLocks noGrp="1" noRot="1" noChangeAspect="1" noMove="1" noResize="1" noEditPoints="1" noAdjustHandles="1" noChangeArrowheads="1" noChangeShapeType="1" noTextEdit="1"/>
              </p:cNvSpPr>
              <p:nvPr>
                <p:ph idx="1"/>
              </p:nvPr>
            </p:nvSpPr>
            <p:spPr>
              <a:blipFill>
                <a:blip r:embed="rId2"/>
                <a:stretch>
                  <a:fillRect l="-812" t="-1961" r="-1449" b="-1681"/>
                </a:stretch>
              </a:blipFill>
            </p:spPr>
            <p:txBody>
              <a:bodyPr/>
              <a:lstStyle/>
              <a:p>
                <a:r>
                  <a:rPr lang="en-AU">
                    <a:noFill/>
                  </a:rPr>
                  <a:t> </a:t>
                </a:r>
              </a:p>
            </p:txBody>
          </p:sp>
        </mc:Fallback>
      </mc:AlternateContent>
    </p:spTree>
    <p:extLst>
      <p:ext uri="{BB962C8B-B14F-4D97-AF65-F5344CB8AC3E}">
        <p14:creationId xmlns:p14="http://schemas.microsoft.com/office/powerpoint/2010/main" val="538365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61DB-738A-7255-D20B-EBC43962B8AC}"/>
              </a:ext>
            </a:extLst>
          </p:cNvPr>
          <p:cNvSpPr>
            <a:spLocks noGrp="1"/>
          </p:cNvSpPr>
          <p:nvPr>
            <p:ph type="title"/>
          </p:nvPr>
        </p:nvSpPr>
        <p:spPr/>
        <p:txBody>
          <a:bodyPr/>
          <a:lstStyle/>
          <a:p>
            <a:r>
              <a:rPr lang="en-US" dirty="0"/>
              <a:t>Cross Entropy Loss/Log Loss/Logistic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02F06A-DBBA-FAC1-6F16-EDA8BADAA57F}"/>
                  </a:ext>
                </a:extLst>
              </p:cNvPr>
              <p:cNvSpPr>
                <a:spLocks noGrp="1"/>
              </p:cNvSpPr>
              <p:nvPr>
                <p:ph idx="1"/>
              </p:nvPr>
            </p:nvSpPr>
            <p:spPr/>
            <p:txBody>
              <a:bodyPr>
                <a:normAutofit fontScale="92500" lnSpcReduction="20000"/>
              </a:bodyPr>
              <a:lstStyle/>
              <a:p>
                <a:r>
                  <a:rPr lang="en-AU" dirty="0"/>
                  <a:t>Each predicted class probability is compared to the actual class desired output 0 or 1 and a score/loss is calculated that penalizes the probability based on how far it is from the actual expected value.</a:t>
                </a:r>
              </a:p>
              <a:p>
                <a:r>
                  <a:rPr lang="en-AU" dirty="0"/>
                  <a:t>Cross-entropy loss is used when adjusting model weights during training. The aim is to minimize the loss, </a:t>
                </a:r>
                <a:r>
                  <a:rPr lang="en-AU" dirty="0" err="1"/>
                  <a:t>i.e</a:t>
                </a:r>
                <a:r>
                  <a:rPr lang="en-AU" dirty="0"/>
                  <a:t>, the smaller the loss the better the model. A perfect model has a cross-entropy loss of 0.</a:t>
                </a: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𝑆𝑜𝑓𝑡𝑚𝑎𝑥</m:t>
                      </m:r>
                      <m:r>
                        <a:rPr lang="en-AU" b="0" i="1" smtClean="0">
                          <a:latin typeface="Cambria Math" panose="02040503050406030204" pitchFamily="18" charset="0"/>
                        </a:rPr>
                        <m:t> </m:t>
                      </m:r>
                      <m:r>
                        <a:rPr lang="en-AU" b="0" i="1" smtClean="0">
                          <a:latin typeface="Cambria Math" panose="02040503050406030204" pitchFamily="18" charset="0"/>
                        </a:rPr>
                        <m:t>𝑝𝑟𝑜𝑏𝑎𝑏𝑖𝑙𝑖𝑡𝑦</m:t>
                      </m:r>
                      <m:r>
                        <a:rPr lang="en-AU" b="0" i="1" smtClean="0">
                          <a:latin typeface="Cambria Math" panose="02040503050406030204" pitchFamily="18" charset="0"/>
                        </a:rPr>
                        <m:t> </m:t>
                      </m:r>
                      <m:r>
                        <a:rPr lang="en-AU" b="0" i="1" smtClean="0">
                          <a:latin typeface="Cambria Math" panose="02040503050406030204" pitchFamily="18" charset="0"/>
                        </a:rPr>
                        <m:t>𝑆</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e>
                      </m:d>
                      <m:r>
                        <a:rPr lang="en-AU" b="0" i="1" smtClean="0">
                          <a:latin typeface="Cambria Math" panose="02040503050406030204" pitchFamily="18" charset="0"/>
                        </a:rPr>
                        <m:t>=</m:t>
                      </m:r>
                      <m:f>
                        <m:fPr>
                          <m:ctrlPr>
                            <a:rPr lang="en-AU" b="0" i="1" smtClean="0">
                              <a:latin typeface="Cambria Math" panose="02040503050406030204" pitchFamily="18" charset="0"/>
                            </a:rPr>
                          </m:ctrlPr>
                        </m:fPr>
                        <m:num>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exp</m:t>
                              </m:r>
                            </m:fName>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e>
                              </m:d>
                            </m:e>
                          </m:func>
                        </m:num>
                        <m:den>
                          <m:nary>
                            <m:naryPr>
                              <m:chr m:val="∑"/>
                              <m:ctrlPr>
                                <a:rPr lang="en-AU" b="0" i="1" smtClean="0">
                                  <a:latin typeface="Cambria Math" panose="02040503050406030204" pitchFamily="18" charset="0"/>
                                </a:rPr>
                              </m:ctrlPr>
                            </m:naryPr>
                            <m:sub>
                              <m:r>
                                <m:rPr>
                                  <m:brk m:alnAt="23"/>
                                </m:rPr>
                                <a:rPr lang="en-AU" b="0" i="1" smtClean="0">
                                  <a:latin typeface="Cambria Math" panose="02040503050406030204" pitchFamily="18" charset="0"/>
                                </a:rPr>
                                <m:t>𝑗</m:t>
                              </m:r>
                              <m:r>
                                <a:rPr lang="en-AU" b="0" i="1" smtClean="0">
                                  <a:latin typeface="Cambria Math" panose="02040503050406030204" pitchFamily="18" charset="0"/>
                                </a:rPr>
                                <m:t>=1</m:t>
                              </m:r>
                            </m:sub>
                            <m:sup>
                              <m:r>
                                <a:rPr lang="en-AU" b="0" i="1" smtClean="0">
                                  <a:latin typeface="Cambria Math" panose="02040503050406030204" pitchFamily="18" charset="0"/>
                                </a:rPr>
                                <m:t>𝑛</m:t>
                              </m:r>
                            </m:sup>
                            <m:e>
                              <m:r>
                                <a:rPr lang="en-AU" b="0" i="1" smtClean="0">
                                  <a:latin typeface="Cambria Math" panose="02040503050406030204" pitchFamily="18" charset="0"/>
                                </a:rPr>
                                <m:t> </m:t>
                              </m:r>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exp</m:t>
                                  </m:r>
                                </m:fName>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𝑗</m:t>
                                          </m:r>
                                        </m:sub>
                                      </m:sSub>
                                    </m:e>
                                  </m:d>
                                </m:e>
                              </m:func>
                              <m:r>
                                <a:rPr lang="en-AU" b="0" i="1" smtClean="0">
                                  <a:latin typeface="Cambria Math" panose="02040503050406030204" pitchFamily="18" charset="0"/>
                                </a:rPr>
                                <m:t> </m:t>
                              </m:r>
                            </m:e>
                          </m:nary>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𝐶𝑟𝑜𝑠𝑠</m:t>
                      </m:r>
                      <m:r>
                        <a:rPr lang="en-AU" b="0" i="1" smtClean="0">
                          <a:latin typeface="Cambria Math" panose="02040503050406030204" pitchFamily="18" charset="0"/>
                        </a:rPr>
                        <m:t> </m:t>
                      </m:r>
                      <m:r>
                        <a:rPr lang="en-AU" b="0" i="1" smtClean="0">
                          <a:latin typeface="Cambria Math" panose="02040503050406030204" pitchFamily="18" charset="0"/>
                        </a:rPr>
                        <m:t>𝐸𝑛𝑡𝑟𝑜𝑝𝑦</m:t>
                      </m:r>
                      <m:r>
                        <a:rPr lang="en-AU" b="0" i="1" smtClean="0">
                          <a:latin typeface="Cambria Math" panose="02040503050406030204" pitchFamily="18" charset="0"/>
                        </a:rPr>
                        <m:t> </m:t>
                      </m:r>
                      <m:r>
                        <a:rPr lang="en-AU" b="0" i="1" smtClean="0">
                          <a:latin typeface="Cambria Math" panose="02040503050406030204" pitchFamily="18" charset="0"/>
                        </a:rPr>
                        <m:t>𝐿𝑜𝑠𝑠</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𝐶𝐸</m:t>
                              </m:r>
                            </m:sub>
                          </m:sSub>
                        </m:e>
                      </m:d>
                      <m:r>
                        <a:rPr lang="en-AU" b="0" i="1" smtClean="0">
                          <a:latin typeface="Cambria Math" panose="02040503050406030204" pitchFamily="18" charset="0"/>
                        </a:rPr>
                        <m:t>=− </m:t>
                      </m:r>
                      <m:nary>
                        <m:naryPr>
                          <m:chr m:val="∑"/>
                          <m:ctrlPr>
                            <a:rPr lang="en-AU" b="0" i="1" smtClean="0">
                              <a:latin typeface="Cambria Math" panose="02040503050406030204" pitchFamily="18" charset="0"/>
                            </a:rPr>
                          </m:ctrlPr>
                        </m:naryPr>
                        <m:sub>
                          <m:r>
                            <m:rPr>
                              <m:brk m:alnAt="23"/>
                            </m:rPr>
                            <a:rPr lang="en-AU" b="0" i="1" smtClean="0">
                              <a:latin typeface="Cambria Math" panose="02040503050406030204" pitchFamily="18" charset="0"/>
                            </a:rPr>
                            <m:t>𝑖</m:t>
                          </m:r>
                          <m:r>
                            <a:rPr lang="en-AU" b="0" i="1" smtClean="0">
                              <a:latin typeface="Cambria Math" panose="02040503050406030204" pitchFamily="18" charset="0"/>
                            </a:rPr>
                            <m:t>=1</m:t>
                          </m:r>
                        </m:sub>
                        <m:sup>
                          <m:r>
                            <a:rPr lang="en-AU" b="0" i="1" smtClean="0">
                              <a:latin typeface="Cambria Math" panose="02040503050406030204" pitchFamily="18" charset="0"/>
                            </a:rPr>
                            <m:t>𝑛</m:t>
                          </m:r>
                        </m:sup>
                        <m:e>
                          <m:sSub>
                            <m:sSubPr>
                              <m:ctrlPr>
                                <a:rPr lang="en-AU" b="0" i="1" smtClean="0">
                                  <a:latin typeface="Cambria Math" panose="02040503050406030204" pitchFamily="18" charset="0"/>
                                </a:rPr>
                              </m:ctrlPr>
                            </m:sSubPr>
                            <m:e>
                              <m:r>
                                <a:rPr lang="en-AU" b="0" i="1" smtClean="0">
                                  <a:latin typeface="Cambria Math" panose="02040503050406030204" pitchFamily="18" charset="0"/>
                                </a:rPr>
                                <m:t>𝑡</m:t>
                              </m:r>
                            </m:e>
                            <m:sub>
                              <m:r>
                                <a:rPr lang="en-AU" b="0" i="1" smtClean="0">
                                  <a:latin typeface="Cambria Math" panose="02040503050406030204" pitchFamily="18" charset="0"/>
                                </a:rPr>
                                <m:t>𝑖</m:t>
                              </m:r>
                            </m:sub>
                          </m:sSub>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log</m:t>
                              </m:r>
                            </m:fName>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𝑖</m:t>
                                      </m:r>
                                    </m:sub>
                                  </m:sSub>
                                </m:e>
                              </m:d>
                            </m:e>
                          </m:func>
                          <m:r>
                            <a:rPr lang="en-AU" b="0" i="1" smtClean="0">
                              <a:latin typeface="Cambria Math" panose="02040503050406030204" pitchFamily="18" charset="0"/>
                            </a:rPr>
                            <m:t>, </m:t>
                          </m:r>
                          <m:r>
                            <a:rPr lang="en-AU" b="0" i="1" smtClean="0">
                              <a:latin typeface="Cambria Math" panose="02040503050406030204" pitchFamily="18" charset="0"/>
                            </a:rPr>
                            <m:t>𝑓𝑜𝑟</m:t>
                          </m:r>
                          <m:r>
                            <a:rPr lang="en-AU" b="0" i="1" smtClean="0">
                              <a:latin typeface="Cambria Math" panose="02040503050406030204" pitchFamily="18" charset="0"/>
                            </a:rPr>
                            <m:t> </m:t>
                          </m:r>
                          <m:r>
                            <a:rPr lang="en-AU" b="0" i="1" smtClean="0">
                              <a:latin typeface="Cambria Math" panose="02040503050406030204" pitchFamily="18" charset="0"/>
                            </a:rPr>
                            <m:t>𝑛</m:t>
                          </m:r>
                          <m:r>
                            <a:rPr lang="en-AU" b="0" i="1" smtClean="0">
                              <a:latin typeface="Cambria Math" panose="02040503050406030204" pitchFamily="18" charset="0"/>
                            </a:rPr>
                            <m:t> </m:t>
                          </m:r>
                          <m:r>
                            <a:rPr lang="en-AU" b="0" i="1" smtClean="0">
                              <a:latin typeface="Cambria Math" panose="02040503050406030204" pitchFamily="18" charset="0"/>
                            </a:rPr>
                            <m:t>𝑐𝑙𝑎𝑠𝑠𝑒𝑠</m:t>
                          </m:r>
                        </m:e>
                      </m:nary>
                      <m:r>
                        <a:rPr lang="en-AU" b="0" i="1" smtClean="0">
                          <a:latin typeface="Cambria Math" panose="02040503050406030204" pitchFamily="18" charset="0"/>
                        </a:rPr>
                        <m:t> </m:t>
                      </m:r>
                    </m:oMath>
                  </m:oMathPara>
                </a14:m>
                <a:endParaRPr lang="en-US" dirty="0"/>
              </a:p>
              <a:p>
                <a:r>
                  <a:rPr lang="en-US" dirty="0"/>
                  <a:t>Where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𝑡</m:t>
                        </m:r>
                      </m:e>
                      <m:sub>
                        <m:r>
                          <a:rPr lang="en-AU" b="0" i="1" smtClean="0">
                            <a:latin typeface="Cambria Math" panose="02040503050406030204" pitchFamily="18" charset="0"/>
                          </a:rPr>
                          <m:t>𝑖</m:t>
                        </m:r>
                      </m:sub>
                    </m:sSub>
                  </m:oMath>
                </a14:m>
                <a:r>
                  <a:rPr lang="en-US" dirty="0"/>
                  <a:t> - truth label,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𝑖</m:t>
                        </m:r>
                      </m:sub>
                    </m:sSub>
                  </m:oMath>
                </a14:m>
                <a:r>
                  <a:rPr lang="en-US" dirty="0"/>
                  <a:t> - </a:t>
                </a:r>
                <a:r>
                  <a:rPr lang="en-US" dirty="0" err="1"/>
                  <a:t>Softmax</a:t>
                </a:r>
                <a:r>
                  <a:rPr lang="en-US" dirty="0"/>
                  <a:t> probability for </a:t>
                </a:r>
                <a14:m>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𝑖</m:t>
                        </m:r>
                      </m:e>
                      <m:sup>
                        <m:r>
                          <a:rPr lang="en-AU" b="0" i="1" smtClean="0">
                            <a:latin typeface="Cambria Math" panose="02040503050406030204" pitchFamily="18" charset="0"/>
                          </a:rPr>
                          <m:t>𝑡h</m:t>
                        </m:r>
                      </m:sup>
                    </m:sSup>
                  </m:oMath>
                </a14:m>
                <a:r>
                  <a:rPr lang="en-US" dirty="0"/>
                  <a:t> class</a:t>
                </a:r>
              </a:p>
            </p:txBody>
          </p:sp>
        </mc:Choice>
        <mc:Fallback xmlns="">
          <p:sp>
            <p:nvSpPr>
              <p:cNvPr id="3" name="Content Placeholder 2">
                <a:extLst>
                  <a:ext uri="{FF2B5EF4-FFF2-40B4-BE49-F238E27FC236}">
                    <a16:creationId xmlns:a16="http://schemas.microsoft.com/office/drawing/2014/main" id="{1902F06A-DBBA-FAC1-6F16-EDA8BADAA57F}"/>
                  </a:ext>
                </a:extLst>
              </p:cNvPr>
              <p:cNvSpPr>
                <a:spLocks noGrp="1" noRot="1" noChangeAspect="1" noMove="1" noResize="1" noEditPoints="1" noAdjustHandles="1" noChangeArrowheads="1" noChangeShapeType="1" noTextEdit="1"/>
              </p:cNvSpPr>
              <p:nvPr>
                <p:ph idx="1"/>
              </p:nvPr>
            </p:nvSpPr>
            <p:spPr>
              <a:blipFill>
                <a:blip r:embed="rId2"/>
                <a:stretch>
                  <a:fillRect l="-928" t="-3501"/>
                </a:stretch>
              </a:blipFill>
            </p:spPr>
            <p:txBody>
              <a:bodyPr/>
              <a:lstStyle/>
              <a:p>
                <a:r>
                  <a:rPr lang="en-AU">
                    <a:noFill/>
                  </a:rPr>
                  <a:t> </a:t>
                </a:r>
              </a:p>
            </p:txBody>
          </p:sp>
        </mc:Fallback>
      </mc:AlternateContent>
    </p:spTree>
    <p:extLst>
      <p:ext uri="{BB962C8B-B14F-4D97-AF65-F5344CB8AC3E}">
        <p14:creationId xmlns:p14="http://schemas.microsoft.com/office/powerpoint/2010/main" val="1156644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4247009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89D7147-A2F9-75A5-C345-9D7254ADD410}"/>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964590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2519" r="-1902"/>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391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2897</TotalTime>
  <Words>1767</Words>
  <Application>Microsoft Office PowerPoint</Application>
  <PresentationFormat>Widescreen</PresentationFormat>
  <Paragraphs>342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Decision Trees</vt:lpstr>
      <vt:lpstr>Machine Learning</vt:lpstr>
      <vt:lpstr>Types of Machine Learning</vt:lpstr>
      <vt:lpstr>Types of Supervised Learning</vt:lpstr>
      <vt:lpstr>Classification</vt:lpstr>
      <vt:lpstr>Classification</vt:lpstr>
      <vt:lpstr>Bias-Variance Trade-off</vt:lpstr>
      <vt:lpstr>What does Success Look Like?</vt:lpstr>
      <vt:lpstr>Accuracy</vt:lpstr>
      <vt:lpstr>Accuracy</vt:lpstr>
      <vt:lpstr>Recall</vt:lpstr>
      <vt:lpstr>Recall</vt:lpstr>
      <vt:lpstr>False Positive Rate (FPR)</vt:lpstr>
      <vt:lpstr>False Positive Rate (FPR)</vt:lpstr>
      <vt:lpstr>Precision</vt:lpstr>
      <vt:lpstr>Precision</vt:lpstr>
      <vt:lpstr>Decision Trees</vt:lpstr>
      <vt:lpstr>Decision Tree</vt:lpstr>
      <vt:lpstr>Loss Metrics</vt:lpstr>
      <vt:lpstr>Miss-Classification Loss (or) Classification Error Rate - Definition</vt:lpstr>
      <vt:lpstr>Miss-Classification Loss (or) Classification Error Rate - Example</vt:lpstr>
      <vt:lpstr>Miss-Classification Loss (or) Classification Error Rate – Not Sensitive</vt:lpstr>
      <vt:lpstr>Entropy</vt:lpstr>
      <vt:lpstr>Cross Entropy Loss/Log Loss/Logistic Loss</vt:lpstr>
      <vt:lpstr>Gini Loss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HP</cp:lastModifiedBy>
  <cp:revision>31</cp:revision>
  <dcterms:created xsi:type="dcterms:W3CDTF">2023-07-02T05:28:43Z</dcterms:created>
  <dcterms:modified xsi:type="dcterms:W3CDTF">2023-07-13T15:43:22Z</dcterms:modified>
</cp:coreProperties>
</file>