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7" r:id="rId23"/>
    <p:sldId id="289" r:id="rId24"/>
    <p:sldId id="288" r:id="rId25"/>
    <p:sldId id="290" r:id="rId26"/>
    <p:sldId id="291" r:id="rId27"/>
    <p:sldId id="293" r:id="rId28"/>
    <p:sldId id="294" r:id="rId29"/>
    <p:sldId id="295" r:id="rId30"/>
    <p:sldId id="262"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50"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7/13/2023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7/13/2023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 (or)</a:t>
            </a:r>
            <a:br>
              <a:rPr lang="en-US" dirty="0"/>
            </a:br>
            <a:r>
              <a:rPr lang="en-US" dirty="0"/>
              <a:t>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 (or)</a:t>
            </a:r>
            <a:br>
              <a:rPr lang="en-US" dirty="0"/>
            </a:br>
            <a:r>
              <a:rPr lang="en-US" dirty="0"/>
              <a:t>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Insensitive Example</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mc:Choice xmlns:a14="http://schemas.microsoft.com/office/drawing/2010/main"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a:p>
                <a:pPr marL="457200" indent="-457200">
                  <a:buFont typeface="Arial" panose="020B0604020202020204" pitchFamily="34" charset="0"/>
                  <a:buChar char="•"/>
                </a:pPr>
                <a:endParaRPr lang="en-AU" sz="2800" dirty="0"/>
              </a:p>
            </p:txBody>
          </p:sp>
        </mc:Choice>
        <mc:Fallback>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pPr/>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pPr/>
                <a:endParaRPr lang="en-US" sz="2800" b="0" dirty="0"/>
              </a:p>
              <a:p>
                <a:endParaRPr lang="en-AU" sz="2800" dirty="0"/>
              </a:p>
            </p:txBody>
          </p:sp>
        </mc:Choice>
        <mc:Fallback>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0883" y="4343400"/>
              <a:ext cx="2763793"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Lst>
              <a:ahLst/>
              <a:cxnLst>
                <a:cxn ang="0">
                  <a:pos x="connsiteX0" y="connsiteY0"/>
                </a:cxn>
                <a:cxn ang="0">
                  <a:pos x="connsiteX1" y="connsiteY1"/>
                </a:cxn>
                <a:cxn ang="0">
                  <a:pos x="connsiteX2" y="connsiteY2"/>
                </a:cxn>
              </a:cxnLst>
              <a:rect l="l" t="t" r="r" b="b"/>
              <a:pathLst>
                <a:path w="2763793" h="2057400">
                  <a:moveTo>
                    <a:pt x="1543" y="0"/>
                  </a:moveTo>
                  <a:cubicBezTo>
                    <a:pt x="6305" y="1269206"/>
                    <a:pt x="-82016" y="1550780"/>
                    <a:pt x="585743" y="1774825"/>
                  </a:cubicBezTo>
                  <a:cubicBezTo>
                    <a:pt x="1150943" y="1964460"/>
                    <a:pt x="2310033" y="1998530"/>
                    <a:pt x="2763793"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3626801"/>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3626801"/>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0162" y="3626800"/>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US" sz="2800" u="sng" dirty="0"/>
                  <a:t>Entropy = Expected Surprise</a:t>
                </a:r>
              </a:p>
              <a:p>
                <a14:m>
                  <m:oMathPara xmlns:m="http://schemas.openxmlformats.org/officeDocument/2006/math">
                    <m:oMathParaPr>
                      <m:jc m:val="centerGroup"/>
                    </m:oMathParaPr>
                    <m:oMath xmlns:m="http://schemas.openxmlformats.org/officeDocument/2006/math">
                      <m:nary>
                        <m:naryP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e>
                          </m:d>
                          <m:r>
                            <a:rPr lang="en-US" sz="2800" b="0" i="1" smtClean="0">
                              <a:latin typeface="Cambria Math" panose="02040503050406030204" pitchFamily="18" charset="0"/>
                            </a:rPr>
                            <m:t>𝑑𝑋</m:t>
                          </m:r>
                        </m:e>
                      </m:nary>
                      <m:r>
                        <a:rPr lang="en-US" sz="2800" b="0" i="1" smtClean="0">
                          <a:latin typeface="Cambria Math" panose="02040503050406030204" pitchFamily="18" charset="0"/>
                        </a:rPr>
                        <m:t>=−</m:t>
                      </m:r>
                      <m:nary>
                        <m:naryP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e>
                              </m:d>
                            </m:e>
                          </m:func>
                          <m:r>
                            <a:rPr lang="en-US" sz="2800" b="0" i="1" smtClean="0">
                              <a:latin typeface="Cambria Math" panose="02040503050406030204" pitchFamily="18" charset="0"/>
                            </a:rPr>
                            <m:t>𝑑𝑋</m:t>
                          </m:r>
                        </m:e>
                      </m:nary>
                    </m:oMath>
                  </m:oMathPara>
                </a14:m>
                <a:endParaRPr lang="en-AU" sz="2800" dirty="0"/>
              </a:p>
            </p:txBody>
          </p:sp>
        </mc:Choice>
        <mc:Fallback>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0162" y="3626800"/>
                <a:ext cx="5721838" cy="2828489"/>
              </a:xfrm>
              <a:prstGeom prst="roundRect">
                <a:avLst>
                  <a:gd name="adj" fmla="val 0"/>
                </a:avLst>
              </a:prstGeom>
              <a:blipFill>
                <a:blip r:embed="rId3"/>
                <a:stretch>
                  <a:fillRect l="-2130" t="-215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a:t>
            </a:r>
          </a:p>
        </p:txBody>
      </p:sp>
      <p:sp>
        <p:nvSpPr>
          <p:cNvPr id="4" name="Text Placeholder 3">
            <a:extLst>
              <a:ext uri="{FF2B5EF4-FFF2-40B4-BE49-F238E27FC236}">
                <a16:creationId xmlns:a16="http://schemas.microsoft.com/office/drawing/2014/main" id="{43FA7199-386A-8F97-7498-055025C6AC4E}"/>
              </a:ext>
            </a:extLst>
          </p:cNvPr>
          <p:cNvSpPr>
            <a:spLocks noGrp="1"/>
          </p:cNvSpPr>
          <p:nvPr>
            <p:ph type="body" idx="1"/>
          </p:nvPr>
        </p:nvSpPr>
        <p:spPr/>
        <p:txBody>
          <a:bodyPr/>
          <a:lstStyle/>
          <a:p>
            <a:r>
              <a:rPr lang="en-US" dirty="0"/>
              <a:t>Discrete Examples</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p:txBody>
          <a:bodyPr/>
          <a:lstStyle/>
          <a:p>
            <a:r>
              <a:rPr lang="en-US" dirty="0"/>
              <a:t>Fair Coin</a:t>
            </a:r>
          </a:p>
          <a:p>
            <a:endParaRPr lang="en-US" dirty="0"/>
          </a:p>
          <a:p>
            <a:endParaRPr lang="en-US" dirty="0"/>
          </a:p>
          <a:p>
            <a:r>
              <a:rPr lang="en-US" dirty="0"/>
              <a:t>Biased Coin</a:t>
            </a:r>
          </a:p>
        </p:txBody>
      </p:sp>
      <p:sp>
        <p:nvSpPr>
          <p:cNvPr id="5" name="Text Placeholder 4">
            <a:extLst>
              <a:ext uri="{FF2B5EF4-FFF2-40B4-BE49-F238E27FC236}">
                <a16:creationId xmlns:a16="http://schemas.microsoft.com/office/drawing/2014/main" id="{3E9490F1-4106-1B72-40C1-3400EB620C62}"/>
              </a:ext>
            </a:extLst>
          </p:cNvPr>
          <p:cNvSpPr>
            <a:spLocks noGrp="1"/>
          </p:cNvSpPr>
          <p:nvPr>
            <p:ph type="body" sz="quarter" idx="3"/>
          </p:nvPr>
        </p:nvSpPr>
        <p:spPr/>
        <p:txBody>
          <a:bodyPr/>
          <a:lstStyle/>
          <a:p>
            <a:r>
              <a:rPr lang="en-US" dirty="0"/>
              <a:t>Continuous Examples</a:t>
            </a:r>
          </a:p>
        </p:txBody>
      </p:sp>
      <p:sp>
        <p:nvSpPr>
          <p:cNvPr id="6" name="Content Placeholder 5">
            <a:extLst>
              <a:ext uri="{FF2B5EF4-FFF2-40B4-BE49-F238E27FC236}">
                <a16:creationId xmlns:a16="http://schemas.microsoft.com/office/drawing/2014/main" id="{461AEA97-A412-A567-4D5E-87CB6989B2F8}"/>
              </a:ext>
            </a:extLst>
          </p:cNvPr>
          <p:cNvSpPr>
            <a:spLocks noGrp="1"/>
          </p:cNvSpPr>
          <p:nvPr>
            <p:ph sz="quarter" idx="4"/>
          </p:nvPr>
        </p:nvSpPr>
        <p:spPr/>
        <p:txBody>
          <a:bodyPr/>
          <a:lstStyle/>
          <a:p>
            <a:r>
              <a:rPr lang="en-US" dirty="0"/>
              <a:t>Uniform Distribution</a:t>
            </a:r>
          </a:p>
          <a:p>
            <a:endParaRPr lang="en-US" dirty="0"/>
          </a:p>
          <a:p>
            <a:endParaRPr lang="en-US" dirty="0"/>
          </a:p>
          <a:p>
            <a:r>
              <a:rPr lang="en-US" dirty="0"/>
              <a:t>Normal Distribution</a:t>
            </a:r>
          </a:p>
        </p:txBody>
      </p:sp>
    </p:spTree>
    <p:extLst>
      <p:ext uri="{BB962C8B-B14F-4D97-AF65-F5344CB8AC3E}">
        <p14:creationId xmlns:p14="http://schemas.microsoft.com/office/powerpoint/2010/main" val="139710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Cross Entropy Loss/Log Loss/Logistic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normAutofit fontScale="92500" lnSpcReduction="20000"/>
              </a:bodyPr>
              <a:lstStyle/>
              <a:p>
                <a:r>
                  <a:rPr lang="en-AU" dirty="0"/>
                  <a:t>Each predicted class probability is compared to the actual class desired output 0 or 1 and a score/loss is calculated that penalizes the probability based on how far it is from the actual expected value.</a:t>
                </a:r>
              </a:p>
              <a:p>
                <a:r>
                  <a:rPr lang="en-AU" dirty="0"/>
                  <a:t>Cross-entropy loss is used when adjusting model weights during training. The aim is to minimize the loss, </a:t>
                </a:r>
                <a:r>
                  <a:rPr lang="en-AU" dirty="0" err="1"/>
                  <a:t>i.e</a:t>
                </a:r>
                <a:r>
                  <a:rPr lang="en-AU" dirty="0"/>
                  <a:t>, the smaller the loss the better the model. A perfect model has a cross-entropy loss of 0.</a:t>
                </a: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𝑆𝑜𝑓𝑡𝑚𝑎𝑥</m:t>
                      </m:r>
                      <m:r>
                        <a:rPr lang="en-AU" b="0" i="1" smtClean="0">
                          <a:latin typeface="Cambria Math" panose="02040503050406030204" pitchFamily="18" charset="0"/>
                        </a:rPr>
                        <m:t> </m:t>
                      </m:r>
                      <m:r>
                        <a:rPr lang="en-AU" b="0" i="1" smtClean="0">
                          <a:latin typeface="Cambria Math" panose="02040503050406030204" pitchFamily="18" charset="0"/>
                        </a:rPr>
                        <m:t>𝑝𝑟𝑜𝑏𝑎𝑏𝑖𝑙𝑖𝑡𝑦</m:t>
                      </m:r>
                      <m:r>
                        <a:rPr lang="en-AU" b="0" i="1" smtClean="0">
                          <a:latin typeface="Cambria Math" panose="02040503050406030204" pitchFamily="18" charset="0"/>
                        </a:rPr>
                        <m:t> </m:t>
                      </m:r>
                      <m:r>
                        <a:rPr lang="en-AU" b="0" i="1" smtClean="0">
                          <a:latin typeface="Cambria Math" panose="02040503050406030204" pitchFamily="18" charset="0"/>
                        </a:rPr>
                        <m:t>𝑆</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r>
                        <a:rPr lang="en-AU" b="0" i="1" smtClean="0">
                          <a:latin typeface="Cambria Math" panose="02040503050406030204" pitchFamily="18" charset="0"/>
                        </a:rPr>
                        <m:t>=</m:t>
                      </m:r>
                      <m:f>
                        <m:fPr>
                          <m:ctrlPr>
                            <a:rPr lang="en-AU" b="0" i="1" smtClean="0">
                              <a:latin typeface="Cambria Math" panose="02040503050406030204" pitchFamily="18" charset="0"/>
                            </a:rPr>
                          </m:ctrlPr>
                        </m:fPr>
                        <m:num>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e>
                              </m:d>
                            </m:e>
                          </m:func>
                        </m:num>
                        <m:den>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𝑗</m:t>
                              </m:r>
                              <m:r>
                                <a:rPr lang="en-AU" b="0" i="1" smtClean="0">
                                  <a:latin typeface="Cambria Math" panose="02040503050406030204" pitchFamily="18" charset="0"/>
                                </a:rPr>
                                <m:t>=1</m:t>
                              </m:r>
                            </m:sub>
                            <m:sup>
                              <m:r>
                                <a:rPr lang="en-AU" b="0" i="1" smtClean="0">
                                  <a:latin typeface="Cambria Math" panose="02040503050406030204" pitchFamily="18" charset="0"/>
                                </a:rPr>
                                <m:t>𝑛</m:t>
                              </m:r>
                            </m:sup>
                            <m:e>
                              <m:r>
                                <a:rPr lang="en-AU" b="0" i="1" smtClean="0">
                                  <a:latin typeface="Cambria Math" panose="02040503050406030204" pitchFamily="18" charset="0"/>
                                </a:rPr>
                                <m:t> </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exp</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𝑗</m:t>
                                          </m:r>
                                        </m:sub>
                                      </m:sSub>
                                    </m:e>
                                  </m:d>
                                </m:e>
                              </m:func>
                              <m:r>
                                <a:rPr lang="en-AU" b="0" i="1" smtClean="0">
                                  <a:latin typeface="Cambria Math" panose="02040503050406030204" pitchFamily="18" charset="0"/>
                                </a:rPr>
                                <m:t> </m:t>
                              </m:r>
                            </m:e>
                          </m:nary>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𝐶𝑟𝑜𝑠𝑠</m:t>
                      </m:r>
                      <m:r>
                        <a:rPr lang="en-AU" b="0" i="1" smtClean="0">
                          <a:latin typeface="Cambria Math" panose="02040503050406030204" pitchFamily="18" charset="0"/>
                        </a:rPr>
                        <m:t> </m:t>
                      </m:r>
                      <m:r>
                        <a:rPr lang="en-AU" b="0" i="1" smtClean="0">
                          <a:latin typeface="Cambria Math" panose="02040503050406030204" pitchFamily="18" charset="0"/>
                        </a:rPr>
                        <m:t>𝐸𝑛𝑡𝑟𝑜𝑝𝑦</m:t>
                      </m:r>
                      <m:r>
                        <a:rPr lang="en-AU" b="0" i="1" smtClean="0">
                          <a:latin typeface="Cambria Math" panose="02040503050406030204" pitchFamily="18" charset="0"/>
                        </a:rPr>
                        <m:t> </m:t>
                      </m:r>
                      <m:r>
                        <a:rPr lang="en-AU" b="0" i="1" smtClean="0">
                          <a:latin typeface="Cambria Math" panose="02040503050406030204" pitchFamily="18" charset="0"/>
                        </a:rPr>
                        <m:t>𝐿𝑜𝑠𝑠</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𝐶𝐸</m:t>
                              </m:r>
                            </m:sub>
                          </m:sSub>
                        </m:e>
                      </m:d>
                      <m:r>
                        <a:rPr lang="en-AU" b="0" i="1" smtClean="0">
                          <a:latin typeface="Cambria Math" panose="02040503050406030204" pitchFamily="18" charset="0"/>
                        </a:rPr>
                        <m:t>=− </m:t>
                      </m:r>
                      <m:nary>
                        <m:naryPr>
                          <m:chr m:val="∑"/>
                          <m:ctrlPr>
                            <a:rPr lang="en-AU" b="0" i="1" smtClean="0">
                              <a:latin typeface="Cambria Math" panose="02040503050406030204" pitchFamily="18" charset="0"/>
                            </a:rPr>
                          </m:ctrlPr>
                        </m:naryPr>
                        <m:sub>
                          <m:r>
                            <m:rPr>
                              <m:brk m:alnAt="23"/>
                            </m:rPr>
                            <a:rPr lang="en-AU" b="0" i="1" smtClean="0">
                              <a:latin typeface="Cambria Math" panose="02040503050406030204" pitchFamily="18" charset="0"/>
                            </a:rPr>
                            <m:t>𝑖</m:t>
                          </m:r>
                          <m:r>
                            <a:rPr lang="en-AU" b="0" i="1" smtClean="0">
                              <a:latin typeface="Cambria Math" panose="02040503050406030204" pitchFamily="18" charset="0"/>
                            </a:rPr>
                            <m:t>=1</m:t>
                          </m:r>
                        </m:sub>
                        <m:sup>
                          <m:r>
                            <a:rPr lang="en-AU" b="0" i="1" smtClean="0">
                              <a:latin typeface="Cambria Math" panose="02040503050406030204" pitchFamily="18" charset="0"/>
                            </a:rPr>
                            <m:t>𝑛</m:t>
                          </m:r>
                        </m:sup>
                        <m:e>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log</m:t>
                              </m:r>
                            </m:fName>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e>
                              </m:d>
                            </m:e>
                          </m:func>
                          <m:r>
                            <a:rPr lang="en-AU" b="0" i="1" smtClean="0">
                              <a:latin typeface="Cambria Math" panose="02040503050406030204" pitchFamily="18" charset="0"/>
                            </a:rPr>
                            <m:t>, </m:t>
                          </m:r>
                          <m:r>
                            <a:rPr lang="en-AU" b="0" i="1" smtClean="0">
                              <a:latin typeface="Cambria Math" panose="02040503050406030204" pitchFamily="18" charset="0"/>
                            </a:rPr>
                            <m:t>𝑓𝑜𝑟</m:t>
                          </m:r>
                          <m:r>
                            <a:rPr lang="en-AU" b="0" i="1" smtClean="0">
                              <a:latin typeface="Cambria Math" panose="02040503050406030204" pitchFamily="18" charset="0"/>
                            </a:rPr>
                            <m:t> </m:t>
                          </m:r>
                          <m:r>
                            <a:rPr lang="en-AU" b="0" i="1" smtClean="0">
                              <a:latin typeface="Cambria Math" panose="02040503050406030204" pitchFamily="18" charset="0"/>
                            </a:rPr>
                            <m:t>𝑛</m:t>
                          </m:r>
                          <m:r>
                            <a:rPr lang="en-AU" b="0" i="1" smtClean="0">
                              <a:latin typeface="Cambria Math" panose="02040503050406030204" pitchFamily="18" charset="0"/>
                            </a:rPr>
                            <m:t> </m:t>
                          </m:r>
                          <m:r>
                            <a:rPr lang="en-AU" b="0" i="1" smtClean="0">
                              <a:latin typeface="Cambria Math" panose="02040503050406030204" pitchFamily="18" charset="0"/>
                            </a:rPr>
                            <m:t>𝑐𝑙𝑎𝑠𝑠𝑒𝑠</m:t>
                          </m:r>
                        </m:e>
                      </m:nary>
                      <m:r>
                        <a:rPr lang="en-AU" b="0" i="1" smtClean="0">
                          <a:latin typeface="Cambria Math" panose="02040503050406030204" pitchFamily="18" charset="0"/>
                        </a:rPr>
                        <m:t> </m:t>
                      </m:r>
                    </m:oMath>
                  </m:oMathPara>
                </a14:m>
                <a:endParaRPr lang="en-US" dirty="0"/>
              </a:p>
              <a:p>
                <a:r>
                  <a:rPr lang="en-US"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𝑡</m:t>
                        </m:r>
                      </m:e>
                      <m:sub>
                        <m:r>
                          <a:rPr lang="en-AU" b="0" i="1" smtClean="0">
                            <a:latin typeface="Cambria Math" panose="02040503050406030204" pitchFamily="18" charset="0"/>
                          </a:rPr>
                          <m:t>𝑖</m:t>
                        </m:r>
                      </m:sub>
                    </m:sSub>
                  </m:oMath>
                </a14:m>
                <a:r>
                  <a:rPr lang="en-US" dirty="0"/>
                  <a:t> - truth label,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𝑝</m:t>
                        </m:r>
                      </m:e>
                      <m:sub>
                        <m:r>
                          <a:rPr lang="en-AU" b="0" i="1" smtClean="0">
                            <a:latin typeface="Cambria Math" panose="02040503050406030204" pitchFamily="18" charset="0"/>
                          </a:rPr>
                          <m:t>𝑖</m:t>
                        </m:r>
                      </m:sub>
                    </m:sSub>
                  </m:oMath>
                </a14:m>
                <a:r>
                  <a:rPr lang="en-US" dirty="0"/>
                  <a:t> - </a:t>
                </a:r>
                <a:r>
                  <a:rPr lang="en-US" dirty="0" err="1"/>
                  <a:t>Softmax</a:t>
                </a:r>
                <a:r>
                  <a:rPr lang="en-US" dirty="0"/>
                  <a:t> probability for </a:t>
                </a:r>
                <a14:m>
                  <m:oMath xmlns:m="http://schemas.openxmlformats.org/officeDocument/2006/math">
                    <m:sSup>
                      <m:sSupPr>
                        <m:ctrlPr>
                          <a:rPr lang="en-AU" b="0" i="1" smtClean="0">
                            <a:latin typeface="Cambria Math" panose="02040503050406030204" pitchFamily="18" charset="0"/>
                          </a:rPr>
                        </m:ctrlPr>
                      </m:sSupPr>
                      <m:e>
                        <m:r>
                          <a:rPr lang="en-AU" b="0" i="1" smtClean="0">
                            <a:latin typeface="Cambria Math" panose="02040503050406030204" pitchFamily="18" charset="0"/>
                          </a:rPr>
                          <m:t>𝑖</m:t>
                        </m:r>
                      </m:e>
                      <m:sup>
                        <m:r>
                          <a:rPr lang="en-AU" b="0" i="1" smtClean="0">
                            <a:latin typeface="Cambria Math" panose="02040503050406030204" pitchFamily="18" charset="0"/>
                          </a:rPr>
                          <m:t>𝑡h</m:t>
                        </m:r>
                      </m:sup>
                    </m:sSup>
                  </m:oMath>
                </a14:m>
                <a:r>
                  <a:rPr lang="en-US" dirty="0"/>
                  <a:t> class</a:t>
                </a:r>
              </a:p>
            </p:txBody>
          </p:sp>
        </mc:Choice>
        <mc:Fallback xmlns="">
          <p:sp>
            <p:nvSpPr>
              <p:cNvPr id="3" name="Content Placeholder 2">
                <a:extLst>
                  <a:ext uri="{FF2B5EF4-FFF2-40B4-BE49-F238E27FC236}">
                    <a16:creationId xmlns:a16="http://schemas.microsoft.com/office/drawing/2014/main" id="{1902F06A-DBBA-FAC1-6F16-EDA8BADAA57F}"/>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AU">
                    <a:noFill/>
                  </a:rPr>
                  <a:t> </a:t>
                </a:r>
              </a:p>
            </p:txBody>
          </p:sp>
        </mc:Fallback>
      </mc:AlternateContent>
    </p:spTree>
    <p:extLst>
      <p:ext uri="{BB962C8B-B14F-4D97-AF65-F5344CB8AC3E}">
        <p14:creationId xmlns:p14="http://schemas.microsoft.com/office/powerpoint/2010/main" val="1156644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3078</TotalTime>
  <Words>2113</Words>
  <Application>Microsoft Office PowerPoint</Application>
  <PresentationFormat>Widescreen</PresentationFormat>
  <Paragraphs>420</Paragraphs>
  <Slides>32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 (or) Classification Error Rate - Definition</vt:lpstr>
      <vt:lpstr>Miss-Classification Loss (or) Classification Error Rate - Example</vt:lpstr>
      <vt:lpstr>Miss-Classification Loss (or) Classification Error Rate – Insensitive Example</vt:lpstr>
      <vt:lpstr>Miss-Classification Loss (or) Classification Error Rate – Insensitive Example</vt:lpstr>
      <vt:lpstr>Miss-Classification Loss (or) Classification Error Rate – Insensitive Example</vt:lpstr>
      <vt:lpstr>Entropy</vt:lpstr>
      <vt:lpstr>Entropy</vt:lpstr>
      <vt:lpstr>Entropy</vt:lpstr>
      <vt:lpstr>Entropy</vt:lpstr>
      <vt:lpstr>Entropy</vt:lpstr>
      <vt:lpstr>Cross Entropy Loss/Log Loss/Logistic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38</cp:revision>
  <dcterms:created xsi:type="dcterms:W3CDTF">2023-07-02T05:28:43Z</dcterms:created>
  <dcterms:modified xsi:type="dcterms:W3CDTF">2023-07-14T06:53:56Z</dcterms:modified>
</cp:coreProperties>
</file>