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4" r:id="rId2"/>
    <p:sldId id="258" r:id="rId3"/>
    <p:sldId id="260" r:id="rId4"/>
    <p:sldId id="261" r:id="rId5"/>
    <p:sldId id="282" r:id="rId6"/>
    <p:sldId id="287" r:id="rId7"/>
    <p:sldId id="289" r:id="rId8"/>
    <p:sldId id="288" r:id="rId9"/>
    <p:sldId id="290" r:id="rId10"/>
    <p:sldId id="291" r:id="rId11"/>
    <p:sldId id="293" r:id="rId12"/>
    <p:sldId id="294" r:id="rId13"/>
    <p:sldId id="297" r:id="rId14"/>
    <p:sldId id="298" r:id="rId15"/>
    <p:sldId id="299" r:id="rId16"/>
    <p:sldId id="300" r:id="rId17"/>
    <p:sldId id="278" r:id="rId18"/>
    <p:sldId id="301" r:id="rId19"/>
    <p:sldId id="302" r:id="rId20"/>
    <p:sldId id="279" r:id="rId21"/>
    <p:sldId id="303" r:id="rId22"/>
    <p:sldId id="305" r:id="rId23"/>
    <p:sldId id="304" r:id="rId24"/>
    <p:sldId id="306" r:id="rId25"/>
    <p:sldId id="326" r:id="rId26"/>
    <p:sldId id="327" r:id="rId27"/>
    <p:sldId id="328" r:id="rId28"/>
    <p:sldId id="331" r:id="rId29"/>
    <p:sldId id="332" r:id="rId30"/>
    <p:sldId id="325" r:id="rId31"/>
    <p:sldId id="317" r:id="rId32"/>
    <p:sldId id="329" r:id="rId33"/>
    <p:sldId id="33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A57"/>
    <a:srgbClr val="AFABAB"/>
    <a:srgbClr val="007700"/>
    <a:srgbClr val="FBE5D6"/>
    <a:srgbClr val="FF3E3E"/>
    <a:srgbClr val="6B50AC"/>
    <a:srgbClr val="427EBA"/>
    <a:srgbClr val="4472C4"/>
    <a:srgbClr val="0068B5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3A2284-143E-6FFB-B277-FB739042B1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A37E7-E6C6-0772-0369-2F9448433C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C49C2-91E2-4019-9562-07422A279DA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7B011-C5F5-33CC-AD7C-55269DD4EA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5C0BE-D463-A60F-054E-5DF267172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CC6CC-B3CF-4ADD-9D72-C5536518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06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3286-221C-418A-ABA5-8CBD2C4A5B2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82470-E83B-4D32-8285-BB08315A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6E-D42E-733F-386F-0335CEFE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0A57-2D07-8BBE-9CE8-5AFD6FAD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17FF-9C94-D08C-D5B1-6FF64F06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D5AE-0547-4B22-9FF1-61DC50066B0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DB7-D0E8-E0FE-802A-5810F49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2861-6AE9-4397-4A71-B5B6C19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877-2B63-A5C6-ECD2-0B3A6CC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9DE7-E449-21C5-8CC6-02CC4AAA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BA06-B769-51FF-2C07-1D6ABC59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8BF2-BD8A-41AE-9C1D-EB089E94831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A7E2-B51F-C8A6-16AD-A0737C6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9F6A-86F3-4BA9-7FBC-F73B25F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B16F2-6A40-AC7E-84F3-B10D8685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2744D-065F-817E-CFD7-2F731476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A4EB-612E-0E5E-A4A5-ED375DE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6C31-EB7B-4A64-ABE1-F0AB246A850A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100-1433-4AC2-7824-552233E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6133-20E5-C011-8824-E69C233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B7A-1911-4FE2-7015-CDB576F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F511-992D-C58B-9A15-85170C96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CD16-4539-CEB5-3592-A831029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0DC0-B3F2-439A-9114-5F53D4377D45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3C02-A569-50BA-44A7-AD498FA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AC85-44FC-BB27-F010-2241D5A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421-2830-0CD5-B0C1-5BDCD805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BA96-82F6-892D-5C21-A7751AC8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14C-DC34-29A9-74E9-2AA6781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5CD0-6878-49B6-96F5-F20F192C0B0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609-33B1-231C-2A77-242AE4E8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E1E2-DF8D-47D2-EB3D-164BF24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72D-D555-73E1-C7A2-59B6261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DAD2-3DBD-3849-E1DD-48A325F1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6A5D-A66A-8014-B592-4F10EBCC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CAA6-8473-EBBE-B039-BEE0C91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3E43-3A16-4047-B486-C7A15A332A3C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B93A-5DC6-B51E-2678-938F780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80F8-1C0D-E67F-CC2F-CD0D03C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B23-9B1F-28F7-9D3F-9D82D46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6FC7-3D6C-759F-DE9E-BC99ED42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2931-AEF8-AB4D-32F1-E2BE6677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5511-128D-B56A-42D8-81498D57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62ADB-F3F1-B318-B0B1-E990C64E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826D-CA8B-18E3-4FAB-3EF9E11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6F2D-B854-4AB5-B7E3-3EA6EE97A89A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DF66-2D58-AB6F-7422-1CB776C8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B2C77-2672-86DF-A34B-39F947B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412-A377-DC12-4631-E2A0680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4107-1D59-096E-435C-AADC0B07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E8A-3332-401A-B443-35F0A68A1277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1DB0-A199-A5FF-FCE1-52BF7EB1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16F3-CB93-B755-AD25-6517DC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A8CFD-3D40-EBBD-EC8F-6F4A7B4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8743-21A8-4AA2-9F78-5E14E55EAB74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43789-B813-AD88-E7EF-07E110C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FC4D-7853-C666-AA28-002DD81D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472-E91C-849C-9642-14620A8E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868-8704-82C1-FA2E-812343FA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0979-F5A7-18D0-42BD-2CF77512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9A76-2BCF-D513-94A1-22334AFA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320-C53B-4F9C-A839-A4EECC5AEF8C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3735-AB0A-0923-9100-88D195F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B063-E305-AAB0-D6AA-1EAD3BD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D943-6E07-2C91-26A2-3BB5EFC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5C19-8C37-B6BD-A6D9-4931E7F5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E101-C9DE-5F4C-85D5-363386C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6E78-FA38-0BB0-9146-C2B672D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E46-3299-4D41-94F8-85A67C9B0629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18E8-7671-EF58-F5D4-74AA7B6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C77A-27DD-9C03-CEE8-4B72963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1E73-6014-27CB-EE2B-F611044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C652-E486-686A-6A81-6DA6521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D998-8811-9E66-61AD-81AB25841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5FF1-919D-4037-93C8-1AE086EC194D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6CD9-564F-32E4-B0E2-1A2D40EF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1F19-5FEE-92CD-6459-5B0F6300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9765F-077F-B066-02BF-275D84F04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A5257-E5EE-C84B-85F6-09C1D251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Identifying the rules for classification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74304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71134-E89E-295C-06C9-0F7DCE60AD54}"/>
              </a:ext>
            </a:extLst>
          </p:cNvPr>
          <p:cNvCxnSpPr/>
          <p:nvPr/>
        </p:nvCxnSpPr>
        <p:spPr>
          <a:xfrm>
            <a:off x="7105475" y="4102217"/>
            <a:ext cx="0" cy="184557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10EBF-D269-587C-75C2-756F499C4C66}"/>
              </a:ext>
            </a:extLst>
          </p:cNvPr>
          <p:cNvCxnSpPr/>
          <p:nvPr/>
        </p:nvCxnSpPr>
        <p:spPr>
          <a:xfrm>
            <a:off x="7105475" y="5947795"/>
            <a:ext cx="267608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F9E58-EFAA-54CE-404A-0303AE0A0B0F}"/>
                  </a:ext>
                </a:extLst>
              </p:cNvPr>
              <p:cNvSpPr txBox="1"/>
              <p:nvPr/>
            </p:nvSpPr>
            <p:spPr>
              <a:xfrm>
                <a:off x="9722839" y="576312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F9E58-EFAA-54CE-404A-0303AE0A0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839" y="5763129"/>
                <a:ext cx="3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7EB929-9912-AC85-AC41-4D90268DFF33}"/>
              </a:ext>
            </a:extLst>
          </p:cNvPr>
          <p:cNvSpPr txBox="1"/>
          <p:nvPr/>
        </p:nvSpPr>
        <p:spPr>
          <a:xfrm>
            <a:off x="7105475" y="5947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AB709-4465-3A6D-9AAD-F5141B85E76A}"/>
              </a:ext>
            </a:extLst>
          </p:cNvPr>
          <p:cNvSpPr txBox="1"/>
          <p:nvPr/>
        </p:nvSpPr>
        <p:spPr>
          <a:xfrm>
            <a:off x="8406308" y="5947795"/>
            <a:ext cx="31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2C8C7-0753-A631-3EF4-E79F833BC689}"/>
              </a:ext>
            </a:extLst>
          </p:cNvPr>
          <p:cNvSpPr txBox="1"/>
          <p:nvPr/>
        </p:nvSpPr>
        <p:spPr>
          <a:xfrm>
            <a:off x="6507651" y="3727649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F3CCC-073B-EBF7-DE7A-4D00D7D34001}"/>
              </a:ext>
            </a:extLst>
          </p:cNvPr>
          <p:cNvSpPr txBox="1"/>
          <p:nvPr/>
        </p:nvSpPr>
        <p:spPr>
          <a:xfrm>
            <a:off x="6790733" y="4223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D2DCD3-A609-F96C-EA87-58CB8718DEA1}"/>
              </a:ext>
            </a:extLst>
          </p:cNvPr>
          <p:cNvCxnSpPr>
            <a:cxnSpLocks/>
          </p:cNvCxnSpPr>
          <p:nvPr/>
        </p:nvCxnSpPr>
        <p:spPr>
          <a:xfrm>
            <a:off x="7105475" y="5167619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D62272-9698-3A7A-88DC-33C08BF80328}"/>
              </a:ext>
            </a:extLst>
          </p:cNvPr>
          <p:cNvCxnSpPr/>
          <p:nvPr/>
        </p:nvCxnSpPr>
        <p:spPr>
          <a:xfrm>
            <a:off x="7105475" y="1658290"/>
            <a:ext cx="0" cy="184557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850613-4FC4-1235-234E-8F1B3A098634}"/>
              </a:ext>
            </a:extLst>
          </p:cNvPr>
          <p:cNvCxnSpPr/>
          <p:nvPr/>
        </p:nvCxnSpPr>
        <p:spPr>
          <a:xfrm>
            <a:off x="7105475" y="3503868"/>
            <a:ext cx="267608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B17FCA-DF9C-F388-B4DE-E124B377C710}"/>
              </a:ext>
            </a:extLst>
          </p:cNvPr>
          <p:cNvSpPr txBox="1"/>
          <p:nvPr/>
        </p:nvSpPr>
        <p:spPr>
          <a:xfrm>
            <a:off x="7105475" y="350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A3A34-9DE7-DD2A-65DB-75AC7297E714}"/>
              </a:ext>
            </a:extLst>
          </p:cNvPr>
          <p:cNvSpPr txBox="1"/>
          <p:nvPr/>
        </p:nvSpPr>
        <p:spPr>
          <a:xfrm>
            <a:off x="8406308" y="3503868"/>
            <a:ext cx="31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54E3E-6B6B-A2E8-6250-C5F70E7D9985}"/>
              </a:ext>
            </a:extLst>
          </p:cNvPr>
          <p:cNvSpPr txBox="1"/>
          <p:nvPr/>
        </p:nvSpPr>
        <p:spPr>
          <a:xfrm>
            <a:off x="6507651" y="136173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Surprise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4AECE0BC-5352-6AF9-3DE1-E89D3F84960C}"/>
              </a:ext>
            </a:extLst>
          </p:cNvPr>
          <p:cNvSpPr/>
          <p:nvPr/>
        </p:nvSpPr>
        <p:spPr>
          <a:xfrm>
            <a:off x="7180896" y="3034283"/>
            <a:ext cx="117484" cy="4611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17F2C6-1E27-0602-4674-D1243C15E6E6}"/>
                  </a:ext>
                </a:extLst>
              </p:cNvPr>
              <p:cNvSpPr txBox="1"/>
              <p:nvPr/>
            </p:nvSpPr>
            <p:spPr>
              <a:xfrm>
                <a:off x="6771729" y="331081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17F2C6-1E27-0602-4674-D1243C15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729" y="3310810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570DAF-114D-5417-DCA9-4FAE2DD5E268}"/>
                  </a:ext>
                </a:extLst>
              </p:cNvPr>
              <p:cNvSpPr txBox="1"/>
              <p:nvPr/>
            </p:nvSpPr>
            <p:spPr>
              <a:xfrm>
                <a:off x="6726613" y="575011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570DAF-114D-5417-DCA9-4FAE2DD5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13" y="5750116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9A56D3-C176-550F-BF7C-CA0B15932838}"/>
              </a:ext>
            </a:extLst>
          </p:cNvPr>
          <p:cNvSpPr/>
          <p:nvPr/>
        </p:nvSpPr>
        <p:spPr>
          <a:xfrm>
            <a:off x="7118742" y="4790326"/>
            <a:ext cx="392278" cy="11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𝑢𝑟𝑝𝑟𝑖𝑠𝑒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𝐿𝑜𝑤𝑒𝑟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𝑆𝑢𝑟𝑝𝑟𝑖𝑠𝑒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𝐻𝑖𝑔h𝑒𝑟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5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07ACD05-4377-438F-B4EE-1670534062A2}"/>
              </a:ext>
            </a:extLst>
          </p:cNvPr>
          <p:cNvSpPr/>
          <p:nvPr/>
        </p:nvSpPr>
        <p:spPr>
          <a:xfrm>
            <a:off x="8330554" y="5582884"/>
            <a:ext cx="3922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195FEB-F7E2-6C44-B1A8-D306F06A6BA1}"/>
              </a:ext>
            </a:extLst>
          </p:cNvPr>
          <p:cNvCxnSpPr>
            <a:cxnSpLocks/>
          </p:cNvCxnSpPr>
          <p:nvPr/>
        </p:nvCxnSpPr>
        <p:spPr>
          <a:xfrm>
            <a:off x="7105475" y="5582884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93BC29-E91A-A2E6-F39B-BB7EC8F437E3}"/>
              </a:ext>
            </a:extLst>
          </p:cNvPr>
          <p:cNvCxnSpPr>
            <a:cxnSpLocks/>
          </p:cNvCxnSpPr>
          <p:nvPr/>
        </p:nvCxnSpPr>
        <p:spPr>
          <a:xfrm>
            <a:off x="7105475" y="4790347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7BDC8A-C2DE-C02C-C274-CC2A7420903F}"/>
                  </a:ext>
                </a:extLst>
              </p:cNvPr>
              <p:cNvSpPr txBox="1"/>
              <p:nvPr/>
            </p:nvSpPr>
            <p:spPr>
              <a:xfrm>
                <a:off x="6422043" y="53868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7BDC8A-C2DE-C02C-C274-CC2A7420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043" y="5386886"/>
                <a:ext cx="6703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360D3A-A3DD-938E-CDE5-EA3F577222F0}"/>
                  </a:ext>
                </a:extLst>
              </p:cNvPr>
              <p:cNvSpPr txBox="1"/>
              <p:nvPr/>
            </p:nvSpPr>
            <p:spPr>
              <a:xfrm>
                <a:off x="6511811" y="4970047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0. 5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360D3A-A3DD-938E-CDE5-EA3F5772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811" y="4970047"/>
                <a:ext cx="5806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107B2-2DB6-96B7-7EF9-2AC6F56B7B82}"/>
                  </a:ext>
                </a:extLst>
              </p:cNvPr>
              <p:cNvSpPr txBox="1"/>
              <p:nvPr/>
            </p:nvSpPr>
            <p:spPr>
              <a:xfrm>
                <a:off x="6383571" y="4561600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0. 75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107B2-2DB6-96B7-7EF9-2AC6F56B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71" y="4561600"/>
                <a:ext cx="7088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Up 26">
            <a:extLst>
              <a:ext uri="{FF2B5EF4-FFF2-40B4-BE49-F238E27FC236}">
                <a16:creationId xmlns:a16="http://schemas.microsoft.com/office/drawing/2014/main" id="{C77037B5-E67B-5122-FD4E-79693D715B70}"/>
              </a:ext>
            </a:extLst>
          </p:cNvPr>
          <p:cNvSpPr/>
          <p:nvPr/>
        </p:nvSpPr>
        <p:spPr>
          <a:xfrm>
            <a:off x="8506257" y="2192243"/>
            <a:ext cx="117484" cy="1325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E90C7-BBF8-FCA6-1DCF-E796BF7D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42681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r>
                  <a:rPr lang="en-AU" sz="2800" i="0" dirty="0">
                    <a:latin typeface="+mj-lt"/>
                  </a:rPr>
                  <a:t>When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i="0" dirty="0">
                    <a:latin typeface="+mj-lt"/>
                  </a:rPr>
                  <a:t> are independent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i="0" dirty="0">
                    <a:latin typeface="+mj-lt"/>
                  </a:rPr>
                  <a:t> the surprises of both these events happening is the sum of surprises</a:t>
                </a:r>
                <a:r>
                  <a:rPr lang="en-AU" sz="2800" dirty="0">
                    <a:latin typeface="+mj-lt"/>
                  </a:rPr>
                  <a:t>.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16DF311-5F34-8AF6-5606-A5EFECDBE44D}"/>
                  </a:ext>
                </a:extLst>
              </p:cNvPr>
              <p:cNvSpPr/>
              <p:nvPr/>
            </p:nvSpPr>
            <p:spPr>
              <a:xfrm>
                <a:off x="6475591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  <a:p>
                <a:r>
                  <a:rPr lang="en-AU" sz="2800" i="0" dirty="0">
                    <a:latin typeface="+mj-lt"/>
                  </a:rPr>
                  <a:t>Surprise is a continuous function. </a:t>
                </a:r>
              </a:p>
              <a:p>
                <a:r>
                  <a:rPr lang="en-AU" sz="2800" dirty="0">
                    <a:latin typeface="+mj-lt"/>
                  </a:rPr>
                  <a:t>The function that satisfies this all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i="0" dirty="0">
                  <a:latin typeface="+mj-lt"/>
                </a:endParaRPr>
              </a:p>
              <a:p>
                <a:endParaRPr lang="en-US" sz="2800" b="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16DF311-5F34-8AF6-5606-A5EFECDBE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591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2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E785159-11A0-9AFC-76FD-F2793C672F02}"/>
              </a:ext>
            </a:extLst>
          </p:cNvPr>
          <p:cNvGrpSpPr/>
          <p:nvPr/>
        </p:nvGrpSpPr>
        <p:grpSpPr>
          <a:xfrm>
            <a:off x="7782565" y="4448722"/>
            <a:ext cx="3002910" cy="2152103"/>
            <a:chOff x="7782565" y="4340772"/>
            <a:chExt cx="3002910" cy="21521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127AA7A-05F0-5AA7-B30A-BD04AD977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2565" y="4340772"/>
              <a:ext cx="3002910" cy="2152103"/>
            </a:xfrm>
            <a:prstGeom prst="rect">
              <a:avLst/>
            </a:prstGeom>
          </p:spPr>
        </p:pic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09A3C4-B5C3-BD5F-49E1-A6D18947A4A5}"/>
                </a:ext>
              </a:extLst>
            </p:cNvPr>
            <p:cNvSpPr/>
            <p:nvPr/>
          </p:nvSpPr>
          <p:spPr>
            <a:xfrm>
              <a:off x="7972426" y="4343400"/>
              <a:ext cx="2762250" cy="2057400"/>
            </a:xfrm>
            <a:custGeom>
              <a:avLst/>
              <a:gdLst>
                <a:gd name="connsiteX0" fmla="*/ 12831 w 3613281"/>
                <a:gd name="connsiteY0" fmla="*/ 0 h 2102555"/>
                <a:gd name="connsiteX1" fmla="*/ 12831 w 3613281"/>
                <a:gd name="connsiteY1" fmla="*/ 971550 h 2102555"/>
                <a:gd name="connsiteX2" fmla="*/ 146181 w 3613281"/>
                <a:gd name="connsiteY2" fmla="*/ 1571625 h 2102555"/>
                <a:gd name="connsiteX3" fmla="*/ 1146306 w 3613281"/>
                <a:gd name="connsiteY3" fmla="*/ 1905000 h 2102555"/>
                <a:gd name="connsiteX4" fmla="*/ 2298831 w 3613281"/>
                <a:gd name="connsiteY4" fmla="*/ 2038350 h 2102555"/>
                <a:gd name="connsiteX5" fmla="*/ 2775081 w 3613281"/>
                <a:gd name="connsiteY5" fmla="*/ 2057400 h 2102555"/>
                <a:gd name="connsiteX6" fmla="*/ 3613281 w 3613281"/>
                <a:gd name="connsiteY6" fmla="*/ 1438275 h 2102555"/>
                <a:gd name="connsiteX0" fmla="*/ 12831 w 2775081"/>
                <a:gd name="connsiteY0" fmla="*/ 0 h 2102555"/>
                <a:gd name="connsiteX1" fmla="*/ 12831 w 2775081"/>
                <a:gd name="connsiteY1" fmla="*/ 971550 h 2102555"/>
                <a:gd name="connsiteX2" fmla="*/ 146181 w 2775081"/>
                <a:gd name="connsiteY2" fmla="*/ 1571625 h 2102555"/>
                <a:gd name="connsiteX3" fmla="*/ 1146306 w 2775081"/>
                <a:gd name="connsiteY3" fmla="*/ 1905000 h 2102555"/>
                <a:gd name="connsiteX4" fmla="*/ 2298831 w 2775081"/>
                <a:gd name="connsiteY4" fmla="*/ 2038350 h 2102555"/>
                <a:gd name="connsiteX5" fmla="*/ 2775081 w 2775081"/>
                <a:gd name="connsiteY5" fmla="*/ 2057400 h 2102555"/>
                <a:gd name="connsiteX0" fmla="*/ 12831 w 2775081"/>
                <a:gd name="connsiteY0" fmla="*/ 0 h 2064455"/>
                <a:gd name="connsiteX1" fmla="*/ 12831 w 2775081"/>
                <a:gd name="connsiteY1" fmla="*/ 971550 h 2064455"/>
                <a:gd name="connsiteX2" fmla="*/ 146181 w 2775081"/>
                <a:gd name="connsiteY2" fmla="*/ 1571625 h 2064455"/>
                <a:gd name="connsiteX3" fmla="*/ 1146306 w 2775081"/>
                <a:gd name="connsiteY3" fmla="*/ 1905000 h 2064455"/>
                <a:gd name="connsiteX4" fmla="*/ 2298831 w 2775081"/>
                <a:gd name="connsiteY4" fmla="*/ 2038350 h 2064455"/>
                <a:gd name="connsiteX5" fmla="*/ 2775081 w 2775081"/>
                <a:gd name="connsiteY5" fmla="*/ 2057400 h 2064455"/>
                <a:gd name="connsiteX0" fmla="*/ 12831 w 2775081"/>
                <a:gd name="connsiteY0" fmla="*/ 0 h 2057400"/>
                <a:gd name="connsiteX1" fmla="*/ 12831 w 2775081"/>
                <a:gd name="connsiteY1" fmla="*/ 971550 h 2057400"/>
                <a:gd name="connsiteX2" fmla="*/ 146181 w 2775081"/>
                <a:gd name="connsiteY2" fmla="*/ 1571625 h 2057400"/>
                <a:gd name="connsiteX3" fmla="*/ 1146306 w 2775081"/>
                <a:gd name="connsiteY3" fmla="*/ 1905000 h 2057400"/>
                <a:gd name="connsiteX4" fmla="*/ 2775081 w 2775081"/>
                <a:gd name="connsiteY4" fmla="*/ 2057400 h 2057400"/>
                <a:gd name="connsiteX0" fmla="*/ 22464 w 2784714"/>
                <a:gd name="connsiteY0" fmla="*/ 0 h 2057400"/>
                <a:gd name="connsiteX1" fmla="*/ 22464 w 2784714"/>
                <a:gd name="connsiteY1" fmla="*/ 971550 h 2057400"/>
                <a:gd name="connsiteX2" fmla="*/ 289164 w 2784714"/>
                <a:gd name="connsiteY2" fmla="*/ 1647825 h 2057400"/>
                <a:gd name="connsiteX3" fmla="*/ 1155939 w 2784714"/>
                <a:gd name="connsiteY3" fmla="*/ 1905000 h 2057400"/>
                <a:gd name="connsiteX4" fmla="*/ 2784714 w 2784714"/>
                <a:gd name="connsiteY4" fmla="*/ 2057400 h 2057400"/>
                <a:gd name="connsiteX0" fmla="*/ 22464 w 2784714"/>
                <a:gd name="connsiteY0" fmla="*/ 0 h 2057400"/>
                <a:gd name="connsiteX1" fmla="*/ 22464 w 2784714"/>
                <a:gd name="connsiteY1" fmla="*/ 971550 h 2057400"/>
                <a:gd name="connsiteX2" fmla="*/ 289164 w 2784714"/>
                <a:gd name="connsiteY2" fmla="*/ 1647825 h 2057400"/>
                <a:gd name="connsiteX3" fmla="*/ 1155939 w 2784714"/>
                <a:gd name="connsiteY3" fmla="*/ 1905000 h 2057400"/>
                <a:gd name="connsiteX4" fmla="*/ 2784714 w 2784714"/>
                <a:gd name="connsiteY4" fmla="*/ 2057400 h 2057400"/>
                <a:gd name="connsiteX0" fmla="*/ 68617 w 2830867"/>
                <a:gd name="connsiteY0" fmla="*/ 0 h 2057400"/>
                <a:gd name="connsiteX1" fmla="*/ 68617 w 2830867"/>
                <a:gd name="connsiteY1" fmla="*/ 971550 h 2057400"/>
                <a:gd name="connsiteX2" fmla="*/ 335317 w 2830867"/>
                <a:gd name="connsiteY2" fmla="*/ 1647825 h 2057400"/>
                <a:gd name="connsiteX3" fmla="*/ 1202092 w 2830867"/>
                <a:gd name="connsiteY3" fmla="*/ 1905000 h 2057400"/>
                <a:gd name="connsiteX4" fmla="*/ 2830867 w 2830867"/>
                <a:gd name="connsiteY4" fmla="*/ 2057400 h 2057400"/>
                <a:gd name="connsiteX0" fmla="*/ 86485 w 2848735"/>
                <a:gd name="connsiteY0" fmla="*/ 0 h 2057400"/>
                <a:gd name="connsiteX1" fmla="*/ 86485 w 2848735"/>
                <a:gd name="connsiteY1" fmla="*/ 971550 h 2057400"/>
                <a:gd name="connsiteX2" fmla="*/ 1219960 w 2848735"/>
                <a:gd name="connsiteY2" fmla="*/ 1905000 h 2057400"/>
                <a:gd name="connsiteX3" fmla="*/ 2848735 w 2848735"/>
                <a:gd name="connsiteY3" fmla="*/ 2057400 h 2057400"/>
                <a:gd name="connsiteX0" fmla="*/ 32166 w 2794416"/>
                <a:gd name="connsiteY0" fmla="*/ 0 h 2057400"/>
                <a:gd name="connsiteX1" fmla="*/ 117891 w 2794416"/>
                <a:gd name="connsiteY1" fmla="*/ 1438275 h 2057400"/>
                <a:gd name="connsiteX2" fmla="*/ 1165641 w 2794416"/>
                <a:gd name="connsiteY2" fmla="*/ 1905000 h 2057400"/>
                <a:gd name="connsiteX3" fmla="*/ 2794416 w 2794416"/>
                <a:gd name="connsiteY3" fmla="*/ 2057400 h 2057400"/>
                <a:gd name="connsiteX0" fmla="*/ 5916 w 2768166"/>
                <a:gd name="connsiteY0" fmla="*/ 0 h 2057400"/>
                <a:gd name="connsiteX1" fmla="*/ 91641 w 2768166"/>
                <a:gd name="connsiteY1" fmla="*/ 1438275 h 2057400"/>
                <a:gd name="connsiteX2" fmla="*/ 1139391 w 2768166"/>
                <a:gd name="connsiteY2" fmla="*/ 1905000 h 2057400"/>
                <a:gd name="connsiteX3" fmla="*/ 2768166 w 2768166"/>
                <a:gd name="connsiteY3" fmla="*/ 2057400 h 2057400"/>
                <a:gd name="connsiteX0" fmla="*/ 5916 w 2768166"/>
                <a:gd name="connsiteY0" fmla="*/ 0 h 2057400"/>
                <a:gd name="connsiteX1" fmla="*/ 91641 w 2768166"/>
                <a:gd name="connsiteY1" fmla="*/ 1438275 h 2057400"/>
                <a:gd name="connsiteX2" fmla="*/ 1139391 w 2768166"/>
                <a:gd name="connsiteY2" fmla="*/ 1905000 h 2057400"/>
                <a:gd name="connsiteX3" fmla="*/ 2768166 w 2768166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82919 w 2845169"/>
                <a:gd name="connsiteY0" fmla="*/ 0 h 2057400"/>
                <a:gd name="connsiteX1" fmla="*/ 168644 w 2845169"/>
                <a:gd name="connsiteY1" fmla="*/ 1438275 h 2057400"/>
                <a:gd name="connsiteX2" fmla="*/ 1216394 w 2845169"/>
                <a:gd name="connsiteY2" fmla="*/ 1905000 h 2057400"/>
                <a:gd name="connsiteX3" fmla="*/ 2845169 w 2845169"/>
                <a:gd name="connsiteY3" fmla="*/ 2057400 h 2057400"/>
                <a:gd name="connsiteX0" fmla="*/ 78196 w 2840446"/>
                <a:gd name="connsiteY0" fmla="*/ 0 h 2057400"/>
                <a:gd name="connsiteX1" fmla="*/ 163921 w 2840446"/>
                <a:gd name="connsiteY1" fmla="*/ 1438275 h 2057400"/>
                <a:gd name="connsiteX2" fmla="*/ 1211671 w 2840446"/>
                <a:gd name="connsiteY2" fmla="*/ 1905000 h 2057400"/>
                <a:gd name="connsiteX3" fmla="*/ 2840446 w 2840446"/>
                <a:gd name="connsiteY3" fmla="*/ 2057400 h 2057400"/>
                <a:gd name="connsiteX0" fmla="*/ 861 w 2763111"/>
                <a:gd name="connsiteY0" fmla="*/ 0 h 2057400"/>
                <a:gd name="connsiteX1" fmla="*/ 264386 w 2763111"/>
                <a:gd name="connsiteY1" fmla="*/ 1657350 h 2057400"/>
                <a:gd name="connsiteX2" fmla="*/ 1134336 w 2763111"/>
                <a:gd name="connsiteY2" fmla="*/ 1905000 h 2057400"/>
                <a:gd name="connsiteX3" fmla="*/ 2763111 w 2763111"/>
                <a:gd name="connsiteY3" fmla="*/ 2057400 h 2057400"/>
                <a:gd name="connsiteX0" fmla="*/ 36115 w 2798365"/>
                <a:gd name="connsiteY0" fmla="*/ 0 h 2057400"/>
                <a:gd name="connsiteX1" fmla="*/ 299640 w 2798365"/>
                <a:gd name="connsiteY1" fmla="*/ 1657350 h 2057400"/>
                <a:gd name="connsiteX2" fmla="*/ 1169590 w 2798365"/>
                <a:gd name="connsiteY2" fmla="*/ 1905000 h 2057400"/>
                <a:gd name="connsiteX3" fmla="*/ 2798365 w 2798365"/>
                <a:gd name="connsiteY3" fmla="*/ 2057400 h 2057400"/>
                <a:gd name="connsiteX0" fmla="*/ 0 w 2762250"/>
                <a:gd name="connsiteY0" fmla="*/ 0 h 2057400"/>
                <a:gd name="connsiteX1" fmla="*/ 409575 w 2762250"/>
                <a:gd name="connsiteY1" fmla="*/ 1724025 h 2057400"/>
                <a:gd name="connsiteX2" fmla="*/ 1133475 w 2762250"/>
                <a:gd name="connsiteY2" fmla="*/ 1905000 h 2057400"/>
                <a:gd name="connsiteX3" fmla="*/ 2762250 w 2762250"/>
                <a:gd name="connsiteY3" fmla="*/ 2057400 h 2057400"/>
                <a:gd name="connsiteX0" fmla="*/ 46279 w 2808529"/>
                <a:gd name="connsiteY0" fmla="*/ 0 h 2057400"/>
                <a:gd name="connsiteX1" fmla="*/ 455854 w 2808529"/>
                <a:gd name="connsiteY1" fmla="*/ 1724025 h 2057400"/>
                <a:gd name="connsiteX2" fmla="*/ 1179754 w 2808529"/>
                <a:gd name="connsiteY2" fmla="*/ 1905000 h 2057400"/>
                <a:gd name="connsiteX3" fmla="*/ 2808529 w 2808529"/>
                <a:gd name="connsiteY3" fmla="*/ 2057400 h 2057400"/>
                <a:gd name="connsiteX0" fmla="*/ 1321 w 2763571"/>
                <a:gd name="connsiteY0" fmla="*/ 0 h 2057400"/>
                <a:gd name="connsiteX1" fmla="*/ 585521 w 2763571"/>
                <a:gd name="connsiteY1" fmla="*/ 1774825 h 2057400"/>
                <a:gd name="connsiteX2" fmla="*/ 1134796 w 2763571"/>
                <a:gd name="connsiteY2" fmla="*/ 1905000 h 2057400"/>
                <a:gd name="connsiteX3" fmla="*/ 2763571 w 2763571"/>
                <a:gd name="connsiteY3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2344 w 2764594"/>
                <a:gd name="connsiteY0" fmla="*/ 0 h 2057400"/>
                <a:gd name="connsiteX1" fmla="*/ 586544 w 2764594"/>
                <a:gd name="connsiteY1" fmla="*/ 1774825 h 2057400"/>
                <a:gd name="connsiteX2" fmla="*/ 2764594 w 2764594"/>
                <a:gd name="connsiteY2" fmla="*/ 2057400 h 2057400"/>
                <a:gd name="connsiteX0" fmla="*/ 1543 w 2763793"/>
                <a:gd name="connsiteY0" fmla="*/ 0 h 2057400"/>
                <a:gd name="connsiteX1" fmla="*/ 585743 w 2763793"/>
                <a:gd name="connsiteY1" fmla="*/ 1774825 h 2057400"/>
                <a:gd name="connsiteX2" fmla="*/ 2763793 w 2763793"/>
                <a:gd name="connsiteY2" fmla="*/ 2057400 h 2057400"/>
                <a:gd name="connsiteX0" fmla="*/ 1543 w 2763793"/>
                <a:gd name="connsiteY0" fmla="*/ 0 h 2057400"/>
                <a:gd name="connsiteX1" fmla="*/ 585743 w 2763793"/>
                <a:gd name="connsiteY1" fmla="*/ 1774825 h 2057400"/>
                <a:gd name="connsiteX2" fmla="*/ 2763793 w 2763793"/>
                <a:gd name="connsiteY2" fmla="*/ 2057400 h 2057400"/>
                <a:gd name="connsiteX0" fmla="*/ 1976 w 2764226"/>
                <a:gd name="connsiteY0" fmla="*/ 0 h 2057400"/>
                <a:gd name="connsiteX1" fmla="*/ 586176 w 2764226"/>
                <a:gd name="connsiteY1" fmla="*/ 1774825 h 2057400"/>
                <a:gd name="connsiteX2" fmla="*/ 2764226 w 2764226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2250" h="2057400">
                  <a:moveTo>
                    <a:pt x="0" y="0"/>
                  </a:moveTo>
                  <a:cubicBezTo>
                    <a:pt x="11906" y="1269206"/>
                    <a:pt x="-88321" y="1565067"/>
                    <a:pt x="584200" y="1774825"/>
                  </a:cubicBezTo>
                  <a:cubicBezTo>
                    <a:pt x="1149400" y="1964460"/>
                    <a:pt x="2296583" y="2024724"/>
                    <a:pt x="2762250" y="2057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5DE3A9D-E184-18D3-586D-8BFB97913A25}"/>
              </a:ext>
            </a:extLst>
          </p:cNvPr>
          <p:cNvSpPr txBox="1"/>
          <p:nvPr/>
        </p:nvSpPr>
        <p:spPr>
          <a:xfrm>
            <a:off x="7725881" y="6420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AC6459-0F9B-46A3-ADEC-C321335D116E}"/>
              </a:ext>
            </a:extLst>
          </p:cNvPr>
          <p:cNvSpPr txBox="1"/>
          <p:nvPr/>
        </p:nvSpPr>
        <p:spPr>
          <a:xfrm>
            <a:off x="10540473" y="6420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AFE36-0D8A-EE01-7896-3B98B1A3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92458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3235081" y="2960878"/>
                <a:ext cx="5721838" cy="282848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800" u="sng" dirty="0"/>
                  <a:t>Entropy = Expected Surprise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81" y="2960878"/>
                <a:ext cx="5721838" cy="2828489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t="-2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98DBE6-EEA9-9EF5-A012-84BC9915357B}"/>
                  </a:ext>
                </a:extLst>
              </p:cNvPr>
              <p:cNvSpPr txBox="1"/>
              <p:nvPr/>
            </p:nvSpPr>
            <p:spPr>
              <a:xfrm>
                <a:off x="1752600" y="1405660"/>
                <a:ext cx="9435124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3200" dirty="0"/>
                  <a:t> is defined as the “expected surprise” in the possible outcomes of it.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98DBE6-EEA9-9EF5-A012-84BC9915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05660"/>
                <a:ext cx="9435124" cy="1077218"/>
              </a:xfrm>
              <a:prstGeom prst="rect">
                <a:avLst/>
              </a:prstGeom>
              <a:blipFill>
                <a:blip r:embed="rId4"/>
                <a:stretch>
                  <a:fillRect l="-1681"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BF766-5D8D-07CB-C875-AB154A6B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56630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0605-C51B-A3D5-F252-74CD56BE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 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89C3-BB2C-7284-DC91-9D703D147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347" y="326250"/>
            <a:ext cx="5370778" cy="18922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Entropy the expected surprise is high, i.e.,  when the “coin is fair”. </a:t>
            </a:r>
          </a:p>
          <a:p>
            <a:pPr lvl="1"/>
            <a:r>
              <a:rPr lang="en-US" dirty="0"/>
              <a:t>When the classifier is giving mixed signal.</a:t>
            </a:r>
          </a:p>
          <a:p>
            <a:r>
              <a:rPr lang="en-US" dirty="0"/>
              <a:t>Entropy is low when the expected surprise is low, i.e.,  when the “coin is unfair”. </a:t>
            </a:r>
          </a:p>
          <a:p>
            <a:pPr lvl="1"/>
            <a:r>
              <a:rPr lang="en-US" dirty="0"/>
              <a:t>When the classifier is giving a pure signal.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DD7FDB-98DE-FCBD-3875-8F2B897A4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76" y="2673063"/>
            <a:ext cx="3638784" cy="3516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539730-E29C-901E-1BD1-5FE78A043732}"/>
              </a:ext>
            </a:extLst>
          </p:cNvPr>
          <p:cNvSpPr txBox="1"/>
          <p:nvPr/>
        </p:nvSpPr>
        <p:spPr>
          <a:xfrm>
            <a:off x="8332833" y="2562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9EFC1-31BF-0049-5B69-089DCBB50516}"/>
              </a:ext>
            </a:extLst>
          </p:cNvPr>
          <p:cNvSpPr txBox="1"/>
          <p:nvPr/>
        </p:nvSpPr>
        <p:spPr>
          <a:xfrm>
            <a:off x="8332833" y="586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1AEA8-E721-D8FE-A699-357F8BAB7A57}"/>
              </a:ext>
            </a:extLst>
          </p:cNvPr>
          <p:cNvSpPr txBox="1"/>
          <p:nvPr/>
        </p:nvSpPr>
        <p:spPr>
          <a:xfrm rot="16200000">
            <a:off x="7151779" y="4208469"/>
            <a:ext cx="20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Entropy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AE380-37DF-C890-154F-4F802F5DB3E8}"/>
              </a:ext>
            </a:extLst>
          </p:cNvPr>
          <p:cNvSpPr txBox="1"/>
          <p:nvPr/>
        </p:nvSpPr>
        <p:spPr>
          <a:xfrm>
            <a:off x="8049287" y="6159625"/>
            <a:ext cx="45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of Heads 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5016B1-BE46-A047-22A2-23A967B55309}"/>
              </a:ext>
            </a:extLst>
          </p:cNvPr>
          <p:cNvSpPr txBox="1"/>
          <p:nvPr/>
        </p:nvSpPr>
        <p:spPr>
          <a:xfrm>
            <a:off x="8483676" y="602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FC3AD-0718-07C1-E38A-E5BFCE5295EC}"/>
              </a:ext>
            </a:extLst>
          </p:cNvPr>
          <p:cNvSpPr txBox="1"/>
          <p:nvPr/>
        </p:nvSpPr>
        <p:spPr>
          <a:xfrm>
            <a:off x="11820774" y="602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690BB2-D314-E2B4-174F-1CE49C8B89E8}"/>
              </a:ext>
            </a:extLst>
          </p:cNvPr>
          <p:cNvCxnSpPr>
            <a:cxnSpLocks/>
          </p:cNvCxnSpPr>
          <p:nvPr/>
        </p:nvCxnSpPr>
        <p:spPr>
          <a:xfrm>
            <a:off x="5953125" y="5743575"/>
            <a:ext cx="26813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0D14C01-82D2-7ADF-3806-D57EA0D31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2188" y="1843088"/>
                <a:ext cx="6284912" cy="4498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Fair Coin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=−2×0.5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r>
                  <a:rPr lang="en-US" dirty="0"/>
                  <a:t>Biased Coin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0D14C01-82D2-7ADF-3806-D57EA0D3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88" y="1843088"/>
                <a:ext cx="6284912" cy="4498975"/>
              </a:xfrm>
              <a:prstGeom prst="rect">
                <a:avLst/>
              </a:prstGeom>
              <a:blipFill>
                <a:blip r:embed="rId3"/>
                <a:stretch>
                  <a:fillRect l="-1552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B018123-42A5-6580-7179-6CD178B85FC0}"/>
              </a:ext>
            </a:extLst>
          </p:cNvPr>
          <p:cNvCxnSpPr>
            <a:cxnSpLocks/>
          </p:cNvCxnSpPr>
          <p:nvPr/>
        </p:nvCxnSpPr>
        <p:spPr>
          <a:xfrm>
            <a:off x="5543550" y="2350967"/>
            <a:ext cx="4759518" cy="3680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DB6BA-04B9-09CB-8C2A-D5CA0910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9922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6013632-8990-F7C1-0E57-8FD1BCADF1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decision tree at a given node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classes the entropy metric is defined as: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∈1..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entropy loss when we split that node on a feature is given by: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6013632-8990-F7C1-0E57-8FD1BCADF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580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7FAC0-55BA-B2D6-5CEC-5F923219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7883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0.97−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×0.46−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×0.55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=0.4749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  <a:blipFill>
                <a:blip r:embed="rId2"/>
                <a:stretch>
                  <a:fillRect l="-2104" t="-6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749508" y="1269551"/>
            <a:ext cx="7234892" cy="4901219"/>
            <a:chOff x="4749508" y="1269551"/>
            <a:chExt cx="7234892" cy="49012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55</a:t>
                </a:r>
              </a:p>
              <a:p>
                <a:r>
                  <a:rPr lang="en-US" dirty="0"/>
                  <a:t>#Bajji 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511337" y="3864829"/>
                <a:ext cx="1404744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5</a:t>
                </a:r>
              </a:p>
              <a:p>
                <a:pPr algn="r"/>
                <a:r>
                  <a:rPr lang="en-US" dirty="0"/>
                  <a:t>#Bajji 34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442289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442289" cy="489429"/>
                </a:xfrm>
                <a:prstGeom prst="rect">
                  <a:avLst/>
                </a:prstGeom>
                <a:blipFill>
                  <a:blip r:embed="rId3"/>
                  <a:stretch>
                    <a:fillRect l="-1416"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93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=0.46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blipFill>
                  <a:blip r:embed="rId5"/>
                  <a:stretch>
                    <a:fillRect l="-87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3E5BC-2ED3-EB2E-5F76-F644A5F4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10798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 –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0.97−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×0.81−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Miss-Classification Loss was insensitive to this case (0 reduction) while entropy loss shows a slight reduction accounting for the purity on the left branch.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  <a:blipFill>
                <a:blip r:embed="rId2"/>
                <a:stretch>
                  <a:fillRect l="-2345" t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749508" y="1269551"/>
            <a:ext cx="6939939" cy="4901219"/>
            <a:chOff x="4749508" y="1269551"/>
            <a:chExt cx="6939939" cy="49012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30</a:t>
                </a:r>
              </a:p>
              <a:p>
                <a:r>
                  <a:rPr lang="en-US" dirty="0"/>
                  <a:t>#Bajji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394318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30</a:t>
                </a:r>
              </a:p>
              <a:p>
                <a:pPr algn="r"/>
                <a:r>
                  <a:rPr lang="en-US" dirty="0"/>
                  <a:t>#Bajji 30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147336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147336" cy="485774"/>
                </a:xfrm>
                <a:prstGeom prst="rect">
                  <a:avLst/>
                </a:prstGeom>
                <a:blipFill>
                  <a:blip r:embed="rId3"/>
                  <a:stretch>
                    <a:fillRect l="-1547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93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blipFill>
                  <a:blip r:embed="rId5"/>
                  <a:stretch>
                    <a:fillRect l="-87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12136-7406-0028-07F4-D21996B0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95495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F399-F91E-1C3A-A7E1-EA573A57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Gini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B3070-BE90-45FD-FD9E-39DFB2CEB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299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Gini Loss is similar to the Entropy loss function in the form of the graph, with a difference being that it is a polynomial expression.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∈1..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B3070-BE90-45FD-FD9E-39DFB2CEB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29920"/>
              </a:xfrm>
              <a:blipFill>
                <a:blip r:embed="rId2"/>
                <a:stretch>
                  <a:fillRect l="-1217" t="-385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3F8EA83-80A0-2D94-565F-8CFCC7F7AC85}"/>
              </a:ext>
            </a:extLst>
          </p:cNvPr>
          <p:cNvGrpSpPr/>
          <p:nvPr/>
        </p:nvGrpSpPr>
        <p:grpSpPr>
          <a:xfrm>
            <a:off x="7836582" y="3659239"/>
            <a:ext cx="3917014" cy="3087726"/>
            <a:chOff x="8172857" y="3363964"/>
            <a:chExt cx="3917014" cy="30877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A075E6-7549-72CF-34CD-19FD2F325631}"/>
                </a:ext>
              </a:extLst>
            </p:cNvPr>
            <p:cNvSpPr txBox="1"/>
            <p:nvPr/>
          </p:nvSpPr>
          <p:spPr>
            <a:xfrm rot="16200000">
              <a:off x="7544745" y="4482102"/>
              <a:ext cx="2004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Loss Metrics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480498-9B0F-10DB-39D9-C0D23892B172}"/>
                </a:ext>
              </a:extLst>
            </p:cNvPr>
            <p:cNvSpPr txBox="1"/>
            <p:nvPr/>
          </p:nvSpPr>
          <p:spPr>
            <a:xfrm>
              <a:off x="8172857" y="5990025"/>
              <a:ext cx="3917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Probability of binary classifier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712AF6-F79B-26EC-3F42-9C341834D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7940" y="3363964"/>
              <a:ext cx="2706848" cy="26607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1F5C29-F991-BA5C-46A0-98F41B9881CC}"/>
                </a:ext>
              </a:extLst>
            </p:cNvPr>
            <p:cNvSpPr txBox="1"/>
            <p:nvPr/>
          </p:nvSpPr>
          <p:spPr>
            <a:xfrm>
              <a:off x="10587038" y="3690938"/>
              <a:ext cx="91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E5A57"/>
                  </a:solidFill>
                </a:rPr>
                <a:t>Entropy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D7636A-3EDC-E087-60EF-FE331F615B73}"/>
                </a:ext>
              </a:extLst>
            </p:cNvPr>
            <p:cNvSpPr txBox="1"/>
            <p:nvPr/>
          </p:nvSpPr>
          <p:spPr>
            <a:xfrm>
              <a:off x="10587038" y="4673147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27EBA"/>
                  </a:solidFill>
                </a:rPr>
                <a:t>Gini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BFDF77-9FE9-7A25-3C03-E98DFCE4F4E8}"/>
                </a:ext>
              </a:extLst>
            </p:cNvPr>
            <p:cNvSpPr txBox="1"/>
            <p:nvPr/>
          </p:nvSpPr>
          <p:spPr>
            <a:xfrm>
              <a:off x="9139910" y="5383464"/>
              <a:ext cx="1905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B50AC"/>
                  </a:solidFill>
                </a:rPr>
                <a:t>Miss-Classification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40C9FA-140C-4694-568C-7E923E1C6588}"/>
              </a:ext>
            </a:extLst>
          </p:cNvPr>
          <p:cNvSpPr txBox="1">
            <a:spLocks/>
          </p:cNvSpPr>
          <p:nvPr/>
        </p:nvSpPr>
        <p:spPr>
          <a:xfrm>
            <a:off x="838200" y="4412433"/>
            <a:ext cx="6936513" cy="190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The graph for all metrics are compared for a binary classifier</a:t>
            </a:r>
          </a:p>
          <a:p>
            <a:pPr marL="0" indent="0">
              <a:buNone/>
            </a:pPr>
            <a:r>
              <a:rPr lang="en-AU" dirty="0"/>
              <a:t>Note: Reduction at a split is computed akin </a:t>
            </a:r>
            <a:br>
              <a:rPr lang="en-AU" dirty="0"/>
            </a:br>
            <a:r>
              <a:rPr lang="en-AU" dirty="0"/>
              <a:t>to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F34AD1-77E2-504C-7FE2-7CC0B41495CD}"/>
                  </a:ext>
                </a:extLst>
              </p:cNvPr>
              <p:cNvSpPr txBox="1"/>
              <p:nvPr/>
            </p:nvSpPr>
            <p:spPr>
              <a:xfrm>
                <a:off x="5184648" y="349836"/>
                <a:ext cx="5751576" cy="117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0.30 Diabetes, 0.70 No Diabetes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𝐷𝑖𝑎𝑏𝑒𝑡𝑖𝑐𝑠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0.70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𝐷𝑖𝑎𝑏𝑒𝑡𝑖𝑐𝑠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∗0.70+#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𝑁𝑜𝑛𝐷𝑖𝑎𝑏𝑒𝑡𝑖𝑐𝑠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∗0.30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F34AD1-77E2-504C-7FE2-7CC0B4149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648" y="349836"/>
                <a:ext cx="5751576" cy="1176861"/>
              </a:xfrm>
              <a:prstGeom prst="rect">
                <a:avLst/>
              </a:prstGeom>
              <a:blipFill>
                <a:blip r:embed="rId4"/>
                <a:stretch>
                  <a:fillRect l="-954" t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86FBF2-0E8B-86E8-1A0F-198E1AF7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424700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Loss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Gini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×0.18−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×0.22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  <a:blipFill>
                <a:blip r:embed="rId2"/>
                <a:stretch>
                  <a:fillRect l="-2104" t="-6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678018" y="1269551"/>
            <a:ext cx="7449370" cy="4918403"/>
            <a:chOff x="4678018" y="1269551"/>
            <a:chExt cx="7449370" cy="49184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55</a:t>
                </a:r>
              </a:p>
              <a:p>
                <a:r>
                  <a:rPr lang="en-US" dirty="0"/>
                  <a:t>#Bajji 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511337" y="3864829"/>
                <a:ext cx="1404744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5</a:t>
                </a:r>
              </a:p>
              <a:p>
                <a:pPr algn="r"/>
                <a:r>
                  <a:rPr lang="en-US" dirty="0"/>
                  <a:t>#Bajji 34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585277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585277" cy="506870"/>
                </a:xfrm>
                <a:prstGeom prst="rect">
                  <a:avLst/>
                </a:prstGeom>
                <a:blipFill>
                  <a:blip r:embed="rId3"/>
                  <a:stretch>
                    <a:fillRect l="-1361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234855" y="1269551"/>
                  <a:ext cx="4038927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855" y="1269551"/>
                  <a:ext cx="4038927" cy="506870"/>
                </a:xfrm>
                <a:prstGeom prst="rect">
                  <a:avLst/>
                </a:prstGeom>
                <a:blipFill>
                  <a:blip r:embed="rId4"/>
                  <a:stretch>
                    <a:fillRect l="-1360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678018" y="5681084"/>
                  <a:ext cx="3647793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18" y="5681084"/>
                  <a:ext cx="3647793" cy="506870"/>
                </a:xfrm>
                <a:prstGeom prst="rect">
                  <a:avLst/>
                </a:prstGeom>
                <a:blipFill>
                  <a:blip r:embed="rId5"/>
                  <a:stretch>
                    <a:fillRect l="-1336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527F5-22D2-9F72-D7B3-03796C2F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27419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Loss –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Gini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×0.19−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=0.104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Miss-Classification Loss was insensitive to this case (0 reduction) while Gini loss shows a slight reduction accounting for the purity on the left branch akin to the entropy metric.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  <a:blipFill>
                <a:blip r:embed="rId2"/>
                <a:stretch>
                  <a:fillRect l="-2345" t="-2351" r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678017" y="1269551"/>
            <a:ext cx="7330749" cy="4918403"/>
            <a:chOff x="4678017" y="1269551"/>
            <a:chExt cx="7330749" cy="49184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30</a:t>
                </a:r>
              </a:p>
              <a:p>
                <a:r>
                  <a:rPr lang="en-US" dirty="0"/>
                  <a:t>#Bajji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394318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30</a:t>
                </a:r>
              </a:p>
              <a:p>
                <a:pPr algn="r"/>
                <a:r>
                  <a:rPr lang="en-US" dirty="0"/>
                  <a:t>#Bajji 30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466655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466655" cy="506870"/>
                </a:xfrm>
                <a:prstGeom prst="rect">
                  <a:avLst/>
                </a:prstGeom>
                <a:blipFill>
                  <a:blip r:embed="rId3"/>
                  <a:stretch>
                    <a:fillRect l="-1406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218019" y="1269551"/>
                  <a:ext cx="4072590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=0.48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019" y="1269551"/>
                  <a:ext cx="4072590" cy="506870"/>
                </a:xfrm>
                <a:prstGeom prst="rect">
                  <a:avLst/>
                </a:prstGeom>
                <a:blipFill>
                  <a:blip r:embed="rId4"/>
                  <a:stretch>
                    <a:fillRect l="-749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678017" y="5681084"/>
                  <a:ext cx="3647793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17" y="5681084"/>
                  <a:ext cx="3647793" cy="506870"/>
                </a:xfrm>
                <a:prstGeom prst="rect">
                  <a:avLst/>
                </a:prstGeom>
                <a:blipFill>
                  <a:blip r:embed="rId5"/>
                  <a:stretch>
                    <a:fillRect l="-835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3A725-25BE-BAA0-7F93-7FE4157D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84610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086-4787-1459-456D-6E665718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51173-A73A-CB52-A954-90FC88F2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8994" cy="4351338"/>
          </a:xfrm>
        </p:spPr>
        <p:txBody>
          <a:bodyPr>
            <a:noAutofit/>
          </a:bodyPr>
          <a:lstStyle/>
          <a:p>
            <a:r>
              <a:rPr lang="en-AU" sz="2400" dirty="0"/>
              <a:t>A hierarchical binary tree model where every root and internal node represents a yes/no test based on an attribute of the data that leads us to a class label in the leaf node.</a:t>
            </a:r>
          </a:p>
          <a:p>
            <a:endParaRPr lang="en-AU" sz="2400" dirty="0"/>
          </a:p>
          <a:p>
            <a:r>
              <a:rPr lang="en-AU" sz="2400" dirty="0"/>
              <a:t>ID3 construction algorithm:</a:t>
            </a:r>
          </a:p>
          <a:p>
            <a:pPr lvl="1"/>
            <a:r>
              <a:rPr lang="en-AU" sz="2000" dirty="0"/>
              <a:t>Explicit evaluation of every training data point, for an attribute to find a threshold minimizing a “loss metric”. </a:t>
            </a:r>
          </a:p>
          <a:p>
            <a:pPr lvl="1"/>
            <a:r>
              <a:rPr lang="en-AU" sz="2000" dirty="0"/>
              <a:t>The attribute that provides the “minimal loss” is used for a given node. </a:t>
            </a:r>
          </a:p>
          <a:p>
            <a:pPr lvl="1"/>
            <a:r>
              <a:rPr lang="en-AU" sz="2000" dirty="0"/>
              <a:t>Repeated recursively till “satisfactory” class “purity” is achieved.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76497F-78F8-8A32-326F-578487D54BE3}"/>
              </a:ext>
            </a:extLst>
          </p:cNvPr>
          <p:cNvGrpSpPr/>
          <p:nvPr/>
        </p:nvGrpSpPr>
        <p:grpSpPr>
          <a:xfrm>
            <a:off x="7211332" y="322340"/>
            <a:ext cx="3894818" cy="6213320"/>
            <a:chOff x="6287550" y="242604"/>
            <a:chExt cx="4008832" cy="63952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3B9216-00C1-4BF5-06A6-32EA17997C54}"/>
                </a:ext>
              </a:extLst>
            </p:cNvPr>
            <p:cNvSpPr/>
            <p:nvPr/>
          </p:nvSpPr>
          <p:spPr>
            <a:xfrm>
              <a:off x="7214533" y="618381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Sunny?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B74276-07CE-D41C-0237-792824E8219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6962863" y="1868341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927F93-B2EF-F5EF-9DB8-FE58AF54EB4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7889847" y="1868341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386FD-A153-80F4-14CD-BD045CDF76A7}"/>
                </a:ext>
              </a:extLst>
            </p:cNvPr>
            <p:cNvSpPr txBox="1"/>
            <p:nvPr/>
          </p:nvSpPr>
          <p:spPr>
            <a:xfrm>
              <a:off x="6940837" y="2086347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61A44-8B92-41BF-3738-0D173084D20D}"/>
                </a:ext>
              </a:extLst>
            </p:cNvPr>
            <p:cNvSpPr txBox="1"/>
            <p:nvPr/>
          </p:nvSpPr>
          <p:spPr>
            <a:xfrm>
              <a:off x="8490181" y="208634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1917C3-FB6B-E7E7-4CBC-1BE7F5575A1E}"/>
                </a:ext>
              </a:extLst>
            </p:cNvPr>
            <p:cNvSpPr/>
            <p:nvPr/>
          </p:nvSpPr>
          <p:spPr>
            <a:xfrm>
              <a:off x="8057626" y="2804020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Rainy?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4FA0D8-4568-D129-94A2-14C34ADDDE6B}"/>
                </a:ext>
              </a:extLst>
            </p:cNvPr>
            <p:cNvCxnSpPr/>
            <p:nvPr/>
          </p:nvCxnSpPr>
          <p:spPr>
            <a:xfrm flipH="1">
              <a:off x="7807060" y="4053980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51714-3221-D97C-A02A-A23496FD7D07}"/>
                </a:ext>
              </a:extLst>
            </p:cNvPr>
            <p:cNvSpPr txBox="1"/>
            <p:nvPr/>
          </p:nvSpPr>
          <p:spPr>
            <a:xfrm>
              <a:off x="7889846" y="4082836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EA4DD5-7BE8-BDDE-40DC-7B5729CF0B9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84" y="3990774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9B965-74F4-134C-9E0E-A1E3ABB11A45}"/>
                </a:ext>
              </a:extLst>
            </p:cNvPr>
            <p:cNvSpPr txBox="1"/>
            <p:nvPr/>
          </p:nvSpPr>
          <p:spPr>
            <a:xfrm>
              <a:off x="9317016" y="42087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12593E-62BB-AEAB-7E16-B8A92DE6B379}"/>
                </a:ext>
              </a:extLst>
            </p:cNvPr>
            <p:cNvSpPr/>
            <p:nvPr/>
          </p:nvSpPr>
          <p:spPr>
            <a:xfrm>
              <a:off x="6287550" y="2791130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Ice Cream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277521-CF21-9DBB-33F8-1D3AC12CDEDB}"/>
                </a:ext>
              </a:extLst>
            </p:cNvPr>
            <p:cNvSpPr/>
            <p:nvPr/>
          </p:nvSpPr>
          <p:spPr>
            <a:xfrm>
              <a:off x="7183596" y="4976769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Bajji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C428C6-AB59-E290-E95A-310C63863744}"/>
                </a:ext>
              </a:extLst>
            </p:cNvPr>
            <p:cNvSpPr/>
            <p:nvPr/>
          </p:nvSpPr>
          <p:spPr>
            <a:xfrm>
              <a:off x="8945755" y="4913563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825B0-F275-0F56-726F-F4A042F342B1}"/>
                </a:ext>
              </a:extLst>
            </p:cNvPr>
            <p:cNvSpPr txBox="1"/>
            <p:nvPr/>
          </p:nvSpPr>
          <p:spPr>
            <a:xfrm>
              <a:off x="7296542" y="242604"/>
              <a:ext cx="1186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F840FB-AFE1-EC4E-166F-A3481068D24B}"/>
                </a:ext>
              </a:extLst>
            </p:cNvPr>
            <p:cNvSpPr txBox="1"/>
            <p:nvPr/>
          </p:nvSpPr>
          <p:spPr>
            <a:xfrm>
              <a:off x="6328967" y="3961377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BCD8E-CF41-BC15-073A-F5B16DCA6394}"/>
                </a:ext>
              </a:extLst>
            </p:cNvPr>
            <p:cNvSpPr txBox="1"/>
            <p:nvPr/>
          </p:nvSpPr>
          <p:spPr>
            <a:xfrm>
              <a:off x="7068822" y="6268476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AA769-8BC8-E39E-081D-B7D2A2EA2827}"/>
                </a:ext>
              </a:extLst>
            </p:cNvPr>
            <p:cNvSpPr txBox="1"/>
            <p:nvPr/>
          </p:nvSpPr>
          <p:spPr>
            <a:xfrm>
              <a:off x="9157670" y="6228755"/>
              <a:ext cx="113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CE963-1B89-422F-1198-2E455158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22189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5B6A-0574-870B-4679-E8DA1EB1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Decision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7264D-6D3B-765A-EF4D-8B13645E2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6A2D6-DB86-3B63-9F87-2B3A071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96459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7518FA-F3E3-D503-E6F4-28D45FEA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Source: Diabetes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771308-63B4-7831-D9C8-F87E3448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https://www.kaggle.com/datasets/mathchi/diabetes-data-set</a:t>
            </a:r>
          </a:p>
          <a:p>
            <a:pPr marL="0" indent="0">
              <a:buNone/>
            </a:pPr>
            <a:r>
              <a:rPr lang="en-US" dirty="0"/>
              <a:t>Accessed on:7/22/2023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Context</a:t>
            </a:r>
          </a:p>
          <a:p>
            <a:pPr marL="0" indent="0">
              <a:buNone/>
            </a:pPr>
            <a:r>
              <a:rPr lang="en-US" dirty="0"/>
              <a:t>This dataset is originally from the </a:t>
            </a:r>
            <a:r>
              <a:rPr lang="en-US" u="sng" dirty="0"/>
              <a:t>National Institute of Diabetes and Digestive and Kidney Diseases</a:t>
            </a:r>
            <a:r>
              <a:rPr lang="en-US" dirty="0"/>
              <a:t>. The objective is to predict based on diagnostic measurements whether a patient has diabetes.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Content</a:t>
            </a:r>
          </a:p>
          <a:p>
            <a:pPr marL="0" indent="0">
              <a:buNone/>
            </a:pPr>
            <a:r>
              <a:rPr lang="en-US" dirty="0"/>
              <a:t>Several constraints were placed on the selection of these instances from a larger database. In particular, all patients here are females at least 21 years old of Pima Indian heritage.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B0E439-6D17-0427-7522-FE92578D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10039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6E6-D178-8ADE-4BBD-DACC15F7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Details &amp;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E301-A859-2FD9-4100-562356182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Clean dataset with no missing data.</a:t>
            </a:r>
          </a:p>
          <a:p>
            <a:r>
              <a:rPr lang="en-US" dirty="0"/>
              <a:t>One hot encoded categorical variables. </a:t>
            </a:r>
          </a:p>
          <a:p>
            <a:r>
              <a:rPr lang="en-US" dirty="0"/>
              <a:t>8 Features </a:t>
            </a:r>
          </a:p>
          <a:p>
            <a:pPr lvl="1"/>
            <a:r>
              <a:rPr lang="en-US" dirty="0"/>
              <a:t>Pregnancies,</a:t>
            </a:r>
          </a:p>
          <a:p>
            <a:pPr lvl="1"/>
            <a:r>
              <a:rPr lang="en-US" dirty="0"/>
              <a:t>Glucose,</a:t>
            </a:r>
          </a:p>
          <a:p>
            <a:pPr lvl="1"/>
            <a:r>
              <a:rPr lang="en-US" dirty="0"/>
              <a:t>Blood Pressure,</a:t>
            </a:r>
          </a:p>
          <a:p>
            <a:pPr lvl="1"/>
            <a:r>
              <a:rPr lang="en-US" dirty="0"/>
              <a:t>Skin Thickness,</a:t>
            </a:r>
          </a:p>
          <a:p>
            <a:pPr lvl="1"/>
            <a:r>
              <a:rPr lang="en-US" dirty="0"/>
              <a:t>Insulin,</a:t>
            </a:r>
          </a:p>
          <a:p>
            <a:pPr lvl="1"/>
            <a:r>
              <a:rPr lang="en-US" dirty="0"/>
              <a:t>BMI,</a:t>
            </a:r>
          </a:p>
          <a:p>
            <a:pPr lvl="1"/>
            <a:r>
              <a:rPr lang="en-US" dirty="0" err="1"/>
              <a:t>DiabetesPedigreeFunction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E1C7C-28CE-B4FF-2532-36156833AD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is randomly split into 70% training and 30% test</a:t>
            </a:r>
          </a:p>
          <a:p>
            <a:pPr lvl="1"/>
            <a:r>
              <a:rPr lang="en-US" dirty="0"/>
              <a:t>Training – 538</a:t>
            </a:r>
          </a:p>
          <a:p>
            <a:pPr lvl="2"/>
            <a:r>
              <a:rPr lang="en-US" dirty="0"/>
              <a:t>Diabetic – 202</a:t>
            </a:r>
          </a:p>
          <a:p>
            <a:pPr lvl="2"/>
            <a:r>
              <a:rPr lang="en-US" dirty="0"/>
              <a:t>Non-Diabetic – 336</a:t>
            </a:r>
          </a:p>
          <a:p>
            <a:pPr lvl="1"/>
            <a:r>
              <a:rPr lang="en-US" dirty="0"/>
              <a:t>Test – 230 </a:t>
            </a:r>
          </a:p>
          <a:p>
            <a:pPr lvl="2"/>
            <a:r>
              <a:rPr lang="en-US" dirty="0"/>
              <a:t>Diabetic – 66</a:t>
            </a:r>
          </a:p>
          <a:p>
            <a:pPr lvl="2"/>
            <a:r>
              <a:rPr lang="en-US" dirty="0"/>
              <a:t>Non-Diabetic – 164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9AB3-AE42-A43C-2076-EC6D8022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31946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66CD-840C-E3CD-24D1-A22AD19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ID3 Optimizing the loss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DCA41B-0AFC-18B3-5821-2DDA09960BA6}"/>
                  </a:ext>
                </a:extLst>
              </p:cNvPr>
              <p:cNvSpPr txBox="1"/>
              <p:nvPr/>
            </p:nvSpPr>
            <p:spPr>
              <a:xfrm>
                <a:off x="976312" y="5153786"/>
                <a:ext cx="1023937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a tree formed by a random split on BMI and the impact on two metrics Entropy and Gini: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Entropy reduction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0.955−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0.355×0.652−0.645×1.0=0.079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Gini reduction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0.469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– 0.355×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0.279 −0.645×0.5=0.047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is a slight reduction owing to purity of the left branch. Exploring multiple possible features and splits on each of them we get the optimal choice.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DCA41B-0AFC-18B3-5821-2DDA09960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12" y="5153786"/>
                <a:ext cx="10239375" cy="1477328"/>
              </a:xfrm>
              <a:prstGeom prst="rect">
                <a:avLst/>
              </a:prstGeom>
              <a:blipFill>
                <a:blip r:embed="rId2"/>
                <a:stretch>
                  <a:fillRect l="-476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/>
              <p:nvPr/>
            </p:nvSpPr>
            <p:spPr>
              <a:xfrm>
                <a:off x="2168555" y="2007592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 29.53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=0.955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5" y="2007592"/>
                <a:ext cx="2233432" cy="1200329"/>
              </a:xfrm>
              <a:prstGeom prst="rect">
                <a:avLst/>
              </a:prstGeom>
              <a:blipFill>
                <a:blip r:embed="rId3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/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=0.652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=191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[159,32]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blipFill>
                <a:blip r:embed="rId4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/>
              <p:nvPr/>
            </p:nvSpPr>
            <p:spPr>
              <a:xfrm>
                <a:off x="3826361" y="3976915"/>
                <a:ext cx="2196692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=1.0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=347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[177,170]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61" y="3976915"/>
                <a:ext cx="2196692" cy="923330"/>
              </a:xfrm>
              <a:prstGeom prst="rect">
                <a:avLst/>
              </a:prstGeom>
              <a:blipFill>
                <a:blip r:embed="rId5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FF9E8-5DC8-55BB-9A24-28F67EED38E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1709956" y="3207921"/>
            <a:ext cx="1575315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C61005-085D-77AF-2B88-855936C1A573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285271" y="3207921"/>
            <a:ext cx="163943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/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 29.53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0.469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blipFill>
                <a:blip r:embed="rId6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/>
              <p:nvPr/>
            </p:nvSpPr>
            <p:spPr>
              <a:xfrm>
                <a:off x="6564143" y="3953457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0.279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=191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[159,32]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43" y="3953457"/>
                <a:ext cx="2068450" cy="92333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/>
              <p:nvPr/>
            </p:nvSpPr>
            <p:spPr>
              <a:xfrm>
                <a:off x="9714773" y="3953457"/>
                <a:ext cx="2196692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0.500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=347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[177,170]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773" y="3953457"/>
                <a:ext cx="2196692" cy="92333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91FF8D-C322-2479-EE63-86D26F1BBE26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7598368" y="3184463"/>
            <a:ext cx="1575315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63C00C-4492-07FF-7BCF-2077654575B6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9173683" y="3184463"/>
            <a:ext cx="163943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ABBE4-F8AF-BE7F-E0C4-BA5818A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62611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66CD-840C-E3CD-24D1-A22AD19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ID3 Optimizing the loss metric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CA41B-0AFC-18B3-5821-2DDA09960BA6}"/>
              </a:ext>
            </a:extLst>
          </p:cNvPr>
          <p:cNvSpPr txBox="1"/>
          <p:nvPr/>
        </p:nvSpPr>
        <p:spPr>
          <a:xfrm>
            <a:off x="976312" y="5153786"/>
            <a:ext cx="1023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 Depth 1 Tree based on Entropy &amp;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/>
              <p:nvPr/>
            </p:nvSpPr>
            <p:spPr>
              <a:xfrm>
                <a:off x="2168555" y="2007592"/>
                <a:ext cx="2259208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=0.955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5" y="2007592"/>
                <a:ext cx="2259208" cy="1200329"/>
              </a:xfrm>
              <a:prstGeom prst="rect">
                <a:avLst/>
              </a:prstGeom>
              <a:blipFill>
                <a:blip r:embed="rId2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/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=0.721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[241,60]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blipFill>
                <a:blip r:embed="rId3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/>
              <p:nvPr/>
            </p:nvSpPr>
            <p:spPr>
              <a:xfrm>
                <a:off x="3826361" y="3976915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=.971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=237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[95,142]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61" y="3976915"/>
                <a:ext cx="2068451" cy="923330"/>
              </a:xfrm>
              <a:prstGeom prst="rect">
                <a:avLst/>
              </a:prstGeom>
              <a:blipFill>
                <a:blip r:embed="rId4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FF9E8-5DC8-55BB-9A24-28F67EED38E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1709956" y="3207921"/>
            <a:ext cx="1588203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C61005-085D-77AF-2B88-855936C1A573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298159" y="3207921"/>
            <a:ext cx="1562428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/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≤123.5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=0.469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blipFill>
                <a:blip r:embed="rId5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/>
              <p:nvPr/>
            </p:nvSpPr>
            <p:spPr>
              <a:xfrm>
                <a:off x="6564143" y="3953457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0.319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[241,60]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43" y="3953457"/>
                <a:ext cx="2068451" cy="92333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/>
              <p:nvPr/>
            </p:nvSpPr>
            <p:spPr>
              <a:xfrm>
                <a:off x="9714773" y="3953457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480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=237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[95,142]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773" y="3953457"/>
                <a:ext cx="2068451" cy="923330"/>
              </a:xfrm>
              <a:prstGeom prst="rect">
                <a:avLst/>
              </a:prstGeom>
              <a:blipFill>
                <a:blip r:embed="rId7"/>
                <a:stretch>
                  <a:fillRect t="-3247"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91FF8D-C322-2479-EE63-86D26F1BBE2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598369" y="3184463"/>
            <a:ext cx="1575314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63C00C-4492-07FF-7BCF-2077654575B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9173683" y="3184463"/>
            <a:ext cx="157531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2E4F7-1790-377E-35EA-3A1B5B53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7017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B325-C33F-4A4B-2358-34D75DD5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 Tree Performance on test?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037271-F6D4-FEDA-B136-6DA856B61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107" y="2102465"/>
            <a:ext cx="4327708" cy="3687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7267F-0C53-7251-41AB-CFA4D053C8E3}"/>
                  </a:ext>
                </a:extLst>
              </p:cNvPr>
              <p:cNvSpPr txBox="1"/>
              <p:nvPr/>
            </p:nvSpPr>
            <p:spPr>
              <a:xfrm>
                <a:off x="5332559" y="2102465"/>
                <a:ext cx="6654653" cy="579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𝑜𝑟𝑟𝑒𝑐𝑡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46+125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(46+125+39+20)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=74.35%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7267F-0C53-7251-41AB-CFA4D053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559" y="2102465"/>
                <a:ext cx="6654653" cy="579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>
                <a:extLst>
                  <a:ext uri="{FF2B5EF4-FFF2-40B4-BE49-F238E27FC236}">
                    <a16:creationId xmlns:a16="http://schemas.microsoft.com/office/drawing/2014/main" id="{0D3A5AA8-B1B9-C939-97C2-00F1251ADA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1059" y="4231210"/>
                <a:ext cx="7226153" cy="612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</m:sub>
                      </m:sSub>
                      <m:r>
                        <a:rPr lang="en-US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𝑖𝑛𝑐𝑜𝑟𝑟𝑒𝑐𝑡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39+125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=23.78%</m:t>
                      </m:r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Content Placeholder 11">
                <a:extLst>
                  <a:ext uri="{FF2B5EF4-FFF2-40B4-BE49-F238E27FC236}">
                    <a16:creationId xmlns:a16="http://schemas.microsoft.com/office/drawing/2014/main" id="{0D3A5AA8-B1B9-C939-97C2-00F1251A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059" y="4231210"/>
                <a:ext cx="7226153" cy="61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1">
                <a:extLst>
                  <a:ext uri="{FF2B5EF4-FFF2-40B4-BE49-F238E27FC236}">
                    <a16:creationId xmlns:a16="http://schemas.microsoft.com/office/drawing/2014/main" id="{DD827ED3-6E38-D056-14EE-5950682BF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5676" y="5312143"/>
                <a:ext cx="8491536" cy="955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𝑃𝑟𝑒𝑐𝑖𝑠𝑖𝑜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39+46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=54.12%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Content Placeholder 11">
                <a:extLst>
                  <a:ext uri="{FF2B5EF4-FFF2-40B4-BE49-F238E27FC236}">
                    <a16:creationId xmlns:a16="http://schemas.microsoft.com/office/drawing/2014/main" id="{DD827ED3-6E38-D056-14EE-5950682B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676" y="5312143"/>
                <a:ext cx="8491536" cy="955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4F2EC84-19D3-41AF-5556-988AF992F17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895851" y="3150277"/>
                <a:ext cx="7091361" cy="61296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𝑅𝑒𝑐𝑎𝑙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𝑜𝑟𝑟𝑒𝑐𝑡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(46+20)</m:t>
                        </m:r>
                      </m:den>
                    </m:f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=69.70%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 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4F2EC84-19D3-41AF-5556-988AF992F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95851" y="3150277"/>
                <a:ext cx="7091361" cy="61296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13386-153C-2A85-0D33-8BB455F6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608537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AC438-5076-7355-4F59-6C93117A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85" y="1690688"/>
            <a:ext cx="5189982" cy="4653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E06362-258D-0F5A-7D53-5B50B0EB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&amp; Variance:</a:t>
            </a:r>
            <a:br>
              <a:rPr lang="en-US" dirty="0"/>
            </a:br>
            <a:r>
              <a:rPr lang="en-US" sz="3200" dirty="0"/>
              <a:t>Can we do better if we grow the tree deeper?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B68A1-BC98-B897-ABFA-5BBB95A6415A}"/>
              </a:ext>
            </a:extLst>
          </p:cNvPr>
          <p:cNvSpPr txBox="1"/>
          <p:nvPr/>
        </p:nvSpPr>
        <p:spPr>
          <a:xfrm>
            <a:off x="9109752" y="2184657"/>
            <a:ext cx="243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the low variance and low bias is between depth 2 - 7 with low prediction error. </a:t>
            </a:r>
          </a:p>
          <a:p>
            <a:endParaRPr lang="en-US" dirty="0"/>
          </a:p>
          <a:p>
            <a:r>
              <a:rPr lang="en-US" dirty="0"/>
              <a:t>While bias grows lower with increasing depth &gt;7 we will be in higher variance territory and higher generalization error.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B773BA-C076-8B07-F140-4CC67481D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7" t="6698" r="6545" b="51254"/>
          <a:stretch/>
        </p:blipFill>
        <p:spPr bwMode="auto">
          <a:xfrm>
            <a:off x="6890073" y="2353863"/>
            <a:ext cx="773430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8342B7-A5B7-1E0F-1004-F4AFB8ED4F3F}"/>
              </a:ext>
            </a:extLst>
          </p:cNvPr>
          <p:cNvCxnSpPr>
            <a:cxnSpLocks/>
          </p:cNvCxnSpPr>
          <p:nvPr/>
        </p:nvCxnSpPr>
        <p:spPr>
          <a:xfrm>
            <a:off x="4853556" y="1752867"/>
            <a:ext cx="0" cy="433705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A9238E-E83A-8B2F-D656-DFF70AAC880A}"/>
              </a:ext>
            </a:extLst>
          </p:cNvPr>
          <p:cNvSpPr txBox="1"/>
          <p:nvPr/>
        </p:nvSpPr>
        <p:spPr>
          <a:xfrm>
            <a:off x="6757228" y="3066481"/>
            <a:ext cx="104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Low Bias</a:t>
            </a:r>
          </a:p>
          <a:p>
            <a:pPr algn="ctr"/>
            <a:r>
              <a:rPr lang="en-US" sz="1200" dirty="0"/>
              <a:t>High Variance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DCF9B6-00E1-A619-4246-4004804716A2}"/>
              </a:ext>
            </a:extLst>
          </p:cNvPr>
          <p:cNvCxnSpPr>
            <a:cxnSpLocks/>
          </p:cNvCxnSpPr>
          <p:nvPr/>
        </p:nvCxnSpPr>
        <p:spPr>
          <a:xfrm>
            <a:off x="3808245" y="1752867"/>
            <a:ext cx="0" cy="42799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1D31DD80-DD91-A5D5-8F8F-C8F018257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4" t="7230" r="46348" b="50722"/>
          <a:stretch/>
        </p:blipFill>
        <p:spPr bwMode="auto">
          <a:xfrm>
            <a:off x="3833412" y="2353863"/>
            <a:ext cx="773431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CB39A6-E77E-B2C3-12F2-85371DCC6B27}"/>
              </a:ext>
            </a:extLst>
          </p:cNvPr>
          <p:cNvSpPr txBox="1"/>
          <p:nvPr/>
        </p:nvSpPr>
        <p:spPr>
          <a:xfrm>
            <a:off x="3852843" y="3159511"/>
            <a:ext cx="101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Low Bias</a:t>
            </a:r>
          </a:p>
          <a:p>
            <a:r>
              <a:rPr lang="en-US" sz="1200" dirty="0"/>
              <a:t>Low Variance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70796E8-6709-1F3F-FA4A-A0DBE0B8C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6" t="53417" r="7016" b="4535"/>
          <a:stretch/>
        </p:blipFill>
        <p:spPr bwMode="auto">
          <a:xfrm>
            <a:off x="3028627" y="5022701"/>
            <a:ext cx="773431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48BBBB-9212-736A-8AF6-C42E532D9C9F}"/>
              </a:ext>
            </a:extLst>
          </p:cNvPr>
          <p:cNvSpPr txBox="1"/>
          <p:nvPr/>
        </p:nvSpPr>
        <p:spPr>
          <a:xfrm>
            <a:off x="1897259" y="5180488"/>
            <a:ext cx="104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High Bias</a:t>
            </a:r>
          </a:p>
          <a:p>
            <a:r>
              <a:rPr lang="en-US" sz="1200" dirty="0"/>
              <a:t>High Variance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9A2C4-7DB1-2F23-10E1-C007B3F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6CED8-6601-A467-FD0D-14E1626A8DF2}"/>
              </a:ext>
            </a:extLst>
          </p:cNvPr>
          <p:cNvSpPr txBox="1"/>
          <p:nvPr/>
        </p:nvSpPr>
        <p:spPr>
          <a:xfrm>
            <a:off x="1224793" y="2869035"/>
            <a:ext cx="208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best graph</a:t>
            </a:r>
          </a:p>
        </p:txBody>
      </p:sp>
    </p:spTree>
    <p:extLst>
      <p:ext uri="{BB962C8B-B14F-4D97-AF65-F5344CB8AC3E}">
        <p14:creationId xmlns:p14="http://schemas.microsoft.com/office/powerpoint/2010/main" val="80033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D64C-13C0-9DC8-73F5-F91B331D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 Optimized Depth 4 Tree on a Training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D10B7-2B55-3983-9183-CB99B2DB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pic>
        <p:nvPicPr>
          <p:cNvPr id="1829" name="Picture 1828">
            <a:extLst>
              <a:ext uri="{FF2B5EF4-FFF2-40B4-BE49-F238E27FC236}">
                <a16:creationId xmlns:a16="http://schemas.microsoft.com/office/drawing/2014/main" id="{697AE9DD-C055-F6B8-A557-0CE5B051E2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624"/>
            <a:ext cx="12192000" cy="4113790"/>
          </a:xfrm>
          <a:prstGeom prst="rect">
            <a:avLst/>
          </a:prstGeom>
        </p:spPr>
      </p:pic>
      <p:graphicFrame>
        <p:nvGraphicFramePr>
          <p:cNvPr id="1832" name="Table 1832">
            <a:extLst>
              <a:ext uri="{FF2B5EF4-FFF2-40B4-BE49-F238E27FC236}">
                <a16:creationId xmlns:a16="http://schemas.microsoft.com/office/drawing/2014/main" id="{6D88EA68-71AA-A277-E605-19BCDE02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49559"/>
              </p:ext>
            </p:extLst>
          </p:nvPr>
        </p:nvGraphicFramePr>
        <p:xfrm>
          <a:off x="9199844" y="1549098"/>
          <a:ext cx="2558486" cy="147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43">
                  <a:extLst>
                    <a:ext uri="{9D8B030D-6E8A-4147-A177-3AD203B41FA5}">
                      <a16:colId xmlns:a16="http://schemas.microsoft.com/office/drawing/2014/main" val="3757442658"/>
                    </a:ext>
                  </a:extLst>
                </a:gridCol>
                <a:gridCol w="1279243">
                  <a:extLst>
                    <a:ext uri="{9D8B030D-6E8A-4147-A177-3AD203B41FA5}">
                      <a16:colId xmlns:a16="http://schemas.microsoft.com/office/drawing/2014/main" val="216245063"/>
                    </a:ext>
                  </a:extLst>
                </a:gridCol>
              </a:tblGrid>
              <a:tr h="294443"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 on Test</a:t>
                      </a:r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1139231213"/>
                  </a:ext>
                </a:extLst>
              </a:tr>
              <a:tr h="294443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400" dirty="0"/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76.52</a:t>
                      </a:r>
                      <a:endParaRPr lang="en-US" sz="1400" dirty="0"/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171036476"/>
                  </a:ext>
                </a:extLst>
              </a:tr>
              <a:tr h="294443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400" dirty="0"/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63.63</a:t>
                      </a:r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692433044"/>
                  </a:ext>
                </a:extLst>
              </a:tr>
              <a:tr h="294443"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58.33</a:t>
                      </a:r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197537275"/>
                  </a:ext>
                </a:extLst>
              </a:tr>
              <a:tr h="294443">
                <a:tc>
                  <a:txBody>
                    <a:bodyPr/>
                    <a:lstStyle/>
                    <a:p>
                      <a:r>
                        <a:rPr lang="en-US" sz="1400" dirty="0"/>
                        <a:t>FPR</a:t>
                      </a:r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18.29</a:t>
                      </a:r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2580739939"/>
                  </a:ext>
                </a:extLst>
              </a:tr>
            </a:tbl>
          </a:graphicData>
        </a:graphic>
      </p:graphicFrame>
      <p:pic>
        <p:nvPicPr>
          <p:cNvPr id="1836" name="Picture 1835">
            <a:extLst>
              <a:ext uri="{FF2B5EF4-FFF2-40B4-BE49-F238E27FC236}">
                <a16:creationId xmlns:a16="http://schemas.microsoft.com/office/drawing/2014/main" id="{3285A726-4DB9-A94B-274C-C71201CB2E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8447"/>
          <a:stretch/>
        </p:blipFill>
        <p:spPr>
          <a:xfrm>
            <a:off x="433670" y="1395124"/>
            <a:ext cx="1601494" cy="1780164"/>
          </a:xfrm>
          <a:prstGeom prst="rect">
            <a:avLst/>
          </a:prstGeom>
        </p:spPr>
      </p:pic>
      <p:sp>
        <p:nvSpPr>
          <p:cNvPr id="1837" name="TextBox 1836">
            <a:extLst>
              <a:ext uri="{FF2B5EF4-FFF2-40B4-BE49-F238E27FC236}">
                <a16:creationId xmlns:a16="http://schemas.microsoft.com/office/drawing/2014/main" id="{A0473C21-E87F-0DF2-B13F-3A90DA4495D1}"/>
              </a:ext>
            </a:extLst>
          </p:cNvPr>
          <p:cNvSpPr txBox="1"/>
          <p:nvPr/>
        </p:nvSpPr>
        <p:spPr>
          <a:xfrm>
            <a:off x="2035164" y="2057464"/>
            <a:ext cx="222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Confusion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5F7A-5E09-8735-A5BE-4B2536F26CE1}"/>
              </a:ext>
            </a:extLst>
          </p:cNvPr>
          <p:cNvSpPr txBox="1"/>
          <p:nvPr/>
        </p:nvSpPr>
        <p:spPr>
          <a:xfrm>
            <a:off x="5051098" y="3175288"/>
            <a:ext cx="230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 the best graph</a:t>
            </a:r>
          </a:p>
        </p:txBody>
      </p:sp>
    </p:spTree>
    <p:extLst>
      <p:ext uri="{BB962C8B-B14F-4D97-AF65-F5344CB8AC3E}">
        <p14:creationId xmlns:p14="http://schemas.microsoft.com/office/powerpoint/2010/main" val="285613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9833-B1BB-E8BF-625C-F8E18BBD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Shows the – CV based ROC, Precision Recall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2063-ACBC-7E33-9C58-C1FF36EA94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8F166-2188-DA19-FBFB-BD29A8D6A3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DE69-FBDB-8402-FCA6-53FF4910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12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FCA2-6377-B1F3-08B3-BCD89F8D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Nmin</a:t>
            </a:r>
            <a:r>
              <a:rPr lang="en-US" dirty="0"/>
              <a:t>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C563-2193-BD19-A8A0-4B62B631DB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283FC-7952-FBA6-CAC7-4F5DC4FD0E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4512-0FF1-2E5A-39D6-04175BE8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8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80B9-3062-A96C-307C-4559348E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1E417-5D33-1113-5CF9-A9AC5DBE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Indicators of probability of miss-classification minimizing which helps us build tree classifiers.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BAB4A-8CDE-4DEC-A44E-CF1E8832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274289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8FBEF-37C1-F990-0D4F-B903B0807408}"/>
                  </a:ext>
                </a:extLst>
              </p:cNvPr>
              <p:cNvSpPr txBox="1"/>
              <p:nvPr/>
            </p:nvSpPr>
            <p:spPr>
              <a:xfrm>
                <a:off x="777240" y="3165562"/>
                <a:ext cx="10972800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∈1..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sz="2800" b="0" i="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𝑡𝑟𝑎𝑖𝑛𝑖𝑛𝑔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𝑒𝑥𝑎𝑚𝑝𝑙𝑒𝑠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8FBEF-37C1-F990-0D4F-B903B0807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3165562"/>
                <a:ext cx="10972800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05E9AF-F091-02E3-81B4-543CB323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628683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2004-87F6-80CE-E74B-49930420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1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Generalization Error, Bias and 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76486-C5C3-2540-9014-40F1616F3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15" y="1542127"/>
            <a:ext cx="5508770" cy="491833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E3B60-2178-AAB4-9907-024F6536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717572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5F0E-02C1-CBB1-480A-FDB624B7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ED9B-2D55-5AF3-C677-46A27FA14E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is an ensemble learning method that combines the predictions of multiple decision trees to improve the accuracy and robustness of the model.</a:t>
            </a:r>
          </a:p>
          <a:p>
            <a:r>
              <a:rPr lang="en-GB" dirty="0"/>
              <a:t>For classification tasks, Random Forest combines the predictions of individual trees through majority voting. </a:t>
            </a:r>
          </a:p>
          <a:p>
            <a:r>
              <a:rPr lang="en-GB" dirty="0"/>
              <a:t>For regression tasks, it takes the average of the predictions from all the trees.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2080D-7992-B560-E489-15A0359C80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level of randomness:</a:t>
            </a:r>
          </a:p>
          <a:p>
            <a:pPr lvl="1"/>
            <a:r>
              <a:rPr lang="en-GB" dirty="0"/>
              <a:t>Bootstrapping (Random Sampling): </a:t>
            </a:r>
          </a:p>
          <a:p>
            <a:pPr lvl="2"/>
            <a:r>
              <a:rPr lang="en-GB" dirty="0"/>
              <a:t>When building each decision tree in the forest, Random Forest randomly selects a subset of the training data with replacement. </a:t>
            </a:r>
          </a:p>
          <a:p>
            <a:pPr lvl="1"/>
            <a:r>
              <a:rPr lang="en-GB" dirty="0"/>
              <a:t>Feature Randomness: </a:t>
            </a:r>
          </a:p>
          <a:p>
            <a:pPr lvl="2"/>
            <a:r>
              <a:rPr lang="en-GB" dirty="0"/>
              <a:t>Instead of considering all features for splitting at each node, it randomly selects a subset of features. This helps in reducing the correlation between individual trees. </a:t>
            </a:r>
          </a:p>
          <a:p>
            <a:r>
              <a:rPr lang="en-GB" dirty="0"/>
              <a:t>Advantages:</a:t>
            </a:r>
          </a:p>
          <a:p>
            <a:pPr lvl="1"/>
            <a:r>
              <a:rPr lang="en-GB" dirty="0"/>
              <a:t>Compare to single decision tree, it has high accuracy and low variance.</a:t>
            </a:r>
          </a:p>
          <a:p>
            <a:pPr marL="0" indent="0">
              <a:buNone/>
            </a:pPr>
            <a:r>
              <a:rPr lang="en-GB" dirty="0"/>
              <a:t>		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F3998-C0D3-5E4C-C7AC-EC7BE578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6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B50-A402-D291-90F8-34860784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5F5E-380D-DD90-6062-F6F3655F6D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B31-B911-6E47-CC69-E595813BA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4E2B-A047-8A61-0F28-402CED7B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1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770B-7928-4294-938C-54F56640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Miss-Classification Loss/Classification Error Rate -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D591D-FB53-0999-0AC9-06E05CE59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Decision trees assign the most commonly occurring training class in a leaf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be the output of that leaf node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 algn="ctr">
                  <a:buNone/>
                </a:pP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∈1..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b="0" i="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presence of any other class indicates miss-classification loss (MCL) or Classification Error Rate (CER).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D591D-FB53-0999-0AC9-06E05CE59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0D3B6-D3AF-4D9D-B3DC-C2ED41C9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68038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  <a:blipFill>
                <a:blip r:embed="rId2"/>
                <a:stretch>
                  <a:fillRect t="-1250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7BB03F7-DCBF-2CD0-C5FE-504AE4F1BF87}"/>
              </a:ext>
            </a:extLst>
          </p:cNvPr>
          <p:cNvGrpSpPr/>
          <p:nvPr/>
        </p:nvGrpSpPr>
        <p:grpSpPr>
          <a:xfrm>
            <a:off x="7304480" y="2362678"/>
            <a:ext cx="4670324" cy="4391566"/>
            <a:chOff x="-39295" y="2433164"/>
            <a:chExt cx="4670324" cy="43915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41258E-74D1-F20E-FDCC-C6EB610950D8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AD500D-7ADE-44AB-6400-7817F7E7BC2E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DF73690-89F7-2612-1177-CC19E87461A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EF229AC-DD6A-D949-7F0E-167D374B1825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135A72-D1DE-DBF5-1F35-907CB217DAD5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3EAAB7-E25A-AB7A-509B-1C494FCE725A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FCD2D6-1576-8940-B4D5-2693BB8C2713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43475A-F59C-71AE-CF0F-4D7FE847C8B1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FAB474-B044-E580-64F1-36D5E0689026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55</a:t>
              </a:r>
            </a:p>
            <a:p>
              <a:r>
                <a:rPr lang="en-US" dirty="0"/>
                <a:t>#Bajji 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8297B6-0B2F-49F5-F9B2-6B2B567D1AD3}"/>
                </a:ext>
              </a:extLst>
            </p:cNvPr>
            <p:cNvSpPr txBox="1"/>
            <p:nvPr/>
          </p:nvSpPr>
          <p:spPr>
            <a:xfrm>
              <a:off x="3226285" y="4607305"/>
              <a:ext cx="140474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5</a:t>
              </a:r>
            </a:p>
            <a:p>
              <a:pPr algn="r"/>
              <a:r>
                <a:rPr lang="en-US" dirty="0"/>
                <a:t>#Bajji 34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5774"/>
                </a:xfrm>
                <a:prstGeom prst="rect">
                  <a:avLst/>
                </a:prstGeom>
                <a:blipFill>
                  <a:blip r:embed="rId3"/>
                  <a:stretch>
                    <a:fillRect l="-479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4"/>
                  <a:stretch>
                    <a:fillRect l="-5422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5"/>
                  <a:stretch>
                    <a:fillRect l="-491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/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Total MCL Drop for the addition of the two new leaf nodes is given by: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blipFill>
                <a:blip r:embed="rId6"/>
                <a:stretch>
                  <a:fillRect l="-851" t="-1744" r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1B321B-D642-E008-8ECA-E55BF795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67677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– Insensitive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  <a:blipFill>
                <a:blip r:embed="rId2"/>
                <a:stretch>
                  <a:fillRect t="-1250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7BB03F7-DCBF-2CD0-C5FE-504AE4F1BF87}"/>
              </a:ext>
            </a:extLst>
          </p:cNvPr>
          <p:cNvGrpSpPr/>
          <p:nvPr/>
        </p:nvGrpSpPr>
        <p:grpSpPr>
          <a:xfrm>
            <a:off x="7304480" y="2362678"/>
            <a:ext cx="4670324" cy="4393650"/>
            <a:chOff x="-39295" y="2433164"/>
            <a:chExt cx="4670324" cy="43936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41258E-74D1-F20E-FDCC-C6EB610950D8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AD500D-7ADE-44AB-6400-7817F7E7BC2E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DF73690-89F7-2612-1177-CC19E87461A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EF229AC-DD6A-D949-7F0E-167D374B1825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135A72-D1DE-DBF5-1F35-907CB217DAD5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3EAAB7-E25A-AB7A-509B-1C494FCE725A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FCD2D6-1576-8940-B4D5-2693BB8C2713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43475A-F59C-71AE-CF0F-4D7FE847C8B1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FAB474-B044-E580-64F1-36D5E0689026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30</a:t>
              </a:r>
            </a:p>
            <a:p>
              <a:r>
                <a:rPr lang="en-US" dirty="0"/>
                <a:t>#Bajji 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8297B6-0B2F-49F5-F9B2-6B2B567D1AD3}"/>
                </a:ext>
              </a:extLst>
            </p:cNvPr>
            <p:cNvSpPr txBox="1"/>
            <p:nvPr/>
          </p:nvSpPr>
          <p:spPr>
            <a:xfrm>
              <a:off x="3109266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30</a:t>
              </a:r>
            </a:p>
            <a:p>
              <a:pPr algn="r"/>
              <a:r>
                <a:rPr lang="en-US" dirty="0"/>
                <a:t>#Bajji 30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blipFill>
                  <a:blip r:embed="rId3"/>
                  <a:stretch>
                    <a:fillRect l="-479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4"/>
                  <a:stretch>
                    <a:fillRect l="-5422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5"/>
                  <a:stretch>
                    <a:fillRect l="-491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/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Total MCL Drop for the addition of the two new leaf nodes is given by: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blipFill>
                <a:blip r:embed="rId6"/>
                <a:stretch>
                  <a:fillRect l="-851" t="-1744" r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DDDCF0-F762-E405-9669-94C5E0D0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1960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– Insensitive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AD500D-7ADE-44AB-6400-7817F7E7BC2E}"/>
              </a:ext>
            </a:extLst>
          </p:cNvPr>
          <p:cNvSpPr/>
          <p:nvPr/>
        </p:nvSpPr>
        <p:spPr>
          <a:xfrm>
            <a:off x="8982047" y="2066605"/>
            <a:ext cx="1580422" cy="14626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N </a:t>
            </a:r>
          </a:p>
          <a:p>
            <a:pPr algn="ctr"/>
            <a:r>
              <a:rPr lang="en-US" dirty="0"/>
              <a:t>Items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73690-89F7-2612-1177-CC19E87461AC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871639" y="3529233"/>
            <a:ext cx="900619" cy="77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F229AC-DD6A-D949-7F0E-167D374B182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9772258" y="3529233"/>
            <a:ext cx="819116" cy="77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8081429" y="3634114"/>
                <a:ext cx="1134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29" y="3634114"/>
                <a:ext cx="1134028" cy="369332"/>
              </a:xfrm>
              <a:prstGeom prst="rect">
                <a:avLst/>
              </a:prstGeom>
              <a:blipFill>
                <a:blip r:embed="rId2"/>
                <a:stretch>
                  <a:fillRect l="-4839" t="-8197" r="-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10349742" y="3421917"/>
                <a:ext cx="20081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Remaining fraction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742" y="3421917"/>
                <a:ext cx="2008114" cy="646331"/>
              </a:xfrm>
              <a:prstGeom prst="rect">
                <a:avLst/>
              </a:prstGeom>
              <a:blipFill>
                <a:blip r:embed="rId3"/>
                <a:stretch>
                  <a:fillRect l="-2736" t="-4717" r="-152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9801162" y="4190082"/>
                <a:ext cx="1580422" cy="1462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Items</a:t>
                </a: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62" y="4190082"/>
                <a:ext cx="1580422" cy="14626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8081428" y="4177559"/>
                <a:ext cx="1580422" cy="1462628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𝑓𝑁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Items</a:t>
                </a: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28" y="4177559"/>
                <a:ext cx="1580422" cy="14626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1135A72-D1DE-DBF5-1F35-907CB217DAD5}"/>
              </a:ext>
            </a:extLst>
          </p:cNvPr>
          <p:cNvSpPr txBox="1"/>
          <p:nvPr/>
        </p:nvSpPr>
        <p:spPr>
          <a:xfrm>
            <a:off x="9224732" y="1675087"/>
            <a:ext cx="1152859" cy="35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E898F9-4226-AD7E-7636-985731F0B5EE}"/>
                  </a:ext>
                </a:extLst>
              </p:cNvPr>
              <p:cNvSpPr txBox="1"/>
              <p:nvPr/>
            </p:nvSpPr>
            <p:spPr>
              <a:xfrm>
                <a:off x="6068699" y="2481355"/>
                <a:ext cx="3200171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E898F9-4226-AD7E-7636-985731F0B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699" y="2481355"/>
                <a:ext cx="3200171" cy="624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FF94521-2B94-799D-FA2B-C3D2B3E3F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141464" cy="270443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Conservation of total positive elements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Conservation of total negative elements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Drop in MCL: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br>
                  <a:rPr lang="en-US" sz="1200" b="0" dirty="0"/>
                </a:br>
                <a:endParaRPr lang="en-US" sz="1200" b="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FF94521-2B94-799D-FA2B-C3D2B3E3F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141464" cy="2704430"/>
              </a:xfrm>
              <a:blipFill>
                <a:blip r:embed="rId7"/>
                <a:stretch>
                  <a:fillRect l="-1542" t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59BDD-F4EC-4D12-BB07-690286CD02DD}"/>
                  </a:ext>
                </a:extLst>
              </p:cNvPr>
              <p:cNvSpPr txBox="1"/>
              <p:nvPr/>
            </p:nvSpPr>
            <p:spPr>
              <a:xfrm>
                <a:off x="6587543" y="5814300"/>
                <a:ext cx="3045321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59BDD-F4EC-4D12-BB07-690286CD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543" y="5814300"/>
                <a:ext cx="3045321" cy="6242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6D2F1-9CBA-78D7-DE43-C70F10D29167}"/>
                  </a:ext>
                </a:extLst>
              </p:cNvPr>
              <p:cNvSpPr txBox="1"/>
              <p:nvPr/>
            </p:nvSpPr>
            <p:spPr>
              <a:xfrm>
                <a:off x="9224732" y="5814300"/>
                <a:ext cx="3149195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6D2F1-9CBA-78D7-DE43-C70F10D29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732" y="5814300"/>
                <a:ext cx="3149195" cy="624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D1928-A684-7E3A-F54C-CBDFA5FA1C9A}"/>
                  </a:ext>
                </a:extLst>
              </p:cNvPr>
              <p:cNvSpPr txBox="1"/>
              <p:nvPr/>
            </p:nvSpPr>
            <p:spPr>
              <a:xfrm>
                <a:off x="343007" y="4286234"/>
                <a:ext cx="5917697" cy="504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≤0.5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&gt;0.5</m:t>
                                  </m:r>
                                </m:e>
                              </m:eqAr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D1928-A684-7E3A-F54C-CBDFA5FA1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7" y="4286234"/>
                <a:ext cx="5917697" cy="504305"/>
              </a:xfrm>
              <a:prstGeom prst="rect">
                <a:avLst/>
              </a:prstGeom>
              <a:blipFill>
                <a:blip r:embed="rId10"/>
                <a:stretch>
                  <a:fillRect l="-3811" t="-175904" b="-256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48118B-FCBC-CA97-A829-F18970E1A1A6}"/>
                  </a:ext>
                </a:extLst>
              </p:cNvPr>
              <p:cNvSpPr txBox="1"/>
              <p:nvPr/>
            </p:nvSpPr>
            <p:spPr>
              <a:xfrm>
                <a:off x="1187407" y="5087476"/>
                <a:ext cx="6824365" cy="1246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=(1−2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48118B-FCBC-CA97-A829-F18970E1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07" y="5087476"/>
                <a:ext cx="6824365" cy="12464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6E6DA-297C-65AE-95B0-949ADF77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91129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Miss-Classification Loss/Classification Error Rate – Reason for Insensitivity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5BFD2F-94D1-AA9C-0FB7-E7D75CCC9B31}"/>
              </a:ext>
            </a:extLst>
          </p:cNvPr>
          <p:cNvGrpSpPr/>
          <p:nvPr/>
        </p:nvGrpSpPr>
        <p:grpSpPr>
          <a:xfrm>
            <a:off x="7234610" y="1690688"/>
            <a:ext cx="4670324" cy="4393650"/>
            <a:chOff x="-39295" y="2433164"/>
            <a:chExt cx="4670324" cy="43936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B7870F-956B-33E9-68E6-16EA68BD3499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7FFA535-46AC-EA0D-EFDE-4CBFC791E0C7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AE69819-29F8-9ECF-EC3C-9155C434745E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392997C-8696-D82F-A405-623299A0C203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4B286F-BA28-B2E6-DD9D-BFE721FAAF6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E4317F-AD92-EF4C-8FF9-121F3CE696C7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47FEB5B-CA41-CDB2-CCF9-92A7628887AD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BE6A2F7-39B8-3A6B-1716-7100F91A79E9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D3DC6-72B9-9188-3945-626490CED7FB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20F1F9-2F06-3812-ECB1-E226080D30B8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85D152-2F9B-8A30-7E79-BDDB9DB44E8A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78CF45-7838-0E8C-475A-F85A032F2735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879E4A-F8C2-F5C5-4138-A0E6B4D25CD3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30</a:t>
              </a:r>
            </a:p>
            <a:p>
              <a:r>
                <a:rPr lang="en-US" dirty="0"/>
                <a:t>#Bajji 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1729C-8209-8FF7-8F97-74033584BC41}"/>
                </a:ext>
              </a:extLst>
            </p:cNvPr>
            <p:cNvSpPr txBox="1"/>
            <p:nvPr/>
          </p:nvSpPr>
          <p:spPr>
            <a:xfrm>
              <a:off x="3109266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30</a:t>
              </a:r>
            </a:p>
            <a:p>
              <a:pPr algn="r"/>
              <a:r>
                <a:rPr lang="en-US" dirty="0"/>
                <a:t>#Bajji 30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CF6536-7841-6880-8356-06478D80C23A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CF6536-7841-6880-8356-06478D80C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blipFill>
                  <a:blip r:embed="rId2"/>
                  <a:stretch>
                    <a:fillRect l="-538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8FBF06E-569B-B789-A50C-16BE3C3967BE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8FBF06E-569B-B789-A50C-16BE3C396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3"/>
                  <a:stretch>
                    <a:fillRect l="-4790"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15C706-6E2D-8D45-F01E-8F0E8A7B7D7D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15C706-6E2D-8D45-F01E-8F0E8A7B7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434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898EDFB-24E3-D5FD-1D6F-40B7B5464375}"/>
              </a:ext>
            </a:extLst>
          </p:cNvPr>
          <p:cNvSpPr/>
          <p:nvPr/>
        </p:nvSpPr>
        <p:spPr>
          <a:xfrm>
            <a:off x="753753" y="1931351"/>
            <a:ext cx="6451447" cy="44707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the majority/minority class in parent node remains in majority/minority in both the leaf nodes, then the miss-classification loss reduction is 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reason for this is the linearity of this metric.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Hence there is a need for a more sensitive metric to capture purity within such divisions.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CB886-AD69-1313-ECBA-B8D451B7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70615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898EDFB-24E3-D5FD-1D6F-40B7B5464375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𝑢𝑟𝑝𝑟𝑖𝑠𝑒</m:t>
                      </m:r>
                      <m:d>
                        <m:dPr>
                          <m:ctrlPr>
                            <a:rPr lang="en-AU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𝑆𝑢𝑟𝑝𝑟𝑖𝑠𝑒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898EDFB-24E3-D5FD-1D6F-40B7B5464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FF254F6-41C0-9055-7D3D-57EB9518B286}"/>
              </a:ext>
            </a:extLst>
          </p:cNvPr>
          <p:cNvGrpSpPr/>
          <p:nvPr/>
        </p:nvGrpSpPr>
        <p:grpSpPr>
          <a:xfrm>
            <a:off x="6507651" y="1361734"/>
            <a:ext cx="3607475" cy="4955393"/>
            <a:chOff x="6507651" y="1361734"/>
            <a:chExt cx="3607475" cy="495539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71134-E89E-295C-06C9-0F7DCE60AD54}"/>
                </a:ext>
              </a:extLst>
            </p:cNvPr>
            <p:cNvCxnSpPr/>
            <p:nvPr/>
          </p:nvCxnSpPr>
          <p:spPr>
            <a:xfrm>
              <a:off x="7105475" y="4102217"/>
              <a:ext cx="0" cy="184557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C10EBF-D269-587C-75C2-756F499C4C66}"/>
                </a:ext>
              </a:extLst>
            </p:cNvPr>
            <p:cNvCxnSpPr/>
            <p:nvPr/>
          </p:nvCxnSpPr>
          <p:spPr>
            <a:xfrm>
              <a:off x="7105475" y="5947795"/>
              <a:ext cx="2676088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FF9E58-EFAA-54CE-404A-0303AE0A0B0F}"/>
                    </a:ext>
                  </a:extLst>
                </p:cNvPr>
                <p:cNvSpPr txBox="1"/>
                <p:nvPr/>
              </p:nvSpPr>
              <p:spPr>
                <a:xfrm>
                  <a:off x="9722839" y="5763129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FF9E58-EFAA-54CE-404A-0303AE0A0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2839" y="5763129"/>
                  <a:ext cx="3922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7EB929-9912-AC85-AC41-4D90268DFF33}"/>
                </a:ext>
              </a:extLst>
            </p:cNvPr>
            <p:cNvSpPr txBox="1"/>
            <p:nvPr/>
          </p:nvSpPr>
          <p:spPr>
            <a:xfrm>
              <a:off x="7105475" y="5947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AB709-4465-3A6D-9AAD-F5141B85E76A}"/>
                </a:ext>
              </a:extLst>
            </p:cNvPr>
            <p:cNvSpPr txBox="1"/>
            <p:nvPr/>
          </p:nvSpPr>
          <p:spPr>
            <a:xfrm>
              <a:off x="8406308" y="5947795"/>
              <a:ext cx="31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C41764-2BA2-A1DC-04C5-9A70F70A8CAF}"/>
                </a:ext>
              </a:extLst>
            </p:cNvPr>
            <p:cNvSpPr/>
            <p:nvPr/>
          </p:nvSpPr>
          <p:spPr>
            <a:xfrm>
              <a:off x="8331413" y="4420998"/>
              <a:ext cx="392278" cy="152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E2C8C7-0753-A631-3EF4-E79F833BC689}"/>
                </a:ext>
              </a:extLst>
            </p:cNvPr>
            <p:cNvSpPr txBox="1"/>
            <p:nvPr/>
          </p:nvSpPr>
          <p:spPr>
            <a:xfrm>
              <a:off x="6507651" y="3727649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F3CCC-073B-EBF7-DE7A-4D00D7D34001}"/>
                </a:ext>
              </a:extLst>
            </p:cNvPr>
            <p:cNvSpPr txBox="1"/>
            <p:nvPr/>
          </p:nvSpPr>
          <p:spPr>
            <a:xfrm>
              <a:off x="6803789" y="42363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D2DCD3-A609-F96C-EA87-58CB8718DEA1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7105475" y="4420998"/>
              <a:ext cx="1618216" cy="0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D62272-9698-3A7A-88DC-33C08BF80328}"/>
                </a:ext>
              </a:extLst>
            </p:cNvPr>
            <p:cNvCxnSpPr/>
            <p:nvPr/>
          </p:nvCxnSpPr>
          <p:spPr>
            <a:xfrm>
              <a:off x="7105475" y="1658290"/>
              <a:ext cx="0" cy="184557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850613-4FC4-1235-234E-8F1B3A098634}"/>
                </a:ext>
              </a:extLst>
            </p:cNvPr>
            <p:cNvCxnSpPr/>
            <p:nvPr/>
          </p:nvCxnSpPr>
          <p:spPr>
            <a:xfrm>
              <a:off x="7105475" y="3503868"/>
              <a:ext cx="2676088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B17FCA-DF9C-F388-B4DE-E124B377C710}"/>
                </a:ext>
              </a:extLst>
            </p:cNvPr>
            <p:cNvSpPr txBox="1"/>
            <p:nvPr/>
          </p:nvSpPr>
          <p:spPr>
            <a:xfrm>
              <a:off x="7105475" y="3503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4A3A34-9DE7-DD2A-65DB-75AC7297E714}"/>
                </a:ext>
              </a:extLst>
            </p:cNvPr>
            <p:cNvSpPr txBox="1"/>
            <p:nvPr/>
          </p:nvSpPr>
          <p:spPr>
            <a:xfrm>
              <a:off x="8406308" y="3503868"/>
              <a:ext cx="31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654E3E-6B6B-A2E8-6250-C5F70E7D9985}"/>
                </a:ext>
              </a:extLst>
            </p:cNvPr>
            <p:cNvSpPr txBox="1"/>
            <p:nvPr/>
          </p:nvSpPr>
          <p:spPr>
            <a:xfrm>
              <a:off x="6507651" y="1361734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Surprise</a:t>
              </a:r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4AECE0BC-5352-6AF9-3DE1-E89D3F84960C}"/>
                </a:ext>
              </a:extLst>
            </p:cNvPr>
            <p:cNvSpPr/>
            <p:nvPr/>
          </p:nvSpPr>
          <p:spPr>
            <a:xfrm>
              <a:off x="7180896" y="2041455"/>
              <a:ext cx="150842" cy="14540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FBA0880-B527-3F09-5069-7AF4A9743A9D}"/>
                    </a:ext>
                  </a:extLst>
                </p:cNvPr>
                <p:cNvSpPr txBox="1"/>
                <p:nvPr/>
              </p:nvSpPr>
              <p:spPr>
                <a:xfrm>
                  <a:off x="7039751" y="1690688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FBA0880-B527-3F09-5069-7AF4A9743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751" y="1690688"/>
                  <a:ext cx="4331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17F2C6-1E27-0602-4674-D1243C15E6E6}"/>
                    </a:ext>
                  </a:extLst>
                </p:cNvPr>
                <p:cNvSpPr txBox="1"/>
                <p:nvPr/>
              </p:nvSpPr>
              <p:spPr>
                <a:xfrm>
                  <a:off x="6771729" y="331081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17F2C6-1E27-0602-4674-D1243C15E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29" y="3310810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570DAF-114D-5417-DCA9-4FAE2DD5E268}"/>
                    </a:ext>
                  </a:extLst>
                </p:cNvPr>
                <p:cNvSpPr txBox="1"/>
                <p:nvPr/>
              </p:nvSpPr>
              <p:spPr>
                <a:xfrm>
                  <a:off x="6771729" y="576312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570DAF-114D-5417-DCA9-4FAE2DD5E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29" y="5763125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5DF2-808F-5C0D-7820-2C07210C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211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7971</TotalTime>
  <Words>2452</Words>
  <Application>Microsoft Office PowerPoint</Application>
  <PresentationFormat>Widescreen</PresentationFormat>
  <Paragraphs>466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Decision Trees</vt:lpstr>
      <vt:lpstr>Decision Tree</vt:lpstr>
      <vt:lpstr>Loss Metrics</vt:lpstr>
      <vt:lpstr>Miss-Classification Loss/Classification Error Rate - Definition</vt:lpstr>
      <vt:lpstr>Miss-Classification Loss/Classification Error Rate - Example</vt:lpstr>
      <vt:lpstr>Miss-Classification Loss/Classification Error Rate – Insensitive Example</vt:lpstr>
      <vt:lpstr>Miss-Classification Loss/Classification Error Rate – Insensitive Example</vt:lpstr>
      <vt:lpstr>Miss-Classification Loss/Classification Error Rate – Reason for Insensitivity </vt:lpstr>
      <vt:lpstr>Entropy</vt:lpstr>
      <vt:lpstr>Entropy</vt:lpstr>
      <vt:lpstr>Entropy</vt:lpstr>
      <vt:lpstr>Entropy</vt:lpstr>
      <vt:lpstr>Entropy: Discrete</vt:lpstr>
      <vt:lpstr>Entropy Loss/Log Loss</vt:lpstr>
      <vt:lpstr>Entropy Loss/Log Loss - Example</vt:lpstr>
      <vt:lpstr>Entropy Loss/Log Loss – Another Example</vt:lpstr>
      <vt:lpstr>Gini Loss</vt:lpstr>
      <vt:lpstr>Gini Loss - Example</vt:lpstr>
      <vt:lpstr>Gini Loss – Another Example</vt:lpstr>
      <vt:lpstr>Building a Decision Tree</vt:lpstr>
      <vt:lpstr>Example Data Source: Diabetes Data</vt:lpstr>
      <vt:lpstr>Data Details &amp; Prep</vt:lpstr>
      <vt:lpstr>Approach: ID3 Optimizing the loss metric</vt:lpstr>
      <vt:lpstr>Approach: ID3 Optimizing the loss metric</vt:lpstr>
      <vt:lpstr>Depth 1 Tree Performance on test?</vt:lpstr>
      <vt:lpstr>Bias &amp; Variance: Can we do better if we grow the tree deeper?</vt:lpstr>
      <vt:lpstr>Entropy Loss Optimized Depth 4 Tree on a Training Data</vt:lpstr>
      <vt:lpstr>Shows the – CV based ROC, Precision Recall Curves</vt:lpstr>
      <vt:lpstr>Nmin Leaf</vt:lpstr>
      <vt:lpstr>PowerPoint Presentation</vt:lpstr>
      <vt:lpstr>Generalization Error, Bias and Variance</vt:lpstr>
      <vt:lpstr>Random Forest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Meenakshi Sundaram Manivannan</dc:creator>
  <cp:lastModifiedBy>Manivannan, Meenakshi Sundaram</cp:lastModifiedBy>
  <cp:revision>89</cp:revision>
  <dcterms:created xsi:type="dcterms:W3CDTF">2023-07-02T05:28:43Z</dcterms:created>
  <dcterms:modified xsi:type="dcterms:W3CDTF">2023-09-14T16:12:29Z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2023-09-14T09:26:31Z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c67c81ea-8f96-4697-be13-7fc991d13444</vt:lpwstr>
  </property>
  <property fmtid="{D5CDD505-2E9C-101B-9397-08002B2CF9AE}" pid="7" name="MSIP_Label_defa4170-0d19-0005-0004-bc88714345d2_ActionId">
    <vt:lpwstr>35a54e12-1a07-4f6d-8951-400b419d53e0</vt:lpwstr>
  </property>
  <property fmtid="{D5CDD505-2E9C-101B-9397-08002B2CF9AE}" pid="8" name="MSIP_Label_defa4170-0d19-0005-0004-bc88714345d2_ContentBits">
    <vt:lpwstr>0</vt:lpwstr>
  </property>
</Properties>
</file>