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3" r:id="rId6"/>
    <p:sldId id="257" r:id="rId7"/>
    <p:sldId id="275" r:id="rId8"/>
    <p:sldId id="270" r:id="rId9"/>
    <p:sldId id="259" r:id="rId10"/>
    <p:sldId id="266" r:id="rId11"/>
    <p:sldId id="263" r:id="rId12"/>
    <p:sldId id="267" r:id="rId13"/>
    <p:sldId id="265" r:id="rId14"/>
    <p:sldId id="271" r:id="rId15"/>
    <p:sldId id="264" r:id="rId16"/>
    <p:sldId id="272" r:id="rId17"/>
    <p:sldId id="274" r:id="rId18"/>
    <p:sldId id="258" r:id="rId19"/>
    <p:sldId id="260" r:id="rId20"/>
    <p:sldId id="261" r:id="rId21"/>
    <p:sldId id="282" r:id="rId22"/>
    <p:sldId id="287" r:id="rId23"/>
    <p:sldId id="289" r:id="rId24"/>
    <p:sldId id="288" r:id="rId25"/>
    <p:sldId id="290" r:id="rId26"/>
    <p:sldId id="291" r:id="rId27"/>
    <p:sldId id="293" r:id="rId28"/>
    <p:sldId id="294" r:id="rId29"/>
    <p:sldId id="297" r:id="rId30"/>
    <p:sldId id="298" r:id="rId31"/>
    <p:sldId id="299" r:id="rId32"/>
    <p:sldId id="300" r:id="rId33"/>
    <p:sldId id="278" r:id="rId34"/>
    <p:sldId id="301" r:id="rId35"/>
    <p:sldId id="302" r:id="rId36"/>
    <p:sldId id="279" r:id="rId37"/>
    <p:sldId id="303" r:id="rId38"/>
    <p:sldId id="305" r:id="rId39"/>
    <p:sldId id="304" r:id="rId40"/>
    <p:sldId id="30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50AC"/>
    <a:srgbClr val="427EBA"/>
    <a:srgbClr val="CE5A57"/>
    <a:srgbClr val="4472C4"/>
    <a:srgbClr val="0068B5"/>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7/24/2023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7/24/2023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7/24/2023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7/24/2023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7/24/2023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7/24/2023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7/24/2023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7/24/2023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7/24/2023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7/24/2023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7/24/2023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7/24/2023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1.png"/></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676777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319600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xmlns="">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xmlns="">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xmlns="">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xmlns="">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xmlns="">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xmlns="">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1291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normAutofit/>
          </a:bodyPr>
          <a:lstStyle/>
          <a:p>
            <a:r>
              <a:rPr lang="en-US" dirty="0"/>
              <a:t>Miss-Classification Loss/Classification Error Rate – Reason for Insensitivity </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Tree>
    <p:extLst>
      <p:ext uri="{BB962C8B-B14F-4D97-AF65-F5344CB8AC3E}">
        <p14:creationId xmlns:p14="http://schemas.microsoft.com/office/powerpoint/2010/main" val="2706159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2115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xmlns="">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xmlns="">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xmlns="">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17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endParaRPr lang="en-US" sz="2800" b="0" dirty="0"/>
              </a:p>
              <a:p>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2426" y="4343400"/>
              <a:ext cx="2762250"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976 w 2764226"/>
                <a:gd name="connsiteY0" fmla="*/ 0 h 2057400"/>
                <a:gd name="connsiteX1" fmla="*/ 586176 w 2764226"/>
                <a:gd name="connsiteY1" fmla="*/ 1774825 h 2057400"/>
                <a:gd name="connsiteX2" fmla="*/ 2764226 w 2764226"/>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Lst>
              <a:ahLst/>
              <a:cxnLst>
                <a:cxn ang="0">
                  <a:pos x="connsiteX0" y="connsiteY0"/>
                </a:cxn>
                <a:cxn ang="0">
                  <a:pos x="connsiteX1" y="connsiteY1"/>
                </a:cxn>
                <a:cxn ang="0">
                  <a:pos x="connsiteX2" y="connsiteY2"/>
                </a:cxn>
              </a:cxnLst>
              <a:rect l="l" t="t" r="r" b="b"/>
              <a:pathLst>
                <a:path w="2762250" h="2057400">
                  <a:moveTo>
                    <a:pt x="0" y="0"/>
                  </a:moveTo>
                  <a:cubicBezTo>
                    <a:pt x="11906" y="1269206"/>
                    <a:pt x="-88321" y="1565067"/>
                    <a:pt x="584200" y="1774825"/>
                  </a:cubicBezTo>
                  <a:cubicBezTo>
                    <a:pt x="1149400" y="1964460"/>
                    <a:pt x="2296583" y="2024724"/>
                    <a:pt x="2762250"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924580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3235081" y="2960878"/>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3235081" y="2960878"/>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xmlns="">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Tree>
    <p:extLst>
      <p:ext uri="{BB962C8B-B14F-4D97-AF65-F5344CB8AC3E}">
        <p14:creationId xmlns:p14="http://schemas.microsoft.com/office/powerpoint/2010/main" val="1566305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Discrete</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a:xfrm>
            <a:off x="6678347" y="326250"/>
            <a:ext cx="5370778" cy="1892226"/>
          </a:xfrm>
        </p:spPr>
        <p:txBody>
          <a:bodyPr>
            <a:normAutofit fontScale="77500" lnSpcReduction="20000"/>
          </a:bodyPr>
          <a:lstStyle/>
          <a:p>
            <a:r>
              <a:rPr lang="en-US" dirty="0"/>
              <a:t>Entropy the expected surprise is high, i.e.,  when the “coin is fair”. </a:t>
            </a:r>
          </a:p>
          <a:p>
            <a:pPr lvl="1"/>
            <a:r>
              <a:rPr lang="en-US" dirty="0"/>
              <a:t>When the classifier is giving mixed signal.</a:t>
            </a:r>
          </a:p>
          <a:p>
            <a:r>
              <a:rPr lang="en-US" dirty="0"/>
              <a:t>Entropy is low when the expected surprise is low, i.e.,  when the “coin is unfair”. </a:t>
            </a:r>
          </a:p>
          <a:p>
            <a:pPr lvl="1"/>
            <a:r>
              <a:rPr lang="en-US" dirty="0"/>
              <a:t>When the classifier is giving a pure signal. </a:t>
            </a:r>
          </a:p>
        </p:txBody>
      </p:sp>
      <p:pic>
        <p:nvPicPr>
          <p:cNvPr id="19" name="Picture 18">
            <a:extLst>
              <a:ext uri="{FF2B5EF4-FFF2-40B4-BE49-F238E27FC236}">
                <a16:creationId xmlns:a16="http://schemas.microsoft.com/office/drawing/2014/main" id="{95DD7FDB-98DE-FCBD-3875-8F2B897A4525}"/>
              </a:ext>
            </a:extLst>
          </p:cNvPr>
          <p:cNvPicPr>
            <a:picLocks noChangeAspect="1"/>
          </p:cNvPicPr>
          <p:nvPr/>
        </p:nvPicPr>
        <p:blipFill>
          <a:blip r:embed="rId2"/>
          <a:stretch>
            <a:fillRect/>
          </a:stretch>
        </p:blipFill>
        <p:spPr>
          <a:xfrm>
            <a:off x="8483676" y="2673063"/>
            <a:ext cx="3638784" cy="3516600"/>
          </a:xfrm>
          <a:prstGeom prst="rect">
            <a:avLst/>
          </a:prstGeom>
        </p:spPr>
      </p:pic>
      <p:sp>
        <p:nvSpPr>
          <p:cNvPr id="20" name="TextBox 19">
            <a:extLst>
              <a:ext uri="{FF2B5EF4-FFF2-40B4-BE49-F238E27FC236}">
                <a16:creationId xmlns:a16="http://schemas.microsoft.com/office/drawing/2014/main" id="{60539730-E29C-901E-1BD1-5FE78A043732}"/>
              </a:ext>
            </a:extLst>
          </p:cNvPr>
          <p:cNvSpPr txBox="1"/>
          <p:nvPr/>
        </p:nvSpPr>
        <p:spPr>
          <a:xfrm>
            <a:off x="8332833" y="2562885"/>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D309EFC1-31BF-0049-5B69-089DCBB50516}"/>
              </a:ext>
            </a:extLst>
          </p:cNvPr>
          <p:cNvSpPr txBox="1"/>
          <p:nvPr/>
        </p:nvSpPr>
        <p:spPr>
          <a:xfrm>
            <a:off x="8332833" y="5864781"/>
            <a:ext cx="301686" cy="369332"/>
          </a:xfrm>
          <a:prstGeom prst="rect">
            <a:avLst/>
          </a:prstGeom>
          <a:noFill/>
        </p:spPr>
        <p:txBody>
          <a:bodyPr wrap="none" rtlCol="0">
            <a:spAutoFit/>
          </a:bodyPr>
          <a:lstStyle/>
          <a:p>
            <a:r>
              <a:rPr lang="en-US" dirty="0"/>
              <a:t>0</a:t>
            </a:r>
          </a:p>
        </p:txBody>
      </p:sp>
      <p:sp>
        <p:nvSpPr>
          <p:cNvPr id="24" name="TextBox 23">
            <a:extLst>
              <a:ext uri="{FF2B5EF4-FFF2-40B4-BE49-F238E27FC236}">
                <a16:creationId xmlns:a16="http://schemas.microsoft.com/office/drawing/2014/main" id="{2B01AEA8-E721-D8FE-A699-357F8BAB7A57}"/>
              </a:ext>
            </a:extLst>
          </p:cNvPr>
          <p:cNvSpPr txBox="1"/>
          <p:nvPr/>
        </p:nvSpPr>
        <p:spPr>
          <a:xfrm rot="16200000">
            <a:off x="7151779" y="4208469"/>
            <a:ext cx="2004726" cy="461665"/>
          </a:xfrm>
          <a:prstGeom prst="rect">
            <a:avLst/>
          </a:prstGeom>
          <a:noFill/>
        </p:spPr>
        <p:txBody>
          <a:bodyPr wrap="square" rtlCol="0">
            <a:spAutoFit/>
          </a:bodyPr>
          <a:lstStyle/>
          <a:p>
            <a:pPr algn="ctr"/>
            <a:r>
              <a:rPr lang="en-US" sz="2400" dirty="0"/>
              <a:t>Entropy</a:t>
            </a:r>
          </a:p>
        </p:txBody>
      </p:sp>
      <p:sp>
        <p:nvSpPr>
          <p:cNvPr id="25" name="TextBox 24">
            <a:extLst>
              <a:ext uri="{FF2B5EF4-FFF2-40B4-BE49-F238E27FC236}">
                <a16:creationId xmlns:a16="http://schemas.microsoft.com/office/drawing/2014/main" id="{3DBAE380-37DF-C890-154F-4F802F5DB3E8}"/>
              </a:ext>
            </a:extLst>
          </p:cNvPr>
          <p:cNvSpPr txBox="1"/>
          <p:nvPr/>
        </p:nvSpPr>
        <p:spPr>
          <a:xfrm>
            <a:off x="8049287" y="6159625"/>
            <a:ext cx="4507563" cy="461665"/>
          </a:xfrm>
          <a:prstGeom prst="rect">
            <a:avLst/>
          </a:prstGeom>
          <a:noFill/>
        </p:spPr>
        <p:txBody>
          <a:bodyPr wrap="square" rtlCol="0">
            <a:spAutoFit/>
          </a:bodyPr>
          <a:lstStyle/>
          <a:p>
            <a:pPr algn="ctr"/>
            <a:r>
              <a:rPr lang="en-US" sz="2400" dirty="0"/>
              <a:t>Probability of Heads p</a:t>
            </a:r>
          </a:p>
        </p:txBody>
      </p:sp>
      <p:sp>
        <p:nvSpPr>
          <p:cNvPr id="26" name="TextBox 25">
            <a:extLst>
              <a:ext uri="{FF2B5EF4-FFF2-40B4-BE49-F238E27FC236}">
                <a16:creationId xmlns:a16="http://schemas.microsoft.com/office/drawing/2014/main" id="{EC5016B1-BE46-A047-22A2-23A967B55309}"/>
              </a:ext>
            </a:extLst>
          </p:cNvPr>
          <p:cNvSpPr txBox="1"/>
          <p:nvPr/>
        </p:nvSpPr>
        <p:spPr>
          <a:xfrm>
            <a:off x="8483676" y="6027222"/>
            <a:ext cx="301686"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C89FC3AD-0718-07C1-E38A-E5BFCE5295EC}"/>
              </a:ext>
            </a:extLst>
          </p:cNvPr>
          <p:cNvSpPr txBox="1"/>
          <p:nvPr/>
        </p:nvSpPr>
        <p:spPr>
          <a:xfrm>
            <a:off x="11820774" y="6027222"/>
            <a:ext cx="301686" cy="369332"/>
          </a:xfrm>
          <a:prstGeom prst="rect">
            <a:avLst/>
          </a:prstGeom>
          <a:noFill/>
        </p:spPr>
        <p:txBody>
          <a:bodyPr wrap="none" rtlCol="0">
            <a:spAutoFit/>
          </a:bodyPr>
          <a:lstStyle/>
          <a:p>
            <a:r>
              <a:rPr lang="en-US" dirty="0"/>
              <a:t>1</a:t>
            </a:r>
          </a:p>
        </p:txBody>
      </p:sp>
      <p:cxnSp>
        <p:nvCxnSpPr>
          <p:cNvPr id="34" name="Straight Arrow Connector 33">
            <a:extLst>
              <a:ext uri="{FF2B5EF4-FFF2-40B4-BE49-F238E27FC236}">
                <a16:creationId xmlns:a16="http://schemas.microsoft.com/office/drawing/2014/main" id="{D0690BB2-D314-E2B4-174F-1CE49C8B89E8}"/>
              </a:ext>
            </a:extLst>
          </p:cNvPr>
          <p:cNvCxnSpPr>
            <a:cxnSpLocks/>
          </p:cNvCxnSpPr>
          <p:nvPr/>
        </p:nvCxnSpPr>
        <p:spPr>
          <a:xfrm>
            <a:off x="5953125" y="5743575"/>
            <a:ext cx="2681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49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=0.5,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=0.5</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=−2×0.5</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0.5</m:t>
                          </m:r>
                        </m:e>
                      </m:func>
                      <m:r>
                        <a:rPr lang="en-US" i="1" smtClean="0">
                          <a:latin typeface="Cambria Math" panose="02040503050406030204" pitchFamily="18" charset="0"/>
                        </a:rPr>
                        <m:t>=1</m:t>
                      </m:r>
                    </m:oMath>
                  </m:oMathPara>
                </a14:m>
                <a:endParaRPr lang="en-US" dirty="0"/>
              </a:p>
              <a:p>
                <a:pPr marL="457200" lvl="1" indent="0">
                  <a:buFont typeface="Arial" panose="020B0604020202020204" pitchFamily="34" charset="0"/>
                  <a:buNone/>
                </a:pPr>
                <a:endParaRPr lang="en-US" dirty="0"/>
              </a:p>
              <a:p>
                <a:r>
                  <a:rPr lang="en-US" dirty="0"/>
                  <a:t>Biased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=1−</m:t>
                      </m:r>
                      <m:r>
                        <a:rPr lang="en-US" i="1" smtClean="0">
                          <a:latin typeface="Cambria Math" panose="02040503050406030204" pitchFamily="18" charset="0"/>
                        </a:rPr>
                        <m:t>𝑝</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e>
                      </m:func>
                    </m:oMath>
                  </m:oMathPara>
                </a14:m>
                <a:endParaRPr lang="en-US" dirty="0"/>
              </a:p>
              <a:p>
                <a:endParaRPr lang="en-US" dirty="0"/>
              </a:p>
            </p:txBody>
          </p:sp>
        </mc:Choice>
        <mc:Fallback xmlns="">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498975"/>
              </a:xfrm>
              <a:prstGeom prst="rect">
                <a:avLst/>
              </a:prstGeom>
              <a:blipFill>
                <a:blip r:embed="rId3"/>
                <a:stretch>
                  <a:fillRect l="-1552" t="-2710"/>
                </a:stretch>
              </a:blipFill>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1B018123-42A5-6580-7179-6CD178B85FC0}"/>
              </a:ext>
            </a:extLst>
          </p:cNvPr>
          <p:cNvCxnSpPr>
            <a:cxnSpLocks/>
          </p:cNvCxnSpPr>
          <p:nvPr/>
        </p:nvCxnSpPr>
        <p:spPr>
          <a:xfrm>
            <a:off x="5543550" y="2350967"/>
            <a:ext cx="4759518" cy="36801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2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6013632-8990-F7C1-0E57-8FD1BCADF1F5}"/>
                  </a:ext>
                </a:extLst>
              </p:cNvPr>
              <p:cNvSpPr>
                <a:spLocks noGrp="1"/>
              </p:cNvSpPr>
              <p:nvPr>
                <p:ph idx="1"/>
              </p:nvPr>
            </p:nvSpPr>
            <p:spPr/>
            <p:txBody>
              <a:bodyPr>
                <a:normAutofit lnSpcReduction="10000"/>
              </a:bodyPr>
              <a:lstStyle/>
              <a:p>
                <a:pPr marL="0" indent="0">
                  <a:buNone/>
                </a:pPr>
                <a:r>
                  <a:rPr lang="en-US" dirty="0"/>
                  <a:t>For a decision tree at a given node with </a:t>
                </a:r>
                <a14:m>
                  <m:oMath xmlns:m="http://schemas.openxmlformats.org/officeDocument/2006/math">
                    <m:r>
                      <a:rPr lang="en-US" b="0" i="1" smtClean="0">
                        <a:latin typeface="Cambria Math" panose="02040503050406030204" pitchFamily="18" charset="0"/>
                      </a:rPr>
                      <m:t>𝑁</m:t>
                    </m:r>
                  </m:oMath>
                </a14:m>
                <a:r>
                  <a:rPr lang="en-US" dirty="0"/>
                  <a:t> classes the entropy metric is defined as:</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log</m:t>
                                  </m:r>
                                </m:e>
                                <m:sub>
                                  <m:r>
                                    <a:rPr lang="en-US" b="0" i="0" dirty="0" smtClean="0">
                                      <a:latin typeface="Cambria Math" panose="02040503050406030204" pitchFamily="18" charset="0"/>
                                    </a:rPr>
                                    <m:t>2</m:t>
                                  </m:r>
                                </m:sub>
                              </m:sSub>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US" dirty="0"/>
              </a:p>
              <a:p>
                <a:endParaRPr lang="en-US" dirty="0"/>
              </a:p>
              <a:p>
                <a:pPr marL="0" indent="0">
                  <a:buNone/>
                </a:pPr>
                <a:r>
                  <a:rPr lang="en-US" dirty="0"/>
                  <a:t>The entropy loss when we split that node on a feature is given by:</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r>
                        <a:rPr lang="en-US" i="1">
                          <a:latin typeface="Cambria Math" panose="02040503050406030204" pitchFamily="18" charset="0"/>
                        </a:rPr>
                        <m:t>𝑃𝑟𝑜𝑏𝑎𝑏𝑖𝑙𝑖𝑡𝑦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𝐿𝑒𝑓𝑡</m:t>
                      </m:r>
                      <m:r>
                        <a:rPr lang="en-US" i="1">
                          <a:latin typeface="Cambria Math" panose="02040503050406030204" pitchFamily="18" charset="0"/>
                        </a:rPr>
                        <m:t> </m:t>
                      </m:r>
                      <m:r>
                        <a:rPr lang="en-US" i="1">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𝑙𝑒𝑓𝑡</m:t>
                          </m:r>
                        </m:sub>
                      </m:sSub>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𝑅𝑖𝑔h𝑡</m:t>
                      </m:r>
                      <m:r>
                        <a:rPr lang="en-US" b="0" i="1" smtClean="0">
                          <a:latin typeface="Cambria Math" panose="02040503050406030204" pitchFamily="18" charset="0"/>
                        </a:rPr>
                        <m:t> </m:t>
                      </m:r>
                      <m:r>
                        <a:rPr lang="en-US" b="0" i="1" smtClean="0">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𝑟𝑖𝑔h𝑡</m:t>
                          </m:r>
                        </m:sub>
                      </m:sSub>
                    </m:oMath>
                  </m:oMathPara>
                </a14:m>
                <a:endParaRPr lang="en-US" dirty="0"/>
              </a:p>
            </p:txBody>
          </p:sp>
        </mc:Choice>
        <mc:Fallback xmlns="">
          <p:sp>
            <p:nvSpPr>
              <p:cNvPr id="7" name="Content Placeholder 6">
                <a:extLst>
                  <a:ext uri="{FF2B5EF4-FFF2-40B4-BE49-F238E27FC236}">
                    <a16:creationId xmlns:a16="http://schemas.microsoft.com/office/drawing/2014/main" id="{36013632-8990-F7C1-0E57-8FD1BCADF1F5}"/>
                  </a:ext>
                </a:extLst>
              </p:cNvPr>
              <p:cNvSpPr>
                <a:spLocks noGrp="1" noRot="1" noChangeAspect="1" noMove="1" noResize="1" noEditPoints="1" noAdjustHandles="1" noChangeArrowheads="1" noChangeShapeType="1" noTextEdit="1"/>
              </p:cNvSpPr>
              <p:nvPr>
                <p:ph idx="1"/>
              </p:nvPr>
            </p:nvSpPr>
            <p:spPr>
              <a:blipFill>
                <a:blip r:embed="rId2"/>
                <a:stretch>
                  <a:fillRect l="-1217" t="-3081" r="-580" b="-280"/>
                </a:stretch>
              </a:blipFill>
            </p:spPr>
            <p:txBody>
              <a:bodyPr/>
              <a:lstStyle/>
              <a:p>
                <a:r>
                  <a:rPr lang="en-US">
                    <a:noFill/>
                  </a:rPr>
                  <a:t> </a:t>
                </a:r>
              </a:p>
            </p:txBody>
          </p:sp>
        </mc:Fallback>
      </mc:AlternateContent>
    </p:spTree>
    <p:extLst>
      <p:ext uri="{BB962C8B-B14F-4D97-AF65-F5344CB8AC3E}">
        <p14:creationId xmlns:p14="http://schemas.microsoft.com/office/powerpoint/2010/main" val="3578838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×0.46−</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×0.55</m:t>
                      </m:r>
                    </m:oMath>
                    <m:oMath xmlns:m="http://schemas.openxmlformats.org/officeDocument/2006/math">
                      <m:r>
                        <a:rPr lang="en-US" b="0" i="1" smtClean="0">
                          <a:latin typeface="Cambria Math" panose="02040503050406030204" pitchFamily="18" charset="0"/>
                        </a:rPr>
                        <m:t>=0.4749</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7234892" cy="4901219"/>
            <a:chOff x="4749508" y="1269551"/>
            <a:chExt cx="7234892"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42289" cy="489429"/>
                </a:xfrm>
                <a:prstGeom prst="rect">
                  <a:avLst/>
                </a:prstGeom>
                <a:noFill/>
              </p:spPr>
              <p:txBody>
                <a:bodyPr wrap="none" rtlCol="0">
                  <a:spAutoFit/>
                </a:bodyPr>
                <a:lstStyle/>
                <a:p>
                  <a:r>
                    <a:rPr lang="en-US" dirty="0"/>
                    <a:t>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39</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func>
                      <m:r>
                        <a:rPr lang="en-US" i="1">
                          <a:latin typeface="Cambria Math" panose="02040503050406030204" pitchFamily="18" charset="0"/>
                        </a:rPr>
                        <m:t>=0.</m:t>
                      </m:r>
                      <m:r>
                        <a:rPr lang="en-US" b="0" i="1" smtClean="0">
                          <a:latin typeface="Cambria Math" panose="02040503050406030204" pitchFamily="18" charset="0"/>
                        </a:rPr>
                        <m:t>55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42289" cy="489429"/>
                </a:xfrm>
                <a:prstGeom prst="rect">
                  <a:avLst/>
                </a:prstGeom>
                <a:blipFill>
                  <a:blip r:embed="rId3"/>
                  <a:stretch>
                    <a:fillRect l="-1416"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6</m:t>
                              </m:r>
                            </m:num>
                            <m:den>
                              <m:r>
                                <a:rPr lang="en-US" b="0" i="0" smtClean="0">
                                  <a:latin typeface="Cambria Math" panose="02040503050406030204" pitchFamily="18" charset="0"/>
                                </a:rPr>
                                <m:t>61</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func>
                      <m:r>
                        <a:rPr lang="en-US" b="0" i="1" smtClean="0">
                          <a:latin typeface="Cambria Math" panose="02040503050406030204" pitchFamily="18" charset="0"/>
                        </a:rPr>
                        <m:t>=0.46</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1107981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×0.81−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=0.046</m:t>
                      </m:r>
                    </m:oMath>
                  </m:oMathPara>
                </a14:m>
                <a:endParaRPr lang="en-US" dirty="0"/>
              </a:p>
              <a:p>
                <a:pPr marL="0" indent="0">
                  <a:buNone/>
                </a:pPr>
                <a:r>
                  <a:rPr lang="en-US" dirty="0"/>
                  <a:t>Miss-Classification Loss was insensitive to this case (0 reduction) while entropy loss shows a slight reduction accounting for the purity on the left branch.</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6939939" cy="4901219"/>
            <a:chOff x="4749508" y="1269551"/>
            <a:chExt cx="6939939"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147336" cy="485774"/>
                </a:xfrm>
                <a:prstGeom prst="rect">
                  <a:avLst/>
                </a:prstGeom>
                <a:noFill/>
              </p:spPr>
              <p:txBody>
                <a:bodyPr wrap="none" rtlCol="0">
                  <a:spAutoFit/>
                </a:bodyPr>
                <a:lstStyle/>
                <a:p>
                  <a:r>
                    <a:rPr lang="en-US" dirty="0"/>
                    <a:t>E =</a:t>
                  </a:r>
                  <a14:m>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0" smtClean="0">
                                  <a:latin typeface="Cambria Math" panose="02040503050406030204" pitchFamily="18" charset="0"/>
                                </a:rPr>
                                <m:t>60</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func>
                      <m:r>
                        <a:rPr lang="en-US" i="1">
                          <a:latin typeface="Cambria Math" panose="02040503050406030204" pitchFamily="18" charset="0"/>
                        </a:rPr>
                        <m:t>=</m:t>
                      </m:r>
                      <m:r>
                        <a:rPr lang="en-US" i="1" smtClean="0">
                          <a:latin typeface="Cambria Math" panose="02040503050406030204" pitchFamily="18" charset="0"/>
                        </a:rPr>
                        <m:t>1</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147336" cy="485774"/>
                </a:xfrm>
                <a:prstGeom prst="rect">
                  <a:avLst/>
                </a:prstGeom>
                <a:blipFill>
                  <a:blip r:embed="rId3"/>
                  <a:stretch>
                    <a:fillRect l="-154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10</m:t>
                              </m:r>
                            </m:num>
                            <m:den>
                              <m:r>
                                <a:rPr lang="en-US" b="0" i="0" smtClean="0">
                                  <a:latin typeface="Cambria Math" panose="02040503050406030204" pitchFamily="18" charset="0"/>
                                </a:rPr>
                                <m:t>40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func>
                      <m:r>
                        <a:rPr lang="en-US" b="0" i="1" smtClean="0">
                          <a:latin typeface="Cambria Math" panose="02040503050406030204" pitchFamily="18" charset="0"/>
                        </a:rPr>
                        <m:t>=0.81</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2954955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a:xfrm>
                <a:off x="838200" y="1825625"/>
                <a:ext cx="10515600" cy="2529920"/>
              </a:xfrm>
            </p:spPr>
            <p:txBody>
              <a:bodyPr>
                <a:normAutofit/>
              </a:bodyPr>
              <a:lstStyle/>
              <a:p>
                <a:pPr marL="0" indent="0">
                  <a:buNone/>
                </a:pPr>
                <a:r>
                  <a:rPr lang="en-AU" dirty="0"/>
                  <a:t>Gini Loss is similar to the Entropy loss function in the form of the graph, with a difference being that it is a polynomial expression.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m:t>
                      </m:r>
                      <m:r>
                        <a:rPr lang="en-US" i="1" dirty="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i="1" dirty="0">
                                  <a:latin typeface="Cambria Math" panose="02040503050406030204" pitchFamily="18" charset="0"/>
                                </a:rPr>
                                <m:t> </m:t>
                              </m:r>
                            </m:fName>
                            <m:e>
                              <m:d>
                                <m:dPr>
                                  <m:ctrlPr>
                                    <a:rPr lang="en-US" i="1" dirty="0">
                                      <a:latin typeface="Cambria Math" panose="02040503050406030204" pitchFamily="18" charset="0"/>
                                    </a:rPr>
                                  </m:ctrlPr>
                                </m:dPr>
                                <m:e>
                                  <m:r>
                                    <a:rPr lang="en-US" b="0" i="1" dirty="0" smtClean="0">
                                      <a:latin typeface="Cambria Math" panose="02040503050406030204" pitchFamily="18" charset="0"/>
                                    </a:rPr>
                                    <m:t>1−</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AU"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76CB3070-BE90-45FD-FD9E-39DFB2CEB254}"/>
                  </a:ext>
                </a:extLst>
              </p:cNvPr>
              <p:cNvSpPr>
                <a:spLocks noGrp="1" noRot="1" noChangeAspect="1" noMove="1" noResize="1" noEditPoints="1" noAdjustHandles="1" noChangeArrowheads="1" noChangeShapeType="1" noTextEdit="1"/>
              </p:cNvSpPr>
              <p:nvPr>
                <p:ph idx="1"/>
              </p:nvPr>
            </p:nvSpPr>
            <p:spPr>
              <a:xfrm>
                <a:off x="838200" y="1825625"/>
                <a:ext cx="10515600" cy="2529920"/>
              </a:xfrm>
              <a:blipFill>
                <a:blip r:embed="rId2"/>
                <a:stretch>
                  <a:fillRect l="-1217" t="-3855" r="-173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3F8EA83-80A0-2D94-565F-8CFCC7F7AC85}"/>
              </a:ext>
            </a:extLst>
          </p:cNvPr>
          <p:cNvGrpSpPr/>
          <p:nvPr/>
        </p:nvGrpSpPr>
        <p:grpSpPr>
          <a:xfrm>
            <a:off x="7836582" y="3659239"/>
            <a:ext cx="3917014" cy="3087726"/>
            <a:chOff x="8172857" y="3363964"/>
            <a:chExt cx="3917014" cy="3087726"/>
          </a:xfrm>
        </p:grpSpPr>
        <p:sp>
          <p:nvSpPr>
            <p:cNvPr id="5" name="TextBox 4">
              <a:extLst>
                <a:ext uri="{FF2B5EF4-FFF2-40B4-BE49-F238E27FC236}">
                  <a16:creationId xmlns:a16="http://schemas.microsoft.com/office/drawing/2014/main" id="{66A075E6-7549-72CF-34CD-19FD2F325631}"/>
                </a:ext>
              </a:extLst>
            </p:cNvPr>
            <p:cNvSpPr txBox="1"/>
            <p:nvPr/>
          </p:nvSpPr>
          <p:spPr>
            <a:xfrm rot="16200000">
              <a:off x="7544745" y="4482102"/>
              <a:ext cx="2004726" cy="461665"/>
            </a:xfrm>
            <a:prstGeom prst="rect">
              <a:avLst/>
            </a:prstGeom>
            <a:noFill/>
          </p:spPr>
          <p:txBody>
            <a:bodyPr wrap="square" rtlCol="0">
              <a:spAutoFit/>
            </a:bodyPr>
            <a:lstStyle/>
            <a:p>
              <a:pPr algn="ctr"/>
              <a:r>
                <a:rPr lang="en-US" sz="2400" dirty="0"/>
                <a:t>Loss Metrics</a:t>
              </a:r>
            </a:p>
          </p:txBody>
        </p:sp>
        <p:sp>
          <p:nvSpPr>
            <p:cNvPr id="6" name="TextBox 5">
              <a:extLst>
                <a:ext uri="{FF2B5EF4-FFF2-40B4-BE49-F238E27FC236}">
                  <a16:creationId xmlns:a16="http://schemas.microsoft.com/office/drawing/2014/main" id="{97480498-9B0F-10DB-39D9-C0D23892B172}"/>
                </a:ext>
              </a:extLst>
            </p:cNvPr>
            <p:cNvSpPr txBox="1"/>
            <p:nvPr/>
          </p:nvSpPr>
          <p:spPr>
            <a:xfrm>
              <a:off x="8172857" y="5990025"/>
              <a:ext cx="3917014" cy="461665"/>
            </a:xfrm>
            <a:prstGeom prst="rect">
              <a:avLst/>
            </a:prstGeom>
            <a:noFill/>
          </p:spPr>
          <p:txBody>
            <a:bodyPr wrap="square" rtlCol="0">
              <a:spAutoFit/>
            </a:bodyPr>
            <a:lstStyle/>
            <a:p>
              <a:pPr algn="ctr"/>
              <a:r>
                <a:rPr lang="en-US" sz="2400" dirty="0"/>
                <a:t>Probability of binary classifier</a:t>
              </a:r>
            </a:p>
          </p:txBody>
        </p:sp>
        <p:pic>
          <p:nvPicPr>
            <p:cNvPr id="8" name="Picture 7">
              <a:extLst>
                <a:ext uri="{FF2B5EF4-FFF2-40B4-BE49-F238E27FC236}">
                  <a16:creationId xmlns:a16="http://schemas.microsoft.com/office/drawing/2014/main" id="{48712AF6-F79B-26EC-3F42-9C341834D943}"/>
                </a:ext>
              </a:extLst>
            </p:cNvPr>
            <p:cNvPicPr>
              <a:picLocks noChangeAspect="1"/>
            </p:cNvPicPr>
            <p:nvPr/>
          </p:nvPicPr>
          <p:blipFill>
            <a:blip r:embed="rId3"/>
            <a:stretch>
              <a:fillRect/>
            </a:stretch>
          </p:blipFill>
          <p:spPr>
            <a:xfrm>
              <a:off x="8777940" y="3363964"/>
              <a:ext cx="2706848" cy="2660724"/>
            </a:xfrm>
            <a:prstGeom prst="rect">
              <a:avLst/>
            </a:prstGeom>
          </p:spPr>
        </p:pic>
        <p:sp>
          <p:nvSpPr>
            <p:cNvPr id="9" name="TextBox 8">
              <a:extLst>
                <a:ext uri="{FF2B5EF4-FFF2-40B4-BE49-F238E27FC236}">
                  <a16:creationId xmlns:a16="http://schemas.microsoft.com/office/drawing/2014/main" id="{D41F5C29-F991-BA5C-46A0-98F41B9881CC}"/>
                </a:ext>
              </a:extLst>
            </p:cNvPr>
            <p:cNvSpPr txBox="1"/>
            <p:nvPr/>
          </p:nvSpPr>
          <p:spPr>
            <a:xfrm>
              <a:off x="10587038" y="3690938"/>
              <a:ext cx="916661" cy="369332"/>
            </a:xfrm>
            <a:prstGeom prst="rect">
              <a:avLst/>
            </a:prstGeom>
            <a:noFill/>
          </p:spPr>
          <p:txBody>
            <a:bodyPr wrap="none" rtlCol="0">
              <a:spAutoFit/>
            </a:bodyPr>
            <a:lstStyle/>
            <a:p>
              <a:r>
                <a:rPr lang="en-US" dirty="0">
                  <a:solidFill>
                    <a:srgbClr val="CE5A57"/>
                  </a:solidFill>
                </a:rPr>
                <a:t>Entropy</a:t>
              </a:r>
            </a:p>
          </p:txBody>
        </p:sp>
        <p:sp>
          <p:nvSpPr>
            <p:cNvPr id="10" name="TextBox 9">
              <a:extLst>
                <a:ext uri="{FF2B5EF4-FFF2-40B4-BE49-F238E27FC236}">
                  <a16:creationId xmlns:a16="http://schemas.microsoft.com/office/drawing/2014/main" id="{F0D7636A-3EDC-E087-60EF-FE331F615B73}"/>
                </a:ext>
              </a:extLst>
            </p:cNvPr>
            <p:cNvSpPr txBox="1"/>
            <p:nvPr/>
          </p:nvSpPr>
          <p:spPr>
            <a:xfrm>
              <a:off x="10587038" y="4673147"/>
              <a:ext cx="558166" cy="369332"/>
            </a:xfrm>
            <a:prstGeom prst="rect">
              <a:avLst/>
            </a:prstGeom>
            <a:noFill/>
          </p:spPr>
          <p:txBody>
            <a:bodyPr wrap="none" rtlCol="0">
              <a:spAutoFit/>
            </a:bodyPr>
            <a:lstStyle/>
            <a:p>
              <a:r>
                <a:rPr lang="en-US" dirty="0">
                  <a:solidFill>
                    <a:srgbClr val="427EBA"/>
                  </a:solidFill>
                </a:rPr>
                <a:t>Gini</a:t>
              </a:r>
            </a:p>
          </p:txBody>
        </p:sp>
        <p:sp>
          <p:nvSpPr>
            <p:cNvPr id="11" name="TextBox 10">
              <a:extLst>
                <a:ext uri="{FF2B5EF4-FFF2-40B4-BE49-F238E27FC236}">
                  <a16:creationId xmlns:a16="http://schemas.microsoft.com/office/drawing/2014/main" id="{5CBFDF77-9FE9-7A25-3C03-E98DFCE4F4E8}"/>
                </a:ext>
              </a:extLst>
            </p:cNvPr>
            <p:cNvSpPr txBox="1"/>
            <p:nvPr/>
          </p:nvSpPr>
          <p:spPr>
            <a:xfrm>
              <a:off x="9139910" y="5383464"/>
              <a:ext cx="1905458" cy="369332"/>
            </a:xfrm>
            <a:prstGeom prst="rect">
              <a:avLst/>
            </a:prstGeom>
            <a:noFill/>
          </p:spPr>
          <p:txBody>
            <a:bodyPr wrap="none" rtlCol="0">
              <a:spAutoFit/>
            </a:bodyPr>
            <a:lstStyle/>
            <a:p>
              <a:r>
                <a:rPr lang="en-US" dirty="0">
                  <a:solidFill>
                    <a:srgbClr val="6B50AC"/>
                  </a:solidFill>
                </a:rPr>
                <a:t>Miss-Classification</a:t>
              </a:r>
            </a:p>
          </p:txBody>
        </p:sp>
      </p:grpSp>
      <p:sp>
        <p:nvSpPr>
          <p:cNvPr id="13" name="Content Placeholder 2">
            <a:extLst>
              <a:ext uri="{FF2B5EF4-FFF2-40B4-BE49-F238E27FC236}">
                <a16:creationId xmlns:a16="http://schemas.microsoft.com/office/drawing/2014/main" id="{B140C9FA-140C-4694-568C-7E923E1C6588}"/>
              </a:ext>
            </a:extLst>
          </p:cNvPr>
          <p:cNvSpPr txBox="1">
            <a:spLocks/>
          </p:cNvSpPr>
          <p:nvPr/>
        </p:nvSpPr>
        <p:spPr>
          <a:xfrm>
            <a:off x="838200" y="4412433"/>
            <a:ext cx="6936513" cy="190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The graph for all metrics are compared for a binary classifier</a:t>
            </a:r>
          </a:p>
          <a:p>
            <a:pPr marL="0" indent="0">
              <a:buNone/>
            </a:pPr>
            <a:r>
              <a:rPr lang="en-AU" dirty="0"/>
              <a:t>Note: Reduction at a split is computed akin </a:t>
            </a:r>
            <a:br>
              <a:rPr lang="en-AU" dirty="0"/>
            </a:br>
            <a:r>
              <a:rPr lang="en-AU" dirty="0"/>
              <a:t>to entropy loss</a:t>
            </a:r>
          </a:p>
        </p:txBody>
      </p:sp>
    </p:spTree>
    <p:extLst>
      <p:ext uri="{BB962C8B-B14F-4D97-AF65-F5344CB8AC3E}">
        <p14:creationId xmlns:p14="http://schemas.microsoft.com/office/powerpoint/2010/main" val="4247009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×0.18−</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×0.22</m:t>
                      </m:r>
                    </m:oMath>
                    <m:oMath xmlns:m="http://schemas.openxmlformats.org/officeDocument/2006/math">
                      <m:r>
                        <a:rPr lang="en-US" b="0" i="1" smtClean="0">
                          <a:latin typeface="Cambria Math" panose="02040503050406030204" pitchFamily="18" charset="0"/>
                        </a:rPr>
                        <m:t>=0.77</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8" y="1269551"/>
            <a:ext cx="7449370" cy="4918403"/>
            <a:chOff x="4678018" y="1269551"/>
            <a:chExt cx="7449370"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585277" cy="506870"/>
                </a:xfrm>
                <a:prstGeom prst="rect">
                  <a:avLst/>
                </a:prstGeom>
                <a:noFill/>
              </p:spPr>
              <p:txBody>
                <a:bodyPr wrap="none" rtlCol="0">
                  <a:spAutoFit/>
                </a:bodyPr>
                <a:lstStyle/>
                <a:p>
                  <a:r>
                    <a:rPr lang="en-US" dirty="0"/>
                    <a:t>G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d>
                      <m:r>
                        <a:rPr lang="en-US" i="1">
                          <a:latin typeface="Cambria Math" panose="02040503050406030204" pitchFamily="18" charset="0"/>
                        </a:rPr>
                        <m:t>=0.</m:t>
                      </m:r>
                      <m:r>
                        <a:rPr lang="en-US" b="0" i="1" smtClean="0">
                          <a:latin typeface="Cambria Math" panose="02040503050406030204" pitchFamily="18" charset="0"/>
                        </a:rPr>
                        <m:t>22</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585277" cy="506870"/>
                </a:xfrm>
                <a:prstGeom prst="rect">
                  <a:avLst/>
                </a:prstGeom>
                <a:blipFill>
                  <a:blip r:embed="rId3"/>
                  <a:stretch>
                    <a:fillRect l="-1361"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34855" y="1269551"/>
                  <a:ext cx="4038927"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r>
                        <a:rPr lang="en-US" b="0" i="1" smtClean="0">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34855" y="1269551"/>
                  <a:ext cx="4038927" cy="506870"/>
                </a:xfrm>
                <a:prstGeom prst="rect">
                  <a:avLst/>
                </a:prstGeom>
                <a:blipFill>
                  <a:blip r:embed="rId4"/>
                  <a:stretch>
                    <a:fillRect l="-136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8" y="5681084"/>
                  <a:ext cx="3647793"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d>
                      <m:r>
                        <a:rPr lang="en-US" b="0" i="1" smtClean="0">
                          <a:latin typeface="Cambria Math" panose="02040503050406030204" pitchFamily="18" charset="0"/>
                        </a:rPr>
                        <m:t>=0.18</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8" y="5681084"/>
                  <a:ext cx="3647793" cy="506870"/>
                </a:xfrm>
                <a:prstGeom prst="rect">
                  <a:avLst/>
                </a:prstGeom>
                <a:blipFill>
                  <a:blip r:embed="rId5"/>
                  <a:stretch>
                    <a:fillRect l="-1336"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3274192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×0.19−</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×0.5</m:t>
                      </m:r>
                    </m:oMath>
                    <m:oMath xmlns:m="http://schemas.openxmlformats.org/officeDocument/2006/math">
                      <m:r>
                        <a:rPr lang="en-US" b="0" i="1" smtClean="0">
                          <a:latin typeface="Cambria Math" panose="02040503050406030204" pitchFamily="18" charset="0"/>
                        </a:rPr>
                        <m:t>=0.104</m:t>
                      </m:r>
                    </m:oMath>
                  </m:oMathPara>
                </a14:m>
                <a:endParaRPr lang="en-US" dirty="0"/>
              </a:p>
              <a:p>
                <a:pPr marL="0" indent="0">
                  <a:buNone/>
                </a:pPr>
                <a:r>
                  <a:rPr lang="en-US" dirty="0"/>
                  <a:t>Miss-Classification Loss was insensitive to this case (0 reduction) while Gini loss shows a slight reduction accounting for the purity on the left branch akin to the entropy metric.</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r="-304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7" y="1269551"/>
            <a:ext cx="7330749" cy="4918403"/>
            <a:chOff x="4678017" y="1269551"/>
            <a:chExt cx="7330749"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66655" cy="506870"/>
                </a:xfrm>
                <a:prstGeom prst="rect">
                  <a:avLst/>
                </a:prstGeom>
                <a:noFill/>
              </p:spPr>
              <p:txBody>
                <a:bodyPr wrap="none" rtlCol="0">
                  <a:spAutoFit/>
                </a:bodyPr>
                <a:lstStyle/>
                <a:p>
                  <a:r>
                    <a:rPr lang="en-US" dirty="0"/>
                    <a:t>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e>
                      </m:d>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66655" cy="506870"/>
                </a:xfrm>
                <a:prstGeom prst="rect">
                  <a:avLst/>
                </a:prstGeom>
                <a:blipFill>
                  <a:blip r:embed="rId3"/>
                  <a:stretch>
                    <a:fillRect l="-1406"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18019" y="1269551"/>
                  <a:ext cx="4072590" cy="506870"/>
                </a:xfrm>
                <a:prstGeom prst="rect">
                  <a:avLst/>
                </a:prstGeom>
                <a:noFill/>
              </p:spPr>
              <p:txBody>
                <a:bodyPr wrap="none" rtlCol="0">
                  <a:spAutoFit/>
                </a:bodyPr>
                <a:lstStyle/>
                <a:p>
                  <a:pPr algn="ctr"/>
                  <a:r>
                    <a:rPr lang="en-US" dirty="0"/>
                    <a:t>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e>
                      </m:d>
                      <m:r>
                        <a:rPr lang="en-US" i="1">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18019" y="1269551"/>
                  <a:ext cx="4072590" cy="506870"/>
                </a:xfrm>
                <a:prstGeom prst="rect">
                  <a:avLst/>
                </a:prstGeom>
                <a:blipFill>
                  <a:blip r:embed="rId4"/>
                  <a:stretch>
                    <a:fillRect l="-749"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7" y="5681084"/>
                  <a:ext cx="3647793" cy="506870"/>
                </a:xfrm>
                <a:prstGeom prst="rect">
                  <a:avLst/>
                </a:prstGeom>
                <a:noFill/>
              </p:spPr>
              <p:txBody>
                <a:bodyPr wrap="none" rtlCol="0">
                  <a:spAutoFit/>
                </a:bodyPr>
                <a:lstStyle/>
                <a:p>
                  <a:pPr algn="ctr"/>
                  <a:r>
                    <a:rPr lang="en-US" dirty="0"/>
                    <a:t>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d>
                      <m:r>
                        <a:rPr lang="en-US" b="0" i="1" smtClean="0">
                          <a:latin typeface="Cambria Math" panose="02040503050406030204" pitchFamily="18" charset="0"/>
                        </a:rPr>
                        <m:t>=0.19</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7" y="5681084"/>
                  <a:ext cx="3647793" cy="506870"/>
                </a:xfrm>
                <a:prstGeom prst="rect">
                  <a:avLst/>
                </a:prstGeom>
                <a:blipFill>
                  <a:blip r:embed="rId5"/>
                  <a:stretch>
                    <a:fillRect l="-835"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846104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r>
              <a:rPr lang="en-AU" dirty="0"/>
              <a:t>Building a Decision Tree</a:t>
            </a:r>
          </a:p>
        </p:txBody>
      </p:sp>
      <p:sp>
        <p:nvSpPr>
          <p:cNvPr id="4" name="Text Placeholder 3">
            <a:extLst>
              <a:ext uri="{FF2B5EF4-FFF2-40B4-BE49-F238E27FC236}">
                <a16:creationId xmlns:a16="http://schemas.microsoft.com/office/drawing/2014/main" id="{BA77264D-6D3B-765A-EF4D-8B13645E2032}"/>
              </a:ext>
            </a:extLst>
          </p:cNvPr>
          <p:cNvSpPr>
            <a:spLocks noGrp="1"/>
          </p:cNvSpPr>
          <p:nvPr>
            <p:ph type="body" idx="1"/>
          </p:nvPr>
        </p:nvSpPr>
        <p:spPr/>
        <p:txBody>
          <a:bodyPr/>
          <a:lstStyle/>
          <a:p>
            <a:r>
              <a:rPr lang="en-US" dirty="0"/>
              <a:t>Case Study</a:t>
            </a:r>
          </a:p>
        </p:txBody>
      </p:sp>
    </p:spTree>
    <p:extLst>
      <p:ext uri="{BB962C8B-B14F-4D97-AF65-F5344CB8AC3E}">
        <p14:creationId xmlns:p14="http://schemas.microsoft.com/office/powerpoint/2010/main" val="3964590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518FA-F3E3-D503-E6F4-28D45FEACEA8}"/>
              </a:ext>
            </a:extLst>
          </p:cNvPr>
          <p:cNvSpPr>
            <a:spLocks noGrp="1"/>
          </p:cNvSpPr>
          <p:nvPr>
            <p:ph type="title"/>
          </p:nvPr>
        </p:nvSpPr>
        <p:spPr/>
        <p:txBody>
          <a:bodyPr/>
          <a:lstStyle/>
          <a:p>
            <a:r>
              <a:rPr lang="en-US" dirty="0"/>
              <a:t>Example Data Source: Diabetes Data</a:t>
            </a:r>
          </a:p>
        </p:txBody>
      </p:sp>
      <p:sp>
        <p:nvSpPr>
          <p:cNvPr id="5" name="Content Placeholder 4">
            <a:extLst>
              <a:ext uri="{FF2B5EF4-FFF2-40B4-BE49-F238E27FC236}">
                <a16:creationId xmlns:a16="http://schemas.microsoft.com/office/drawing/2014/main" id="{41771308-63B4-7831-D9C8-F87E3448E792}"/>
              </a:ext>
            </a:extLst>
          </p:cNvPr>
          <p:cNvSpPr>
            <a:spLocks noGrp="1"/>
          </p:cNvSpPr>
          <p:nvPr>
            <p:ph idx="1"/>
          </p:nvPr>
        </p:nvSpPr>
        <p:spPr/>
        <p:txBody>
          <a:bodyPr>
            <a:normAutofit fontScale="85000" lnSpcReduction="20000"/>
          </a:bodyPr>
          <a:lstStyle/>
          <a:p>
            <a:pPr marL="0" indent="0">
              <a:buNone/>
            </a:pPr>
            <a:r>
              <a:rPr lang="en-US" dirty="0"/>
              <a:t>https://www.kaggle.com/datasets/mathchi/diabetes-data-set</a:t>
            </a:r>
          </a:p>
          <a:p>
            <a:pPr marL="0" indent="0">
              <a:buNone/>
            </a:pPr>
            <a:r>
              <a:rPr lang="en-US" dirty="0"/>
              <a:t>Accessed on:7/22/2023</a:t>
            </a:r>
          </a:p>
          <a:p>
            <a:pPr marL="0" indent="0">
              <a:buNone/>
            </a:pPr>
            <a:endParaRPr lang="en-US" dirty="0"/>
          </a:p>
          <a:p>
            <a:pPr marL="0" indent="0">
              <a:buNone/>
            </a:pPr>
            <a:r>
              <a:rPr lang="en-US" b="1" dirty="0"/>
              <a:t>Context</a:t>
            </a:r>
          </a:p>
          <a:p>
            <a:pPr marL="0" indent="0">
              <a:buNone/>
            </a:pPr>
            <a:r>
              <a:rPr lang="en-US" dirty="0"/>
              <a:t>This dataset is originally from the </a:t>
            </a:r>
            <a:r>
              <a:rPr lang="en-US" u="sng" dirty="0"/>
              <a:t>National Institute of Diabetes and Digestive and Kidney Diseases</a:t>
            </a:r>
            <a:r>
              <a:rPr lang="en-US" dirty="0"/>
              <a:t>. The objective is to predict based on diagnostic measurements whether a patient has diabetes.</a:t>
            </a:r>
          </a:p>
          <a:p>
            <a:pPr marL="0" indent="0">
              <a:buNone/>
            </a:pPr>
            <a:endParaRPr lang="en-US" dirty="0"/>
          </a:p>
          <a:p>
            <a:pPr marL="0" indent="0">
              <a:buNone/>
            </a:pPr>
            <a:r>
              <a:rPr lang="en-US" b="1" dirty="0"/>
              <a:t>Content</a:t>
            </a:r>
          </a:p>
          <a:p>
            <a:pPr marL="0" indent="0">
              <a:buNone/>
            </a:pPr>
            <a:r>
              <a:rPr lang="en-US" dirty="0"/>
              <a:t>Several constraints were placed on the selection of these instances from a larger database. In particular, all patients here are females at least 21 years old of Pima Indian heritage.</a:t>
            </a:r>
          </a:p>
        </p:txBody>
      </p:sp>
    </p:spTree>
    <p:extLst>
      <p:ext uri="{BB962C8B-B14F-4D97-AF65-F5344CB8AC3E}">
        <p14:creationId xmlns:p14="http://schemas.microsoft.com/office/powerpoint/2010/main" val="3510039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6E6-D178-8ADE-4BBD-DACC15F727F1}"/>
              </a:ext>
            </a:extLst>
          </p:cNvPr>
          <p:cNvSpPr>
            <a:spLocks noGrp="1"/>
          </p:cNvSpPr>
          <p:nvPr>
            <p:ph type="title"/>
          </p:nvPr>
        </p:nvSpPr>
        <p:spPr/>
        <p:txBody>
          <a:bodyPr/>
          <a:lstStyle/>
          <a:p>
            <a:r>
              <a:rPr lang="en-US" dirty="0"/>
              <a:t>Data Details &amp; Prep</a:t>
            </a:r>
          </a:p>
        </p:txBody>
      </p:sp>
      <p:sp>
        <p:nvSpPr>
          <p:cNvPr id="3" name="Content Placeholder 2">
            <a:extLst>
              <a:ext uri="{FF2B5EF4-FFF2-40B4-BE49-F238E27FC236}">
                <a16:creationId xmlns:a16="http://schemas.microsoft.com/office/drawing/2014/main" id="{31D3E301-A859-2FD9-4100-562356182273}"/>
              </a:ext>
            </a:extLst>
          </p:cNvPr>
          <p:cNvSpPr>
            <a:spLocks noGrp="1"/>
          </p:cNvSpPr>
          <p:nvPr>
            <p:ph sz="half" idx="1"/>
          </p:nvPr>
        </p:nvSpPr>
        <p:spPr/>
        <p:txBody>
          <a:bodyPr>
            <a:normAutofit fontScale="92500" lnSpcReduction="10000"/>
          </a:bodyPr>
          <a:lstStyle/>
          <a:p>
            <a:r>
              <a:rPr lang="en-US" dirty="0"/>
              <a:t>Clean dataset with no missing data.</a:t>
            </a:r>
          </a:p>
          <a:p>
            <a:r>
              <a:rPr lang="en-US" dirty="0"/>
              <a:t>One hot encoded categorical variables. </a:t>
            </a:r>
          </a:p>
          <a:p>
            <a:r>
              <a:rPr lang="en-US" dirty="0"/>
              <a:t>8 Features </a:t>
            </a:r>
          </a:p>
          <a:p>
            <a:pPr lvl="1"/>
            <a:r>
              <a:rPr lang="en-US" dirty="0"/>
              <a:t>Pregnancies,</a:t>
            </a:r>
          </a:p>
          <a:p>
            <a:pPr lvl="1"/>
            <a:r>
              <a:rPr lang="en-US" dirty="0"/>
              <a:t>Glucose,</a:t>
            </a:r>
          </a:p>
          <a:p>
            <a:pPr lvl="1"/>
            <a:r>
              <a:rPr lang="en-US" dirty="0"/>
              <a:t>Blood Pressure,</a:t>
            </a:r>
          </a:p>
          <a:p>
            <a:pPr lvl="1"/>
            <a:r>
              <a:rPr lang="en-US" dirty="0"/>
              <a:t>Skin Thickness,</a:t>
            </a:r>
          </a:p>
          <a:p>
            <a:pPr lvl="1"/>
            <a:r>
              <a:rPr lang="en-US" dirty="0"/>
              <a:t>Insulin,</a:t>
            </a:r>
          </a:p>
          <a:p>
            <a:pPr lvl="1"/>
            <a:r>
              <a:rPr lang="en-US" dirty="0"/>
              <a:t>BMI,</a:t>
            </a:r>
          </a:p>
          <a:p>
            <a:pPr lvl="1"/>
            <a:r>
              <a:rPr lang="en-US" dirty="0" err="1"/>
              <a:t>DiabetesPedigreeFunction</a:t>
            </a:r>
            <a:r>
              <a:rPr lang="en-US" dirty="0"/>
              <a:t>,</a:t>
            </a:r>
          </a:p>
          <a:p>
            <a:pPr lvl="1"/>
            <a:r>
              <a:rPr lang="en-US" dirty="0"/>
              <a:t>Age</a:t>
            </a:r>
          </a:p>
        </p:txBody>
      </p:sp>
      <p:sp>
        <p:nvSpPr>
          <p:cNvPr id="4" name="Content Placeholder 3">
            <a:extLst>
              <a:ext uri="{FF2B5EF4-FFF2-40B4-BE49-F238E27FC236}">
                <a16:creationId xmlns:a16="http://schemas.microsoft.com/office/drawing/2014/main" id="{B10E1C7C-28CE-B4FF-2532-36156833AD5C}"/>
              </a:ext>
            </a:extLst>
          </p:cNvPr>
          <p:cNvSpPr>
            <a:spLocks noGrp="1"/>
          </p:cNvSpPr>
          <p:nvPr>
            <p:ph sz="half" idx="2"/>
          </p:nvPr>
        </p:nvSpPr>
        <p:spPr/>
        <p:txBody>
          <a:bodyPr>
            <a:normAutofit fontScale="92500" lnSpcReduction="10000"/>
          </a:bodyPr>
          <a:lstStyle/>
          <a:p>
            <a:r>
              <a:rPr lang="en-US" dirty="0"/>
              <a:t>Data is randomly split into 70% training and 30% test</a:t>
            </a:r>
          </a:p>
          <a:p>
            <a:pPr lvl="1"/>
            <a:r>
              <a:rPr lang="en-US" dirty="0"/>
              <a:t>Training – 538</a:t>
            </a:r>
          </a:p>
          <a:p>
            <a:pPr lvl="2"/>
            <a:r>
              <a:rPr lang="en-US" dirty="0"/>
              <a:t>Diabetic – 202</a:t>
            </a:r>
          </a:p>
          <a:p>
            <a:pPr lvl="2"/>
            <a:r>
              <a:rPr lang="en-US" dirty="0"/>
              <a:t>Non-Diabetic – 336</a:t>
            </a:r>
          </a:p>
          <a:p>
            <a:pPr lvl="1"/>
            <a:r>
              <a:rPr lang="en-US" dirty="0"/>
              <a:t>Test – 230 </a:t>
            </a:r>
          </a:p>
          <a:p>
            <a:pPr lvl="2"/>
            <a:r>
              <a:rPr lang="en-US" dirty="0"/>
              <a:t>Diabetic – 66</a:t>
            </a:r>
          </a:p>
          <a:p>
            <a:pPr lvl="2"/>
            <a:r>
              <a:rPr lang="en-US" dirty="0"/>
              <a:t>Non-Diabetic – 164</a:t>
            </a:r>
          </a:p>
        </p:txBody>
      </p:sp>
    </p:spTree>
    <p:extLst>
      <p:ext uri="{BB962C8B-B14F-4D97-AF65-F5344CB8AC3E}">
        <p14:creationId xmlns:p14="http://schemas.microsoft.com/office/powerpoint/2010/main" val="2319461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1477328"/>
              </a:xfrm>
              <a:prstGeom prst="rect">
                <a:avLst/>
              </a:prstGeom>
              <a:noFill/>
            </p:spPr>
            <p:txBody>
              <a:bodyPr wrap="square" rtlCol="0">
                <a:spAutoFit/>
              </a:bodyPr>
              <a:lstStyle/>
              <a:p>
                <a:r>
                  <a:rPr lang="en-US" dirty="0"/>
                  <a:t>Consider a tree formed by a random split on BMI and the impact on two metrics Entropy and Gini:</a:t>
                </a:r>
              </a:p>
              <a:p>
                <a:pPr marL="285750" indent="-285750">
                  <a:buFont typeface="Arial" panose="020B0604020202020204" pitchFamily="34" charset="0"/>
                  <a:buChar char="•"/>
                </a:pPr>
                <a:r>
                  <a:rPr lang="en-US" dirty="0"/>
                  <a:t>Entropy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0.955−</m:t>
                    </m:r>
                    <m:r>
                      <a:rPr lang="en-US" b="0" i="1" dirty="0" smtClean="0">
                        <a:latin typeface="Cambria Math" panose="02040503050406030204" pitchFamily="18" charset="0"/>
                      </a:rPr>
                      <m:t>0.355×0.652−0.645×1.0=0.079</m:t>
                    </m:r>
                  </m:oMath>
                </a14:m>
                <a:r>
                  <a:rPr lang="en-US" dirty="0"/>
                  <a:t>. </a:t>
                </a:r>
              </a:p>
              <a:p>
                <a:pPr marL="285750" indent="-285750">
                  <a:buFont typeface="Arial" panose="020B0604020202020204" pitchFamily="34" charset="0"/>
                  <a:buChar char="•"/>
                </a:pPr>
                <a:r>
                  <a:rPr lang="en-US" dirty="0"/>
                  <a:t>Gini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0.469</m:t>
                    </m:r>
                    <m:r>
                      <a:rPr lang="en-US" i="1" dirty="0">
                        <a:latin typeface="Cambria Math" panose="02040503050406030204" pitchFamily="18" charset="0"/>
                      </a:rPr>
                      <m:t> </m:t>
                    </m:r>
                    <m:r>
                      <a:rPr lang="en-US" i="1" dirty="0" smtClean="0">
                        <a:latin typeface="Cambria Math" panose="02040503050406030204" pitchFamily="18" charset="0"/>
                      </a:rPr>
                      <m:t>– 0.355×</m:t>
                    </m:r>
                    <m:r>
                      <a:rPr lang="en-US" b="0" i="1" dirty="0" smtClean="0">
                        <a:latin typeface="Cambria Math" panose="02040503050406030204" pitchFamily="18" charset="0"/>
                      </a:rPr>
                      <m:t>0.279 −0.645×0.5=0.047</m:t>
                    </m:r>
                  </m:oMath>
                </a14:m>
                <a:r>
                  <a:rPr lang="en-US" dirty="0"/>
                  <a:t>.</a:t>
                </a:r>
              </a:p>
              <a:p>
                <a:r>
                  <a:rPr lang="en-US" dirty="0"/>
                  <a:t>There is a slight reduction owing to purity of the left branch. Exploring multiple possible features and splits on each of them we get the optimal choice. </a:t>
                </a:r>
              </a:p>
            </p:txBody>
          </p:sp>
        </mc:Choice>
        <mc:Fallback>
          <p:sp>
            <p:nvSpPr>
              <p:cNvPr id="17" name="TextBox 16">
                <a:extLst>
                  <a:ext uri="{FF2B5EF4-FFF2-40B4-BE49-F238E27FC236}">
                    <a16:creationId xmlns:a16="http://schemas.microsoft.com/office/drawing/2014/main" id="{98DCA41B-0AFC-18B3-5821-2DDA09960BA6}"/>
                  </a:ext>
                </a:extLst>
              </p:cNvPr>
              <p:cNvSpPr txBox="1">
                <a:spLocks noRot="1" noChangeAspect="1" noMove="1" noResize="1" noEditPoints="1" noAdjustHandles="1" noChangeArrowheads="1" noChangeShapeType="1" noTextEdit="1"/>
              </p:cNvSpPr>
              <p:nvPr/>
            </p:nvSpPr>
            <p:spPr>
              <a:xfrm>
                <a:off x="976312" y="5153786"/>
                <a:ext cx="10239375" cy="1477328"/>
              </a:xfrm>
              <a:prstGeom prst="rect">
                <a:avLst/>
              </a:prstGeom>
              <a:blipFill>
                <a:blip r:embed="rId2"/>
                <a:stretch>
                  <a:fillRect l="-476" t="-2058" b="-53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33432" cy="1200329"/>
              </a:xfrm>
              <a:prstGeom prst="rect">
                <a:avLst/>
              </a:prstGeom>
              <a:blipFill>
                <a:blip r:embed="rId3"/>
                <a:stretch>
                  <a:fillRect b="-3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=0.652</m:t>
                      </m:r>
                    </m:oMath>
                  </m:oMathPara>
                </a14:m>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4"/>
                <a:stretch>
                  <a:fillRect b="-3871"/>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=1.0</m:t>
                      </m:r>
                    </m:oMath>
                  </m:oMathPara>
                </a14:m>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196692" cy="923330"/>
              </a:xfrm>
              <a:prstGeom prst="rect">
                <a:avLst/>
              </a:prstGeom>
              <a:blipFill>
                <a:blip r:embed="rId5"/>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85271" y="3207921"/>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0.469</m:t>
                      </m:r>
                    </m:oMath>
                  </m:oMathPara>
                </a14:m>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6"/>
                <a:stretch>
                  <a:fillRect b="-3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0.279</m:t>
                      </m:r>
                    </m:oMath>
                  </m:oMathPara>
                </a14:m>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0" cy="923330"/>
              </a:xfrm>
              <a:prstGeom prst="rect">
                <a:avLst/>
              </a:prstGeom>
              <a:blipFill>
                <a:blip r:embed="rId7"/>
                <a:stretch>
                  <a:fillRect b="-4545"/>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0.500</m:t>
                      </m:r>
                    </m:oMath>
                  </m:oMathPara>
                </a14:m>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196692" cy="923330"/>
              </a:xfrm>
              <a:prstGeom prst="rect">
                <a:avLst/>
              </a:prstGeom>
              <a:blipFill>
                <a:blip r:embed="rId8"/>
                <a:stretch>
                  <a:fillRect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stCxn id="33" idx="2"/>
            <a:endCxn id="34" idx="0"/>
          </p:cNvCxnSpPr>
          <p:nvPr/>
        </p:nvCxnSpPr>
        <p:spPr>
          <a:xfrm flipH="1">
            <a:off x="7598368" y="3184463"/>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stCxn id="33" idx="2"/>
            <a:endCxn id="35" idx="0"/>
          </p:cNvCxnSpPr>
          <p:nvPr/>
        </p:nvCxnSpPr>
        <p:spPr>
          <a:xfrm>
            <a:off x="9173683" y="3184463"/>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1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369332"/>
          </a:xfrm>
          <a:prstGeom prst="rect">
            <a:avLst/>
          </a:prstGeom>
          <a:noFill/>
        </p:spPr>
        <p:txBody>
          <a:bodyPr wrap="square" rtlCol="0">
            <a:spAutoFit/>
          </a:bodyPr>
          <a:lstStyle/>
          <a:p>
            <a:pPr algn="ctr"/>
            <a:r>
              <a:rPr lang="en-US" dirty="0"/>
              <a:t>Optimal Depth 1 Tree based on Entropy &amp; Gini</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59208"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𝐺𝑙𝑢𝑐𝑜𝑠𝑒</m:t>
                      </m:r>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2</m:t>
                      </m:r>
                      <m:r>
                        <a:rPr lang="en-US" b="0" i="1" dirty="0" smtClean="0">
                          <a:latin typeface="Cambria Math" panose="02040503050406030204" pitchFamily="18" charset="0"/>
                        </a:rPr>
                        <m:t>3</m:t>
                      </m:r>
                      <m:r>
                        <a:rPr lang="en-US" i="1" dirty="0" smtClean="0">
                          <a:latin typeface="Cambria Math" panose="02040503050406030204" pitchFamily="18" charset="0"/>
                        </a:rPr>
                        <m:t>.5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59208" cy="1200329"/>
              </a:xfrm>
              <a:prstGeom prst="rect">
                <a:avLst/>
              </a:prstGeom>
              <a:blipFill>
                <a:blip r:embed="rId2"/>
                <a:stretch>
                  <a:fillRect b="-3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=0.721</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3"/>
                <a:stretch>
                  <a:fillRect b="-3871"/>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=.971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068451" cy="923330"/>
              </a:xfrm>
              <a:prstGeom prst="rect">
                <a:avLst/>
              </a:prstGeom>
              <a:blipFill>
                <a:blip r:embed="rId4"/>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88203"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98159" y="3207921"/>
            <a:ext cx="1562428"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𝐺𝑙𝑢𝑐𝑜𝑠𝑒</m:t>
                      </m:r>
                      <m:r>
                        <a:rPr lang="en-US" i="1" dirty="0" smtClean="0">
                          <a:latin typeface="Cambria Math" panose="02040503050406030204" pitchFamily="18" charset="0"/>
                        </a:rPr>
                        <m:t>≤123.5</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𝐸𝑛𝑡𝑟𝑜𝑝𝑦</m:t>
                      </m:r>
                      <m:r>
                        <a:rPr lang="en-US" i="1" dirty="0">
                          <a:latin typeface="Cambria Math" panose="02040503050406030204" pitchFamily="18" charset="0"/>
                        </a:rPr>
                        <m:t> =0.469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𝑠𝑎𝑚𝑝𝑙𝑒𝑠</m:t>
                      </m:r>
                      <m:r>
                        <a:rPr lang="en-US" i="1" dirty="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𝑣𝑎𝑙𝑢𝑒</m:t>
                      </m:r>
                      <m:r>
                        <a:rPr lang="en-US" i="1" dirty="0">
                          <a:latin typeface="Cambria Math" panose="02040503050406030204" pitchFamily="18" charset="0"/>
                        </a:rPr>
                        <m:t> = [336,202]</m:t>
                      </m:r>
                    </m:oMath>
                  </m:oMathPara>
                </a14:m>
                <a:endParaRPr lang="en-US" dirty="0"/>
              </a:p>
            </p:txBody>
          </p:sp>
        </mc:Choice>
        <mc:Fallback>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5"/>
                <a:stretch>
                  <a:fillRect b="-3000"/>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m:t>
                      </m:r>
                      <m:r>
                        <a:rPr lang="en-US" b="0" i="1" dirty="0" smtClean="0">
                          <a:latin typeface="Cambria Math" panose="02040503050406030204" pitchFamily="18" charset="0"/>
                        </a:rPr>
                        <m:t>31</m:t>
                      </m:r>
                      <m:r>
                        <a:rPr lang="en-US" b="0" i="1" dirty="0" smtClean="0">
                          <a:latin typeface="Cambria Math" panose="02040503050406030204" pitchFamily="18" charset="0"/>
                        </a:rPr>
                        <m:t>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1" cy="923330"/>
              </a:xfrm>
              <a:prstGeom prst="rect">
                <a:avLst/>
              </a:prstGeom>
              <a:blipFill>
                <a:blip r:embed="rId6"/>
                <a:stretch>
                  <a:fillRect b="-4545"/>
                </a:stretch>
              </a:blipFill>
              <a:ln w="1905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m:t>
                    </m:r>
                  </m:oMath>
                </a14:m>
                <a:r>
                  <a:rPr lang="en-US" dirty="0"/>
                  <a:t>480</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068451" cy="923330"/>
              </a:xfrm>
              <a:prstGeom prst="rect">
                <a:avLst/>
              </a:prstGeom>
              <a:blipFill>
                <a:blip r:embed="rId7"/>
                <a:stretch>
                  <a:fillRect t="-3247"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cxnSpLocks/>
            <a:stCxn id="33" idx="2"/>
            <a:endCxn id="34" idx="0"/>
          </p:cNvCxnSpPr>
          <p:nvPr/>
        </p:nvCxnSpPr>
        <p:spPr>
          <a:xfrm flipH="1">
            <a:off x="7598369" y="3184463"/>
            <a:ext cx="1575314"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cxnSpLocks/>
            <a:stCxn id="33" idx="2"/>
            <a:endCxn id="35" idx="0"/>
          </p:cNvCxnSpPr>
          <p:nvPr/>
        </p:nvCxnSpPr>
        <p:spPr>
          <a:xfrm>
            <a:off x="9173683" y="3184463"/>
            <a:ext cx="157531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73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391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3287</TotalTime>
  <Words>3006</Words>
  <Application>Microsoft Office PowerPoint</Application>
  <PresentationFormat>Widescreen</PresentationFormat>
  <Paragraphs>600</Paragraphs>
  <Slides>40</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Cambria Math</vt:lpstr>
      <vt:lpstr>Office Theme</vt:lpstr>
      <vt:lpstr>Decision Trees</vt:lpstr>
      <vt:lpstr>Machine Learning</vt:lpstr>
      <vt:lpstr>Types of Machine Learning</vt:lpstr>
      <vt:lpstr>Types of Supervised Learning</vt:lpstr>
      <vt:lpstr>Classification</vt:lpstr>
      <vt:lpstr>Classification</vt:lpstr>
      <vt:lpstr>Bias-Variance Trade-off</vt:lpstr>
      <vt:lpstr>What does Success Look Like?</vt:lpstr>
      <vt:lpstr>Accuracy</vt:lpstr>
      <vt:lpstr>Accuracy</vt:lpstr>
      <vt:lpstr>Recall</vt:lpstr>
      <vt:lpstr>Recall</vt:lpstr>
      <vt:lpstr>False Positive Rate (FPR)</vt:lpstr>
      <vt:lpstr>False Positive Rate (FPR)</vt:lpstr>
      <vt:lpstr>Precision</vt:lpstr>
      <vt:lpstr>Precision</vt:lpstr>
      <vt:lpstr>Decision Trees</vt:lpstr>
      <vt:lpstr>Decision Tree</vt:lpstr>
      <vt:lpstr>Loss Metrics</vt:lpstr>
      <vt:lpstr>Miss-Classification Loss/Classification Error Rate - Definition</vt:lpstr>
      <vt:lpstr>Miss-Classification Loss/Classification Error Rate - Example</vt:lpstr>
      <vt:lpstr>Miss-Classification Loss/Classification Error Rate – Insensitive Example</vt:lpstr>
      <vt:lpstr>Miss-Classification Loss/Classification Error Rate – Insensitive Example</vt:lpstr>
      <vt:lpstr>Miss-Classification Loss/Classification Error Rate – Reason for Insensitivity </vt:lpstr>
      <vt:lpstr>Entropy</vt:lpstr>
      <vt:lpstr>Entropy</vt:lpstr>
      <vt:lpstr>Entropy</vt:lpstr>
      <vt:lpstr>Entropy</vt:lpstr>
      <vt:lpstr>Entropy: Discrete</vt:lpstr>
      <vt:lpstr>Entropy Loss/Log Loss</vt:lpstr>
      <vt:lpstr>Entropy Loss/Log Loss - Example</vt:lpstr>
      <vt:lpstr>Entropy Loss/Log Loss – Another Example</vt:lpstr>
      <vt:lpstr>Gini Loss</vt:lpstr>
      <vt:lpstr>Gini Loss - Example</vt:lpstr>
      <vt:lpstr>Gini Loss – Another Example</vt:lpstr>
      <vt:lpstr>Building a Decision Tree</vt:lpstr>
      <vt:lpstr>Example Data Source: Diabetes Data</vt:lpstr>
      <vt:lpstr>Data Details &amp; Prep</vt:lpstr>
      <vt:lpstr>Approach: ID3 Optimizing the loss metric</vt:lpstr>
      <vt:lpstr>Approach: ID3 Optimizing the loss metric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Manivannan, Meenakshi Sundaram</cp:lastModifiedBy>
  <cp:revision>45</cp:revision>
  <dcterms:created xsi:type="dcterms:W3CDTF">2023-07-02T05:28:43Z</dcterms:created>
  <dcterms:modified xsi:type="dcterms:W3CDTF">2023-07-25T06:25:32Z</dcterms:modified>
</cp:coreProperties>
</file>