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81" r:id="rId5"/>
    <p:sldId id="275" r:id="rId6"/>
    <p:sldId id="311" r:id="rId7"/>
    <p:sldId id="318" r:id="rId8"/>
    <p:sldId id="323" r:id="rId9"/>
    <p:sldId id="312" r:id="rId10"/>
    <p:sldId id="313" r:id="rId11"/>
    <p:sldId id="314" r:id="rId12"/>
    <p:sldId id="322" r:id="rId13"/>
    <p:sldId id="315" r:id="rId14"/>
    <p:sldId id="316" r:id="rId15"/>
    <p:sldId id="317" r:id="rId16"/>
    <p:sldId id="307" r:id="rId17"/>
    <p:sldId id="308" r:id="rId18"/>
    <p:sldId id="310" r:id="rId19"/>
    <p:sldId id="273" r:id="rId20"/>
    <p:sldId id="257" r:id="rId21"/>
    <p:sldId id="270" r:id="rId22"/>
    <p:sldId id="259" r:id="rId23"/>
    <p:sldId id="266" r:id="rId24"/>
    <p:sldId id="263" r:id="rId25"/>
    <p:sldId id="267" r:id="rId26"/>
    <p:sldId id="265" r:id="rId27"/>
    <p:sldId id="271" r:id="rId28"/>
    <p:sldId id="264" r:id="rId29"/>
    <p:sldId id="272" r:id="rId30"/>
    <p:sldId id="274" r:id="rId31"/>
    <p:sldId id="258" r:id="rId32"/>
    <p:sldId id="260" r:id="rId33"/>
    <p:sldId id="261" r:id="rId34"/>
    <p:sldId id="282" r:id="rId35"/>
    <p:sldId id="287" r:id="rId36"/>
    <p:sldId id="289" r:id="rId37"/>
    <p:sldId id="288" r:id="rId38"/>
    <p:sldId id="290" r:id="rId39"/>
    <p:sldId id="291" r:id="rId40"/>
    <p:sldId id="293" r:id="rId41"/>
    <p:sldId id="294" r:id="rId42"/>
    <p:sldId id="297" r:id="rId43"/>
    <p:sldId id="298" r:id="rId44"/>
    <p:sldId id="299" r:id="rId45"/>
    <p:sldId id="300" r:id="rId46"/>
    <p:sldId id="278" r:id="rId47"/>
    <p:sldId id="301" r:id="rId48"/>
    <p:sldId id="302" r:id="rId49"/>
    <p:sldId id="279" r:id="rId50"/>
    <p:sldId id="303" r:id="rId51"/>
    <p:sldId id="305" r:id="rId52"/>
    <p:sldId id="304" r:id="rId53"/>
    <p:sldId id="306"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00"/>
    <a:srgbClr val="FF3E3E"/>
    <a:srgbClr val="6B50AC"/>
    <a:srgbClr val="427EBA"/>
    <a:srgbClr val="CE5A57"/>
    <a:srgbClr val="4472C4"/>
    <a:srgbClr val="0068B5"/>
    <a:srgbClr val="C6C6C6"/>
    <a:srgbClr val="D5D5D5"/>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25" d="100"/>
          <a:sy n="125" d="100"/>
        </p:scale>
        <p:origin x="-144"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31750" cap="rnd">
                <a:solidFill>
                  <a:srgbClr val="00B050"/>
                </a:solidFill>
                <a:prstDash val="solid"/>
              </a:ln>
              <a:effectLst/>
            </c:spPr>
            <c:trendlineType val="linear"/>
            <c:dispRSqr val="0"/>
            <c:dispEq val="1"/>
            <c:trendlineLbl>
              <c:layout>
                <c:manualLayout>
                  <c:x val="-0.2437751162304081"/>
                  <c:y val="0.14116908453853386"/>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600" baseline="0">
                        <a:solidFill>
                          <a:srgbClr val="00B050"/>
                        </a:solidFill>
                      </a:rPr>
                      <a:t>y = 14.497x - 53.286</a:t>
                    </a: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trendline>
            <c:spPr>
              <a:ln w="22225" cap="rnd">
                <a:solidFill>
                  <a:srgbClr val="FF0000"/>
                </a:solidFill>
                <a:prstDash val="solid"/>
              </a:ln>
              <a:effectLst/>
            </c:spPr>
            <c:trendlineType val="poly"/>
            <c:order val="2"/>
            <c:dispRSqr val="0"/>
            <c:dispEq val="1"/>
            <c:trendlineLbl>
              <c:layout>
                <c:manualLayout>
                  <c:x val="0.11795724156538463"/>
                  <c:y val="0.5727359999829239"/>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800" baseline="0" dirty="0">
                        <a:solidFill>
                          <a:srgbClr val="FF0000"/>
                        </a:solidFill>
                      </a:rPr>
                      <a:t>y = 0.9928x</a:t>
                    </a:r>
                    <a:r>
                      <a:rPr lang="en-US" sz="1800" baseline="30000" dirty="0">
                        <a:solidFill>
                          <a:srgbClr val="FF0000"/>
                        </a:solidFill>
                      </a:rPr>
                      <a:t>2</a:t>
                    </a:r>
                    <a:r>
                      <a:rPr lang="en-US" sz="1800" baseline="0" dirty="0">
                        <a:solidFill>
                          <a:srgbClr val="FF0000"/>
                        </a:solidFill>
                      </a:rPr>
                      <a:t> - 3.8695x + 3.6519</a:t>
                    </a:r>
                    <a:endParaRPr lang="en-US" sz="1800" dirty="0">
                      <a:solidFill>
                        <a:srgbClr val="FF0000"/>
                      </a:solidFill>
                    </a:endParaRP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Sheet1!$A$3:$A$186</c:f>
              <c:numCache>
                <c:formatCode>General</c:formatCode>
                <c:ptCount val="184"/>
                <c:pt idx="0">
                  <c:v>0.1</c:v>
                </c:pt>
                <c:pt idx="1">
                  <c:v>0.2</c:v>
                </c:pt>
                <c:pt idx="2">
                  <c:v>0.30000000000000004</c:v>
                </c:pt>
                <c:pt idx="3">
                  <c:v>0.4</c:v>
                </c:pt>
                <c:pt idx="4">
                  <c:v>0.5</c:v>
                </c:pt>
                <c:pt idx="5">
                  <c:v>0.6</c:v>
                </c:pt>
                <c:pt idx="6">
                  <c:v>0.7</c:v>
                </c:pt>
                <c:pt idx="7">
                  <c:v>0.79999999999999993</c:v>
                </c:pt>
                <c:pt idx="8">
                  <c:v>0.89999999999999991</c:v>
                </c:pt>
                <c:pt idx="9">
                  <c:v>0.99999999999999989</c:v>
                </c:pt>
                <c:pt idx="10">
                  <c:v>1.0999999999999999</c:v>
                </c:pt>
                <c:pt idx="11">
                  <c:v>1.2</c:v>
                </c:pt>
                <c:pt idx="12">
                  <c:v>1.3</c:v>
                </c:pt>
                <c:pt idx="13">
                  <c:v>1.4000000000000001</c:v>
                </c:pt>
                <c:pt idx="14">
                  <c:v>1.5000000000000002</c:v>
                </c:pt>
                <c:pt idx="15">
                  <c:v>1.6000000000000003</c:v>
                </c:pt>
                <c:pt idx="16">
                  <c:v>1.7000000000000004</c:v>
                </c:pt>
                <c:pt idx="17">
                  <c:v>1.8000000000000005</c:v>
                </c:pt>
                <c:pt idx="18">
                  <c:v>1.9000000000000006</c:v>
                </c:pt>
                <c:pt idx="19">
                  <c:v>2.0000000000000004</c:v>
                </c:pt>
                <c:pt idx="20">
                  <c:v>2.1000000000000005</c:v>
                </c:pt>
                <c:pt idx="21">
                  <c:v>2.2000000000000006</c:v>
                </c:pt>
                <c:pt idx="22">
                  <c:v>2.3000000000000007</c:v>
                </c:pt>
                <c:pt idx="23">
                  <c:v>2.4000000000000008</c:v>
                </c:pt>
                <c:pt idx="24">
                  <c:v>2.5000000000000009</c:v>
                </c:pt>
                <c:pt idx="25">
                  <c:v>2.600000000000001</c:v>
                </c:pt>
                <c:pt idx="26">
                  <c:v>2.7000000000000011</c:v>
                </c:pt>
                <c:pt idx="27">
                  <c:v>2.8000000000000012</c:v>
                </c:pt>
                <c:pt idx="28">
                  <c:v>2.9000000000000012</c:v>
                </c:pt>
                <c:pt idx="29">
                  <c:v>3.0000000000000013</c:v>
                </c:pt>
                <c:pt idx="30">
                  <c:v>3.1000000000000014</c:v>
                </c:pt>
                <c:pt idx="31">
                  <c:v>3.2000000000000015</c:v>
                </c:pt>
                <c:pt idx="32">
                  <c:v>3.3000000000000016</c:v>
                </c:pt>
                <c:pt idx="33">
                  <c:v>3.4000000000000017</c:v>
                </c:pt>
                <c:pt idx="34">
                  <c:v>3.5000000000000018</c:v>
                </c:pt>
                <c:pt idx="35">
                  <c:v>3.6000000000000019</c:v>
                </c:pt>
                <c:pt idx="36">
                  <c:v>3.700000000000002</c:v>
                </c:pt>
                <c:pt idx="37">
                  <c:v>3.800000000000002</c:v>
                </c:pt>
                <c:pt idx="38">
                  <c:v>3.9000000000000021</c:v>
                </c:pt>
                <c:pt idx="39">
                  <c:v>4.0000000000000018</c:v>
                </c:pt>
                <c:pt idx="40">
                  <c:v>4.1000000000000014</c:v>
                </c:pt>
                <c:pt idx="41">
                  <c:v>4.2000000000000011</c:v>
                </c:pt>
                <c:pt idx="42">
                  <c:v>4.3000000000000007</c:v>
                </c:pt>
                <c:pt idx="43">
                  <c:v>4.4000000000000004</c:v>
                </c:pt>
                <c:pt idx="44">
                  <c:v>4.5</c:v>
                </c:pt>
                <c:pt idx="45">
                  <c:v>4.5999999999999996</c:v>
                </c:pt>
                <c:pt idx="46">
                  <c:v>4.6999999999999993</c:v>
                </c:pt>
                <c:pt idx="47">
                  <c:v>4.7999999999999989</c:v>
                </c:pt>
                <c:pt idx="48">
                  <c:v>4.8999999999999986</c:v>
                </c:pt>
                <c:pt idx="49">
                  <c:v>4.9999999999999982</c:v>
                </c:pt>
                <c:pt idx="50">
                  <c:v>5.0999999999999979</c:v>
                </c:pt>
                <c:pt idx="51">
                  <c:v>5.1999999999999975</c:v>
                </c:pt>
                <c:pt idx="52">
                  <c:v>5.2999999999999972</c:v>
                </c:pt>
                <c:pt idx="53">
                  <c:v>5.3999999999999968</c:v>
                </c:pt>
                <c:pt idx="54">
                  <c:v>5.4999999999999964</c:v>
                </c:pt>
                <c:pt idx="55">
                  <c:v>5.5999999999999961</c:v>
                </c:pt>
                <c:pt idx="56">
                  <c:v>5.6999999999999957</c:v>
                </c:pt>
                <c:pt idx="57">
                  <c:v>5.7999999999999954</c:v>
                </c:pt>
                <c:pt idx="58">
                  <c:v>5.899999999999995</c:v>
                </c:pt>
                <c:pt idx="59">
                  <c:v>5.9999999999999947</c:v>
                </c:pt>
                <c:pt idx="60">
                  <c:v>6.0999999999999943</c:v>
                </c:pt>
                <c:pt idx="61">
                  <c:v>6.199999999999994</c:v>
                </c:pt>
                <c:pt idx="62">
                  <c:v>6.2999999999999936</c:v>
                </c:pt>
                <c:pt idx="63">
                  <c:v>6.3999999999999932</c:v>
                </c:pt>
                <c:pt idx="64">
                  <c:v>6.4999999999999929</c:v>
                </c:pt>
                <c:pt idx="65">
                  <c:v>6.5999999999999925</c:v>
                </c:pt>
                <c:pt idx="66">
                  <c:v>6.6999999999999922</c:v>
                </c:pt>
                <c:pt idx="67">
                  <c:v>6.7999999999999918</c:v>
                </c:pt>
                <c:pt idx="68">
                  <c:v>6.8999999999999915</c:v>
                </c:pt>
                <c:pt idx="69">
                  <c:v>6.9999999999999911</c:v>
                </c:pt>
                <c:pt idx="70">
                  <c:v>7.0999999999999908</c:v>
                </c:pt>
                <c:pt idx="71">
                  <c:v>7.1999999999999904</c:v>
                </c:pt>
                <c:pt idx="72">
                  <c:v>7.2999999999999901</c:v>
                </c:pt>
                <c:pt idx="73">
                  <c:v>7.3999999999999897</c:v>
                </c:pt>
                <c:pt idx="74">
                  <c:v>7.4999999999999893</c:v>
                </c:pt>
                <c:pt idx="75">
                  <c:v>7.599999999999989</c:v>
                </c:pt>
                <c:pt idx="76">
                  <c:v>7.6999999999999886</c:v>
                </c:pt>
                <c:pt idx="77">
                  <c:v>7.7999999999999883</c:v>
                </c:pt>
                <c:pt idx="78">
                  <c:v>7.8999999999999879</c:v>
                </c:pt>
                <c:pt idx="79">
                  <c:v>7.9999999999999876</c:v>
                </c:pt>
                <c:pt idx="80">
                  <c:v>8.0999999999999872</c:v>
                </c:pt>
                <c:pt idx="81">
                  <c:v>8.1999999999999869</c:v>
                </c:pt>
                <c:pt idx="82">
                  <c:v>8.2999999999999865</c:v>
                </c:pt>
                <c:pt idx="83">
                  <c:v>8.3999999999999861</c:v>
                </c:pt>
                <c:pt idx="84">
                  <c:v>8.4999999999999858</c:v>
                </c:pt>
                <c:pt idx="85">
                  <c:v>8.5999999999999854</c:v>
                </c:pt>
                <c:pt idx="86">
                  <c:v>8.6999999999999851</c:v>
                </c:pt>
                <c:pt idx="87">
                  <c:v>8.7999999999999847</c:v>
                </c:pt>
                <c:pt idx="88">
                  <c:v>8.8999999999999844</c:v>
                </c:pt>
                <c:pt idx="89">
                  <c:v>8.999999999999984</c:v>
                </c:pt>
                <c:pt idx="90">
                  <c:v>9.0999999999999837</c:v>
                </c:pt>
                <c:pt idx="91">
                  <c:v>9.1999999999999833</c:v>
                </c:pt>
                <c:pt idx="92">
                  <c:v>9.2999999999999829</c:v>
                </c:pt>
                <c:pt idx="93">
                  <c:v>9.3999999999999826</c:v>
                </c:pt>
                <c:pt idx="94">
                  <c:v>9.4999999999999822</c:v>
                </c:pt>
                <c:pt idx="95">
                  <c:v>9.5999999999999819</c:v>
                </c:pt>
                <c:pt idx="96">
                  <c:v>9.6999999999999815</c:v>
                </c:pt>
                <c:pt idx="97">
                  <c:v>9.7999999999999812</c:v>
                </c:pt>
                <c:pt idx="98">
                  <c:v>9.8999999999999808</c:v>
                </c:pt>
                <c:pt idx="99">
                  <c:v>9.9999999999999805</c:v>
                </c:pt>
                <c:pt idx="100">
                  <c:v>10.09999999999998</c:v>
                </c:pt>
                <c:pt idx="101">
                  <c:v>10.19999999999998</c:v>
                </c:pt>
                <c:pt idx="102">
                  <c:v>10.299999999999979</c:v>
                </c:pt>
                <c:pt idx="103">
                  <c:v>10.399999999999979</c:v>
                </c:pt>
                <c:pt idx="104">
                  <c:v>10.499999999999979</c:v>
                </c:pt>
                <c:pt idx="105">
                  <c:v>10.599999999999978</c:v>
                </c:pt>
                <c:pt idx="106">
                  <c:v>10.699999999999978</c:v>
                </c:pt>
                <c:pt idx="107">
                  <c:v>10.799999999999978</c:v>
                </c:pt>
                <c:pt idx="108">
                  <c:v>10.899999999999977</c:v>
                </c:pt>
                <c:pt idx="109">
                  <c:v>10.999999999999977</c:v>
                </c:pt>
                <c:pt idx="110">
                  <c:v>11.099999999999977</c:v>
                </c:pt>
                <c:pt idx="111">
                  <c:v>11.199999999999976</c:v>
                </c:pt>
                <c:pt idx="112">
                  <c:v>11.299999999999976</c:v>
                </c:pt>
                <c:pt idx="113">
                  <c:v>11.399999999999975</c:v>
                </c:pt>
                <c:pt idx="114">
                  <c:v>11.499999999999975</c:v>
                </c:pt>
                <c:pt idx="115">
                  <c:v>11.599999999999975</c:v>
                </c:pt>
                <c:pt idx="116">
                  <c:v>11.699999999999974</c:v>
                </c:pt>
                <c:pt idx="117">
                  <c:v>11.799999999999974</c:v>
                </c:pt>
                <c:pt idx="118">
                  <c:v>11.899999999999974</c:v>
                </c:pt>
                <c:pt idx="119">
                  <c:v>11.999999999999973</c:v>
                </c:pt>
                <c:pt idx="120">
                  <c:v>12.099999999999973</c:v>
                </c:pt>
                <c:pt idx="121">
                  <c:v>12.199999999999973</c:v>
                </c:pt>
                <c:pt idx="122">
                  <c:v>12.299999999999972</c:v>
                </c:pt>
                <c:pt idx="123">
                  <c:v>12.399999999999972</c:v>
                </c:pt>
                <c:pt idx="124">
                  <c:v>12.499999999999972</c:v>
                </c:pt>
                <c:pt idx="125">
                  <c:v>12.599999999999971</c:v>
                </c:pt>
                <c:pt idx="126">
                  <c:v>12.699999999999971</c:v>
                </c:pt>
                <c:pt idx="127">
                  <c:v>12.799999999999971</c:v>
                </c:pt>
                <c:pt idx="128">
                  <c:v>12.89999999999997</c:v>
                </c:pt>
                <c:pt idx="129">
                  <c:v>12.99999999999997</c:v>
                </c:pt>
                <c:pt idx="130">
                  <c:v>13.099999999999969</c:v>
                </c:pt>
                <c:pt idx="131">
                  <c:v>13.199999999999969</c:v>
                </c:pt>
                <c:pt idx="132">
                  <c:v>13.299999999999969</c:v>
                </c:pt>
                <c:pt idx="133">
                  <c:v>13.399999999999968</c:v>
                </c:pt>
                <c:pt idx="134">
                  <c:v>13.499999999999968</c:v>
                </c:pt>
                <c:pt idx="135">
                  <c:v>13.599999999999968</c:v>
                </c:pt>
                <c:pt idx="136">
                  <c:v>13.699999999999967</c:v>
                </c:pt>
                <c:pt idx="137">
                  <c:v>13.799999999999967</c:v>
                </c:pt>
                <c:pt idx="138">
                  <c:v>13.899999999999967</c:v>
                </c:pt>
                <c:pt idx="139">
                  <c:v>13.999999999999966</c:v>
                </c:pt>
                <c:pt idx="140">
                  <c:v>14.099999999999966</c:v>
                </c:pt>
                <c:pt idx="141">
                  <c:v>14.199999999999966</c:v>
                </c:pt>
                <c:pt idx="142">
                  <c:v>14.299999999999965</c:v>
                </c:pt>
                <c:pt idx="143">
                  <c:v>14.399999999999965</c:v>
                </c:pt>
                <c:pt idx="144">
                  <c:v>14.499999999999964</c:v>
                </c:pt>
                <c:pt idx="145">
                  <c:v>14.599999999999964</c:v>
                </c:pt>
                <c:pt idx="146">
                  <c:v>14.699999999999964</c:v>
                </c:pt>
                <c:pt idx="147">
                  <c:v>14.799999999999963</c:v>
                </c:pt>
                <c:pt idx="148">
                  <c:v>14.899999999999963</c:v>
                </c:pt>
                <c:pt idx="149">
                  <c:v>14.999999999999963</c:v>
                </c:pt>
                <c:pt idx="150">
                  <c:v>15.099999999999962</c:v>
                </c:pt>
                <c:pt idx="151">
                  <c:v>15.199999999999962</c:v>
                </c:pt>
                <c:pt idx="152">
                  <c:v>15.299999999999962</c:v>
                </c:pt>
                <c:pt idx="153">
                  <c:v>15.399999999999961</c:v>
                </c:pt>
                <c:pt idx="154">
                  <c:v>15.499999999999961</c:v>
                </c:pt>
                <c:pt idx="155">
                  <c:v>15.599999999999961</c:v>
                </c:pt>
                <c:pt idx="156">
                  <c:v>15.69999999999996</c:v>
                </c:pt>
                <c:pt idx="157">
                  <c:v>15.79999999999996</c:v>
                </c:pt>
                <c:pt idx="158">
                  <c:v>15.899999999999959</c:v>
                </c:pt>
                <c:pt idx="159">
                  <c:v>15.999999999999959</c:v>
                </c:pt>
                <c:pt idx="160">
                  <c:v>16.099999999999959</c:v>
                </c:pt>
                <c:pt idx="161">
                  <c:v>16.19999999999996</c:v>
                </c:pt>
                <c:pt idx="162">
                  <c:v>16.299999999999962</c:v>
                </c:pt>
                <c:pt idx="163">
                  <c:v>16.399999999999963</c:v>
                </c:pt>
                <c:pt idx="164">
                  <c:v>16.499999999999964</c:v>
                </c:pt>
                <c:pt idx="165">
                  <c:v>16.599999999999966</c:v>
                </c:pt>
                <c:pt idx="166">
                  <c:v>16.699999999999967</c:v>
                </c:pt>
                <c:pt idx="167">
                  <c:v>16.799999999999969</c:v>
                </c:pt>
                <c:pt idx="168">
                  <c:v>16.89999999999997</c:v>
                </c:pt>
                <c:pt idx="169">
                  <c:v>16.999999999999972</c:v>
                </c:pt>
                <c:pt idx="170">
                  <c:v>17.099999999999973</c:v>
                </c:pt>
                <c:pt idx="171">
                  <c:v>17.199999999999974</c:v>
                </c:pt>
                <c:pt idx="172">
                  <c:v>17.299999999999976</c:v>
                </c:pt>
                <c:pt idx="173">
                  <c:v>17.399999999999977</c:v>
                </c:pt>
                <c:pt idx="174">
                  <c:v>17.499999999999979</c:v>
                </c:pt>
                <c:pt idx="175">
                  <c:v>17.59999999999998</c:v>
                </c:pt>
                <c:pt idx="176">
                  <c:v>17.699999999999982</c:v>
                </c:pt>
                <c:pt idx="177">
                  <c:v>17.799999999999983</c:v>
                </c:pt>
                <c:pt idx="178">
                  <c:v>17.899999999999984</c:v>
                </c:pt>
                <c:pt idx="179">
                  <c:v>17.999999999999986</c:v>
                </c:pt>
                <c:pt idx="180">
                  <c:v>18.099999999999987</c:v>
                </c:pt>
                <c:pt idx="181">
                  <c:v>18.199999999999989</c:v>
                </c:pt>
                <c:pt idx="182">
                  <c:v>18.29999999999999</c:v>
                </c:pt>
                <c:pt idx="183">
                  <c:v>18.399999999999991</c:v>
                </c:pt>
              </c:numCache>
            </c:numRef>
          </c:xVal>
          <c:yVal>
            <c:numRef>
              <c:f>Sheet1!$D$3:$D$186</c:f>
              <c:numCache>
                <c:formatCode>General</c:formatCode>
                <c:ptCount val="184"/>
                <c:pt idx="0">
                  <c:v>5.9529595640640274</c:v>
                </c:pt>
                <c:pt idx="1">
                  <c:v>1.3969355360669058</c:v>
                </c:pt>
                <c:pt idx="2">
                  <c:v>1.4073069610277094</c:v>
                </c:pt>
                <c:pt idx="3">
                  <c:v>1.0786914563450078</c:v>
                </c:pt>
                <c:pt idx="4">
                  <c:v>4.7120316744631667</c:v>
                </c:pt>
                <c:pt idx="5">
                  <c:v>4.6349479477022548</c:v>
                </c:pt>
                <c:pt idx="6">
                  <c:v>0.10445139889852029</c:v>
                </c:pt>
                <c:pt idx="7">
                  <c:v>1.1217841408260822</c:v>
                </c:pt>
                <c:pt idx="8">
                  <c:v>0.53789616132900375</c:v>
                </c:pt>
                <c:pt idx="9">
                  <c:v>-1.4036728691040974</c:v>
                </c:pt>
                <c:pt idx="10">
                  <c:v>-2.3314487711327674</c:v>
                </c:pt>
                <c:pt idx="11">
                  <c:v>2.5769810215327742</c:v>
                </c:pt>
                <c:pt idx="12">
                  <c:v>3.4391745390025723</c:v>
                </c:pt>
                <c:pt idx="13">
                  <c:v>-0.38862922344351825</c:v>
                </c:pt>
                <c:pt idx="14">
                  <c:v>1.6925153253028367</c:v>
                </c:pt>
                <c:pt idx="15">
                  <c:v>-1.4995713342166002</c:v>
                </c:pt>
                <c:pt idx="16">
                  <c:v>1.6379062242711755</c:v>
                </c:pt>
                <c:pt idx="17">
                  <c:v>2.7527443370280045</c:v>
                </c:pt>
                <c:pt idx="18">
                  <c:v>-1.6963610594735279</c:v>
                </c:pt>
                <c:pt idx="19">
                  <c:v>-1.8128707280086402</c:v>
                </c:pt>
                <c:pt idx="20">
                  <c:v>2.7716863180017097</c:v>
                </c:pt>
                <c:pt idx="21">
                  <c:v>-0.10591356648174086</c:v>
                </c:pt>
                <c:pt idx="22">
                  <c:v>1.3770234224383067</c:v>
                </c:pt>
                <c:pt idx="23">
                  <c:v>-3.2291216334554784E-2</c:v>
                </c:pt>
                <c:pt idx="24">
                  <c:v>2.2712807424666703</c:v>
                </c:pt>
                <c:pt idx="25">
                  <c:v>2.6544138502023169</c:v>
                </c:pt>
                <c:pt idx="26">
                  <c:v>2.2422525674352691</c:v>
                </c:pt>
                <c:pt idx="27">
                  <c:v>0.71036598845409504</c:v>
                </c:pt>
                <c:pt idx="28">
                  <c:v>-3.0147003791761273E-2</c:v>
                </c:pt>
                <c:pt idx="29">
                  <c:v>-4.205095498204658</c:v>
                </c:pt>
                <c:pt idx="30">
                  <c:v>-0.29928970125997445</c:v>
                </c:pt>
                <c:pt idx="31">
                  <c:v>3.8509322163624038</c:v>
                </c:pt>
                <c:pt idx="32">
                  <c:v>0.97284534858911942</c:v>
                </c:pt>
                <c:pt idx="33">
                  <c:v>0.14598164634915478</c:v>
                </c:pt>
                <c:pt idx="34">
                  <c:v>3.4661540524559342</c:v>
                </c:pt>
                <c:pt idx="35">
                  <c:v>3.2790514063147738</c:v>
                </c:pt>
                <c:pt idx="36">
                  <c:v>1.3303127821990435</c:v>
                </c:pt>
                <c:pt idx="37">
                  <c:v>9.613275289621555</c:v>
                </c:pt>
                <c:pt idx="38">
                  <c:v>2.755974699074355</c:v>
                </c:pt>
                <c:pt idx="39">
                  <c:v>5.6666079797238735</c:v>
                </c:pt>
                <c:pt idx="40">
                  <c:v>4.8597190548890756</c:v>
                </c:pt>
                <c:pt idx="41">
                  <c:v>5.334059089887905</c:v>
                </c:pt>
                <c:pt idx="42">
                  <c:v>3.6934209352666132</c:v>
                </c:pt>
                <c:pt idx="43">
                  <c:v>6.0952943674120297</c:v>
                </c:pt>
                <c:pt idx="44">
                  <c:v>8.333653529693013</c:v>
                </c:pt>
                <c:pt idx="45">
                  <c:v>11.179285129962885</c:v>
                </c:pt>
                <c:pt idx="46">
                  <c:v>8.9280507869280576</c:v>
                </c:pt>
                <c:pt idx="47">
                  <c:v>8.9561190230173668</c:v>
                </c:pt>
                <c:pt idx="48">
                  <c:v>7.7962195907484046</c:v>
                </c:pt>
                <c:pt idx="49">
                  <c:v>10.77197222552936</c:v>
                </c:pt>
                <c:pt idx="50">
                  <c:v>12.593860272657476</c:v>
                </c:pt>
                <c:pt idx="51">
                  <c:v>9.7955806975755664</c:v>
                </c:pt>
                <c:pt idx="52">
                  <c:v>10.839348437663372</c:v>
                </c:pt>
                <c:pt idx="53">
                  <c:v>12.149134944353984</c:v>
                </c:pt>
                <c:pt idx="54">
                  <c:v>10.561672330351591</c:v>
                </c:pt>
                <c:pt idx="55">
                  <c:v>12.859293968758083</c:v>
                </c:pt>
                <c:pt idx="56">
                  <c:v>13.367674373136584</c:v>
                </c:pt>
                <c:pt idx="57">
                  <c:v>14.50100536484738</c:v>
                </c:pt>
                <c:pt idx="58">
                  <c:v>16.954643887806064</c:v>
                </c:pt>
                <c:pt idx="59">
                  <c:v>13.846938515731576</c:v>
                </c:pt>
                <c:pt idx="60">
                  <c:v>19.635127101662185</c:v>
                </c:pt>
                <c:pt idx="61">
                  <c:v>18.792541376712069</c:v>
                </c:pt>
                <c:pt idx="62">
                  <c:v>18.300891767727546</c:v>
                </c:pt>
                <c:pt idx="63">
                  <c:v>20.059110788225361</c:v>
                </c:pt>
                <c:pt idx="64">
                  <c:v>22.773084847523357</c:v>
                </c:pt>
                <c:pt idx="65">
                  <c:v>20.679161936974452</c:v>
                </c:pt>
                <c:pt idx="66">
                  <c:v>23.827669232566301</c:v>
                </c:pt>
                <c:pt idx="67">
                  <c:v>22.712331360132612</c:v>
                </c:pt>
                <c:pt idx="68">
                  <c:v>21.962422532301396</c:v>
                </c:pt>
                <c:pt idx="69">
                  <c:v>25.536326346259777</c:v>
                </c:pt>
                <c:pt idx="70">
                  <c:v>25.424548690175836</c:v>
                </c:pt>
                <c:pt idx="71">
                  <c:v>25.156434934750919</c:v>
                </c:pt>
                <c:pt idx="72">
                  <c:v>32.846304782322228</c:v>
                </c:pt>
                <c:pt idx="73">
                  <c:v>28.744504703468198</c:v>
                </c:pt>
                <c:pt idx="74">
                  <c:v>30.040435439653034</c:v>
                </c:pt>
                <c:pt idx="75">
                  <c:v>32.211952147198005</c:v>
                </c:pt>
                <c:pt idx="76">
                  <c:v>33.184011015140292</c:v>
                </c:pt>
                <c:pt idx="77">
                  <c:v>35.235215595636362</c:v>
                </c:pt>
                <c:pt idx="78">
                  <c:v>32.699024478570571</c:v>
                </c:pt>
                <c:pt idx="79">
                  <c:v>32.79608297613855</c:v>
                </c:pt>
                <c:pt idx="80">
                  <c:v>39.35776125039289</c:v>
                </c:pt>
                <c:pt idx="81">
                  <c:v>38.966212599459688</c:v>
                </c:pt>
                <c:pt idx="82">
                  <c:v>40.34748673181408</c:v>
                </c:pt>
                <c:pt idx="83">
                  <c:v>39.578935255331153</c:v>
                </c:pt>
                <c:pt idx="84">
                  <c:v>44.619981486201944</c:v>
                </c:pt>
                <c:pt idx="85">
                  <c:v>44.260820013762846</c:v>
                </c:pt>
                <c:pt idx="86">
                  <c:v>46.031610058479629</c:v>
                </c:pt>
                <c:pt idx="87">
                  <c:v>45.883761833247164</c:v>
                </c:pt>
                <c:pt idx="88">
                  <c:v>47.841454113147527</c:v>
                </c:pt>
                <c:pt idx="89">
                  <c:v>48.303579805357813</c:v>
                </c:pt>
                <c:pt idx="90">
                  <c:v>51.22364581514951</c:v>
                </c:pt>
                <c:pt idx="91">
                  <c:v>52.825074892186677</c:v>
                </c:pt>
                <c:pt idx="92">
                  <c:v>54.642761304679979</c:v>
                </c:pt>
                <c:pt idx="93">
                  <c:v>55.681539358771111</c:v>
                </c:pt>
                <c:pt idx="94">
                  <c:v>58.60605173755043</c:v>
                </c:pt>
                <c:pt idx="95">
                  <c:v>57.188045344908915</c:v>
                </c:pt>
                <c:pt idx="96">
                  <c:v>59.602146086014969</c:v>
                </c:pt>
                <c:pt idx="97">
                  <c:v>60.827561521954024</c:v>
                </c:pt>
                <c:pt idx="98">
                  <c:v>66.159905956796706</c:v>
                </c:pt>
                <c:pt idx="99">
                  <c:v>65.024479365595298</c:v>
                </c:pt>
                <c:pt idx="100">
                  <c:v>64.515835575900383</c:v>
                </c:pt>
                <c:pt idx="101">
                  <c:v>65.533255933819362</c:v>
                </c:pt>
                <c:pt idx="102">
                  <c:v>69.563939802543089</c:v>
                </c:pt>
                <c:pt idx="103">
                  <c:v>67.173624784584121</c:v>
                </c:pt>
                <c:pt idx="104">
                  <c:v>71.796150746376114</c:v>
                </c:pt>
                <c:pt idx="105">
                  <c:v>75.629891926421749</c:v>
                </c:pt>
                <c:pt idx="106">
                  <c:v>78.852824052484067</c:v>
                </c:pt>
                <c:pt idx="107">
                  <c:v>79.228151886468254</c:v>
                </c:pt>
                <c:pt idx="108">
                  <c:v>75.420759210270859</c:v>
                </c:pt>
                <c:pt idx="109">
                  <c:v>77.262114619616668</c:v>
                </c:pt>
                <c:pt idx="110">
                  <c:v>83.822206249064834</c:v>
                </c:pt>
                <c:pt idx="111">
                  <c:v>85.313368478005074</c:v>
                </c:pt>
                <c:pt idx="112">
                  <c:v>88.574261257809383</c:v>
                </c:pt>
                <c:pt idx="113">
                  <c:v>89.826194757452456</c:v>
                </c:pt>
                <c:pt idx="114">
                  <c:v>88.844556629691581</c:v>
                </c:pt>
                <c:pt idx="115">
                  <c:v>93.5963452412756</c:v>
                </c:pt>
                <c:pt idx="116">
                  <c:v>93.409464265501015</c:v>
                </c:pt>
                <c:pt idx="117">
                  <c:v>94.912652561301826</c:v>
                </c:pt>
                <c:pt idx="118">
                  <c:v>96.148909194289985</c:v>
                </c:pt>
                <c:pt idx="119">
                  <c:v>98.706349418777037</c:v>
                </c:pt>
                <c:pt idx="120">
                  <c:v>99.010197855173445</c:v>
                </c:pt>
                <c:pt idx="121">
                  <c:v>100.40658082864438</c:v>
                </c:pt>
                <c:pt idx="122">
                  <c:v>106.13108565117651</c:v>
                </c:pt>
                <c:pt idx="123">
                  <c:v>110.87021709948669</c:v>
                </c:pt>
                <c:pt idx="124">
                  <c:v>111.32239835371814</c:v>
                </c:pt>
                <c:pt idx="125">
                  <c:v>110.63845775855202</c:v>
                </c:pt>
                <c:pt idx="126">
                  <c:v>115.24132967961937</c:v>
                </c:pt>
                <c:pt idx="127">
                  <c:v>117.20903699578011</c:v>
                </c:pt>
                <c:pt idx="128">
                  <c:v>120.98611593684245</c:v>
                </c:pt>
                <c:pt idx="129">
                  <c:v>118.28794452129412</c:v>
                </c:pt>
                <c:pt idx="130">
                  <c:v>124.58245854203774</c:v>
                </c:pt>
                <c:pt idx="131">
                  <c:v>126.79922471900387</c:v>
                </c:pt>
                <c:pt idx="132">
                  <c:v>125.15753398281224</c:v>
                </c:pt>
                <c:pt idx="133">
                  <c:v>129.66765016921983</c:v>
                </c:pt>
                <c:pt idx="134">
                  <c:v>130.86748394230281</c:v>
                </c:pt>
                <c:pt idx="135">
                  <c:v>131.96310316747207</c:v>
                </c:pt>
                <c:pt idx="136">
                  <c:v>135.53255928103016</c:v>
                </c:pt>
                <c:pt idx="137">
                  <c:v>137.82753763373952</c:v>
                </c:pt>
                <c:pt idx="138">
                  <c:v>143.60972758493821</c:v>
                </c:pt>
                <c:pt idx="139">
                  <c:v>148.15317983944132</c:v>
                </c:pt>
                <c:pt idx="140">
                  <c:v>148.96338147495197</c:v>
                </c:pt>
                <c:pt idx="141">
                  <c:v>147.03907842045456</c:v>
                </c:pt>
                <c:pt idx="142">
                  <c:v>151.16466472933215</c:v>
                </c:pt>
                <c:pt idx="143">
                  <c:v>151.84006854457056</c:v>
                </c:pt>
                <c:pt idx="144">
                  <c:v>153.63535726003443</c:v>
                </c:pt>
                <c:pt idx="145">
                  <c:v>158.45821301316647</c:v>
                </c:pt>
                <c:pt idx="146">
                  <c:v>160.78775291665133</c:v>
                </c:pt>
                <c:pt idx="147">
                  <c:v>163.20431075978166</c:v>
                </c:pt>
                <c:pt idx="148">
                  <c:v>165.55955210844945</c:v>
                </c:pt>
                <c:pt idx="149">
                  <c:v>168.52381983144372</c:v>
                </c:pt>
                <c:pt idx="150">
                  <c:v>170.56137649689401</c:v>
                </c:pt>
                <c:pt idx="151">
                  <c:v>178.54363714253321</c:v>
                </c:pt>
                <c:pt idx="152">
                  <c:v>177.00625190915844</c:v>
                </c:pt>
                <c:pt idx="153">
                  <c:v>177.85437842990785</c:v>
                </c:pt>
                <c:pt idx="154">
                  <c:v>181.22390522197063</c:v>
                </c:pt>
                <c:pt idx="155">
                  <c:v>186.2662976937842</c:v>
                </c:pt>
                <c:pt idx="156">
                  <c:v>186.56278378870581</c:v>
                </c:pt>
                <c:pt idx="157">
                  <c:v>186.50764484881645</c:v>
                </c:pt>
                <c:pt idx="158">
                  <c:v>192.93377920852586</c:v>
                </c:pt>
                <c:pt idx="159">
                  <c:v>192.85099370037909</c:v>
                </c:pt>
                <c:pt idx="160">
                  <c:v>198.4507739478872</c:v>
                </c:pt>
                <c:pt idx="161">
                  <c:v>200.16232598422087</c:v>
                </c:pt>
                <c:pt idx="162">
                  <c:v>206.49255072037988</c:v>
                </c:pt>
                <c:pt idx="163">
                  <c:v>207.1486185256926</c:v>
                </c:pt>
                <c:pt idx="164">
                  <c:v>208.78143164359761</c:v>
                </c:pt>
                <c:pt idx="165">
                  <c:v>212.45610213086636</c:v>
                </c:pt>
                <c:pt idx="166">
                  <c:v>215.01930703896176</c:v>
                </c:pt>
                <c:pt idx="167">
                  <c:v>221.27354158698029</c:v>
                </c:pt>
                <c:pt idx="168">
                  <c:v>222.00656408432059</c:v>
                </c:pt>
                <c:pt idx="169">
                  <c:v>224.2871065295318</c:v>
                </c:pt>
                <c:pt idx="170">
                  <c:v>227.42059826965695</c:v>
                </c:pt>
                <c:pt idx="171">
                  <c:v>228.05126749936906</c:v>
                </c:pt>
                <c:pt idx="172">
                  <c:v>228.11741016679611</c:v>
                </c:pt>
                <c:pt idx="173">
                  <c:v>236.30719563954474</c:v>
                </c:pt>
                <c:pt idx="174">
                  <c:v>239.87831129391091</c:v>
                </c:pt>
                <c:pt idx="175">
                  <c:v>245.67032590863741</c:v>
                </c:pt>
                <c:pt idx="176">
                  <c:v>247.34286495197554</c:v>
                </c:pt>
                <c:pt idx="177">
                  <c:v>248.28003406349646</c:v>
                </c:pt>
                <c:pt idx="178">
                  <c:v>255.50774526928168</c:v>
                </c:pt>
                <c:pt idx="179">
                  <c:v>257.93815433396549</c:v>
                </c:pt>
                <c:pt idx="180">
                  <c:v>259.77350096311545</c:v>
                </c:pt>
                <c:pt idx="181">
                  <c:v>263.23426709517736</c:v>
                </c:pt>
                <c:pt idx="182">
                  <c:v>267.46331098442215</c:v>
                </c:pt>
                <c:pt idx="183">
                  <c:v>271.47271236791289</c:v>
                </c:pt>
              </c:numCache>
            </c:numRef>
          </c:yVal>
          <c:smooth val="0"/>
          <c:extLst>
            <c:ext xmlns:c16="http://schemas.microsoft.com/office/drawing/2014/chart" uri="{C3380CC4-5D6E-409C-BE32-E72D297353CC}">
              <c16:uniqueId val="{00000003-9DC4-4781-9645-09A10A557408}"/>
            </c:ext>
          </c:extLst>
        </c:ser>
        <c:dLbls>
          <c:showLegendKey val="0"/>
          <c:showVal val="0"/>
          <c:showCatName val="0"/>
          <c:showSerName val="0"/>
          <c:showPercent val="0"/>
          <c:showBubbleSize val="0"/>
        </c:dLbls>
        <c:axId val="1754484512"/>
        <c:axId val="344350880"/>
      </c:scatterChart>
      <c:valAx>
        <c:axId val="1754484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44350880"/>
        <c:crosses val="autoZero"/>
        <c:crossBetween val="midCat"/>
      </c:valAx>
      <c:valAx>
        <c:axId val="344350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544845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Machine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Supervised Learning</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Unsupervised Learning</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69533F02-E40F-4F6C-8794-F27EF4A1E01A}">
      <dgm:prSet phldrT="[Text]" custT="1"/>
      <dgm:spPr/>
      <dgm:t>
        <a:bodyPr/>
        <a:lstStyle/>
        <a:p>
          <a:r>
            <a:rPr lang="en-AU" sz="2400" dirty="0"/>
            <a:t>Reinforcement Learning</a:t>
          </a:r>
        </a:p>
      </dgm:t>
    </dgm:pt>
    <dgm:pt modelId="{DD62D2AC-260F-4743-BAB4-8376B09654FD}" type="parTrans" cxnId="{99697E33-07B8-48FD-9991-FB9A781F4CDB}">
      <dgm:prSet/>
      <dgm:spPr/>
      <dgm:t>
        <a:bodyPr/>
        <a:lstStyle/>
        <a:p>
          <a:endParaRPr lang="en-AU" sz="1100"/>
        </a:p>
      </dgm:t>
    </dgm:pt>
    <dgm:pt modelId="{FAB34884-B3C9-4C59-BCF1-F9AC7DAEB07A}" type="sibTrans" cxnId="{99697E33-07B8-48FD-9991-FB9A781F4CDB}">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8"/>
      <dgm:spPr/>
    </dgm:pt>
    <dgm:pt modelId="{6F835D7A-6787-42D7-8DCC-866E2B9CC390}" type="pres">
      <dgm:prSet presAssocID="{0DD3B60F-7283-4FB1-8A89-0580BFF5059D}" presName="bottomArc1" presStyleLbl="parChTrans1D1" presStyleIdx="1" presStyleCnt="8"/>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3"/>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8"/>
      <dgm:spPr/>
    </dgm:pt>
    <dgm:pt modelId="{D475A9BE-C839-47B4-A433-CF6012E355A6}" type="pres">
      <dgm:prSet presAssocID="{D91A506C-0D74-422D-9C72-3A408974BC63}" presName="bottomArc2" presStyleLbl="parChTrans1D1" presStyleIdx="3" presStyleCnt="8"/>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3"/>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8"/>
      <dgm:spPr/>
    </dgm:pt>
    <dgm:pt modelId="{025E6360-CAD4-4D48-A923-03E578C54067}" type="pres">
      <dgm:prSet presAssocID="{5B62232E-D73F-457B-99BE-718E55D8FE2F}" presName="bottomArc2" presStyleLbl="parChTrans1D1" presStyleIdx="5" presStyleCnt="8"/>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82B28556-699E-4F8C-A919-0E5897ABC3B5}" type="pres">
      <dgm:prSet presAssocID="{DD62D2AC-260F-4743-BAB4-8376B09654FD}" presName="Name28" presStyleLbl="parChTrans1D2" presStyleIdx="2" presStyleCnt="3"/>
      <dgm:spPr/>
    </dgm:pt>
    <dgm:pt modelId="{B195C9F7-EE64-40EC-86E1-B2ABBCE1F28E}" type="pres">
      <dgm:prSet presAssocID="{69533F02-E40F-4F6C-8794-F27EF4A1E01A}" presName="hierRoot2" presStyleCnt="0">
        <dgm:presLayoutVars>
          <dgm:hierBranch val="init"/>
        </dgm:presLayoutVars>
      </dgm:prSet>
      <dgm:spPr/>
    </dgm:pt>
    <dgm:pt modelId="{DA6EC803-281A-4989-9938-7309A37D8110}" type="pres">
      <dgm:prSet presAssocID="{69533F02-E40F-4F6C-8794-F27EF4A1E01A}" presName="rootComposite2" presStyleCnt="0"/>
      <dgm:spPr/>
    </dgm:pt>
    <dgm:pt modelId="{AACAEF7C-67AB-41B2-A0E8-D8A094A65FD4}" type="pres">
      <dgm:prSet presAssocID="{69533F02-E40F-4F6C-8794-F27EF4A1E01A}" presName="rootText2" presStyleLbl="alignAcc1" presStyleIdx="0" presStyleCnt="0">
        <dgm:presLayoutVars>
          <dgm:chPref val="3"/>
        </dgm:presLayoutVars>
      </dgm:prSet>
      <dgm:spPr/>
    </dgm:pt>
    <dgm:pt modelId="{A1E59654-E384-483A-B0EF-0FC778994E79}" type="pres">
      <dgm:prSet presAssocID="{69533F02-E40F-4F6C-8794-F27EF4A1E01A}" presName="topArc2" presStyleLbl="parChTrans1D1" presStyleIdx="6" presStyleCnt="8"/>
      <dgm:spPr/>
    </dgm:pt>
    <dgm:pt modelId="{6C7171CF-DB5C-4A39-B665-18BFD445FBAF}" type="pres">
      <dgm:prSet presAssocID="{69533F02-E40F-4F6C-8794-F27EF4A1E01A}" presName="bottomArc2" presStyleLbl="parChTrans1D1" presStyleIdx="7" presStyleCnt="8"/>
      <dgm:spPr/>
    </dgm:pt>
    <dgm:pt modelId="{3D03E96C-BDF9-49D6-974C-CF16AFE3A6C8}" type="pres">
      <dgm:prSet presAssocID="{69533F02-E40F-4F6C-8794-F27EF4A1E01A}" presName="topConnNode2" presStyleLbl="node2" presStyleIdx="0" presStyleCnt="0"/>
      <dgm:spPr/>
    </dgm:pt>
    <dgm:pt modelId="{9B51F088-5E11-48F3-B036-791BA2D50BC1}" type="pres">
      <dgm:prSet presAssocID="{69533F02-E40F-4F6C-8794-F27EF4A1E01A}" presName="hierChild4" presStyleCnt="0"/>
      <dgm:spPr/>
    </dgm:pt>
    <dgm:pt modelId="{22EB88FC-BC7F-4CD8-8155-CF3F38ED8131}" type="pres">
      <dgm:prSet presAssocID="{69533F02-E40F-4F6C-8794-F27EF4A1E01A}" presName="hierChild5" presStyleCnt="0"/>
      <dgm:spPr/>
    </dgm:pt>
    <dgm:pt modelId="{6A845E5B-B16B-45DD-9044-FE6F93A25653}" type="pres">
      <dgm:prSet presAssocID="{0DD3B60F-7283-4FB1-8A89-0580BFF5059D}" presName="hierChild3" presStyleCnt="0"/>
      <dgm:spPr/>
    </dgm:pt>
  </dgm:ptLst>
  <dgm:cxnLst>
    <dgm:cxn modelId="{2998CC15-592E-48AF-B2AB-94D57B5FEAEA}" type="presOf" srcId="{69533F02-E40F-4F6C-8794-F27EF4A1E01A}" destId="{3D03E96C-BDF9-49D6-974C-CF16AFE3A6C8}" srcOrd="1" destOrd="0" presId="urn:microsoft.com/office/officeart/2008/layout/HalfCircleOrganizationChart"/>
    <dgm:cxn modelId="{99697E33-07B8-48FD-9991-FB9A781F4CDB}" srcId="{0DD3B60F-7283-4FB1-8A89-0580BFF5059D}" destId="{69533F02-E40F-4F6C-8794-F27EF4A1E01A}" srcOrd="2" destOrd="0" parTransId="{DD62D2AC-260F-4743-BAB4-8376B09654FD}" sibTransId="{FAB34884-B3C9-4C59-BCF1-F9AC7DAEB07A}"/>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90CD7C90-BE00-427B-B47E-64F5836E486C}" type="presOf" srcId="{DD62D2AC-260F-4743-BAB4-8376B09654FD}" destId="{82B28556-699E-4F8C-A919-0E5897ABC3B5}"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382B38C4-3F6C-4A00-AC6E-AFE2D3F14E99}" type="presOf" srcId="{69533F02-E40F-4F6C-8794-F27EF4A1E01A}" destId="{AACAEF7C-67AB-41B2-A0E8-D8A094A65FD4}" srcOrd="0"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CD1F1E11-61F4-41F3-91AF-A7D184E62AEE}" type="presParOf" srcId="{C044E718-35E4-4839-BD8A-DD1A32440F64}" destId="{82B28556-699E-4F8C-A919-0E5897ABC3B5}" srcOrd="4" destOrd="0" presId="urn:microsoft.com/office/officeart/2008/layout/HalfCircleOrganizationChart"/>
    <dgm:cxn modelId="{F6BABC47-1CC3-4046-ADC7-E19628C5B7FE}" type="presParOf" srcId="{C044E718-35E4-4839-BD8A-DD1A32440F64}" destId="{B195C9F7-EE64-40EC-86E1-B2ABBCE1F28E}" srcOrd="5" destOrd="0" presId="urn:microsoft.com/office/officeart/2008/layout/HalfCircleOrganizationChart"/>
    <dgm:cxn modelId="{8681A871-C2C1-46B8-8E08-320068A06B1B}" type="presParOf" srcId="{B195C9F7-EE64-40EC-86E1-B2ABBCE1F28E}" destId="{DA6EC803-281A-4989-9938-7309A37D8110}" srcOrd="0" destOrd="0" presId="urn:microsoft.com/office/officeart/2008/layout/HalfCircleOrganizationChart"/>
    <dgm:cxn modelId="{4C63EA45-E3A1-4E90-9289-03EBF6958B77}" type="presParOf" srcId="{DA6EC803-281A-4989-9938-7309A37D8110}" destId="{AACAEF7C-67AB-41B2-A0E8-D8A094A65FD4}" srcOrd="0" destOrd="0" presId="urn:microsoft.com/office/officeart/2008/layout/HalfCircleOrganizationChart"/>
    <dgm:cxn modelId="{3FF54FBA-1314-434D-A9CC-C3789FF641D4}" type="presParOf" srcId="{DA6EC803-281A-4989-9938-7309A37D8110}" destId="{A1E59654-E384-483A-B0EF-0FC778994E79}" srcOrd="1" destOrd="0" presId="urn:microsoft.com/office/officeart/2008/layout/HalfCircleOrganizationChart"/>
    <dgm:cxn modelId="{B71EDAC0-4DC7-41E0-81ED-9580D80B466D}" type="presParOf" srcId="{DA6EC803-281A-4989-9938-7309A37D8110}" destId="{6C7171CF-DB5C-4A39-B665-18BFD445FBAF}" srcOrd="2" destOrd="0" presId="urn:microsoft.com/office/officeart/2008/layout/HalfCircleOrganizationChart"/>
    <dgm:cxn modelId="{475DFAA7-DBEA-4647-9A75-FB4DF32647BF}" type="presParOf" srcId="{DA6EC803-281A-4989-9938-7309A37D8110}" destId="{3D03E96C-BDF9-49D6-974C-CF16AFE3A6C8}" srcOrd="3" destOrd="0" presId="urn:microsoft.com/office/officeart/2008/layout/HalfCircleOrganizationChart"/>
    <dgm:cxn modelId="{CB75BCC4-B57A-46B1-B6DD-6AF3824AFAFC}" type="presParOf" srcId="{B195C9F7-EE64-40EC-86E1-B2ABBCE1F28E}" destId="{9B51F088-5E11-48F3-B036-791BA2D50BC1}" srcOrd="1" destOrd="0" presId="urn:microsoft.com/office/officeart/2008/layout/HalfCircleOrganizationChart"/>
    <dgm:cxn modelId="{DD1D281F-3A17-40BE-AE61-273A5090096E}" type="presParOf" srcId="{B195C9F7-EE64-40EC-86E1-B2ABBCE1F28E}" destId="{22EB88FC-BC7F-4CD8-8155-CF3F38ED8131}"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Supervised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Regression</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Classification</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6"/>
      <dgm:spPr/>
    </dgm:pt>
    <dgm:pt modelId="{6F835D7A-6787-42D7-8DCC-866E2B9CC390}" type="pres">
      <dgm:prSet presAssocID="{0DD3B60F-7283-4FB1-8A89-0580BFF5059D}" presName="bottomArc1" presStyleLbl="parChTrans1D1" presStyleIdx="1" presStyleCnt="6"/>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2"/>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6"/>
      <dgm:spPr/>
    </dgm:pt>
    <dgm:pt modelId="{D475A9BE-C839-47B4-A433-CF6012E355A6}" type="pres">
      <dgm:prSet presAssocID="{D91A506C-0D74-422D-9C72-3A408974BC63}" presName="bottomArc2" presStyleLbl="parChTrans1D1" presStyleIdx="3" presStyleCnt="6"/>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2"/>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6"/>
      <dgm:spPr/>
    </dgm:pt>
    <dgm:pt modelId="{025E6360-CAD4-4D48-A923-03E578C54067}" type="pres">
      <dgm:prSet presAssocID="{5B62232E-D73F-457B-99BE-718E55D8FE2F}" presName="bottomArc2" presStyleLbl="parChTrans1D1" presStyleIdx="5" presStyleCnt="6"/>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6A845E5B-B16B-45DD-9044-FE6F93A25653}" type="pres">
      <dgm:prSet presAssocID="{0DD3B60F-7283-4FB1-8A89-0580BFF5059D}" presName="hierChild3" presStyleCnt="0"/>
      <dgm:spPr/>
    </dgm:pt>
  </dgm:ptLst>
  <dgm:cxnLst>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28556-699E-4F8C-A919-0E5897ABC3B5}">
      <dsp:nvSpPr>
        <dsp:cNvPr id="0" name=""/>
        <dsp:cNvSpPr/>
      </dsp:nvSpPr>
      <dsp:spPr>
        <a:xfrm>
          <a:off x="4402168" y="1396602"/>
          <a:ext cx="3114566" cy="540544"/>
        </a:xfrm>
        <a:custGeom>
          <a:avLst/>
          <a:gdLst/>
          <a:ahLst/>
          <a:cxnLst/>
          <a:rect l="0" t="0" r="0" b="0"/>
          <a:pathLst>
            <a:path>
              <a:moveTo>
                <a:pt x="0" y="0"/>
              </a:moveTo>
              <a:lnTo>
                <a:pt x="0" y="270272"/>
              </a:lnTo>
              <a:lnTo>
                <a:pt x="3114566" y="270272"/>
              </a:lnTo>
              <a:lnTo>
                <a:pt x="3114566"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68C3D2-587E-499B-8F45-E0DD96A576FA}">
      <dsp:nvSpPr>
        <dsp:cNvPr id="0" name=""/>
        <dsp:cNvSpPr/>
      </dsp:nvSpPr>
      <dsp:spPr>
        <a:xfrm>
          <a:off x="4356448" y="1396602"/>
          <a:ext cx="91440" cy="540544"/>
        </a:xfrm>
        <a:custGeom>
          <a:avLst/>
          <a:gdLst/>
          <a:ahLst/>
          <a:cxnLst/>
          <a:rect l="0" t="0" r="0" b="0"/>
          <a:pathLst>
            <a:path>
              <a:moveTo>
                <a:pt x="45720" y="0"/>
              </a:moveTo>
              <a:lnTo>
                <a:pt x="4572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1287601" y="1396602"/>
          <a:ext cx="3114566" cy="540544"/>
        </a:xfrm>
        <a:custGeom>
          <a:avLst/>
          <a:gdLst/>
          <a:ahLst/>
          <a:cxnLst/>
          <a:rect l="0" t="0" r="0" b="0"/>
          <a:pathLst>
            <a:path>
              <a:moveTo>
                <a:pt x="3114566" y="0"/>
              </a:moveTo>
              <a:lnTo>
                <a:pt x="3114566" y="270272"/>
              </a:lnTo>
              <a:lnTo>
                <a:pt x="0" y="270272"/>
              </a:lnTo>
              <a:lnTo>
                <a:pt x="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58662" y="109591"/>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58662" y="109591"/>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115157" y="341253"/>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Machine Learning</a:t>
          </a:r>
        </a:p>
      </dsp:txBody>
      <dsp:txXfrm>
        <a:off x="3115157" y="341253"/>
        <a:ext cx="2574021" cy="823686"/>
      </dsp:txXfrm>
    </dsp:sp>
    <dsp:sp modelId="{92A7F271-6905-4BF1-9161-B29AEC091F54}">
      <dsp:nvSpPr>
        <dsp:cNvPr id="0" name=""/>
        <dsp:cNvSpPr/>
      </dsp:nvSpPr>
      <dsp:spPr>
        <a:xfrm>
          <a:off x="644096"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644096"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591"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591" y="2168809"/>
        <a:ext cx="2574021" cy="823686"/>
      </dsp:txXfrm>
    </dsp:sp>
    <dsp:sp modelId="{A80C04B5-364F-406C-92D2-269675C72AF5}">
      <dsp:nvSpPr>
        <dsp:cNvPr id="0" name=""/>
        <dsp:cNvSpPr/>
      </dsp:nvSpPr>
      <dsp:spPr>
        <a:xfrm>
          <a:off x="3758662"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3758662"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3115157"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Unsupervised Learning</a:t>
          </a:r>
        </a:p>
      </dsp:txBody>
      <dsp:txXfrm>
        <a:off x="3115157" y="2168809"/>
        <a:ext cx="2574021" cy="823686"/>
      </dsp:txXfrm>
    </dsp:sp>
    <dsp:sp modelId="{A1E59654-E384-483A-B0EF-0FC778994E79}">
      <dsp:nvSpPr>
        <dsp:cNvPr id="0" name=""/>
        <dsp:cNvSpPr/>
      </dsp:nvSpPr>
      <dsp:spPr>
        <a:xfrm>
          <a:off x="6873228"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7171CF-DB5C-4A39-B665-18BFD445FBAF}">
      <dsp:nvSpPr>
        <dsp:cNvPr id="0" name=""/>
        <dsp:cNvSpPr/>
      </dsp:nvSpPr>
      <dsp:spPr>
        <a:xfrm>
          <a:off x="6873228"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CAEF7C-67AB-41B2-A0E8-D8A094A65FD4}">
      <dsp:nvSpPr>
        <dsp:cNvPr id="0" name=""/>
        <dsp:cNvSpPr/>
      </dsp:nvSpPr>
      <dsp:spPr>
        <a:xfrm>
          <a:off x="6229723"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Reinforcement Learning</a:t>
          </a:r>
        </a:p>
      </dsp:txBody>
      <dsp:txXfrm>
        <a:off x="6229723" y="2168809"/>
        <a:ext cx="2574021" cy="823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8C3D2-587E-499B-8F45-E0DD96A576FA}">
      <dsp:nvSpPr>
        <dsp:cNvPr id="0" name=""/>
        <dsp:cNvSpPr/>
      </dsp:nvSpPr>
      <dsp:spPr>
        <a:xfrm>
          <a:off x="4402167" y="1377982"/>
          <a:ext cx="1664569" cy="577784"/>
        </a:xfrm>
        <a:custGeom>
          <a:avLst/>
          <a:gdLst/>
          <a:ahLst/>
          <a:cxnLst/>
          <a:rect l="0" t="0" r="0" b="0"/>
          <a:pathLst>
            <a:path>
              <a:moveTo>
                <a:pt x="0" y="0"/>
              </a:moveTo>
              <a:lnTo>
                <a:pt x="0" y="288892"/>
              </a:lnTo>
              <a:lnTo>
                <a:pt x="1664569" y="288892"/>
              </a:lnTo>
              <a:lnTo>
                <a:pt x="1664569"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2737598" y="1377982"/>
          <a:ext cx="1664569" cy="577784"/>
        </a:xfrm>
        <a:custGeom>
          <a:avLst/>
          <a:gdLst/>
          <a:ahLst/>
          <a:cxnLst/>
          <a:rect l="0" t="0" r="0" b="0"/>
          <a:pathLst>
            <a:path>
              <a:moveTo>
                <a:pt x="1664569" y="0"/>
              </a:moveTo>
              <a:lnTo>
                <a:pt x="1664569" y="288892"/>
              </a:lnTo>
              <a:lnTo>
                <a:pt x="0" y="288892"/>
              </a:lnTo>
              <a:lnTo>
                <a:pt x="0"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14329" y="2305"/>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14329" y="2305"/>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026490" y="249927"/>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3026490" y="249927"/>
        <a:ext cx="2751354" cy="880433"/>
      </dsp:txXfrm>
    </dsp:sp>
    <dsp:sp modelId="{92A7F271-6905-4BF1-9161-B29AEC091F54}">
      <dsp:nvSpPr>
        <dsp:cNvPr id="0" name=""/>
        <dsp:cNvSpPr/>
      </dsp:nvSpPr>
      <dsp:spPr>
        <a:xfrm>
          <a:off x="204975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204975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136192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Regression</a:t>
          </a:r>
        </a:p>
      </dsp:txBody>
      <dsp:txXfrm>
        <a:off x="1361920" y="2203389"/>
        <a:ext cx="2751354" cy="880433"/>
      </dsp:txXfrm>
    </dsp:sp>
    <dsp:sp modelId="{A80C04B5-364F-406C-92D2-269675C72AF5}">
      <dsp:nvSpPr>
        <dsp:cNvPr id="0" name=""/>
        <dsp:cNvSpPr/>
      </dsp:nvSpPr>
      <dsp:spPr>
        <a:xfrm>
          <a:off x="537889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537889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469106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Classification</a:t>
          </a:r>
        </a:p>
      </dsp:txBody>
      <dsp:txXfrm>
        <a:off x="4691060" y="2203389"/>
        <a:ext cx="2751354" cy="88043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406E-D42E-733F-386F-0335CEFE7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B0A57-2D07-8BBE-9CE8-5AFD6FAD1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17FF-9C94-D08C-D5B1-6FF64F06462B}"/>
              </a:ext>
            </a:extLst>
          </p:cNvPr>
          <p:cNvSpPr>
            <a:spLocks noGrp="1"/>
          </p:cNvSpPr>
          <p:nvPr>
            <p:ph type="dt" sz="half" idx="10"/>
          </p:nvPr>
        </p:nvSpPr>
        <p:spPr/>
        <p:txBody>
          <a:bodyPr/>
          <a:lstStyle/>
          <a:p>
            <a:fld id="{7E292AB8-5F8F-4402-9592-F9413DCC0C16}" type="datetimeFigureOut">
              <a:rPr lang="en-US" smtClean="0"/>
              <a:t>8/4/2023</a:t>
            </a:fld>
            <a:endParaRPr lang="en-US"/>
          </a:p>
        </p:txBody>
      </p:sp>
      <p:sp>
        <p:nvSpPr>
          <p:cNvPr id="5" name="Footer Placeholder 4">
            <a:extLst>
              <a:ext uri="{FF2B5EF4-FFF2-40B4-BE49-F238E27FC236}">
                <a16:creationId xmlns:a16="http://schemas.microsoft.com/office/drawing/2014/main" id="{C4C4FDB7-D0E8-E0FE-802A-5810F49DC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D2861-6AE9-4397-4A71-B5B6C19D8201}"/>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45687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877-2B63-A5C6-ECD2-0B3A6CCE0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59DE7-E449-21C5-8CC6-02CC4AAA6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DBA06-B769-51FF-2C07-1D6ABC59C124}"/>
              </a:ext>
            </a:extLst>
          </p:cNvPr>
          <p:cNvSpPr>
            <a:spLocks noGrp="1"/>
          </p:cNvSpPr>
          <p:nvPr>
            <p:ph type="dt" sz="half" idx="10"/>
          </p:nvPr>
        </p:nvSpPr>
        <p:spPr/>
        <p:txBody>
          <a:bodyPr/>
          <a:lstStyle/>
          <a:p>
            <a:fld id="{7E292AB8-5F8F-4402-9592-F9413DCC0C16}" type="datetimeFigureOut">
              <a:rPr lang="en-US" smtClean="0"/>
              <a:t>8/4/2023</a:t>
            </a:fld>
            <a:endParaRPr lang="en-US"/>
          </a:p>
        </p:txBody>
      </p:sp>
      <p:sp>
        <p:nvSpPr>
          <p:cNvPr id="5" name="Footer Placeholder 4">
            <a:extLst>
              <a:ext uri="{FF2B5EF4-FFF2-40B4-BE49-F238E27FC236}">
                <a16:creationId xmlns:a16="http://schemas.microsoft.com/office/drawing/2014/main" id="{D147A7E2-B51F-C8A6-16AD-A0737C65E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49F6A-86F3-4BA9-7FBC-F73B25FFC26E}"/>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95817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B16F2-6A40-AC7E-84F3-B10D86854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2744D-065F-817E-CFD7-2F731476F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5A4EB-612E-0E5E-A4A5-ED375DE0FEF9}"/>
              </a:ext>
            </a:extLst>
          </p:cNvPr>
          <p:cNvSpPr>
            <a:spLocks noGrp="1"/>
          </p:cNvSpPr>
          <p:nvPr>
            <p:ph type="dt" sz="half" idx="10"/>
          </p:nvPr>
        </p:nvSpPr>
        <p:spPr/>
        <p:txBody>
          <a:bodyPr/>
          <a:lstStyle/>
          <a:p>
            <a:fld id="{7E292AB8-5F8F-4402-9592-F9413DCC0C16}" type="datetimeFigureOut">
              <a:rPr lang="en-US" smtClean="0"/>
              <a:t>8/4/2023</a:t>
            </a:fld>
            <a:endParaRPr lang="en-US"/>
          </a:p>
        </p:txBody>
      </p:sp>
      <p:sp>
        <p:nvSpPr>
          <p:cNvPr id="5" name="Footer Placeholder 4">
            <a:extLst>
              <a:ext uri="{FF2B5EF4-FFF2-40B4-BE49-F238E27FC236}">
                <a16:creationId xmlns:a16="http://schemas.microsoft.com/office/drawing/2014/main" id="{6F630100-1433-4AC2-7824-552233EC7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C6133-20E5-C011-8824-E69C233C8FC2}"/>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26835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5B7A-1911-4FE2-7015-CDB576FE9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0F511-992D-C58B-9A15-85170C961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CD16-4539-CEB5-3592-A83102940187}"/>
              </a:ext>
            </a:extLst>
          </p:cNvPr>
          <p:cNvSpPr>
            <a:spLocks noGrp="1"/>
          </p:cNvSpPr>
          <p:nvPr>
            <p:ph type="dt" sz="half" idx="10"/>
          </p:nvPr>
        </p:nvSpPr>
        <p:spPr/>
        <p:txBody>
          <a:bodyPr/>
          <a:lstStyle/>
          <a:p>
            <a:fld id="{7E292AB8-5F8F-4402-9592-F9413DCC0C16}" type="datetimeFigureOut">
              <a:rPr lang="en-US" smtClean="0"/>
              <a:t>8/4/2023</a:t>
            </a:fld>
            <a:endParaRPr lang="en-US"/>
          </a:p>
        </p:txBody>
      </p:sp>
      <p:sp>
        <p:nvSpPr>
          <p:cNvPr id="5" name="Footer Placeholder 4">
            <a:extLst>
              <a:ext uri="{FF2B5EF4-FFF2-40B4-BE49-F238E27FC236}">
                <a16:creationId xmlns:a16="http://schemas.microsoft.com/office/drawing/2014/main" id="{CC903C02-A569-50BA-44A7-AD498FA2C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CAC85-44FC-BB27-F010-2241D5AD2BF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75058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D421-2830-0CD5-B0C1-5BDCD805C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31BA96-82F6-892D-5C21-A7751AC89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1914C-DC34-29A9-74E9-2AA6781A2DF2}"/>
              </a:ext>
            </a:extLst>
          </p:cNvPr>
          <p:cNvSpPr>
            <a:spLocks noGrp="1"/>
          </p:cNvSpPr>
          <p:nvPr>
            <p:ph type="dt" sz="half" idx="10"/>
          </p:nvPr>
        </p:nvSpPr>
        <p:spPr/>
        <p:txBody>
          <a:bodyPr/>
          <a:lstStyle/>
          <a:p>
            <a:fld id="{7E292AB8-5F8F-4402-9592-F9413DCC0C16}" type="datetimeFigureOut">
              <a:rPr lang="en-US" smtClean="0"/>
              <a:t>8/4/2023</a:t>
            </a:fld>
            <a:endParaRPr lang="en-US"/>
          </a:p>
        </p:txBody>
      </p:sp>
      <p:sp>
        <p:nvSpPr>
          <p:cNvPr id="5" name="Footer Placeholder 4">
            <a:extLst>
              <a:ext uri="{FF2B5EF4-FFF2-40B4-BE49-F238E27FC236}">
                <a16:creationId xmlns:a16="http://schemas.microsoft.com/office/drawing/2014/main" id="{16D9F609-33B1-231C-2A77-242AE4E81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7E1E2-DF8D-47D2-EB3D-164BF242291D}"/>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70885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B72D-D555-73E1-C7A2-59B62614F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0DAD2-3DBD-3849-E1DD-48A325F19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B6A5D-A66A-8014-B592-4F10EBCC0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4CAA6-8473-EBBE-B039-BEE0C910BF3F}"/>
              </a:ext>
            </a:extLst>
          </p:cNvPr>
          <p:cNvSpPr>
            <a:spLocks noGrp="1"/>
          </p:cNvSpPr>
          <p:nvPr>
            <p:ph type="dt" sz="half" idx="10"/>
          </p:nvPr>
        </p:nvSpPr>
        <p:spPr/>
        <p:txBody>
          <a:bodyPr/>
          <a:lstStyle/>
          <a:p>
            <a:fld id="{7E292AB8-5F8F-4402-9592-F9413DCC0C16}" type="datetimeFigureOut">
              <a:rPr lang="en-US" smtClean="0"/>
              <a:t>8/4/2023</a:t>
            </a:fld>
            <a:endParaRPr lang="en-US"/>
          </a:p>
        </p:txBody>
      </p:sp>
      <p:sp>
        <p:nvSpPr>
          <p:cNvPr id="6" name="Footer Placeholder 5">
            <a:extLst>
              <a:ext uri="{FF2B5EF4-FFF2-40B4-BE49-F238E27FC236}">
                <a16:creationId xmlns:a16="http://schemas.microsoft.com/office/drawing/2014/main" id="{8121B93A-5DC6-B51E-2678-938F7806D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680F8-1C0D-E67F-CC2F-CD0D03C9F0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2929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8B23-9B1F-28F7-9D3F-9D82D46F6F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76FC7-3D6C-759F-DE9E-BC99ED428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62931-AEF8-AB4D-32F1-E2BE66771B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E5511-128D-B56A-42D8-81498D577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62ADB-F3F1-B318-B0B1-E990C64EC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2826D-CA8B-18E3-4FAB-3EF9E11D8EC8}"/>
              </a:ext>
            </a:extLst>
          </p:cNvPr>
          <p:cNvSpPr>
            <a:spLocks noGrp="1"/>
          </p:cNvSpPr>
          <p:nvPr>
            <p:ph type="dt" sz="half" idx="10"/>
          </p:nvPr>
        </p:nvSpPr>
        <p:spPr/>
        <p:txBody>
          <a:bodyPr/>
          <a:lstStyle/>
          <a:p>
            <a:fld id="{7E292AB8-5F8F-4402-9592-F9413DCC0C16}" type="datetimeFigureOut">
              <a:rPr lang="en-US" smtClean="0"/>
              <a:t>8/4/2023</a:t>
            </a:fld>
            <a:endParaRPr lang="en-US"/>
          </a:p>
        </p:txBody>
      </p:sp>
      <p:sp>
        <p:nvSpPr>
          <p:cNvPr id="8" name="Footer Placeholder 7">
            <a:extLst>
              <a:ext uri="{FF2B5EF4-FFF2-40B4-BE49-F238E27FC236}">
                <a16:creationId xmlns:a16="http://schemas.microsoft.com/office/drawing/2014/main" id="{B782DF66-2D58-AB6F-7422-1CB776C869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0B2C77-2672-86DF-A34B-39F947B168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150214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A412-A377-DC12-4631-E2A0680007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C4107-1D59-096E-435C-AADC0B077F1D}"/>
              </a:ext>
            </a:extLst>
          </p:cNvPr>
          <p:cNvSpPr>
            <a:spLocks noGrp="1"/>
          </p:cNvSpPr>
          <p:nvPr>
            <p:ph type="dt" sz="half" idx="10"/>
          </p:nvPr>
        </p:nvSpPr>
        <p:spPr/>
        <p:txBody>
          <a:bodyPr/>
          <a:lstStyle/>
          <a:p>
            <a:fld id="{7E292AB8-5F8F-4402-9592-F9413DCC0C16}" type="datetimeFigureOut">
              <a:rPr lang="en-US" smtClean="0"/>
              <a:t>8/4/2023</a:t>
            </a:fld>
            <a:endParaRPr lang="en-US"/>
          </a:p>
        </p:txBody>
      </p:sp>
      <p:sp>
        <p:nvSpPr>
          <p:cNvPr id="4" name="Footer Placeholder 3">
            <a:extLst>
              <a:ext uri="{FF2B5EF4-FFF2-40B4-BE49-F238E27FC236}">
                <a16:creationId xmlns:a16="http://schemas.microsoft.com/office/drawing/2014/main" id="{1E301DB0-A199-A5FF-FCE1-52BF7EB13D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3416F3-CB93-B755-AD25-6517DC4067B3}"/>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46080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A8CFD-3D40-EBBD-EC8F-6F4A7B46D482}"/>
              </a:ext>
            </a:extLst>
          </p:cNvPr>
          <p:cNvSpPr>
            <a:spLocks noGrp="1"/>
          </p:cNvSpPr>
          <p:nvPr>
            <p:ph type="dt" sz="half" idx="10"/>
          </p:nvPr>
        </p:nvSpPr>
        <p:spPr/>
        <p:txBody>
          <a:bodyPr/>
          <a:lstStyle/>
          <a:p>
            <a:fld id="{7E292AB8-5F8F-4402-9592-F9413DCC0C16}" type="datetimeFigureOut">
              <a:rPr lang="en-US" smtClean="0"/>
              <a:t>8/4/2023</a:t>
            </a:fld>
            <a:endParaRPr lang="en-US"/>
          </a:p>
        </p:txBody>
      </p:sp>
      <p:sp>
        <p:nvSpPr>
          <p:cNvPr id="3" name="Footer Placeholder 2">
            <a:extLst>
              <a:ext uri="{FF2B5EF4-FFF2-40B4-BE49-F238E27FC236}">
                <a16:creationId xmlns:a16="http://schemas.microsoft.com/office/drawing/2014/main" id="{E0243789-B813-AD88-E7EF-07E110C45F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59FC4D-7853-C666-AA28-002DD81D849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88676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B472-E91C-849C-9642-14620A8E1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828868-8704-82C1-FA2E-812343FA9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0979-F5A7-18D0-42BD-2CF77512E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69A76-2BCF-D513-94A1-22334AFABBEF}"/>
              </a:ext>
            </a:extLst>
          </p:cNvPr>
          <p:cNvSpPr>
            <a:spLocks noGrp="1"/>
          </p:cNvSpPr>
          <p:nvPr>
            <p:ph type="dt" sz="half" idx="10"/>
          </p:nvPr>
        </p:nvSpPr>
        <p:spPr/>
        <p:txBody>
          <a:bodyPr/>
          <a:lstStyle/>
          <a:p>
            <a:fld id="{7E292AB8-5F8F-4402-9592-F9413DCC0C16}" type="datetimeFigureOut">
              <a:rPr lang="en-US" smtClean="0"/>
              <a:t>8/4/2023</a:t>
            </a:fld>
            <a:endParaRPr lang="en-US"/>
          </a:p>
        </p:txBody>
      </p:sp>
      <p:sp>
        <p:nvSpPr>
          <p:cNvPr id="6" name="Footer Placeholder 5">
            <a:extLst>
              <a:ext uri="{FF2B5EF4-FFF2-40B4-BE49-F238E27FC236}">
                <a16:creationId xmlns:a16="http://schemas.microsoft.com/office/drawing/2014/main" id="{CD5D3735-AB0A-0923-9100-88D195F1C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8B063-E305-AAB0-D6AA-1EAD3BD4FA57}"/>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57866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D943-6E07-2C91-26A2-3BB5EFC99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5C19-8C37-B6BD-A6D9-4931E7F5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0E101-C9DE-5F4C-85D5-363386C30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B6E78-FA38-0BB0-9146-C2B672D4693F}"/>
              </a:ext>
            </a:extLst>
          </p:cNvPr>
          <p:cNvSpPr>
            <a:spLocks noGrp="1"/>
          </p:cNvSpPr>
          <p:nvPr>
            <p:ph type="dt" sz="half" idx="10"/>
          </p:nvPr>
        </p:nvSpPr>
        <p:spPr/>
        <p:txBody>
          <a:bodyPr/>
          <a:lstStyle/>
          <a:p>
            <a:fld id="{7E292AB8-5F8F-4402-9592-F9413DCC0C16}" type="datetimeFigureOut">
              <a:rPr lang="en-US" smtClean="0"/>
              <a:t>8/4/2023</a:t>
            </a:fld>
            <a:endParaRPr lang="en-US"/>
          </a:p>
        </p:txBody>
      </p:sp>
      <p:sp>
        <p:nvSpPr>
          <p:cNvPr id="6" name="Footer Placeholder 5">
            <a:extLst>
              <a:ext uri="{FF2B5EF4-FFF2-40B4-BE49-F238E27FC236}">
                <a16:creationId xmlns:a16="http://schemas.microsoft.com/office/drawing/2014/main" id="{FA9B18E8-7671-EF58-F5D4-74AA7B6DF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CC77A-27DD-9C03-CEE8-4B729636D714}"/>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580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A1E73-6014-27CB-EE2B-F6110443E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38C652-E486-686A-6A81-6DA65217D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D998-8811-9E66-61AD-81AB25841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92AB8-5F8F-4402-9592-F9413DCC0C16}" type="datetimeFigureOut">
              <a:rPr lang="en-US" smtClean="0"/>
              <a:t>8/4/2023</a:t>
            </a:fld>
            <a:endParaRPr lang="en-US"/>
          </a:p>
        </p:txBody>
      </p:sp>
      <p:sp>
        <p:nvSpPr>
          <p:cNvPr id="5" name="Footer Placeholder 4">
            <a:extLst>
              <a:ext uri="{FF2B5EF4-FFF2-40B4-BE49-F238E27FC236}">
                <a16:creationId xmlns:a16="http://schemas.microsoft.com/office/drawing/2014/main" id="{9F586CD9-564F-32E4-B0E2-1A2D40EF4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981F19-5FEE-92CD-6459-5B0F63008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B0563-058C-4F09-B8B6-B7FC02ECA1FA}" type="slidenum">
              <a:rPr lang="en-US" smtClean="0"/>
              <a:t>‹#›</a:t>
            </a:fld>
            <a:endParaRPr lang="en-US"/>
          </a:p>
        </p:txBody>
      </p:sp>
    </p:spTree>
    <p:extLst>
      <p:ext uri="{BB962C8B-B14F-4D97-AF65-F5344CB8AC3E}">
        <p14:creationId xmlns:p14="http://schemas.microsoft.com/office/powerpoint/2010/main" val="231854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hyperlink" Target="https://www.machinelearningplus.com/machine-learning/bias-variance-tradeof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9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5.png"/><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37.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4.png"/><Relationship Id="rId7" Type="http://schemas.openxmlformats.org/officeDocument/2006/relationships/image" Target="../media/image59.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67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4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1.png"/></Relationships>
</file>

<file path=ppt/slides/_rels/slide4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0.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4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4.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53.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4.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9AC1-5236-F67E-D339-BC7039A094FA}"/>
              </a:ext>
            </a:extLst>
          </p:cNvPr>
          <p:cNvSpPr>
            <a:spLocks noGrp="1"/>
          </p:cNvSpPr>
          <p:nvPr>
            <p:ph type="ctrTitle"/>
          </p:nvPr>
        </p:nvSpPr>
        <p:spPr/>
        <p:txBody>
          <a:bodyPr/>
          <a:lstStyle/>
          <a:p>
            <a:r>
              <a:rPr lang="en-US" dirty="0"/>
              <a:t>Decision Trees</a:t>
            </a:r>
          </a:p>
        </p:txBody>
      </p:sp>
    </p:spTree>
    <p:extLst>
      <p:ext uri="{BB962C8B-B14F-4D97-AF65-F5344CB8AC3E}">
        <p14:creationId xmlns:p14="http://schemas.microsoft.com/office/powerpoint/2010/main" val="52641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D2253-3CEC-1864-FBF3-02C490E584B5}"/>
              </a:ext>
            </a:extLst>
          </p:cNvPr>
          <p:cNvSpPr>
            <a:spLocks noGrp="1"/>
          </p:cNvSpPr>
          <p:nvPr>
            <p:ph type="title"/>
          </p:nvPr>
        </p:nvSpPr>
        <p:spPr/>
        <p:txBody>
          <a:bodyPr/>
          <a:lstStyle/>
          <a:p>
            <a:r>
              <a:rPr lang="en-AU" dirty="0"/>
              <a:t>Variance</a:t>
            </a:r>
          </a:p>
        </p:txBody>
      </p:sp>
      <p:sp>
        <p:nvSpPr>
          <p:cNvPr id="3" name="Content Placeholder 2">
            <a:extLst>
              <a:ext uri="{FF2B5EF4-FFF2-40B4-BE49-F238E27FC236}">
                <a16:creationId xmlns:a16="http://schemas.microsoft.com/office/drawing/2014/main" id="{49FA4F23-5DB3-116B-7E59-9B682C6E8739}"/>
              </a:ext>
            </a:extLst>
          </p:cNvPr>
          <p:cNvSpPr>
            <a:spLocks noGrp="1"/>
          </p:cNvSpPr>
          <p:nvPr>
            <p:ph idx="1"/>
          </p:nvPr>
        </p:nvSpPr>
        <p:spPr/>
        <p:txBody>
          <a:bodyPr/>
          <a:lstStyle/>
          <a:p>
            <a:r>
              <a:rPr lang="en-AU" dirty="0"/>
              <a:t>How much the predictions vary between the classifiers.</a:t>
            </a:r>
          </a:p>
          <a:p>
            <a:r>
              <a:rPr lang="en-AU" dirty="0"/>
              <a:t>In some sense captures the generalizability of the model.</a:t>
            </a:r>
          </a:p>
          <a:p>
            <a:r>
              <a:rPr lang="en-AU" dirty="0"/>
              <a:t>It is a measure of how much our prediction would change if we trained it on different data. High variance typically means that we are overfitting to our training data, finding patterns and complexity that are a product of randomness as opposed to some real trend.</a:t>
            </a:r>
          </a:p>
          <a:p>
            <a:r>
              <a:rPr lang="en-AU" dirty="0"/>
              <a:t>Generally, a more complex or flexible model will tend to have high variance due to overfitting but lower bias because, averaged over several predictions, our model more accurately predicts the target variable.</a:t>
            </a:r>
          </a:p>
        </p:txBody>
      </p:sp>
    </p:spTree>
    <p:extLst>
      <p:ext uri="{BB962C8B-B14F-4D97-AF65-F5344CB8AC3E}">
        <p14:creationId xmlns:p14="http://schemas.microsoft.com/office/powerpoint/2010/main" val="3751340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88849F5-7AD6-450C-A849-012503AA007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Variance</a:t>
            </a:r>
            <a:br>
              <a:rPr lang="en-AU" dirty="0"/>
            </a:br>
            <a:r>
              <a:rPr lang="en-AU" sz="2800" dirty="0"/>
              <a:t>How much the predictions vary between the classifiers?</a:t>
            </a:r>
            <a:endParaRPr lang="en-AU" sz="3100" dirty="0"/>
          </a:p>
        </p:txBody>
      </p:sp>
      <mc:AlternateContent xmlns:mc="http://schemas.openxmlformats.org/markup-compatibility/2006" xmlns:a14="http://schemas.microsoft.com/office/drawing/2010/main">
        <mc:Choice Requires="a14">
          <p:sp>
            <p:nvSpPr>
              <p:cNvPr id="9" name="Content Placeholder 3">
                <a:extLst>
                  <a:ext uri="{FF2B5EF4-FFF2-40B4-BE49-F238E27FC236}">
                    <a16:creationId xmlns:a16="http://schemas.microsoft.com/office/drawing/2014/main" id="{1689AAB4-0884-D201-DCE3-40FADC18C836}"/>
                  </a:ext>
                </a:extLst>
              </p:cNvPr>
              <p:cNvSpPr txBox="1">
                <a:spLocks/>
              </p:cNvSpPr>
              <p:nvPr/>
            </p:nvSpPr>
            <p:spPr>
              <a:xfrm>
                <a:off x="990600" y="19780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Regression Type ML Models - Squared Loss:</a:t>
                </a:r>
              </a:p>
              <a:p>
                <a:pPr marL="457200" lvl="1" indent="0">
                  <a:buFont typeface="Arial" panose="020B0604020202020204" pitchFamily="34" charset="0"/>
                  <a:buNone/>
                </a:pPr>
                <a:endParaRPr lang="en-AU"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𝑉𝑎𝑟𝑖𝑎𝑛𝑐𝑒</m:t>
                      </m:r>
                      <m:r>
                        <a:rPr lang="en-AU" i="1" smtClean="0">
                          <a:latin typeface="Cambria Math" panose="02040503050406030204" pitchFamily="18" charset="0"/>
                        </a:rPr>
                        <m:t>=</m:t>
                      </m:r>
                      <m:r>
                        <a:rPr lang="en-US" i="1" smtClean="0">
                          <a:latin typeface="Cambria Math" panose="02040503050406030204" pitchFamily="18" charset="0"/>
                        </a:rPr>
                        <m:t>𝐸</m:t>
                      </m:r>
                      <m:d>
                        <m:dPr>
                          <m:ctrlPr>
                            <a:rPr lang="en-US" i="1" smtClean="0">
                              <a:latin typeface="Cambria Math" panose="02040503050406030204" pitchFamily="18" charset="0"/>
                            </a:rPr>
                          </m:ctrlPr>
                        </m:dPr>
                        <m:e>
                          <m:sSup>
                            <m:sSupPr>
                              <m:ctrlPr>
                                <a:rPr lang="en-AU" i="1" smtClean="0">
                                  <a:latin typeface="Cambria Math" panose="02040503050406030204" pitchFamily="18" charset="0"/>
                                </a:rPr>
                              </m:ctrlPr>
                            </m:sSupPr>
                            <m:e>
                              <m:d>
                                <m:dPr>
                                  <m:ctrlPr>
                                    <a:rPr lang="en-AU" i="1" smtClean="0">
                                      <a:latin typeface="Cambria Math" panose="02040503050406030204" pitchFamily="18" charset="0"/>
                                    </a:rPr>
                                  </m:ctrlPr>
                                </m:dPr>
                                <m:e>
                                  <m:r>
                                    <a:rPr lang="en-AU" b="0" i="1" smtClean="0">
                                      <a:latin typeface="Cambria Math" panose="02040503050406030204" pitchFamily="18" charset="0"/>
                                    </a:rPr>
                                    <m:t>𝐸</m:t>
                                  </m:r>
                                  <m:r>
                                    <a:rPr lang="en-AU"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AU" b="0" i="1" smtClean="0">
                                      <a:latin typeface="Cambria Math" panose="02040503050406030204" pitchFamily="18" charset="0"/>
                                    </a:rPr>
                                    <m:t>)</m:t>
                                  </m:r>
                                  <m:r>
                                    <a:rPr lang="en-AU" i="1">
                                      <a:latin typeface="Cambria Math" panose="02040503050406030204" pitchFamily="18" charset="0"/>
                                    </a:rPr>
                                    <m:t>−</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sup>
                              <m:r>
                                <a:rPr lang="en-AU" i="1" smtClean="0">
                                  <a:latin typeface="Cambria Math" panose="02040503050406030204" pitchFamily="18" charset="0"/>
                                </a:rPr>
                                <m:t>2</m:t>
                              </m:r>
                            </m:sup>
                          </m:sSup>
                        </m:e>
                      </m:d>
                    </m:oMath>
                  </m:oMathPara>
                </a14:m>
                <a:endParaRPr lang="en-AU" dirty="0"/>
              </a:p>
              <a:p>
                <a:pPr marL="457200" lvl="1" indent="0">
                  <a:buFont typeface="Arial" panose="020B0604020202020204" pitchFamily="34" charset="0"/>
                  <a:buNone/>
                </a:pP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rPr>
                          <m:t>𝑦</m:t>
                        </m:r>
                      </m:e>
                    </m:acc>
                  </m:oMath>
                </a14:m>
                <a:r>
                  <a:rPr lang="en-AU" dirty="0"/>
                  <a:t> is the predicted value from one model trained on a training data for a given input </a:t>
                </a:r>
                <a14:m>
                  <m:oMath xmlns:m="http://schemas.openxmlformats.org/officeDocument/2006/math">
                    <m:r>
                      <a:rPr lang="en-US" i="1" smtClean="0">
                        <a:latin typeface="Cambria Math" panose="02040503050406030204" pitchFamily="18" charset="0"/>
                      </a:rPr>
                      <m:t>𝑥</m:t>
                    </m:r>
                  </m:oMath>
                </a14:m>
                <a:r>
                  <a:rPr lang="en-AU" dirty="0"/>
                  <a:t>.</a:t>
                </a:r>
              </a:p>
              <a:p>
                <a:pPr marL="457200" lvl="1" indent="0">
                  <a:buFont typeface="Arial" panose="020B0604020202020204" pitchFamily="34" charset="0"/>
                  <a:buNone/>
                </a:pPr>
                <a14:m>
                  <m:oMath xmlns:m="http://schemas.openxmlformats.org/officeDocument/2006/math">
                    <m:r>
                      <a:rPr lang="en-US" i="1" smtClean="0">
                        <a:latin typeface="Cambria Math" panose="02040503050406030204" pitchFamily="18" charset="0"/>
                      </a:rPr>
                      <m:t>𝐸</m:t>
                    </m:r>
                    <m:r>
                      <a:rPr lang="en-US"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panose="02040503050406030204" pitchFamily="18" charset="0"/>
                          </a:rPr>
                          <m:t>𝑦</m:t>
                        </m:r>
                      </m:e>
                    </m:acc>
                    <m:r>
                      <a:rPr lang="en-US" i="1" smtClean="0">
                        <a:latin typeface="Cambria Math" panose="02040503050406030204" pitchFamily="18" charset="0"/>
                      </a:rPr>
                      <m:t>)</m:t>
                    </m:r>
                  </m:oMath>
                </a14:m>
                <a:r>
                  <a:rPr lang="en-AU" dirty="0"/>
                  <a:t> is the expectation (average) over values predicted by all models trained on different training data drawn from the training data population for a given input </a:t>
                </a:r>
                <a14:m>
                  <m:oMath xmlns:m="http://schemas.openxmlformats.org/officeDocument/2006/math">
                    <m:r>
                      <a:rPr lang="en-US" i="1" smtClean="0">
                        <a:latin typeface="Cambria Math" panose="02040503050406030204" pitchFamily="18" charset="0"/>
                      </a:rPr>
                      <m:t>𝑥</m:t>
                    </m:r>
                  </m:oMath>
                </a14:m>
                <a:r>
                  <a:rPr lang="en-AU" dirty="0"/>
                  <a:t>.</a:t>
                </a:r>
              </a:p>
              <a:p>
                <a:pPr marL="457200" lvl="1" indent="0">
                  <a:buNone/>
                </a:pPr>
                <a:r>
                  <a:rPr lang="en-AU" dirty="0"/>
                  <a:t>The expectation of the square of the difference between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oMath>
                </a14:m>
                <a:r>
                  <a:rPr lang="en-AU" dirty="0"/>
                  <a:t> and </a:t>
                </a:r>
                <a14:m>
                  <m:oMath xmlns:m="http://schemas.openxmlformats.org/officeDocument/2006/math">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i="1">
                        <a:latin typeface="Cambria Math" panose="02040503050406030204" pitchFamily="18" charset="0"/>
                      </a:rPr>
                      <m:t> </m:t>
                    </m:r>
                  </m:oMath>
                </a14:m>
                <a:r>
                  <a:rPr lang="en-AU" dirty="0"/>
                  <a:t> </a:t>
                </a:r>
              </a:p>
              <a:p>
                <a:pPr marL="457200" lvl="1" indent="0">
                  <a:buNone/>
                </a:pPr>
                <a:r>
                  <a:rPr lang="en-AU" dirty="0"/>
                  <a:t>over all </a:t>
                </a:r>
                <a14:m>
                  <m:oMath xmlns:m="http://schemas.openxmlformats.org/officeDocument/2006/math">
                    <m:r>
                      <a:rPr lang="en-US" i="1" smtClean="0">
                        <a:latin typeface="Cambria Math" panose="02040503050406030204" pitchFamily="18" charset="0"/>
                      </a:rPr>
                      <m:t>𝑥</m:t>
                    </m:r>
                  </m:oMath>
                </a14:m>
                <a:r>
                  <a:rPr lang="en-AU" dirty="0"/>
                  <a:t> is the variance in regression.</a:t>
                </a:r>
              </a:p>
            </p:txBody>
          </p:sp>
        </mc:Choice>
        <mc:Fallback xmlns="">
          <p:sp>
            <p:nvSpPr>
              <p:cNvPr id="9" name="Content Placeholder 3">
                <a:extLst>
                  <a:ext uri="{FF2B5EF4-FFF2-40B4-BE49-F238E27FC236}">
                    <a16:creationId xmlns:a16="http://schemas.microsoft.com/office/drawing/2014/main" id="{1689AAB4-0884-D201-DCE3-40FADC18C836}"/>
                  </a:ext>
                </a:extLst>
              </p:cNvPr>
              <p:cNvSpPr txBox="1">
                <a:spLocks noRot="1" noChangeAspect="1" noMove="1" noResize="1" noEditPoints="1" noAdjustHandles="1" noChangeArrowheads="1" noChangeShapeType="1" noTextEdit="1"/>
              </p:cNvSpPr>
              <p:nvPr/>
            </p:nvSpPr>
            <p:spPr>
              <a:xfrm>
                <a:off x="990600" y="1978025"/>
                <a:ext cx="10515600" cy="4351338"/>
              </a:xfrm>
              <a:prstGeom prst="rect">
                <a:avLst/>
              </a:prstGeom>
              <a:blipFill>
                <a:blip r:embed="rId2"/>
                <a:stretch>
                  <a:fillRect l="-1217" t="-2241"/>
                </a:stretch>
              </a:blipFill>
            </p:spPr>
            <p:txBody>
              <a:bodyPr/>
              <a:lstStyle/>
              <a:p>
                <a:r>
                  <a:rPr lang="en-AU">
                    <a:noFill/>
                  </a:rPr>
                  <a:t> </a:t>
                </a:r>
              </a:p>
            </p:txBody>
          </p:sp>
        </mc:Fallback>
      </mc:AlternateContent>
    </p:spTree>
    <p:extLst>
      <p:ext uri="{BB962C8B-B14F-4D97-AF65-F5344CB8AC3E}">
        <p14:creationId xmlns:p14="http://schemas.microsoft.com/office/powerpoint/2010/main" val="840572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BF9A-02F0-F667-8C72-EB99BE807E8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Variance</a:t>
            </a:r>
            <a:br>
              <a:rPr lang="en-AU" dirty="0"/>
            </a:br>
            <a:r>
              <a:rPr lang="en-AU" sz="2800" dirty="0"/>
              <a:t>How much the predictions vary between the classifiers?</a:t>
            </a:r>
            <a:endParaRPr lang="en-AU" sz="3100" dirty="0"/>
          </a:p>
        </p:txBody>
      </p:sp>
      <mc:AlternateContent xmlns:mc="http://schemas.openxmlformats.org/markup-compatibility/2006" xmlns:a14="http://schemas.microsoft.com/office/drawing/2010/main">
        <mc:Choice Requires="a14">
          <p:sp>
            <p:nvSpPr>
              <p:cNvPr id="3" name="Content Placeholder 3">
                <a:extLst>
                  <a:ext uri="{FF2B5EF4-FFF2-40B4-BE49-F238E27FC236}">
                    <a16:creationId xmlns:a16="http://schemas.microsoft.com/office/drawing/2014/main" id="{7FED5340-5EE7-4C38-B0CE-F310469BB463}"/>
                  </a:ext>
                </a:extLst>
              </p:cNvPr>
              <p:cNvSpPr txBox="1">
                <a:spLocks/>
              </p:cNvSpPr>
              <p:nvPr/>
            </p:nvSpPr>
            <p:spPr>
              <a:xfrm>
                <a:off x="990600" y="19780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Classification Type ML Models – 0-1 Loss:</a:t>
                </a:r>
              </a:p>
              <a:p>
                <a:pPr marL="457200" lvl="1" indent="0">
                  <a:buFont typeface="Arial" panose="020B0604020202020204" pitchFamily="34" charset="0"/>
                  <a:buNone/>
                </a:pPr>
                <a:endParaRPr lang="en-AU"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𝑉𝑎𝑟𝑖𝑎𝑛𝑐𝑒</m:t>
                      </m:r>
                      <m:r>
                        <a:rPr lang="en-AU" i="1" smtClean="0">
                          <a:latin typeface="Cambria Math" panose="02040503050406030204" pitchFamily="18" charset="0"/>
                        </a:rPr>
                        <m:t>=</m:t>
                      </m:r>
                      <m:r>
                        <a:rPr lang="en-AU" b="0" i="1" smtClean="0">
                          <a:latin typeface="Cambria Math" panose="02040503050406030204" pitchFamily="18" charset="0"/>
                        </a:rPr>
                        <m:t>𝑀𝑜𝑑𝑒</m:t>
                      </m:r>
                      <m:d>
                        <m:dPr>
                          <m:ctrlPr>
                            <a:rPr lang="en-AU" b="0" i="1" smtClean="0">
                              <a:latin typeface="Cambria Math" panose="02040503050406030204" pitchFamily="18" charset="0"/>
                            </a:rPr>
                          </m:ctrlPr>
                        </m:dPr>
                        <m:e>
                          <m:r>
                            <a:rPr lang="en-US" i="1" smtClean="0">
                              <a:latin typeface="Cambria Math" panose="02040503050406030204" pitchFamily="18" charset="0"/>
                            </a:rPr>
                            <m:t>𝐸</m:t>
                          </m:r>
                          <m:d>
                            <m:dPr>
                              <m:ctrlPr>
                                <a:rPr lang="en-US" i="1" smtClean="0">
                                  <a:latin typeface="Cambria Math" panose="02040503050406030204" pitchFamily="18" charset="0"/>
                                </a:rPr>
                              </m:ctrlPr>
                            </m:dPr>
                            <m:e>
                              <m:r>
                                <a:rPr lang="en-AU" b="0" i="1" smtClean="0">
                                  <a:latin typeface="Cambria Math" panose="02040503050406030204" pitchFamily="18" charset="0"/>
                                </a:rPr>
                                <m:t>𝐿</m:t>
                              </m:r>
                              <m:d>
                                <m:dPr>
                                  <m:ctrlPr>
                                    <a:rPr lang="en-AU"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AU" i="1">
                                      <a:latin typeface="Cambria Math" panose="02040503050406030204" pitchFamily="18" charset="0"/>
                                    </a:rPr>
                                    <m:t>−</m:t>
                                  </m:r>
                                  <m:r>
                                    <a:rPr lang="en-AU" i="1">
                                      <a:latin typeface="Cambria Math" panose="02040503050406030204" pitchFamily="18" charset="0"/>
                                    </a:rPr>
                                    <m:t>𝐸</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e>
                      </m:d>
                    </m:oMath>
                  </m:oMathPara>
                </a14:m>
                <a:endParaRPr lang="en-AU" dirty="0"/>
              </a:p>
              <a:p>
                <a:pPr marL="457200" lvl="1" indent="0">
                  <a:buFont typeface="Arial" panose="020B0604020202020204" pitchFamily="34" charset="0"/>
                  <a:buNone/>
                </a:pP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rPr>
                          <m:t>𝑦</m:t>
                        </m:r>
                      </m:e>
                    </m:acc>
                  </m:oMath>
                </a14:m>
                <a:r>
                  <a:rPr lang="en-AU" dirty="0"/>
                  <a:t> is the predicted value from one model trained on a training data for a given input </a:t>
                </a:r>
                <a14:m>
                  <m:oMath xmlns:m="http://schemas.openxmlformats.org/officeDocument/2006/math">
                    <m:r>
                      <a:rPr lang="en-US" i="1" smtClean="0">
                        <a:latin typeface="Cambria Math" panose="02040503050406030204" pitchFamily="18" charset="0"/>
                      </a:rPr>
                      <m:t>𝑥</m:t>
                    </m:r>
                  </m:oMath>
                </a14:m>
                <a:r>
                  <a:rPr lang="en-AU" dirty="0"/>
                  <a:t>.</a:t>
                </a:r>
              </a:p>
              <a:p>
                <a:pPr marL="457200" lvl="1" indent="0">
                  <a:buFont typeface="Arial" panose="020B0604020202020204" pitchFamily="34" charset="0"/>
                  <a:buNone/>
                </a:pPr>
                <a14:m>
                  <m:oMath xmlns:m="http://schemas.openxmlformats.org/officeDocument/2006/math">
                    <m:r>
                      <a:rPr lang="en-US" i="1" smtClean="0">
                        <a:latin typeface="Cambria Math" panose="02040503050406030204" pitchFamily="18" charset="0"/>
                      </a:rPr>
                      <m:t>𝐸</m:t>
                    </m:r>
                    <m:r>
                      <a:rPr lang="en-US"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panose="02040503050406030204" pitchFamily="18" charset="0"/>
                          </a:rPr>
                          <m:t>𝑦</m:t>
                        </m:r>
                      </m:e>
                    </m:acc>
                    <m:r>
                      <a:rPr lang="en-US" i="1" smtClean="0">
                        <a:latin typeface="Cambria Math" panose="02040503050406030204" pitchFamily="18" charset="0"/>
                      </a:rPr>
                      <m:t>)</m:t>
                    </m:r>
                  </m:oMath>
                </a14:m>
                <a:r>
                  <a:rPr lang="en-AU" dirty="0"/>
                  <a:t> is the expectation (average) over values predicted by all models trained on different training data drawn from the training data population for a given input </a:t>
                </a:r>
                <a14:m>
                  <m:oMath xmlns:m="http://schemas.openxmlformats.org/officeDocument/2006/math">
                    <m:r>
                      <a:rPr lang="en-US" i="1" smtClean="0">
                        <a:latin typeface="Cambria Math" panose="02040503050406030204" pitchFamily="18" charset="0"/>
                      </a:rPr>
                      <m:t>𝑥</m:t>
                    </m:r>
                  </m:oMath>
                </a14:m>
                <a:r>
                  <a:rPr lang="en-AU" dirty="0"/>
                  <a:t>.</a:t>
                </a:r>
              </a:p>
              <a:p>
                <a:pPr marL="457200" lvl="1" indent="0">
                  <a:buNone/>
                </a:pPr>
                <a:r>
                  <a:rPr lang="en-AU" dirty="0"/>
                  <a:t>The mode of the expectation of the loss function between </a:t>
                </a:r>
                <a14:m>
                  <m:oMath xmlns:m="http://schemas.openxmlformats.org/officeDocument/2006/math">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oMath>
                </a14:m>
                <a:r>
                  <a:rPr lang="en-AU" dirty="0"/>
                  <a:t> and E</a:t>
                </a:r>
                <a14:m>
                  <m:oMath xmlns:m="http://schemas.openxmlformats.org/officeDocument/2006/math">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i="1">
                        <a:latin typeface="Cambria Math" panose="02040503050406030204" pitchFamily="18" charset="0"/>
                      </a:rPr>
                      <m:t> </m:t>
                    </m:r>
                  </m:oMath>
                </a14:m>
                <a:r>
                  <a:rPr lang="en-AU" dirty="0"/>
                  <a:t> </a:t>
                </a:r>
              </a:p>
              <a:p>
                <a:pPr marL="457200" lvl="1" indent="0">
                  <a:buNone/>
                </a:pPr>
                <a:r>
                  <a:rPr lang="en-AU" dirty="0"/>
                  <a:t>over all </a:t>
                </a:r>
                <a14:m>
                  <m:oMath xmlns:m="http://schemas.openxmlformats.org/officeDocument/2006/math">
                    <m:r>
                      <a:rPr lang="en-US" i="1" smtClean="0">
                        <a:latin typeface="Cambria Math" panose="02040503050406030204" pitchFamily="18" charset="0"/>
                      </a:rPr>
                      <m:t>𝑥</m:t>
                    </m:r>
                  </m:oMath>
                </a14:m>
                <a:r>
                  <a:rPr lang="en-AU" dirty="0"/>
                  <a:t> is the variance in classification.</a:t>
                </a:r>
              </a:p>
            </p:txBody>
          </p:sp>
        </mc:Choice>
        <mc:Fallback xmlns="">
          <p:sp>
            <p:nvSpPr>
              <p:cNvPr id="3" name="Content Placeholder 3">
                <a:extLst>
                  <a:ext uri="{FF2B5EF4-FFF2-40B4-BE49-F238E27FC236}">
                    <a16:creationId xmlns:a16="http://schemas.microsoft.com/office/drawing/2014/main" id="{7FED5340-5EE7-4C38-B0CE-F310469BB463}"/>
                  </a:ext>
                </a:extLst>
              </p:cNvPr>
              <p:cNvSpPr txBox="1">
                <a:spLocks noRot="1" noChangeAspect="1" noMove="1" noResize="1" noEditPoints="1" noAdjustHandles="1" noChangeArrowheads="1" noChangeShapeType="1" noTextEdit="1"/>
              </p:cNvSpPr>
              <p:nvPr/>
            </p:nvSpPr>
            <p:spPr>
              <a:xfrm>
                <a:off x="990600" y="1978025"/>
                <a:ext cx="10515600" cy="4351338"/>
              </a:xfrm>
              <a:prstGeom prst="rect">
                <a:avLst/>
              </a:prstGeom>
              <a:blipFill>
                <a:blip r:embed="rId2"/>
                <a:stretch>
                  <a:fillRect l="-1217" t="-2241"/>
                </a:stretch>
              </a:blipFill>
            </p:spPr>
            <p:txBody>
              <a:bodyPr/>
              <a:lstStyle/>
              <a:p>
                <a:r>
                  <a:rPr lang="en-AU">
                    <a:noFill/>
                  </a:rPr>
                  <a:t> </a:t>
                </a:r>
              </a:p>
            </p:txBody>
          </p:sp>
        </mc:Fallback>
      </mc:AlternateContent>
    </p:spTree>
    <p:extLst>
      <p:ext uri="{BB962C8B-B14F-4D97-AF65-F5344CB8AC3E}">
        <p14:creationId xmlns:p14="http://schemas.microsoft.com/office/powerpoint/2010/main" val="1928919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CDDCDC27-5222-A486-5B77-3CC1C9084AF3}"/>
              </a:ext>
            </a:extLst>
          </p:cNvPr>
          <p:cNvSpPr txBox="1">
            <a:spLocks/>
          </p:cNvSpPr>
          <p:nvPr/>
        </p:nvSpPr>
        <p:spPr>
          <a:xfrm>
            <a:off x="681590" y="23753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Low variance Vs High variance</a:t>
            </a:r>
          </a:p>
        </p:txBody>
      </p:sp>
      <p:sp>
        <p:nvSpPr>
          <p:cNvPr id="58" name="TextBox 57">
            <a:extLst>
              <a:ext uri="{FF2B5EF4-FFF2-40B4-BE49-F238E27FC236}">
                <a16:creationId xmlns:a16="http://schemas.microsoft.com/office/drawing/2014/main" id="{D929A28A-B01E-7E11-8F5B-44473370D42F}"/>
              </a:ext>
            </a:extLst>
          </p:cNvPr>
          <p:cNvSpPr txBox="1"/>
          <p:nvPr/>
        </p:nvSpPr>
        <p:spPr>
          <a:xfrm>
            <a:off x="3076226" y="6076655"/>
            <a:ext cx="1411477" cy="369332"/>
          </a:xfrm>
          <a:prstGeom prst="rect">
            <a:avLst/>
          </a:prstGeom>
          <a:noFill/>
        </p:spPr>
        <p:txBody>
          <a:bodyPr wrap="none" rtlCol="0">
            <a:spAutoFit/>
          </a:bodyPr>
          <a:lstStyle/>
          <a:p>
            <a:r>
              <a:rPr lang="en-AU" dirty="0"/>
              <a:t>Low variance</a:t>
            </a:r>
          </a:p>
        </p:txBody>
      </p:sp>
      <p:grpSp>
        <p:nvGrpSpPr>
          <p:cNvPr id="59" name="Group 58">
            <a:extLst>
              <a:ext uri="{FF2B5EF4-FFF2-40B4-BE49-F238E27FC236}">
                <a16:creationId xmlns:a16="http://schemas.microsoft.com/office/drawing/2014/main" id="{02607439-0EFB-0E5D-737A-44197D53F055}"/>
              </a:ext>
            </a:extLst>
          </p:cNvPr>
          <p:cNvGrpSpPr/>
          <p:nvPr/>
        </p:nvGrpSpPr>
        <p:grpSpPr>
          <a:xfrm>
            <a:off x="613030" y="1608139"/>
            <a:ext cx="5326360" cy="4811119"/>
            <a:chOff x="613030" y="1608139"/>
            <a:chExt cx="5326360" cy="4811119"/>
          </a:xfrm>
        </p:grpSpPr>
        <p:cxnSp>
          <p:nvCxnSpPr>
            <p:cNvPr id="60" name="Straight Arrow Connector 59">
              <a:extLst>
                <a:ext uri="{FF2B5EF4-FFF2-40B4-BE49-F238E27FC236}">
                  <a16:creationId xmlns:a16="http://schemas.microsoft.com/office/drawing/2014/main" id="{37D8DD0E-56AF-00E4-1B15-14D9B76FBE79}"/>
                </a:ext>
              </a:extLst>
            </p:cNvPr>
            <p:cNvCxnSpPr>
              <a:cxnSpLocks/>
            </p:cNvCxnSpPr>
            <p:nvPr/>
          </p:nvCxnSpPr>
          <p:spPr>
            <a:xfrm flipV="1">
              <a:off x="935665" y="1988288"/>
              <a:ext cx="0" cy="4412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1CBD708-51B6-AA64-4BCE-9E4B85CCCEAB}"/>
                </a:ext>
              </a:extLst>
            </p:cNvPr>
            <p:cNvCxnSpPr/>
            <p:nvPr/>
          </p:nvCxnSpPr>
          <p:spPr>
            <a:xfrm>
              <a:off x="627321" y="6049926"/>
              <a:ext cx="5284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Star: 5 Points 61">
              <a:extLst>
                <a:ext uri="{FF2B5EF4-FFF2-40B4-BE49-F238E27FC236}">
                  <a16:creationId xmlns:a16="http://schemas.microsoft.com/office/drawing/2014/main" id="{A0AFE3CF-6272-1F10-C94A-DF4BB65A041E}"/>
                </a:ext>
              </a:extLst>
            </p:cNvPr>
            <p:cNvSpPr/>
            <p:nvPr/>
          </p:nvSpPr>
          <p:spPr>
            <a:xfrm>
              <a:off x="1350335" y="3657600"/>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63" name="Star: 5 Points 62">
              <a:extLst>
                <a:ext uri="{FF2B5EF4-FFF2-40B4-BE49-F238E27FC236}">
                  <a16:creationId xmlns:a16="http://schemas.microsoft.com/office/drawing/2014/main" id="{16051833-9931-21A1-A331-98DCDC8033B7}"/>
                </a:ext>
              </a:extLst>
            </p:cNvPr>
            <p:cNvSpPr/>
            <p:nvPr/>
          </p:nvSpPr>
          <p:spPr>
            <a:xfrm>
              <a:off x="1726017" y="4609217"/>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Star: 5 Points 63">
              <a:extLst>
                <a:ext uri="{FF2B5EF4-FFF2-40B4-BE49-F238E27FC236}">
                  <a16:creationId xmlns:a16="http://schemas.microsoft.com/office/drawing/2014/main" id="{F5933D09-8B81-7852-22A6-C0565C0A055A}"/>
                </a:ext>
              </a:extLst>
            </p:cNvPr>
            <p:cNvSpPr/>
            <p:nvPr/>
          </p:nvSpPr>
          <p:spPr>
            <a:xfrm>
              <a:off x="2303718" y="4001294"/>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Star: 5 Points 64">
              <a:extLst>
                <a:ext uri="{FF2B5EF4-FFF2-40B4-BE49-F238E27FC236}">
                  <a16:creationId xmlns:a16="http://schemas.microsoft.com/office/drawing/2014/main" id="{3EB2B12F-A6AB-C18C-9B61-3F5453572573}"/>
                </a:ext>
              </a:extLst>
            </p:cNvPr>
            <p:cNvSpPr/>
            <p:nvPr/>
          </p:nvSpPr>
          <p:spPr>
            <a:xfrm>
              <a:off x="2303718" y="3280940"/>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Star: 5 Points 65">
              <a:extLst>
                <a:ext uri="{FF2B5EF4-FFF2-40B4-BE49-F238E27FC236}">
                  <a16:creationId xmlns:a16="http://schemas.microsoft.com/office/drawing/2014/main" id="{17149EB5-E71A-C0CF-2943-82A7E81844A7}"/>
                </a:ext>
              </a:extLst>
            </p:cNvPr>
            <p:cNvSpPr/>
            <p:nvPr/>
          </p:nvSpPr>
          <p:spPr>
            <a:xfrm>
              <a:off x="3218132" y="3583172"/>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Star: 5 Points 66">
              <a:extLst>
                <a:ext uri="{FF2B5EF4-FFF2-40B4-BE49-F238E27FC236}">
                  <a16:creationId xmlns:a16="http://schemas.microsoft.com/office/drawing/2014/main" id="{F4B3A325-3CED-9566-BDFC-AD097583A4BB}"/>
                </a:ext>
              </a:extLst>
            </p:cNvPr>
            <p:cNvSpPr/>
            <p:nvPr/>
          </p:nvSpPr>
          <p:spPr>
            <a:xfrm>
              <a:off x="3294314" y="2908010"/>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68" name="Star: 5 Points 67">
              <a:extLst>
                <a:ext uri="{FF2B5EF4-FFF2-40B4-BE49-F238E27FC236}">
                  <a16:creationId xmlns:a16="http://schemas.microsoft.com/office/drawing/2014/main" id="{16FF280A-2B5E-D9BA-247D-56BC1F870F9C}"/>
                </a:ext>
              </a:extLst>
            </p:cNvPr>
            <p:cNvSpPr/>
            <p:nvPr/>
          </p:nvSpPr>
          <p:spPr>
            <a:xfrm>
              <a:off x="3896820" y="3157874"/>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Star: 5 Points 68">
              <a:extLst>
                <a:ext uri="{FF2B5EF4-FFF2-40B4-BE49-F238E27FC236}">
                  <a16:creationId xmlns:a16="http://schemas.microsoft.com/office/drawing/2014/main" id="{E5460D50-B3AE-ABD2-688E-9ED602F8994B}"/>
                </a:ext>
              </a:extLst>
            </p:cNvPr>
            <p:cNvSpPr/>
            <p:nvPr/>
          </p:nvSpPr>
          <p:spPr>
            <a:xfrm>
              <a:off x="4081121" y="2358336"/>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70" name="Star: 5 Points 69">
              <a:extLst>
                <a:ext uri="{FF2B5EF4-FFF2-40B4-BE49-F238E27FC236}">
                  <a16:creationId xmlns:a16="http://schemas.microsoft.com/office/drawing/2014/main" id="{E119202D-8AF0-E005-B255-2348D1266577}"/>
                </a:ext>
              </a:extLst>
            </p:cNvPr>
            <p:cNvSpPr/>
            <p:nvPr/>
          </p:nvSpPr>
          <p:spPr>
            <a:xfrm>
              <a:off x="4621616" y="3078127"/>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 name="Star: 5 Points 70">
              <a:extLst>
                <a:ext uri="{FF2B5EF4-FFF2-40B4-BE49-F238E27FC236}">
                  <a16:creationId xmlns:a16="http://schemas.microsoft.com/office/drawing/2014/main" id="{3E302EBC-E24F-0657-35C7-C9AD9EC5239C}"/>
                </a:ext>
              </a:extLst>
            </p:cNvPr>
            <p:cNvSpPr/>
            <p:nvPr/>
          </p:nvSpPr>
          <p:spPr>
            <a:xfrm>
              <a:off x="2987764" y="4204131"/>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72" name="Star: 5 Points 71">
              <a:extLst>
                <a:ext uri="{FF2B5EF4-FFF2-40B4-BE49-F238E27FC236}">
                  <a16:creationId xmlns:a16="http://schemas.microsoft.com/office/drawing/2014/main" id="{7E7AA5B5-C525-1EFF-F108-A84E07DB7CE8}"/>
                </a:ext>
              </a:extLst>
            </p:cNvPr>
            <p:cNvSpPr/>
            <p:nvPr/>
          </p:nvSpPr>
          <p:spPr>
            <a:xfrm>
              <a:off x="2757396" y="4825090"/>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Star: 5 Points 72">
              <a:extLst>
                <a:ext uri="{FF2B5EF4-FFF2-40B4-BE49-F238E27FC236}">
                  <a16:creationId xmlns:a16="http://schemas.microsoft.com/office/drawing/2014/main" id="{E4717144-D2B7-7898-783D-A3899162976A}"/>
                </a:ext>
              </a:extLst>
            </p:cNvPr>
            <p:cNvSpPr/>
            <p:nvPr/>
          </p:nvSpPr>
          <p:spPr>
            <a:xfrm>
              <a:off x="2303718" y="5137732"/>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74" name="Star: 5 Points 73">
              <a:extLst>
                <a:ext uri="{FF2B5EF4-FFF2-40B4-BE49-F238E27FC236}">
                  <a16:creationId xmlns:a16="http://schemas.microsoft.com/office/drawing/2014/main" id="{7AFF8617-68D8-7A2F-DA6E-73DA1A8EA1BC}"/>
                </a:ext>
              </a:extLst>
            </p:cNvPr>
            <p:cNvSpPr/>
            <p:nvPr/>
          </p:nvSpPr>
          <p:spPr>
            <a:xfrm>
              <a:off x="1700331" y="2886851"/>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75" name="Star: 5 Points 74">
              <a:extLst>
                <a:ext uri="{FF2B5EF4-FFF2-40B4-BE49-F238E27FC236}">
                  <a16:creationId xmlns:a16="http://schemas.microsoft.com/office/drawing/2014/main" id="{C1C16C14-0EDB-AB86-D7E2-0F396D031E32}"/>
                </a:ext>
              </a:extLst>
            </p:cNvPr>
            <p:cNvSpPr/>
            <p:nvPr/>
          </p:nvSpPr>
          <p:spPr>
            <a:xfrm>
              <a:off x="2580181" y="2624146"/>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cxnSp>
          <p:nvCxnSpPr>
            <p:cNvPr id="76" name="Straight Connector 75">
              <a:extLst>
                <a:ext uri="{FF2B5EF4-FFF2-40B4-BE49-F238E27FC236}">
                  <a16:creationId xmlns:a16="http://schemas.microsoft.com/office/drawing/2014/main" id="{215238F2-882D-6A65-2EAB-F2A8D502DF5F}"/>
                </a:ext>
              </a:extLst>
            </p:cNvPr>
            <p:cNvCxnSpPr/>
            <p:nvPr/>
          </p:nvCxnSpPr>
          <p:spPr>
            <a:xfrm flipV="1">
              <a:off x="627321" y="2083981"/>
              <a:ext cx="4508205" cy="4316819"/>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C9136494-FFC4-A276-17B3-390834152555}"/>
                </a:ext>
              </a:extLst>
            </p:cNvPr>
            <p:cNvSpPr txBox="1"/>
            <p:nvPr/>
          </p:nvSpPr>
          <p:spPr>
            <a:xfrm rot="18897520">
              <a:off x="4204874" y="1994303"/>
              <a:ext cx="1141659" cy="369332"/>
            </a:xfrm>
            <a:prstGeom prst="rect">
              <a:avLst/>
            </a:prstGeom>
            <a:noFill/>
          </p:spPr>
          <p:txBody>
            <a:bodyPr wrap="none" rtlCol="0">
              <a:spAutoFit/>
            </a:bodyPr>
            <a:lstStyle/>
            <a:p>
              <a:r>
                <a:rPr lang="en-AU" dirty="0"/>
                <a:t>ML Model</a:t>
              </a:r>
            </a:p>
          </p:txBody>
        </p:sp>
        <p:sp>
          <p:nvSpPr>
            <p:cNvPr id="78" name="TextBox 77">
              <a:extLst>
                <a:ext uri="{FF2B5EF4-FFF2-40B4-BE49-F238E27FC236}">
                  <a16:creationId xmlns:a16="http://schemas.microsoft.com/office/drawing/2014/main" id="{18B457B4-6D79-3243-AA12-AC6BC22ADFF1}"/>
                </a:ext>
              </a:extLst>
            </p:cNvPr>
            <p:cNvSpPr txBox="1"/>
            <p:nvPr/>
          </p:nvSpPr>
          <p:spPr>
            <a:xfrm>
              <a:off x="5634498" y="6049926"/>
              <a:ext cx="304892" cy="369332"/>
            </a:xfrm>
            <a:prstGeom prst="rect">
              <a:avLst/>
            </a:prstGeom>
            <a:noFill/>
          </p:spPr>
          <p:txBody>
            <a:bodyPr wrap="none" rtlCol="0">
              <a:spAutoFit/>
            </a:bodyPr>
            <a:lstStyle/>
            <a:p>
              <a:r>
                <a:rPr lang="en-AU" dirty="0"/>
                <a:t>X</a:t>
              </a:r>
            </a:p>
          </p:txBody>
        </p:sp>
        <p:sp>
          <p:nvSpPr>
            <p:cNvPr id="79" name="TextBox 78">
              <a:extLst>
                <a:ext uri="{FF2B5EF4-FFF2-40B4-BE49-F238E27FC236}">
                  <a16:creationId xmlns:a16="http://schemas.microsoft.com/office/drawing/2014/main" id="{06939CCD-C626-5D2A-6B8F-A1C7711A9146}"/>
                </a:ext>
              </a:extLst>
            </p:cNvPr>
            <p:cNvSpPr txBox="1"/>
            <p:nvPr/>
          </p:nvSpPr>
          <p:spPr>
            <a:xfrm>
              <a:off x="613030" y="1825625"/>
              <a:ext cx="296876" cy="369332"/>
            </a:xfrm>
            <a:prstGeom prst="rect">
              <a:avLst/>
            </a:prstGeom>
            <a:noFill/>
          </p:spPr>
          <p:txBody>
            <a:bodyPr wrap="square" rtlCol="0">
              <a:spAutoFit/>
            </a:bodyPr>
            <a:lstStyle/>
            <a:p>
              <a:r>
                <a:rPr lang="en-AU" dirty="0"/>
                <a:t>Y</a:t>
              </a:r>
            </a:p>
          </p:txBody>
        </p:sp>
        <p:sp>
          <p:nvSpPr>
            <p:cNvPr id="80" name="Star: 5 Points 79">
              <a:extLst>
                <a:ext uri="{FF2B5EF4-FFF2-40B4-BE49-F238E27FC236}">
                  <a16:creationId xmlns:a16="http://schemas.microsoft.com/office/drawing/2014/main" id="{A9C27455-8D23-B2D4-4127-65DB9FF27E3C}"/>
                </a:ext>
              </a:extLst>
            </p:cNvPr>
            <p:cNvSpPr/>
            <p:nvPr/>
          </p:nvSpPr>
          <p:spPr>
            <a:xfrm>
              <a:off x="4192762" y="4217916"/>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Star: 5 Points 80">
              <a:extLst>
                <a:ext uri="{FF2B5EF4-FFF2-40B4-BE49-F238E27FC236}">
                  <a16:creationId xmlns:a16="http://schemas.microsoft.com/office/drawing/2014/main" id="{5E9D699C-B096-CB6A-D80C-B2B4DB342445}"/>
                </a:ext>
              </a:extLst>
            </p:cNvPr>
            <p:cNvSpPr/>
            <p:nvPr/>
          </p:nvSpPr>
          <p:spPr>
            <a:xfrm>
              <a:off x="4192762" y="4630240"/>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82" name="TextBox 81">
              <a:extLst>
                <a:ext uri="{FF2B5EF4-FFF2-40B4-BE49-F238E27FC236}">
                  <a16:creationId xmlns:a16="http://schemas.microsoft.com/office/drawing/2014/main" id="{4B7161FA-ECFB-994C-5B9B-14F12A1CEC7C}"/>
                </a:ext>
              </a:extLst>
            </p:cNvPr>
            <p:cNvSpPr txBox="1"/>
            <p:nvPr/>
          </p:nvSpPr>
          <p:spPr>
            <a:xfrm>
              <a:off x="4419436" y="4172175"/>
              <a:ext cx="1111266" cy="369332"/>
            </a:xfrm>
            <a:prstGeom prst="rect">
              <a:avLst/>
            </a:prstGeom>
            <a:noFill/>
          </p:spPr>
          <p:txBody>
            <a:bodyPr wrap="none" rtlCol="0">
              <a:spAutoFit/>
            </a:bodyPr>
            <a:lstStyle/>
            <a:p>
              <a:r>
                <a:rPr lang="en-AU" dirty="0"/>
                <a:t>Train data</a:t>
              </a:r>
            </a:p>
          </p:txBody>
        </p:sp>
        <p:sp>
          <p:nvSpPr>
            <p:cNvPr id="83" name="TextBox 82">
              <a:extLst>
                <a:ext uri="{FF2B5EF4-FFF2-40B4-BE49-F238E27FC236}">
                  <a16:creationId xmlns:a16="http://schemas.microsoft.com/office/drawing/2014/main" id="{18CBA2B1-D4AE-71E4-4456-2D93EF9981B0}"/>
                </a:ext>
              </a:extLst>
            </p:cNvPr>
            <p:cNvSpPr txBox="1"/>
            <p:nvPr/>
          </p:nvSpPr>
          <p:spPr>
            <a:xfrm>
              <a:off x="4416044" y="4600852"/>
              <a:ext cx="1023870" cy="369332"/>
            </a:xfrm>
            <a:prstGeom prst="rect">
              <a:avLst/>
            </a:prstGeom>
            <a:noFill/>
          </p:spPr>
          <p:txBody>
            <a:bodyPr wrap="none" rtlCol="0">
              <a:spAutoFit/>
            </a:bodyPr>
            <a:lstStyle/>
            <a:p>
              <a:r>
                <a:rPr lang="en-AU" dirty="0"/>
                <a:t>Test data</a:t>
              </a:r>
            </a:p>
          </p:txBody>
        </p:sp>
      </p:grpSp>
      <p:cxnSp>
        <p:nvCxnSpPr>
          <p:cNvPr id="84" name="Straight Arrow Connector 83">
            <a:extLst>
              <a:ext uri="{FF2B5EF4-FFF2-40B4-BE49-F238E27FC236}">
                <a16:creationId xmlns:a16="http://schemas.microsoft.com/office/drawing/2014/main" id="{0842C0C7-FADA-35B2-3A15-BC1477A0AFCB}"/>
              </a:ext>
            </a:extLst>
          </p:cNvPr>
          <p:cNvCxnSpPr>
            <a:cxnSpLocks/>
          </p:cNvCxnSpPr>
          <p:nvPr/>
        </p:nvCxnSpPr>
        <p:spPr>
          <a:xfrm flipV="1">
            <a:off x="6812296" y="2011526"/>
            <a:ext cx="0" cy="4412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DB8A167A-6314-ABCC-F89D-145D58AA1FB0}"/>
              </a:ext>
            </a:extLst>
          </p:cNvPr>
          <p:cNvCxnSpPr/>
          <p:nvPr/>
        </p:nvCxnSpPr>
        <p:spPr>
          <a:xfrm>
            <a:off x="6503952" y="6073164"/>
            <a:ext cx="5284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Star: 5 Points 85">
            <a:extLst>
              <a:ext uri="{FF2B5EF4-FFF2-40B4-BE49-F238E27FC236}">
                <a16:creationId xmlns:a16="http://schemas.microsoft.com/office/drawing/2014/main" id="{F8D43CA7-5E5F-2106-59E4-467D6F5BFE8B}"/>
              </a:ext>
            </a:extLst>
          </p:cNvPr>
          <p:cNvSpPr/>
          <p:nvPr/>
        </p:nvSpPr>
        <p:spPr>
          <a:xfrm>
            <a:off x="7226966" y="3680838"/>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87" name="Star: 5 Points 86">
            <a:extLst>
              <a:ext uri="{FF2B5EF4-FFF2-40B4-BE49-F238E27FC236}">
                <a16:creationId xmlns:a16="http://schemas.microsoft.com/office/drawing/2014/main" id="{BA593EBB-70B0-CCA5-3EC1-0EC73F679B70}"/>
              </a:ext>
            </a:extLst>
          </p:cNvPr>
          <p:cNvSpPr/>
          <p:nvPr/>
        </p:nvSpPr>
        <p:spPr>
          <a:xfrm>
            <a:off x="7602648" y="4632455"/>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8" name="Star: 5 Points 87">
            <a:extLst>
              <a:ext uri="{FF2B5EF4-FFF2-40B4-BE49-F238E27FC236}">
                <a16:creationId xmlns:a16="http://schemas.microsoft.com/office/drawing/2014/main" id="{42266A25-01F2-D899-CBB0-46F92E49B26E}"/>
              </a:ext>
            </a:extLst>
          </p:cNvPr>
          <p:cNvSpPr/>
          <p:nvPr/>
        </p:nvSpPr>
        <p:spPr>
          <a:xfrm>
            <a:off x="8180349" y="4024532"/>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9" name="Star: 5 Points 88">
            <a:extLst>
              <a:ext uri="{FF2B5EF4-FFF2-40B4-BE49-F238E27FC236}">
                <a16:creationId xmlns:a16="http://schemas.microsoft.com/office/drawing/2014/main" id="{DF358BAC-D490-18C7-8B08-C926D72342D3}"/>
              </a:ext>
            </a:extLst>
          </p:cNvPr>
          <p:cNvSpPr/>
          <p:nvPr/>
        </p:nvSpPr>
        <p:spPr>
          <a:xfrm>
            <a:off x="8180349" y="3304178"/>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0" name="Star: 5 Points 89">
            <a:extLst>
              <a:ext uri="{FF2B5EF4-FFF2-40B4-BE49-F238E27FC236}">
                <a16:creationId xmlns:a16="http://schemas.microsoft.com/office/drawing/2014/main" id="{D30FBCAA-2A3C-4C20-C573-AF7C10309C91}"/>
              </a:ext>
            </a:extLst>
          </p:cNvPr>
          <p:cNvSpPr/>
          <p:nvPr/>
        </p:nvSpPr>
        <p:spPr>
          <a:xfrm>
            <a:off x="9094763" y="3606410"/>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1" name="Star: 5 Points 90">
            <a:extLst>
              <a:ext uri="{FF2B5EF4-FFF2-40B4-BE49-F238E27FC236}">
                <a16:creationId xmlns:a16="http://schemas.microsoft.com/office/drawing/2014/main" id="{12FADAD3-EF0E-F385-07E4-A8C645C348CB}"/>
              </a:ext>
            </a:extLst>
          </p:cNvPr>
          <p:cNvSpPr/>
          <p:nvPr/>
        </p:nvSpPr>
        <p:spPr>
          <a:xfrm>
            <a:off x="9170945" y="2931248"/>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92" name="Star: 5 Points 91">
            <a:extLst>
              <a:ext uri="{FF2B5EF4-FFF2-40B4-BE49-F238E27FC236}">
                <a16:creationId xmlns:a16="http://schemas.microsoft.com/office/drawing/2014/main" id="{03272705-E5F8-7DEB-AC27-8F5D10F48663}"/>
              </a:ext>
            </a:extLst>
          </p:cNvPr>
          <p:cNvSpPr/>
          <p:nvPr/>
        </p:nvSpPr>
        <p:spPr>
          <a:xfrm>
            <a:off x="9773451" y="3181112"/>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3" name="Star: 5 Points 92">
            <a:extLst>
              <a:ext uri="{FF2B5EF4-FFF2-40B4-BE49-F238E27FC236}">
                <a16:creationId xmlns:a16="http://schemas.microsoft.com/office/drawing/2014/main" id="{A1289E1F-45A6-2879-9214-80EFF92E48E5}"/>
              </a:ext>
            </a:extLst>
          </p:cNvPr>
          <p:cNvSpPr/>
          <p:nvPr/>
        </p:nvSpPr>
        <p:spPr>
          <a:xfrm>
            <a:off x="9957752" y="2381574"/>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94" name="Star: 5 Points 93">
            <a:extLst>
              <a:ext uri="{FF2B5EF4-FFF2-40B4-BE49-F238E27FC236}">
                <a16:creationId xmlns:a16="http://schemas.microsoft.com/office/drawing/2014/main" id="{7F4D55FF-3D4A-6633-0F00-388017FDFE67}"/>
              </a:ext>
            </a:extLst>
          </p:cNvPr>
          <p:cNvSpPr/>
          <p:nvPr/>
        </p:nvSpPr>
        <p:spPr>
          <a:xfrm>
            <a:off x="10498247" y="3101365"/>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 name="Star: 5 Points 94">
            <a:extLst>
              <a:ext uri="{FF2B5EF4-FFF2-40B4-BE49-F238E27FC236}">
                <a16:creationId xmlns:a16="http://schemas.microsoft.com/office/drawing/2014/main" id="{2A5EC16C-1E74-820D-4CF9-C411B574D87D}"/>
              </a:ext>
            </a:extLst>
          </p:cNvPr>
          <p:cNvSpPr/>
          <p:nvPr/>
        </p:nvSpPr>
        <p:spPr>
          <a:xfrm>
            <a:off x="8864395" y="4227369"/>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96" name="Star: 5 Points 95">
            <a:extLst>
              <a:ext uri="{FF2B5EF4-FFF2-40B4-BE49-F238E27FC236}">
                <a16:creationId xmlns:a16="http://schemas.microsoft.com/office/drawing/2014/main" id="{8CB8F782-841E-2720-CE50-F29C449D847A}"/>
              </a:ext>
            </a:extLst>
          </p:cNvPr>
          <p:cNvSpPr/>
          <p:nvPr/>
        </p:nvSpPr>
        <p:spPr>
          <a:xfrm>
            <a:off x="8634027" y="4848328"/>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 name="Star: 5 Points 96">
            <a:extLst>
              <a:ext uri="{FF2B5EF4-FFF2-40B4-BE49-F238E27FC236}">
                <a16:creationId xmlns:a16="http://schemas.microsoft.com/office/drawing/2014/main" id="{84CB49D2-CED6-296C-D6B2-7367FBD8FFF0}"/>
              </a:ext>
            </a:extLst>
          </p:cNvPr>
          <p:cNvSpPr/>
          <p:nvPr/>
        </p:nvSpPr>
        <p:spPr>
          <a:xfrm>
            <a:off x="8180349" y="5160970"/>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98" name="Star: 5 Points 97">
            <a:extLst>
              <a:ext uri="{FF2B5EF4-FFF2-40B4-BE49-F238E27FC236}">
                <a16:creationId xmlns:a16="http://schemas.microsoft.com/office/drawing/2014/main" id="{F3C676FB-A4DC-F35B-72D9-B63CA95A9533}"/>
              </a:ext>
            </a:extLst>
          </p:cNvPr>
          <p:cNvSpPr/>
          <p:nvPr/>
        </p:nvSpPr>
        <p:spPr>
          <a:xfrm>
            <a:off x="7576962" y="2910089"/>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99" name="Star: 5 Points 98">
            <a:extLst>
              <a:ext uri="{FF2B5EF4-FFF2-40B4-BE49-F238E27FC236}">
                <a16:creationId xmlns:a16="http://schemas.microsoft.com/office/drawing/2014/main" id="{DCF29D70-F1F8-0989-E796-FA7CAB1FF7D9}"/>
              </a:ext>
            </a:extLst>
          </p:cNvPr>
          <p:cNvSpPr/>
          <p:nvPr/>
        </p:nvSpPr>
        <p:spPr>
          <a:xfrm>
            <a:off x="8456812" y="2647384"/>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00" name="TextBox 99">
            <a:extLst>
              <a:ext uri="{FF2B5EF4-FFF2-40B4-BE49-F238E27FC236}">
                <a16:creationId xmlns:a16="http://schemas.microsoft.com/office/drawing/2014/main" id="{5C1FAAA7-6BEC-8C61-E9D9-89462499867F}"/>
              </a:ext>
            </a:extLst>
          </p:cNvPr>
          <p:cNvSpPr txBox="1"/>
          <p:nvPr/>
        </p:nvSpPr>
        <p:spPr>
          <a:xfrm rot="21441807">
            <a:off x="10931106" y="3056346"/>
            <a:ext cx="1141659" cy="369332"/>
          </a:xfrm>
          <a:prstGeom prst="rect">
            <a:avLst/>
          </a:prstGeom>
          <a:noFill/>
        </p:spPr>
        <p:txBody>
          <a:bodyPr wrap="none" rtlCol="0">
            <a:spAutoFit/>
          </a:bodyPr>
          <a:lstStyle/>
          <a:p>
            <a:r>
              <a:rPr lang="en-AU" dirty="0"/>
              <a:t>ML Model</a:t>
            </a:r>
          </a:p>
        </p:txBody>
      </p:sp>
      <p:sp>
        <p:nvSpPr>
          <p:cNvPr id="101" name="TextBox 100">
            <a:extLst>
              <a:ext uri="{FF2B5EF4-FFF2-40B4-BE49-F238E27FC236}">
                <a16:creationId xmlns:a16="http://schemas.microsoft.com/office/drawing/2014/main" id="{7782974D-AB00-C571-9E18-23A25E974655}"/>
              </a:ext>
            </a:extLst>
          </p:cNvPr>
          <p:cNvSpPr txBox="1"/>
          <p:nvPr/>
        </p:nvSpPr>
        <p:spPr>
          <a:xfrm>
            <a:off x="11511129" y="6073164"/>
            <a:ext cx="304892" cy="369332"/>
          </a:xfrm>
          <a:prstGeom prst="rect">
            <a:avLst/>
          </a:prstGeom>
          <a:noFill/>
        </p:spPr>
        <p:txBody>
          <a:bodyPr wrap="none" rtlCol="0">
            <a:spAutoFit/>
          </a:bodyPr>
          <a:lstStyle/>
          <a:p>
            <a:r>
              <a:rPr lang="en-AU" dirty="0"/>
              <a:t>X</a:t>
            </a:r>
          </a:p>
        </p:txBody>
      </p:sp>
      <p:sp>
        <p:nvSpPr>
          <p:cNvPr id="102" name="TextBox 101">
            <a:extLst>
              <a:ext uri="{FF2B5EF4-FFF2-40B4-BE49-F238E27FC236}">
                <a16:creationId xmlns:a16="http://schemas.microsoft.com/office/drawing/2014/main" id="{D0ACE003-0627-F54F-D3D7-F714C31019CD}"/>
              </a:ext>
            </a:extLst>
          </p:cNvPr>
          <p:cNvSpPr txBox="1"/>
          <p:nvPr/>
        </p:nvSpPr>
        <p:spPr>
          <a:xfrm>
            <a:off x="6489661" y="1848863"/>
            <a:ext cx="296876" cy="369332"/>
          </a:xfrm>
          <a:prstGeom prst="rect">
            <a:avLst/>
          </a:prstGeom>
          <a:noFill/>
        </p:spPr>
        <p:txBody>
          <a:bodyPr wrap="square" rtlCol="0">
            <a:spAutoFit/>
          </a:bodyPr>
          <a:lstStyle/>
          <a:p>
            <a:r>
              <a:rPr lang="en-AU" dirty="0"/>
              <a:t>Y</a:t>
            </a:r>
          </a:p>
        </p:txBody>
      </p:sp>
      <p:grpSp>
        <p:nvGrpSpPr>
          <p:cNvPr id="103" name="Group 102">
            <a:extLst>
              <a:ext uri="{FF2B5EF4-FFF2-40B4-BE49-F238E27FC236}">
                <a16:creationId xmlns:a16="http://schemas.microsoft.com/office/drawing/2014/main" id="{225FDE16-6B0C-8FDB-4691-C61E4275B610}"/>
              </a:ext>
            </a:extLst>
          </p:cNvPr>
          <p:cNvGrpSpPr/>
          <p:nvPr/>
        </p:nvGrpSpPr>
        <p:grpSpPr>
          <a:xfrm>
            <a:off x="10293094" y="4504634"/>
            <a:ext cx="1337940" cy="798009"/>
            <a:chOff x="10069393" y="4195413"/>
            <a:chExt cx="1337940" cy="798009"/>
          </a:xfrm>
        </p:grpSpPr>
        <p:sp>
          <p:nvSpPr>
            <p:cNvPr id="104" name="Star: 5 Points 103">
              <a:extLst>
                <a:ext uri="{FF2B5EF4-FFF2-40B4-BE49-F238E27FC236}">
                  <a16:creationId xmlns:a16="http://schemas.microsoft.com/office/drawing/2014/main" id="{E41BDF46-2AFB-9448-28F9-516C4427D68B}"/>
                </a:ext>
              </a:extLst>
            </p:cNvPr>
            <p:cNvSpPr/>
            <p:nvPr/>
          </p:nvSpPr>
          <p:spPr>
            <a:xfrm>
              <a:off x="10069393" y="4241154"/>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5" name="Star: 5 Points 104">
              <a:extLst>
                <a:ext uri="{FF2B5EF4-FFF2-40B4-BE49-F238E27FC236}">
                  <a16:creationId xmlns:a16="http://schemas.microsoft.com/office/drawing/2014/main" id="{909BF227-A99B-185D-3E50-EF4CD3A4A29E}"/>
                </a:ext>
              </a:extLst>
            </p:cNvPr>
            <p:cNvSpPr/>
            <p:nvPr/>
          </p:nvSpPr>
          <p:spPr>
            <a:xfrm>
              <a:off x="10069393" y="4653478"/>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06" name="TextBox 105">
              <a:extLst>
                <a:ext uri="{FF2B5EF4-FFF2-40B4-BE49-F238E27FC236}">
                  <a16:creationId xmlns:a16="http://schemas.microsoft.com/office/drawing/2014/main" id="{93839C45-E91E-2C90-92D3-7880763179F2}"/>
                </a:ext>
              </a:extLst>
            </p:cNvPr>
            <p:cNvSpPr txBox="1"/>
            <p:nvPr/>
          </p:nvSpPr>
          <p:spPr>
            <a:xfrm>
              <a:off x="10296067" y="4195413"/>
              <a:ext cx="1111266" cy="369332"/>
            </a:xfrm>
            <a:prstGeom prst="rect">
              <a:avLst/>
            </a:prstGeom>
            <a:noFill/>
          </p:spPr>
          <p:txBody>
            <a:bodyPr wrap="none" rtlCol="0">
              <a:spAutoFit/>
            </a:bodyPr>
            <a:lstStyle/>
            <a:p>
              <a:r>
                <a:rPr lang="en-AU" dirty="0"/>
                <a:t>Train data</a:t>
              </a:r>
            </a:p>
          </p:txBody>
        </p:sp>
        <p:sp>
          <p:nvSpPr>
            <p:cNvPr id="107" name="TextBox 106">
              <a:extLst>
                <a:ext uri="{FF2B5EF4-FFF2-40B4-BE49-F238E27FC236}">
                  <a16:creationId xmlns:a16="http://schemas.microsoft.com/office/drawing/2014/main" id="{A0532C08-398D-37BE-5894-5C2A739ED9F7}"/>
                </a:ext>
              </a:extLst>
            </p:cNvPr>
            <p:cNvSpPr txBox="1"/>
            <p:nvPr/>
          </p:nvSpPr>
          <p:spPr>
            <a:xfrm>
              <a:off x="10292675" y="4624090"/>
              <a:ext cx="1023870" cy="369332"/>
            </a:xfrm>
            <a:prstGeom prst="rect">
              <a:avLst/>
            </a:prstGeom>
            <a:noFill/>
          </p:spPr>
          <p:txBody>
            <a:bodyPr wrap="none" rtlCol="0">
              <a:spAutoFit/>
            </a:bodyPr>
            <a:lstStyle/>
            <a:p>
              <a:r>
                <a:rPr lang="en-AU" dirty="0"/>
                <a:t>Test data</a:t>
              </a:r>
            </a:p>
          </p:txBody>
        </p:sp>
      </p:grpSp>
      <p:sp>
        <p:nvSpPr>
          <p:cNvPr id="108" name="Freeform: Shape 107">
            <a:extLst>
              <a:ext uri="{FF2B5EF4-FFF2-40B4-BE49-F238E27FC236}">
                <a16:creationId xmlns:a16="http://schemas.microsoft.com/office/drawing/2014/main" id="{FF84924E-B2E1-BCB3-EA51-936D1A40989F}"/>
              </a:ext>
            </a:extLst>
          </p:cNvPr>
          <p:cNvSpPr/>
          <p:nvPr/>
        </p:nvSpPr>
        <p:spPr>
          <a:xfrm>
            <a:off x="7198242" y="2551814"/>
            <a:ext cx="4072270" cy="3434316"/>
          </a:xfrm>
          <a:custGeom>
            <a:avLst/>
            <a:gdLst>
              <a:gd name="connsiteX0" fmla="*/ 0 w 4072270"/>
              <a:gd name="connsiteY0" fmla="*/ 3434316 h 3434316"/>
              <a:gd name="connsiteX1" fmla="*/ 53163 w 4072270"/>
              <a:gd name="connsiteY1" fmla="*/ 3359888 h 3434316"/>
              <a:gd name="connsiteX2" fmla="*/ 74428 w 4072270"/>
              <a:gd name="connsiteY2" fmla="*/ 3306726 h 3434316"/>
              <a:gd name="connsiteX3" fmla="*/ 85060 w 4072270"/>
              <a:gd name="connsiteY3" fmla="*/ 3274828 h 3434316"/>
              <a:gd name="connsiteX4" fmla="*/ 116958 w 4072270"/>
              <a:gd name="connsiteY4" fmla="*/ 3242930 h 3434316"/>
              <a:gd name="connsiteX5" fmla="*/ 138223 w 4072270"/>
              <a:gd name="connsiteY5" fmla="*/ 3179135 h 3434316"/>
              <a:gd name="connsiteX6" fmla="*/ 159488 w 4072270"/>
              <a:gd name="connsiteY6" fmla="*/ 3147237 h 3434316"/>
              <a:gd name="connsiteX7" fmla="*/ 180753 w 4072270"/>
              <a:gd name="connsiteY7" fmla="*/ 3072809 h 3434316"/>
              <a:gd name="connsiteX8" fmla="*/ 202018 w 4072270"/>
              <a:gd name="connsiteY8" fmla="*/ 3040912 h 3434316"/>
              <a:gd name="connsiteX9" fmla="*/ 212651 w 4072270"/>
              <a:gd name="connsiteY9" fmla="*/ 2998381 h 3434316"/>
              <a:gd name="connsiteX10" fmla="*/ 233916 w 4072270"/>
              <a:gd name="connsiteY10" fmla="*/ 2966484 h 3434316"/>
              <a:gd name="connsiteX11" fmla="*/ 255181 w 4072270"/>
              <a:gd name="connsiteY11" fmla="*/ 2913321 h 3434316"/>
              <a:gd name="connsiteX12" fmla="*/ 297711 w 4072270"/>
              <a:gd name="connsiteY12" fmla="*/ 2828260 h 3434316"/>
              <a:gd name="connsiteX13" fmla="*/ 318977 w 4072270"/>
              <a:gd name="connsiteY13" fmla="*/ 2764465 h 3434316"/>
              <a:gd name="connsiteX14" fmla="*/ 340242 w 4072270"/>
              <a:gd name="connsiteY14" fmla="*/ 2721935 h 3434316"/>
              <a:gd name="connsiteX15" fmla="*/ 350874 w 4072270"/>
              <a:gd name="connsiteY15" fmla="*/ 2690037 h 3434316"/>
              <a:gd name="connsiteX16" fmla="*/ 393405 w 4072270"/>
              <a:gd name="connsiteY16" fmla="*/ 2626242 h 3434316"/>
              <a:gd name="connsiteX17" fmla="*/ 425302 w 4072270"/>
              <a:gd name="connsiteY17" fmla="*/ 2551814 h 3434316"/>
              <a:gd name="connsiteX18" fmla="*/ 446567 w 4072270"/>
              <a:gd name="connsiteY18" fmla="*/ 2498651 h 3434316"/>
              <a:gd name="connsiteX19" fmla="*/ 478465 w 4072270"/>
              <a:gd name="connsiteY19" fmla="*/ 2445488 h 3434316"/>
              <a:gd name="connsiteX20" fmla="*/ 510363 w 4072270"/>
              <a:gd name="connsiteY20" fmla="*/ 2349795 h 3434316"/>
              <a:gd name="connsiteX21" fmla="*/ 531628 w 4072270"/>
              <a:gd name="connsiteY21" fmla="*/ 2307265 h 3434316"/>
              <a:gd name="connsiteX22" fmla="*/ 563525 w 4072270"/>
              <a:gd name="connsiteY22" fmla="*/ 2222205 h 3434316"/>
              <a:gd name="connsiteX23" fmla="*/ 606056 w 4072270"/>
              <a:gd name="connsiteY23" fmla="*/ 2158409 h 3434316"/>
              <a:gd name="connsiteX24" fmla="*/ 680484 w 4072270"/>
              <a:gd name="connsiteY24" fmla="*/ 2020186 h 3434316"/>
              <a:gd name="connsiteX25" fmla="*/ 723014 w 4072270"/>
              <a:gd name="connsiteY25" fmla="*/ 1935126 h 3434316"/>
              <a:gd name="connsiteX26" fmla="*/ 733646 w 4072270"/>
              <a:gd name="connsiteY26" fmla="*/ 1892595 h 3434316"/>
              <a:gd name="connsiteX27" fmla="*/ 765544 w 4072270"/>
              <a:gd name="connsiteY27" fmla="*/ 1871330 h 3434316"/>
              <a:gd name="connsiteX28" fmla="*/ 808074 w 4072270"/>
              <a:gd name="connsiteY28" fmla="*/ 1828800 h 3434316"/>
              <a:gd name="connsiteX29" fmla="*/ 829339 w 4072270"/>
              <a:gd name="connsiteY29" fmla="*/ 1796902 h 3434316"/>
              <a:gd name="connsiteX30" fmla="*/ 882502 w 4072270"/>
              <a:gd name="connsiteY30" fmla="*/ 1743739 h 3434316"/>
              <a:gd name="connsiteX31" fmla="*/ 914400 w 4072270"/>
              <a:gd name="connsiteY31" fmla="*/ 1711842 h 3434316"/>
              <a:gd name="connsiteX32" fmla="*/ 946298 w 4072270"/>
              <a:gd name="connsiteY32" fmla="*/ 1701209 h 3434316"/>
              <a:gd name="connsiteX33" fmla="*/ 988828 w 4072270"/>
              <a:gd name="connsiteY33" fmla="*/ 1669312 h 3434316"/>
              <a:gd name="connsiteX34" fmla="*/ 1063256 w 4072270"/>
              <a:gd name="connsiteY34" fmla="*/ 1637414 h 3434316"/>
              <a:gd name="connsiteX35" fmla="*/ 1095153 w 4072270"/>
              <a:gd name="connsiteY35" fmla="*/ 1605516 h 3434316"/>
              <a:gd name="connsiteX36" fmla="*/ 1105786 w 4072270"/>
              <a:gd name="connsiteY36" fmla="*/ 1573619 h 3434316"/>
              <a:gd name="connsiteX37" fmla="*/ 1137684 w 4072270"/>
              <a:gd name="connsiteY37" fmla="*/ 1531088 h 3434316"/>
              <a:gd name="connsiteX38" fmla="*/ 1158949 w 4072270"/>
              <a:gd name="connsiteY38" fmla="*/ 1446028 h 3434316"/>
              <a:gd name="connsiteX39" fmla="*/ 1180214 w 4072270"/>
              <a:gd name="connsiteY39" fmla="*/ 1403498 h 3434316"/>
              <a:gd name="connsiteX40" fmla="*/ 1169581 w 4072270"/>
              <a:gd name="connsiteY40" fmla="*/ 1286539 h 3434316"/>
              <a:gd name="connsiteX41" fmla="*/ 1158949 w 4072270"/>
              <a:gd name="connsiteY41" fmla="*/ 1350335 h 3434316"/>
              <a:gd name="connsiteX42" fmla="*/ 1148316 w 4072270"/>
              <a:gd name="connsiteY42" fmla="*/ 1318437 h 3434316"/>
              <a:gd name="connsiteX43" fmla="*/ 1137684 w 4072270"/>
              <a:gd name="connsiteY43" fmla="*/ 1105786 h 3434316"/>
              <a:gd name="connsiteX44" fmla="*/ 1137684 w 4072270"/>
              <a:gd name="connsiteY44" fmla="*/ 956930 h 3434316"/>
              <a:gd name="connsiteX45" fmla="*/ 1169581 w 4072270"/>
              <a:gd name="connsiteY45" fmla="*/ 903767 h 3434316"/>
              <a:gd name="connsiteX46" fmla="*/ 1201479 w 4072270"/>
              <a:gd name="connsiteY46" fmla="*/ 893135 h 3434316"/>
              <a:gd name="connsiteX47" fmla="*/ 1233377 w 4072270"/>
              <a:gd name="connsiteY47" fmla="*/ 871870 h 3434316"/>
              <a:gd name="connsiteX48" fmla="*/ 1297172 w 4072270"/>
              <a:gd name="connsiteY48" fmla="*/ 882502 h 3434316"/>
              <a:gd name="connsiteX49" fmla="*/ 1360967 w 4072270"/>
              <a:gd name="connsiteY49" fmla="*/ 935665 h 3434316"/>
              <a:gd name="connsiteX50" fmla="*/ 1382232 w 4072270"/>
              <a:gd name="connsiteY50" fmla="*/ 967563 h 3434316"/>
              <a:gd name="connsiteX51" fmla="*/ 1414130 w 4072270"/>
              <a:gd name="connsiteY51" fmla="*/ 1041991 h 3434316"/>
              <a:gd name="connsiteX52" fmla="*/ 1424763 w 4072270"/>
              <a:gd name="connsiteY52" fmla="*/ 1095153 h 3434316"/>
              <a:gd name="connsiteX53" fmla="*/ 1446028 w 4072270"/>
              <a:gd name="connsiteY53" fmla="*/ 1180214 h 3434316"/>
              <a:gd name="connsiteX54" fmla="*/ 1456660 w 4072270"/>
              <a:gd name="connsiteY54" fmla="*/ 1265274 h 3434316"/>
              <a:gd name="connsiteX55" fmla="*/ 1467293 w 4072270"/>
              <a:gd name="connsiteY55" fmla="*/ 1424763 h 3434316"/>
              <a:gd name="connsiteX56" fmla="*/ 1477925 w 4072270"/>
              <a:gd name="connsiteY56" fmla="*/ 1541721 h 3434316"/>
              <a:gd name="connsiteX57" fmla="*/ 1488558 w 4072270"/>
              <a:gd name="connsiteY57" fmla="*/ 1850065 h 3434316"/>
              <a:gd name="connsiteX58" fmla="*/ 1477925 w 4072270"/>
              <a:gd name="connsiteY58" fmla="*/ 1913860 h 3434316"/>
              <a:gd name="connsiteX59" fmla="*/ 1488558 w 4072270"/>
              <a:gd name="connsiteY59" fmla="*/ 1967023 h 3434316"/>
              <a:gd name="connsiteX60" fmla="*/ 1499191 w 4072270"/>
              <a:gd name="connsiteY60" fmla="*/ 2062716 h 3434316"/>
              <a:gd name="connsiteX61" fmla="*/ 1520456 w 4072270"/>
              <a:gd name="connsiteY61" fmla="*/ 2286000 h 3434316"/>
              <a:gd name="connsiteX62" fmla="*/ 1531088 w 4072270"/>
              <a:gd name="connsiteY62" fmla="*/ 2339163 h 3434316"/>
              <a:gd name="connsiteX63" fmla="*/ 1541721 w 4072270"/>
              <a:gd name="connsiteY63" fmla="*/ 2413591 h 3434316"/>
              <a:gd name="connsiteX64" fmla="*/ 1552353 w 4072270"/>
              <a:gd name="connsiteY64" fmla="*/ 2445488 h 3434316"/>
              <a:gd name="connsiteX65" fmla="*/ 1584251 w 4072270"/>
              <a:gd name="connsiteY65" fmla="*/ 2466753 h 3434316"/>
              <a:gd name="connsiteX66" fmla="*/ 1711842 w 4072270"/>
              <a:gd name="connsiteY66" fmla="*/ 2519916 h 3434316"/>
              <a:gd name="connsiteX67" fmla="*/ 1775637 w 4072270"/>
              <a:gd name="connsiteY67" fmla="*/ 2509284 h 3434316"/>
              <a:gd name="connsiteX68" fmla="*/ 1892595 w 4072270"/>
              <a:gd name="connsiteY68" fmla="*/ 2413591 h 3434316"/>
              <a:gd name="connsiteX69" fmla="*/ 1913860 w 4072270"/>
              <a:gd name="connsiteY69" fmla="*/ 2381693 h 3434316"/>
              <a:gd name="connsiteX70" fmla="*/ 1977656 w 4072270"/>
              <a:gd name="connsiteY70" fmla="*/ 2339163 h 3434316"/>
              <a:gd name="connsiteX71" fmla="*/ 2009553 w 4072270"/>
              <a:gd name="connsiteY71" fmla="*/ 2264735 h 3434316"/>
              <a:gd name="connsiteX72" fmla="*/ 2020186 w 4072270"/>
              <a:gd name="connsiteY72" fmla="*/ 2222205 h 3434316"/>
              <a:gd name="connsiteX73" fmla="*/ 2041451 w 4072270"/>
              <a:gd name="connsiteY73" fmla="*/ 2190307 h 3434316"/>
              <a:gd name="connsiteX74" fmla="*/ 2052084 w 4072270"/>
              <a:gd name="connsiteY74" fmla="*/ 2147777 h 3434316"/>
              <a:gd name="connsiteX75" fmla="*/ 2073349 w 4072270"/>
              <a:gd name="connsiteY75" fmla="*/ 1956391 h 3434316"/>
              <a:gd name="connsiteX76" fmla="*/ 2062716 w 4072270"/>
              <a:gd name="connsiteY76" fmla="*/ 1648046 h 3434316"/>
              <a:gd name="connsiteX77" fmla="*/ 2062716 w 4072270"/>
              <a:gd name="connsiteY77" fmla="*/ 1509823 h 3434316"/>
              <a:gd name="connsiteX78" fmla="*/ 2020186 w 4072270"/>
              <a:gd name="connsiteY78" fmla="*/ 1499191 h 3434316"/>
              <a:gd name="connsiteX79" fmla="*/ 1998921 w 4072270"/>
              <a:gd name="connsiteY79" fmla="*/ 1456660 h 3434316"/>
              <a:gd name="connsiteX80" fmla="*/ 2041451 w 4072270"/>
              <a:gd name="connsiteY80" fmla="*/ 1201479 h 3434316"/>
              <a:gd name="connsiteX81" fmla="*/ 2073349 w 4072270"/>
              <a:gd name="connsiteY81" fmla="*/ 1169581 h 3434316"/>
              <a:gd name="connsiteX82" fmla="*/ 2137144 w 4072270"/>
              <a:gd name="connsiteY82" fmla="*/ 1148316 h 3434316"/>
              <a:gd name="connsiteX83" fmla="*/ 2243470 w 4072270"/>
              <a:gd name="connsiteY83" fmla="*/ 1116419 h 3434316"/>
              <a:gd name="connsiteX84" fmla="*/ 2339163 w 4072270"/>
              <a:gd name="connsiteY84" fmla="*/ 1190846 h 3434316"/>
              <a:gd name="connsiteX85" fmla="*/ 2371060 w 4072270"/>
              <a:gd name="connsiteY85" fmla="*/ 1244009 h 3434316"/>
              <a:gd name="connsiteX86" fmla="*/ 2456121 w 4072270"/>
              <a:gd name="connsiteY86" fmla="*/ 1307805 h 3434316"/>
              <a:gd name="connsiteX87" fmla="*/ 2488018 w 4072270"/>
              <a:gd name="connsiteY87" fmla="*/ 1360967 h 3434316"/>
              <a:gd name="connsiteX88" fmla="*/ 2551814 w 4072270"/>
              <a:gd name="connsiteY88" fmla="*/ 1435395 h 3434316"/>
              <a:gd name="connsiteX89" fmla="*/ 2573079 w 4072270"/>
              <a:gd name="connsiteY89" fmla="*/ 1499191 h 3434316"/>
              <a:gd name="connsiteX90" fmla="*/ 2604977 w 4072270"/>
              <a:gd name="connsiteY90" fmla="*/ 1552353 h 3434316"/>
              <a:gd name="connsiteX91" fmla="*/ 2636874 w 4072270"/>
              <a:gd name="connsiteY91" fmla="*/ 1626781 h 3434316"/>
              <a:gd name="connsiteX92" fmla="*/ 2658139 w 4072270"/>
              <a:gd name="connsiteY92" fmla="*/ 1658679 h 3434316"/>
              <a:gd name="connsiteX93" fmla="*/ 2679405 w 4072270"/>
              <a:gd name="connsiteY93" fmla="*/ 1711842 h 3434316"/>
              <a:gd name="connsiteX94" fmla="*/ 2775098 w 4072270"/>
              <a:gd name="connsiteY94" fmla="*/ 1775637 h 3434316"/>
              <a:gd name="connsiteX95" fmla="*/ 2860158 w 4072270"/>
              <a:gd name="connsiteY95" fmla="*/ 1807535 h 3434316"/>
              <a:gd name="connsiteX96" fmla="*/ 2998381 w 4072270"/>
              <a:gd name="connsiteY96" fmla="*/ 1765005 h 3434316"/>
              <a:gd name="connsiteX97" fmla="*/ 3019646 w 4072270"/>
              <a:gd name="connsiteY97" fmla="*/ 1743739 h 3434316"/>
              <a:gd name="connsiteX98" fmla="*/ 3030279 w 4072270"/>
              <a:gd name="connsiteY98" fmla="*/ 1701209 h 3434316"/>
              <a:gd name="connsiteX99" fmla="*/ 2987749 w 4072270"/>
              <a:gd name="connsiteY99" fmla="*/ 1648046 h 3434316"/>
              <a:gd name="connsiteX100" fmla="*/ 2955851 w 4072270"/>
              <a:gd name="connsiteY100" fmla="*/ 1616149 h 3434316"/>
              <a:gd name="connsiteX101" fmla="*/ 2923953 w 4072270"/>
              <a:gd name="connsiteY101" fmla="*/ 1541721 h 3434316"/>
              <a:gd name="connsiteX102" fmla="*/ 2892056 w 4072270"/>
              <a:gd name="connsiteY102" fmla="*/ 1456660 h 3434316"/>
              <a:gd name="connsiteX103" fmla="*/ 2870791 w 4072270"/>
              <a:gd name="connsiteY103" fmla="*/ 1360967 h 3434316"/>
              <a:gd name="connsiteX104" fmla="*/ 2838893 w 4072270"/>
              <a:gd name="connsiteY104" fmla="*/ 1307805 h 3434316"/>
              <a:gd name="connsiteX105" fmla="*/ 2817628 w 4072270"/>
              <a:gd name="connsiteY105" fmla="*/ 1233377 h 3434316"/>
              <a:gd name="connsiteX106" fmla="*/ 2764465 w 4072270"/>
              <a:gd name="connsiteY106" fmla="*/ 1127051 h 3434316"/>
              <a:gd name="connsiteX107" fmla="*/ 2753832 w 4072270"/>
              <a:gd name="connsiteY107" fmla="*/ 1084521 h 3434316"/>
              <a:gd name="connsiteX108" fmla="*/ 2721935 w 4072270"/>
              <a:gd name="connsiteY108" fmla="*/ 1031358 h 3434316"/>
              <a:gd name="connsiteX109" fmla="*/ 2700670 w 4072270"/>
              <a:gd name="connsiteY109" fmla="*/ 988828 h 3434316"/>
              <a:gd name="connsiteX110" fmla="*/ 2647507 w 4072270"/>
              <a:gd name="connsiteY110" fmla="*/ 903767 h 3434316"/>
              <a:gd name="connsiteX111" fmla="*/ 2700670 w 4072270"/>
              <a:gd name="connsiteY111" fmla="*/ 786809 h 3434316"/>
              <a:gd name="connsiteX112" fmla="*/ 2775098 w 4072270"/>
              <a:gd name="connsiteY112" fmla="*/ 765544 h 3434316"/>
              <a:gd name="connsiteX113" fmla="*/ 2870791 w 4072270"/>
              <a:gd name="connsiteY113" fmla="*/ 733646 h 3434316"/>
              <a:gd name="connsiteX114" fmla="*/ 2902688 w 4072270"/>
              <a:gd name="connsiteY114" fmla="*/ 723014 h 3434316"/>
              <a:gd name="connsiteX115" fmla="*/ 3157870 w 4072270"/>
              <a:gd name="connsiteY115" fmla="*/ 712381 h 3434316"/>
              <a:gd name="connsiteX116" fmla="*/ 3274828 w 4072270"/>
              <a:gd name="connsiteY116" fmla="*/ 701749 h 3434316"/>
              <a:gd name="connsiteX117" fmla="*/ 3306725 w 4072270"/>
              <a:gd name="connsiteY117" fmla="*/ 691116 h 3434316"/>
              <a:gd name="connsiteX118" fmla="*/ 3487479 w 4072270"/>
              <a:gd name="connsiteY118" fmla="*/ 680484 h 3434316"/>
              <a:gd name="connsiteX119" fmla="*/ 3615070 w 4072270"/>
              <a:gd name="connsiteY119" fmla="*/ 637953 h 3434316"/>
              <a:gd name="connsiteX120" fmla="*/ 3646967 w 4072270"/>
              <a:gd name="connsiteY120" fmla="*/ 627321 h 3434316"/>
              <a:gd name="connsiteX121" fmla="*/ 3732028 w 4072270"/>
              <a:gd name="connsiteY121" fmla="*/ 584791 h 3434316"/>
              <a:gd name="connsiteX122" fmla="*/ 3806456 w 4072270"/>
              <a:gd name="connsiteY122" fmla="*/ 499730 h 3434316"/>
              <a:gd name="connsiteX123" fmla="*/ 3827721 w 4072270"/>
              <a:gd name="connsiteY123" fmla="*/ 467833 h 3434316"/>
              <a:gd name="connsiteX124" fmla="*/ 3859618 w 4072270"/>
              <a:gd name="connsiteY124" fmla="*/ 435935 h 3434316"/>
              <a:gd name="connsiteX125" fmla="*/ 3891516 w 4072270"/>
              <a:gd name="connsiteY125" fmla="*/ 372139 h 3434316"/>
              <a:gd name="connsiteX126" fmla="*/ 3923414 w 4072270"/>
              <a:gd name="connsiteY126" fmla="*/ 287079 h 3434316"/>
              <a:gd name="connsiteX127" fmla="*/ 3955311 w 4072270"/>
              <a:gd name="connsiteY127" fmla="*/ 255181 h 3434316"/>
              <a:gd name="connsiteX128" fmla="*/ 3987209 w 4072270"/>
              <a:gd name="connsiteY128" fmla="*/ 191386 h 3434316"/>
              <a:gd name="connsiteX129" fmla="*/ 4029739 w 4072270"/>
              <a:gd name="connsiteY129" fmla="*/ 106326 h 3434316"/>
              <a:gd name="connsiteX130" fmla="*/ 4051005 w 4072270"/>
              <a:gd name="connsiteY130" fmla="*/ 31898 h 3434316"/>
              <a:gd name="connsiteX131" fmla="*/ 4072270 w 4072270"/>
              <a:gd name="connsiteY131" fmla="*/ 0 h 3434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4072270" h="3434316">
                <a:moveTo>
                  <a:pt x="0" y="3434316"/>
                </a:moveTo>
                <a:cubicBezTo>
                  <a:pt x="17721" y="3409507"/>
                  <a:pt x="37801" y="3386223"/>
                  <a:pt x="53163" y="3359888"/>
                </a:cubicBezTo>
                <a:cubicBezTo>
                  <a:pt x="62780" y="3343402"/>
                  <a:pt x="67727" y="3324597"/>
                  <a:pt x="74428" y="3306726"/>
                </a:cubicBezTo>
                <a:cubicBezTo>
                  <a:pt x="78363" y="3296232"/>
                  <a:pt x="78843" y="3284153"/>
                  <a:pt x="85060" y="3274828"/>
                </a:cubicBezTo>
                <a:cubicBezTo>
                  <a:pt x="93401" y="3262317"/>
                  <a:pt x="106325" y="3253563"/>
                  <a:pt x="116958" y="3242930"/>
                </a:cubicBezTo>
                <a:cubicBezTo>
                  <a:pt x="124046" y="3221665"/>
                  <a:pt x="129119" y="3199618"/>
                  <a:pt x="138223" y="3179135"/>
                </a:cubicBezTo>
                <a:cubicBezTo>
                  <a:pt x="143413" y="3167458"/>
                  <a:pt x="154454" y="3158983"/>
                  <a:pt x="159488" y="3147237"/>
                </a:cubicBezTo>
                <a:cubicBezTo>
                  <a:pt x="179920" y="3099562"/>
                  <a:pt x="160069" y="3114177"/>
                  <a:pt x="180753" y="3072809"/>
                </a:cubicBezTo>
                <a:cubicBezTo>
                  <a:pt x="186468" y="3061379"/>
                  <a:pt x="194930" y="3051544"/>
                  <a:pt x="202018" y="3040912"/>
                </a:cubicBezTo>
                <a:cubicBezTo>
                  <a:pt x="205562" y="3026735"/>
                  <a:pt x="206894" y="3011813"/>
                  <a:pt x="212651" y="2998381"/>
                </a:cubicBezTo>
                <a:cubicBezTo>
                  <a:pt x="217685" y="2986636"/>
                  <a:pt x="228201" y="2977913"/>
                  <a:pt x="233916" y="2966484"/>
                </a:cubicBezTo>
                <a:cubicBezTo>
                  <a:pt x="242452" y="2949413"/>
                  <a:pt x="247183" y="2930650"/>
                  <a:pt x="255181" y="2913321"/>
                </a:cubicBezTo>
                <a:cubicBezTo>
                  <a:pt x="268465" y="2884538"/>
                  <a:pt x="287686" y="2858333"/>
                  <a:pt x="297711" y="2828260"/>
                </a:cubicBezTo>
                <a:cubicBezTo>
                  <a:pt x="304800" y="2806995"/>
                  <a:pt x="308953" y="2784514"/>
                  <a:pt x="318977" y="2764465"/>
                </a:cubicBezTo>
                <a:cubicBezTo>
                  <a:pt x="326065" y="2750288"/>
                  <a:pt x="333998" y="2736503"/>
                  <a:pt x="340242" y="2721935"/>
                </a:cubicBezTo>
                <a:cubicBezTo>
                  <a:pt x="344657" y="2711633"/>
                  <a:pt x="345431" y="2699834"/>
                  <a:pt x="350874" y="2690037"/>
                </a:cubicBezTo>
                <a:cubicBezTo>
                  <a:pt x="363286" y="2667696"/>
                  <a:pt x="393405" y="2626242"/>
                  <a:pt x="393405" y="2626242"/>
                </a:cubicBezTo>
                <a:cubicBezTo>
                  <a:pt x="415241" y="2560729"/>
                  <a:pt x="390267" y="2630642"/>
                  <a:pt x="425302" y="2551814"/>
                </a:cubicBezTo>
                <a:cubicBezTo>
                  <a:pt x="433054" y="2534373"/>
                  <a:pt x="438031" y="2515722"/>
                  <a:pt x="446567" y="2498651"/>
                </a:cubicBezTo>
                <a:cubicBezTo>
                  <a:pt x="455809" y="2480167"/>
                  <a:pt x="469223" y="2463972"/>
                  <a:pt x="478465" y="2445488"/>
                </a:cubicBezTo>
                <a:cubicBezTo>
                  <a:pt x="525002" y="2352416"/>
                  <a:pt x="479907" y="2431011"/>
                  <a:pt x="510363" y="2349795"/>
                </a:cubicBezTo>
                <a:cubicBezTo>
                  <a:pt x="515928" y="2334954"/>
                  <a:pt x="525384" y="2321833"/>
                  <a:pt x="531628" y="2307265"/>
                </a:cubicBezTo>
                <a:cubicBezTo>
                  <a:pt x="550613" y="2262965"/>
                  <a:pt x="534150" y="2276058"/>
                  <a:pt x="563525" y="2222205"/>
                </a:cubicBezTo>
                <a:cubicBezTo>
                  <a:pt x="575764" y="2199768"/>
                  <a:pt x="595988" y="2181900"/>
                  <a:pt x="606056" y="2158409"/>
                </a:cubicBezTo>
                <a:cubicBezTo>
                  <a:pt x="648020" y="2060490"/>
                  <a:pt x="622980" y="2106439"/>
                  <a:pt x="680484" y="2020186"/>
                </a:cubicBezTo>
                <a:cubicBezTo>
                  <a:pt x="706591" y="1915751"/>
                  <a:pt x="668793" y="2043569"/>
                  <a:pt x="723014" y="1935126"/>
                </a:cubicBezTo>
                <a:cubicBezTo>
                  <a:pt x="729549" y="1922055"/>
                  <a:pt x="725540" y="1904754"/>
                  <a:pt x="733646" y="1892595"/>
                </a:cubicBezTo>
                <a:cubicBezTo>
                  <a:pt x="740734" y="1881962"/>
                  <a:pt x="755842" y="1879646"/>
                  <a:pt x="765544" y="1871330"/>
                </a:cubicBezTo>
                <a:cubicBezTo>
                  <a:pt x="780766" y="1858282"/>
                  <a:pt x="795026" y="1844022"/>
                  <a:pt x="808074" y="1828800"/>
                </a:cubicBezTo>
                <a:cubicBezTo>
                  <a:pt x="816390" y="1819098"/>
                  <a:pt x="820924" y="1806519"/>
                  <a:pt x="829339" y="1796902"/>
                </a:cubicBezTo>
                <a:cubicBezTo>
                  <a:pt x="845842" y="1778041"/>
                  <a:pt x="864781" y="1761460"/>
                  <a:pt x="882502" y="1743739"/>
                </a:cubicBezTo>
                <a:cubicBezTo>
                  <a:pt x="893135" y="1733107"/>
                  <a:pt x="900135" y="1716597"/>
                  <a:pt x="914400" y="1711842"/>
                </a:cubicBezTo>
                <a:lnTo>
                  <a:pt x="946298" y="1701209"/>
                </a:lnTo>
                <a:cubicBezTo>
                  <a:pt x="960475" y="1690577"/>
                  <a:pt x="973801" y="1678704"/>
                  <a:pt x="988828" y="1669312"/>
                </a:cubicBezTo>
                <a:cubicBezTo>
                  <a:pt x="1018864" y="1650539"/>
                  <a:pt x="1032244" y="1647751"/>
                  <a:pt x="1063256" y="1637414"/>
                </a:cubicBezTo>
                <a:cubicBezTo>
                  <a:pt x="1073888" y="1626781"/>
                  <a:pt x="1086812" y="1618027"/>
                  <a:pt x="1095153" y="1605516"/>
                </a:cubicBezTo>
                <a:cubicBezTo>
                  <a:pt x="1101370" y="1596191"/>
                  <a:pt x="1100225" y="1583350"/>
                  <a:pt x="1105786" y="1573619"/>
                </a:cubicBezTo>
                <a:cubicBezTo>
                  <a:pt x="1114578" y="1558233"/>
                  <a:pt x="1127051" y="1545265"/>
                  <a:pt x="1137684" y="1531088"/>
                </a:cubicBezTo>
                <a:cubicBezTo>
                  <a:pt x="1143925" y="1499880"/>
                  <a:pt x="1146687" y="1474638"/>
                  <a:pt x="1158949" y="1446028"/>
                </a:cubicBezTo>
                <a:cubicBezTo>
                  <a:pt x="1165193" y="1431460"/>
                  <a:pt x="1173126" y="1417675"/>
                  <a:pt x="1180214" y="1403498"/>
                </a:cubicBezTo>
                <a:cubicBezTo>
                  <a:pt x="1176670" y="1364512"/>
                  <a:pt x="1184120" y="1322886"/>
                  <a:pt x="1169581" y="1286539"/>
                </a:cubicBezTo>
                <a:cubicBezTo>
                  <a:pt x="1161574" y="1266522"/>
                  <a:pt x="1170907" y="1332397"/>
                  <a:pt x="1158949" y="1350335"/>
                </a:cubicBezTo>
                <a:cubicBezTo>
                  <a:pt x="1152732" y="1359661"/>
                  <a:pt x="1151860" y="1329070"/>
                  <a:pt x="1148316" y="1318437"/>
                </a:cubicBezTo>
                <a:cubicBezTo>
                  <a:pt x="1144772" y="1247553"/>
                  <a:pt x="1143127" y="1176549"/>
                  <a:pt x="1137684" y="1105786"/>
                </a:cubicBezTo>
                <a:cubicBezTo>
                  <a:pt x="1129511" y="999535"/>
                  <a:pt x="1114890" y="1082298"/>
                  <a:pt x="1137684" y="956930"/>
                </a:cubicBezTo>
                <a:cubicBezTo>
                  <a:pt x="1141780" y="934401"/>
                  <a:pt x="1149073" y="916072"/>
                  <a:pt x="1169581" y="903767"/>
                </a:cubicBezTo>
                <a:cubicBezTo>
                  <a:pt x="1179192" y="898001"/>
                  <a:pt x="1190846" y="896679"/>
                  <a:pt x="1201479" y="893135"/>
                </a:cubicBezTo>
                <a:cubicBezTo>
                  <a:pt x="1212112" y="886047"/>
                  <a:pt x="1220676" y="873281"/>
                  <a:pt x="1233377" y="871870"/>
                </a:cubicBezTo>
                <a:cubicBezTo>
                  <a:pt x="1254803" y="869489"/>
                  <a:pt x="1276720" y="875685"/>
                  <a:pt x="1297172" y="882502"/>
                </a:cubicBezTo>
                <a:cubicBezTo>
                  <a:pt x="1316474" y="888936"/>
                  <a:pt x="1349577" y="921997"/>
                  <a:pt x="1360967" y="935665"/>
                </a:cubicBezTo>
                <a:cubicBezTo>
                  <a:pt x="1369148" y="945482"/>
                  <a:pt x="1376517" y="956133"/>
                  <a:pt x="1382232" y="967563"/>
                </a:cubicBezTo>
                <a:cubicBezTo>
                  <a:pt x="1394303" y="991705"/>
                  <a:pt x="1403497" y="1017182"/>
                  <a:pt x="1414130" y="1041991"/>
                </a:cubicBezTo>
                <a:cubicBezTo>
                  <a:pt x="1417674" y="1059712"/>
                  <a:pt x="1420699" y="1077544"/>
                  <a:pt x="1424763" y="1095153"/>
                </a:cubicBezTo>
                <a:cubicBezTo>
                  <a:pt x="1431335" y="1123631"/>
                  <a:pt x="1446028" y="1180214"/>
                  <a:pt x="1446028" y="1180214"/>
                </a:cubicBezTo>
                <a:cubicBezTo>
                  <a:pt x="1449572" y="1208567"/>
                  <a:pt x="1454185" y="1236807"/>
                  <a:pt x="1456660" y="1265274"/>
                </a:cubicBezTo>
                <a:cubicBezTo>
                  <a:pt x="1461276" y="1318355"/>
                  <a:pt x="1463207" y="1371639"/>
                  <a:pt x="1467293" y="1424763"/>
                </a:cubicBezTo>
                <a:cubicBezTo>
                  <a:pt x="1470295" y="1463794"/>
                  <a:pt x="1474381" y="1502735"/>
                  <a:pt x="1477925" y="1541721"/>
                </a:cubicBezTo>
                <a:cubicBezTo>
                  <a:pt x="1481469" y="1644502"/>
                  <a:pt x="1488558" y="1747223"/>
                  <a:pt x="1488558" y="1850065"/>
                </a:cubicBezTo>
                <a:cubicBezTo>
                  <a:pt x="1488558" y="1871623"/>
                  <a:pt x="1477925" y="1892302"/>
                  <a:pt x="1477925" y="1913860"/>
                </a:cubicBezTo>
                <a:cubicBezTo>
                  <a:pt x="1477925" y="1931932"/>
                  <a:pt x="1486002" y="1949133"/>
                  <a:pt x="1488558" y="1967023"/>
                </a:cubicBezTo>
                <a:cubicBezTo>
                  <a:pt x="1493097" y="1998794"/>
                  <a:pt x="1495998" y="2030781"/>
                  <a:pt x="1499191" y="2062716"/>
                </a:cubicBezTo>
                <a:cubicBezTo>
                  <a:pt x="1506630" y="2137110"/>
                  <a:pt x="1505794" y="2212687"/>
                  <a:pt x="1520456" y="2286000"/>
                </a:cubicBezTo>
                <a:cubicBezTo>
                  <a:pt x="1524000" y="2303721"/>
                  <a:pt x="1528117" y="2321337"/>
                  <a:pt x="1531088" y="2339163"/>
                </a:cubicBezTo>
                <a:cubicBezTo>
                  <a:pt x="1535208" y="2363883"/>
                  <a:pt x="1536806" y="2389016"/>
                  <a:pt x="1541721" y="2413591"/>
                </a:cubicBezTo>
                <a:cubicBezTo>
                  <a:pt x="1543919" y="2424581"/>
                  <a:pt x="1545352" y="2436737"/>
                  <a:pt x="1552353" y="2445488"/>
                </a:cubicBezTo>
                <a:cubicBezTo>
                  <a:pt x="1560336" y="2455467"/>
                  <a:pt x="1574272" y="2458770"/>
                  <a:pt x="1584251" y="2466753"/>
                </a:cubicBezTo>
                <a:cubicBezTo>
                  <a:pt x="1650654" y="2519876"/>
                  <a:pt x="1525877" y="2464128"/>
                  <a:pt x="1711842" y="2519916"/>
                </a:cubicBezTo>
                <a:cubicBezTo>
                  <a:pt x="1733107" y="2516372"/>
                  <a:pt x="1756355" y="2518925"/>
                  <a:pt x="1775637" y="2509284"/>
                </a:cubicBezTo>
                <a:cubicBezTo>
                  <a:pt x="1799692" y="2497257"/>
                  <a:pt x="1866622" y="2444759"/>
                  <a:pt x="1892595" y="2413591"/>
                </a:cubicBezTo>
                <a:cubicBezTo>
                  <a:pt x="1900776" y="2403774"/>
                  <a:pt x="1904243" y="2390108"/>
                  <a:pt x="1913860" y="2381693"/>
                </a:cubicBezTo>
                <a:cubicBezTo>
                  <a:pt x="1933094" y="2364863"/>
                  <a:pt x="1956391" y="2353340"/>
                  <a:pt x="1977656" y="2339163"/>
                </a:cubicBezTo>
                <a:cubicBezTo>
                  <a:pt x="1996561" y="2301352"/>
                  <a:pt x="1999122" y="2301244"/>
                  <a:pt x="2009553" y="2264735"/>
                </a:cubicBezTo>
                <a:cubicBezTo>
                  <a:pt x="2013567" y="2250684"/>
                  <a:pt x="2014430" y="2235636"/>
                  <a:pt x="2020186" y="2222205"/>
                </a:cubicBezTo>
                <a:cubicBezTo>
                  <a:pt x="2025220" y="2210459"/>
                  <a:pt x="2034363" y="2200940"/>
                  <a:pt x="2041451" y="2190307"/>
                </a:cubicBezTo>
                <a:cubicBezTo>
                  <a:pt x="2044995" y="2176130"/>
                  <a:pt x="2049470" y="2162154"/>
                  <a:pt x="2052084" y="2147777"/>
                </a:cubicBezTo>
                <a:cubicBezTo>
                  <a:pt x="2063841" y="2083113"/>
                  <a:pt x="2067337" y="2022521"/>
                  <a:pt x="2073349" y="1956391"/>
                </a:cubicBezTo>
                <a:cubicBezTo>
                  <a:pt x="2069805" y="1853609"/>
                  <a:pt x="2068267" y="1750739"/>
                  <a:pt x="2062716" y="1648046"/>
                </a:cubicBezTo>
                <a:cubicBezTo>
                  <a:pt x="2055594" y="1516293"/>
                  <a:pt x="2042843" y="1609195"/>
                  <a:pt x="2062716" y="1509823"/>
                </a:cubicBezTo>
                <a:cubicBezTo>
                  <a:pt x="2048539" y="1506279"/>
                  <a:pt x="2031412" y="1508546"/>
                  <a:pt x="2020186" y="1499191"/>
                </a:cubicBezTo>
                <a:cubicBezTo>
                  <a:pt x="2008010" y="1489044"/>
                  <a:pt x="1999508" y="1472499"/>
                  <a:pt x="1998921" y="1456660"/>
                </a:cubicBezTo>
                <a:cubicBezTo>
                  <a:pt x="1989700" y="1207695"/>
                  <a:pt x="1934941" y="1236983"/>
                  <a:pt x="2041451" y="1201479"/>
                </a:cubicBezTo>
                <a:cubicBezTo>
                  <a:pt x="2052084" y="1190846"/>
                  <a:pt x="2060204" y="1176884"/>
                  <a:pt x="2073349" y="1169581"/>
                </a:cubicBezTo>
                <a:cubicBezTo>
                  <a:pt x="2092943" y="1158695"/>
                  <a:pt x="2116078" y="1155976"/>
                  <a:pt x="2137144" y="1148316"/>
                </a:cubicBezTo>
                <a:cubicBezTo>
                  <a:pt x="2222627" y="1117231"/>
                  <a:pt x="2156876" y="1133737"/>
                  <a:pt x="2243470" y="1116419"/>
                </a:cubicBezTo>
                <a:cubicBezTo>
                  <a:pt x="2277306" y="1138976"/>
                  <a:pt x="2314180" y="1157536"/>
                  <a:pt x="2339163" y="1190846"/>
                </a:cubicBezTo>
                <a:cubicBezTo>
                  <a:pt x="2351563" y="1207379"/>
                  <a:pt x="2356447" y="1229396"/>
                  <a:pt x="2371060" y="1244009"/>
                </a:cubicBezTo>
                <a:cubicBezTo>
                  <a:pt x="2396121" y="1269070"/>
                  <a:pt x="2427767" y="1286540"/>
                  <a:pt x="2456121" y="1307805"/>
                </a:cubicBezTo>
                <a:cubicBezTo>
                  <a:pt x="2466753" y="1325526"/>
                  <a:pt x="2475619" y="1344435"/>
                  <a:pt x="2488018" y="1360967"/>
                </a:cubicBezTo>
                <a:cubicBezTo>
                  <a:pt x="2507624" y="1387108"/>
                  <a:pt x="2534689" y="1407566"/>
                  <a:pt x="2551814" y="1435395"/>
                </a:cubicBezTo>
                <a:cubicBezTo>
                  <a:pt x="2563562" y="1454485"/>
                  <a:pt x="2563803" y="1478785"/>
                  <a:pt x="2573079" y="1499191"/>
                </a:cubicBezTo>
                <a:cubicBezTo>
                  <a:pt x="2581631" y="1518004"/>
                  <a:pt x="2595735" y="1533869"/>
                  <a:pt x="2604977" y="1552353"/>
                </a:cubicBezTo>
                <a:cubicBezTo>
                  <a:pt x="2617048" y="1576495"/>
                  <a:pt x="2624803" y="1602639"/>
                  <a:pt x="2636874" y="1626781"/>
                </a:cubicBezTo>
                <a:cubicBezTo>
                  <a:pt x="2642589" y="1638211"/>
                  <a:pt x="2652424" y="1647249"/>
                  <a:pt x="2658139" y="1658679"/>
                </a:cubicBezTo>
                <a:cubicBezTo>
                  <a:pt x="2666675" y="1675750"/>
                  <a:pt x="2665909" y="1698346"/>
                  <a:pt x="2679405" y="1711842"/>
                </a:cubicBezTo>
                <a:cubicBezTo>
                  <a:pt x="2706513" y="1738950"/>
                  <a:pt x="2743200" y="1754372"/>
                  <a:pt x="2775098" y="1775637"/>
                </a:cubicBezTo>
                <a:cubicBezTo>
                  <a:pt x="2822033" y="1806927"/>
                  <a:pt x="2794463" y="1794396"/>
                  <a:pt x="2860158" y="1807535"/>
                </a:cubicBezTo>
                <a:cubicBezTo>
                  <a:pt x="3076289" y="1789523"/>
                  <a:pt x="2953935" y="1839083"/>
                  <a:pt x="2998381" y="1765005"/>
                </a:cubicBezTo>
                <a:cubicBezTo>
                  <a:pt x="3003539" y="1756409"/>
                  <a:pt x="3012558" y="1750828"/>
                  <a:pt x="3019646" y="1743739"/>
                </a:cubicBezTo>
                <a:cubicBezTo>
                  <a:pt x="3023190" y="1729562"/>
                  <a:pt x="3030279" y="1715822"/>
                  <a:pt x="3030279" y="1701209"/>
                </a:cubicBezTo>
                <a:cubicBezTo>
                  <a:pt x="3030279" y="1663393"/>
                  <a:pt x="3012240" y="1668455"/>
                  <a:pt x="2987749" y="1648046"/>
                </a:cubicBezTo>
                <a:cubicBezTo>
                  <a:pt x="2976198" y="1638420"/>
                  <a:pt x="2966484" y="1626781"/>
                  <a:pt x="2955851" y="1616149"/>
                </a:cubicBezTo>
                <a:cubicBezTo>
                  <a:pt x="2940638" y="1585722"/>
                  <a:pt x="2931775" y="1573008"/>
                  <a:pt x="2923953" y="1541721"/>
                </a:cubicBezTo>
                <a:cubicBezTo>
                  <a:pt x="2905559" y="1468143"/>
                  <a:pt x="2927062" y="1509170"/>
                  <a:pt x="2892056" y="1456660"/>
                </a:cubicBezTo>
                <a:cubicBezTo>
                  <a:pt x="2890376" y="1448261"/>
                  <a:pt x="2876248" y="1373246"/>
                  <a:pt x="2870791" y="1360967"/>
                </a:cubicBezTo>
                <a:cubicBezTo>
                  <a:pt x="2862398" y="1342082"/>
                  <a:pt x="2849526" y="1325526"/>
                  <a:pt x="2838893" y="1307805"/>
                </a:cubicBezTo>
                <a:cubicBezTo>
                  <a:pt x="2834583" y="1290567"/>
                  <a:pt x="2825947" y="1251401"/>
                  <a:pt x="2817628" y="1233377"/>
                </a:cubicBezTo>
                <a:cubicBezTo>
                  <a:pt x="2801023" y="1197399"/>
                  <a:pt x="2774076" y="1165493"/>
                  <a:pt x="2764465" y="1127051"/>
                </a:cubicBezTo>
                <a:cubicBezTo>
                  <a:pt x="2760921" y="1112874"/>
                  <a:pt x="2759767" y="1097875"/>
                  <a:pt x="2753832" y="1084521"/>
                </a:cubicBezTo>
                <a:cubicBezTo>
                  <a:pt x="2745439" y="1065636"/>
                  <a:pt x="2731971" y="1049423"/>
                  <a:pt x="2721935" y="1031358"/>
                </a:cubicBezTo>
                <a:cubicBezTo>
                  <a:pt x="2714238" y="1017503"/>
                  <a:pt x="2709071" y="1002269"/>
                  <a:pt x="2700670" y="988828"/>
                </a:cubicBezTo>
                <a:cubicBezTo>
                  <a:pt x="2631660" y="878413"/>
                  <a:pt x="2701385" y="1011526"/>
                  <a:pt x="2647507" y="903767"/>
                </a:cubicBezTo>
                <a:cubicBezTo>
                  <a:pt x="2665228" y="864781"/>
                  <a:pt x="2671623" y="818277"/>
                  <a:pt x="2700670" y="786809"/>
                </a:cubicBezTo>
                <a:cubicBezTo>
                  <a:pt x="2718171" y="767850"/>
                  <a:pt x="2750437" y="773132"/>
                  <a:pt x="2775098" y="765544"/>
                </a:cubicBezTo>
                <a:cubicBezTo>
                  <a:pt x="2775141" y="765531"/>
                  <a:pt x="2854821" y="738969"/>
                  <a:pt x="2870791" y="733646"/>
                </a:cubicBezTo>
                <a:cubicBezTo>
                  <a:pt x="2881423" y="730102"/>
                  <a:pt x="2891490" y="723481"/>
                  <a:pt x="2902688" y="723014"/>
                </a:cubicBezTo>
                <a:lnTo>
                  <a:pt x="3157870" y="712381"/>
                </a:lnTo>
                <a:cubicBezTo>
                  <a:pt x="3196856" y="708837"/>
                  <a:pt x="3236075" y="707285"/>
                  <a:pt x="3274828" y="701749"/>
                </a:cubicBezTo>
                <a:cubicBezTo>
                  <a:pt x="3285923" y="700164"/>
                  <a:pt x="3295573" y="692231"/>
                  <a:pt x="3306725" y="691116"/>
                </a:cubicBezTo>
                <a:cubicBezTo>
                  <a:pt x="3366781" y="685110"/>
                  <a:pt x="3427228" y="684028"/>
                  <a:pt x="3487479" y="680484"/>
                </a:cubicBezTo>
                <a:cubicBezTo>
                  <a:pt x="3686300" y="636302"/>
                  <a:pt x="3520531" y="685223"/>
                  <a:pt x="3615070" y="637953"/>
                </a:cubicBezTo>
                <a:cubicBezTo>
                  <a:pt x="3625094" y="632941"/>
                  <a:pt x="3636473" y="631256"/>
                  <a:pt x="3646967" y="627321"/>
                </a:cubicBezTo>
                <a:cubicBezTo>
                  <a:pt x="3680429" y="614773"/>
                  <a:pt x="3705384" y="607629"/>
                  <a:pt x="3732028" y="584791"/>
                </a:cubicBezTo>
                <a:cubicBezTo>
                  <a:pt x="3766493" y="555249"/>
                  <a:pt x="3780732" y="535742"/>
                  <a:pt x="3806456" y="499730"/>
                </a:cubicBezTo>
                <a:cubicBezTo>
                  <a:pt x="3813883" y="489332"/>
                  <a:pt x="3819540" y="477650"/>
                  <a:pt x="3827721" y="467833"/>
                </a:cubicBezTo>
                <a:cubicBezTo>
                  <a:pt x="3837347" y="456281"/>
                  <a:pt x="3848986" y="446568"/>
                  <a:pt x="3859618" y="435935"/>
                </a:cubicBezTo>
                <a:cubicBezTo>
                  <a:pt x="3886343" y="355762"/>
                  <a:pt x="3850294" y="454582"/>
                  <a:pt x="3891516" y="372139"/>
                </a:cubicBezTo>
                <a:cubicBezTo>
                  <a:pt x="3916257" y="322658"/>
                  <a:pt x="3884240" y="349759"/>
                  <a:pt x="3923414" y="287079"/>
                </a:cubicBezTo>
                <a:cubicBezTo>
                  <a:pt x="3931383" y="274328"/>
                  <a:pt x="3944679" y="265814"/>
                  <a:pt x="3955311" y="255181"/>
                </a:cubicBezTo>
                <a:cubicBezTo>
                  <a:pt x="3982039" y="175002"/>
                  <a:pt x="3945983" y="273838"/>
                  <a:pt x="3987209" y="191386"/>
                </a:cubicBezTo>
                <a:cubicBezTo>
                  <a:pt x="4039228" y="87347"/>
                  <a:pt x="3980474" y="180223"/>
                  <a:pt x="4029739" y="106326"/>
                </a:cubicBezTo>
                <a:cubicBezTo>
                  <a:pt x="4033147" y="92696"/>
                  <a:pt x="4043377" y="47154"/>
                  <a:pt x="4051005" y="31898"/>
                </a:cubicBezTo>
                <a:cubicBezTo>
                  <a:pt x="4056720" y="20468"/>
                  <a:pt x="4065182" y="10633"/>
                  <a:pt x="4072270" y="0"/>
                </a:cubicBezTo>
              </a:path>
            </a:pathLst>
          </a:cu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9" name="TextBox 108">
            <a:extLst>
              <a:ext uri="{FF2B5EF4-FFF2-40B4-BE49-F238E27FC236}">
                <a16:creationId xmlns:a16="http://schemas.microsoft.com/office/drawing/2014/main" id="{8109D42D-4CBF-5704-E16D-F60736C0C662}"/>
              </a:ext>
            </a:extLst>
          </p:cNvPr>
          <p:cNvSpPr txBox="1"/>
          <p:nvPr/>
        </p:nvSpPr>
        <p:spPr>
          <a:xfrm>
            <a:off x="8976036" y="6080830"/>
            <a:ext cx="1455655" cy="369332"/>
          </a:xfrm>
          <a:prstGeom prst="rect">
            <a:avLst/>
          </a:prstGeom>
          <a:noFill/>
        </p:spPr>
        <p:txBody>
          <a:bodyPr wrap="none" rtlCol="0">
            <a:spAutoFit/>
          </a:bodyPr>
          <a:lstStyle/>
          <a:p>
            <a:r>
              <a:rPr lang="en-AU" dirty="0"/>
              <a:t>High variance</a:t>
            </a:r>
          </a:p>
        </p:txBody>
      </p:sp>
    </p:spTree>
    <p:extLst>
      <p:ext uri="{BB962C8B-B14F-4D97-AF65-F5344CB8AC3E}">
        <p14:creationId xmlns:p14="http://schemas.microsoft.com/office/powerpoint/2010/main" val="2105310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DFAB-8D98-611B-FBAD-6776048DBAAE}"/>
              </a:ext>
            </a:extLst>
          </p:cNvPr>
          <p:cNvSpPr>
            <a:spLocks noGrp="1"/>
          </p:cNvSpPr>
          <p:nvPr>
            <p:ph type="title"/>
          </p:nvPr>
        </p:nvSpPr>
        <p:spPr/>
        <p:txBody>
          <a:bodyPr/>
          <a:lstStyle/>
          <a:p>
            <a:r>
              <a:rPr lang="en-AU" dirty="0"/>
              <a:t>Eye diagram</a:t>
            </a:r>
          </a:p>
        </p:txBody>
      </p:sp>
      <p:pic>
        <p:nvPicPr>
          <p:cNvPr id="1026" name="Picture 2">
            <a:extLst>
              <a:ext uri="{FF2B5EF4-FFF2-40B4-BE49-F238E27FC236}">
                <a16:creationId xmlns:a16="http://schemas.microsoft.com/office/drawing/2014/main" id="{DDB889ED-8BCE-0DDB-3AA4-A39FC248CA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70891" y="1825625"/>
            <a:ext cx="485021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398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2004-87F6-80CE-E74B-49930420CDB6}"/>
              </a:ext>
            </a:extLst>
          </p:cNvPr>
          <p:cNvSpPr>
            <a:spLocks noGrp="1"/>
          </p:cNvSpPr>
          <p:nvPr>
            <p:ph type="title"/>
          </p:nvPr>
        </p:nvSpPr>
        <p:spPr>
          <a:xfrm>
            <a:off x="838200" y="14251"/>
            <a:ext cx="10515600" cy="1325563"/>
          </a:xfrm>
        </p:spPr>
        <p:txBody>
          <a:bodyPr/>
          <a:lstStyle/>
          <a:p>
            <a:pPr algn="ctr"/>
            <a:r>
              <a:rPr lang="en-AU" dirty="0"/>
              <a:t>Generalization Error, Bias and Variance</a:t>
            </a:r>
          </a:p>
        </p:txBody>
      </p:sp>
      <p:pic>
        <p:nvPicPr>
          <p:cNvPr id="5" name="Content Placeholder 4">
            <a:extLst>
              <a:ext uri="{FF2B5EF4-FFF2-40B4-BE49-F238E27FC236}">
                <a16:creationId xmlns:a16="http://schemas.microsoft.com/office/drawing/2014/main" id="{F7676486-C5C3-2540-9014-40F1616F3B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0529" y="1317953"/>
            <a:ext cx="6010942" cy="5366682"/>
          </a:xfrm>
        </p:spPr>
      </p:pic>
    </p:spTree>
    <p:extLst>
      <p:ext uri="{BB962C8B-B14F-4D97-AF65-F5344CB8AC3E}">
        <p14:creationId xmlns:p14="http://schemas.microsoft.com/office/powerpoint/2010/main" val="3147045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887C-06BA-84A0-C69F-35AEA5716E12}"/>
              </a:ext>
            </a:extLst>
          </p:cNvPr>
          <p:cNvSpPr>
            <a:spLocks noGrp="1"/>
          </p:cNvSpPr>
          <p:nvPr>
            <p:ph type="title"/>
          </p:nvPr>
        </p:nvSpPr>
        <p:spPr/>
        <p:txBody>
          <a:bodyPr/>
          <a:lstStyle/>
          <a:p>
            <a:r>
              <a:rPr lang="en-AU" dirty="0"/>
              <a:t>Bias </a:t>
            </a:r>
          </a:p>
        </p:txBody>
      </p:sp>
      <p:sp>
        <p:nvSpPr>
          <p:cNvPr id="3" name="Content Placeholder 2">
            <a:extLst>
              <a:ext uri="{FF2B5EF4-FFF2-40B4-BE49-F238E27FC236}">
                <a16:creationId xmlns:a16="http://schemas.microsoft.com/office/drawing/2014/main" id="{B481F1D1-6070-4D59-5F41-DE56A4972550}"/>
              </a:ext>
            </a:extLst>
          </p:cNvPr>
          <p:cNvSpPr>
            <a:spLocks noGrp="1"/>
          </p:cNvSpPr>
          <p:nvPr>
            <p:ph sz="half" idx="1"/>
          </p:nvPr>
        </p:nvSpPr>
        <p:spPr/>
        <p:txBody>
          <a:bodyPr>
            <a:normAutofit/>
          </a:bodyPr>
          <a:lstStyle/>
          <a:p>
            <a:r>
              <a:rPr lang="en-AU" dirty="0"/>
              <a:t>Bias error = 1 – Accuracy of a random forest</a:t>
            </a:r>
          </a:p>
        </p:txBody>
      </p:sp>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B78EE824-AF7B-C85F-18D4-24BCC4A5273C}"/>
                  </a:ext>
                </a:extLst>
              </p:cNvPr>
              <p:cNvSpPr txBox="1">
                <a:spLocks/>
              </p:cNvSpPr>
              <p:nvPr/>
            </p:nvSpPr>
            <p:spPr>
              <a:xfrm>
                <a:off x="5823857"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We have a training data set consist of points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3</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𝑛</m:t>
                        </m:r>
                      </m:sub>
                    </m:sSub>
                  </m:oMath>
                </a14:m>
                <a:r>
                  <a:rPr lang="en-AU" dirty="0"/>
                  <a:t> and real values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𝑖</m:t>
                        </m:r>
                      </m:sub>
                    </m:sSub>
                  </m:oMath>
                </a14:m>
                <a:r>
                  <a:rPr lang="en-AU" dirty="0"/>
                  <a:t> associated with each point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oMath>
                </a14:m>
                <a:r>
                  <a:rPr lang="en-AU" dirty="0"/>
                  <a:t>. </a:t>
                </a:r>
                <a:endParaRPr lang="en-AU"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𝑦</m:t>
                      </m:r>
                      <m:r>
                        <a:rPr lang="en-AU" b="0" i="1" smtClean="0">
                          <a:latin typeface="Cambria Math" panose="02040503050406030204" pitchFamily="18" charset="0"/>
                        </a:rPr>
                        <m:t>=</m:t>
                      </m:r>
                      <m:r>
                        <a:rPr lang="en-AU" b="0" i="1" smtClean="0">
                          <a:latin typeface="Cambria Math" panose="02040503050406030204" pitchFamily="18" charset="0"/>
                        </a:rPr>
                        <m:t>𝑓</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e>
                      </m:d>
                      <m:r>
                        <a:rPr lang="en-AU" b="0" i="1" smtClean="0">
                          <a:latin typeface="Cambria Math" panose="02040503050406030204" pitchFamily="18" charset="0"/>
                        </a:rPr>
                        <m:t>+ </m:t>
                      </m:r>
                      <m:r>
                        <a:rPr lang="en-AU" b="0" i="1" smtClean="0">
                          <a:latin typeface="Cambria Math" panose="02040503050406030204" pitchFamily="18" charset="0"/>
                          <a:ea typeface="Cambria Math" panose="02040503050406030204" pitchFamily="18" charset="0"/>
                        </a:rPr>
                        <m:t>𝜀</m:t>
                      </m:r>
                    </m:oMath>
                  </m:oMathPara>
                </a14:m>
                <a:endParaRPr lang="en-AU" dirty="0"/>
              </a:p>
              <a:p>
                <a:pPr marL="0" indent="0">
                  <a:buNone/>
                </a:pPr>
                <a:r>
                  <a:rPr lang="en-AU" dirty="0"/>
                  <a:t>Where the noise, </a:t>
                </a:r>
                <a14:m>
                  <m:oMath xmlns:m="http://schemas.openxmlformats.org/officeDocument/2006/math">
                    <m:r>
                      <a:rPr lang="en-AU" b="0" i="1" smtClean="0">
                        <a:latin typeface="Cambria Math" panose="02040503050406030204" pitchFamily="18" charset="0"/>
                        <a:ea typeface="Cambria Math" panose="02040503050406030204" pitchFamily="18" charset="0"/>
                      </a:rPr>
                      <m:t>𝜀</m:t>
                    </m:r>
                  </m:oMath>
                </a14:m>
                <a:r>
                  <a:rPr lang="en-AU" dirty="0"/>
                  <a:t>, has zero mean and variance </a:t>
                </a:r>
                <a14:m>
                  <m:oMath xmlns:m="http://schemas.openxmlformats.org/officeDocument/2006/math">
                    <m:sSup>
                      <m:sSupPr>
                        <m:ctrlPr>
                          <a:rPr lang="en-AU" b="0" i="1" smtClean="0">
                            <a:latin typeface="Cambria Math" panose="02040503050406030204" pitchFamily="18" charset="0"/>
                            <a:ea typeface="Cambria Math" panose="02040503050406030204" pitchFamily="18" charset="0"/>
                          </a:rPr>
                        </m:ctrlPr>
                      </m:sSupPr>
                      <m:e>
                        <m:r>
                          <a:rPr lang="en-AU" i="1" smtClean="0">
                            <a:latin typeface="Cambria Math" panose="02040503050406030204" pitchFamily="18" charset="0"/>
                            <a:ea typeface="Cambria Math" panose="02040503050406030204" pitchFamily="18" charset="0"/>
                          </a:rPr>
                          <m:t>𝜎</m:t>
                        </m:r>
                      </m:e>
                      <m:sup>
                        <m:r>
                          <a:rPr lang="en-AU" b="0" i="1" smtClean="0">
                            <a:latin typeface="Cambria Math" panose="02040503050406030204" pitchFamily="18" charset="0"/>
                            <a:ea typeface="Cambria Math" panose="02040503050406030204" pitchFamily="18" charset="0"/>
                          </a:rPr>
                          <m:t>2</m:t>
                        </m:r>
                      </m:sup>
                    </m:sSup>
                    <m:r>
                      <a:rPr lang="en-AU" b="0" i="1" smtClean="0">
                        <a:latin typeface="Cambria Math" panose="02040503050406030204" pitchFamily="18" charset="0"/>
                        <a:ea typeface="Cambria Math" panose="02040503050406030204" pitchFamily="18" charset="0"/>
                      </a:rPr>
                      <m:t>.</m:t>
                    </m:r>
                  </m:oMath>
                </a14:m>
                <a:endParaRPr lang="en-AU" dirty="0"/>
              </a:p>
              <a:p>
                <a:r>
                  <a:rPr lang="en-AU" dirty="0"/>
                  <a:t>We want to find a function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𝑐𝑎𝑝</m:t>
                        </m:r>
                      </m:sub>
                    </m:sSub>
                    <m:r>
                      <a:rPr lang="en-AU" b="0" i="1" smtClean="0">
                        <a:latin typeface="Cambria Math" panose="02040503050406030204" pitchFamily="18" charset="0"/>
                      </a:rPr>
                      <m:t>(</m:t>
                    </m:r>
                    <m:r>
                      <a:rPr lang="en-AU" b="0" i="1" smtClean="0">
                        <a:latin typeface="Cambria Math" panose="02040503050406030204" pitchFamily="18" charset="0"/>
                      </a:rPr>
                      <m:t>𝑥</m:t>
                    </m:r>
                    <m:r>
                      <a:rPr lang="en-AU" b="0" i="1" smtClean="0">
                        <a:latin typeface="Cambria Math" panose="02040503050406030204" pitchFamily="18" charset="0"/>
                      </a:rPr>
                      <m:t>,</m:t>
                    </m:r>
                    <m:r>
                      <a:rPr lang="en-AU" b="0" i="1" smtClean="0">
                        <a:latin typeface="Cambria Math" panose="02040503050406030204" pitchFamily="18" charset="0"/>
                      </a:rPr>
                      <m:t>𝐷</m:t>
                    </m:r>
                    <m:r>
                      <a:rPr lang="en-AU" b="0" i="1" smtClean="0">
                        <a:latin typeface="Cambria Math" panose="02040503050406030204" pitchFamily="18" charset="0"/>
                      </a:rPr>
                      <m:t>)</m:t>
                    </m:r>
                  </m:oMath>
                </a14:m>
                <a:r>
                  <a:rPr lang="en-AU" dirty="0"/>
                  <a:t>, that approximates the true function </a:t>
                </a:r>
                <a14:m>
                  <m:oMath xmlns:m="http://schemas.openxmlformats.org/officeDocument/2006/math">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𝑥</m:t>
                        </m:r>
                      </m:e>
                    </m:d>
                  </m:oMath>
                </a14:m>
                <a:endParaRPr lang="en-AU" dirty="0"/>
              </a:p>
            </p:txBody>
          </p:sp>
        </mc:Choice>
        <mc:Fallback xmlns="">
          <p:sp>
            <p:nvSpPr>
              <p:cNvPr id="25" name="Content Placeholder 2">
                <a:extLst>
                  <a:ext uri="{FF2B5EF4-FFF2-40B4-BE49-F238E27FC236}">
                    <a16:creationId xmlns:a16="http://schemas.microsoft.com/office/drawing/2014/main" id="{B78EE824-AF7B-C85F-18D4-24BCC4A5273C}"/>
                  </a:ext>
                </a:extLst>
              </p:cNvPr>
              <p:cNvSpPr txBox="1">
                <a:spLocks noRot="1" noChangeAspect="1" noMove="1" noResize="1" noEditPoints="1" noAdjustHandles="1" noChangeArrowheads="1" noChangeShapeType="1" noTextEdit="1"/>
              </p:cNvSpPr>
              <p:nvPr/>
            </p:nvSpPr>
            <p:spPr>
              <a:xfrm>
                <a:off x="5823857" y="1825625"/>
                <a:ext cx="5181600" cy="4351338"/>
              </a:xfrm>
              <a:prstGeom prst="rect">
                <a:avLst/>
              </a:prstGeom>
              <a:blipFill>
                <a:blip r:embed="rId2"/>
                <a:stretch>
                  <a:fillRect l="-2353" t="-2241" r="-3882" b="-840"/>
                </a:stretch>
              </a:blipFill>
            </p:spPr>
            <p:txBody>
              <a:bodyPr/>
              <a:lstStyle/>
              <a:p>
                <a:r>
                  <a:rPr lang="en-AU">
                    <a:noFill/>
                  </a:rPr>
                  <a:t> </a:t>
                </a:r>
              </a:p>
            </p:txBody>
          </p:sp>
        </mc:Fallback>
      </mc:AlternateContent>
    </p:spTree>
    <p:extLst>
      <p:ext uri="{BB962C8B-B14F-4D97-AF65-F5344CB8AC3E}">
        <p14:creationId xmlns:p14="http://schemas.microsoft.com/office/powerpoint/2010/main" val="1099529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247013-8D09-94A6-F8CF-80FC572850C3}"/>
                  </a:ext>
                </a:extLst>
              </p:cNvPr>
              <p:cNvSpPr>
                <a:spLocks noGrp="1"/>
              </p:cNvSpPr>
              <p:nvPr>
                <p:ph idx="1"/>
              </p:nvPr>
            </p:nvSpPr>
            <p:spPr>
              <a:xfrm>
                <a:off x="831997" y="305168"/>
                <a:ext cx="10528005" cy="6095631"/>
              </a:xfrm>
            </p:spPr>
            <p:txBody>
              <a:bodyPr/>
              <a:lstStyle/>
              <a:p>
                <a14:m>
                  <m:oMath xmlns:m="http://schemas.openxmlformats.org/officeDocument/2006/math">
                    <m:r>
                      <a:rPr lang="en-AU" b="0" i="1" smtClean="0">
                        <a:latin typeface="Cambria Math" panose="02040503050406030204" pitchFamily="18" charset="0"/>
                      </a:rPr>
                      <m:t>𝐷</m:t>
                    </m:r>
                    <m:r>
                      <a:rPr lang="en-AU" b="0" i="1" smtClean="0">
                        <a:latin typeface="Cambria Math" panose="02040503050406030204" pitchFamily="18" charset="0"/>
                      </a:rPr>
                      <m:t>=</m:t>
                    </m:r>
                    <m:d>
                      <m:dPr>
                        <m:begChr m:val="{"/>
                        <m:endChr m:val="}"/>
                        <m:ctrlPr>
                          <a:rPr lang="en-AU" b="0" i="1" smtClean="0">
                            <a:latin typeface="Cambria Math" panose="02040503050406030204" pitchFamily="18" charset="0"/>
                          </a:rPr>
                        </m:ctrlPr>
                      </m:dPr>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1</m:t>
                                </m:r>
                              </m:sub>
                            </m:sSub>
                          </m:e>
                        </m:d>
                        <m:r>
                          <a:rPr lang="en-AU" b="0" i="1" smtClean="0">
                            <a:latin typeface="Cambria Math" panose="02040503050406030204" pitchFamily="18" charset="0"/>
                          </a:rPr>
                          <m:t>,</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2</m:t>
                                </m:r>
                              </m:sub>
                            </m:sSub>
                          </m:e>
                        </m:d>
                        <m:r>
                          <a:rPr lang="en-AU" b="0" i="1" smtClean="0">
                            <a:latin typeface="Cambria Math" panose="02040503050406030204" pitchFamily="18" charset="0"/>
                          </a:rPr>
                          <m:t>,…,</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𝑛</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𝑛</m:t>
                                </m:r>
                              </m:sub>
                            </m:sSub>
                          </m:e>
                        </m:d>
                      </m:e>
                    </m:d>
                  </m:oMath>
                </a14:m>
                <a:endParaRPr lang="en-AU" dirty="0"/>
              </a:p>
              <a:p>
                <a14:m>
                  <m:oMath xmlns:m="http://schemas.openxmlformats.org/officeDocument/2006/math">
                    <m:r>
                      <a:rPr lang="en-AU" b="0" i="1" smtClean="0">
                        <a:latin typeface="Cambria Math" panose="02040503050406030204" pitchFamily="18" charset="0"/>
                      </a:rPr>
                      <m:t>𝐵𝑖𝑎𝑠</m:t>
                    </m:r>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𝑦</m:t>
                            </m:r>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𝑐𝑎𝑝</m:t>
                                </m:r>
                              </m:sub>
                            </m:sSub>
                            <m:d>
                              <m:dPr>
                                <m:ctrlPr>
                                  <a:rPr lang="en-AU" b="0" i="1" smtClean="0">
                                    <a:latin typeface="Cambria Math" panose="02040503050406030204" pitchFamily="18" charset="0"/>
                                  </a:rPr>
                                </m:ctrlPr>
                              </m:dPr>
                              <m:e>
                                <m:r>
                                  <a:rPr lang="en-AU" b="0" i="1" smtClean="0">
                                    <a:latin typeface="Cambria Math" panose="02040503050406030204" pitchFamily="18" charset="0"/>
                                  </a:rPr>
                                  <m:t>𝑥</m:t>
                                </m:r>
                                <m:r>
                                  <a:rPr lang="en-AU" b="0" i="1" smtClean="0">
                                    <a:latin typeface="Cambria Math" panose="02040503050406030204" pitchFamily="18" charset="0"/>
                                  </a:rPr>
                                  <m:t>;</m:t>
                                </m:r>
                                <m:r>
                                  <a:rPr lang="en-AU" b="0" i="1" smtClean="0">
                                    <a:latin typeface="Cambria Math" panose="02040503050406030204" pitchFamily="18" charset="0"/>
                                  </a:rPr>
                                  <m:t>𝐷</m:t>
                                </m:r>
                              </m:e>
                            </m:d>
                          </m:e>
                        </m:d>
                      </m:e>
                      <m:sup>
                        <m:r>
                          <a:rPr lang="en-AU" b="0" i="1" smtClean="0">
                            <a:latin typeface="Cambria Math" panose="02040503050406030204" pitchFamily="18" charset="0"/>
                          </a:rPr>
                          <m:t>2</m:t>
                        </m:r>
                      </m:sup>
                    </m:sSup>
                  </m:oMath>
                </a14:m>
                <a:endParaRPr lang="en-AU" dirty="0"/>
              </a:p>
              <a:p>
                <a:r>
                  <a:rPr lang="en-AU" dirty="0"/>
                  <a:t>Variance error:</a:t>
                </a:r>
              </a:p>
              <a:p>
                <a:pPr lvl="1"/>
                <a:r>
                  <a:rPr lang="en-AU" dirty="0"/>
                  <a:t>Variance error is variability of a target function's form with respect to different training sets. Models with small variance error will not change much if you replace couple of samples in training set. Models with high variance might be affected even with small changes in training set.</a:t>
                </a:r>
              </a:p>
              <a:p>
                <a:r>
                  <a:rPr lang="en-AU" dirty="0"/>
                  <a:t>If the model learns to fit very closely to the points on a particular dataset, when it used to predict on another dataset it may not predict as accurately as it did in the first.</a:t>
                </a:r>
              </a:p>
              <a:p>
                <a:r>
                  <a:rPr lang="en-AU" dirty="0"/>
                  <a:t>Variance is the difference in the fits between different datasets.</a:t>
                </a:r>
              </a:p>
              <a:p>
                <a:r>
                  <a:rPr lang="en-AU" dirty="0">
                    <a:hlinkClick r:id="rId2"/>
                  </a:rPr>
                  <a:t>https://www.machinelearningplus.com/machine-learning/bias-variance-tradeoff/</a:t>
                </a:r>
                <a:endParaRPr lang="en-AU" dirty="0"/>
              </a:p>
              <a:p>
                <a:endParaRPr lang="en-AU" dirty="0"/>
              </a:p>
              <a:p>
                <a:endParaRPr lang="en-AU" dirty="0"/>
              </a:p>
            </p:txBody>
          </p:sp>
        </mc:Choice>
        <mc:Fallback xmlns="">
          <p:sp>
            <p:nvSpPr>
              <p:cNvPr id="3" name="Content Placeholder 2">
                <a:extLst>
                  <a:ext uri="{FF2B5EF4-FFF2-40B4-BE49-F238E27FC236}">
                    <a16:creationId xmlns:a16="http://schemas.microsoft.com/office/drawing/2014/main" id="{9B247013-8D09-94A6-F8CF-80FC572850C3}"/>
                  </a:ext>
                </a:extLst>
              </p:cNvPr>
              <p:cNvSpPr>
                <a:spLocks noGrp="1" noRot="1" noChangeAspect="1" noMove="1" noResize="1" noEditPoints="1" noAdjustHandles="1" noChangeArrowheads="1" noChangeShapeType="1" noTextEdit="1"/>
              </p:cNvSpPr>
              <p:nvPr>
                <p:ph idx="1"/>
              </p:nvPr>
            </p:nvSpPr>
            <p:spPr>
              <a:xfrm>
                <a:off x="831997" y="305168"/>
                <a:ext cx="10528005" cy="6095631"/>
              </a:xfrm>
              <a:blipFill>
                <a:blip r:embed="rId3"/>
                <a:stretch>
                  <a:fillRect l="-1042" r="-1505"/>
                </a:stretch>
              </a:blipFill>
            </p:spPr>
            <p:txBody>
              <a:bodyPr/>
              <a:lstStyle/>
              <a:p>
                <a:r>
                  <a:rPr lang="en-AU">
                    <a:noFill/>
                  </a:rPr>
                  <a:t> </a:t>
                </a:r>
              </a:p>
            </p:txBody>
          </p:sp>
        </mc:Fallback>
      </mc:AlternateContent>
    </p:spTree>
    <p:extLst>
      <p:ext uri="{BB962C8B-B14F-4D97-AF65-F5344CB8AC3E}">
        <p14:creationId xmlns:p14="http://schemas.microsoft.com/office/powerpoint/2010/main" val="1291481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465D01-077F-9044-88F1-32B5D5B3ED62}"/>
              </a:ext>
            </a:extLst>
          </p:cNvPr>
          <p:cNvSpPr>
            <a:spLocks noGrp="1"/>
          </p:cNvSpPr>
          <p:nvPr>
            <p:ph idx="1"/>
          </p:nvPr>
        </p:nvSpPr>
        <p:spPr>
          <a:xfrm>
            <a:off x="838200" y="308344"/>
            <a:ext cx="10515600" cy="5868619"/>
          </a:xfrm>
        </p:spPr>
        <p:txBody>
          <a:bodyPr/>
          <a:lstStyle/>
          <a:p>
            <a:r>
              <a:rPr lang="en-AU" dirty="0"/>
              <a:t>If a model has high bias, then it implies that the model is too simple and does not capture the relationship between the variables. This is called the </a:t>
            </a:r>
            <a:r>
              <a:rPr lang="en-AU" b="1" dirty="0"/>
              <a:t>underfitting</a:t>
            </a:r>
            <a:r>
              <a:rPr lang="en-AU" dirty="0"/>
              <a:t> of data.</a:t>
            </a:r>
          </a:p>
          <a:p>
            <a:endParaRPr lang="en-AU" dirty="0"/>
          </a:p>
        </p:txBody>
      </p:sp>
    </p:spTree>
    <p:extLst>
      <p:ext uri="{BB962C8B-B14F-4D97-AF65-F5344CB8AC3E}">
        <p14:creationId xmlns:p14="http://schemas.microsoft.com/office/powerpoint/2010/main" val="2338002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E0DA-740D-12CE-C2E6-2C3148962A33}"/>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E551D88D-600C-2F84-FDB2-E2E97D841CB0}"/>
              </a:ext>
            </a:extLst>
          </p:cNvPr>
          <p:cNvSpPr>
            <a:spLocks noGrp="1"/>
          </p:cNvSpPr>
          <p:nvPr>
            <p:ph type="body" idx="1"/>
          </p:nvPr>
        </p:nvSpPr>
        <p:spPr/>
        <p:txBody>
          <a:bodyPr/>
          <a:lstStyle/>
          <a:p>
            <a:r>
              <a:rPr lang="en-US" dirty="0"/>
              <a:t>Identifying the qualitative nature of data</a:t>
            </a:r>
          </a:p>
        </p:txBody>
      </p:sp>
    </p:spTree>
    <p:extLst>
      <p:ext uri="{BB962C8B-B14F-4D97-AF65-F5344CB8AC3E}">
        <p14:creationId xmlns:p14="http://schemas.microsoft.com/office/powerpoint/2010/main" val="1581454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8CA92D-805D-D602-0784-A87A1FF57EC6}"/>
              </a:ext>
            </a:extLst>
          </p:cNvPr>
          <p:cNvSpPr>
            <a:spLocks noGrp="1"/>
          </p:cNvSpPr>
          <p:nvPr>
            <p:ph type="title"/>
          </p:nvPr>
        </p:nvSpPr>
        <p:spPr/>
        <p:txBody>
          <a:bodyPr/>
          <a:lstStyle/>
          <a:p>
            <a:r>
              <a:rPr lang="en-AU" dirty="0"/>
              <a:t>Machine Learning</a:t>
            </a:r>
          </a:p>
        </p:txBody>
      </p:sp>
      <p:sp>
        <p:nvSpPr>
          <p:cNvPr id="7" name="Text Placeholder 6">
            <a:extLst>
              <a:ext uri="{FF2B5EF4-FFF2-40B4-BE49-F238E27FC236}">
                <a16:creationId xmlns:a16="http://schemas.microsoft.com/office/drawing/2014/main" id="{6F74EEE4-31CE-6F9F-49E8-866488683C00}"/>
              </a:ext>
            </a:extLst>
          </p:cNvPr>
          <p:cNvSpPr>
            <a:spLocks noGrp="1"/>
          </p:cNvSpPr>
          <p:nvPr>
            <p:ph type="body" idx="1"/>
          </p:nvPr>
        </p:nvSpPr>
        <p:spPr/>
        <p:txBody>
          <a:bodyPr/>
          <a:lstStyle/>
          <a:p>
            <a:r>
              <a:rPr lang="en-AU" dirty="0"/>
              <a:t>Process by which a computer automatically learns an algorithm for problem solving from data or experience. Typically this involves the adjustment of parameters of a generic model </a:t>
            </a:r>
          </a:p>
        </p:txBody>
      </p:sp>
    </p:spTree>
    <p:extLst>
      <p:ext uri="{BB962C8B-B14F-4D97-AF65-F5344CB8AC3E}">
        <p14:creationId xmlns:p14="http://schemas.microsoft.com/office/powerpoint/2010/main" val="53616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7ADF-5931-1EE7-14C9-E2FCCCFA7772}"/>
              </a:ext>
            </a:extLst>
          </p:cNvPr>
          <p:cNvSpPr>
            <a:spLocks noGrp="1"/>
          </p:cNvSpPr>
          <p:nvPr>
            <p:ph type="title"/>
          </p:nvPr>
        </p:nvSpPr>
        <p:spPr/>
        <p:txBody>
          <a:bodyPr/>
          <a:lstStyle/>
          <a:p>
            <a:r>
              <a:rPr lang="en-US" dirty="0"/>
              <a:t>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7D9011-C43E-22A2-124B-E5C71E28967F}"/>
                  </a:ext>
                </a:extLst>
              </p:cNvPr>
              <p:cNvSpPr>
                <a:spLocks noGrp="1"/>
              </p:cNvSpPr>
              <p:nvPr>
                <p:ph idx="1"/>
              </p:nvPr>
            </p:nvSpPr>
            <p:spPr>
              <a:xfrm>
                <a:off x="838199" y="1825625"/>
                <a:ext cx="5444455" cy="4835234"/>
              </a:xfrm>
            </p:spPr>
            <p:txBody>
              <a:bodyPr>
                <a:normAutofit fontScale="92500" lnSpcReduction="10000"/>
              </a:bodyPr>
              <a:lstStyle/>
              <a:p>
                <a:r>
                  <a:rPr lang="en-US" dirty="0"/>
                  <a:t>The machine learning classification task is one of finding a probability distribution over all classes  for any input data point.</a:t>
                </a:r>
              </a:p>
              <a:p>
                <a:r>
                  <a:rPr lang="en-US" dirty="0">
                    <a:ea typeface="Cambria Math" panose="02040503050406030204" pitchFamily="18" charset="0"/>
                  </a:rPr>
                  <a:t>Input Data Point:  </a:t>
                </a:r>
                <a14:m>
                  <m:oMath xmlns:m="http://schemas.openxmlformats.org/officeDocument/2006/math">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𝒳</m:t>
                    </m:r>
                  </m:oMath>
                </a14:m>
                <a:endParaRPr lang="en-US" b="0" dirty="0">
                  <a:ea typeface="Cambria Math" panose="02040503050406030204" pitchFamily="18" charset="0"/>
                </a:endParaRPr>
              </a:p>
              <a:p>
                <a:r>
                  <a:rPr lang="en-US" dirty="0">
                    <a:ea typeface="Cambria Math" panose="02040503050406030204" pitchFamily="18" charset="0"/>
                  </a:rPr>
                  <a:t>Output Class: </a:t>
                </a:r>
                <a14:m>
                  <m:oMath xmlns:m="http://schemas.openxmlformats.org/officeDocument/2006/math">
                    <m:r>
                      <a:rPr lang="en-US" b="1" i="1" smtClean="0">
                        <a:latin typeface="Cambria Math" panose="02040503050406030204" pitchFamily="18" charset="0"/>
                        <a:ea typeface="Cambria Math" panose="02040503050406030204" pitchFamily="18" charset="0"/>
                      </a:rPr>
                      <m:t>𝒚</m:t>
                    </m:r>
                  </m:oMath>
                </a14:m>
                <a:endParaRPr lang="en-US" b="1" dirty="0">
                  <a:ea typeface="Cambria Math" panose="02040503050406030204" pitchFamily="18" charset="0"/>
                </a:endParaRPr>
              </a:p>
              <a:p>
                <a:r>
                  <a:rPr lang="en-US" b="0" dirty="0">
                    <a:ea typeface="Cambria Math" panose="02040503050406030204" pitchFamily="18" charset="0"/>
                  </a:rPr>
                  <a:t>Function: </a:t>
                </a:r>
                <a14:m>
                  <m:oMath xmlns:m="http://schemas.openxmlformats.org/officeDocument/2006/math">
                    <m:r>
                      <a:rPr lang="en-US" b="1" i="1" dirty="0" smtClean="0">
                        <a:latin typeface="Cambria Math" panose="02040503050406030204" pitchFamily="18" charset="0"/>
                        <a:ea typeface="Cambria Math" panose="02040503050406030204" pitchFamily="18" charset="0"/>
                      </a:rPr>
                      <m:t>𝑭</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𝑥</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𝑃</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𝑦</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𝑖</m:t>
                            </m:r>
                          </m:sub>
                        </m:sSub>
                      </m:e>
                      <m:e>
                        <m:r>
                          <a:rPr lang="en-US" b="1" i="1" dirty="0" smtClean="0">
                            <a:latin typeface="Cambria Math" panose="02040503050406030204" pitchFamily="18" charset="0"/>
                            <a:ea typeface="Cambria Math" panose="02040503050406030204" pitchFamily="18" charset="0"/>
                          </a:rPr>
                          <m:t>𝒙</m:t>
                        </m:r>
                      </m:e>
                    </m:d>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𝑖</m:t>
                    </m:r>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𝑁</m:t>
                    </m:r>
                  </m:oMath>
                </a14:m>
                <a:endParaRPr lang="en-US" dirty="0">
                  <a:ea typeface="Cambria Math" panose="02040503050406030204" pitchFamily="18" charset="0"/>
                </a:endParaRPr>
              </a:p>
              <a:p>
                <a:pPr lvl="1"/>
                <a:r>
                  <a:rPr lang="en-US" b="0" dirty="0">
                    <a:ea typeface="Cambria Math" panose="02040503050406030204" pitchFamily="18" charset="0"/>
                  </a:rPr>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oMath>
                </a14:m>
                <a:r>
                  <a:rPr lang="en-US" b="0" dirty="0">
                    <a:ea typeface="Cambria Math" panose="02040503050406030204" pitchFamily="18" charset="0"/>
                  </a:rPr>
                  <a:t> represents the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e>
                      <m:sup>
                        <m:r>
                          <a:rPr lang="en-US" b="0" i="1" smtClean="0">
                            <a:latin typeface="Cambria Math" panose="02040503050406030204" pitchFamily="18" charset="0"/>
                            <a:ea typeface="Cambria Math" panose="02040503050406030204" pitchFamily="18" charset="0"/>
                          </a:rPr>
                          <m:t>𝑡h</m:t>
                        </m:r>
                      </m:sup>
                    </m:sSup>
                  </m:oMath>
                </a14:m>
                <a:r>
                  <a:rPr lang="en-US" b="0" dirty="0">
                    <a:ea typeface="Cambria Math" panose="02040503050406030204" pitchFamily="18" charset="0"/>
                  </a:rPr>
                  <a:t> class among the </a:t>
                </a:r>
                <a14:m>
                  <m:oMath xmlns:m="http://schemas.openxmlformats.org/officeDocument/2006/math">
                    <m:r>
                      <a:rPr lang="en-US" b="0" i="1" dirty="0" smtClean="0">
                        <a:latin typeface="Cambria Math" panose="02040503050406030204" pitchFamily="18" charset="0"/>
                        <a:ea typeface="Cambria Math" panose="02040503050406030204" pitchFamily="18" charset="0"/>
                      </a:rPr>
                      <m:t>𝑁</m:t>
                    </m:r>
                  </m:oMath>
                </a14:m>
                <a:r>
                  <a:rPr lang="en-US" b="0" dirty="0">
                    <a:ea typeface="Cambria Math" panose="02040503050406030204" pitchFamily="18" charset="0"/>
                  </a:rPr>
                  <a:t> classes </a:t>
                </a:r>
                <a:r>
                  <a:rPr lang="en-US" dirty="0">
                    <a:ea typeface="Cambria Math" panose="02040503050406030204" pitchFamily="18" charset="0"/>
                  </a:rPr>
                  <a:t>present. </a:t>
                </a:r>
              </a:p>
              <a:p>
                <a:r>
                  <a:rPr lang="en-US" dirty="0">
                    <a:ea typeface="Cambria Math" panose="02040503050406030204" pitchFamily="18" charset="0"/>
                  </a:rPr>
                  <a:t>This probability is usually interpreted as a class by setting a threshold.</a:t>
                </a:r>
              </a:p>
            </p:txBody>
          </p:sp>
        </mc:Choice>
        <mc:Fallback xmlns="">
          <p:sp>
            <p:nvSpPr>
              <p:cNvPr id="3" name="Content Placeholder 2">
                <a:extLst>
                  <a:ext uri="{FF2B5EF4-FFF2-40B4-BE49-F238E27FC236}">
                    <a16:creationId xmlns:a16="http://schemas.microsoft.com/office/drawing/2014/main" id="{047D9011-C43E-22A2-124B-E5C71E28967F}"/>
                  </a:ext>
                </a:extLst>
              </p:cNvPr>
              <p:cNvSpPr>
                <a:spLocks noGrp="1" noRot="1" noChangeAspect="1" noMove="1" noResize="1" noEditPoints="1" noAdjustHandles="1" noChangeArrowheads="1" noChangeShapeType="1" noTextEdit="1"/>
              </p:cNvSpPr>
              <p:nvPr>
                <p:ph idx="1"/>
              </p:nvPr>
            </p:nvSpPr>
            <p:spPr>
              <a:xfrm>
                <a:off x="838199" y="1825625"/>
                <a:ext cx="5444455" cy="4835234"/>
              </a:xfrm>
              <a:blipFill>
                <a:blip r:embed="rId2"/>
                <a:stretch>
                  <a:fillRect l="-1678" t="-2519" r="-1902"/>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F0D842A5-8065-E4F1-F954-583E52B57B7F}"/>
              </a:ext>
            </a:extLst>
          </p:cNvPr>
          <p:cNvGrpSpPr/>
          <p:nvPr/>
        </p:nvGrpSpPr>
        <p:grpSpPr>
          <a:xfrm>
            <a:off x="7038363" y="1690688"/>
            <a:ext cx="3726264" cy="1832382"/>
            <a:chOff x="7038363" y="1690688"/>
            <a:chExt cx="3726264" cy="1832382"/>
          </a:xfrm>
        </p:grpSpPr>
        <p:pic>
          <p:nvPicPr>
            <p:cNvPr id="10" name="Picture 9">
              <a:extLst>
                <a:ext uri="{FF2B5EF4-FFF2-40B4-BE49-F238E27FC236}">
                  <a16:creationId xmlns:a16="http://schemas.microsoft.com/office/drawing/2014/main" id="{20CA9D6D-1D7D-6EDD-B475-A6C162F32C3C}"/>
                </a:ext>
              </a:extLst>
            </p:cNvPr>
            <p:cNvPicPr>
              <a:picLocks noChangeAspect="1"/>
            </p:cNvPicPr>
            <p:nvPr/>
          </p:nvPicPr>
          <p:blipFill>
            <a:blip r:embed="rId3"/>
            <a:stretch>
              <a:fillRect/>
            </a:stretch>
          </p:blipFill>
          <p:spPr>
            <a:xfrm>
              <a:off x="7038363" y="2225136"/>
              <a:ext cx="755709" cy="755709"/>
            </a:xfrm>
            <a:prstGeom prst="rect">
              <a:avLst/>
            </a:prstGeom>
          </p:spPr>
        </p:pic>
        <p:cxnSp>
          <p:nvCxnSpPr>
            <p:cNvPr id="12" name="Connector: Elbow 11">
              <a:extLst>
                <a:ext uri="{FF2B5EF4-FFF2-40B4-BE49-F238E27FC236}">
                  <a16:creationId xmlns:a16="http://schemas.microsoft.com/office/drawing/2014/main" id="{36B2259E-CEA6-0277-65E4-79E648FE570D}"/>
                </a:ext>
              </a:extLst>
            </p:cNvPr>
            <p:cNvCxnSpPr>
              <a:cxnSpLocks/>
            </p:cNvCxnSpPr>
            <p:nvPr/>
          </p:nvCxnSpPr>
          <p:spPr>
            <a:xfrm flipV="1">
              <a:off x="7786734" y="206854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A5B3C07-E382-64FB-FFCC-65A3F6D23337}"/>
                </a:ext>
              </a:extLst>
            </p:cNvPr>
            <p:cNvPicPr>
              <a:picLocks noChangeAspect="1"/>
            </p:cNvPicPr>
            <p:nvPr/>
          </p:nvPicPr>
          <p:blipFill>
            <a:blip r:embed="rId3"/>
            <a:stretch>
              <a:fillRect/>
            </a:stretch>
          </p:blipFill>
          <p:spPr>
            <a:xfrm>
              <a:off x="8833608" y="1690688"/>
              <a:ext cx="755709" cy="755709"/>
            </a:xfrm>
            <a:prstGeom prst="rect">
              <a:avLst/>
            </a:prstGeom>
          </p:spPr>
        </p:pic>
        <p:sp>
          <p:nvSpPr>
            <p:cNvPr id="16" name="TextBox 15">
              <a:extLst>
                <a:ext uri="{FF2B5EF4-FFF2-40B4-BE49-F238E27FC236}">
                  <a16:creationId xmlns:a16="http://schemas.microsoft.com/office/drawing/2014/main" id="{30692BA4-884A-AB9F-6811-B82E9FCE0E54}"/>
                </a:ext>
              </a:extLst>
            </p:cNvPr>
            <p:cNvSpPr txBox="1"/>
            <p:nvPr/>
          </p:nvSpPr>
          <p:spPr>
            <a:xfrm>
              <a:off x="9637395" y="1883876"/>
              <a:ext cx="718466" cy="369332"/>
            </a:xfrm>
            <a:prstGeom prst="rect">
              <a:avLst/>
            </a:prstGeom>
            <a:noFill/>
          </p:spPr>
          <p:txBody>
            <a:bodyPr wrap="none" rtlCol="0">
              <a:spAutoFit/>
            </a:bodyPr>
            <a:lstStyle/>
            <a:p>
              <a:r>
                <a:rPr lang="en-US" b="1" dirty="0">
                  <a:solidFill>
                    <a:schemeClr val="accent2">
                      <a:lumMod val="75000"/>
                    </a:schemeClr>
                  </a:solidFill>
                </a:rPr>
                <a:t>Spam</a:t>
              </a:r>
            </a:p>
          </p:txBody>
        </p:sp>
        <p:sp>
          <p:nvSpPr>
            <p:cNvPr id="17" name="&quot;Not Allowed&quot; Symbol 16">
              <a:extLst>
                <a:ext uri="{FF2B5EF4-FFF2-40B4-BE49-F238E27FC236}">
                  <a16:creationId xmlns:a16="http://schemas.microsoft.com/office/drawing/2014/main" id="{CF03F71C-9490-79D8-BF1D-DE7C5F119830}"/>
                </a:ext>
              </a:extLst>
            </p:cNvPr>
            <p:cNvSpPr/>
            <p:nvPr/>
          </p:nvSpPr>
          <p:spPr>
            <a:xfrm>
              <a:off x="9042981" y="1900061"/>
              <a:ext cx="336962" cy="336962"/>
            </a:xfrm>
            <a:prstGeom prst="noSmoking">
              <a:avLst/>
            </a:prstGeom>
            <a:solidFill>
              <a:srgbClr val="C55A1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a:extLst>
                <a:ext uri="{FF2B5EF4-FFF2-40B4-BE49-F238E27FC236}">
                  <a16:creationId xmlns:a16="http://schemas.microsoft.com/office/drawing/2014/main" id="{D87DB181-15CC-794C-0801-872520454CF5}"/>
                </a:ext>
              </a:extLst>
            </p:cNvPr>
            <p:cNvPicPr>
              <a:picLocks noChangeAspect="1"/>
            </p:cNvPicPr>
            <p:nvPr/>
          </p:nvPicPr>
          <p:blipFill>
            <a:blip r:embed="rId3"/>
            <a:stretch>
              <a:fillRect/>
            </a:stretch>
          </p:blipFill>
          <p:spPr>
            <a:xfrm>
              <a:off x="8881686" y="2767361"/>
              <a:ext cx="755709" cy="755709"/>
            </a:xfrm>
            <a:prstGeom prst="rect">
              <a:avLst/>
            </a:prstGeom>
          </p:spPr>
        </p:pic>
        <p:sp>
          <p:nvSpPr>
            <p:cNvPr id="19" name="TextBox 18">
              <a:extLst>
                <a:ext uri="{FF2B5EF4-FFF2-40B4-BE49-F238E27FC236}">
                  <a16:creationId xmlns:a16="http://schemas.microsoft.com/office/drawing/2014/main" id="{90D965C6-F3C2-D81C-C6A1-0F6E7C00F520}"/>
                </a:ext>
              </a:extLst>
            </p:cNvPr>
            <p:cNvSpPr txBox="1"/>
            <p:nvPr/>
          </p:nvSpPr>
          <p:spPr>
            <a:xfrm>
              <a:off x="9637395" y="2951548"/>
              <a:ext cx="1127232" cy="369332"/>
            </a:xfrm>
            <a:prstGeom prst="rect">
              <a:avLst/>
            </a:prstGeom>
            <a:noFill/>
          </p:spPr>
          <p:txBody>
            <a:bodyPr wrap="none" rtlCol="0">
              <a:spAutoFit/>
            </a:bodyPr>
            <a:lstStyle/>
            <a:p>
              <a:r>
                <a:rPr lang="en-US" b="1" dirty="0"/>
                <a:t>Not Spam</a:t>
              </a:r>
            </a:p>
          </p:txBody>
        </p:sp>
        <p:cxnSp>
          <p:nvCxnSpPr>
            <p:cNvPr id="21" name="Connector: Elbow 20">
              <a:extLst>
                <a:ext uri="{FF2B5EF4-FFF2-40B4-BE49-F238E27FC236}">
                  <a16:creationId xmlns:a16="http://schemas.microsoft.com/office/drawing/2014/main" id="{2BF4E997-D05A-7B0E-663E-D1EE4C11B0EF}"/>
                </a:ext>
              </a:extLst>
            </p:cNvPr>
            <p:cNvCxnSpPr>
              <a:cxnSpLocks/>
            </p:cNvCxnSpPr>
            <p:nvPr/>
          </p:nvCxnSpPr>
          <p:spPr>
            <a:xfrm>
              <a:off x="7786734" y="2601765"/>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B8BE79-55D2-A8AA-6C69-5355C222D0EA}"/>
                </a:ext>
              </a:extLst>
            </p:cNvPr>
            <p:cNvSpPr txBox="1"/>
            <p:nvPr/>
          </p:nvSpPr>
          <p:spPr>
            <a:xfrm>
              <a:off x="7060991" y="2868989"/>
              <a:ext cx="710451" cy="369332"/>
            </a:xfrm>
            <a:prstGeom prst="rect">
              <a:avLst/>
            </a:prstGeom>
            <a:noFill/>
          </p:spPr>
          <p:txBody>
            <a:bodyPr wrap="none" rtlCol="0">
              <a:spAutoFit/>
            </a:bodyPr>
            <a:lstStyle/>
            <a:p>
              <a:r>
                <a:rPr lang="en-US" b="1" dirty="0"/>
                <a:t>Email</a:t>
              </a:r>
            </a:p>
          </p:txBody>
        </p:sp>
      </p:grpSp>
      <p:grpSp>
        <p:nvGrpSpPr>
          <p:cNvPr id="45" name="Group 44">
            <a:extLst>
              <a:ext uri="{FF2B5EF4-FFF2-40B4-BE49-F238E27FC236}">
                <a16:creationId xmlns:a16="http://schemas.microsoft.com/office/drawing/2014/main" id="{E8A923D0-8ABD-CE23-5249-D667899BCCE8}"/>
              </a:ext>
            </a:extLst>
          </p:cNvPr>
          <p:cNvGrpSpPr/>
          <p:nvPr/>
        </p:nvGrpSpPr>
        <p:grpSpPr>
          <a:xfrm>
            <a:off x="7060991" y="4242687"/>
            <a:ext cx="3478959" cy="1524873"/>
            <a:chOff x="7060991" y="4242687"/>
            <a:chExt cx="3478959" cy="1524873"/>
          </a:xfrm>
        </p:grpSpPr>
        <p:sp>
          <p:nvSpPr>
            <p:cNvPr id="43" name="TextBox 42">
              <a:extLst>
                <a:ext uri="{FF2B5EF4-FFF2-40B4-BE49-F238E27FC236}">
                  <a16:creationId xmlns:a16="http://schemas.microsoft.com/office/drawing/2014/main" id="{26132BD2-058D-E6F1-2CA5-3D0E59D15DC0}"/>
                </a:ext>
              </a:extLst>
            </p:cNvPr>
            <p:cNvSpPr txBox="1"/>
            <p:nvPr/>
          </p:nvSpPr>
          <p:spPr>
            <a:xfrm>
              <a:off x="7067974" y="5354294"/>
              <a:ext cx="770852" cy="369332"/>
            </a:xfrm>
            <a:prstGeom prst="rect">
              <a:avLst/>
            </a:prstGeom>
            <a:noFill/>
          </p:spPr>
          <p:txBody>
            <a:bodyPr wrap="none" rtlCol="0">
              <a:spAutoFit/>
            </a:bodyPr>
            <a:lstStyle/>
            <a:p>
              <a:r>
                <a:rPr lang="en-US" b="1" dirty="0"/>
                <a:t>Tweet</a:t>
              </a:r>
            </a:p>
          </p:txBody>
        </p:sp>
        <p:pic>
          <p:nvPicPr>
            <p:cNvPr id="27" name="Picture 26">
              <a:extLst>
                <a:ext uri="{FF2B5EF4-FFF2-40B4-BE49-F238E27FC236}">
                  <a16:creationId xmlns:a16="http://schemas.microsoft.com/office/drawing/2014/main" id="{35A508BB-0EEE-F343-7329-154A860930D0}"/>
                </a:ext>
              </a:extLst>
            </p:cNvPr>
            <p:cNvPicPr>
              <a:picLocks noChangeAspect="1"/>
            </p:cNvPicPr>
            <p:nvPr/>
          </p:nvPicPr>
          <p:blipFill>
            <a:blip r:embed="rId4"/>
            <a:stretch>
              <a:fillRect/>
            </a:stretch>
          </p:blipFill>
          <p:spPr>
            <a:xfrm>
              <a:off x="7060991" y="4738512"/>
              <a:ext cx="724418" cy="585572"/>
            </a:xfrm>
            <a:prstGeom prst="rect">
              <a:avLst/>
            </a:prstGeom>
          </p:spPr>
        </p:pic>
        <p:cxnSp>
          <p:nvCxnSpPr>
            <p:cNvPr id="28" name="Connector: Elbow 27">
              <a:extLst>
                <a:ext uri="{FF2B5EF4-FFF2-40B4-BE49-F238E27FC236}">
                  <a16:creationId xmlns:a16="http://schemas.microsoft.com/office/drawing/2014/main" id="{094DC763-8225-61A3-465D-631309CED24A}"/>
                </a:ext>
              </a:extLst>
            </p:cNvPr>
            <p:cNvCxnSpPr>
              <a:cxnSpLocks/>
            </p:cNvCxnSpPr>
            <p:nvPr/>
          </p:nvCxnSpPr>
          <p:spPr>
            <a:xfrm flipV="1">
              <a:off x="7842150" y="4471287"/>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B4508A7-DA55-97EF-82CF-99220B17FC90}"/>
                </a:ext>
              </a:extLst>
            </p:cNvPr>
            <p:cNvCxnSpPr>
              <a:cxnSpLocks/>
            </p:cNvCxnSpPr>
            <p:nvPr/>
          </p:nvCxnSpPr>
          <p:spPr>
            <a:xfrm>
              <a:off x="7842150" y="500451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23917A-DAD6-3582-3659-EF61A0B2B77F}"/>
                </a:ext>
              </a:extLst>
            </p:cNvPr>
            <p:cNvCxnSpPr/>
            <p:nvPr/>
          </p:nvCxnSpPr>
          <p:spPr>
            <a:xfrm>
              <a:off x="7842150" y="5004691"/>
              <a:ext cx="1039536"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64EE5603-52C9-B95A-56A7-09AFC92F7C92}"/>
                </a:ext>
              </a:extLst>
            </p:cNvPr>
            <p:cNvPicPr>
              <a:picLocks noChangeAspect="1"/>
            </p:cNvPicPr>
            <p:nvPr/>
          </p:nvPicPr>
          <p:blipFill>
            <a:blip r:embed="rId5">
              <a:duotone>
                <a:prstClr val="black"/>
                <a:srgbClr val="D5D5D5">
                  <a:tint val="45000"/>
                  <a:satMod val="400000"/>
                </a:srgbClr>
              </a:duotone>
            </a:blip>
            <a:stretch>
              <a:fillRect/>
            </a:stretch>
          </p:blipFill>
          <p:spPr>
            <a:xfrm>
              <a:off x="8933472" y="4242687"/>
              <a:ext cx="457200" cy="457200"/>
            </a:xfrm>
            <a:prstGeom prst="rect">
              <a:avLst/>
            </a:prstGeom>
          </p:spPr>
        </p:pic>
        <p:pic>
          <p:nvPicPr>
            <p:cNvPr id="37" name="Picture 36">
              <a:extLst>
                <a:ext uri="{FF2B5EF4-FFF2-40B4-BE49-F238E27FC236}">
                  <a16:creationId xmlns:a16="http://schemas.microsoft.com/office/drawing/2014/main" id="{B6F92CDD-94F1-BD7D-D823-ECE4546078DE}"/>
                </a:ext>
              </a:extLst>
            </p:cNvPr>
            <p:cNvPicPr>
              <a:picLocks noChangeAspect="1"/>
            </p:cNvPicPr>
            <p:nvPr/>
          </p:nvPicPr>
          <p:blipFill>
            <a:blip r:embed="rId6">
              <a:duotone>
                <a:prstClr val="black"/>
                <a:srgbClr val="C6C6C6">
                  <a:tint val="45000"/>
                  <a:satMod val="400000"/>
                </a:srgbClr>
              </a:duotone>
            </a:blip>
            <a:stretch>
              <a:fillRect/>
            </a:stretch>
          </p:blipFill>
          <p:spPr>
            <a:xfrm rot="21400440">
              <a:off x="8946343" y="4775911"/>
              <a:ext cx="465498" cy="457200"/>
            </a:xfrm>
            <a:prstGeom prst="rect">
              <a:avLst/>
            </a:prstGeom>
          </p:spPr>
        </p:pic>
        <p:pic>
          <p:nvPicPr>
            <p:cNvPr id="39" name="Picture 38">
              <a:extLst>
                <a:ext uri="{FF2B5EF4-FFF2-40B4-BE49-F238E27FC236}">
                  <a16:creationId xmlns:a16="http://schemas.microsoft.com/office/drawing/2014/main" id="{AC79C009-8F99-F6EB-5B15-AB511CD1ADEF}"/>
                </a:ext>
              </a:extLst>
            </p:cNvPr>
            <p:cNvPicPr>
              <a:picLocks noChangeAspect="1"/>
            </p:cNvPicPr>
            <p:nvPr/>
          </p:nvPicPr>
          <p:blipFill>
            <a:blip r:embed="rId7">
              <a:duotone>
                <a:prstClr val="black"/>
                <a:srgbClr val="C6C6C6">
                  <a:tint val="45000"/>
                  <a:satMod val="400000"/>
                </a:srgbClr>
              </a:duotone>
            </a:blip>
            <a:stretch>
              <a:fillRect/>
            </a:stretch>
          </p:blipFill>
          <p:spPr>
            <a:xfrm>
              <a:off x="8950492" y="5310360"/>
              <a:ext cx="457200" cy="457200"/>
            </a:xfrm>
            <a:prstGeom prst="rect">
              <a:avLst/>
            </a:prstGeom>
          </p:spPr>
        </p:pic>
        <p:sp>
          <p:nvSpPr>
            <p:cNvPr id="40" name="TextBox 39">
              <a:extLst>
                <a:ext uri="{FF2B5EF4-FFF2-40B4-BE49-F238E27FC236}">
                  <a16:creationId xmlns:a16="http://schemas.microsoft.com/office/drawing/2014/main" id="{ECC41FA1-FE70-B758-FF4A-2C1CC8AC7242}"/>
                </a:ext>
              </a:extLst>
            </p:cNvPr>
            <p:cNvSpPr txBox="1"/>
            <p:nvPr/>
          </p:nvSpPr>
          <p:spPr>
            <a:xfrm>
              <a:off x="9637395" y="4286621"/>
              <a:ext cx="799001" cy="369332"/>
            </a:xfrm>
            <a:prstGeom prst="rect">
              <a:avLst/>
            </a:prstGeom>
            <a:noFill/>
          </p:spPr>
          <p:txBody>
            <a:bodyPr wrap="none" rtlCol="0">
              <a:spAutoFit/>
            </a:bodyPr>
            <a:lstStyle/>
            <a:p>
              <a:r>
                <a:rPr lang="en-US" b="1" dirty="0"/>
                <a:t>Happy</a:t>
              </a:r>
            </a:p>
          </p:txBody>
        </p:sp>
        <p:sp>
          <p:nvSpPr>
            <p:cNvPr id="41" name="TextBox 40">
              <a:extLst>
                <a:ext uri="{FF2B5EF4-FFF2-40B4-BE49-F238E27FC236}">
                  <a16:creationId xmlns:a16="http://schemas.microsoft.com/office/drawing/2014/main" id="{9709DB41-8379-CDA1-9278-7538F9AAA666}"/>
                </a:ext>
              </a:extLst>
            </p:cNvPr>
            <p:cNvSpPr txBox="1"/>
            <p:nvPr/>
          </p:nvSpPr>
          <p:spPr>
            <a:xfrm>
              <a:off x="9637395" y="4762792"/>
              <a:ext cx="902555" cy="369332"/>
            </a:xfrm>
            <a:prstGeom prst="rect">
              <a:avLst/>
            </a:prstGeom>
            <a:noFill/>
          </p:spPr>
          <p:txBody>
            <a:bodyPr wrap="none" rtlCol="0">
              <a:spAutoFit/>
            </a:bodyPr>
            <a:lstStyle/>
            <a:p>
              <a:r>
                <a:rPr lang="en-US" b="1" dirty="0"/>
                <a:t>Neutral</a:t>
              </a:r>
            </a:p>
          </p:txBody>
        </p:sp>
        <p:sp>
          <p:nvSpPr>
            <p:cNvPr id="42" name="TextBox 41">
              <a:extLst>
                <a:ext uri="{FF2B5EF4-FFF2-40B4-BE49-F238E27FC236}">
                  <a16:creationId xmlns:a16="http://schemas.microsoft.com/office/drawing/2014/main" id="{6A9AB0F0-48A9-7CDB-C3F3-51FE7996D5DF}"/>
                </a:ext>
              </a:extLst>
            </p:cNvPr>
            <p:cNvSpPr txBox="1"/>
            <p:nvPr/>
          </p:nvSpPr>
          <p:spPr>
            <a:xfrm>
              <a:off x="9637394" y="5354294"/>
              <a:ext cx="530915" cy="369332"/>
            </a:xfrm>
            <a:prstGeom prst="rect">
              <a:avLst/>
            </a:prstGeom>
            <a:noFill/>
          </p:spPr>
          <p:txBody>
            <a:bodyPr wrap="none" rtlCol="0">
              <a:spAutoFit/>
            </a:bodyPr>
            <a:lstStyle/>
            <a:p>
              <a:r>
                <a:rPr lang="en-US" b="1" dirty="0"/>
                <a:t>Sad</a:t>
              </a:r>
            </a:p>
          </p:txBody>
        </p:sp>
      </p:grpSp>
    </p:spTree>
    <p:extLst>
      <p:ext uri="{BB962C8B-B14F-4D97-AF65-F5344CB8AC3E}">
        <p14:creationId xmlns:p14="http://schemas.microsoft.com/office/powerpoint/2010/main" val="1613563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06C110-85EE-BC3E-E61F-5D2DB6FD03CD}"/>
              </a:ext>
            </a:extLst>
          </p:cNvPr>
          <p:cNvSpPr>
            <a:spLocks noGrp="1"/>
          </p:cNvSpPr>
          <p:nvPr>
            <p:ph type="title"/>
          </p:nvPr>
        </p:nvSpPr>
        <p:spPr/>
        <p:txBody>
          <a:bodyPr/>
          <a:lstStyle/>
          <a:p>
            <a:r>
              <a:rPr lang="en-US" dirty="0"/>
              <a:t>What does Success Look Like?</a:t>
            </a:r>
          </a:p>
        </p:txBody>
      </p:sp>
      <p:sp>
        <p:nvSpPr>
          <p:cNvPr id="5" name="Text Placeholder 4">
            <a:extLst>
              <a:ext uri="{FF2B5EF4-FFF2-40B4-BE49-F238E27FC236}">
                <a16:creationId xmlns:a16="http://schemas.microsoft.com/office/drawing/2014/main" id="{352EA2D5-D286-5E7E-AA69-5DD45283A05A}"/>
              </a:ext>
            </a:extLst>
          </p:cNvPr>
          <p:cNvSpPr>
            <a:spLocks noGrp="1"/>
          </p:cNvSpPr>
          <p:nvPr>
            <p:ph type="body" idx="1"/>
          </p:nvPr>
        </p:nvSpPr>
        <p:spPr/>
        <p:txBody>
          <a:bodyPr/>
          <a:lstStyle/>
          <a:p>
            <a:r>
              <a:rPr lang="en-US" dirty="0"/>
              <a:t>Effectiveness of a classification system is measured by using a supervised approach of testing the model with an unseen prelabeled dataset</a:t>
            </a:r>
          </a:p>
        </p:txBody>
      </p:sp>
    </p:spTree>
    <p:extLst>
      <p:ext uri="{BB962C8B-B14F-4D97-AF65-F5344CB8AC3E}">
        <p14:creationId xmlns:p14="http://schemas.microsoft.com/office/powerpoint/2010/main" val="4081961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D45CFC62-A670-21F7-0A1B-08F4DCC6C8DE}"/>
              </a:ext>
            </a:extLst>
          </p:cNvPr>
          <p:cNvSpPr>
            <a:spLocks noGrp="1"/>
          </p:cNvSpPr>
          <p:nvPr>
            <p:ph idx="1"/>
          </p:nvPr>
        </p:nvSpPr>
        <p:spPr>
          <a:xfrm>
            <a:off x="838200" y="1690688"/>
            <a:ext cx="10515600" cy="1294220"/>
          </a:xfrm>
        </p:spPr>
        <p:txBody>
          <a:bodyPr>
            <a:normAutofit/>
          </a:bodyPr>
          <a:lstStyle/>
          <a:p>
            <a:pPr marL="0" indent="0">
              <a:buNone/>
            </a:pPr>
            <a:r>
              <a:rPr lang="en-US" dirty="0"/>
              <a:t>Accuracy measures the overall effectiveness of the classification model (classifier). It answers the question, “How many datapoints did the model classify correctly?”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CB4C24-4F98-E772-A8BC-A22E9F7D878E}"/>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5" name="TextBox 4">
                <a:extLst>
                  <a:ext uri="{FF2B5EF4-FFF2-40B4-BE49-F238E27FC236}">
                    <a16:creationId xmlns:a16="http://schemas.microsoft.com/office/drawing/2014/main" id="{3ECB4C24-4F98-E772-A8BC-A22E9F7D878E}"/>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3062787460"/>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6790423"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76+69+81</m:t>
                          </m:r>
                        </m:num>
                        <m:den>
                          <m:r>
                            <a:rPr lang="en-US" sz="1800" b="0" i="1" dirty="0" smtClean="0">
                              <a:latin typeface="Cambria Math" panose="02040503050406030204" pitchFamily="18" charset="0"/>
                            </a:rPr>
                            <m:t>76+69+81+10+12+11+27+3+6</m:t>
                          </m:r>
                        </m:den>
                      </m:f>
                      <m:r>
                        <a:rPr lang="en-US" sz="1800" b="0" i="1" dirty="0" smtClean="0">
                          <a:latin typeface="Cambria Math" panose="02040503050406030204" pitchFamily="18" charset="0"/>
                        </a:rPr>
                        <m:t>=76.66%</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6790423" cy="664926"/>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81715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12374461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7075650"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r>
                            <a:rPr lang="en-US" sz="1800" b="0" i="1" dirty="0" smtClean="0">
                              <a:latin typeface="Cambria Math" panose="02040503050406030204" pitchFamily="18" charset="0"/>
                            </a:rPr>
                            <m:t>180</m:t>
                          </m:r>
                          <m:r>
                            <a:rPr lang="en-US" sz="1800" i="1" dirty="0" smtClean="0">
                              <a:latin typeface="Cambria Math" panose="02040503050406030204" pitchFamily="18" charset="0"/>
                            </a:rPr>
                            <m:t>+</m:t>
                          </m:r>
                          <m:r>
                            <a:rPr lang="en-US" sz="1800" b="0" i="1" dirty="0" smtClean="0">
                              <a:latin typeface="Cambria Math" panose="02040503050406030204" pitchFamily="18" charset="0"/>
                            </a:rPr>
                            <m:t>25</m:t>
                          </m:r>
                        </m:num>
                        <m:den>
                          <m:r>
                            <a:rPr lang="en-US" sz="1800" b="0" i="1" dirty="0" smtClean="0">
                              <a:latin typeface="Cambria Math" panose="02040503050406030204" pitchFamily="18" charset="0"/>
                            </a:rPr>
                            <m:t>76+180+25+20+12+11+27+3+16</m:t>
                          </m:r>
                        </m:den>
                      </m:f>
                      <m:r>
                        <a:rPr lang="en-US" sz="1800" b="0" i="1" dirty="0" smtClean="0">
                          <a:latin typeface="Cambria Math" panose="02040503050406030204" pitchFamily="18" charset="0"/>
                        </a:rPr>
                        <m:t>=75.95%</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7075650" cy="664926"/>
              </a:xfrm>
              <a:prstGeom prst="rect">
                <a:avLst/>
              </a:prstGeom>
              <a:blipFill>
                <a:blip r:embed="rId3"/>
                <a:stretch>
                  <a:fillRect/>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9440DC4E-6298-D7EB-40CE-74F9EA18D2A0}"/>
              </a:ext>
            </a:extLst>
          </p:cNvPr>
          <p:cNvSpPr txBox="1">
            <a:spLocks/>
          </p:cNvSpPr>
          <p:nvPr/>
        </p:nvSpPr>
        <p:spPr>
          <a:xfrm>
            <a:off x="3877112" y="5591226"/>
            <a:ext cx="7958970" cy="5057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Even though the classification of “Birds” is poor, the accuracy is comparable to the previous scenario as the majority class is mostly captured by the model.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4C1042-7799-9336-BBD3-436B42CDE708}"/>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4" name="TextBox 3">
                <a:extLst>
                  <a:ext uri="{FF2B5EF4-FFF2-40B4-BE49-F238E27FC236}">
                    <a16:creationId xmlns:a16="http://schemas.microsoft.com/office/drawing/2014/main" id="{054C1042-7799-9336-BBD3-436B42CDE708}"/>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4"/>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60CC0261-6700-A4A8-7C5A-49C5846F73E6}"/>
              </a:ext>
            </a:extLst>
          </p:cNvPr>
          <p:cNvSpPr txBox="1">
            <a:spLocks/>
          </p:cNvSpPr>
          <p:nvPr/>
        </p:nvSpPr>
        <p:spPr>
          <a:xfrm>
            <a:off x="838200" y="1699627"/>
            <a:ext cx="10515600" cy="129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Accuracy measures the overall effectiveness of the classification model (classifier). It answers the question, “How many datapoints did the model classify correctly?”</a:t>
            </a:r>
          </a:p>
        </p:txBody>
      </p:sp>
    </p:spTree>
    <p:extLst>
      <p:ext uri="{BB962C8B-B14F-4D97-AF65-F5344CB8AC3E}">
        <p14:creationId xmlns:p14="http://schemas.microsoft.com/office/powerpoint/2010/main" val="4184444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2E1F2FC-D6BB-E739-5996-DE282D5009B5}"/>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C04EFBBC-ED7E-F8D0-7316-C3A5C60C0368}"/>
              </a:ext>
            </a:extLst>
          </p:cNvPr>
          <p:cNvGraphicFramePr>
            <a:graphicFrameLocks noGrp="1"/>
          </p:cNvGraphicFramePr>
          <p:nvPr>
            <p:extLst>
              <p:ext uri="{D42A27DB-BD31-4B8C-83A1-F6EECF244321}">
                <p14:modId xmlns:p14="http://schemas.microsoft.com/office/powerpoint/2010/main" val="300530634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8" name="Content Placeholder 2">
            <a:extLst>
              <a:ext uri="{FF2B5EF4-FFF2-40B4-BE49-F238E27FC236}">
                <a16:creationId xmlns:a16="http://schemas.microsoft.com/office/drawing/2014/main" id="{5D483418-8BBC-0A49-DC12-97D12821365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D7720B1-92C6-30BE-A941-4636CD09C77B}"/>
                  </a:ext>
                </a:extLst>
              </p:cNvPr>
              <p:cNvSpPr txBox="1"/>
              <p:nvPr/>
            </p:nvSpPr>
            <p:spPr>
              <a:xfrm>
                <a:off x="3529202" y="4116549"/>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76+10+12</m:t>
                          </m:r>
                        </m:den>
                      </m:f>
                      <m:r>
                        <a:rPr lang="en-US" sz="1800" b="0" i="1" dirty="0" smtClean="0">
                          <a:latin typeface="Cambria Math" panose="02040503050406030204" pitchFamily="18" charset="0"/>
                        </a:rPr>
                        <m:t>=77.55%</m:t>
                      </m:r>
                    </m:oMath>
                  </m:oMathPara>
                </a14:m>
                <a:endParaRPr lang="en-US" sz="1800" b="0" dirty="0"/>
              </a:p>
            </p:txBody>
          </p:sp>
        </mc:Choice>
        <mc:Fallback xmlns="">
          <p:sp>
            <p:nvSpPr>
              <p:cNvPr id="10" name="TextBox 9">
                <a:extLst>
                  <a:ext uri="{FF2B5EF4-FFF2-40B4-BE49-F238E27FC236}">
                    <a16:creationId xmlns:a16="http://schemas.microsoft.com/office/drawing/2014/main" id="{0D7720B1-92C6-30BE-A941-4636CD09C77B}"/>
                  </a:ext>
                </a:extLst>
              </p:cNvPr>
              <p:cNvSpPr txBox="1">
                <a:spLocks noRot="1" noChangeAspect="1" noMove="1" noResize="1" noEditPoints="1" noAdjustHandles="1" noChangeArrowheads="1" noChangeShapeType="1" noTextEdit="1"/>
              </p:cNvSpPr>
              <p:nvPr/>
            </p:nvSpPr>
            <p:spPr>
              <a:xfrm>
                <a:off x="3529202" y="4116549"/>
                <a:ext cx="6442744"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80D0F2-1176-BB9B-0ADF-7EB16CF2FB7B}"/>
                  </a:ext>
                </a:extLst>
              </p:cNvPr>
              <p:cNvSpPr txBox="1"/>
              <p:nvPr/>
            </p:nvSpPr>
            <p:spPr>
              <a:xfrm>
                <a:off x="3529202" y="4741021"/>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81</m:t>
                          </m:r>
                        </m:num>
                        <m:den>
                          <m:r>
                            <a:rPr lang="en-US" sz="1800" b="0" i="1" smtClean="0">
                              <a:latin typeface="Cambria Math" panose="02040503050406030204" pitchFamily="18" charset="0"/>
                            </a:rPr>
                            <m:t>81+6+3</m:t>
                          </m:r>
                        </m:den>
                      </m:f>
                      <m:r>
                        <a:rPr lang="en-US" sz="1800" b="0" i="1" smtClean="0">
                          <a:latin typeface="Cambria Math" panose="02040503050406030204" pitchFamily="18" charset="0"/>
                        </a:rPr>
                        <m:t>=90.00%</m:t>
                      </m:r>
                    </m:oMath>
                  </m:oMathPara>
                </a14:m>
                <a:endParaRPr lang="en-US" sz="1800" b="0" dirty="0"/>
              </a:p>
            </p:txBody>
          </p:sp>
        </mc:Choice>
        <mc:Fallback xmlns="">
          <p:sp>
            <p:nvSpPr>
              <p:cNvPr id="12" name="TextBox 11">
                <a:extLst>
                  <a:ext uri="{FF2B5EF4-FFF2-40B4-BE49-F238E27FC236}">
                    <a16:creationId xmlns:a16="http://schemas.microsoft.com/office/drawing/2014/main" id="{2580D0F2-1176-BB9B-0ADF-7EB16CF2FB7B}"/>
                  </a:ext>
                </a:extLst>
              </p:cNvPr>
              <p:cNvSpPr txBox="1">
                <a:spLocks noRot="1" noChangeAspect="1" noMove="1" noResize="1" noEditPoints="1" noAdjustHandles="1" noChangeArrowheads="1" noChangeShapeType="1" noTextEdit="1"/>
              </p:cNvSpPr>
              <p:nvPr/>
            </p:nvSpPr>
            <p:spPr>
              <a:xfrm>
                <a:off x="3529202" y="4741021"/>
                <a:ext cx="6442744"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A1106EA-CF34-DA3C-D3F5-913D555AEAB5}"/>
                  </a:ext>
                </a:extLst>
              </p:cNvPr>
              <p:cNvSpPr txBox="1"/>
              <p:nvPr/>
            </p:nvSpPr>
            <p:spPr>
              <a:xfrm>
                <a:off x="3529202" y="5365493"/>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69</m:t>
                          </m:r>
                        </m:num>
                        <m:den>
                          <m:r>
                            <a:rPr lang="en-US" sz="1800" i="1">
                              <a:latin typeface="Cambria Math" panose="02040503050406030204" pitchFamily="18" charset="0"/>
                            </a:rPr>
                            <m:t>27+69+11</m:t>
                          </m:r>
                        </m:den>
                      </m:f>
                      <m:r>
                        <a:rPr lang="en-US" sz="1800" i="1">
                          <a:latin typeface="Cambria Math" panose="02040503050406030204" pitchFamily="18" charset="0"/>
                        </a:rPr>
                        <m:t>=64.48%</m:t>
                      </m:r>
                    </m:oMath>
                  </m:oMathPara>
                </a14:m>
                <a:endParaRPr lang="en-US" sz="1800" b="0" dirty="0"/>
              </a:p>
            </p:txBody>
          </p:sp>
        </mc:Choice>
        <mc:Fallback xmlns="">
          <p:sp>
            <p:nvSpPr>
              <p:cNvPr id="14" name="TextBox 13">
                <a:extLst>
                  <a:ext uri="{FF2B5EF4-FFF2-40B4-BE49-F238E27FC236}">
                    <a16:creationId xmlns:a16="http://schemas.microsoft.com/office/drawing/2014/main" id="{DA1106EA-CF34-DA3C-D3F5-913D555AEAB5}"/>
                  </a:ext>
                </a:extLst>
              </p:cNvPr>
              <p:cNvSpPr txBox="1">
                <a:spLocks noRot="1" noChangeAspect="1" noMove="1" noResize="1" noEditPoints="1" noAdjustHandles="1" noChangeArrowheads="1" noChangeShapeType="1" noTextEdit="1"/>
              </p:cNvSpPr>
              <p:nvPr/>
            </p:nvSpPr>
            <p:spPr>
              <a:xfrm>
                <a:off x="3529202" y="5365493"/>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1345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p:sp>
        <p:nvSpPr>
          <p:cNvPr id="8" name="Content Placeholder 2">
            <a:extLst>
              <a:ext uri="{FF2B5EF4-FFF2-40B4-BE49-F238E27FC236}">
                <a16:creationId xmlns:a16="http://schemas.microsoft.com/office/drawing/2014/main" id="{1ACE73D8-CA01-F52D-CEAD-E58F2D15B72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9" name="Table 10">
            <a:extLst>
              <a:ext uri="{FF2B5EF4-FFF2-40B4-BE49-F238E27FC236}">
                <a16:creationId xmlns:a16="http://schemas.microsoft.com/office/drawing/2014/main" id="{C43AA608-26D8-521F-1D49-10FC8EFC66D6}"/>
              </a:ext>
            </a:extLst>
          </p:cNvPr>
          <p:cNvGraphicFramePr>
            <a:graphicFrameLocks noGrp="1"/>
          </p:cNvGraphicFramePr>
          <p:nvPr>
            <p:extLst>
              <p:ext uri="{D42A27DB-BD31-4B8C-83A1-F6EECF244321}">
                <p14:modId xmlns:p14="http://schemas.microsoft.com/office/powerpoint/2010/main" val="1383060407"/>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10" name="Content Placeholder 2">
            <a:extLst>
              <a:ext uri="{FF2B5EF4-FFF2-40B4-BE49-F238E27FC236}">
                <a16:creationId xmlns:a16="http://schemas.microsoft.com/office/drawing/2014/main" id="{803E182C-3DAD-7A2E-EFFC-55FF3C2DC654}"/>
              </a:ext>
            </a:extLst>
          </p:cNvPr>
          <p:cNvSpPr txBox="1">
            <a:spLocks/>
          </p:cNvSpPr>
          <p:nvPr/>
        </p:nvSpPr>
        <p:spPr>
          <a:xfrm>
            <a:off x="8083228" y="4581345"/>
            <a:ext cx="3753523" cy="15156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Clearly this model performs poorly on the identification of “Birds” relative to the previous scenario and the metric “Recall” captures this. </a:t>
            </a:r>
          </a:p>
        </p:txBody>
      </p:sp>
      <p:sp>
        <p:nvSpPr>
          <p:cNvPr id="12" name="Content Placeholder 2">
            <a:extLst>
              <a:ext uri="{FF2B5EF4-FFF2-40B4-BE49-F238E27FC236}">
                <a16:creationId xmlns:a16="http://schemas.microsoft.com/office/drawing/2014/main" id="{AEC4BA8C-E2A9-86EA-A821-C94D8110A17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6EF30D-54D2-546A-9058-9EF4D8D6DA0B}"/>
                  </a:ext>
                </a:extLst>
              </p:cNvPr>
              <p:cNvSpPr txBox="1"/>
              <p:nvPr/>
            </p:nvSpPr>
            <p:spPr>
              <a:xfrm>
                <a:off x="3654411" y="421269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76+20+12</m:t>
                          </m:r>
                        </m:den>
                      </m:f>
                      <m:r>
                        <a:rPr lang="en-US" sz="1800" b="0" i="1" dirty="0" smtClean="0">
                          <a:latin typeface="Cambria Math" panose="02040503050406030204" pitchFamily="18" charset="0"/>
                        </a:rPr>
                        <m:t>=70.37%</m:t>
                      </m:r>
                    </m:oMath>
                  </m:oMathPara>
                </a14:m>
                <a:endParaRPr lang="en-US" sz="1800" b="0" dirty="0"/>
              </a:p>
            </p:txBody>
          </p:sp>
        </mc:Choice>
        <mc:Fallback xmlns="">
          <p:sp>
            <p:nvSpPr>
              <p:cNvPr id="14" name="TextBox 13">
                <a:extLst>
                  <a:ext uri="{FF2B5EF4-FFF2-40B4-BE49-F238E27FC236}">
                    <a16:creationId xmlns:a16="http://schemas.microsoft.com/office/drawing/2014/main" id="{306EF30D-54D2-546A-9058-9EF4D8D6DA0B}"/>
                  </a:ext>
                </a:extLst>
              </p:cNvPr>
              <p:cNvSpPr txBox="1">
                <a:spLocks noRot="1" noChangeAspect="1" noMove="1" noResize="1" noEditPoints="1" noAdjustHandles="1" noChangeArrowheads="1" noChangeShapeType="1" noTextEdit="1"/>
              </p:cNvSpPr>
              <p:nvPr/>
            </p:nvSpPr>
            <p:spPr>
              <a:xfrm>
                <a:off x="3654411" y="4212691"/>
                <a:ext cx="6094602" cy="87985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A93A521-3E67-5500-8227-C62188F0362A}"/>
                  </a:ext>
                </a:extLst>
              </p:cNvPr>
              <p:cNvSpPr txBox="1"/>
              <p:nvPr/>
            </p:nvSpPr>
            <p:spPr>
              <a:xfrm>
                <a:off x="3654411" y="473646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180</m:t>
                          </m:r>
                        </m:num>
                        <m:den>
                          <m:r>
                            <a:rPr lang="en-US" sz="1800" i="1">
                              <a:latin typeface="Cambria Math" panose="02040503050406030204" pitchFamily="18" charset="0"/>
                            </a:rPr>
                            <m:t>27+</m:t>
                          </m:r>
                          <m:r>
                            <a:rPr lang="en-US" sz="1800" b="0" i="1" smtClean="0">
                              <a:latin typeface="Cambria Math" panose="02040503050406030204" pitchFamily="18" charset="0"/>
                            </a:rPr>
                            <m:t>180</m:t>
                          </m:r>
                          <m:r>
                            <a:rPr lang="en-US" sz="1800" i="1">
                              <a:latin typeface="Cambria Math" panose="02040503050406030204" pitchFamily="18" charset="0"/>
                            </a:rPr>
                            <m:t>+11</m:t>
                          </m:r>
                        </m:den>
                      </m:f>
                      <m:r>
                        <a:rPr lang="en-US" sz="1800" i="1">
                          <a:latin typeface="Cambria Math" panose="02040503050406030204" pitchFamily="18" charset="0"/>
                        </a:rPr>
                        <m:t>=</m:t>
                      </m:r>
                      <m:r>
                        <a:rPr lang="en-US" sz="1800" b="0" i="1" smtClean="0">
                          <a:latin typeface="Cambria Math" panose="02040503050406030204" pitchFamily="18" charset="0"/>
                        </a:rPr>
                        <m:t>82</m:t>
                      </m:r>
                      <m:r>
                        <a:rPr lang="en-US" sz="1800" i="1">
                          <a:latin typeface="Cambria Math" panose="02040503050406030204" pitchFamily="18" charset="0"/>
                        </a:rPr>
                        <m:t>.</m:t>
                      </m:r>
                      <m:r>
                        <a:rPr lang="en-US" sz="1800" b="0" i="1" smtClean="0">
                          <a:latin typeface="Cambria Math" panose="02040503050406030204" pitchFamily="18" charset="0"/>
                        </a:rPr>
                        <m:t>56</m:t>
                      </m:r>
                      <m:r>
                        <a:rPr lang="en-US" sz="1800" i="1">
                          <a:latin typeface="Cambria Math" panose="02040503050406030204" pitchFamily="18" charset="0"/>
                        </a:rPr>
                        <m:t>%</m:t>
                      </m:r>
                    </m:oMath>
                  </m:oMathPara>
                </a14:m>
                <a:endParaRPr lang="en-US" sz="1800" b="0" dirty="0"/>
              </a:p>
            </p:txBody>
          </p:sp>
        </mc:Choice>
        <mc:Fallback xmlns="">
          <p:sp>
            <p:nvSpPr>
              <p:cNvPr id="16" name="TextBox 15">
                <a:extLst>
                  <a:ext uri="{FF2B5EF4-FFF2-40B4-BE49-F238E27FC236}">
                    <a16:creationId xmlns:a16="http://schemas.microsoft.com/office/drawing/2014/main" id="{EA93A521-3E67-5500-8227-C62188F0362A}"/>
                  </a:ext>
                </a:extLst>
              </p:cNvPr>
              <p:cNvSpPr txBox="1">
                <a:spLocks noRot="1" noChangeAspect="1" noMove="1" noResize="1" noEditPoints="1" noAdjustHandles="1" noChangeArrowheads="1" noChangeShapeType="1" noTextEdit="1"/>
              </p:cNvSpPr>
              <p:nvPr/>
            </p:nvSpPr>
            <p:spPr>
              <a:xfrm>
                <a:off x="3654411" y="4736468"/>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8E35040-C154-FE67-539E-BBC7176DA859}"/>
                  </a:ext>
                </a:extLst>
              </p:cNvPr>
              <p:cNvSpPr txBox="1"/>
              <p:nvPr/>
            </p:nvSpPr>
            <p:spPr>
              <a:xfrm>
                <a:off x="3654411" y="5260245"/>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25</m:t>
                          </m:r>
                        </m:num>
                        <m:den>
                          <m:r>
                            <a:rPr lang="en-US" sz="1800" b="0" i="1" smtClean="0">
                              <a:latin typeface="Cambria Math" panose="02040503050406030204" pitchFamily="18" charset="0"/>
                            </a:rPr>
                            <m:t>16+3+25</m:t>
                          </m:r>
                        </m:den>
                      </m:f>
                      <m:r>
                        <a:rPr lang="en-US" sz="1800" b="0" i="1" smtClean="0">
                          <a:latin typeface="Cambria Math" panose="02040503050406030204" pitchFamily="18" charset="0"/>
                        </a:rPr>
                        <m:t>=56.81%</m:t>
                      </m:r>
                    </m:oMath>
                  </m:oMathPara>
                </a14:m>
                <a:endParaRPr lang="en-US" sz="1800" b="0" dirty="0"/>
              </a:p>
            </p:txBody>
          </p:sp>
        </mc:Choice>
        <mc:Fallback xmlns="">
          <p:sp>
            <p:nvSpPr>
              <p:cNvPr id="18" name="TextBox 17">
                <a:extLst>
                  <a:ext uri="{FF2B5EF4-FFF2-40B4-BE49-F238E27FC236}">
                    <a16:creationId xmlns:a16="http://schemas.microsoft.com/office/drawing/2014/main" id="{38E35040-C154-FE67-539E-BBC7176DA859}"/>
                  </a:ext>
                </a:extLst>
              </p:cNvPr>
              <p:cNvSpPr txBox="1">
                <a:spLocks noRot="1" noChangeAspect="1" noMove="1" noResize="1" noEditPoints="1" noAdjustHandles="1" noChangeArrowheads="1" noChangeShapeType="1" noTextEdit="1"/>
              </p:cNvSpPr>
              <p:nvPr/>
            </p:nvSpPr>
            <p:spPr>
              <a:xfrm>
                <a:off x="3654411" y="5260245"/>
                <a:ext cx="6094602" cy="8882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9BE55B8-9119-FBE8-2365-7221267398EC}"/>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19" name="TextBox 18">
                <a:extLst>
                  <a:ext uri="{FF2B5EF4-FFF2-40B4-BE49-F238E27FC236}">
                    <a16:creationId xmlns:a16="http://schemas.microsoft.com/office/drawing/2014/main" id="{99BE55B8-9119-FBE8-2365-7221267398EC}"/>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9358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7808785-0E66-BE7E-E437-D7B0D92E4ED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4" name="Table 10">
            <a:extLst>
              <a:ext uri="{FF2B5EF4-FFF2-40B4-BE49-F238E27FC236}">
                <a16:creationId xmlns:a16="http://schemas.microsoft.com/office/drawing/2014/main" id="{291C64F9-0B8A-D106-366D-31B50BA8C3D2}"/>
              </a:ext>
            </a:extLst>
          </p:cNvPr>
          <p:cNvGraphicFramePr>
            <a:graphicFrameLocks noGrp="1"/>
          </p:cNvGraphicFramePr>
          <p:nvPr>
            <p:extLst>
              <p:ext uri="{D42A27DB-BD31-4B8C-83A1-F6EECF244321}">
                <p14:modId xmlns:p14="http://schemas.microsoft.com/office/powerpoint/2010/main" val="4251050893"/>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42919" y="4366487"/>
                <a:ext cx="6094602" cy="61734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𝐹𝑃</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𝑅</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27+6</m:t>
                          </m:r>
                        </m:num>
                        <m:den>
                          <m:r>
                            <a:rPr lang="en-US" sz="1800" b="0" i="1" dirty="0" smtClean="0">
                              <a:latin typeface="Cambria Math" panose="02040503050406030204" pitchFamily="18" charset="0"/>
                            </a:rPr>
                            <m:t>27+69+11+6+3+81</m:t>
                          </m:r>
                        </m:den>
                      </m:f>
                      <m:r>
                        <a:rPr lang="en-US" sz="1800" b="0" i="1" dirty="0" smtClean="0">
                          <a:latin typeface="Cambria Math" panose="02040503050406030204" pitchFamily="18" charset="0"/>
                        </a:rPr>
                        <m:t>=16.75%</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42919" y="4366487"/>
                <a:ext cx="6094602" cy="6173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42919" y="4660545"/>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𝐹𝑃𝑅</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10+3</m:t>
                          </m:r>
                        </m:num>
                        <m:den>
                          <m:r>
                            <a:rPr lang="en-US" sz="1800" i="1" smtClean="0">
                              <a:latin typeface="Cambria Math" panose="02040503050406030204" pitchFamily="18" charset="0"/>
                            </a:rPr>
                            <m:t>7</m:t>
                          </m:r>
                          <m:r>
                            <a:rPr lang="en-US" sz="1800" b="0" i="1" smtClean="0">
                              <a:latin typeface="Cambria Math" panose="02040503050406030204" pitchFamily="18" charset="0"/>
                            </a:rPr>
                            <m:t>6+10+12+6+3+81</m:t>
                          </m:r>
                        </m:den>
                      </m:f>
                      <m:r>
                        <a:rPr lang="en-US" sz="1800" i="1">
                          <a:latin typeface="Cambria Math" panose="02040503050406030204" pitchFamily="18" charset="0"/>
                        </a:rPr>
                        <m:t>=</m:t>
                      </m:r>
                      <m:r>
                        <a:rPr lang="en-US" sz="1800" b="0" i="1" smtClean="0">
                          <a:latin typeface="Cambria Math" panose="02040503050406030204" pitchFamily="18" charset="0"/>
                        </a:rPr>
                        <m:t>6</m:t>
                      </m:r>
                      <m:r>
                        <a:rPr lang="en-US" sz="1800" i="1">
                          <a:latin typeface="Cambria Math" panose="02040503050406030204" pitchFamily="18" charset="0"/>
                        </a:rPr>
                        <m:t>.</m:t>
                      </m:r>
                      <m:r>
                        <a:rPr lang="en-US" sz="1800" b="0" i="1" smtClean="0">
                          <a:latin typeface="Cambria Math" panose="02040503050406030204" pitchFamily="18" charset="0"/>
                        </a:rPr>
                        <m:t>91</m:t>
                      </m:r>
                      <m:r>
                        <a:rPr lang="en-US" sz="1800" i="1">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42919" y="4660545"/>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99A681C-ABD4-F935-FFDB-5DE436099B80}"/>
                  </a:ext>
                </a:extLst>
              </p:cNvPr>
              <p:cNvSpPr txBox="1"/>
              <p:nvPr/>
            </p:nvSpPr>
            <p:spPr>
              <a:xfrm>
                <a:off x="3642919" y="5217111"/>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76+10+12</m:t>
                          </m:r>
                          <m:r>
                            <a:rPr lang="en-US" sz="1800" b="0" i="1" smtClean="0">
                              <a:latin typeface="Cambria Math" panose="02040503050406030204" pitchFamily="18" charset="0"/>
                            </a:rPr>
                            <m:t>+27+69+11</m:t>
                          </m:r>
                        </m:den>
                      </m:f>
                      <m:r>
                        <a:rPr lang="en-US" sz="1800" b="0" i="1" smtClean="0">
                          <a:latin typeface="Cambria Math" panose="02040503050406030204" pitchFamily="18" charset="0"/>
                        </a:rPr>
                        <m:t>=11.21%</m:t>
                      </m:r>
                    </m:oMath>
                  </m:oMathPara>
                </a14:m>
                <a:endParaRPr lang="en-US" sz="1800" b="0" dirty="0"/>
              </a:p>
            </p:txBody>
          </p:sp>
        </mc:Choice>
        <mc:Fallback xmlns="">
          <p:sp>
            <p:nvSpPr>
              <p:cNvPr id="15" name="TextBox 14">
                <a:extLst>
                  <a:ext uri="{FF2B5EF4-FFF2-40B4-BE49-F238E27FC236}">
                    <a16:creationId xmlns:a16="http://schemas.microsoft.com/office/drawing/2014/main" id="{399A681C-ABD4-F935-FFDB-5DE436099B80}"/>
                  </a:ext>
                </a:extLst>
              </p:cNvPr>
              <p:cNvSpPr txBox="1">
                <a:spLocks noRot="1" noChangeAspect="1" noMove="1" noResize="1" noEditPoints="1" noAdjustHandles="1" noChangeArrowheads="1" noChangeShapeType="1" noTextEdit="1"/>
              </p:cNvSpPr>
              <p:nvPr/>
            </p:nvSpPr>
            <p:spPr>
              <a:xfrm>
                <a:off x="3642919" y="5217111"/>
                <a:ext cx="6094602" cy="879856"/>
              </a:xfrm>
              <a:prstGeom prst="rect">
                <a:avLst/>
              </a:prstGeom>
              <a:blipFill>
                <a:blip r:embed="rId5"/>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spTree>
    <p:extLst>
      <p:ext uri="{BB962C8B-B14F-4D97-AF65-F5344CB8AC3E}">
        <p14:creationId xmlns:p14="http://schemas.microsoft.com/office/powerpoint/2010/main" val="3273390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34530" y="4123276"/>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𝐹𝑃</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𝐶𝑎𝑡</m:t>
                          </m:r>
                        </m:sub>
                      </m:sSub>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27+16</m:t>
                          </m:r>
                        </m:num>
                        <m:den>
                          <m:r>
                            <a:rPr lang="en-US" i="1" dirty="0">
                              <a:latin typeface="Cambria Math" panose="02040503050406030204" pitchFamily="18" charset="0"/>
                            </a:rPr>
                            <m:t>27+180+11+16+3+27</m:t>
                          </m:r>
                        </m:den>
                      </m:f>
                      <m:r>
                        <a:rPr lang="en-US" i="1" dirty="0">
                          <a:latin typeface="Cambria Math" panose="02040503050406030204" pitchFamily="18" charset="0"/>
                        </a:rPr>
                        <m:t>=16.41%</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34530" y="4123276"/>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34530" y="4698582"/>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𝐹𝑃𝑅</m:t>
                          </m:r>
                        </m:e>
                        <m:sub>
                          <m:r>
                            <a:rPr lang="en-US" i="1">
                              <a:latin typeface="Cambria Math" panose="02040503050406030204" pitchFamily="18" charset="0"/>
                            </a:rPr>
                            <m:t>𝐷𝑜𝑔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20+3</m:t>
                          </m:r>
                        </m:num>
                        <m:den>
                          <m:r>
                            <a:rPr lang="en-US" i="1">
                              <a:latin typeface="Cambria Math" panose="02040503050406030204" pitchFamily="18" charset="0"/>
                            </a:rPr>
                            <m:t>76+20+12+16+3+25</m:t>
                          </m:r>
                        </m:den>
                      </m:f>
                      <m:r>
                        <a:rPr lang="en-US" i="1">
                          <a:latin typeface="Cambria Math" panose="02040503050406030204" pitchFamily="18" charset="0"/>
                        </a:rPr>
                        <m:t>=15.13%</m:t>
                      </m:r>
                    </m:oMath>
                  </m:oMathPara>
                </a14:m>
                <a:endParaRPr lang="en-US"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34530" y="4698582"/>
                <a:ext cx="6094602" cy="879856"/>
              </a:xfrm>
              <a:prstGeom prst="rect">
                <a:avLst/>
              </a:prstGeom>
              <a:blipFill>
                <a:blip r:embed="rId4"/>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graphicFrame>
        <p:nvGraphicFramePr>
          <p:cNvPr id="5" name="Table 10">
            <a:extLst>
              <a:ext uri="{FF2B5EF4-FFF2-40B4-BE49-F238E27FC236}">
                <a16:creationId xmlns:a16="http://schemas.microsoft.com/office/drawing/2014/main" id="{FB08D77E-69AB-C717-F41C-56843A68DEC7}"/>
              </a:ext>
            </a:extLst>
          </p:cNvPr>
          <p:cNvGraphicFramePr>
            <a:graphicFrameLocks noGrp="1"/>
          </p:cNvGraphicFramePr>
          <p:nvPr>
            <p:extLst>
              <p:ext uri="{D42A27DB-BD31-4B8C-83A1-F6EECF244321}">
                <p14:modId xmlns:p14="http://schemas.microsoft.com/office/powerpoint/2010/main" val="7980202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6" name="Content Placeholder 2">
            <a:extLst>
              <a:ext uri="{FF2B5EF4-FFF2-40B4-BE49-F238E27FC236}">
                <a16:creationId xmlns:a16="http://schemas.microsoft.com/office/drawing/2014/main" id="{53DB457E-F086-1CE1-1F54-D5335585FDF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CC7A3D-F9E3-1EA9-658F-325DEA8B2483}"/>
                  </a:ext>
                </a:extLst>
              </p:cNvPr>
              <p:cNvSpPr txBox="1"/>
              <p:nvPr/>
            </p:nvSpPr>
            <p:spPr>
              <a:xfrm>
                <a:off x="3634530" y="52738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m:t>
                          </m:r>
                          <m:r>
                            <a:rPr lang="en-US" sz="1800" b="0" i="1" smtClean="0">
                              <a:latin typeface="Cambria Math" panose="02040503050406030204" pitchFamily="18" charset="0"/>
                            </a:rPr>
                            <m:t>2</m:t>
                          </m:r>
                          <m:r>
                            <a:rPr lang="en-US" sz="1800" i="1">
                              <a:latin typeface="Cambria Math" panose="02040503050406030204" pitchFamily="18" charset="0"/>
                            </a:rPr>
                            <m:t>0+12</m:t>
                          </m:r>
                          <m:r>
                            <a:rPr lang="en-US" sz="1800" b="0" i="1" smtClean="0">
                              <a:latin typeface="Cambria Math" panose="02040503050406030204" pitchFamily="18" charset="0"/>
                            </a:rPr>
                            <m:t>+27+180+11</m:t>
                          </m:r>
                        </m:den>
                      </m:f>
                      <m:r>
                        <a:rPr lang="en-US" sz="1800" b="0" i="1" smtClean="0">
                          <a:latin typeface="Cambria Math" panose="02040503050406030204" pitchFamily="18" charset="0"/>
                        </a:rPr>
                        <m:t>=7.05%</m:t>
                      </m:r>
                    </m:oMath>
                  </m:oMathPara>
                </a14:m>
                <a:endParaRPr lang="en-US" sz="1800" b="0" dirty="0"/>
              </a:p>
            </p:txBody>
          </p:sp>
        </mc:Choice>
        <mc:Fallback xmlns="">
          <p:sp>
            <p:nvSpPr>
              <p:cNvPr id="9" name="TextBox 8">
                <a:extLst>
                  <a:ext uri="{FF2B5EF4-FFF2-40B4-BE49-F238E27FC236}">
                    <a16:creationId xmlns:a16="http://schemas.microsoft.com/office/drawing/2014/main" id="{4BCC7A3D-F9E3-1EA9-658F-325DEA8B2483}"/>
                  </a:ext>
                </a:extLst>
              </p:cNvPr>
              <p:cNvSpPr txBox="1">
                <a:spLocks noRot="1" noChangeAspect="1" noMove="1" noResize="1" noEditPoints="1" noAdjustHandles="1" noChangeArrowheads="1" noChangeShapeType="1" noTextEdit="1"/>
              </p:cNvSpPr>
              <p:nvPr/>
            </p:nvSpPr>
            <p:spPr>
              <a:xfrm>
                <a:off x="3634530" y="52738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9655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446FAAB-3915-7B5C-4BFB-022FB35DAE33}"/>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85D84FA7-B1B6-9C41-4304-5134E6266AA6}"/>
              </a:ext>
            </a:extLst>
          </p:cNvPr>
          <p:cNvGraphicFramePr>
            <a:graphicFrameLocks noGrp="1"/>
          </p:cNvGraphicFramePr>
          <p:nvPr>
            <p:extLst>
              <p:ext uri="{D42A27DB-BD31-4B8C-83A1-F6EECF244321}">
                <p14:modId xmlns:p14="http://schemas.microsoft.com/office/powerpoint/2010/main" val="38027716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6DAC1A-625F-F11A-A0D9-993CCF22CFBE}"/>
                  </a:ext>
                </a:extLst>
              </p:cNvPr>
              <p:cNvSpPr txBox="1"/>
              <p:nvPr/>
            </p:nvSpPr>
            <p:spPr>
              <a:xfrm>
                <a:off x="3680204" y="4134600"/>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69.</m:t>
                      </m:r>
                      <m:r>
                        <a:rPr lang="en-US" sz="1800" b="0" i="1" dirty="0" smtClean="0">
                          <a:latin typeface="Cambria Math" panose="02040503050406030204" pitchFamily="18" charset="0"/>
                        </a:rPr>
                        <m:t>7</m:t>
                      </m:r>
                      <m:r>
                        <a:rPr lang="en-AU" sz="1800" b="0" i="1" dirty="0" smtClean="0">
                          <a:latin typeface="Cambria Math" panose="02040503050406030204" pitchFamily="18" charset="0"/>
                        </a:rPr>
                        <m:t>2</m:t>
                      </m:r>
                      <m:r>
                        <a:rPr lang="en-US" sz="1800" b="0" i="1" dirty="0" smtClean="0">
                          <a:latin typeface="Cambria Math" panose="02040503050406030204" pitchFamily="18" charset="0"/>
                        </a:rPr>
                        <m:t>%</m:t>
                      </m:r>
                    </m:oMath>
                  </m:oMathPara>
                </a14:m>
                <a:endParaRPr lang="en-US" sz="1800" b="0" dirty="0"/>
              </a:p>
            </p:txBody>
          </p:sp>
        </mc:Choice>
        <mc:Fallback xmlns="">
          <p:sp>
            <p:nvSpPr>
              <p:cNvPr id="8" name="TextBox 7">
                <a:extLst>
                  <a:ext uri="{FF2B5EF4-FFF2-40B4-BE49-F238E27FC236}">
                    <a16:creationId xmlns:a16="http://schemas.microsoft.com/office/drawing/2014/main" id="{AA6DAC1A-625F-F11A-A0D9-993CCF22CFBE}"/>
                  </a:ext>
                </a:extLst>
              </p:cNvPr>
              <p:cNvSpPr txBox="1">
                <a:spLocks noRot="1" noChangeAspect="1" noMove="1" noResize="1" noEditPoints="1" noAdjustHandles="1" noChangeArrowheads="1" noChangeShapeType="1" noTextEdit="1"/>
              </p:cNvSpPr>
              <p:nvPr/>
            </p:nvSpPr>
            <p:spPr>
              <a:xfrm>
                <a:off x="3680204" y="4134600"/>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7C7E46C-EEAF-34E7-408D-57C897E30216}"/>
                  </a:ext>
                </a:extLst>
              </p:cNvPr>
              <p:cNvSpPr txBox="1"/>
              <p:nvPr/>
            </p:nvSpPr>
            <p:spPr>
              <a:xfrm>
                <a:off x="3680204" y="468744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69</m:t>
                          </m:r>
                        </m:num>
                        <m:den>
                          <m:r>
                            <a:rPr lang="en-AU" sz="1800" b="0" i="1" smtClean="0">
                              <a:latin typeface="Cambria Math" panose="02040503050406030204" pitchFamily="18" charset="0"/>
                            </a:rPr>
                            <m:t>10+69+3</m:t>
                          </m:r>
                        </m:den>
                      </m:f>
                      <m:r>
                        <a:rPr lang="en-US" sz="1800" i="1">
                          <a:latin typeface="Cambria Math" panose="02040503050406030204" pitchFamily="18" charset="0"/>
                        </a:rPr>
                        <m:t>=</m:t>
                      </m:r>
                      <m:r>
                        <a:rPr lang="en-AU" sz="1800" b="0" i="1" smtClean="0">
                          <a:latin typeface="Cambria Math" panose="02040503050406030204" pitchFamily="18" charset="0"/>
                        </a:rPr>
                        <m:t>84</m:t>
                      </m:r>
                      <m:r>
                        <a:rPr lang="en-US" sz="1800" i="1">
                          <a:latin typeface="Cambria Math" panose="02040503050406030204" pitchFamily="18" charset="0"/>
                        </a:rPr>
                        <m:t>.</m:t>
                      </m:r>
                      <m:r>
                        <a:rPr lang="en-US" sz="1800" b="0" i="1" smtClean="0">
                          <a:latin typeface="Cambria Math" panose="02040503050406030204" pitchFamily="18" charset="0"/>
                        </a:rPr>
                        <m:t>1</m:t>
                      </m:r>
                      <m:r>
                        <a:rPr lang="en-AU" sz="1800" b="0" i="1" smtClean="0">
                          <a:latin typeface="Cambria Math" panose="02040503050406030204" pitchFamily="18" charset="0"/>
                        </a:rPr>
                        <m:t>4</m:t>
                      </m:r>
                      <m:r>
                        <a:rPr lang="en-US" sz="1800" i="1">
                          <a:latin typeface="Cambria Math" panose="02040503050406030204" pitchFamily="18" charset="0"/>
                        </a:rPr>
                        <m:t>%</m:t>
                      </m:r>
                    </m:oMath>
                  </m:oMathPara>
                </a14:m>
                <a:endParaRPr lang="en-US" sz="1800" b="0" dirty="0"/>
              </a:p>
            </p:txBody>
          </p:sp>
        </mc:Choice>
        <mc:Fallback xmlns="">
          <p:sp>
            <p:nvSpPr>
              <p:cNvPr id="11" name="TextBox 10">
                <a:extLst>
                  <a:ext uri="{FF2B5EF4-FFF2-40B4-BE49-F238E27FC236}">
                    <a16:creationId xmlns:a16="http://schemas.microsoft.com/office/drawing/2014/main" id="{17C7E46C-EEAF-34E7-408D-57C897E30216}"/>
                  </a:ext>
                </a:extLst>
              </p:cNvPr>
              <p:cNvSpPr txBox="1">
                <a:spLocks noRot="1" noChangeAspect="1" noMove="1" noResize="1" noEditPoints="1" noAdjustHandles="1" noChangeArrowheads="1" noChangeShapeType="1" noTextEdit="1"/>
              </p:cNvSpPr>
              <p:nvPr/>
            </p:nvSpPr>
            <p:spPr>
              <a:xfrm>
                <a:off x="3680204" y="468744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44D0F7A-EC7C-E7D2-AFC6-3EED27FF9C02}"/>
                  </a:ext>
                </a:extLst>
              </p:cNvPr>
              <p:cNvSpPr txBox="1"/>
              <p:nvPr/>
            </p:nvSpPr>
            <p:spPr>
              <a:xfrm>
                <a:off x="3680204" y="52402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81</m:t>
                          </m:r>
                        </m:num>
                        <m:den>
                          <m:r>
                            <a:rPr lang="en-AU" sz="1800" b="0" i="1" smtClean="0">
                              <a:latin typeface="Cambria Math" panose="02040503050406030204" pitchFamily="18" charset="0"/>
                            </a:rPr>
                            <m:t>12+11+81</m:t>
                          </m:r>
                        </m:den>
                      </m:f>
                      <m:r>
                        <a:rPr lang="en-US" sz="1800" b="0" i="1" smtClean="0">
                          <a:latin typeface="Cambria Math" panose="02040503050406030204" pitchFamily="18" charset="0"/>
                        </a:rPr>
                        <m:t>=</m:t>
                      </m:r>
                      <m:r>
                        <a:rPr lang="en-AU" sz="1800" b="0" i="1" smtClean="0">
                          <a:latin typeface="Cambria Math" panose="02040503050406030204" pitchFamily="18" charset="0"/>
                        </a:rPr>
                        <m:t>77</m:t>
                      </m:r>
                      <m:r>
                        <a:rPr lang="en-US" sz="1800" b="0" i="1" smtClean="0">
                          <a:latin typeface="Cambria Math" panose="02040503050406030204" pitchFamily="18" charset="0"/>
                        </a:rPr>
                        <m:t>.</m:t>
                      </m:r>
                      <m:r>
                        <a:rPr lang="en-AU" sz="1800" b="0" i="1" smtClean="0">
                          <a:latin typeface="Cambria Math" panose="02040503050406030204" pitchFamily="18" charset="0"/>
                        </a:rPr>
                        <m:t>88</m:t>
                      </m:r>
                      <m:r>
                        <a:rPr lang="en-US" sz="1800" b="0" i="1" smtClean="0">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B44D0F7A-EC7C-E7D2-AFC6-3EED27FF9C02}"/>
                  </a:ext>
                </a:extLst>
              </p:cNvPr>
              <p:cNvSpPr txBox="1">
                <a:spLocks noRot="1" noChangeAspect="1" noMove="1" noResize="1" noEditPoints="1" noAdjustHandles="1" noChangeArrowheads="1" noChangeShapeType="1" noTextEdit="1"/>
              </p:cNvSpPr>
              <p:nvPr/>
            </p:nvSpPr>
            <p:spPr>
              <a:xfrm>
                <a:off x="3680204" y="52402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6127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p:graphicFrame>
        <p:nvGraphicFramePr>
          <p:cNvPr id="6" name="Table 10">
            <a:extLst>
              <a:ext uri="{FF2B5EF4-FFF2-40B4-BE49-F238E27FC236}">
                <a16:creationId xmlns:a16="http://schemas.microsoft.com/office/drawing/2014/main" id="{6315CBA3-1AD9-A71A-6C58-091A3E0AF8C6}"/>
              </a:ext>
            </a:extLst>
          </p:cNvPr>
          <p:cNvGraphicFramePr>
            <a:graphicFrameLocks noGrp="1"/>
          </p:cNvGraphicFramePr>
          <p:nvPr>
            <p:extLst>
              <p:ext uri="{D42A27DB-BD31-4B8C-83A1-F6EECF244321}">
                <p14:modId xmlns:p14="http://schemas.microsoft.com/office/powerpoint/2010/main" val="336168931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7" name="Content Placeholder 2">
            <a:extLst>
              <a:ext uri="{FF2B5EF4-FFF2-40B4-BE49-F238E27FC236}">
                <a16:creationId xmlns:a16="http://schemas.microsoft.com/office/drawing/2014/main" id="{96AE808C-E540-5E15-EB20-AEAC818FF9E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901BA5-1828-13B4-25C6-1304635ECD65}"/>
                  </a:ext>
                </a:extLst>
              </p:cNvPr>
              <p:cNvSpPr txBox="1"/>
              <p:nvPr/>
            </p:nvSpPr>
            <p:spPr>
              <a:xfrm>
                <a:off x="3635696" y="411803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76+27+16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63.86</m:t>
                      </m:r>
                      <m:r>
                        <a:rPr lang="en-US" sz="1800" b="0" i="1" dirty="0" smtClean="0">
                          <a:latin typeface="Cambria Math" panose="02040503050406030204" pitchFamily="18" charset="0"/>
                        </a:rPr>
                        <m:t>%</m:t>
                      </m:r>
                    </m:oMath>
                  </m:oMathPara>
                </a14:m>
                <a:endParaRPr lang="en-US" sz="1800" b="0" dirty="0"/>
              </a:p>
            </p:txBody>
          </p:sp>
        </mc:Choice>
        <mc:Fallback xmlns="">
          <p:sp>
            <p:nvSpPr>
              <p:cNvPr id="12" name="TextBox 11">
                <a:extLst>
                  <a:ext uri="{FF2B5EF4-FFF2-40B4-BE49-F238E27FC236}">
                    <a16:creationId xmlns:a16="http://schemas.microsoft.com/office/drawing/2014/main" id="{5D901BA5-1828-13B4-25C6-1304635ECD65}"/>
                  </a:ext>
                </a:extLst>
              </p:cNvPr>
              <p:cNvSpPr txBox="1">
                <a:spLocks noRot="1" noChangeAspect="1" noMove="1" noResize="1" noEditPoints="1" noAdjustHandles="1" noChangeArrowheads="1" noChangeShapeType="1" noTextEdit="1"/>
              </p:cNvSpPr>
              <p:nvPr/>
            </p:nvSpPr>
            <p:spPr>
              <a:xfrm>
                <a:off x="3635696" y="4118031"/>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EC8FFF3-6155-FCE9-5749-AEF99C85E1D2}"/>
                  </a:ext>
                </a:extLst>
              </p:cNvPr>
              <p:cNvSpPr txBox="1"/>
              <p:nvPr/>
            </p:nvSpPr>
            <p:spPr>
              <a:xfrm>
                <a:off x="3635696" y="472738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180</m:t>
                          </m:r>
                        </m:num>
                        <m:den>
                          <m:r>
                            <a:rPr lang="en-AU" sz="1800" b="0" i="1" smtClean="0">
                              <a:latin typeface="Cambria Math" panose="02040503050406030204" pitchFamily="18" charset="0"/>
                            </a:rPr>
                            <m:t>180+20+3</m:t>
                          </m:r>
                        </m:den>
                      </m:f>
                      <m:r>
                        <a:rPr lang="en-US" sz="1800" i="1">
                          <a:latin typeface="Cambria Math" panose="02040503050406030204" pitchFamily="18" charset="0"/>
                        </a:rPr>
                        <m:t>=</m:t>
                      </m:r>
                      <m:r>
                        <a:rPr lang="en-AU" sz="1800" b="0" i="1" smtClean="0">
                          <a:latin typeface="Cambria Math" panose="02040503050406030204" pitchFamily="18" charset="0"/>
                        </a:rPr>
                        <m:t>88</m:t>
                      </m:r>
                      <m:r>
                        <a:rPr lang="en-US" sz="1800" i="1">
                          <a:latin typeface="Cambria Math" panose="02040503050406030204" pitchFamily="18" charset="0"/>
                        </a:rPr>
                        <m:t>.</m:t>
                      </m:r>
                      <m:r>
                        <a:rPr lang="en-AU" sz="1800" b="0" i="1" smtClean="0">
                          <a:latin typeface="Cambria Math" panose="02040503050406030204" pitchFamily="18" charset="0"/>
                        </a:rPr>
                        <m:t>66</m:t>
                      </m:r>
                      <m:r>
                        <a:rPr lang="en-US" sz="1800" i="1">
                          <a:latin typeface="Cambria Math" panose="02040503050406030204" pitchFamily="18" charset="0"/>
                        </a:rPr>
                        <m:t>%</m:t>
                      </m:r>
                    </m:oMath>
                  </m:oMathPara>
                </a14:m>
                <a:endParaRPr lang="en-US" sz="1800" b="0" dirty="0"/>
              </a:p>
            </p:txBody>
          </p:sp>
        </mc:Choice>
        <mc:Fallback xmlns="">
          <p:sp>
            <p:nvSpPr>
              <p:cNvPr id="15" name="TextBox 14">
                <a:extLst>
                  <a:ext uri="{FF2B5EF4-FFF2-40B4-BE49-F238E27FC236}">
                    <a16:creationId xmlns:a16="http://schemas.microsoft.com/office/drawing/2014/main" id="{0EC8FFF3-6155-FCE9-5749-AEF99C85E1D2}"/>
                  </a:ext>
                </a:extLst>
              </p:cNvPr>
              <p:cNvSpPr txBox="1">
                <a:spLocks noRot="1" noChangeAspect="1" noMove="1" noResize="1" noEditPoints="1" noAdjustHandles="1" noChangeArrowheads="1" noChangeShapeType="1" noTextEdit="1"/>
              </p:cNvSpPr>
              <p:nvPr/>
            </p:nvSpPr>
            <p:spPr>
              <a:xfrm>
                <a:off x="3635696" y="472738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4CD6DFF-0480-B12E-6214-683B1C10BC0E}"/>
                  </a:ext>
                </a:extLst>
              </p:cNvPr>
              <p:cNvSpPr txBox="1"/>
              <p:nvPr/>
            </p:nvSpPr>
            <p:spPr>
              <a:xfrm>
                <a:off x="3635696" y="5336737"/>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25</m:t>
                          </m:r>
                        </m:num>
                        <m:den>
                          <m:r>
                            <a:rPr lang="en-AU" sz="1800" b="0" i="1" smtClean="0">
                              <a:latin typeface="Cambria Math" panose="02040503050406030204" pitchFamily="18" charset="0"/>
                            </a:rPr>
                            <m:t>12+11+25</m:t>
                          </m:r>
                        </m:den>
                      </m:f>
                      <m:r>
                        <a:rPr lang="en-US" sz="1800" b="0" i="1" smtClean="0">
                          <a:latin typeface="Cambria Math" panose="02040503050406030204" pitchFamily="18" charset="0"/>
                        </a:rPr>
                        <m:t>=</m:t>
                      </m:r>
                      <m:r>
                        <a:rPr lang="en-AU" sz="1800" b="0" i="1" smtClean="0">
                          <a:latin typeface="Cambria Math" panose="02040503050406030204" pitchFamily="18" charset="0"/>
                        </a:rPr>
                        <m:t>52</m:t>
                      </m:r>
                      <m:r>
                        <a:rPr lang="en-US" sz="1800" b="0" i="1" smtClean="0">
                          <a:latin typeface="Cambria Math" panose="02040503050406030204" pitchFamily="18" charset="0"/>
                        </a:rPr>
                        <m:t>.</m:t>
                      </m:r>
                      <m:r>
                        <a:rPr lang="en-AU" sz="1800" b="0" i="1" smtClean="0">
                          <a:latin typeface="Cambria Math" panose="02040503050406030204" pitchFamily="18" charset="0"/>
                        </a:rPr>
                        <m:t>08</m:t>
                      </m:r>
                      <m:r>
                        <a:rPr lang="en-US" sz="1800" b="0" i="1" smtClean="0">
                          <a:latin typeface="Cambria Math" panose="02040503050406030204" pitchFamily="18" charset="0"/>
                        </a:rPr>
                        <m:t>%</m:t>
                      </m:r>
                    </m:oMath>
                  </m:oMathPara>
                </a14:m>
                <a:endParaRPr lang="en-US" sz="1800" b="0" dirty="0"/>
              </a:p>
            </p:txBody>
          </p:sp>
        </mc:Choice>
        <mc:Fallback xmlns="">
          <p:sp>
            <p:nvSpPr>
              <p:cNvPr id="17" name="TextBox 16">
                <a:extLst>
                  <a:ext uri="{FF2B5EF4-FFF2-40B4-BE49-F238E27FC236}">
                    <a16:creationId xmlns:a16="http://schemas.microsoft.com/office/drawing/2014/main" id="{64CD6DFF-0480-B12E-6214-683B1C10BC0E}"/>
                  </a:ext>
                </a:extLst>
              </p:cNvPr>
              <p:cNvSpPr txBox="1">
                <a:spLocks noRot="1" noChangeAspect="1" noMove="1" noResize="1" noEditPoints="1" noAdjustHandles="1" noChangeArrowheads="1" noChangeShapeType="1" noTextEdit="1"/>
              </p:cNvSpPr>
              <p:nvPr/>
            </p:nvSpPr>
            <p:spPr>
              <a:xfrm>
                <a:off x="3635696" y="5336737"/>
                <a:ext cx="6094602" cy="8882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8379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018D2E-695E-38F4-54B0-605659A2D2F5}"/>
              </a:ext>
            </a:extLst>
          </p:cNvPr>
          <p:cNvSpPr>
            <a:spLocks noGrp="1"/>
          </p:cNvSpPr>
          <p:nvPr>
            <p:ph type="title"/>
          </p:nvPr>
        </p:nvSpPr>
        <p:spPr/>
        <p:txBody>
          <a:bodyPr/>
          <a:lstStyle/>
          <a:p>
            <a:r>
              <a:rPr lang="en-AU" dirty="0"/>
              <a:t>Types of Machine Learning</a:t>
            </a:r>
          </a:p>
        </p:txBody>
      </p:sp>
      <p:graphicFrame>
        <p:nvGraphicFramePr>
          <p:cNvPr id="13" name="Diagram 12">
            <a:extLst>
              <a:ext uri="{FF2B5EF4-FFF2-40B4-BE49-F238E27FC236}">
                <a16:creationId xmlns:a16="http://schemas.microsoft.com/office/drawing/2014/main" id="{F0C54994-8888-46E4-3DFB-C13D836DB2BA}"/>
              </a:ext>
            </a:extLst>
          </p:cNvPr>
          <p:cNvGraphicFramePr/>
          <p:nvPr>
            <p:extLst>
              <p:ext uri="{D42A27DB-BD31-4B8C-83A1-F6EECF244321}">
                <p14:modId xmlns:p14="http://schemas.microsoft.com/office/powerpoint/2010/main" val="2935547865"/>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79B64A2-A59C-48B4-A1E8-BCA44FEFB515}"/>
              </a:ext>
            </a:extLst>
          </p:cNvPr>
          <p:cNvSpPr txBox="1"/>
          <p:nvPr/>
        </p:nvSpPr>
        <p:spPr>
          <a:xfrm>
            <a:off x="940038" y="4852629"/>
            <a:ext cx="3196127" cy="1754326"/>
          </a:xfrm>
          <a:prstGeom prst="rect">
            <a:avLst/>
          </a:prstGeom>
          <a:noFill/>
        </p:spPr>
        <p:txBody>
          <a:bodyPr wrap="square" rtlCol="0">
            <a:spAutoFit/>
          </a:bodyPr>
          <a:lstStyle/>
          <a:p>
            <a:r>
              <a:rPr lang="en-US" dirty="0"/>
              <a:t>Learning from a pre-labeled dataset to predict on unseen but similar data.</a:t>
            </a:r>
          </a:p>
          <a:p>
            <a:r>
              <a:rPr lang="en-US" i="1" dirty="0"/>
              <a:t>Ex: housing price prediction based on home features, location, school rating, age.</a:t>
            </a:r>
          </a:p>
        </p:txBody>
      </p:sp>
      <p:sp>
        <p:nvSpPr>
          <p:cNvPr id="5" name="TextBox 4">
            <a:extLst>
              <a:ext uri="{FF2B5EF4-FFF2-40B4-BE49-F238E27FC236}">
                <a16:creationId xmlns:a16="http://schemas.microsoft.com/office/drawing/2014/main" id="{B77B9876-9A9C-2498-7905-B0BEA892FD86}"/>
              </a:ext>
            </a:extLst>
          </p:cNvPr>
          <p:cNvSpPr txBox="1"/>
          <p:nvPr/>
        </p:nvSpPr>
        <p:spPr>
          <a:xfrm>
            <a:off x="4497935" y="4852629"/>
            <a:ext cx="3196127" cy="1754326"/>
          </a:xfrm>
          <a:prstGeom prst="rect">
            <a:avLst/>
          </a:prstGeom>
          <a:noFill/>
        </p:spPr>
        <p:txBody>
          <a:bodyPr wrap="square" rtlCol="0">
            <a:spAutoFit/>
          </a:bodyPr>
          <a:lstStyle/>
          <a:p>
            <a:r>
              <a:rPr lang="en-US" dirty="0"/>
              <a:t>Identifying structure and patterns within an unlabeled dataset.</a:t>
            </a:r>
          </a:p>
          <a:p>
            <a:r>
              <a:rPr lang="en-US" i="1" dirty="0"/>
              <a:t>Ex:  customer segmentation based on type and frequency of purchases made, demography.</a:t>
            </a:r>
          </a:p>
        </p:txBody>
      </p:sp>
      <p:sp>
        <p:nvSpPr>
          <p:cNvPr id="6" name="TextBox 5">
            <a:extLst>
              <a:ext uri="{FF2B5EF4-FFF2-40B4-BE49-F238E27FC236}">
                <a16:creationId xmlns:a16="http://schemas.microsoft.com/office/drawing/2014/main" id="{199F6CFE-22DE-E301-2355-5A2F614E980A}"/>
              </a:ext>
            </a:extLst>
          </p:cNvPr>
          <p:cNvSpPr txBox="1"/>
          <p:nvPr/>
        </p:nvSpPr>
        <p:spPr>
          <a:xfrm>
            <a:off x="8313010" y="4991128"/>
            <a:ext cx="3196127" cy="1754326"/>
          </a:xfrm>
          <a:prstGeom prst="rect">
            <a:avLst/>
          </a:prstGeom>
          <a:noFill/>
        </p:spPr>
        <p:txBody>
          <a:bodyPr wrap="square" rtlCol="0">
            <a:spAutoFit/>
          </a:bodyPr>
          <a:lstStyle/>
          <a:p>
            <a:r>
              <a:rPr lang="en-US" dirty="0"/>
              <a:t>Learning via interaction with an environment using a penalty-reward feedback.</a:t>
            </a:r>
          </a:p>
          <a:p>
            <a:r>
              <a:rPr lang="en-US" i="1" dirty="0"/>
              <a:t>Ex: learning to play a game of chess by playing against a human.</a:t>
            </a:r>
          </a:p>
        </p:txBody>
      </p:sp>
    </p:spTree>
    <p:extLst>
      <p:ext uri="{BB962C8B-B14F-4D97-AF65-F5344CB8AC3E}">
        <p14:creationId xmlns:p14="http://schemas.microsoft.com/office/powerpoint/2010/main" val="81433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79765F-077F-B066-02BF-275D84F048B0}"/>
              </a:ext>
            </a:extLst>
          </p:cNvPr>
          <p:cNvSpPr>
            <a:spLocks noGrp="1"/>
          </p:cNvSpPr>
          <p:nvPr>
            <p:ph type="title"/>
          </p:nvPr>
        </p:nvSpPr>
        <p:spPr/>
        <p:txBody>
          <a:bodyPr/>
          <a:lstStyle/>
          <a:p>
            <a:r>
              <a:rPr lang="en-US" dirty="0"/>
              <a:t>Decision Trees</a:t>
            </a:r>
          </a:p>
        </p:txBody>
      </p:sp>
      <p:sp>
        <p:nvSpPr>
          <p:cNvPr id="5" name="Text Placeholder 4">
            <a:extLst>
              <a:ext uri="{FF2B5EF4-FFF2-40B4-BE49-F238E27FC236}">
                <a16:creationId xmlns:a16="http://schemas.microsoft.com/office/drawing/2014/main" id="{B96A5257-E5EE-C84B-85F6-09C1D25180BA}"/>
              </a:ext>
            </a:extLst>
          </p:cNvPr>
          <p:cNvSpPr>
            <a:spLocks noGrp="1"/>
          </p:cNvSpPr>
          <p:nvPr>
            <p:ph type="body" idx="1"/>
          </p:nvPr>
        </p:nvSpPr>
        <p:spPr/>
        <p:txBody>
          <a:bodyPr/>
          <a:lstStyle/>
          <a:p>
            <a:r>
              <a:rPr lang="en-US" dirty="0"/>
              <a:t>Identifying the rules for classification</a:t>
            </a:r>
          </a:p>
        </p:txBody>
      </p:sp>
    </p:spTree>
    <p:extLst>
      <p:ext uri="{BB962C8B-B14F-4D97-AF65-F5344CB8AC3E}">
        <p14:creationId xmlns:p14="http://schemas.microsoft.com/office/powerpoint/2010/main" val="3743048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086-4787-1459-456D-6E66571842E3}"/>
              </a:ext>
            </a:extLst>
          </p:cNvPr>
          <p:cNvSpPr>
            <a:spLocks noGrp="1"/>
          </p:cNvSpPr>
          <p:nvPr>
            <p:ph type="title"/>
          </p:nvPr>
        </p:nvSpPr>
        <p:spPr/>
        <p:txBody>
          <a:bodyPr/>
          <a:lstStyle/>
          <a:p>
            <a:r>
              <a:rPr lang="en-US" dirty="0"/>
              <a:t>Decision Tree</a:t>
            </a:r>
          </a:p>
        </p:txBody>
      </p:sp>
      <p:sp>
        <p:nvSpPr>
          <p:cNvPr id="5" name="Content Placeholder 4">
            <a:extLst>
              <a:ext uri="{FF2B5EF4-FFF2-40B4-BE49-F238E27FC236}">
                <a16:creationId xmlns:a16="http://schemas.microsoft.com/office/drawing/2014/main" id="{B6551173-A73A-CB52-A954-90FC88F23E27}"/>
              </a:ext>
            </a:extLst>
          </p:cNvPr>
          <p:cNvSpPr>
            <a:spLocks noGrp="1"/>
          </p:cNvSpPr>
          <p:nvPr>
            <p:ph idx="1"/>
          </p:nvPr>
        </p:nvSpPr>
        <p:spPr>
          <a:xfrm>
            <a:off x="838200" y="1825625"/>
            <a:ext cx="6178994" cy="4351338"/>
          </a:xfrm>
        </p:spPr>
        <p:txBody>
          <a:bodyPr>
            <a:noAutofit/>
          </a:bodyPr>
          <a:lstStyle/>
          <a:p>
            <a:r>
              <a:rPr lang="en-AU" sz="2400" dirty="0"/>
              <a:t>A hierarchical binary tree model where every root and internal node represents a yes/no test based on an attribute of the data that leads us to a class label in the leaf node.</a:t>
            </a:r>
          </a:p>
          <a:p>
            <a:endParaRPr lang="en-AU" sz="2400" dirty="0"/>
          </a:p>
          <a:p>
            <a:r>
              <a:rPr lang="en-AU" sz="2400" dirty="0"/>
              <a:t>ID3 construction algorithm:</a:t>
            </a:r>
          </a:p>
          <a:p>
            <a:pPr lvl="1"/>
            <a:r>
              <a:rPr lang="en-AU" sz="2000" dirty="0"/>
              <a:t>Explicit evaluation of every training data point, for an attribute to find a threshold minimizing a “loss metric”. </a:t>
            </a:r>
          </a:p>
          <a:p>
            <a:pPr lvl="1"/>
            <a:r>
              <a:rPr lang="en-AU" sz="2000" dirty="0"/>
              <a:t>The attribute that provides the “minimal loss” is used for a given node. </a:t>
            </a:r>
          </a:p>
          <a:p>
            <a:pPr lvl="1"/>
            <a:r>
              <a:rPr lang="en-AU" sz="2000" dirty="0"/>
              <a:t>Repeated recursively till “satisfactory” class “purity” is achieved. </a:t>
            </a:r>
          </a:p>
        </p:txBody>
      </p:sp>
      <p:grpSp>
        <p:nvGrpSpPr>
          <p:cNvPr id="3" name="Group 2">
            <a:extLst>
              <a:ext uri="{FF2B5EF4-FFF2-40B4-BE49-F238E27FC236}">
                <a16:creationId xmlns:a16="http://schemas.microsoft.com/office/drawing/2014/main" id="{E876497F-78F8-8A32-326F-578487D54BE3}"/>
              </a:ext>
            </a:extLst>
          </p:cNvPr>
          <p:cNvGrpSpPr/>
          <p:nvPr/>
        </p:nvGrpSpPr>
        <p:grpSpPr>
          <a:xfrm>
            <a:off x="7211332" y="322340"/>
            <a:ext cx="3894818" cy="6213320"/>
            <a:chOff x="6287550" y="242604"/>
            <a:chExt cx="4008832" cy="6395204"/>
          </a:xfrm>
        </p:grpSpPr>
        <p:sp>
          <p:nvSpPr>
            <p:cNvPr id="4" name="Oval 3">
              <a:extLst>
                <a:ext uri="{FF2B5EF4-FFF2-40B4-BE49-F238E27FC236}">
                  <a16:creationId xmlns:a16="http://schemas.microsoft.com/office/drawing/2014/main" id="{413B9216-00C1-4BF5-06A6-32EA17997C54}"/>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C8B74276-07CE-D41C-0237-792824E8219B}"/>
                </a:ext>
              </a:extLst>
            </p:cNvPr>
            <p:cNvCxnSpPr>
              <a:cxnSpLocks/>
              <a:stCxn id="4"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927F93-B2EF-F5EF-9DB8-FE58AF54EB4F}"/>
                </a:ext>
              </a:extLst>
            </p:cNvPr>
            <p:cNvCxnSpPr>
              <a:cxnSpLocks/>
              <a:stCxn id="4"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7386FD-A153-80F4-14CD-BD045CDF76A7}"/>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11" name="TextBox 10">
              <a:extLst>
                <a:ext uri="{FF2B5EF4-FFF2-40B4-BE49-F238E27FC236}">
                  <a16:creationId xmlns:a16="http://schemas.microsoft.com/office/drawing/2014/main" id="{FD361A44-8B92-41BF-3738-0D173084D20D}"/>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2" name="Oval 11">
              <a:extLst>
                <a:ext uri="{FF2B5EF4-FFF2-40B4-BE49-F238E27FC236}">
                  <a16:creationId xmlns:a16="http://schemas.microsoft.com/office/drawing/2014/main" id="{8E1917C3-FB6B-E7E7-4CBC-1BE7F5575A1E}"/>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Rainy?</a:t>
              </a:r>
            </a:p>
          </p:txBody>
        </p:sp>
        <p:cxnSp>
          <p:nvCxnSpPr>
            <p:cNvPr id="13" name="Straight Arrow Connector 12">
              <a:extLst>
                <a:ext uri="{FF2B5EF4-FFF2-40B4-BE49-F238E27FC236}">
                  <a16:creationId xmlns:a16="http://schemas.microsoft.com/office/drawing/2014/main" id="{F64FA0D8-4568-D129-94A2-14C34ADDDE6B}"/>
                </a:ext>
              </a:extLst>
            </p:cNvPr>
            <p:cNvCxnSpPr/>
            <p:nvPr/>
          </p:nvCxnSpPr>
          <p:spPr>
            <a:xfrm flipH="1">
              <a:off x="7807060" y="4053980"/>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D51714-3221-D97C-A02A-A23496FD7D07}"/>
                </a:ext>
              </a:extLst>
            </p:cNvPr>
            <p:cNvSpPr txBox="1"/>
            <p:nvPr/>
          </p:nvSpPr>
          <p:spPr>
            <a:xfrm>
              <a:off x="7889846" y="4082836"/>
              <a:ext cx="485519" cy="369332"/>
            </a:xfrm>
            <a:prstGeom prst="rect">
              <a:avLst/>
            </a:prstGeom>
            <a:noFill/>
          </p:spPr>
          <p:txBody>
            <a:bodyPr wrap="none" rtlCol="0">
              <a:spAutoFit/>
            </a:bodyPr>
            <a:lstStyle/>
            <a:p>
              <a:r>
                <a:rPr lang="en-US" dirty="0"/>
                <a:t>Yes</a:t>
              </a:r>
            </a:p>
          </p:txBody>
        </p:sp>
        <p:cxnSp>
          <p:nvCxnSpPr>
            <p:cNvPr id="15" name="Straight Arrow Connector 14">
              <a:extLst>
                <a:ext uri="{FF2B5EF4-FFF2-40B4-BE49-F238E27FC236}">
                  <a16:creationId xmlns:a16="http://schemas.microsoft.com/office/drawing/2014/main" id="{D3EA4DD5-7BE8-BDDE-40DC-7B5729CF0B95}"/>
                </a:ext>
              </a:extLst>
            </p:cNvPr>
            <p:cNvCxnSpPr>
              <a:cxnSpLocks/>
            </p:cNvCxnSpPr>
            <p:nvPr/>
          </p:nvCxnSpPr>
          <p:spPr>
            <a:xfrm>
              <a:off x="8716684" y="3990774"/>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29B965-74F4-134C-9E0E-A1E3ABB11A45}"/>
                </a:ext>
              </a:extLst>
            </p:cNvPr>
            <p:cNvSpPr txBox="1"/>
            <p:nvPr/>
          </p:nvSpPr>
          <p:spPr>
            <a:xfrm>
              <a:off x="9317016" y="4208780"/>
              <a:ext cx="455574" cy="369332"/>
            </a:xfrm>
            <a:prstGeom prst="rect">
              <a:avLst/>
            </a:prstGeom>
            <a:noFill/>
          </p:spPr>
          <p:txBody>
            <a:bodyPr wrap="none" rtlCol="0">
              <a:spAutoFit/>
            </a:bodyPr>
            <a:lstStyle/>
            <a:p>
              <a:r>
                <a:rPr lang="en-US" dirty="0"/>
                <a:t>No</a:t>
              </a:r>
            </a:p>
          </p:txBody>
        </p:sp>
        <p:sp>
          <p:nvSpPr>
            <p:cNvPr id="18" name="Oval 17">
              <a:extLst>
                <a:ext uri="{FF2B5EF4-FFF2-40B4-BE49-F238E27FC236}">
                  <a16:creationId xmlns:a16="http://schemas.microsoft.com/office/drawing/2014/main" id="{2E12593E-62BB-AEAB-7E16-B8A92DE6B379}"/>
                </a:ext>
              </a:extLst>
            </p:cNvPr>
            <p:cNvSpPr/>
            <p:nvPr/>
          </p:nvSpPr>
          <p:spPr>
            <a:xfrm>
              <a:off x="6287550" y="2791130"/>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9" name="Oval 18">
              <a:extLst>
                <a:ext uri="{FF2B5EF4-FFF2-40B4-BE49-F238E27FC236}">
                  <a16:creationId xmlns:a16="http://schemas.microsoft.com/office/drawing/2014/main" id="{3C277521-CF21-9DBB-33F8-1D3AC12CDEDB}"/>
                </a:ext>
              </a:extLst>
            </p:cNvPr>
            <p:cNvSpPr/>
            <p:nvPr/>
          </p:nvSpPr>
          <p:spPr>
            <a:xfrm>
              <a:off x="7183596" y="4976769"/>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0" name="Oval 19">
              <a:extLst>
                <a:ext uri="{FF2B5EF4-FFF2-40B4-BE49-F238E27FC236}">
                  <a16:creationId xmlns:a16="http://schemas.microsoft.com/office/drawing/2014/main" id="{A7C428C6-AB59-E290-E95A-310C63863744}"/>
                </a:ext>
              </a:extLst>
            </p:cNvPr>
            <p:cNvSpPr/>
            <p:nvPr/>
          </p:nvSpPr>
          <p:spPr>
            <a:xfrm>
              <a:off x="8945755" y="4913563"/>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a:t>
              </a:r>
            </a:p>
          </p:txBody>
        </p:sp>
        <p:sp>
          <p:nvSpPr>
            <p:cNvPr id="21" name="TextBox 20">
              <a:extLst>
                <a:ext uri="{FF2B5EF4-FFF2-40B4-BE49-F238E27FC236}">
                  <a16:creationId xmlns:a16="http://schemas.microsoft.com/office/drawing/2014/main" id="{94D825B0-F275-0F56-726F-F4A042F342B1}"/>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22" name="TextBox 21">
              <a:extLst>
                <a:ext uri="{FF2B5EF4-FFF2-40B4-BE49-F238E27FC236}">
                  <a16:creationId xmlns:a16="http://schemas.microsoft.com/office/drawing/2014/main" id="{EAF840FB-AFE1-EC4E-166F-A3481068D24B}"/>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3" name="TextBox 22">
              <a:extLst>
                <a:ext uri="{FF2B5EF4-FFF2-40B4-BE49-F238E27FC236}">
                  <a16:creationId xmlns:a16="http://schemas.microsoft.com/office/drawing/2014/main" id="{A38BCD8E-CF41-BC15-073A-F5B16DCA6394}"/>
                </a:ext>
              </a:extLst>
            </p:cNvPr>
            <p:cNvSpPr txBox="1"/>
            <p:nvPr/>
          </p:nvSpPr>
          <p:spPr>
            <a:xfrm>
              <a:off x="7068822" y="6268476"/>
              <a:ext cx="1138711" cy="369332"/>
            </a:xfrm>
            <a:prstGeom prst="rect">
              <a:avLst/>
            </a:prstGeom>
            <a:noFill/>
          </p:spPr>
          <p:txBody>
            <a:bodyPr wrap="none" rtlCol="0">
              <a:spAutoFit/>
            </a:bodyPr>
            <a:lstStyle/>
            <a:p>
              <a:r>
                <a:rPr lang="en-US" dirty="0"/>
                <a:t>Leaf Node</a:t>
              </a:r>
            </a:p>
          </p:txBody>
        </p:sp>
        <p:sp>
          <p:nvSpPr>
            <p:cNvPr id="24" name="TextBox 23">
              <a:extLst>
                <a:ext uri="{FF2B5EF4-FFF2-40B4-BE49-F238E27FC236}">
                  <a16:creationId xmlns:a16="http://schemas.microsoft.com/office/drawing/2014/main" id="{E52AA769-8BC8-E39E-081D-B7D2A2EA2827}"/>
                </a:ext>
              </a:extLst>
            </p:cNvPr>
            <p:cNvSpPr txBox="1"/>
            <p:nvPr/>
          </p:nvSpPr>
          <p:spPr>
            <a:xfrm>
              <a:off x="9157670" y="6228755"/>
              <a:ext cx="1138710" cy="369332"/>
            </a:xfrm>
            <a:prstGeom prst="rect">
              <a:avLst/>
            </a:prstGeom>
            <a:noFill/>
          </p:spPr>
          <p:txBody>
            <a:bodyPr wrap="none" rtlCol="0">
              <a:spAutoFit/>
            </a:bodyPr>
            <a:lstStyle/>
            <a:p>
              <a:r>
                <a:rPr lang="en-US" dirty="0"/>
                <a:t>Leaf Node</a:t>
              </a:r>
            </a:p>
          </p:txBody>
        </p:sp>
      </p:grpSp>
    </p:spTree>
    <p:extLst>
      <p:ext uri="{BB962C8B-B14F-4D97-AF65-F5344CB8AC3E}">
        <p14:creationId xmlns:p14="http://schemas.microsoft.com/office/powerpoint/2010/main" val="1221890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80B9-3062-A96C-307C-4559348E1CAC}"/>
              </a:ext>
            </a:extLst>
          </p:cNvPr>
          <p:cNvSpPr>
            <a:spLocks noGrp="1"/>
          </p:cNvSpPr>
          <p:nvPr>
            <p:ph type="title"/>
          </p:nvPr>
        </p:nvSpPr>
        <p:spPr/>
        <p:txBody>
          <a:bodyPr/>
          <a:lstStyle/>
          <a:p>
            <a:r>
              <a:rPr lang="en-US" dirty="0"/>
              <a:t>Loss Metrics</a:t>
            </a:r>
          </a:p>
        </p:txBody>
      </p:sp>
      <p:sp>
        <p:nvSpPr>
          <p:cNvPr id="4" name="Text Placeholder 3">
            <a:extLst>
              <a:ext uri="{FF2B5EF4-FFF2-40B4-BE49-F238E27FC236}">
                <a16:creationId xmlns:a16="http://schemas.microsoft.com/office/drawing/2014/main" id="{E281E417-5D33-1113-5CF9-A9AC5DBEF1BC}"/>
              </a:ext>
            </a:extLst>
          </p:cNvPr>
          <p:cNvSpPr>
            <a:spLocks noGrp="1"/>
          </p:cNvSpPr>
          <p:nvPr>
            <p:ph type="body" idx="1"/>
          </p:nvPr>
        </p:nvSpPr>
        <p:spPr/>
        <p:txBody>
          <a:bodyPr/>
          <a:lstStyle/>
          <a:p>
            <a:r>
              <a:rPr lang="en-AU" dirty="0"/>
              <a:t>Indicators of probability of miss-classification minimizing which helps us build tree classifiers. </a:t>
            </a:r>
          </a:p>
        </p:txBody>
      </p:sp>
    </p:spTree>
    <p:extLst>
      <p:ext uri="{BB962C8B-B14F-4D97-AF65-F5344CB8AC3E}">
        <p14:creationId xmlns:p14="http://schemas.microsoft.com/office/powerpoint/2010/main" val="1274289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770B-7928-4294-938C-54F566403029}"/>
              </a:ext>
            </a:extLst>
          </p:cNvPr>
          <p:cNvSpPr>
            <a:spLocks noGrp="1"/>
          </p:cNvSpPr>
          <p:nvPr>
            <p:ph type="title"/>
          </p:nvPr>
        </p:nvSpPr>
        <p:spPr/>
        <p:txBody>
          <a:bodyPr/>
          <a:lstStyle/>
          <a:p>
            <a:r>
              <a:rPr lang="en-US" dirty="0"/>
              <a:t>Miss-Classification Loss/Classification Error Rate -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9D591D-FB53-0999-0AC9-06E05CE59713}"/>
                  </a:ext>
                </a:extLst>
              </p:cNvPr>
              <p:cNvSpPr>
                <a:spLocks noGrp="1"/>
              </p:cNvSpPr>
              <p:nvPr>
                <p:ph idx="1"/>
              </p:nvPr>
            </p:nvSpPr>
            <p:spPr>
              <a:xfrm>
                <a:off x="838200" y="1825625"/>
                <a:ext cx="10515600" cy="4667250"/>
              </a:xfrm>
            </p:spPr>
            <p:txBody>
              <a:bodyPr/>
              <a:lstStyle/>
              <a:p>
                <a:pPr marL="0" indent="0">
                  <a:buNone/>
                </a:pPr>
                <a:r>
                  <a:rPr lang="en-US" dirty="0"/>
                  <a:t>Decision trees assign the most commonly occurring training class in a leaf node </a:t>
                </a:r>
                <a14:m>
                  <m:oMath xmlns:m="http://schemas.openxmlformats.org/officeDocument/2006/math">
                    <m:r>
                      <a:rPr lang="en-US" b="0" i="1" smtClean="0">
                        <a:latin typeface="Cambria Math" panose="02040503050406030204" pitchFamily="18" charset="0"/>
                      </a:rPr>
                      <m:t>𝑚</m:t>
                    </m:r>
                  </m:oMath>
                </a14:m>
                <a:r>
                  <a:rPr lang="en-US" dirty="0"/>
                  <a:t> to be the output of that leaf node denoted by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oMath>
                </a14:m>
                <a:r>
                  <a:rPr lang="en-US" dirty="0"/>
                  <a:t>. </a:t>
                </a:r>
              </a:p>
              <a:p>
                <a:pPr marL="0" indent="0" algn="ctr">
                  <a:buNone/>
                </a:pPr>
                <a:endParaRPr lang="en-US" dirty="0">
                  <a:latin typeface="+mj-lt"/>
                </a:endParaRPr>
              </a:p>
              <a:p>
                <a:pPr marL="0" indent="0" algn="ctr">
                  <a:buNone/>
                </a:pPr>
                <a:r>
                  <a:rPr lang="en-US" dirty="0">
                    <a:latin typeface="+mj-lt"/>
                  </a:rPr>
                  <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lim>
                            </m:limLow>
                          </m:fName>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dirty="0" smtClean="0">
                                    <a:latin typeface="Cambria Math" panose="02040503050406030204" pitchFamily="18" charset="0"/>
                                  </a:rPr>
                                  <m:t>𝑚𝑖</m:t>
                                </m:r>
                              </m:sub>
                            </m:sSub>
                          </m:e>
                        </m:func>
                      </m:e>
                    </m:func>
                  </m:oMath>
                </a14:m>
                <a:r>
                  <a:rPr lang="en-US" b="0" i="0" dirty="0">
                    <a:latin typeface="+mj-lt"/>
                  </a:rPr>
                  <a:t> where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num>
                      <m:den>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r>
                          <a:rPr lang="en-US" i="1" dirty="0">
                            <a:latin typeface="Cambria Math" panose="02040503050406030204" pitchFamily="18" charset="0"/>
                          </a:rPr>
                          <m:t>𝑚</m:t>
                        </m:r>
                      </m:den>
                    </m:f>
                  </m:oMath>
                </a14:m>
                <a:endParaRPr lang="en-US" dirty="0"/>
              </a:p>
              <a:p>
                <a:pPr marL="0" indent="0">
                  <a:buNone/>
                </a:pPr>
                <a:endParaRPr lang="en-US" dirty="0"/>
              </a:p>
              <a:p>
                <a:pPr marL="0" indent="0">
                  <a:buNone/>
                </a:pPr>
                <a:r>
                  <a:rPr lang="en-US" dirty="0"/>
                  <a:t>The presence of any other class indicates miss-classification loss (MCL) or Classification Error Rate (CER).</a:t>
                </a:r>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369D591D-FB53-0999-0AC9-06E05CE5971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089" r="-116"/>
                </a:stretch>
              </a:blipFill>
            </p:spPr>
            <p:txBody>
              <a:bodyPr/>
              <a:lstStyle/>
              <a:p>
                <a:r>
                  <a:rPr lang="en-US">
                    <a:noFill/>
                  </a:rPr>
                  <a:t> </a:t>
                </a:r>
              </a:p>
            </p:txBody>
          </p:sp>
        </mc:Fallback>
      </mc:AlternateContent>
    </p:spTree>
    <p:extLst>
      <p:ext uri="{BB962C8B-B14F-4D97-AF65-F5344CB8AC3E}">
        <p14:creationId xmlns:p14="http://schemas.microsoft.com/office/powerpoint/2010/main" val="1680382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1566"/>
            <a:chOff x="-39295" y="2433164"/>
            <a:chExt cx="4670324" cy="4391566"/>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226285" y="4607305"/>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5774"/>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61</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m:t>
                              </m:r>
                            </m:num>
                            <m:den>
                              <m:r>
                                <a:rPr lang="en-US" sz="2800" b="0" i="1" smtClean="0">
                                  <a:latin typeface="Cambria Math" panose="02040503050406030204" pitchFamily="18" charset="0"/>
                                </a:rPr>
                                <m:t>61</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39</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39</m:t>
                              </m:r>
                            </m:den>
                          </m:f>
                        </m:e>
                      </m:d>
                      <m:r>
                        <a:rPr lang="en-US" sz="2800" b="0" i="1" smtClean="0">
                          <a:latin typeface="Cambria Math" panose="02040503050406030204" pitchFamily="18" charset="0"/>
                        </a:rPr>
                        <m:t>=0.29</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6767772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3650"/>
            <a:chOff x="-39295" y="2433164"/>
            <a:chExt cx="4670324" cy="4393650"/>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10</m:t>
                              </m:r>
                            </m:num>
                            <m:den>
                              <m:r>
                                <a:rPr lang="en-US" sz="2800" b="0" i="1" smtClean="0">
                                  <a:latin typeface="Cambria Math" panose="02040503050406030204" pitchFamily="18" charset="0"/>
                                </a:rPr>
                                <m:t>40</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30</m:t>
                              </m:r>
                            </m:num>
                            <m:den>
                              <m:r>
                                <a:rPr lang="en-US" sz="2800" b="0" i="1" smtClean="0">
                                  <a:latin typeface="Cambria Math" panose="02040503050406030204" pitchFamily="18" charset="0"/>
                                </a:rPr>
                                <m:t>60</m:t>
                              </m:r>
                            </m:den>
                          </m:f>
                        </m:e>
                      </m:d>
                      <m:r>
                        <a:rPr lang="en-US" sz="2800" b="0" i="1" smtClean="0">
                          <a:latin typeface="Cambria Math" panose="02040503050406030204" pitchFamily="18" charset="0"/>
                        </a:rPr>
                        <m:t>=0</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3196001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p:sp>
        <p:nvSpPr>
          <p:cNvPr id="5" name="Oval 4">
            <a:extLst>
              <a:ext uri="{FF2B5EF4-FFF2-40B4-BE49-F238E27FC236}">
                <a16:creationId xmlns:a16="http://schemas.microsoft.com/office/drawing/2014/main" id="{58AD500D-7ADE-44AB-6400-7817F7E7BC2E}"/>
              </a:ext>
            </a:extLst>
          </p:cNvPr>
          <p:cNvSpPr/>
          <p:nvPr/>
        </p:nvSpPr>
        <p:spPr>
          <a:xfrm>
            <a:off x="8982047" y="2066605"/>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Parent</a:t>
            </a:r>
          </a:p>
          <a:p>
            <a:pPr algn="ctr"/>
            <a:r>
              <a:rPr lang="en-US" dirty="0"/>
              <a:t>N </a:t>
            </a:r>
          </a:p>
          <a:p>
            <a:pPr algn="ctr"/>
            <a:r>
              <a:rPr lang="en-US" dirty="0"/>
              <a:t>Items</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8871639" y="3529233"/>
            <a:ext cx="900619"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9772258" y="3529233"/>
            <a:ext cx="819116"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4F67B17-B100-CD78-D5C3-E02837017CFA}"/>
                  </a:ext>
                </a:extLst>
              </p:cNvPr>
              <p:cNvSpPr txBox="1"/>
              <p:nvPr/>
            </p:nvSpPr>
            <p:spPr>
              <a:xfrm>
                <a:off x="8081429" y="3634114"/>
                <a:ext cx="1134028" cy="369332"/>
              </a:xfrm>
              <a:prstGeom prst="rect">
                <a:avLst/>
              </a:prstGeom>
              <a:noFill/>
            </p:spPr>
            <p:txBody>
              <a:bodyPr wrap="none" rtlCol="0">
                <a:spAutoFit/>
              </a:bodyPr>
              <a:lstStyle/>
              <a:p>
                <a:r>
                  <a:rPr lang="en-US" dirty="0"/>
                  <a:t>Fraction </a:t>
                </a:r>
                <a14:m>
                  <m:oMath xmlns:m="http://schemas.openxmlformats.org/officeDocument/2006/math">
                    <m:r>
                      <a:rPr lang="en-US" i="1" dirty="0" smtClean="0">
                        <a:latin typeface="Cambria Math" panose="02040503050406030204" pitchFamily="18" charset="0"/>
                      </a:rPr>
                      <m:t>𝑓</m:t>
                    </m:r>
                  </m:oMath>
                </a14:m>
                <a:endParaRPr lang="en-US" dirty="0"/>
              </a:p>
            </p:txBody>
          </p:sp>
        </mc:Choice>
        <mc:Fallback xmlns="">
          <p:sp>
            <p:nvSpPr>
              <p:cNvPr id="8" name="TextBox 7">
                <a:extLst>
                  <a:ext uri="{FF2B5EF4-FFF2-40B4-BE49-F238E27FC236}">
                    <a16:creationId xmlns:a16="http://schemas.microsoft.com/office/drawing/2014/main" id="{B4F67B17-B100-CD78-D5C3-E02837017CFA}"/>
                  </a:ext>
                </a:extLst>
              </p:cNvPr>
              <p:cNvSpPr txBox="1">
                <a:spLocks noRot="1" noChangeAspect="1" noMove="1" noResize="1" noEditPoints="1" noAdjustHandles="1" noChangeArrowheads="1" noChangeShapeType="1" noTextEdit="1"/>
              </p:cNvSpPr>
              <p:nvPr/>
            </p:nvSpPr>
            <p:spPr>
              <a:xfrm>
                <a:off x="8081429" y="3634114"/>
                <a:ext cx="1134028" cy="369332"/>
              </a:xfrm>
              <a:prstGeom prst="rect">
                <a:avLst/>
              </a:prstGeom>
              <a:blipFill>
                <a:blip r:embed="rId2"/>
                <a:stretch>
                  <a:fillRect l="-4839" t="-8197" r="-53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6E1CF08-9851-39E9-03DA-0879DFF2C379}"/>
                  </a:ext>
                </a:extLst>
              </p:cNvPr>
              <p:cNvSpPr txBox="1"/>
              <p:nvPr/>
            </p:nvSpPr>
            <p:spPr>
              <a:xfrm>
                <a:off x="10349742" y="3421917"/>
                <a:ext cx="2008114" cy="646331"/>
              </a:xfrm>
              <a:prstGeom prst="rect">
                <a:avLst/>
              </a:prstGeom>
              <a:noFill/>
            </p:spPr>
            <p:txBody>
              <a:bodyPr wrap="none" rtlCol="0">
                <a:spAutoFit/>
              </a:bodyPr>
              <a:lstStyle/>
              <a:p>
                <a:r>
                  <a:rPr lang="en-US" dirty="0"/>
                  <a:t>Remaining fraction </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𝑓</m:t>
                      </m:r>
                    </m:oMath>
                  </m:oMathPara>
                </a14:m>
                <a:endParaRPr lang="en-US" dirty="0"/>
              </a:p>
            </p:txBody>
          </p:sp>
        </mc:Choice>
        <mc:Fallback xmlns="">
          <p:sp>
            <p:nvSpPr>
              <p:cNvPr id="9" name="TextBox 8">
                <a:extLst>
                  <a:ext uri="{FF2B5EF4-FFF2-40B4-BE49-F238E27FC236}">
                    <a16:creationId xmlns:a16="http://schemas.microsoft.com/office/drawing/2014/main" id="{36E1CF08-9851-39E9-03DA-0879DFF2C379}"/>
                  </a:ext>
                </a:extLst>
              </p:cNvPr>
              <p:cNvSpPr txBox="1">
                <a:spLocks noRot="1" noChangeAspect="1" noMove="1" noResize="1" noEditPoints="1" noAdjustHandles="1" noChangeArrowheads="1" noChangeShapeType="1" noTextEdit="1"/>
              </p:cNvSpPr>
              <p:nvPr/>
            </p:nvSpPr>
            <p:spPr>
              <a:xfrm>
                <a:off x="10349742" y="3421917"/>
                <a:ext cx="2008114" cy="646331"/>
              </a:xfrm>
              <a:prstGeom prst="rect">
                <a:avLst/>
              </a:prstGeom>
              <a:blipFill>
                <a:blip r:embed="rId3"/>
                <a:stretch>
                  <a:fillRect l="-2736" t="-4717" r="-1520"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90DA7A2A-B794-43C8-E640-5C7D170566B1}"/>
                  </a:ext>
                </a:extLst>
              </p:cNvPr>
              <p:cNvSpPr/>
              <p:nvPr/>
            </p:nvSpPr>
            <p:spPr>
              <a:xfrm>
                <a:off x="9801162" y="4190082"/>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Right</a:t>
                </a:r>
              </a:p>
              <a:p>
                <a:pPr algn="ct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r>
                        <a:rPr lang="en-US" b="0" i="1" smtClean="0">
                          <a:latin typeface="Cambria Math" panose="02040503050406030204" pitchFamily="18" charset="0"/>
                        </a:rPr>
                        <m:t>𝑁</m:t>
                      </m:r>
                    </m:oMath>
                  </m:oMathPara>
                </a14:m>
                <a:endParaRPr lang="en-US" dirty="0"/>
              </a:p>
              <a:p>
                <a:pPr algn="ctr"/>
                <a:r>
                  <a:rPr lang="en-US" dirty="0"/>
                  <a:t>Items</a:t>
                </a:r>
              </a:p>
            </p:txBody>
          </p:sp>
        </mc:Choice>
        <mc:Fallback xmlns="">
          <p:sp>
            <p:nvSpPr>
              <p:cNvPr id="10" name="Oval 9">
                <a:extLst>
                  <a:ext uri="{FF2B5EF4-FFF2-40B4-BE49-F238E27FC236}">
                    <a16:creationId xmlns:a16="http://schemas.microsoft.com/office/drawing/2014/main" id="{90DA7A2A-B794-43C8-E640-5C7D170566B1}"/>
                  </a:ext>
                </a:extLst>
              </p:cNvPr>
              <p:cNvSpPr>
                <a:spLocks noRot="1" noChangeAspect="1" noMove="1" noResize="1" noEditPoints="1" noAdjustHandles="1" noChangeArrowheads="1" noChangeShapeType="1" noTextEdit="1"/>
              </p:cNvSpPr>
              <p:nvPr/>
            </p:nvSpPr>
            <p:spPr>
              <a:xfrm>
                <a:off x="9801162" y="4190082"/>
                <a:ext cx="1580422" cy="146262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42E68932-4231-7720-921F-79D709C06F46}"/>
                  </a:ext>
                </a:extLst>
              </p:cNvPr>
              <p:cNvSpPr/>
              <p:nvPr/>
            </p:nvSpPr>
            <p:spPr>
              <a:xfrm>
                <a:off x="8081428" y="4177559"/>
                <a:ext cx="1580422" cy="1462628"/>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Left</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𝑓𝑁</m:t>
                      </m:r>
                    </m:oMath>
                  </m:oMathPara>
                </a14:m>
                <a:endParaRPr lang="en-US" dirty="0"/>
              </a:p>
              <a:p>
                <a:pPr algn="ctr"/>
                <a:r>
                  <a:rPr lang="en-US" dirty="0"/>
                  <a:t>Items</a:t>
                </a:r>
              </a:p>
            </p:txBody>
          </p:sp>
        </mc:Choice>
        <mc:Fallback xmlns="">
          <p:sp>
            <p:nvSpPr>
              <p:cNvPr id="15" name="Oval 14">
                <a:extLst>
                  <a:ext uri="{FF2B5EF4-FFF2-40B4-BE49-F238E27FC236}">
                    <a16:creationId xmlns:a16="http://schemas.microsoft.com/office/drawing/2014/main" id="{42E68932-4231-7720-921F-79D709C06F46}"/>
                  </a:ext>
                </a:extLst>
              </p:cNvPr>
              <p:cNvSpPr>
                <a:spLocks noRot="1" noChangeAspect="1" noMove="1" noResize="1" noEditPoints="1" noAdjustHandles="1" noChangeArrowheads="1" noChangeShapeType="1" noTextEdit="1"/>
              </p:cNvSpPr>
              <p:nvPr/>
            </p:nvSpPr>
            <p:spPr>
              <a:xfrm>
                <a:off x="8081428" y="4177559"/>
                <a:ext cx="1580422" cy="1462628"/>
              </a:xfrm>
              <a:prstGeom prst="ellipse">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B1135A72-D1DE-DBF5-1F35-907CB217DAD5}"/>
              </a:ext>
            </a:extLst>
          </p:cNvPr>
          <p:cNvSpPr txBox="1"/>
          <p:nvPr/>
        </p:nvSpPr>
        <p:spPr>
          <a:xfrm>
            <a:off x="9224732" y="1675087"/>
            <a:ext cx="1152859" cy="358828"/>
          </a:xfrm>
          <a:prstGeom prst="rect">
            <a:avLst/>
          </a:prstGeom>
          <a:noFill/>
        </p:spPr>
        <p:txBody>
          <a:bodyPr wrap="none" rtlCol="0">
            <a:spAutoFit/>
          </a:bodyPr>
          <a:lstStyle/>
          <a:p>
            <a:r>
              <a:rPr lang="en-US" dirty="0"/>
              <a:t>Root Node</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6068699" y="2481355"/>
                <a:ext cx="320017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𝑝</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i="1">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6068699" y="2481355"/>
                <a:ext cx="3200171" cy="6242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7FF94521-2B94-799D-FA2B-C3D2B3E3FB65}"/>
                  </a:ext>
                </a:extLst>
              </p:cNvPr>
              <p:cNvSpPr>
                <a:spLocks noGrp="1"/>
              </p:cNvSpPr>
              <p:nvPr>
                <p:ph idx="1"/>
              </p:nvPr>
            </p:nvSpPr>
            <p:spPr>
              <a:xfrm>
                <a:off x="838201" y="1825625"/>
                <a:ext cx="5141464" cy="2704430"/>
              </a:xfrm>
            </p:spPr>
            <p:txBody>
              <a:bodyPr>
                <a:normAutofit fontScale="77500" lnSpcReduction="20000"/>
              </a:bodyPr>
              <a:lstStyle/>
              <a:p>
                <a:pPr marL="0" indent="0">
                  <a:buNone/>
                </a:pPr>
                <a:r>
                  <a:rPr lang="en-US" dirty="0"/>
                  <a:t>Conservation of total positive elements</a:t>
                </a: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𝑙𝑓</m:t>
                      </m:r>
                      <m:r>
                        <a:rPr lang="en-US" b="0" i="1" smtClean="0">
                          <a:latin typeface="Cambria Math" panose="02040503050406030204" pitchFamily="18" charset="0"/>
                        </a:rPr>
                        <m:t>+</m:t>
                      </m:r>
                      <m:r>
                        <a:rPr lang="en-US" b="0" i="1" smtClean="0">
                          <a:latin typeface="Cambria Math" panose="02040503050406030204" pitchFamily="18" charset="0"/>
                        </a:rPr>
                        <m:t>𝑟</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oMath>
                  </m:oMathPara>
                </a14:m>
                <a:endParaRPr lang="en-US" dirty="0"/>
              </a:p>
              <a:p>
                <a:pPr marL="0" indent="0">
                  <a:buNone/>
                </a:pPr>
                <a:r>
                  <a:rPr lang="en-US" dirty="0"/>
                  <a:t>Conservation of total negative elements</a:t>
                </a:r>
              </a:p>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𝑙</m:t>
                          </m:r>
                        </m:e>
                      </m:d>
                      <m:r>
                        <a:rPr lang="en-US" b="0" i="1" smtClean="0">
                          <a:latin typeface="Cambria Math" panose="02040503050406030204" pitchFamily="18" charset="0"/>
                        </a:rPr>
                        <m:t>𝑓</m:t>
                      </m:r>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Drop in MCL: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𝑓𝑀𝐶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𝑙</m:t>
                          </m:r>
                        </m:sub>
                      </m:sSub>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𝑟</m:t>
                          </m:r>
                        </m:sub>
                      </m:sSub>
                    </m:oMath>
                  </m:oMathPara>
                </a14:m>
                <a:endParaRPr lang="en-US" b="0" dirty="0"/>
              </a:p>
              <a:p>
                <a:pPr marL="0" indent="0">
                  <a:buNone/>
                </a:pPr>
                <a:br>
                  <a:rPr lang="en-US" sz="1200" b="0" dirty="0"/>
                </a:br>
                <a:endParaRPr lang="en-US" sz="1200" b="0" dirty="0"/>
              </a:p>
            </p:txBody>
          </p:sp>
        </mc:Choice>
        <mc:Fallback xmlns="">
          <p:sp>
            <p:nvSpPr>
              <p:cNvPr id="13" name="Content Placeholder 12">
                <a:extLst>
                  <a:ext uri="{FF2B5EF4-FFF2-40B4-BE49-F238E27FC236}">
                    <a16:creationId xmlns:a16="http://schemas.microsoft.com/office/drawing/2014/main" id="{7FF94521-2B94-799D-FA2B-C3D2B3E3FB65}"/>
                  </a:ext>
                </a:extLst>
              </p:cNvPr>
              <p:cNvSpPr>
                <a:spLocks noGrp="1" noRot="1" noChangeAspect="1" noMove="1" noResize="1" noEditPoints="1" noAdjustHandles="1" noChangeArrowheads="1" noChangeShapeType="1" noTextEdit="1"/>
              </p:cNvSpPr>
              <p:nvPr>
                <p:ph idx="1"/>
              </p:nvPr>
            </p:nvSpPr>
            <p:spPr>
              <a:xfrm>
                <a:off x="838201" y="1825625"/>
                <a:ext cx="5141464" cy="2704430"/>
              </a:xfrm>
              <a:blipFill>
                <a:blip r:embed="rId7"/>
                <a:stretch>
                  <a:fillRect l="-1542" t="-45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FD59BDD-F4EC-4D12-BB07-690286CD02DD}"/>
                  </a:ext>
                </a:extLst>
              </p:cNvPr>
              <p:cNvSpPr txBox="1"/>
              <p:nvPr/>
            </p:nvSpPr>
            <p:spPr>
              <a:xfrm>
                <a:off x="6587543" y="5814300"/>
                <a:ext cx="304532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𝑙</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17" name="TextBox 16">
                <a:extLst>
                  <a:ext uri="{FF2B5EF4-FFF2-40B4-BE49-F238E27FC236}">
                    <a16:creationId xmlns:a16="http://schemas.microsoft.com/office/drawing/2014/main" id="{8FD59BDD-F4EC-4D12-BB07-690286CD02DD}"/>
                  </a:ext>
                </a:extLst>
              </p:cNvPr>
              <p:cNvSpPr txBox="1">
                <a:spLocks noRot="1" noChangeAspect="1" noMove="1" noResize="1" noEditPoints="1" noAdjustHandles="1" noChangeArrowheads="1" noChangeShapeType="1" noTextEdit="1"/>
              </p:cNvSpPr>
              <p:nvPr/>
            </p:nvSpPr>
            <p:spPr>
              <a:xfrm>
                <a:off x="6587543" y="5814300"/>
                <a:ext cx="3045321" cy="6242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6B6D2F1-9CBA-78D7-DE43-C70F10D29167}"/>
                  </a:ext>
                </a:extLst>
              </p:cNvPr>
              <p:cNvSpPr txBox="1"/>
              <p:nvPr/>
            </p:nvSpPr>
            <p:spPr>
              <a:xfrm>
                <a:off x="9224732" y="5814300"/>
                <a:ext cx="3149195" cy="62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𝑟</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0" name="TextBox 19">
                <a:extLst>
                  <a:ext uri="{FF2B5EF4-FFF2-40B4-BE49-F238E27FC236}">
                    <a16:creationId xmlns:a16="http://schemas.microsoft.com/office/drawing/2014/main" id="{96B6D2F1-9CBA-78D7-DE43-C70F10D29167}"/>
                  </a:ext>
                </a:extLst>
              </p:cNvPr>
              <p:cNvSpPr txBox="1">
                <a:spLocks noRot="1" noChangeAspect="1" noMove="1" noResize="1" noEditPoints="1" noAdjustHandles="1" noChangeArrowheads="1" noChangeShapeType="1" noTextEdit="1"/>
              </p:cNvSpPr>
              <p:nvPr/>
            </p:nvSpPr>
            <p:spPr>
              <a:xfrm>
                <a:off x="9224732" y="5814300"/>
                <a:ext cx="3149195" cy="6242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87D1928-A684-7E3A-F54C-CBDFA5FA1C9A}"/>
                  </a:ext>
                </a:extLst>
              </p:cNvPr>
              <p:cNvSpPr txBox="1"/>
              <p:nvPr/>
            </p:nvSpPr>
            <p:spPr>
              <a:xfrm>
                <a:off x="343007" y="4286234"/>
                <a:ext cx="5917697" cy="5043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≤0.5</m:t>
                              </m:r>
                            </m:e>
                            <m:e>
                              <m:r>
                                <a:rPr lang="en-US" sz="1200" i="1">
                                  <a:latin typeface="Cambria Math" panose="02040503050406030204" pitchFamily="18" charset="0"/>
                                </a:rPr>
                                <m:t>1−</m:t>
                              </m:r>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&gt;0.5</m:t>
                              </m:r>
                            </m:e>
                          </m:eqArr>
                          <m:r>
                            <a:rPr lang="en-US" sz="1200" i="1">
                              <a:latin typeface="Cambria Math" panose="02040503050406030204" pitchFamily="18" charset="0"/>
                            </a:rPr>
                            <m:t> </m:t>
                          </m:r>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b="0" i="1" smtClean="0">
                                      <a:latin typeface="Cambria Math" panose="02040503050406030204" pitchFamily="18" charset="0"/>
                                    </a:rPr>
                                    <m:t>𝑓</m:t>
                                  </m:r>
                                  <m:r>
                                    <a:rPr lang="en-US" sz="1200" i="1">
                                      <a:latin typeface="Cambria Math" panose="02040503050406030204" pitchFamily="18" charset="0"/>
                                    </a:rPr>
                                    <m:t>𝑙</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≤0.5</m:t>
                                  </m:r>
                                </m:e>
                                <m:e>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𝑙</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&gt;0.5</m:t>
                                  </m:r>
                                </m:e>
                              </m:eqArr>
                              <m:r>
                                <a:rPr lang="en-US" sz="1200" i="1">
                                  <a:latin typeface="Cambria Math" panose="02040503050406030204" pitchFamily="18" charset="0"/>
                                </a:rPr>
                                <m:t> </m:t>
                              </m:r>
                            </m:e>
                          </m:d>
                        </m:e>
                      </m:d>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(1−</m:t>
                              </m:r>
                              <m:r>
                                <a:rPr lang="en-US" sz="1200" i="1">
                                  <a:latin typeface="Cambria Math" panose="02040503050406030204" pitchFamily="18" charset="0"/>
                                </a:rPr>
                                <m:t>𝑓</m:t>
                              </m:r>
                              <m:r>
                                <a:rPr lang="en-US" sz="1200" i="1">
                                  <a:latin typeface="Cambria Math" panose="02040503050406030204" pitchFamily="18" charset="0"/>
                                </a:rPr>
                                <m:t>)</m:t>
                              </m:r>
                              <m:r>
                                <a:rPr lang="en-US" sz="1200" i="1">
                                  <a:latin typeface="Cambria Math" panose="02040503050406030204" pitchFamily="18" charset="0"/>
                                </a:rPr>
                                <m:t>𝑟</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≤0.5</m:t>
                              </m:r>
                            </m:e>
                            <m:e>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𝑟</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&gt;0.5</m:t>
                              </m:r>
                            </m:e>
                          </m:eqArr>
                          <m:r>
                            <a:rPr lang="en-US" sz="1200" i="1">
                              <a:latin typeface="Cambria Math" panose="02040503050406030204" pitchFamily="18" charset="0"/>
                            </a:rPr>
                            <m:t> </m:t>
                          </m:r>
                        </m:e>
                      </m:d>
                    </m:oMath>
                  </m:oMathPara>
                </a14:m>
                <a:endParaRPr lang="en-US" sz="1200" dirty="0"/>
              </a:p>
            </p:txBody>
          </p:sp>
        </mc:Choice>
        <mc:Fallback xmlns="">
          <p:sp>
            <p:nvSpPr>
              <p:cNvPr id="29" name="TextBox 28">
                <a:extLst>
                  <a:ext uri="{FF2B5EF4-FFF2-40B4-BE49-F238E27FC236}">
                    <a16:creationId xmlns:a16="http://schemas.microsoft.com/office/drawing/2014/main" id="{C87D1928-A684-7E3A-F54C-CBDFA5FA1C9A}"/>
                  </a:ext>
                </a:extLst>
              </p:cNvPr>
              <p:cNvSpPr txBox="1">
                <a:spLocks noRot="1" noChangeAspect="1" noMove="1" noResize="1" noEditPoints="1" noAdjustHandles="1" noChangeArrowheads="1" noChangeShapeType="1" noTextEdit="1"/>
              </p:cNvSpPr>
              <p:nvPr/>
            </p:nvSpPr>
            <p:spPr>
              <a:xfrm>
                <a:off x="343007" y="4286234"/>
                <a:ext cx="5917697" cy="504305"/>
              </a:xfrm>
              <a:prstGeom prst="rect">
                <a:avLst/>
              </a:prstGeom>
              <a:blipFill>
                <a:blip r:embed="rId10"/>
                <a:stretch>
                  <a:fillRect l="-3811" t="-175904" b="-2566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548118B-FCBC-CA97-A829-F18970E1A1A6}"/>
                  </a:ext>
                </a:extLst>
              </p:cNvPr>
              <p:cNvSpPr txBox="1"/>
              <p:nvPr/>
            </p:nvSpPr>
            <p:spPr>
              <a:xfrm>
                <a:off x="1187407" y="5087476"/>
                <a:ext cx="6824365" cy="124649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𝒇𝒍</m:t>
                              </m:r>
                              <m:r>
                                <a:rPr lang="en-US" sz="1200" b="1" i="1" smtClean="0">
                                  <a:latin typeface="Cambria Math" panose="02040503050406030204" pitchFamily="18" charset="0"/>
                                </a:rPr>
                                <m:t>−</m:t>
                              </m:r>
                              <m:r>
                                <a:rPr lang="en-US" sz="1200" b="1" i="1" smtClean="0">
                                  <a:latin typeface="Cambria Math" panose="02040503050406030204" pitchFamily="18" charset="0"/>
                                </a:rPr>
                                <m:t>𝒓</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a:latin typeface="Cambria Math" panose="02040503050406030204" pitchFamily="18" charset="0"/>
                                </a:rPr>
                                <m:t>𝒇𝒐𝒓</m:t>
                              </m:r>
                              <m:r>
                                <a:rPr lang="en-US" sz="1200" b="1" i="1">
                                  <a:latin typeface="Cambria Math" panose="02040503050406030204" pitchFamily="18" charset="0"/>
                                </a:rPr>
                                <m:t> </m:t>
                              </m:r>
                              <m:r>
                                <a:rPr lang="en-US" sz="1200" b="1" i="1">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a:latin typeface="Cambria Math" panose="02040503050406030204" pitchFamily="18" charset="0"/>
                                </a:rPr>
                                <m:t>≤</m:t>
                              </m:r>
                              <m:r>
                                <a:rPr lang="en-US" sz="1200" b="1" i="1">
                                  <a:latin typeface="Cambria Math" panose="02040503050406030204" pitchFamily="18" charset="0"/>
                                </a:rPr>
                                <m:t>𝟎</m:t>
                              </m:r>
                              <m:r>
                                <a:rPr lang="en-US" sz="1200" b="1" i="1">
                                  <a:latin typeface="Cambria Math" panose="02040503050406030204" pitchFamily="18" charset="0"/>
                                </a:rPr>
                                <m:t>.</m:t>
                              </m:r>
                              <m:r>
                                <a:rPr lang="en-US" sz="1200" b="1" i="1">
                                  <a:latin typeface="Cambria Math" panose="02040503050406030204" pitchFamily="18" charset="0"/>
                                </a:rPr>
                                <m:t>𝟓</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𝑟</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≤0.5 </m:t>
                              </m:r>
                              <m:r>
                                <a:rPr lang="en-US" sz="1200" b="0" i="1" smtClean="0">
                                  <a:latin typeface="Cambria Math" panose="02040503050406030204" pitchFamily="18" charset="0"/>
                                </a:rPr>
                                <m:t>𝑟</m:t>
                              </m:r>
                              <m:r>
                                <a:rPr lang="en-US" sz="1200" b="0" i="1" smtClean="0">
                                  <a:latin typeface="Cambria Math" panose="02040503050406030204" pitchFamily="18" charset="0"/>
                                </a:rPr>
                                <m:t>&gt;0.5</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𝑙</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≤0.5 </m:t>
                              </m:r>
                              <m:r>
                                <a:rPr lang="en-US" sz="1200" b="0" i="1" smtClean="0">
                                  <a:latin typeface="Cambria Math" panose="02040503050406030204" pitchFamily="18" charset="0"/>
                                </a:rPr>
                                <m:t>𝑙</m:t>
                              </m:r>
                              <m:r>
                                <a:rPr lang="en-US" sz="1200" b="0" i="1" smtClean="0">
                                  <a:latin typeface="Cambria Math" panose="02040503050406030204" pitchFamily="18" charset="0"/>
                                </a:rPr>
                                <m:t>&gt;0.5</m:t>
                              </m:r>
                            </m:e>
                            <m:e>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𝒑</m:t>
                                  </m:r>
                                </m:e>
                              </m:d>
                              <m:r>
                                <a:rPr lang="en-US" sz="1200" b="1" i="1" smtClean="0">
                                  <a:latin typeface="Cambria Math" panose="02040503050406030204" pitchFamily="18" charset="0"/>
                                </a:rPr>
                                <m:t>−</m:t>
                              </m:r>
                              <m:r>
                                <a:rPr lang="en-US" sz="1200" b="1" i="1" smtClean="0">
                                  <a:latin typeface="Cambria Math" panose="02040503050406030204" pitchFamily="18" charset="0"/>
                                </a:rPr>
                                <m:t>𝒇</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𝒍</m:t>
                                  </m:r>
                                </m:e>
                              </m:d>
                              <m:r>
                                <a:rPr lang="en-US" sz="1200" b="1" i="1" smtClean="0">
                                  <a:latin typeface="Cambria Math" panose="02040503050406030204" pitchFamily="18" charset="0"/>
                                </a:rPr>
                                <m:t>−</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𝒓</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smtClean="0">
                                  <a:latin typeface="Cambria Math" panose="02040503050406030204" pitchFamily="18" charset="0"/>
                                </a:rPr>
                                <m:t>𝒇𝒐𝒓</m:t>
                              </m:r>
                              <m:r>
                                <a:rPr lang="en-US" sz="1200" b="1" i="1" smtClean="0">
                                  <a:latin typeface="Cambria Math" panose="02040503050406030204" pitchFamily="18" charset="0"/>
                                </a:rPr>
                                <m:t> </m:t>
                              </m:r>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𝟓</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=(1−2</m:t>
                              </m:r>
                              <m:r>
                                <a:rPr lang="en-US" sz="1200" b="0" i="1" smtClean="0">
                                  <a:latin typeface="Cambria Math" panose="02040503050406030204" pitchFamily="18" charset="0"/>
                                </a:rPr>
                                <m:t>𝑟</m:t>
                              </m:r>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&gt;0.5 </m:t>
                              </m:r>
                              <m:r>
                                <a:rPr lang="en-US" sz="1200" b="0" i="1" smtClean="0">
                                  <a:latin typeface="Cambria Math" panose="02040503050406030204" pitchFamily="18" charset="0"/>
                                </a:rPr>
                                <m:t>𝑟</m:t>
                              </m:r>
                              <m:r>
                                <a:rPr lang="en-US" sz="1200" b="0" i="1" smtClean="0">
                                  <a:latin typeface="Cambria Math" panose="02040503050406030204" pitchFamily="18" charset="0"/>
                                </a:rPr>
                                <m:t>≤0.5</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1−2</m:t>
                                  </m:r>
                                  <m:r>
                                    <a:rPr lang="en-US" sz="1200" b="0" i="1" smtClean="0">
                                      <a:latin typeface="Cambria Math" panose="02040503050406030204" pitchFamily="18" charset="0"/>
                                    </a:rPr>
                                    <m:t>𝑙</m:t>
                                  </m:r>
                                </m:e>
                              </m:d>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&gt;0.5 </m:t>
                              </m:r>
                              <m:r>
                                <a:rPr lang="en-US" sz="1200" b="0" i="1" smtClean="0">
                                  <a:latin typeface="Cambria Math" panose="02040503050406030204" pitchFamily="18" charset="0"/>
                                </a:rPr>
                                <m:t>𝑙</m:t>
                              </m:r>
                              <m:r>
                                <a:rPr lang="en-US" sz="1200" b="0" i="1" smtClean="0">
                                  <a:latin typeface="Cambria Math" panose="02040503050406030204" pitchFamily="18" charset="0"/>
                                </a:rPr>
                                <m:t>≤0.5</m:t>
                              </m:r>
                            </m:e>
                          </m:eqArr>
                          <m:r>
                            <a:rPr lang="en-US" sz="1200" i="1">
                              <a:latin typeface="Cambria Math" panose="02040503050406030204" pitchFamily="18" charset="0"/>
                            </a:rPr>
                            <m:t> </m:t>
                          </m:r>
                        </m:e>
                      </m:d>
                    </m:oMath>
                  </m:oMathPara>
                </a14:m>
                <a:endParaRPr lang="en-US" sz="1200" dirty="0"/>
              </a:p>
            </p:txBody>
          </p:sp>
        </mc:Choice>
        <mc:Fallback xmlns="">
          <p:sp>
            <p:nvSpPr>
              <p:cNvPr id="30" name="TextBox 29">
                <a:extLst>
                  <a:ext uri="{FF2B5EF4-FFF2-40B4-BE49-F238E27FC236}">
                    <a16:creationId xmlns:a16="http://schemas.microsoft.com/office/drawing/2014/main" id="{4548118B-FCBC-CA97-A829-F18970E1A1A6}"/>
                  </a:ext>
                </a:extLst>
              </p:cNvPr>
              <p:cNvSpPr txBox="1">
                <a:spLocks noRot="1" noChangeAspect="1" noMove="1" noResize="1" noEditPoints="1" noAdjustHandles="1" noChangeArrowheads="1" noChangeShapeType="1" noTextEdit="1"/>
              </p:cNvSpPr>
              <p:nvPr/>
            </p:nvSpPr>
            <p:spPr>
              <a:xfrm>
                <a:off x="1187407" y="5087476"/>
                <a:ext cx="6824365" cy="1246495"/>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12915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normAutofit/>
          </a:bodyPr>
          <a:lstStyle/>
          <a:p>
            <a:r>
              <a:rPr lang="en-US" dirty="0"/>
              <a:t>Miss-Classification Loss/Classification Error Rate – Reason for Insensitivity </a:t>
            </a:r>
          </a:p>
        </p:txBody>
      </p:sp>
      <p:grpSp>
        <p:nvGrpSpPr>
          <p:cNvPr id="12" name="Group 11">
            <a:extLst>
              <a:ext uri="{FF2B5EF4-FFF2-40B4-BE49-F238E27FC236}">
                <a16:creationId xmlns:a16="http://schemas.microsoft.com/office/drawing/2014/main" id="{D95BFD2F-94D1-AA9C-0FB7-E7D75CCC9B31}"/>
              </a:ext>
            </a:extLst>
          </p:cNvPr>
          <p:cNvGrpSpPr/>
          <p:nvPr/>
        </p:nvGrpSpPr>
        <p:grpSpPr>
          <a:xfrm>
            <a:off x="7234610" y="1690688"/>
            <a:ext cx="4670324" cy="4393650"/>
            <a:chOff x="-39295" y="2433164"/>
            <a:chExt cx="4670324" cy="4393650"/>
          </a:xfrm>
        </p:grpSpPr>
        <p:grpSp>
          <p:nvGrpSpPr>
            <p:cNvPr id="13" name="Group 12">
              <a:extLst>
                <a:ext uri="{FF2B5EF4-FFF2-40B4-BE49-F238E27FC236}">
                  <a16:creationId xmlns:a16="http://schemas.microsoft.com/office/drawing/2014/main" id="{82B7870F-956B-33E9-68E6-16EA68BD3499}"/>
                </a:ext>
              </a:extLst>
            </p:cNvPr>
            <p:cNvGrpSpPr/>
            <p:nvPr/>
          </p:nvGrpSpPr>
          <p:grpSpPr>
            <a:xfrm>
              <a:off x="838200" y="2433164"/>
              <a:ext cx="3031948" cy="3971835"/>
              <a:chOff x="6287550" y="242605"/>
              <a:chExt cx="3120703" cy="4088104"/>
            </a:xfrm>
          </p:grpSpPr>
          <p:sp>
            <p:nvSpPr>
              <p:cNvPr id="30" name="Oval 29">
                <a:extLst>
                  <a:ext uri="{FF2B5EF4-FFF2-40B4-BE49-F238E27FC236}">
                    <a16:creationId xmlns:a16="http://schemas.microsoft.com/office/drawing/2014/main" id="{67FFA535-46AC-EA0D-EFDE-4CBFC791E0C7}"/>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31" name="Straight Arrow Connector 30">
                <a:extLst>
                  <a:ext uri="{FF2B5EF4-FFF2-40B4-BE49-F238E27FC236}">
                    <a16:creationId xmlns:a16="http://schemas.microsoft.com/office/drawing/2014/main" id="{6AE69819-29F8-9ECF-EC3C-9155C434745E}"/>
                  </a:ext>
                </a:extLst>
              </p:cNvPr>
              <p:cNvCxnSpPr>
                <a:cxnSpLocks/>
                <a:stCxn id="30"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392997C-8696-D82F-A405-623299A0C203}"/>
                  </a:ext>
                </a:extLst>
              </p:cNvPr>
              <p:cNvCxnSpPr>
                <a:cxnSpLocks/>
                <a:stCxn id="30"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94B286F-BA28-B2E6-DD9D-BFE721FAAF6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34" name="TextBox 33">
                <a:extLst>
                  <a:ext uri="{FF2B5EF4-FFF2-40B4-BE49-F238E27FC236}">
                    <a16:creationId xmlns:a16="http://schemas.microsoft.com/office/drawing/2014/main" id="{8CE4317F-AD92-EF4C-8FF9-121F3CE696C7}"/>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35" name="Oval 34">
                <a:extLst>
                  <a:ext uri="{FF2B5EF4-FFF2-40B4-BE49-F238E27FC236}">
                    <a16:creationId xmlns:a16="http://schemas.microsoft.com/office/drawing/2014/main" id="{B47FEB5B-CA41-CDB2-CCF9-92A7628887AD}"/>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36" name="Oval 35">
                <a:extLst>
                  <a:ext uri="{FF2B5EF4-FFF2-40B4-BE49-F238E27FC236}">
                    <a16:creationId xmlns:a16="http://schemas.microsoft.com/office/drawing/2014/main" id="{5BE6A2F7-39B8-3A6B-1716-7100F91A79E9}"/>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37" name="TextBox 36">
                <a:extLst>
                  <a:ext uri="{FF2B5EF4-FFF2-40B4-BE49-F238E27FC236}">
                    <a16:creationId xmlns:a16="http://schemas.microsoft.com/office/drawing/2014/main" id="{552D3DC6-72B9-9188-3945-626490CED7FB}"/>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38" name="TextBox 37">
                <a:extLst>
                  <a:ext uri="{FF2B5EF4-FFF2-40B4-BE49-F238E27FC236}">
                    <a16:creationId xmlns:a16="http://schemas.microsoft.com/office/drawing/2014/main" id="{8F20F1F9-2F06-3812-ECB1-E226080D30B8}"/>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39" name="TextBox 38">
                <a:extLst>
                  <a:ext uri="{FF2B5EF4-FFF2-40B4-BE49-F238E27FC236}">
                    <a16:creationId xmlns:a16="http://schemas.microsoft.com/office/drawing/2014/main" id="{8585D152-2F9B-8A30-7E79-BDDB9DB44E8A}"/>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4" name="TextBox 13">
              <a:extLst>
                <a:ext uri="{FF2B5EF4-FFF2-40B4-BE49-F238E27FC236}">
                  <a16:creationId xmlns:a16="http://schemas.microsoft.com/office/drawing/2014/main" id="{AB78CF45-7838-0E8C-475A-F85A032F2735}"/>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16" name="TextBox 15">
              <a:extLst>
                <a:ext uri="{FF2B5EF4-FFF2-40B4-BE49-F238E27FC236}">
                  <a16:creationId xmlns:a16="http://schemas.microsoft.com/office/drawing/2014/main" id="{31879E4A-F8C2-F5C5-4138-A0E6B4D25CD3}"/>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7" name="TextBox 16">
              <a:extLst>
                <a:ext uri="{FF2B5EF4-FFF2-40B4-BE49-F238E27FC236}">
                  <a16:creationId xmlns:a16="http://schemas.microsoft.com/office/drawing/2014/main" id="{7821729C-8209-8FF7-8F97-74033584BC41}"/>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5CF6536-7841-6880-8356-06478D80C23A}"/>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0" name="TextBox 19">
                  <a:extLst>
                    <a:ext uri="{FF2B5EF4-FFF2-40B4-BE49-F238E27FC236}">
                      <a16:creationId xmlns:a16="http://schemas.microsoft.com/office/drawing/2014/main" id="{A5CF6536-7841-6880-8356-06478D80C23A}"/>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2"/>
                  <a:stretch>
                    <a:fillRect l="-538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8FBF06E-569B-B789-A50C-16BE3C3967BE}"/>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1" name="TextBox 20">
                  <a:extLst>
                    <a:ext uri="{FF2B5EF4-FFF2-40B4-BE49-F238E27FC236}">
                      <a16:creationId xmlns:a16="http://schemas.microsoft.com/office/drawing/2014/main" id="{88FBF06E-569B-B789-A50C-16BE3C3967BE}"/>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3"/>
                  <a:stretch>
                    <a:fillRect l="-4790"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815C706-6E2D-8D45-F01E-8F0E8A7B7D7D}"/>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9" name="TextBox 28">
                  <a:extLst>
                    <a:ext uri="{FF2B5EF4-FFF2-40B4-BE49-F238E27FC236}">
                      <a16:creationId xmlns:a16="http://schemas.microsoft.com/office/drawing/2014/main" id="{D815C706-6E2D-8D45-F01E-8F0E8A7B7D7D}"/>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4"/>
                  <a:stretch>
                    <a:fillRect l="-4348" b="-7500"/>
                  </a:stretch>
                </a:blipFill>
              </p:spPr>
              <p:txBody>
                <a:bodyPr/>
                <a:lstStyle/>
                <a:p>
                  <a:r>
                    <a:rPr lang="en-US">
                      <a:noFill/>
                    </a:rPr>
                    <a:t> </a:t>
                  </a:r>
                </a:p>
              </p:txBody>
            </p:sp>
          </mc:Fallback>
        </mc:AlternateContent>
      </p:grpSp>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6451447" cy="4470760"/>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marL="457200" indent="-457200">
              <a:buFont typeface="Arial" panose="020B0604020202020204" pitchFamily="34" charset="0"/>
              <a:buChar char="•"/>
            </a:pPr>
            <a:r>
              <a:rPr lang="en-US" sz="2800" dirty="0"/>
              <a:t>When the majority/minority class in parent node remains in majority/minority in both the leaf nodes, then the miss-classification loss reduction is 0. </a:t>
            </a:r>
          </a:p>
          <a:p>
            <a:pPr marL="457200" indent="-457200">
              <a:buFont typeface="Arial" panose="020B0604020202020204" pitchFamily="34" charset="0"/>
              <a:buChar char="•"/>
            </a:pPr>
            <a:r>
              <a:rPr lang="en-US" sz="2800" dirty="0"/>
              <a:t>The reason for this is the linearity of this metric. </a:t>
            </a:r>
          </a:p>
          <a:p>
            <a:pPr marL="457200" indent="-457200">
              <a:buFont typeface="Arial" panose="020B0604020202020204" pitchFamily="34" charset="0"/>
              <a:buChar char="•"/>
            </a:pPr>
            <a:r>
              <a:rPr lang="en-US" sz="2800" dirty="0"/>
              <a:t>Hence there is a need for a more sensitive metric to capture purity within such divisions.</a:t>
            </a:r>
          </a:p>
        </p:txBody>
      </p:sp>
    </p:spTree>
    <p:extLst>
      <p:ext uri="{BB962C8B-B14F-4D97-AF65-F5344CB8AC3E}">
        <p14:creationId xmlns:p14="http://schemas.microsoft.com/office/powerpoint/2010/main" val="27061599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AU" sz="2800" i="1" dirty="0" smtClean="0">
                              <a:latin typeface="Cambria Math" panose="02040503050406030204" pitchFamily="18" charset="0"/>
                            </a:rPr>
                          </m:ctrlPr>
                        </m:dPr>
                        <m:e>
                          <m:r>
                            <a:rPr lang="en-AU" sz="2800" i="1" dirty="0" smtClean="0">
                              <a:latin typeface="Cambria Math" panose="02040503050406030204" pitchFamily="18" charset="0"/>
                            </a:rPr>
                            <m:t>𝑃</m:t>
                          </m:r>
                          <m:r>
                            <a:rPr lang="en-US" sz="2800" b="0" i="1" dirty="0" smtClean="0">
                              <a:latin typeface="Cambria Math" panose="02040503050406030204" pitchFamily="18" charset="0"/>
                            </a:rPr>
                            <m:t>𝑟𝑜𝑏𝑎𝑏𝑖𝑙𝑖𝑡𝑦</m:t>
                          </m:r>
                          <m:r>
                            <a:rPr lang="en-AU" sz="2800" i="1" dirty="0" smtClean="0">
                              <a:latin typeface="Cambria Math" panose="02040503050406030204" pitchFamily="18" charset="0"/>
                            </a:rPr>
                            <m:t>=1</m:t>
                          </m:r>
                        </m:e>
                      </m:d>
                      <m:r>
                        <a:rPr lang="en-US" sz="2800" b="0" i="1" dirty="0" smtClean="0">
                          <a:latin typeface="Cambria Math" panose="02040503050406030204" pitchFamily="18" charset="0"/>
                        </a:rPr>
                        <m:t>=0</m:t>
                      </m:r>
                    </m:oMath>
                  </m:oMathPara>
                </a14:m>
                <a:endParaRPr lang="en-US" sz="2800" b="0" dirty="0"/>
              </a:p>
              <a:p>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𝑆𝑢𝑟𝑝𝑟𝑖𝑠𝑒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𝑃𝑟𝑜𝑏𝑎𝑏𝑖𝑙𝑖𝑡𝑦</m:t>
                          </m:r>
                          <m:r>
                            <a:rPr lang="en-US" sz="2800" b="0" i="1" smtClean="0">
                              <a:latin typeface="Cambria Math" panose="02040503050406030204" pitchFamily="18" charset="0"/>
                            </a:rPr>
                            <m:t>=0</m:t>
                          </m:r>
                        </m:e>
                      </m:d>
                      <m:r>
                        <a:rPr lang="en-US" sz="2800" b="0" i="1" smtClean="0">
                          <a:latin typeface="Cambria Math" panose="02040503050406030204" pitchFamily="18" charset="0"/>
                        </a:rPr>
                        <m:t>=∞</m:t>
                      </m:r>
                    </m:oMath>
                  </m:oMathPara>
                </a14:m>
                <a:endParaRPr lang="en-US" sz="2800" b="0" dirty="0"/>
              </a:p>
              <a:p>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44" name="Rectangle: Rounded Corners 43">
                <a:extLst>
                  <a:ext uri="{FF2B5EF4-FFF2-40B4-BE49-F238E27FC236}">
                    <a16:creationId xmlns:a16="http://schemas.microsoft.com/office/drawing/2014/main" id="{A898EDFB-24E3-D5FD-1D6F-40B7B5464375}"/>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US">
                    <a:noFill/>
                  </a:rPr>
                  <a:t> </a:t>
                </a:r>
              </a:p>
            </p:txBody>
          </p:sp>
        </mc:Fallback>
      </mc:AlternateContent>
      <p:grpSp>
        <p:nvGrpSpPr>
          <p:cNvPr id="43" name="Group 42">
            <a:extLst>
              <a:ext uri="{FF2B5EF4-FFF2-40B4-BE49-F238E27FC236}">
                <a16:creationId xmlns:a16="http://schemas.microsoft.com/office/drawing/2014/main" id="{2FF254F6-41C0-9055-7D3D-57EB9518B286}"/>
              </a:ext>
            </a:extLst>
          </p:cNvPr>
          <p:cNvGrpSpPr/>
          <p:nvPr/>
        </p:nvGrpSpPr>
        <p:grpSpPr>
          <a:xfrm>
            <a:off x="6507651" y="1361734"/>
            <a:ext cx="3607475" cy="4955393"/>
            <a:chOff x="6507651" y="1361734"/>
            <a:chExt cx="3607475" cy="4955393"/>
          </a:xfrm>
        </p:grpSpPr>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0" name="Rectangle 9">
              <a:extLst>
                <a:ext uri="{FF2B5EF4-FFF2-40B4-BE49-F238E27FC236}">
                  <a16:creationId xmlns:a16="http://schemas.microsoft.com/office/drawing/2014/main" id="{31C41764-2BA2-A1DC-04C5-9A70F70A8CAF}"/>
                </a:ext>
              </a:extLst>
            </p:cNvPr>
            <p:cNvSpPr/>
            <p:nvPr/>
          </p:nvSpPr>
          <p:spPr>
            <a:xfrm>
              <a:off x="8331413" y="4420998"/>
              <a:ext cx="392278" cy="1526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803789" y="4236332"/>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stCxn id="15" idx="3"/>
            </p:cNvCxnSpPr>
            <p:nvPr/>
          </p:nvCxnSpPr>
          <p:spPr>
            <a:xfrm>
              <a:off x="7105475" y="4420998"/>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2041455"/>
              <a:ext cx="150842" cy="14540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FBA0880-B527-3F09-5069-7AF4A9743A9D}"/>
                    </a:ext>
                  </a:extLst>
                </p:cNvPr>
                <p:cNvSpPr txBox="1"/>
                <p:nvPr/>
              </p:nvSpPr>
              <p:spPr>
                <a:xfrm>
                  <a:off x="7039751" y="1690688"/>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0" name="TextBox 39">
                  <a:extLst>
                    <a:ext uri="{FF2B5EF4-FFF2-40B4-BE49-F238E27FC236}">
                      <a16:creationId xmlns:a16="http://schemas.microsoft.com/office/drawing/2014/main" id="{2FBA0880-B527-3F09-5069-7AF4A9743A9D}"/>
                    </a:ext>
                  </a:extLst>
                </p:cNvPr>
                <p:cNvSpPr txBox="1">
                  <a:spLocks noRot="1" noChangeAspect="1" noMove="1" noResize="1" noEditPoints="1" noAdjustHandles="1" noChangeArrowheads="1" noChangeShapeType="1" noTextEdit="1"/>
                </p:cNvSpPr>
                <p:nvPr/>
              </p:nvSpPr>
              <p:spPr>
                <a:xfrm>
                  <a:off x="7039751" y="1690688"/>
                  <a:ext cx="43313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71729" y="5763125"/>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71729" y="5763125"/>
                  <a:ext cx="365806" cy="369332"/>
                </a:xfrm>
                <a:prstGeom prst="rect">
                  <a:avLst/>
                </a:prstGeom>
                <a:blipFill>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52115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790733" y="4223323"/>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cxnSpLocks/>
          </p:cNvCxnSpPr>
          <p:nvPr/>
        </p:nvCxnSpPr>
        <p:spPr>
          <a:xfrm>
            <a:off x="7105475" y="5167619"/>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3034283"/>
            <a:ext cx="117484" cy="4611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26613" y="575011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26613" y="5750116"/>
                <a:ext cx="365806" cy="369332"/>
              </a:xfrm>
              <a:prstGeom prst="rect">
                <a:avLst/>
              </a:prstGeom>
              <a:blipFill>
                <a:blip r:embed="rId4"/>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E49A56D3-C176-550F-BF7C-CA0B15932838}"/>
              </a:ext>
            </a:extLst>
          </p:cNvPr>
          <p:cNvSpPr/>
          <p:nvPr/>
        </p:nvSpPr>
        <p:spPr>
          <a:xfrm>
            <a:off x="7118742" y="4790326"/>
            <a:ext cx="392278" cy="1157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𝐿𝑜𝑤𝑒𝑟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e>
                      </m:d>
                      <m:r>
                        <a:rPr lang="en-US" sz="2800" b="0" i="1" dirty="0" smtClean="0">
                          <a:latin typeface="Cambria Math" panose="02040503050406030204" pitchFamily="18" charset="0"/>
                        </a:rPr>
                        <m:t>&gt;</m:t>
                      </m:r>
                      <m:r>
                        <a:rPr lang="en-US" sz="2800" b="0" i="1" dirty="0" smtClean="0">
                          <a:latin typeface="Cambria Math" panose="02040503050406030204" pitchFamily="18" charset="0"/>
                        </a:rPr>
                        <m:t>𝑆𝑢𝑟𝑝𝑟𝑖𝑠𝑒</m:t>
                      </m:r>
                      <m:r>
                        <a:rPr lang="en-US" sz="2800" b="0" i="1" dirty="0" smtClean="0">
                          <a:latin typeface="Cambria Math" panose="02040503050406030204" pitchFamily="18" charset="0"/>
                        </a:rPr>
                        <m:t>(</m:t>
                      </m:r>
                      <m:r>
                        <a:rPr lang="en-US" sz="2800" b="0" i="1" dirty="0" smtClean="0">
                          <a:latin typeface="Cambria Math" panose="02040503050406030204" pitchFamily="18" charset="0"/>
                        </a:rPr>
                        <m:t>𝐻𝑖𝑔h𝑒𝑟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r>
                        <a:rPr lang="en-US" sz="2800" b="0" i="1" dirty="0" smtClean="0">
                          <a:latin typeface="Cambria Math" panose="02040503050406030204" pitchFamily="18" charset="0"/>
                        </a:rPr>
                        <m:t>)</m:t>
                      </m:r>
                    </m:oMath>
                  </m:oMathPara>
                </a14:m>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5"/>
                <a:stretch>
                  <a:fillRect l="-2239" t="-1337"/>
                </a:stretch>
              </a:blipFill>
              <a:ln>
                <a:noFill/>
              </a:ln>
            </p:spPr>
            <p:txBody>
              <a:bodyPr/>
              <a:lstStyle/>
              <a:p>
                <a:r>
                  <a:rPr lang="en-US">
                    <a:noFill/>
                  </a:rPr>
                  <a:t> </a:t>
                </a:r>
              </a:p>
            </p:txBody>
          </p:sp>
        </mc:Fallback>
      </mc:AlternateContent>
      <p:sp>
        <p:nvSpPr>
          <p:cNvPr id="13" name="Rectangle 12">
            <a:extLst>
              <a:ext uri="{FF2B5EF4-FFF2-40B4-BE49-F238E27FC236}">
                <a16:creationId xmlns:a16="http://schemas.microsoft.com/office/drawing/2014/main" id="{507ACD05-4377-438F-B4EE-1670534062A2}"/>
              </a:ext>
            </a:extLst>
          </p:cNvPr>
          <p:cNvSpPr/>
          <p:nvPr/>
        </p:nvSpPr>
        <p:spPr>
          <a:xfrm>
            <a:off x="8330554" y="5582884"/>
            <a:ext cx="39227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A195FEB-F7E2-6C44-B1A8-D306F06A6BA1}"/>
              </a:ext>
            </a:extLst>
          </p:cNvPr>
          <p:cNvCxnSpPr>
            <a:cxnSpLocks/>
          </p:cNvCxnSpPr>
          <p:nvPr/>
        </p:nvCxnSpPr>
        <p:spPr>
          <a:xfrm>
            <a:off x="7105475" y="5582884"/>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93BC29-E91A-A2E6-F39B-BB7EC8F437E3}"/>
              </a:ext>
            </a:extLst>
          </p:cNvPr>
          <p:cNvCxnSpPr>
            <a:cxnSpLocks/>
          </p:cNvCxnSpPr>
          <p:nvPr/>
        </p:nvCxnSpPr>
        <p:spPr>
          <a:xfrm>
            <a:off x="7105475" y="4790347"/>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57BDC8A-C2DE-C02C-C274-CC2A7420903F}"/>
                  </a:ext>
                </a:extLst>
              </p:cNvPr>
              <p:cNvSpPr txBox="1"/>
              <p:nvPr/>
            </p:nvSpPr>
            <p:spPr>
              <a:xfrm>
                <a:off x="6422043" y="5386886"/>
                <a:ext cx="670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0.25</m:t>
                      </m:r>
                    </m:oMath>
                  </m:oMathPara>
                </a14:m>
                <a:endParaRPr lang="en-US" dirty="0"/>
              </a:p>
            </p:txBody>
          </p:sp>
        </mc:Choice>
        <mc:Fallback xmlns="">
          <p:sp>
            <p:nvSpPr>
              <p:cNvPr id="18" name="TextBox 17">
                <a:extLst>
                  <a:ext uri="{FF2B5EF4-FFF2-40B4-BE49-F238E27FC236}">
                    <a16:creationId xmlns:a16="http://schemas.microsoft.com/office/drawing/2014/main" id="{057BDC8A-C2DE-C02C-C274-CC2A7420903F}"/>
                  </a:ext>
                </a:extLst>
              </p:cNvPr>
              <p:cNvSpPr txBox="1">
                <a:spLocks noRot="1" noChangeAspect="1" noMove="1" noResize="1" noEditPoints="1" noAdjustHandles="1" noChangeArrowheads="1" noChangeShapeType="1" noTextEdit="1"/>
              </p:cNvSpPr>
              <p:nvPr/>
            </p:nvSpPr>
            <p:spPr>
              <a:xfrm>
                <a:off x="6422043" y="5386886"/>
                <a:ext cx="67037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9360D3A-A3DD-938E-CDE5-EA3F577222F0}"/>
                  </a:ext>
                </a:extLst>
              </p:cNvPr>
              <p:cNvSpPr txBox="1"/>
              <p:nvPr/>
            </p:nvSpPr>
            <p:spPr>
              <a:xfrm>
                <a:off x="6511811" y="4970047"/>
                <a:ext cx="5806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0. 5</m:t>
                      </m:r>
                    </m:oMath>
                  </m:oMathPara>
                </a14:m>
                <a:endParaRPr lang="en-US" dirty="0"/>
              </a:p>
            </p:txBody>
          </p:sp>
        </mc:Choice>
        <mc:Fallback xmlns="">
          <p:sp>
            <p:nvSpPr>
              <p:cNvPr id="20" name="TextBox 19">
                <a:extLst>
                  <a:ext uri="{FF2B5EF4-FFF2-40B4-BE49-F238E27FC236}">
                    <a16:creationId xmlns:a16="http://schemas.microsoft.com/office/drawing/2014/main" id="{89360D3A-A3DD-938E-CDE5-EA3F577222F0}"/>
                  </a:ext>
                </a:extLst>
              </p:cNvPr>
              <p:cNvSpPr txBox="1">
                <a:spLocks noRot="1" noChangeAspect="1" noMove="1" noResize="1" noEditPoints="1" noAdjustHandles="1" noChangeArrowheads="1" noChangeShapeType="1" noTextEdit="1"/>
              </p:cNvSpPr>
              <p:nvPr/>
            </p:nvSpPr>
            <p:spPr>
              <a:xfrm>
                <a:off x="6511811" y="4970047"/>
                <a:ext cx="580608"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88107B2-2DB6-96B7-7EF9-2AC6F56B7B82}"/>
                  </a:ext>
                </a:extLst>
              </p:cNvPr>
              <p:cNvSpPr txBox="1"/>
              <p:nvPr/>
            </p:nvSpPr>
            <p:spPr>
              <a:xfrm>
                <a:off x="6383571" y="4561600"/>
                <a:ext cx="708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0. 75</m:t>
                      </m:r>
                    </m:oMath>
                  </m:oMathPara>
                </a14:m>
                <a:endParaRPr lang="en-US" dirty="0"/>
              </a:p>
            </p:txBody>
          </p:sp>
        </mc:Choice>
        <mc:Fallback xmlns="">
          <p:sp>
            <p:nvSpPr>
              <p:cNvPr id="21" name="TextBox 20">
                <a:extLst>
                  <a:ext uri="{FF2B5EF4-FFF2-40B4-BE49-F238E27FC236}">
                    <a16:creationId xmlns:a16="http://schemas.microsoft.com/office/drawing/2014/main" id="{388107B2-2DB6-96B7-7EF9-2AC6F56B7B82}"/>
                  </a:ext>
                </a:extLst>
              </p:cNvPr>
              <p:cNvSpPr txBox="1">
                <a:spLocks noRot="1" noChangeAspect="1" noMove="1" noResize="1" noEditPoints="1" noAdjustHandles="1" noChangeArrowheads="1" noChangeShapeType="1" noTextEdit="1"/>
              </p:cNvSpPr>
              <p:nvPr/>
            </p:nvSpPr>
            <p:spPr>
              <a:xfrm>
                <a:off x="6383571" y="4561600"/>
                <a:ext cx="708848" cy="369332"/>
              </a:xfrm>
              <a:prstGeom prst="rect">
                <a:avLst/>
              </a:prstGeom>
              <a:blipFill>
                <a:blip r:embed="rId8"/>
                <a:stretch>
                  <a:fillRect/>
                </a:stretch>
              </a:blipFill>
            </p:spPr>
            <p:txBody>
              <a:bodyPr/>
              <a:lstStyle/>
              <a:p>
                <a:r>
                  <a:rPr lang="en-US">
                    <a:noFill/>
                  </a:rPr>
                  <a:t> </a:t>
                </a:r>
              </a:p>
            </p:txBody>
          </p:sp>
        </mc:Fallback>
      </mc:AlternateContent>
      <p:sp>
        <p:nvSpPr>
          <p:cNvPr id="27" name="Arrow: Up 26">
            <a:extLst>
              <a:ext uri="{FF2B5EF4-FFF2-40B4-BE49-F238E27FC236}">
                <a16:creationId xmlns:a16="http://schemas.microsoft.com/office/drawing/2014/main" id="{C77037B5-E67B-5122-FD4E-79693D715B70}"/>
              </a:ext>
            </a:extLst>
          </p:cNvPr>
          <p:cNvSpPr/>
          <p:nvPr/>
        </p:nvSpPr>
        <p:spPr>
          <a:xfrm>
            <a:off x="8506257" y="2192243"/>
            <a:ext cx="117484" cy="1325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817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84B8-6AE9-4BDF-6594-91EDF69C9BE7}"/>
              </a:ext>
            </a:extLst>
          </p:cNvPr>
          <p:cNvSpPr>
            <a:spLocks noGrp="1"/>
          </p:cNvSpPr>
          <p:nvPr>
            <p:ph type="title"/>
          </p:nvPr>
        </p:nvSpPr>
        <p:spPr/>
        <p:txBody>
          <a:bodyPr/>
          <a:lstStyle/>
          <a:p>
            <a:r>
              <a:rPr lang="en-US" dirty="0"/>
              <a:t>Types of Supervised Learning</a:t>
            </a:r>
          </a:p>
        </p:txBody>
      </p:sp>
      <p:graphicFrame>
        <p:nvGraphicFramePr>
          <p:cNvPr id="5" name="Diagram 4">
            <a:extLst>
              <a:ext uri="{FF2B5EF4-FFF2-40B4-BE49-F238E27FC236}">
                <a16:creationId xmlns:a16="http://schemas.microsoft.com/office/drawing/2014/main" id="{A33384A3-798A-EE3D-E24C-3B6777488127}"/>
              </a:ext>
            </a:extLst>
          </p:cNvPr>
          <p:cNvGraphicFramePr/>
          <p:nvPr>
            <p:extLst>
              <p:ext uri="{D42A27DB-BD31-4B8C-83A1-F6EECF244321}">
                <p14:modId xmlns:p14="http://schemas.microsoft.com/office/powerpoint/2010/main" val="3835432273"/>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B2F8120-67CF-7659-E79F-919AD5BC17CC}"/>
              </a:ext>
            </a:extLst>
          </p:cNvPr>
          <p:cNvSpPr txBox="1"/>
          <p:nvPr/>
        </p:nvSpPr>
        <p:spPr>
          <a:xfrm>
            <a:off x="7920643" y="4909899"/>
            <a:ext cx="3196127" cy="1754326"/>
          </a:xfrm>
          <a:prstGeom prst="rect">
            <a:avLst/>
          </a:prstGeom>
          <a:noFill/>
        </p:spPr>
        <p:txBody>
          <a:bodyPr wrap="square" rtlCol="0">
            <a:spAutoFit/>
          </a:bodyPr>
          <a:lstStyle/>
          <a:p>
            <a:r>
              <a:rPr lang="en-US" dirty="0"/>
              <a:t>To predict a qualitative characteristic/label for a given data point.</a:t>
            </a:r>
          </a:p>
          <a:p>
            <a:endParaRPr lang="en-US" i="1" dirty="0"/>
          </a:p>
          <a:p>
            <a:r>
              <a:rPr lang="en-US" i="1" dirty="0"/>
              <a:t>Ex: Detecting a human face from a photo.</a:t>
            </a:r>
          </a:p>
        </p:txBody>
      </p:sp>
      <p:sp>
        <p:nvSpPr>
          <p:cNvPr id="7" name="TextBox 6">
            <a:extLst>
              <a:ext uri="{FF2B5EF4-FFF2-40B4-BE49-F238E27FC236}">
                <a16:creationId xmlns:a16="http://schemas.microsoft.com/office/drawing/2014/main" id="{BCFE9D05-3D04-270B-C215-FA89878ED410}"/>
              </a:ext>
            </a:extLst>
          </p:cNvPr>
          <p:cNvSpPr txBox="1"/>
          <p:nvPr/>
        </p:nvSpPr>
        <p:spPr>
          <a:xfrm>
            <a:off x="1075231" y="4909899"/>
            <a:ext cx="3387712" cy="1754326"/>
          </a:xfrm>
          <a:prstGeom prst="rect">
            <a:avLst/>
          </a:prstGeom>
          <a:noFill/>
        </p:spPr>
        <p:txBody>
          <a:bodyPr wrap="square" rtlCol="0">
            <a:spAutoFit/>
          </a:bodyPr>
          <a:lstStyle/>
          <a:p>
            <a:r>
              <a:rPr lang="en-US" dirty="0"/>
              <a:t>To predict a quantitative value for a given data point.</a:t>
            </a:r>
          </a:p>
          <a:p>
            <a:endParaRPr lang="en-US" i="1" dirty="0"/>
          </a:p>
          <a:p>
            <a:r>
              <a:rPr lang="en-US" i="1" dirty="0"/>
              <a:t>Ex: Predicting the price of a house based on the features of the house and the market conditions.</a:t>
            </a:r>
          </a:p>
        </p:txBody>
      </p:sp>
    </p:spTree>
    <p:extLst>
      <p:ext uri="{BB962C8B-B14F-4D97-AF65-F5344CB8AC3E}">
        <p14:creationId xmlns:p14="http://schemas.microsoft.com/office/powerpoint/2010/main" val="1227505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r>
                  <a:rPr lang="en-AU" sz="2800" i="0" dirty="0">
                    <a:latin typeface="+mj-lt"/>
                  </a:rPr>
                  <a:t>When two events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2</m:t>
                        </m:r>
                      </m:sub>
                    </m:sSub>
                  </m:oMath>
                </a14:m>
                <a:r>
                  <a:rPr lang="en-AU" sz="2800" i="0" dirty="0">
                    <a:latin typeface="+mj-lt"/>
                  </a:rPr>
                  <a:t> are independent with probability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2</m:t>
                        </m:r>
                      </m:sub>
                    </m:sSub>
                  </m:oMath>
                </a14:m>
                <a:r>
                  <a:rPr lang="en-AU" sz="2800" i="0" dirty="0">
                    <a:latin typeface="+mj-lt"/>
                  </a:rPr>
                  <a:t> the surprises of both these events happening is the sum of surprises</a:t>
                </a:r>
                <a:r>
                  <a:rPr lang="en-AU" sz="2800" dirty="0">
                    <a:latin typeface="+mj-lt"/>
                  </a:rPr>
                  <a:t>.</a:t>
                </a:r>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216DF311-5F34-8AF6-5606-A5EFECDBE44D}"/>
                  </a:ext>
                </a:extLst>
              </p:cNvPr>
              <p:cNvSpPr/>
              <p:nvPr/>
            </p:nvSpPr>
            <p:spPr>
              <a:xfrm>
                <a:off x="6475591"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r>
                                <a:rPr lang="en-US" sz="2800" i="1">
                                  <a:latin typeface="Cambria Math" panose="02040503050406030204" pitchFamily="18" charset="0"/>
                                </a:rPr>
                                <m:t>&amp;</m:t>
                              </m:r>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oMath>
                  </m:oMathPara>
                </a14:m>
                <a:endParaRPr lang="en-US" sz="2800" b="0" dirty="0"/>
              </a:p>
              <a:p>
                <a:endParaRPr lang="en-US" sz="2800" dirty="0"/>
              </a:p>
              <a:p>
                <a:r>
                  <a:rPr lang="en-AU" sz="2800" i="0" dirty="0">
                    <a:latin typeface="+mj-lt"/>
                  </a:rPr>
                  <a:t>Surprise is a continuous function. </a:t>
                </a:r>
              </a:p>
              <a:p>
                <a:r>
                  <a:rPr lang="en-AU" sz="2800" dirty="0">
                    <a:latin typeface="+mj-lt"/>
                  </a:rPr>
                  <a:t>The function that satisfies this all</a:t>
                </a:r>
              </a:p>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e>
                      </m:d>
                      <m:r>
                        <a:rPr lang="en-US" sz="2800" b="0" i="1" smtClean="0">
                          <a:latin typeface="Cambria Math" panose="02040503050406030204" pitchFamily="18" charset="0"/>
                        </a:rPr>
                        <m:t>=−</m:t>
                      </m:r>
                      <m:r>
                        <m:rPr>
                          <m:sty m:val="p"/>
                        </m:rPr>
                        <a:rPr lang="en-US" sz="2800" b="0" i="0" smtClean="0">
                          <a:latin typeface="Cambria Math" panose="02040503050406030204" pitchFamily="18" charset="0"/>
                        </a:rPr>
                        <m:t>log</m:t>
                      </m:r>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oMath>
                  </m:oMathPara>
                </a14:m>
                <a:endParaRPr lang="en-AU" sz="2800" i="0" dirty="0">
                  <a:latin typeface="+mj-lt"/>
                </a:endParaRPr>
              </a:p>
              <a:p>
                <a:endParaRPr lang="en-US" sz="2800" b="0" dirty="0"/>
              </a:p>
              <a:p>
                <a:endParaRPr lang="en-AU" sz="2800" dirty="0"/>
              </a:p>
            </p:txBody>
          </p:sp>
        </mc:Choice>
        <mc:Fallback xmlns="">
          <p:sp>
            <p:nvSpPr>
              <p:cNvPr id="3" name="Rectangle: Rounded Corners 2">
                <a:extLst>
                  <a:ext uri="{FF2B5EF4-FFF2-40B4-BE49-F238E27FC236}">
                    <a16:creationId xmlns:a16="http://schemas.microsoft.com/office/drawing/2014/main" id="{216DF311-5F34-8AF6-5606-A5EFECDBE44D}"/>
                  </a:ext>
                </a:extLst>
              </p:cNvPr>
              <p:cNvSpPr>
                <a:spLocks noRot="1" noChangeAspect="1" noMove="1" noResize="1" noEditPoints="1" noAdjustHandles="1" noChangeArrowheads="1" noChangeShapeType="1" noTextEdit="1"/>
              </p:cNvSpPr>
              <p:nvPr/>
            </p:nvSpPr>
            <p:spPr>
              <a:xfrm>
                <a:off x="6475591" y="1931351"/>
                <a:ext cx="5721838" cy="4561524"/>
              </a:xfrm>
              <a:prstGeom prst="roundRect">
                <a:avLst>
                  <a:gd name="adj" fmla="val 0"/>
                </a:avLst>
              </a:prstGeom>
              <a:blipFill>
                <a:blip r:embed="rId3"/>
                <a:stretch>
                  <a:fillRect l="-2130"/>
                </a:stretch>
              </a:blipFill>
              <a:ln>
                <a:noFill/>
              </a:ln>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EE785159-11A0-9AFC-76FD-F2793C672F02}"/>
              </a:ext>
            </a:extLst>
          </p:cNvPr>
          <p:cNvGrpSpPr/>
          <p:nvPr/>
        </p:nvGrpSpPr>
        <p:grpSpPr>
          <a:xfrm>
            <a:off x="7782565" y="4448722"/>
            <a:ext cx="3002910" cy="2152103"/>
            <a:chOff x="7782565" y="4340772"/>
            <a:chExt cx="3002910" cy="2152103"/>
          </a:xfrm>
        </p:grpSpPr>
        <p:pic>
          <p:nvPicPr>
            <p:cNvPr id="14" name="Picture 13">
              <a:extLst>
                <a:ext uri="{FF2B5EF4-FFF2-40B4-BE49-F238E27FC236}">
                  <a16:creationId xmlns:a16="http://schemas.microsoft.com/office/drawing/2014/main" id="{F127AA7A-05F0-5AA7-B30A-BD04AD9773F0}"/>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782565" y="4340772"/>
              <a:ext cx="3002910" cy="2152103"/>
            </a:xfrm>
            <a:prstGeom prst="rect">
              <a:avLst/>
            </a:prstGeom>
          </p:spPr>
        </p:pic>
        <p:sp>
          <p:nvSpPr>
            <p:cNvPr id="29" name="Freeform: Shape 28">
              <a:extLst>
                <a:ext uri="{FF2B5EF4-FFF2-40B4-BE49-F238E27FC236}">
                  <a16:creationId xmlns:a16="http://schemas.microsoft.com/office/drawing/2014/main" id="{9C09A3C4-B5C3-BD5F-49E1-A6D18947A4A5}"/>
                </a:ext>
              </a:extLst>
            </p:cNvPr>
            <p:cNvSpPr/>
            <p:nvPr/>
          </p:nvSpPr>
          <p:spPr>
            <a:xfrm>
              <a:off x="7972426" y="4343400"/>
              <a:ext cx="2762250" cy="2057400"/>
            </a:xfrm>
            <a:custGeom>
              <a:avLst/>
              <a:gdLst>
                <a:gd name="connsiteX0" fmla="*/ 12831 w 3613281"/>
                <a:gd name="connsiteY0" fmla="*/ 0 h 2102555"/>
                <a:gd name="connsiteX1" fmla="*/ 12831 w 3613281"/>
                <a:gd name="connsiteY1" fmla="*/ 971550 h 2102555"/>
                <a:gd name="connsiteX2" fmla="*/ 146181 w 3613281"/>
                <a:gd name="connsiteY2" fmla="*/ 1571625 h 2102555"/>
                <a:gd name="connsiteX3" fmla="*/ 1146306 w 3613281"/>
                <a:gd name="connsiteY3" fmla="*/ 1905000 h 2102555"/>
                <a:gd name="connsiteX4" fmla="*/ 2298831 w 3613281"/>
                <a:gd name="connsiteY4" fmla="*/ 2038350 h 2102555"/>
                <a:gd name="connsiteX5" fmla="*/ 2775081 w 3613281"/>
                <a:gd name="connsiteY5" fmla="*/ 2057400 h 2102555"/>
                <a:gd name="connsiteX6" fmla="*/ 3613281 w 3613281"/>
                <a:gd name="connsiteY6" fmla="*/ 1438275 h 2102555"/>
                <a:gd name="connsiteX0" fmla="*/ 12831 w 2775081"/>
                <a:gd name="connsiteY0" fmla="*/ 0 h 2102555"/>
                <a:gd name="connsiteX1" fmla="*/ 12831 w 2775081"/>
                <a:gd name="connsiteY1" fmla="*/ 971550 h 2102555"/>
                <a:gd name="connsiteX2" fmla="*/ 146181 w 2775081"/>
                <a:gd name="connsiteY2" fmla="*/ 1571625 h 2102555"/>
                <a:gd name="connsiteX3" fmla="*/ 1146306 w 2775081"/>
                <a:gd name="connsiteY3" fmla="*/ 1905000 h 2102555"/>
                <a:gd name="connsiteX4" fmla="*/ 2298831 w 2775081"/>
                <a:gd name="connsiteY4" fmla="*/ 2038350 h 2102555"/>
                <a:gd name="connsiteX5" fmla="*/ 2775081 w 2775081"/>
                <a:gd name="connsiteY5" fmla="*/ 2057400 h 2102555"/>
                <a:gd name="connsiteX0" fmla="*/ 12831 w 2775081"/>
                <a:gd name="connsiteY0" fmla="*/ 0 h 2064455"/>
                <a:gd name="connsiteX1" fmla="*/ 12831 w 2775081"/>
                <a:gd name="connsiteY1" fmla="*/ 971550 h 2064455"/>
                <a:gd name="connsiteX2" fmla="*/ 146181 w 2775081"/>
                <a:gd name="connsiteY2" fmla="*/ 1571625 h 2064455"/>
                <a:gd name="connsiteX3" fmla="*/ 1146306 w 2775081"/>
                <a:gd name="connsiteY3" fmla="*/ 1905000 h 2064455"/>
                <a:gd name="connsiteX4" fmla="*/ 2298831 w 2775081"/>
                <a:gd name="connsiteY4" fmla="*/ 2038350 h 2064455"/>
                <a:gd name="connsiteX5" fmla="*/ 2775081 w 2775081"/>
                <a:gd name="connsiteY5" fmla="*/ 2057400 h 2064455"/>
                <a:gd name="connsiteX0" fmla="*/ 12831 w 2775081"/>
                <a:gd name="connsiteY0" fmla="*/ 0 h 2057400"/>
                <a:gd name="connsiteX1" fmla="*/ 12831 w 2775081"/>
                <a:gd name="connsiteY1" fmla="*/ 971550 h 2057400"/>
                <a:gd name="connsiteX2" fmla="*/ 146181 w 2775081"/>
                <a:gd name="connsiteY2" fmla="*/ 1571625 h 2057400"/>
                <a:gd name="connsiteX3" fmla="*/ 1146306 w 2775081"/>
                <a:gd name="connsiteY3" fmla="*/ 1905000 h 2057400"/>
                <a:gd name="connsiteX4" fmla="*/ 2775081 w 2775081"/>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68617 w 2830867"/>
                <a:gd name="connsiteY0" fmla="*/ 0 h 2057400"/>
                <a:gd name="connsiteX1" fmla="*/ 68617 w 2830867"/>
                <a:gd name="connsiteY1" fmla="*/ 971550 h 2057400"/>
                <a:gd name="connsiteX2" fmla="*/ 335317 w 2830867"/>
                <a:gd name="connsiteY2" fmla="*/ 1647825 h 2057400"/>
                <a:gd name="connsiteX3" fmla="*/ 1202092 w 2830867"/>
                <a:gd name="connsiteY3" fmla="*/ 1905000 h 2057400"/>
                <a:gd name="connsiteX4" fmla="*/ 2830867 w 2830867"/>
                <a:gd name="connsiteY4" fmla="*/ 2057400 h 2057400"/>
                <a:gd name="connsiteX0" fmla="*/ 86485 w 2848735"/>
                <a:gd name="connsiteY0" fmla="*/ 0 h 2057400"/>
                <a:gd name="connsiteX1" fmla="*/ 86485 w 2848735"/>
                <a:gd name="connsiteY1" fmla="*/ 971550 h 2057400"/>
                <a:gd name="connsiteX2" fmla="*/ 1219960 w 2848735"/>
                <a:gd name="connsiteY2" fmla="*/ 1905000 h 2057400"/>
                <a:gd name="connsiteX3" fmla="*/ 2848735 w 2848735"/>
                <a:gd name="connsiteY3" fmla="*/ 2057400 h 2057400"/>
                <a:gd name="connsiteX0" fmla="*/ 32166 w 2794416"/>
                <a:gd name="connsiteY0" fmla="*/ 0 h 2057400"/>
                <a:gd name="connsiteX1" fmla="*/ 117891 w 2794416"/>
                <a:gd name="connsiteY1" fmla="*/ 1438275 h 2057400"/>
                <a:gd name="connsiteX2" fmla="*/ 1165641 w 2794416"/>
                <a:gd name="connsiteY2" fmla="*/ 1905000 h 2057400"/>
                <a:gd name="connsiteX3" fmla="*/ 2794416 w 279441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82919 w 2845169"/>
                <a:gd name="connsiteY0" fmla="*/ 0 h 2057400"/>
                <a:gd name="connsiteX1" fmla="*/ 168644 w 2845169"/>
                <a:gd name="connsiteY1" fmla="*/ 1438275 h 2057400"/>
                <a:gd name="connsiteX2" fmla="*/ 1216394 w 2845169"/>
                <a:gd name="connsiteY2" fmla="*/ 1905000 h 2057400"/>
                <a:gd name="connsiteX3" fmla="*/ 2845169 w 2845169"/>
                <a:gd name="connsiteY3" fmla="*/ 2057400 h 2057400"/>
                <a:gd name="connsiteX0" fmla="*/ 78196 w 2840446"/>
                <a:gd name="connsiteY0" fmla="*/ 0 h 2057400"/>
                <a:gd name="connsiteX1" fmla="*/ 163921 w 2840446"/>
                <a:gd name="connsiteY1" fmla="*/ 1438275 h 2057400"/>
                <a:gd name="connsiteX2" fmla="*/ 1211671 w 2840446"/>
                <a:gd name="connsiteY2" fmla="*/ 1905000 h 2057400"/>
                <a:gd name="connsiteX3" fmla="*/ 2840446 w 2840446"/>
                <a:gd name="connsiteY3" fmla="*/ 2057400 h 2057400"/>
                <a:gd name="connsiteX0" fmla="*/ 861 w 2763111"/>
                <a:gd name="connsiteY0" fmla="*/ 0 h 2057400"/>
                <a:gd name="connsiteX1" fmla="*/ 264386 w 2763111"/>
                <a:gd name="connsiteY1" fmla="*/ 1657350 h 2057400"/>
                <a:gd name="connsiteX2" fmla="*/ 1134336 w 2763111"/>
                <a:gd name="connsiteY2" fmla="*/ 1905000 h 2057400"/>
                <a:gd name="connsiteX3" fmla="*/ 2763111 w 2763111"/>
                <a:gd name="connsiteY3" fmla="*/ 2057400 h 2057400"/>
                <a:gd name="connsiteX0" fmla="*/ 36115 w 2798365"/>
                <a:gd name="connsiteY0" fmla="*/ 0 h 2057400"/>
                <a:gd name="connsiteX1" fmla="*/ 299640 w 2798365"/>
                <a:gd name="connsiteY1" fmla="*/ 1657350 h 2057400"/>
                <a:gd name="connsiteX2" fmla="*/ 1169590 w 2798365"/>
                <a:gd name="connsiteY2" fmla="*/ 1905000 h 2057400"/>
                <a:gd name="connsiteX3" fmla="*/ 2798365 w 2798365"/>
                <a:gd name="connsiteY3" fmla="*/ 2057400 h 2057400"/>
                <a:gd name="connsiteX0" fmla="*/ 0 w 2762250"/>
                <a:gd name="connsiteY0" fmla="*/ 0 h 2057400"/>
                <a:gd name="connsiteX1" fmla="*/ 409575 w 2762250"/>
                <a:gd name="connsiteY1" fmla="*/ 1724025 h 2057400"/>
                <a:gd name="connsiteX2" fmla="*/ 1133475 w 2762250"/>
                <a:gd name="connsiteY2" fmla="*/ 1905000 h 2057400"/>
                <a:gd name="connsiteX3" fmla="*/ 2762250 w 2762250"/>
                <a:gd name="connsiteY3" fmla="*/ 2057400 h 2057400"/>
                <a:gd name="connsiteX0" fmla="*/ 46279 w 2808529"/>
                <a:gd name="connsiteY0" fmla="*/ 0 h 2057400"/>
                <a:gd name="connsiteX1" fmla="*/ 455854 w 2808529"/>
                <a:gd name="connsiteY1" fmla="*/ 1724025 h 2057400"/>
                <a:gd name="connsiteX2" fmla="*/ 1179754 w 2808529"/>
                <a:gd name="connsiteY2" fmla="*/ 1905000 h 2057400"/>
                <a:gd name="connsiteX3" fmla="*/ 2808529 w 2808529"/>
                <a:gd name="connsiteY3" fmla="*/ 2057400 h 2057400"/>
                <a:gd name="connsiteX0" fmla="*/ 1321 w 2763571"/>
                <a:gd name="connsiteY0" fmla="*/ 0 h 2057400"/>
                <a:gd name="connsiteX1" fmla="*/ 585521 w 2763571"/>
                <a:gd name="connsiteY1" fmla="*/ 1774825 h 2057400"/>
                <a:gd name="connsiteX2" fmla="*/ 1134796 w 2763571"/>
                <a:gd name="connsiteY2" fmla="*/ 1905000 h 2057400"/>
                <a:gd name="connsiteX3" fmla="*/ 2763571 w 2763571"/>
                <a:gd name="connsiteY3"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2344 w 2764594"/>
                <a:gd name="connsiteY0" fmla="*/ 0 h 2057400"/>
                <a:gd name="connsiteX1" fmla="*/ 586544 w 2764594"/>
                <a:gd name="connsiteY1" fmla="*/ 1774825 h 2057400"/>
                <a:gd name="connsiteX2" fmla="*/ 2764594 w 2764594"/>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976 w 2764226"/>
                <a:gd name="connsiteY0" fmla="*/ 0 h 2057400"/>
                <a:gd name="connsiteX1" fmla="*/ 586176 w 2764226"/>
                <a:gd name="connsiteY1" fmla="*/ 1774825 h 2057400"/>
                <a:gd name="connsiteX2" fmla="*/ 2764226 w 2764226"/>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Lst>
              <a:ahLst/>
              <a:cxnLst>
                <a:cxn ang="0">
                  <a:pos x="connsiteX0" y="connsiteY0"/>
                </a:cxn>
                <a:cxn ang="0">
                  <a:pos x="connsiteX1" y="connsiteY1"/>
                </a:cxn>
                <a:cxn ang="0">
                  <a:pos x="connsiteX2" y="connsiteY2"/>
                </a:cxn>
              </a:cxnLst>
              <a:rect l="l" t="t" r="r" b="b"/>
              <a:pathLst>
                <a:path w="2762250" h="2057400">
                  <a:moveTo>
                    <a:pt x="0" y="0"/>
                  </a:moveTo>
                  <a:cubicBezTo>
                    <a:pt x="11906" y="1269206"/>
                    <a:pt x="-88321" y="1565067"/>
                    <a:pt x="584200" y="1774825"/>
                  </a:cubicBezTo>
                  <a:cubicBezTo>
                    <a:pt x="1149400" y="1964460"/>
                    <a:pt x="2296583" y="2024724"/>
                    <a:pt x="2762250" y="20574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E5DE3A9D-E184-18D3-586D-8BFB97913A25}"/>
              </a:ext>
            </a:extLst>
          </p:cNvPr>
          <p:cNvSpPr txBox="1"/>
          <p:nvPr/>
        </p:nvSpPr>
        <p:spPr>
          <a:xfrm>
            <a:off x="7725881" y="6420920"/>
            <a:ext cx="301686"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A5AC6459-0F9B-46A3-ADEC-C321335D116E}"/>
              </a:ext>
            </a:extLst>
          </p:cNvPr>
          <p:cNvSpPr txBox="1"/>
          <p:nvPr/>
        </p:nvSpPr>
        <p:spPr>
          <a:xfrm>
            <a:off x="10540473" y="6420920"/>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9245805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3235081" y="2960878"/>
                <a:ext cx="5721838" cy="2828489"/>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lgn="ctr"/>
                <a:r>
                  <a:rPr lang="en-US" sz="2800" u="sng" dirty="0"/>
                  <a:t>Entropy = Expected Surprise</a:t>
                </a:r>
              </a:p>
              <a:p>
                <a:pPr/>
                <a14:m>
                  <m:oMathPara xmlns:m="http://schemas.openxmlformats.org/officeDocument/2006/math">
                    <m:oMathParaPr>
                      <m:jc m:val="centerGroup"/>
                    </m:oMathParaPr>
                    <m:oMath xmlns:m="http://schemas.openxmlformats.org/officeDocument/2006/math">
                      <m:nary>
                        <m:naryPr>
                          <m:chr m:val="∑"/>
                          <m:subHide m:val="on"/>
                          <m:supHide m:val="on"/>
                          <m:ctrlPr>
                            <a:rPr lang="en-US" sz="2800" b="0" i="1" smtClean="0">
                              <a:latin typeface="Cambria Math" panose="02040503050406030204" pitchFamily="18" charset="0"/>
                            </a:rPr>
                          </m:ctrlPr>
                        </m:naryPr>
                        <m:sub/>
                        <m:sup/>
                        <m:e>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e>
                      </m:nary>
                      <m:r>
                        <a:rPr lang="en-US" sz="2800" b="0" i="1" smtClean="0">
                          <a:latin typeface="Cambria Math" panose="02040503050406030204" pitchFamily="18" charset="0"/>
                        </a:rPr>
                        <m:t>=−</m:t>
                      </m:r>
                      <m:nary>
                        <m:naryPr>
                          <m:chr m:val="∑"/>
                          <m:subHide m:val="on"/>
                          <m:supHide m:val="on"/>
                          <m:ctrlPr>
                            <a:rPr lang="en-US" sz="2800" b="0" i="1" smtClean="0">
                              <a:latin typeface="Cambria Math" panose="02040503050406030204" pitchFamily="18" charset="0"/>
                            </a:rPr>
                          </m:ctrlPr>
                        </m:naryPr>
                        <m:sub/>
                        <m:sup/>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 </m:t>
                          </m:r>
                          <m:r>
                            <a:rPr lang="en-US" sz="2800" b="0" i="1" smtClean="0">
                              <a:latin typeface="Cambria Math" panose="02040503050406030204" pitchFamily="18" charset="0"/>
                            </a:rPr>
                            <m:t>𝑙𝑜𝑔</m:t>
                          </m:r>
                          <m:r>
                            <a:rPr lang="en-US" sz="2800" b="0" i="1" smtClean="0">
                              <a:latin typeface="Cambria Math" panose="02040503050406030204" pitchFamily="18" charset="0"/>
                            </a:rPr>
                            <m:t>(</m:t>
                          </m:r>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m:t>
                          </m:r>
                        </m:e>
                      </m:nary>
                    </m:oMath>
                  </m:oMathPara>
                </a14:m>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3235081" y="2960878"/>
                <a:ext cx="5721838" cy="2828489"/>
              </a:xfrm>
              <a:prstGeom prst="roundRect">
                <a:avLst>
                  <a:gd name="adj" fmla="val 0"/>
                </a:avLst>
              </a:prstGeom>
              <a:blipFill>
                <a:blip r:embed="rId2"/>
                <a:stretch>
                  <a:fillRect t="-215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E98DBE6-EEA9-9EF5-A012-84BC9915357B}"/>
                  </a:ext>
                </a:extLst>
              </p:cNvPr>
              <p:cNvSpPr txBox="1"/>
              <p:nvPr/>
            </p:nvSpPr>
            <p:spPr>
              <a:xfrm>
                <a:off x="1752600" y="1405660"/>
                <a:ext cx="9435124" cy="1077218"/>
              </a:xfrm>
              <a:prstGeom prst="rect">
                <a:avLst/>
              </a:prstGeom>
              <a:noFill/>
            </p:spPr>
            <p:txBody>
              <a:bodyPr wrap="square">
                <a:spAutoFit/>
              </a:bodyPr>
              <a:lstStyle/>
              <a:p>
                <a:r>
                  <a:rPr lang="en-AU" sz="3200" dirty="0"/>
                  <a:t>Entropy of a random variable </a:t>
                </a:r>
                <a14:m>
                  <m:oMath xmlns:m="http://schemas.openxmlformats.org/officeDocument/2006/math">
                    <m:r>
                      <a:rPr lang="en-AU" sz="3200" i="1" dirty="0" smtClean="0">
                        <a:latin typeface="Cambria Math" panose="02040503050406030204" pitchFamily="18" charset="0"/>
                      </a:rPr>
                      <m:t>𝑋</m:t>
                    </m:r>
                  </m:oMath>
                </a14:m>
                <a:r>
                  <a:rPr lang="en-AU" sz="3200" dirty="0"/>
                  <a:t> is defined as the “expected surprise” in the possible outcomes of it. </a:t>
                </a:r>
              </a:p>
            </p:txBody>
          </p:sp>
        </mc:Choice>
        <mc:Fallback xmlns="">
          <p:sp>
            <p:nvSpPr>
              <p:cNvPr id="5" name="TextBox 4">
                <a:extLst>
                  <a:ext uri="{FF2B5EF4-FFF2-40B4-BE49-F238E27FC236}">
                    <a16:creationId xmlns:a16="http://schemas.microsoft.com/office/drawing/2014/main" id="{1E98DBE6-EEA9-9EF5-A012-84BC9915357B}"/>
                  </a:ext>
                </a:extLst>
              </p:cNvPr>
              <p:cNvSpPr txBox="1">
                <a:spLocks noRot="1" noChangeAspect="1" noMove="1" noResize="1" noEditPoints="1" noAdjustHandles="1" noChangeArrowheads="1" noChangeShapeType="1" noTextEdit="1"/>
              </p:cNvSpPr>
              <p:nvPr/>
            </p:nvSpPr>
            <p:spPr>
              <a:xfrm>
                <a:off x="1752600" y="1405660"/>
                <a:ext cx="9435124" cy="1077218"/>
              </a:xfrm>
              <a:prstGeom prst="rect">
                <a:avLst/>
              </a:prstGeom>
              <a:blipFill>
                <a:blip r:embed="rId4"/>
                <a:stretch>
                  <a:fillRect l="-1681" t="-6818" b="-18182"/>
                </a:stretch>
              </a:blipFill>
            </p:spPr>
            <p:txBody>
              <a:bodyPr/>
              <a:lstStyle/>
              <a:p>
                <a:r>
                  <a:rPr lang="en-US">
                    <a:noFill/>
                  </a:rPr>
                  <a:t> </a:t>
                </a:r>
              </a:p>
            </p:txBody>
          </p:sp>
        </mc:Fallback>
      </mc:AlternateContent>
    </p:spTree>
    <p:extLst>
      <p:ext uri="{BB962C8B-B14F-4D97-AF65-F5344CB8AC3E}">
        <p14:creationId xmlns:p14="http://schemas.microsoft.com/office/powerpoint/2010/main" val="15663053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0605-C51B-A3D5-F252-74CD56BEF664}"/>
              </a:ext>
            </a:extLst>
          </p:cNvPr>
          <p:cNvSpPr>
            <a:spLocks noGrp="1"/>
          </p:cNvSpPr>
          <p:nvPr>
            <p:ph type="title"/>
          </p:nvPr>
        </p:nvSpPr>
        <p:spPr/>
        <p:txBody>
          <a:bodyPr/>
          <a:lstStyle/>
          <a:p>
            <a:r>
              <a:rPr lang="en-US" dirty="0"/>
              <a:t>Entropy: Discrete</a:t>
            </a:r>
          </a:p>
        </p:txBody>
      </p:sp>
      <p:sp>
        <p:nvSpPr>
          <p:cNvPr id="3" name="Content Placeholder 2">
            <a:extLst>
              <a:ext uri="{FF2B5EF4-FFF2-40B4-BE49-F238E27FC236}">
                <a16:creationId xmlns:a16="http://schemas.microsoft.com/office/drawing/2014/main" id="{0F4489C3-BB2C-7284-DC91-9D703D1478D7}"/>
              </a:ext>
            </a:extLst>
          </p:cNvPr>
          <p:cNvSpPr>
            <a:spLocks noGrp="1"/>
          </p:cNvSpPr>
          <p:nvPr>
            <p:ph sz="half" idx="2"/>
          </p:nvPr>
        </p:nvSpPr>
        <p:spPr>
          <a:xfrm>
            <a:off x="6678347" y="326250"/>
            <a:ext cx="5370778" cy="1892226"/>
          </a:xfrm>
        </p:spPr>
        <p:txBody>
          <a:bodyPr>
            <a:normAutofit fontScale="77500" lnSpcReduction="20000"/>
          </a:bodyPr>
          <a:lstStyle/>
          <a:p>
            <a:r>
              <a:rPr lang="en-US" dirty="0"/>
              <a:t>Entropy the expected surprise is high, i.e.,  when the “coin is fair”. </a:t>
            </a:r>
          </a:p>
          <a:p>
            <a:pPr lvl="1"/>
            <a:r>
              <a:rPr lang="en-US" dirty="0"/>
              <a:t>When the classifier is giving mixed signal.</a:t>
            </a:r>
          </a:p>
          <a:p>
            <a:r>
              <a:rPr lang="en-US" dirty="0"/>
              <a:t>Entropy is low when the expected surprise is low, i.e.,  when the “coin is unfair”. </a:t>
            </a:r>
          </a:p>
          <a:p>
            <a:pPr lvl="1"/>
            <a:r>
              <a:rPr lang="en-US" dirty="0"/>
              <a:t>When the classifier is giving a pure signal. </a:t>
            </a:r>
          </a:p>
        </p:txBody>
      </p:sp>
      <p:pic>
        <p:nvPicPr>
          <p:cNvPr id="19" name="Picture 18">
            <a:extLst>
              <a:ext uri="{FF2B5EF4-FFF2-40B4-BE49-F238E27FC236}">
                <a16:creationId xmlns:a16="http://schemas.microsoft.com/office/drawing/2014/main" id="{95DD7FDB-98DE-FCBD-3875-8F2B897A4525}"/>
              </a:ext>
            </a:extLst>
          </p:cNvPr>
          <p:cNvPicPr>
            <a:picLocks noChangeAspect="1"/>
          </p:cNvPicPr>
          <p:nvPr/>
        </p:nvPicPr>
        <p:blipFill>
          <a:blip r:embed="rId2"/>
          <a:stretch>
            <a:fillRect/>
          </a:stretch>
        </p:blipFill>
        <p:spPr>
          <a:xfrm>
            <a:off x="8483676" y="2673063"/>
            <a:ext cx="3638784" cy="3516600"/>
          </a:xfrm>
          <a:prstGeom prst="rect">
            <a:avLst/>
          </a:prstGeom>
        </p:spPr>
      </p:pic>
      <p:sp>
        <p:nvSpPr>
          <p:cNvPr id="20" name="TextBox 19">
            <a:extLst>
              <a:ext uri="{FF2B5EF4-FFF2-40B4-BE49-F238E27FC236}">
                <a16:creationId xmlns:a16="http://schemas.microsoft.com/office/drawing/2014/main" id="{60539730-E29C-901E-1BD1-5FE78A043732}"/>
              </a:ext>
            </a:extLst>
          </p:cNvPr>
          <p:cNvSpPr txBox="1"/>
          <p:nvPr/>
        </p:nvSpPr>
        <p:spPr>
          <a:xfrm>
            <a:off x="8332833" y="2562885"/>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D309EFC1-31BF-0049-5B69-089DCBB50516}"/>
              </a:ext>
            </a:extLst>
          </p:cNvPr>
          <p:cNvSpPr txBox="1"/>
          <p:nvPr/>
        </p:nvSpPr>
        <p:spPr>
          <a:xfrm>
            <a:off x="8332833" y="5864781"/>
            <a:ext cx="301686" cy="369332"/>
          </a:xfrm>
          <a:prstGeom prst="rect">
            <a:avLst/>
          </a:prstGeom>
          <a:noFill/>
        </p:spPr>
        <p:txBody>
          <a:bodyPr wrap="none" rtlCol="0">
            <a:spAutoFit/>
          </a:bodyPr>
          <a:lstStyle/>
          <a:p>
            <a:r>
              <a:rPr lang="en-US" dirty="0"/>
              <a:t>0</a:t>
            </a:r>
          </a:p>
        </p:txBody>
      </p:sp>
      <p:sp>
        <p:nvSpPr>
          <p:cNvPr id="24" name="TextBox 23">
            <a:extLst>
              <a:ext uri="{FF2B5EF4-FFF2-40B4-BE49-F238E27FC236}">
                <a16:creationId xmlns:a16="http://schemas.microsoft.com/office/drawing/2014/main" id="{2B01AEA8-E721-D8FE-A699-357F8BAB7A57}"/>
              </a:ext>
            </a:extLst>
          </p:cNvPr>
          <p:cNvSpPr txBox="1"/>
          <p:nvPr/>
        </p:nvSpPr>
        <p:spPr>
          <a:xfrm rot="16200000">
            <a:off x="7151779" y="4208469"/>
            <a:ext cx="2004726" cy="461665"/>
          </a:xfrm>
          <a:prstGeom prst="rect">
            <a:avLst/>
          </a:prstGeom>
          <a:noFill/>
        </p:spPr>
        <p:txBody>
          <a:bodyPr wrap="square" rtlCol="0">
            <a:spAutoFit/>
          </a:bodyPr>
          <a:lstStyle/>
          <a:p>
            <a:pPr algn="ctr"/>
            <a:r>
              <a:rPr lang="en-US" sz="2400" dirty="0"/>
              <a:t>Entropy</a:t>
            </a:r>
          </a:p>
        </p:txBody>
      </p:sp>
      <p:sp>
        <p:nvSpPr>
          <p:cNvPr id="25" name="TextBox 24">
            <a:extLst>
              <a:ext uri="{FF2B5EF4-FFF2-40B4-BE49-F238E27FC236}">
                <a16:creationId xmlns:a16="http://schemas.microsoft.com/office/drawing/2014/main" id="{3DBAE380-37DF-C890-154F-4F802F5DB3E8}"/>
              </a:ext>
            </a:extLst>
          </p:cNvPr>
          <p:cNvSpPr txBox="1"/>
          <p:nvPr/>
        </p:nvSpPr>
        <p:spPr>
          <a:xfrm>
            <a:off x="8049287" y="6159625"/>
            <a:ext cx="4507563" cy="461665"/>
          </a:xfrm>
          <a:prstGeom prst="rect">
            <a:avLst/>
          </a:prstGeom>
          <a:noFill/>
        </p:spPr>
        <p:txBody>
          <a:bodyPr wrap="square" rtlCol="0">
            <a:spAutoFit/>
          </a:bodyPr>
          <a:lstStyle/>
          <a:p>
            <a:pPr algn="ctr"/>
            <a:r>
              <a:rPr lang="en-US" sz="2400" dirty="0"/>
              <a:t>Probability of Heads p</a:t>
            </a:r>
          </a:p>
        </p:txBody>
      </p:sp>
      <p:sp>
        <p:nvSpPr>
          <p:cNvPr id="26" name="TextBox 25">
            <a:extLst>
              <a:ext uri="{FF2B5EF4-FFF2-40B4-BE49-F238E27FC236}">
                <a16:creationId xmlns:a16="http://schemas.microsoft.com/office/drawing/2014/main" id="{EC5016B1-BE46-A047-22A2-23A967B55309}"/>
              </a:ext>
            </a:extLst>
          </p:cNvPr>
          <p:cNvSpPr txBox="1"/>
          <p:nvPr/>
        </p:nvSpPr>
        <p:spPr>
          <a:xfrm>
            <a:off x="8483676" y="6027222"/>
            <a:ext cx="301686" cy="369332"/>
          </a:xfrm>
          <a:prstGeom prst="rect">
            <a:avLst/>
          </a:prstGeom>
          <a:noFill/>
        </p:spPr>
        <p:txBody>
          <a:bodyPr wrap="none" rtlCol="0">
            <a:spAutoFit/>
          </a:bodyPr>
          <a:lstStyle/>
          <a:p>
            <a:r>
              <a:rPr lang="en-US" dirty="0"/>
              <a:t>0</a:t>
            </a:r>
          </a:p>
        </p:txBody>
      </p:sp>
      <p:sp>
        <p:nvSpPr>
          <p:cNvPr id="27" name="TextBox 26">
            <a:extLst>
              <a:ext uri="{FF2B5EF4-FFF2-40B4-BE49-F238E27FC236}">
                <a16:creationId xmlns:a16="http://schemas.microsoft.com/office/drawing/2014/main" id="{C89FC3AD-0718-07C1-E38A-E5BFCE5295EC}"/>
              </a:ext>
            </a:extLst>
          </p:cNvPr>
          <p:cNvSpPr txBox="1"/>
          <p:nvPr/>
        </p:nvSpPr>
        <p:spPr>
          <a:xfrm>
            <a:off x="11820774" y="6027222"/>
            <a:ext cx="301686" cy="369332"/>
          </a:xfrm>
          <a:prstGeom prst="rect">
            <a:avLst/>
          </a:prstGeom>
          <a:noFill/>
        </p:spPr>
        <p:txBody>
          <a:bodyPr wrap="none" rtlCol="0">
            <a:spAutoFit/>
          </a:bodyPr>
          <a:lstStyle/>
          <a:p>
            <a:r>
              <a:rPr lang="en-US" dirty="0"/>
              <a:t>1</a:t>
            </a:r>
          </a:p>
        </p:txBody>
      </p:sp>
      <p:cxnSp>
        <p:nvCxnSpPr>
          <p:cNvPr id="34" name="Straight Arrow Connector 33">
            <a:extLst>
              <a:ext uri="{FF2B5EF4-FFF2-40B4-BE49-F238E27FC236}">
                <a16:creationId xmlns:a16="http://schemas.microsoft.com/office/drawing/2014/main" id="{D0690BB2-D314-E2B4-174F-1CE49C8B89E8}"/>
              </a:ext>
            </a:extLst>
          </p:cNvPr>
          <p:cNvCxnSpPr>
            <a:cxnSpLocks/>
          </p:cNvCxnSpPr>
          <p:nvPr/>
        </p:nvCxnSpPr>
        <p:spPr>
          <a:xfrm>
            <a:off x="5953125" y="5743575"/>
            <a:ext cx="268139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90D14C01-82D2-7ADF-3806-D57EA0D314C7}"/>
                  </a:ext>
                </a:extLst>
              </p:cNvPr>
              <p:cNvSpPr txBox="1">
                <a:spLocks/>
              </p:cNvSpPr>
              <p:nvPr/>
            </p:nvSpPr>
            <p:spPr>
              <a:xfrm>
                <a:off x="992188" y="1843088"/>
                <a:ext cx="6284912" cy="44989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Fair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=0.5,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=0.5</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=−2×0.5</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0.5</m:t>
                          </m:r>
                        </m:e>
                      </m:func>
                      <m:r>
                        <a:rPr lang="en-US" i="1" smtClean="0">
                          <a:latin typeface="Cambria Math" panose="02040503050406030204" pitchFamily="18" charset="0"/>
                        </a:rPr>
                        <m:t>=1</m:t>
                      </m:r>
                    </m:oMath>
                  </m:oMathPara>
                </a14:m>
                <a:endParaRPr lang="en-US" dirty="0"/>
              </a:p>
              <a:p>
                <a:pPr marL="457200" lvl="1" indent="0">
                  <a:buFont typeface="Arial" panose="020B0604020202020204" pitchFamily="34" charset="0"/>
                  <a:buNone/>
                </a:pPr>
                <a:endParaRPr lang="en-US" dirty="0"/>
              </a:p>
              <a:p>
                <a:r>
                  <a:rPr lang="en-US" dirty="0"/>
                  <a:t>Biased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=1−</m:t>
                      </m:r>
                      <m:r>
                        <a:rPr lang="en-US" i="1" smtClean="0">
                          <a:latin typeface="Cambria Math" panose="02040503050406030204" pitchFamily="18" charset="0"/>
                        </a:rPr>
                        <m:t>𝑝</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𝑝</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𝑝</m:t>
                          </m:r>
                        </m:e>
                      </m:func>
                      <m:r>
                        <a:rPr lang="en-US" i="1" smtClean="0">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e>
                      </m:func>
                    </m:oMath>
                  </m:oMathPara>
                </a14:m>
                <a:endParaRPr lang="en-US" dirty="0"/>
              </a:p>
              <a:p>
                <a:endParaRPr lang="en-US" dirty="0"/>
              </a:p>
            </p:txBody>
          </p:sp>
        </mc:Choice>
        <mc:Fallback xmlns="">
          <p:sp>
            <p:nvSpPr>
              <p:cNvPr id="37" name="Content Placeholder 2">
                <a:extLst>
                  <a:ext uri="{FF2B5EF4-FFF2-40B4-BE49-F238E27FC236}">
                    <a16:creationId xmlns:a16="http://schemas.microsoft.com/office/drawing/2014/main" id="{90D14C01-82D2-7ADF-3806-D57EA0D314C7}"/>
                  </a:ext>
                </a:extLst>
              </p:cNvPr>
              <p:cNvSpPr txBox="1">
                <a:spLocks noRot="1" noChangeAspect="1" noMove="1" noResize="1" noEditPoints="1" noAdjustHandles="1" noChangeArrowheads="1" noChangeShapeType="1" noTextEdit="1"/>
              </p:cNvSpPr>
              <p:nvPr/>
            </p:nvSpPr>
            <p:spPr>
              <a:xfrm>
                <a:off x="992188" y="1843088"/>
                <a:ext cx="6284912" cy="4498975"/>
              </a:xfrm>
              <a:prstGeom prst="rect">
                <a:avLst/>
              </a:prstGeom>
              <a:blipFill>
                <a:blip r:embed="rId3"/>
                <a:stretch>
                  <a:fillRect l="-1552" t="-2710"/>
                </a:stretch>
              </a:blipFill>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1B018123-42A5-6580-7179-6CD178B85FC0}"/>
              </a:ext>
            </a:extLst>
          </p:cNvPr>
          <p:cNvCxnSpPr>
            <a:cxnSpLocks/>
          </p:cNvCxnSpPr>
          <p:nvPr/>
        </p:nvCxnSpPr>
        <p:spPr>
          <a:xfrm>
            <a:off x="5543550" y="2350967"/>
            <a:ext cx="4759518" cy="368013"/>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2242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36013632-8990-F7C1-0E57-8FD1BCADF1F5}"/>
                  </a:ext>
                </a:extLst>
              </p:cNvPr>
              <p:cNvSpPr>
                <a:spLocks noGrp="1"/>
              </p:cNvSpPr>
              <p:nvPr>
                <p:ph idx="1"/>
              </p:nvPr>
            </p:nvSpPr>
            <p:spPr/>
            <p:txBody>
              <a:bodyPr>
                <a:normAutofit lnSpcReduction="10000"/>
              </a:bodyPr>
              <a:lstStyle/>
              <a:p>
                <a:pPr marL="0" indent="0">
                  <a:buNone/>
                </a:pPr>
                <a:r>
                  <a:rPr lang="en-US" dirty="0"/>
                  <a:t>For a decision tree at a given node with </a:t>
                </a:r>
                <a14:m>
                  <m:oMath xmlns:m="http://schemas.openxmlformats.org/officeDocument/2006/math">
                    <m:r>
                      <a:rPr lang="en-US" b="0" i="1" smtClean="0">
                        <a:latin typeface="Cambria Math" panose="02040503050406030204" pitchFamily="18" charset="0"/>
                      </a:rPr>
                      <m:t>𝑁</m:t>
                    </m:r>
                  </m:oMath>
                </a14:m>
                <a:r>
                  <a:rPr lang="en-US" dirty="0"/>
                  <a:t> classes the entropy metric is defined as:</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𝐸</m:t>
                      </m:r>
                      <m:r>
                        <a:rPr lang="en-US" b="0" i="1" dirty="0" smtClean="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m:rPr>
                                      <m:sty m:val="p"/>
                                    </m:rPr>
                                    <a:rPr lang="en-US" dirty="0">
                                      <a:latin typeface="Cambria Math" panose="02040503050406030204" pitchFamily="18" charset="0"/>
                                    </a:rPr>
                                    <m:t>log</m:t>
                                  </m:r>
                                </m:e>
                                <m:sub>
                                  <m:r>
                                    <a:rPr lang="en-US" b="0" i="0" dirty="0" smtClean="0">
                                      <a:latin typeface="Cambria Math" panose="02040503050406030204" pitchFamily="18" charset="0"/>
                                    </a:rPr>
                                    <m:t>2</m:t>
                                  </m:r>
                                </m:sub>
                              </m:sSub>
                            </m:fName>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US" dirty="0"/>
              </a:p>
              <a:p>
                <a:endParaRPr lang="en-US" dirty="0"/>
              </a:p>
              <a:p>
                <a:pPr marL="0" indent="0">
                  <a:buNone/>
                </a:pPr>
                <a:r>
                  <a:rPr lang="en-US" dirty="0"/>
                  <a:t>The entropy loss when we split that node on a feature is given by:</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𝑝𝑎𝑟𝑒𝑛𝑡</m:t>
                          </m:r>
                        </m:sub>
                      </m:sSub>
                      <m:r>
                        <a:rPr lang="en-US" b="0" i="1" smtClean="0">
                          <a:latin typeface="Cambria Math" panose="02040503050406030204" pitchFamily="18" charset="0"/>
                        </a:rPr>
                        <m:t>−</m:t>
                      </m:r>
                      <m:r>
                        <a:rPr lang="en-US" i="1">
                          <a:latin typeface="Cambria Math" panose="02040503050406030204" pitchFamily="18" charset="0"/>
                        </a:rPr>
                        <m:t>𝑃𝑟𝑜𝑏𝑎𝑏𝑖𝑙𝑖𝑡𝑦</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𝐿𝑒𝑓𝑡</m:t>
                      </m:r>
                      <m:r>
                        <a:rPr lang="en-US" i="1">
                          <a:latin typeface="Cambria Math" panose="02040503050406030204" pitchFamily="18" charset="0"/>
                        </a:rPr>
                        <m:t> </m:t>
                      </m:r>
                      <m:r>
                        <a:rPr lang="en-US" i="1">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𝑙𝑒𝑓𝑡</m:t>
                          </m:r>
                        </m:sub>
                      </m:sSub>
                      <m:r>
                        <a:rPr lang="en-US" b="0" i="1" smtClean="0">
                          <a:latin typeface="Cambria Math" panose="02040503050406030204" pitchFamily="18" charset="0"/>
                        </a:rPr>
                        <m:t>−</m:t>
                      </m:r>
                      <m:r>
                        <a:rPr lang="en-US" b="0" i="1" smtClean="0">
                          <a:latin typeface="Cambria Math" panose="02040503050406030204" pitchFamily="18" charset="0"/>
                        </a:rPr>
                        <m:t>𝑃𝑟𝑜𝑏𝑎𝑏𝑖𝑙𝑖𝑡𝑦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𝑅𝑖𝑔h𝑡</m:t>
                      </m:r>
                      <m:r>
                        <a:rPr lang="en-US" b="0" i="1" smtClean="0">
                          <a:latin typeface="Cambria Math" panose="02040503050406030204" pitchFamily="18" charset="0"/>
                        </a:rPr>
                        <m:t> </m:t>
                      </m:r>
                      <m:r>
                        <a:rPr lang="en-US" b="0" i="1" smtClean="0">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𝑟𝑖𝑔h𝑡</m:t>
                          </m:r>
                        </m:sub>
                      </m:sSub>
                    </m:oMath>
                  </m:oMathPara>
                </a14:m>
                <a:endParaRPr lang="en-US" dirty="0"/>
              </a:p>
            </p:txBody>
          </p:sp>
        </mc:Choice>
        <mc:Fallback xmlns="">
          <p:sp>
            <p:nvSpPr>
              <p:cNvPr id="7" name="Content Placeholder 6">
                <a:extLst>
                  <a:ext uri="{FF2B5EF4-FFF2-40B4-BE49-F238E27FC236}">
                    <a16:creationId xmlns:a16="http://schemas.microsoft.com/office/drawing/2014/main" id="{36013632-8990-F7C1-0E57-8FD1BCADF1F5}"/>
                  </a:ext>
                </a:extLst>
              </p:cNvPr>
              <p:cNvSpPr>
                <a:spLocks noGrp="1" noRot="1" noChangeAspect="1" noMove="1" noResize="1" noEditPoints="1" noAdjustHandles="1" noChangeArrowheads="1" noChangeShapeType="1" noTextEdit="1"/>
              </p:cNvSpPr>
              <p:nvPr>
                <p:ph idx="1"/>
              </p:nvPr>
            </p:nvSpPr>
            <p:spPr>
              <a:blipFill>
                <a:blip r:embed="rId2"/>
                <a:stretch>
                  <a:fillRect l="-1217" t="-3081" r="-580" b="-280"/>
                </a:stretch>
              </a:blipFill>
            </p:spPr>
            <p:txBody>
              <a:bodyPr/>
              <a:lstStyle/>
              <a:p>
                <a:r>
                  <a:rPr lang="en-US">
                    <a:noFill/>
                  </a:rPr>
                  <a:t> </a:t>
                </a:r>
              </a:p>
            </p:txBody>
          </p:sp>
        </mc:Fallback>
      </mc:AlternateContent>
    </p:spTree>
    <p:extLst>
      <p:ext uri="{BB962C8B-B14F-4D97-AF65-F5344CB8AC3E}">
        <p14:creationId xmlns:p14="http://schemas.microsoft.com/office/powerpoint/2010/main" val="3578838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×0.46−</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×0.55</m:t>
                      </m:r>
                    </m:oMath>
                    <m:oMath xmlns:m="http://schemas.openxmlformats.org/officeDocument/2006/math">
                      <m:r>
                        <a:rPr lang="en-US" b="0" i="1" smtClean="0">
                          <a:latin typeface="Cambria Math" panose="02040503050406030204" pitchFamily="18" charset="0"/>
                        </a:rPr>
                        <m:t>=0.4749</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7234892" cy="4901219"/>
            <a:chOff x="4749508" y="1269551"/>
            <a:chExt cx="7234892"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42289" cy="489429"/>
                </a:xfrm>
                <a:prstGeom prst="rect">
                  <a:avLst/>
                </a:prstGeom>
                <a:noFill/>
              </p:spPr>
              <p:txBody>
                <a:bodyPr wrap="none" rtlCol="0">
                  <a:spAutoFit/>
                </a:bodyPr>
                <a:lstStyle/>
                <a:p>
                  <a:r>
                    <a:rPr lang="en-US" dirty="0"/>
                    <a:t>E =</a:t>
                  </a:r>
                  <a14:m>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0" smtClean="0">
                                  <a:latin typeface="Cambria Math" panose="02040503050406030204" pitchFamily="18" charset="0"/>
                                </a:rPr>
                                <m:t>5</m:t>
                              </m:r>
                            </m:num>
                            <m:den>
                              <m:r>
                                <a:rPr lang="en-US" b="0" i="0" smtClean="0">
                                  <a:latin typeface="Cambria Math" panose="02040503050406030204" pitchFamily="18" charset="0"/>
                                </a:rPr>
                                <m:t>39</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func>
                      <m:r>
                        <a:rPr lang="en-US" i="1">
                          <a:latin typeface="Cambria Math" panose="02040503050406030204" pitchFamily="18" charset="0"/>
                        </a:rPr>
                        <m:t>=0.</m:t>
                      </m:r>
                      <m:r>
                        <a:rPr lang="en-US" b="0" i="1" smtClean="0">
                          <a:latin typeface="Cambria Math" panose="02040503050406030204" pitchFamily="18" charset="0"/>
                        </a:rPr>
                        <m:t>55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42289" cy="489429"/>
                </a:xfrm>
                <a:prstGeom prst="rect">
                  <a:avLst/>
                </a:prstGeom>
                <a:blipFill>
                  <a:blip r:embed="rId3"/>
                  <a:stretch>
                    <a:fillRect l="-1416"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6</m:t>
                              </m:r>
                            </m:num>
                            <m:den>
                              <m:r>
                                <a:rPr lang="en-US" b="0" i="0" smtClean="0">
                                  <a:latin typeface="Cambria Math" panose="02040503050406030204" pitchFamily="18" charset="0"/>
                                </a:rPr>
                                <m:t>61</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func>
                      <m:r>
                        <a:rPr lang="en-US" b="0" i="1" smtClean="0">
                          <a:latin typeface="Cambria Math" panose="02040503050406030204" pitchFamily="18" charset="0"/>
                        </a:rPr>
                        <m:t>=0.46</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1107981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×0.81−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×1</m:t>
                      </m:r>
                    </m:oMath>
                    <m:oMath xmlns:m="http://schemas.openxmlformats.org/officeDocument/2006/math">
                      <m:r>
                        <a:rPr lang="en-US" b="0" i="1" smtClean="0">
                          <a:latin typeface="Cambria Math" panose="02040503050406030204" pitchFamily="18" charset="0"/>
                        </a:rPr>
                        <m:t>=0.046</m:t>
                      </m:r>
                    </m:oMath>
                  </m:oMathPara>
                </a14:m>
                <a:endParaRPr lang="en-US" dirty="0"/>
              </a:p>
              <a:p>
                <a:pPr marL="0" indent="0">
                  <a:buNone/>
                </a:pPr>
                <a:r>
                  <a:rPr lang="en-US" dirty="0"/>
                  <a:t>Miss-Classification Loss was insensitive to this case (0 reduction) while entropy loss shows a slight reduction accounting for the purity on the left branch.</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6939939" cy="4901219"/>
            <a:chOff x="4749508" y="1269551"/>
            <a:chExt cx="6939939"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147336" cy="485774"/>
                </a:xfrm>
                <a:prstGeom prst="rect">
                  <a:avLst/>
                </a:prstGeom>
                <a:noFill/>
              </p:spPr>
              <p:txBody>
                <a:bodyPr wrap="none" rtlCol="0">
                  <a:spAutoFit/>
                </a:bodyPr>
                <a:lstStyle/>
                <a:p>
                  <a:r>
                    <a:rPr lang="en-US" dirty="0"/>
                    <a:t>E =</a:t>
                  </a:r>
                  <a14:m>
                    <m:oMath xmlns:m="http://schemas.openxmlformats.org/officeDocument/2006/math">
                      <m:r>
                        <a:rPr lang="en-US"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0" smtClean="0">
                                  <a:latin typeface="Cambria Math" panose="02040503050406030204" pitchFamily="18" charset="0"/>
                                </a:rPr>
                                <m:t>60</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func>
                      <m:r>
                        <a:rPr lang="en-US" i="1">
                          <a:latin typeface="Cambria Math" panose="02040503050406030204" pitchFamily="18" charset="0"/>
                        </a:rPr>
                        <m:t>=</m:t>
                      </m:r>
                      <m:r>
                        <a:rPr lang="en-US" i="1" smtClean="0">
                          <a:latin typeface="Cambria Math" panose="02040503050406030204" pitchFamily="18" charset="0"/>
                        </a:rPr>
                        <m:t>1</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147336" cy="485774"/>
                </a:xfrm>
                <a:prstGeom prst="rect">
                  <a:avLst/>
                </a:prstGeom>
                <a:blipFill>
                  <a:blip r:embed="rId3"/>
                  <a:stretch>
                    <a:fillRect l="-1547"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10</m:t>
                              </m:r>
                            </m:num>
                            <m:den>
                              <m:r>
                                <a:rPr lang="en-US" b="0" i="0" smtClean="0">
                                  <a:latin typeface="Cambria Math" panose="02040503050406030204" pitchFamily="18" charset="0"/>
                                </a:rPr>
                                <m:t>40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func>
                      <m:r>
                        <a:rPr lang="en-US" b="0" i="1" smtClean="0">
                          <a:latin typeface="Cambria Math" panose="02040503050406030204" pitchFamily="18" charset="0"/>
                        </a:rPr>
                        <m:t>=0.81</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29549553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F399-F91E-1C3A-A7E1-EA573A57F2AC}"/>
              </a:ext>
            </a:extLst>
          </p:cNvPr>
          <p:cNvSpPr>
            <a:spLocks noGrp="1"/>
          </p:cNvSpPr>
          <p:nvPr>
            <p:ph type="title"/>
          </p:nvPr>
        </p:nvSpPr>
        <p:spPr/>
        <p:txBody>
          <a:bodyPr/>
          <a:lstStyle/>
          <a:p>
            <a:r>
              <a:rPr lang="en-AU" dirty="0"/>
              <a:t>Gini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CB3070-BE90-45FD-FD9E-39DFB2CEB254}"/>
                  </a:ext>
                </a:extLst>
              </p:cNvPr>
              <p:cNvSpPr>
                <a:spLocks noGrp="1"/>
              </p:cNvSpPr>
              <p:nvPr>
                <p:ph idx="1"/>
              </p:nvPr>
            </p:nvSpPr>
            <p:spPr>
              <a:xfrm>
                <a:off x="838200" y="1825625"/>
                <a:ext cx="10515600" cy="2529920"/>
              </a:xfrm>
            </p:spPr>
            <p:txBody>
              <a:bodyPr>
                <a:normAutofit/>
              </a:bodyPr>
              <a:lstStyle/>
              <a:p>
                <a:pPr marL="0" indent="0">
                  <a:buNone/>
                </a:pPr>
                <a:r>
                  <a:rPr lang="en-AU" dirty="0"/>
                  <a:t>Gini Loss is similar to the Entropy loss function in the form of the graph, with a difference being that it is a polynomial expression.</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m:t>
                      </m:r>
                      <m:r>
                        <a:rPr lang="en-US" i="1" dirty="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i="1" dirty="0">
                                  <a:latin typeface="Cambria Math" panose="02040503050406030204" pitchFamily="18" charset="0"/>
                                </a:rPr>
                                <m:t> </m:t>
                              </m:r>
                            </m:fName>
                            <m:e>
                              <m:d>
                                <m:dPr>
                                  <m:ctrlPr>
                                    <a:rPr lang="en-US" i="1" dirty="0">
                                      <a:latin typeface="Cambria Math" panose="02040503050406030204" pitchFamily="18" charset="0"/>
                                    </a:rPr>
                                  </m:ctrlPr>
                                </m:dPr>
                                <m:e>
                                  <m:r>
                                    <a:rPr lang="en-US" b="0" i="1" dirty="0" smtClean="0">
                                      <a:latin typeface="Cambria Math" panose="02040503050406030204" pitchFamily="18" charset="0"/>
                                    </a:rPr>
                                    <m:t>1−</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AU" dirty="0"/>
              </a:p>
              <a:p>
                <a:pPr marL="0" indent="0">
                  <a:buNone/>
                </a:pPr>
                <a:endParaRPr lang="en-AU" dirty="0"/>
              </a:p>
            </p:txBody>
          </p:sp>
        </mc:Choice>
        <mc:Fallback xmlns="">
          <p:sp>
            <p:nvSpPr>
              <p:cNvPr id="3" name="Content Placeholder 2">
                <a:extLst>
                  <a:ext uri="{FF2B5EF4-FFF2-40B4-BE49-F238E27FC236}">
                    <a16:creationId xmlns:a16="http://schemas.microsoft.com/office/drawing/2014/main" id="{76CB3070-BE90-45FD-FD9E-39DFB2CEB254}"/>
                  </a:ext>
                </a:extLst>
              </p:cNvPr>
              <p:cNvSpPr>
                <a:spLocks noGrp="1" noRot="1" noChangeAspect="1" noMove="1" noResize="1" noEditPoints="1" noAdjustHandles="1" noChangeArrowheads="1" noChangeShapeType="1" noTextEdit="1"/>
              </p:cNvSpPr>
              <p:nvPr>
                <p:ph idx="1"/>
              </p:nvPr>
            </p:nvSpPr>
            <p:spPr>
              <a:xfrm>
                <a:off x="838200" y="1825625"/>
                <a:ext cx="10515600" cy="2529920"/>
              </a:xfrm>
              <a:blipFill>
                <a:blip r:embed="rId2"/>
                <a:stretch>
                  <a:fillRect l="-1217" t="-3855" r="-1739"/>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B3F8EA83-80A0-2D94-565F-8CFCC7F7AC85}"/>
              </a:ext>
            </a:extLst>
          </p:cNvPr>
          <p:cNvGrpSpPr/>
          <p:nvPr/>
        </p:nvGrpSpPr>
        <p:grpSpPr>
          <a:xfrm>
            <a:off x="7836582" y="3659239"/>
            <a:ext cx="3917014" cy="3087726"/>
            <a:chOff x="8172857" y="3363964"/>
            <a:chExt cx="3917014" cy="3087726"/>
          </a:xfrm>
        </p:grpSpPr>
        <p:sp>
          <p:nvSpPr>
            <p:cNvPr id="5" name="TextBox 4">
              <a:extLst>
                <a:ext uri="{FF2B5EF4-FFF2-40B4-BE49-F238E27FC236}">
                  <a16:creationId xmlns:a16="http://schemas.microsoft.com/office/drawing/2014/main" id="{66A075E6-7549-72CF-34CD-19FD2F325631}"/>
                </a:ext>
              </a:extLst>
            </p:cNvPr>
            <p:cNvSpPr txBox="1"/>
            <p:nvPr/>
          </p:nvSpPr>
          <p:spPr>
            <a:xfrm rot="16200000">
              <a:off x="7544745" y="4482102"/>
              <a:ext cx="2004726" cy="461665"/>
            </a:xfrm>
            <a:prstGeom prst="rect">
              <a:avLst/>
            </a:prstGeom>
            <a:noFill/>
          </p:spPr>
          <p:txBody>
            <a:bodyPr wrap="square" rtlCol="0">
              <a:spAutoFit/>
            </a:bodyPr>
            <a:lstStyle/>
            <a:p>
              <a:pPr algn="ctr"/>
              <a:r>
                <a:rPr lang="en-US" sz="2400" dirty="0"/>
                <a:t>Loss Metrics</a:t>
              </a:r>
            </a:p>
          </p:txBody>
        </p:sp>
        <p:sp>
          <p:nvSpPr>
            <p:cNvPr id="6" name="TextBox 5">
              <a:extLst>
                <a:ext uri="{FF2B5EF4-FFF2-40B4-BE49-F238E27FC236}">
                  <a16:creationId xmlns:a16="http://schemas.microsoft.com/office/drawing/2014/main" id="{97480498-9B0F-10DB-39D9-C0D23892B172}"/>
                </a:ext>
              </a:extLst>
            </p:cNvPr>
            <p:cNvSpPr txBox="1"/>
            <p:nvPr/>
          </p:nvSpPr>
          <p:spPr>
            <a:xfrm>
              <a:off x="8172857" y="5990025"/>
              <a:ext cx="3917014" cy="461665"/>
            </a:xfrm>
            <a:prstGeom prst="rect">
              <a:avLst/>
            </a:prstGeom>
            <a:noFill/>
          </p:spPr>
          <p:txBody>
            <a:bodyPr wrap="square" rtlCol="0">
              <a:spAutoFit/>
            </a:bodyPr>
            <a:lstStyle/>
            <a:p>
              <a:pPr algn="ctr"/>
              <a:r>
                <a:rPr lang="en-US" sz="2400" dirty="0"/>
                <a:t>Probability of binary classifier</a:t>
              </a:r>
            </a:p>
          </p:txBody>
        </p:sp>
        <p:pic>
          <p:nvPicPr>
            <p:cNvPr id="8" name="Picture 7">
              <a:extLst>
                <a:ext uri="{FF2B5EF4-FFF2-40B4-BE49-F238E27FC236}">
                  <a16:creationId xmlns:a16="http://schemas.microsoft.com/office/drawing/2014/main" id="{48712AF6-F79B-26EC-3F42-9C341834D943}"/>
                </a:ext>
              </a:extLst>
            </p:cNvPr>
            <p:cNvPicPr>
              <a:picLocks noChangeAspect="1"/>
            </p:cNvPicPr>
            <p:nvPr/>
          </p:nvPicPr>
          <p:blipFill>
            <a:blip r:embed="rId3"/>
            <a:stretch>
              <a:fillRect/>
            </a:stretch>
          </p:blipFill>
          <p:spPr>
            <a:xfrm>
              <a:off x="8777940" y="3363964"/>
              <a:ext cx="2706848" cy="2660724"/>
            </a:xfrm>
            <a:prstGeom prst="rect">
              <a:avLst/>
            </a:prstGeom>
          </p:spPr>
        </p:pic>
        <p:sp>
          <p:nvSpPr>
            <p:cNvPr id="9" name="TextBox 8">
              <a:extLst>
                <a:ext uri="{FF2B5EF4-FFF2-40B4-BE49-F238E27FC236}">
                  <a16:creationId xmlns:a16="http://schemas.microsoft.com/office/drawing/2014/main" id="{D41F5C29-F991-BA5C-46A0-98F41B9881CC}"/>
                </a:ext>
              </a:extLst>
            </p:cNvPr>
            <p:cNvSpPr txBox="1"/>
            <p:nvPr/>
          </p:nvSpPr>
          <p:spPr>
            <a:xfrm>
              <a:off x="10587038" y="3690938"/>
              <a:ext cx="916661" cy="369332"/>
            </a:xfrm>
            <a:prstGeom prst="rect">
              <a:avLst/>
            </a:prstGeom>
            <a:noFill/>
          </p:spPr>
          <p:txBody>
            <a:bodyPr wrap="none" rtlCol="0">
              <a:spAutoFit/>
            </a:bodyPr>
            <a:lstStyle/>
            <a:p>
              <a:r>
                <a:rPr lang="en-US" dirty="0">
                  <a:solidFill>
                    <a:srgbClr val="CE5A57"/>
                  </a:solidFill>
                </a:rPr>
                <a:t>Entropy</a:t>
              </a:r>
            </a:p>
          </p:txBody>
        </p:sp>
        <p:sp>
          <p:nvSpPr>
            <p:cNvPr id="10" name="TextBox 9">
              <a:extLst>
                <a:ext uri="{FF2B5EF4-FFF2-40B4-BE49-F238E27FC236}">
                  <a16:creationId xmlns:a16="http://schemas.microsoft.com/office/drawing/2014/main" id="{F0D7636A-3EDC-E087-60EF-FE331F615B73}"/>
                </a:ext>
              </a:extLst>
            </p:cNvPr>
            <p:cNvSpPr txBox="1"/>
            <p:nvPr/>
          </p:nvSpPr>
          <p:spPr>
            <a:xfrm>
              <a:off x="10587038" y="4673147"/>
              <a:ext cx="558166" cy="369332"/>
            </a:xfrm>
            <a:prstGeom prst="rect">
              <a:avLst/>
            </a:prstGeom>
            <a:noFill/>
          </p:spPr>
          <p:txBody>
            <a:bodyPr wrap="none" rtlCol="0">
              <a:spAutoFit/>
            </a:bodyPr>
            <a:lstStyle/>
            <a:p>
              <a:r>
                <a:rPr lang="en-US" dirty="0">
                  <a:solidFill>
                    <a:srgbClr val="427EBA"/>
                  </a:solidFill>
                </a:rPr>
                <a:t>Gini</a:t>
              </a:r>
            </a:p>
          </p:txBody>
        </p:sp>
        <p:sp>
          <p:nvSpPr>
            <p:cNvPr id="11" name="TextBox 10">
              <a:extLst>
                <a:ext uri="{FF2B5EF4-FFF2-40B4-BE49-F238E27FC236}">
                  <a16:creationId xmlns:a16="http://schemas.microsoft.com/office/drawing/2014/main" id="{5CBFDF77-9FE9-7A25-3C03-E98DFCE4F4E8}"/>
                </a:ext>
              </a:extLst>
            </p:cNvPr>
            <p:cNvSpPr txBox="1"/>
            <p:nvPr/>
          </p:nvSpPr>
          <p:spPr>
            <a:xfrm>
              <a:off x="9139910" y="5383464"/>
              <a:ext cx="1905458" cy="369332"/>
            </a:xfrm>
            <a:prstGeom prst="rect">
              <a:avLst/>
            </a:prstGeom>
            <a:noFill/>
          </p:spPr>
          <p:txBody>
            <a:bodyPr wrap="none" rtlCol="0">
              <a:spAutoFit/>
            </a:bodyPr>
            <a:lstStyle/>
            <a:p>
              <a:r>
                <a:rPr lang="en-US" dirty="0">
                  <a:solidFill>
                    <a:srgbClr val="6B50AC"/>
                  </a:solidFill>
                </a:rPr>
                <a:t>Miss-Classification</a:t>
              </a:r>
            </a:p>
          </p:txBody>
        </p:sp>
      </p:grpSp>
      <p:sp>
        <p:nvSpPr>
          <p:cNvPr id="13" name="Content Placeholder 2">
            <a:extLst>
              <a:ext uri="{FF2B5EF4-FFF2-40B4-BE49-F238E27FC236}">
                <a16:creationId xmlns:a16="http://schemas.microsoft.com/office/drawing/2014/main" id="{B140C9FA-140C-4694-568C-7E923E1C6588}"/>
              </a:ext>
            </a:extLst>
          </p:cNvPr>
          <p:cNvSpPr txBox="1">
            <a:spLocks/>
          </p:cNvSpPr>
          <p:nvPr/>
        </p:nvSpPr>
        <p:spPr>
          <a:xfrm>
            <a:off x="838200" y="4412433"/>
            <a:ext cx="6936513" cy="1907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The graph for all metrics are compared for a binary classifier</a:t>
            </a:r>
          </a:p>
          <a:p>
            <a:pPr marL="0" indent="0">
              <a:buNone/>
            </a:pPr>
            <a:r>
              <a:rPr lang="en-AU" dirty="0"/>
              <a:t>Note: Reduction at a split is computed akin </a:t>
            </a:r>
            <a:br>
              <a:rPr lang="en-AU" dirty="0"/>
            </a:br>
            <a:r>
              <a:rPr lang="en-AU" dirty="0"/>
              <a:t>to entropy loss</a:t>
            </a:r>
          </a:p>
        </p:txBody>
      </p:sp>
    </p:spTree>
    <p:extLst>
      <p:ext uri="{BB962C8B-B14F-4D97-AF65-F5344CB8AC3E}">
        <p14:creationId xmlns:p14="http://schemas.microsoft.com/office/powerpoint/2010/main" val="42470095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×0.18−</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×0.22</m:t>
                      </m:r>
                    </m:oMath>
                    <m:oMath xmlns:m="http://schemas.openxmlformats.org/officeDocument/2006/math">
                      <m:r>
                        <a:rPr lang="en-US" b="0" i="1" smtClean="0">
                          <a:latin typeface="Cambria Math" panose="02040503050406030204" pitchFamily="18" charset="0"/>
                        </a:rPr>
                        <m:t>=0.77</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8" y="1269551"/>
            <a:ext cx="7449370" cy="4918403"/>
            <a:chOff x="4678018" y="1269551"/>
            <a:chExt cx="7449370"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585277" cy="506870"/>
                </a:xfrm>
                <a:prstGeom prst="rect">
                  <a:avLst/>
                </a:prstGeom>
                <a:noFill/>
              </p:spPr>
              <p:txBody>
                <a:bodyPr wrap="none" rtlCol="0">
                  <a:spAutoFit/>
                </a:bodyPr>
                <a:lstStyle/>
                <a:p>
                  <a:r>
                    <a:rPr lang="en-US" dirty="0"/>
                    <a:t>G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d>
                      <m:r>
                        <a:rPr lang="en-US" i="1">
                          <a:latin typeface="Cambria Math" panose="02040503050406030204" pitchFamily="18" charset="0"/>
                        </a:rPr>
                        <m:t>=0.</m:t>
                      </m:r>
                      <m:r>
                        <a:rPr lang="en-US" b="0" i="1" smtClean="0">
                          <a:latin typeface="Cambria Math" panose="02040503050406030204" pitchFamily="18" charset="0"/>
                        </a:rPr>
                        <m:t>22</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585277" cy="506870"/>
                </a:xfrm>
                <a:prstGeom prst="rect">
                  <a:avLst/>
                </a:prstGeom>
                <a:blipFill>
                  <a:blip r:embed="rId3"/>
                  <a:stretch>
                    <a:fillRect l="-1361"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34855" y="1269551"/>
                  <a:ext cx="4038927"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d>
                      <m:r>
                        <a:rPr lang="en-US" b="0" i="1" smtClean="0">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34855" y="1269551"/>
                  <a:ext cx="4038927" cy="506870"/>
                </a:xfrm>
                <a:prstGeom prst="rect">
                  <a:avLst/>
                </a:prstGeom>
                <a:blipFill>
                  <a:blip r:embed="rId4"/>
                  <a:stretch>
                    <a:fillRect l="-1360"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8" y="5681084"/>
                  <a:ext cx="3647793"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d>
                      <m:r>
                        <a:rPr lang="en-US" b="0" i="1" smtClean="0">
                          <a:latin typeface="Cambria Math" panose="02040503050406030204" pitchFamily="18" charset="0"/>
                        </a:rPr>
                        <m:t>=0.18</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8" y="5681084"/>
                  <a:ext cx="3647793" cy="506870"/>
                </a:xfrm>
                <a:prstGeom prst="rect">
                  <a:avLst/>
                </a:prstGeom>
                <a:blipFill>
                  <a:blip r:embed="rId5"/>
                  <a:stretch>
                    <a:fillRect l="-1336" b="-6024"/>
                  </a:stretch>
                </a:blipFill>
              </p:spPr>
              <p:txBody>
                <a:bodyPr/>
                <a:lstStyle/>
                <a:p>
                  <a:r>
                    <a:rPr lang="en-US">
                      <a:noFill/>
                    </a:rPr>
                    <a:t> </a:t>
                  </a:r>
                </a:p>
              </p:txBody>
            </p:sp>
          </mc:Fallback>
        </mc:AlternateContent>
      </p:grpSp>
    </p:spTree>
    <p:extLst>
      <p:ext uri="{BB962C8B-B14F-4D97-AF65-F5344CB8AC3E}">
        <p14:creationId xmlns:p14="http://schemas.microsoft.com/office/powerpoint/2010/main" val="32741928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×0.19−</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×0.5</m:t>
                      </m:r>
                    </m:oMath>
                    <m:oMath xmlns:m="http://schemas.openxmlformats.org/officeDocument/2006/math">
                      <m:r>
                        <a:rPr lang="en-US" b="0" i="1" smtClean="0">
                          <a:latin typeface="Cambria Math" panose="02040503050406030204" pitchFamily="18" charset="0"/>
                        </a:rPr>
                        <m:t>=0.104</m:t>
                      </m:r>
                    </m:oMath>
                  </m:oMathPara>
                </a14:m>
                <a:endParaRPr lang="en-US" dirty="0"/>
              </a:p>
              <a:p>
                <a:pPr marL="0" indent="0">
                  <a:buNone/>
                </a:pPr>
                <a:r>
                  <a:rPr lang="en-US" dirty="0"/>
                  <a:t>Miss-Classification Loss was insensitive to this case (0 reduction) while Gini loss shows a slight reduction accounting for the purity on the left branch akin to the entropy metric.</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r="-3048"/>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7" y="1269551"/>
            <a:ext cx="7330749" cy="4918403"/>
            <a:chOff x="4678017" y="1269551"/>
            <a:chExt cx="7330749"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66655" cy="506870"/>
                </a:xfrm>
                <a:prstGeom prst="rect">
                  <a:avLst/>
                </a:prstGeom>
                <a:noFill/>
              </p:spPr>
              <p:txBody>
                <a:bodyPr wrap="none" rtlCol="0">
                  <a:spAutoFit/>
                </a:bodyPr>
                <a:lstStyle/>
                <a:p>
                  <a:r>
                    <a:rPr lang="en-US" dirty="0"/>
                    <a:t>E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e>
                      </m:d>
                      <m:r>
                        <a:rPr lang="en-US" i="1">
                          <a:latin typeface="Cambria Math" panose="02040503050406030204" pitchFamily="18" charset="0"/>
                        </a:rPr>
                        <m:t>=</m:t>
                      </m:r>
                      <m:r>
                        <a:rPr lang="en-US" b="0" i="1" smtClean="0">
                          <a:latin typeface="Cambria Math" panose="02040503050406030204" pitchFamily="18" charset="0"/>
                        </a:rPr>
                        <m:t>0.5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66655" cy="506870"/>
                </a:xfrm>
                <a:prstGeom prst="rect">
                  <a:avLst/>
                </a:prstGeom>
                <a:blipFill>
                  <a:blip r:embed="rId3"/>
                  <a:stretch>
                    <a:fillRect l="-1406"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18019" y="1269551"/>
                  <a:ext cx="4072590" cy="506870"/>
                </a:xfrm>
                <a:prstGeom prst="rect">
                  <a:avLst/>
                </a:prstGeom>
                <a:noFill/>
              </p:spPr>
              <p:txBody>
                <a:bodyPr wrap="none" rtlCol="0">
                  <a:spAutoFit/>
                </a:bodyPr>
                <a:lstStyle/>
                <a:p>
                  <a:pPr algn="ctr"/>
                  <a:r>
                    <a:rPr lang="en-US" dirty="0"/>
                    <a:t>G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e>
                      </m:d>
                      <m:r>
                        <a:rPr lang="en-US" i="1">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18019" y="1269551"/>
                  <a:ext cx="4072590" cy="506870"/>
                </a:xfrm>
                <a:prstGeom prst="rect">
                  <a:avLst/>
                </a:prstGeom>
                <a:blipFill>
                  <a:blip r:embed="rId4"/>
                  <a:stretch>
                    <a:fillRect l="-749"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7" y="5681084"/>
                  <a:ext cx="3647793" cy="506870"/>
                </a:xfrm>
                <a:prstGeom prst="rect">
                  <a:avLst/>
                </a:prstGeom>
                <a:noFill/>
              </p:spPr>
              <p:txBody>
                <a:bodyPr wrap="none" rtlCol="0">
                  <a:spAutoFit/>
                </a:bodyPr>
                <a:lstStyle/>
                <a:p>
                  <a:pPr algn="ctr"/>
                  <a:r>
                    <a:rPr lang="en-US" dirty="0"/>
                    <a:t>E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d>
                      <m:r>
                        <a:rPr lang="en-US" b="0" i="1" smtClean="0">
                          <a:latin typeface="Cambria Math" panose="02040503050406030204" pitchFamily="18" charset="0"/>
                        </a:rPr>
                        <m:t>=0.19</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7" y="5681084"/>
                  <a:ext cx="3647793" cy="506870"/>
                </a:xfrm>
                <a:prstGeom prst="rect">
                  <a:avLst/>
                </a:prstGeom>
                <a:blipFill>
                  <a:blip r:embed="rId5"/>
                  <a:stretch>
                    <a:fillRect l="-835" b="-6024"/>
                  </a:stretch>
                </a:blipFill>
              </p:spPr>
              <p:txBody>
                <a:bodyPr/>
                <a:lstStyle/>
                <a:p>
                  <a:r>
                    <a:rPr lang="en-US">
                      <a:noFill/>
                    </a:rPr>
                    <a:t> </a:t>
                  </a:r>
                </a:p>
              </p:txBody>
            </p:sp>
          </mc:Fallback>
        </mc:AlternateContent>
      </p:grpSp>
    </p:spTree>
    <p:extLst>
      <p:ext uri="{BB962C8B-B14F-4D97-AF65-F5344CB8AC3E}">
        <p14:creationId xmlns:p14="http://schemas.microsoft.com/office/powerpoint/2010/main" val="8461045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5B6A-0574-870B-4679-E8DA1EB135F4}"/>
              </a:ext>
            </a:extLst>
          </p:cNvPr>
          <p:cNvSpPr>
            <a:spLocks noGrp="1"/>
          </p:cNvSpPr>
          <p:nvPr>
            <p:ph type="title"/>
          </p:nvPr>
        </p:nvSpPr>
        <p:spPr/>
        <p:txBody>
          <a:bodyPr/>
          <a:lstStyle/>
          <a:p>
            <a:r>
              <a:rPr lang="en-AU" dirty="0"/>
              <a:t>Building a Decision Tree</a:t>
            </a:r>
          </a:p>
        </p:txBody>
      </p:sp>
      <p:sp>
        <p:nvSpPr>
          <p:cNvPr id="4" name="Text Placeholder 3">
            <a:extLst>
              <a:ext uri="{FF2B5EF4-FFF2-40B4-BE49-F238E27FC236}">
                <a16:creationId xmlns:a16="http://schemas.microsoft.com/office/drawing/2014/main" id="{BA77264D-6D3B-765A-EF4D-8B13645E2032}"/>
              </a:ext>
            </a:extLst>
          </p:cNvPr>
          <p:cNvSpPr>
            <a:spLocks noGrp="1"/>
          </p:cNvSpPr>
          <p:nvPr>
            <p:ph type="body" idx="1"/>
          </p:nvPr>
        </p:nvSpPr>
        <p:spPr/>
        <p:txBody>
          <a:bodyPr/>
          <a:lstStyle/>
          <a:p>
            <a:r>
              <a:rPr lang="en-US" dirty="0"/>
              <a:t>Case Study</a:t>
            </a:r>
          </a:p>
        </p:txBody>
      </p:sp>
    </p:spTree>
    <p:extLst>
      <p:ext uri="{BB962C8B-B14F-4D97-AF65-F5344CB8AC3E}">
        <p14:creationId xmlns:p14="http://schemas.microsoft.com/office/powerpoint/2010/main" val="3964590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45D938-55E7-DDA8-2952-B65BAFA61866}"/>
              </a:ext>
            </a:extLst>
          </p:cNvPr>
          <p:cNvSpPr>
            <a:spLocks noGrp="1"/>
          </p:cNvSpPr>
          <p:nvPr>
            <p:ph type="title"/>
          </p:nvPr>
        </p:nvSpPr>
        <p:spPr/>
        <p:txBody>
          <a:bodyPr/>
          <a:lstStyle/>
          <a:p>
            <a:r>
              <a:rPr lang="en-US" dirty="0"/>
              <a:t>Bias-Variance Trade-off</a:t>
            </a:r>
          </a:p>
        </p:txBody>
      </p:sp>
      <p:sp>
        <p:nvSpPr>
          <p:cNvPr id="5" name="Text Placeholder 4">
            <a:extLst>
              <a:ext uri="{FF2B5EF4-FFF2-40B4-BE49-F238E27FC236}">
                <a16:creationId xmlns:a16="http://schemas.microsoft.com/office/drawing/2014/main" id="{4C27FDE4-596C-943E-53E6-7B969C8F81AA}"/>
              </a:ext>
            </a:extLst>
          </p:cNvPr>
          <p:cNvSpPr>
            <a:spLocks noGrp="1"/>
          </p:cNvSpPr>
          <p:nvPr>
            <p:ph type="body" idx="1"/>
          </p:nvPr>
        </p:nvSpPr>
        <p:spPr/>
        <p:txBody>
          <a:bodyPr/>
          <a:lstStyle/>
          <a:p>
            <a:r>
              <a:rPr lang="en-AU" dirty="0"/>
              <a:t>Characterization of the machine learning model’s error for a given data</a:t>
            </a:r>
            <a:endParaRPr lang="en-US" dirty="0"/>
          </a:p>
        </p:txBody>
      </p:sp>
    </p:spTree>
    <p:extLst>
      <p:ext uri="{BB962C8B-B14F-4D97-AF65-F5344CB8AC3E}">
        <p14:creationId xmlns:p14="http://schemas.microsoft.com/office/powerpoint/2010/main" val="7737960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7518FA-F3E3-D503-E6F4-28D45FEACEA8}"/>
              </a:ext>
            </a:extLst>
          </p:cNvPr>
          <p:cNvSpPr>
            <a:spLocks noGrp="1"/>
          </p:cNvSpPr>
          <p:nvPr>
            <p:ph type="title"/>
          </p:nvPr>
        </p:nvSpPr>
        <p:spPr/>
        <p:txBody>
          <a:bodyPr/>
          <a:lstStyle/>
          <a:p>
            <a:r>
              <a:rPr lang="en-US" dirty="0"/>
              <a:t>Example Data Source: Diabetes Data</a:t>
            </a:r>
          </a:p>
        </p:txBody>
      </p:sp>
      <p:sp>
        <p:nvSpPr>
          <p:cNvPr id="5" name="Content Placeholder 4">
            <a:extLst>
              <a:ext uri="{FF2B5EF4-FFF2-40B4-BE49-F238E27FC236}">
                <a16:creationId xmlns:a16="http://schemas.microsoft.com/office/drawing/2014/main" id="{41771308-63B4-7831-D9C8-F87E3448E792}"/>
              </a:ext>
            </a:extLst>
          </p:cNvPr>
          <p:cNvSpPr>
            <a:spLocks noGrp="1"/>
          </p:cNvSpPr>
          <p:nvPr>
            <p:ph idx="1"/>
          </p:nvPr>
        </p:nvSpPr>
        <p:spPr/>
        <p:txBody>
          <a:bodyPr>
            <a:normAutofit fontScale="85000" lnSpcReduction="20000"/>
          </a:bodyPr>
          <a:lstStyle/>
          <a:p>
            <a:pPr marL="0" indent="0">
              <a:buNone/>
            </a:pPr>
            <a:r>
              <a:rPr lang="en-US" dirty="0"/>
              <a:t>https://www.kaggle.com/datasets/mathchi/diabetes-data-set</a:t>
            </a:r>
          </a:p>
          <a:p>
            <a:pPr marL="0" indent="0">
              <a:buNone/>
            </a:pPr>
            <a:r>
              <a:rPr lang="en-US" dirty="0"/>
              <a:t>Accessed on:7/22/2023</a:t>
            </a:r>
          </a:p>
          <a:p>
            <a:pPr marL="0" indent="0">
              <a:buNone/>
            </a:pPr>
            <a:endParaRPr lang="en-US" dirty="0"/>
          </a:p>
          <a:p>
            <a:pPr marL="0" indent="0">
              <a:buNone/>
            </a:pPr>
            <a:r>
              <a:rPr lang="en-US" b="1" dirty="0"/>
              <a:t>Context</a:t>
            </a:r>
          </a:p>
          <a:p>
            <a:pPr marL="0" indent="0">
              <a:buNone/>
            </a:pPr>
            <a:r>
              <a:rPr lang="en-US" dirty="0"/>
              <a:t>This dataset is originally from the </a:t>
            </a:r>
            <a:r>
              <a:rPr lang="en-US" u="sng" dirty="0"/>
              <a:t>National Institute of Diabetes and Digestive and Kidney Diseases</a:t>
            </a:r>
            <a:r>
              <a:rPr lang="en-US" dirty="0"/>
              <a:t>. The objective is to predict based on diagnostic measurements whether a patient has diabetes.</a:t>
            </a:r>
          </a:p>
          <a:p>
            <a:pPr marL="0" indent="0">
              <a:buNone/>
            </a:pPr>
            <a:endParaRPr lang="en-US" dirty="0"/>
          </a:p>
          <a:p>
            <a:pPr marL="0" indent="0">
              <a:buNone/>
            </a:pPr>
            <a:r>
              <a:rPr lang="en-US" b="1" dirty="0"/>
              <a:t>Content</a:t>
            </a:r>
          </a:p>
          <a:p>
            <a:pPr marL="0" indent="0">
              <a:buNone/>
            </a:pPr>
            <a:r>
              <a:rPr lang="en-US" dirty="0"/>
              <a:t>Several constraints were placed on the selection of these instances from a larger database. In particular, all patients here are females at least 21 years old of Pima Indian heritage.</a:t>
            </a:r>
          </a:p>
        </p:txBody>
      </p:sp>
    </p:spTree>
    <p:extLst>
      <p:ext uri="{BB962C8B-B14F-4D97-AF65-F5344CB8AC3E}">
        <p14:creationId xmlns:p14="http://schemas.microsoft.com/office/powerpoint/2010/main" val="35100390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6E6-D178-8ADE-4BBD-DACC15F727F1}"/>
              </a:ext>
            </a:extLst>
          </p:cNvPr>
          <p:cNvSpPr>
            <a:spLocks noGrp="1"/>
          </p:cNvSpPr>
          <p:nvPr>
            <p:ph type="title"/>
          </p:nvPr>
        </p:nvSpPr>
        <p:spPr/>
        <p:txBody>
          <a:bodyPr/>
          <a:lstStyle/>
          <a:p>
            <a:r>
              <a:rPr lang="en-US" dirty="0"/>
              <a:t>Data Details &amp; Prep</a:t>
            </a:r>
          </a:p>
        </p:txBody>
      </p:sp>
      <p:sp>
        <p:nvSpPr>
          <p:cNvPr id="3" name="Content Placeholder 2">
            <a:extLst>
              <a:ext uri="{FF2B5EF4-FFF2-40B4-BE49-F238E27FC236}">
                <a16:creationId xmlns:a16="http://schemas.microsoft.com/office/drawing/2014/main" id="{31D3E301-A859-2FD9-4100-562356182273}"/>
              </a:ext>
            </a:extLst>
          </p:cNvPr>
          <p:cNvSpPr>
            <a:spLocks noGrp="1"/>
          </p:cNvSpPr>
          <p:nvPr>
            <p:ph sz="half" idx="1"/>
          </p:nvPr>
        </p:nvSpPr>
        <p:spPr/>
        <p:txBody>
          <a:bodyPr>
            <a:normAutofit fontScale="92500" lnSpcReduction="10000"/>
          </a:bodyPr>
          <a:lstStyle/>
          <a:p>
            <a:r>
              <a:rPr lang="en-US" dirty="0"/>
              <a:t>Clean dataset with no missing data.</a:t>
            </a:r>
          </a:p>
          <a:p>
            <a:r>
              <a:rPr lang="en-US" dirty="0"/>
              <a:t>One hot encoded categorical variables. </a:t>
            </a:r>
          </a:p>
          <a:p>
            <a:r>
              <a:rPr lang="en-US" dirty="0"/>
              <a:t>8 Features </a:t>
            </a:r>
          </a:p>
          <a:p>
            <a:pPr lvl="1"/>
            <a:r>
              <a:rPr lang="en-US" dirty="0"/>
              <a:t>Pregnancies,</a:t>
            </a:r>
          </a:p>
          <a:p>
            <a:pPr lvl="1"/>
            <a:r>
              <a:rPr lang="en-US" dirty="0"/>
              <a:t>Glucose,</a:t>
            </a:r>
          </a:p>
          <a:p>
            <a:pPr lvl="1"/>
            <a:r>
              <a:rPr lang="en-US" dirty="0"/>
              <a:t>Blood Pressure,</a:t>
            </a:r>
          </a:p>
          <a:p>
            <a:pPr lvl="1"/>
            <a:r>
              <a:rPr lang="en-US" dirty="0"/>
              <a:t>Skin Thickness,</a:t>
            </a:r>
          </a:p>
          <a:p>
            <a:pPr lvl="1"/>
            <a:r>
              <a:rPr lang="en-US" dirty="0"/>
              <a:t>Insulin,</a:t>
            </a:r>
          </a:p>
          <a:p>
            <a:pPr lvl="1"/>
            <a:r>
              <a:rPr lang="en-US" dirty="0"/>
              <a:t>BMI,</a:t>
            </a:r>
          </a:p>
          <a:p>
            <a:pPr lvl="1"/>
            <a:r>
              <a:rPr lang="en-US" dirty="0" err="1"/>
              <a:t>DiabetesPedigreeFunction</a:t>
            </a:r>
            <a:r>
              <a:rPr lang="en-US" dirty="0"/>
              <a:t>,</a:t>
            </a:r>
          </a:p>
          <a:p>
            <a:pPr lvl="1"/>
            <a:r>
              <a:rPr lang="en-US" dirty="0"/>
              <a:t>Age</a:t>
            </a:r>
          </a:p>
        </p:txBody>
      </p:sp>
      <p:sp>
        <p:nvSpPr>
          <p:cNvPr id="4" name="Content Placeholder 3">
            <a:extLst>
              <a:ext uri="{FF2B5EF4-FFF2-40B4-BE49-F238E27FC236}">
                <a16:creationId xmlns:a16="http://schemas.microsoft.com/office/drawing/2014/main" id="{B10E1C7C-28CE-B4FF-2532-36156833AD5C}"/>
              </a:ext>
            </a:extLst>
          </p:cNvPr>
          <p:cNvSpPr>
            <a:spLocks noGrp="1"/>
          </p:cNvSpPr>
          <p:nvPr>
            <p:ph sz="half" idx="2"/>
          </p:nvPr>
        </p:nvSpPr>
        <p:spPr/>
        <p:txBody>
          <a:bodyPr>
            <a:normAutofit fontScale="92500" lnSpcReduction="10000"/>
          </a:bodyPr>
          <a:lstStyle/>
          <a:p>
            <a:r>
              <a:rPr lang="en-US" dirty="0"/>
              <a:t>Data is randomly split into 70% training and 30% test</a:t>
            </a:r>
          </a:p>
          <a:p>
            <a:pPr lvl="1"/>
            <a:r>
              <a:rPr lang="en-US" dirty="0"/>
              <a:t>Training – 538</a:t>
            </a:r>
          </a:p>
          <a:p>
            <a:pPr lvl="2"/>
            <a:r>
              <a:rPr lang="en-US" dirty="0"/>
              <a:t>Diabetic – 202</a:t>
            </a:r>
          </a:p>
          <a:p>
            <a:pPr lvl="2"/>
            <a:r>
              <a:rPr lang="en-US" dirty="0"/>
              <a:t>Non-Diabetic – 336</a:t>
            </a:r>
          </a:p>
          <a:p>
            <a:pPr lvl="1"/>
            <a:r>
              <a:rPr lang="en-US" dirty="0"/>
              <a:t>Test – 230 </a:t>
            </a:r>
          </a:p>
          <a:p>
            <a:pPr lvl="2"/>
            <a:r>
              <a:rPr lang="en-US" dirty="0"/>
              <a:t>Diabetic – 66</a:t>
            </a:r>
          </a:p>
          <a:p>
            <a:pPr lvl="2"/>
            <a:r>
              <a:rPr lang="en-US" dirty="0"/>
              <a:t>Non-Diabetic – 164</a:t>
            </a:r>
          </a:p>
        </p:txBody>
      </p:sp>
    </p:spTree>
    <p:extLst>
      <p:ext uri="{BB962C8B-B14F-4D97-AF65-F5344CB8AC3E}">
        <p14:creationId xmlns:p14="http://schemas.microsoft.com/office/powerpoint/2010/main" val="23194612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1477328"/>
              </a:xfrm>
              <a:prstGeom prst="rect">
                <a:avLst/>
              </a:prstGeom>
              <a:noFill/>
            </p:spPr>
            <p:txBody>
              <a:bodyPr wrap="square" rtlCol="0">
                <a:spAutoFit/>
              </a:bodyPr>
              <a:lstStyle/>
              <a:p>
                <a:r>
                  <a:rPr lang="en-US" dirty="0"/>
                  <a:t>Consider a tree formed by a random split on BMI and the impact on two metrics Entropy and Gini:</a:t>
                </a:r>
              </a:p>
              <a:p>
                <a:pPr marL="285750" indent="-285750">
                  <a:buFont typeface="Arial" panose="020B0604020202020204" pitchFamily="34" charset="0"/>
                  <a:buChar char="•"/>
                </a:pPr>
                <a:r>
                  <a:rPr lang="en-US" dirty="0"/>
                  <a:t>Entropy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0.955−</m:t>
                    </m:r>
                    <m:r>
                      <a:rPr lang="en-US" b="0" i="1" dirty="0" smtClean="0">
                        <a:latin typeface="Cambria Math" panose="02040503050406030204" pitchFamily="18" charset="0"/>
                      </a:rPr>
                      <m:t>0.355×0.652−0.645×1.0=0.079</m:t>
                    </m:r>
                  </m:oMath>
                </a14:m>
                <a:r>
                  <a:rPr lang="en-US" dirty="0"/>
                  <a:t>. </a:t>
                </a:r>
              </a:p>
              <a:p>
                <a:pPr marL="285750" indent="-285750">
                  <a:buFont typeface="Arial" panose="020B0604020202020204" pitchFamily="34" charset="0"/>
                  <a:buChar char="•"/>
                </a:pPr>
                <a:r>
                  <a:rPr lang="en-US" dirty="0"/>
                  <a:t>Gini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0.469</m:t>
                    </m:r>
                    <m:r>
                      <a:rPr lang="en-US" i="1" dirty="0">
                        <a:latin typeface="Cambria Math" panose="02040503050406030204" pitchFamily="18" charset="0"/>
                      </a:rPr>
                      <m:t> </m:t>
                    </m:r>
                    <m:r>
                      <a:rPr lang="en-US" i="1" dirty="0" smtClean="0">
                        <a:latin typeface="Cambria Math" panose="02040503050406030204" pitchFamily="18" charset="0"/>
                      </a:rPr>
                      <m:t>– 0.355×</m:t>
                    </m:r>
                    <m:r>
                      <a:rPr lang="en-US" b="0" i="1" dirty="0" smtClean="0">
                        <a:latin typeface="Cambria Math" panose="02040503050406030204" pitchFamily="18" charset="0"/>
                      </a:rPr>
                      <m:t>0.279 −0.645×0.5=0.047</m:t>
                    </m:r>
                  </m:oMath>
                </a14:m>
                <a:r>
                  <a:rPr lang="en-US" dirty="0"/>
                  <a:t>.</a:t>
                </a:r>
              </a:p>
              <a:p>
                <a:r>
                  <a:rPr lang="en-US" dirty="0"/>
                  <a:t>There is a slight reduction owing to purity of the left branch. Exploring multiple possible features and splits on each of them we get the optimal choice. </a:t>
                </a:r>
              </a:p>
            </p:txBody>
          </p:sp>
        </mc:Choice>
        <mc:Fallback xmlns="">
          <p:sp>
            <p:nvSpPr>
              <p:cNvPr id="17" name="TextBox 16">
                <a:extLst>
                  <a:ext uri="{FF2B5EF4-FFF2-40B4-BE49-F238E27FC236}">
                    <a16:creationId xmlns:a16="http://schemas.microsoft.com/office/drawing/2014/main" id="{98DCA41B-0AFC-18B3-5821-2DDA09960BA6}"/>
                  </a:ext>
                </a:extLst>
              </p:cNvPr>
              <p:cNvSpPr txBox="1">
                <a:spLocks noRot="1" noChangeAspect="1" noMove="1" noResize="1" noEditPoints="1" noAdjustHandles="1" noChangeArrowheads="1" noChangeShapeType="1" noTextEdit="1"/>
              </p:cNvSpPr>
              <p:nvPr/>
            </p:nvSpPr>
            <p:spPr>
              <a:xfrm>
                <a:off x="976312" y="5153786"/>
                <a:ext cx="10239375" cy="1477328"/>
              </a:xfrm>
              <a:prstGeom prst="rect">
                <a:avLst/>
              </a:prstGeom>
              <a:blipFill>
                <a:blip r:embed="rId2"/>
                <a:stretch>
                  <a:fillRect l="-476" t="-2058" b="-53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33432" cy="1200329"/>
              </a:xfrm>
              <a:prstGeom prst="rect">
                <a:avLst/>
              </a:prstGeom>
              <a:blipFill>
                <a:blip r:embed="rId3"/>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=0.652</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xmlns="">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4"/>
                <a:stretch>
                  <a:fillRect b="-3871"/>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=1.0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xmlns="">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196692" cy="923330"/>
              </a:xfrm>
              <a:prstGeom prst="rect">
                <a:avLst/>
              </a:prstGeom>
              <a:blipFill>
                <a:blip r:embed="rId5"/>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85271" y="3207921"/>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6"/>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0.279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xmlns="">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0" cy="923330"/>
              </a:xfrm>
              <a:prstGeom prst="rect">
                <a:avLst/>
              </a:prstGeom>
              <a:blipFill>
                <a:blip r:embed="rId7"/>
                <a:stretch>
                  <a:fillRect b="-4545"/>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0.500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xmlns="">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196692" cy="923330"/>
              </a:xfrm>
              <a:prstGeom prst="rect">
                <a:avLst/>
              </a:prstGeom>
              <a:blipFill>
                <a:blip r:embed="rId8"/>
                <a:stretch>
                  <a:fillRect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stCxn id="33" idx="2"/>
            <a:endCxn id="34" idx="0"/>
          </p:cNvCxnSpPr>
          <p:nvPr/>
        </p:nvCxnSpPr>
        <p:spPr>
          <a:xfrm flipH="1">
            <a:off x="7598368" y="3184463"/>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stCxn id="33" idx="2"/>
            <a:endCxn id="35" idx="0"/>
          </p:cNvCxnSpPr>
          <p:nvPr/>
        </p:nvCxnSpPr>
        <p:spPr>
          <a:xfrm>
            <a:off x="9173683" y="3184463"/>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1183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369332"/>
          </a:xfrm>
          <a:prstGeom prst="rect">
            <a:avLst/>
          </a:prstGeom>
          <a:noFill/>
        </p:spPr>
        <p:txBody>
          <a:bodyPr wrap="square" rtlCol="0">
            <a:spAutoFit/>
          </a:bodyPr>
          <a:lstStyle/>
          <a:p>
            <a:pPr algn="ctr"/>
            <a:r>
              <a:rPr lang="en-US" dirty="0"/>
              <a:t>Optimal Depth 1 Tree based on Entropy &amp; Gini</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59208"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𝐺𝑙𝑢𝑐𝑜𝑠𝑒</m:t>
                      </m:r>
                      <m:r>
                        <a:rPr lang="en-US" i="1" dirty="0" smtClean="0">
                          <a:latin typeface="Cambria Math" panose="02040503050406030204" pitchFamily="18" charset="0"/>
                        </a:rPr>
                        <m:t>≤</m:t>
                      </m:r>
                      <m:r>
                        <a:rPr lang="en-US" b="0" i="1" dirty="0" smtClean="0">
                          <a:latin typeface="Cambria Math" panose="02040503050406030204" pitchFamily="18" charset="0"/>
                        </a:rPr>
                        <m:t>1</m:t>
                      </m:r>
                      <m:r>
                        <a:rPr lang="en-US" i="1" dirty="0" smtClean="0">
                          <a:latin typeface="Cambria Math" panose="02040503050406030204" pitchFamily="18" charset="0"/>
                        </a:rPr>
                        <m:t>2</m:t>
                      </m:r>
                      <m:r>
                        <a:rPr lang="en-US" b="0" i="1" dirty="0" smtClean="0">
                          <a:latin typeface="Cambria Math" panose="02040503050406030204" pitchFamily="18" charset="0"/>
                        </a:rPr>
                        <m:t>3</m:t>
                      </m:r>
                      <m:r>
                        <a:rPr lang="en-US" i="1" dirty="0" smtClean="0">
                          <a:latin typeface="Cambria Math" panose="02040503050406030204" pitchFamily="18" charset="0"/>
                        </a:rPr>
                        <m:t>.5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59208" cy="1200329"/>
              </a:xfrm>
              <a:prstGeom prst="rect">
                <a:avLst/>
              </a:prstGeom>
              <a:blipFill>
                <a:blip r:embed="rId2"/>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=0.721</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xmlns="">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3"/>
                <a:stretch>
                  <a:fillRect b="-3871"/>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=.971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xmlns="">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068451" cy="923330"/>
              </a:xfrm>
              <a:prstGeom prst="rect">
                <a:avLst/>
              </a:prstGeom>
              <a:blipFill>
                <a:blip r:embed="rId4"/>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88203"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98159" y="3207921"/>
            <a:ext cx="1562428"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𝐺𝑙𝑢𝑐𝑜𝑠𝑒</m:t>
                      </m:r>
                      <m:r>
                        <a:rPr lang="en-US" i="1" dirty="0" smtClean="0">
                          <a:latin typeface="Cambria Math" panose="02040503050406030204" pitchFamily="18" charset="0"/>
                        </a:rPr>
                        <m:t>≤123.5</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𝐸𝑛𝑡𝑟𝑜𝑝𝑦</m:t>
                      </m:r>
                      <m:r>
                        <a:rPr lang="en-US" i="1" dirty="0">
                          <a:latin typeface="Cambria Math" panose="02040503050406030204" pitchFamily="18" charset="0"/>
                        </a:rPr>
                        <m:t> =0.469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𝑠𝑎𝑚𝑝𝑙𝑒𝑠</m:t>
                      </m:r>
                      <m:r>
                        <a:rPr lang="en-US" i="1" dirty="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𝑣𝑎𝑙𝑢𝑒</m:t>
                      </m:r>
                      <m:r>
                        <a:rPr lang="en-US" i="1" dirty="0">
                          <a:latin typeface="Cambria Math" panose="02040503050406030204" pitchFamily="18" charset="0"/>
                        </a:rPr>
                        <m:t> = [336,202]</m:t>
                      </m:r>
                    </m:oMath>
                  </m:oMathPara>
                </a14:m>
                <a:endParaRPr lang="en-US" dirty="0"/>
              </a:p>
            </p:txBody>
          </p:sp>
        </mc:Choice>
        <mc:Fallback xmlns="">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5"/>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0.319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xmlns="">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1" cy="923330"/>
              </a:xfrm>
              <a:prstGeom prst="rect">
                <a:avLst/>
              </a:prstGeom>
              <a:blipFill>
                <a:blip r:embed="rId6"/>
                <a:stretch>
                  <a:fillRect b="-4545"/>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14:m>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m:t>
                    </m:r>
                  </m:oMath>
                </a14:m>
                <a:r>
                  <a:rPr lang="en-US" dirty="0"/>
                  <a:t>480</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xmlns="">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068451" cy="923330"/>
              </a:xfrm>
              <a:prstGeom prst="rect">
                <a:avLst/>
              </a:prstGeom>
              <a:blipFill>
                <a:blip r:embed="rId7"/>
                <a:stretch>
                  <a:fillRect t="-3247"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cxnSpLocks/>
            <a:stCxn id="33" idx="2"/>
            <a:endCxn id="34" idx="0"/>
          </p:cNvCxnSpPr>
          <p:nvPr/>
        </p:nvCxnSpPr>
        <p:spPr>
          <a:xfrm flipH="1">
            <a:off x="7598369" y="3184463"/>
            <a:ext cx="1575314"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cxnSpLocks/>
            <a:stCxn id="33" idx="2"/>
            <a:endCxn id="35" idx="0"/>
          </p:cNvCxnSpPr>
          <p:nvPr/>
        </p:nvCxnSpPr>
        <p:spPr>
          <a:xfrm>
            <a:off x="9173683" y="3184463"/>
            <a:ext cx="157531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73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a:t>
            </a:r>
            <a:br>
              <a:rPr lang="en-AU" dirty="0"/>
            </a:br>
            <a:r>
              <a:rPr lang="en-AU" sz="2800" dirty="0"/>
              <a:t>How does the average ML model differ from the true value?</a:t>
            </a:r>
            <a:endParaRPr lang="en-AU" sz="3100" dirty="0"/>
          </a:p>
        </p:txBody>
      </p:sp>
      <p:sp>
        <p:nvSpPr>
          <p:cNvPr id="3" name="Content Placeholder 2">
            <a:extLst>
              <a:ext uri="{FF2B5EF4-FFF2-40B4-BE49-F238E27FC236}">
                <a16:creationId xmlns:a16="http://schemas.microsoft.com/office/drawing/2014/main" id="{67ABE593-D7A5-ED30-B992-8C7493E67F54}"/>
              </a:ext>
            </a:extLst>
          </p:cNvPr>
          <p:cNvSpPr>
            <a:spLocks noGrp="1"/>
          </p:cNvSpPr>
          <p:nvPr>
            <p:ph sz="half" idx="1"/>
          </p:nvPr>
        </p:nvSpPr>
        <p:spPr/>
        <p:txBody>
          <a:bodyPr>
            <a:normAutofit/>
          </a:bodyPr>
          <a:lstStyle/>
          <a:p>
            <a:pPr marL="0" indent="0">
              <a:buNone/>
            </a:pPr>
            <a:r>
              <a:rPr lang="en-AU" dirty="0"/>
              <a:t>Bias is the inability of a machine learning model to capture the relationship between the features and the predicted outcome owing to the assumptions made in the learning algorithm. </a:t>
            </a:r>
          </a:p>
          <a:p>
            <a:r>
              <a:rPr lang="en-AU" sz="2000" dirty="0"/>
              <a:t>High Bias indicates unsuitable assumptions – ex: Take the green line in the plot shown, it fits a linear function with two parameters.</a:t>
            </a:r>
          </a:p>
          <a:p>
            <a:r>
              <a:rPr lang="en-AU" sz="2000" dirty="0"/>
              <a:t>Low Bias Indicates suitable assumptions – ex: Take the red line in the plot shown, it fits a quadratic function with three parameters.</a:t>
            </a:r>
          </a:p>
        </p:txBody>
      </p:sp>
      <p:graphicFrame>
        <p:nvGraphicFramePr>
          <p:cNvPr id="7" name="Chart 6">
            <a:extLst>
              <a:ext uri="{FF2B5EF4-FFF2-40B4-BE49-F238E27FC236}">
                <a16:creationId xmlns:a16="http://schemas.microsoft.com/office/drawing/2014/main" id="{43695E59-7037-46FB-82A6-10CD7F0E360B}"/>
              </a:ext>
            </a:extLst>
          </p:cNvPr>
          <p:cNvGraphicFramePr>
            <a:graphicFrameLocks/>
          </p:cNvGraphicFramePr>
          <p:nvPr>
            <p:extLst>
              <p:ext uri="{D42A27DB-BD31-4B8C-83A1-F6EECF244321}">
                <p14:modId xmlns:p14="http://schemas.microsoft.com/office/powerpoint/2010/main" val="3423809091"/>
              </p:ext>
            </p:extLst>
          </p:nvPr>
        </p:nvGraphicFramePr>
        <p:xfrm>
          <a:off x="6017039" y="1825625"/>
          <a:ext cx="6241482" cy="37479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79707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a:t>
            </a:r>
            <a:br>
              <a:rPr lang="en-AU" dirty="0"/>
            </a:br>
            <a:r>
              <a:rPr lang="en-AU" sz="2800" dirty="0"/>
              <a:t>How does the average ML model differ from the true value?</a:t>
            </a:r>
            <a:endParaRPr lang="en-AU" sz="3100"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F7FF2D3-1BBB-02BC-93A2-6B2327095FBD}"/>
                  </a:ext>
                </a:extLst>
              </p:cNvPr>
              <p:cNvSpPr>
                <a:spLocks noGrp="1"/>
              </p:cNvSpPr>
              <p:nvPr>
                <p:ph sz="half" idx="2"/>
              </p:nvPr>
            </p:nvSpPr>
            <p:spPr>
              <a:xfrm>
                <a:off x="838200" y="1825625"/>
                <a:ext cx="10515600" cy="4351338"/>
              </a:xfrm>
            </p:spPr>
            <p:txBody>
              <a:bodyPr>
                <a:normAutofit lnSpcReduction="10000"/>
              </a:bodyPr>
              <a:lstStyle/>
              <a:p>
                <a:pPr marL="0" indent="0">
                  <a:buNone/>
                </a:pPr>
                <a:r>
                  <a:rPr lang="en-AU" dirty="0"/>
                  <a:t>Regression Type ML Models - Squared Loss:</a:t>
                </a:r>
              </a:p>
              <a:p>
                <a:pPr marL="457200" lvl="1" indent="0">
                  <a:buNone/>
                </a:pPr>
                <a:endParaRPr lang="en-AU"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𝐵𝑖𝑎</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𝑠</m:t>
                          </m:r>
                        </m:e>
                        <m:sup>
                          <m:r>
                            <a:rPr lang="en-AU" b="0" i="1" smtClean="0">
                              <a:latin typeface="Cambria Math" panose="02040503050406030204" pitchFamily="18" charset="0"/>
                            </a:rPr>
                            <m:t>2</m:t>
                          </m:r>
                        </m:sup>
                      </m:sSup>
                      <m:r>
                        <a:rPr lang="en-AU"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𝑦</m:t>
                                  </m:r>
                                  <m:r>
                                    <a:rPr lang="en-AU" b="0" i="1" smtClean="0">
                                      <a:latin typeface="Cambria Math" panose="02040503050406030204" pitchFamily="18" charset="0"/>
                                    </a:rPr>
                                    <m:t>−</m:t>
                                  </m:r>
                                  <m:r>
                                    <a:rPr lang="en-AU" b="0" i="1" smtClean="0">
                                      <a:latin typeface="Cambria Math" panose="02040503050406030204" pitchFamily="18" charset="0"/>
                                    </a:rPr>
                                    <m:t>𝐸</m:t>
                                  </m:r>
                                  <m:d>
                                    <m:dPr>
                                      <m:ctrlPr>
                                        <a:rPr lang="en-AU"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AU" b="0" i="1" smtClean="0">
                                      <a:latin typeface="Cambria Math" panose="02040503050406030204" pitchFamily="18" charset="0"/>
                                    </a:rPr>
                                    <m:t> </m:t>
                                  </m:r>
                                </m:e>
                              </m:d>
                            </m:e>
                            <m:sup>
                              <m:r>
                                <a:rPr lang="en-AU" b="0" i="1" smtClean="0">
                                  <a:latin typeface="Cambria Math" panose="02040503050406030204" pitchFamily="18" charset="0"/>
                                </a:rPr>
                                <m:t>2</m:t>
                              </m:r>
                            </m:sup>
                          </m:sSup>
                          <m:r>
                            <a:rPr lang="en-AU" b="0" i="1" smtClean="0">
                              <a:latin typeface="Cambria Math" panose="02040503050406030204" pitchFamily="18" charset="0"/>
                            </a:rPr>
                            <m:t> </m:t>
                          </m:r>
                        </m:e>
                      </m:d>
                    </m:oMath>
                  </m:oMathPara>
                </a14:m>
                <a:endParaRPr lang="en-AU" dirty="0"/>
              </a:p>
              <a:p>
                <a:pPr marL="457200" lvl="1" indent="0">
                  <a:buNone/>
                </a:pPr>
                <a:endParaRPr lang="en-US" b="0" i="1" dirty="0">
                  <a:latin typeface="Cambria Math" panose="02040503050406030204" pitchFamily="18" charset="0"/>
                </a:endParaRPr>
              </a:p>
              <a:p>
                <a:pPr marL="457200" lvl="1" indent="0">
                  <a:buNone/>
                </a:pPr>
                <a14:m>
                  <m:oMath xmlns:m="http://schemas.openxmlformats.org/officeDocument/2006/math">
                    <m:r>
                      <a:rPr lang="en-US" b="0" i="1" smtClean="0">
                        <a:latin typeface="Cambria Math" panose="02040503050406030204" pitchFamily="18" charset="0"/>
                      </a:rPr>
                      <m:t>𝑦</m:t>
                    </m:r>
                  </m:oMath>
                </a14:m>
                <a:r>
                  <a:rPr lang="en-AU" dirty="0"/>
                  <a:t> is the true value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AU" dirty="0"/>
                  <a:t> is the predicted value from one model trained on a training data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r>
                  <a:rPr lang="en-AU" dirty="0"/>
                  <a:t> is the expectation (average) over values predicted by all models trained on different training data drawn from the training data population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r>
                  <a:rPr lang="en-AU" dirty="0"/>
                  <a:t>The expectation of the square of the difference between </a:t>
                </a:r>
                <a14:m>
                  <m:oMath xmlns:m="http://schemas.openxmlformats.org/officeDocument/2006/math">
                    <m:r>
                      <a:rPr lang="en-US" b="0" i="1" smtClean="0">
                        <a:latin typeface="Cambria Math" panose="02040503050406030204" pitchFamily="18" charset="0"/>
                      </a:rPr>
                      <m:t>𝑦</m:t>
                    </m:r>
                  </m:oMath>
                </a14:m>
                <a:r>
                  <a:rPr lang="en-AU" dirty="0"/>
                  <a:t> and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oMath>
                </a14:m>
                <a:r>
                  <a:rPr lang="en-AU" dirty="0"/>
                  <a:t> over all </a:t>
                </a:r>
                <a14:m>
                  <m:oMath xmlns:m="http://schemas.openxmlformats.org/officeDocument/2006/math">
                    <m:r>
                      <a:rPr lang="en-US" b="0" i="1" smtClean="0">
                        <a:latin typeface="Cambria Math" panose="02040503050406030204" pitchFamily="18" charset="0"/>
                      </a:rPr>
                      <m:t>𝑥</m:t>
                    </m:r>
                  </m:oMath>
                </a14:m>
                <a:r>
                  <a:rPr lang="en-AU" dirty="0"/>
                  <a:t> is the square of Bias in regression.</a:t>
                </a:r>
              </a:p>
            </p:txBody>
          </p:sp>
        </mc:Choice>
        <mc:Fallback xmlns="">
          <p:sp>
            <p:nvSpPr>
              <p:cNvPr id="4" name="Content Placeholder 3">
                <a:extLst>
                  <a:ext uri="{FF2B5EF4-FFF2-40B4-BE49-F238E27FC236}">
                    <a16:creationId xmlns:a16="http://schemas.microsoft.com/office/drawing/2014/main" id="{1F7FF2D3-1BBB-02BC-93A2-6B2327095FBD}"/>
                  </a:ext>
                </a:extLst>
              </p:cNvPr>
              <p:cNvSpPr>
                <a:spLocks noGrp="1" noRot="1" noChangeAspect="1" noMove="1" noResize="1" noEditPoints="1" noAdjustHandles="1" noChangeArrowheads="1" noChangeShapeType="1" noTextEdit="1"/>
              </p:cNvSpPr>
              <p:nvPr>
                <p:ph sz="half" idx="2"/>
              </p:nvPr>
            </p:nvSpPr>
            <p:spPr>
              <a:xfrm>
                <a:off x="838200" y="1825625"/>
                <a:ext cx="10515600" cy="4351338"/>
              </a:xfrm>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52173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a:t>
            </a:r>
            <a:br>
              <a:rPr lang="en-AU" dirty="0"/>
            </a:br>
            <a:r>
              <a:rPr lang="en-AU" sz="2800" dirty="0"/>
              <a:t>How does the average ML model differ from the true value?</a:t>
            </a:r>
            <a:endParaRPr lang="en-AU" sz="3100"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1F7FF2D3-1BBB-02BC-93A2-6B2327095FBD}"/>
                  </a:ext>
                </a:extLst>
              </p:cNvPr>
              <p:cNvSpPr>
                <a:spLocks noGrp="1"/>
              </p:cNvSpPr>
              <p:nvPr>
                <p:ph sz="half" idx="2"/>
              </p:nvPr>
            </p:nvSpPr>
            <p:spPr>
              <a:xfrm>
                <a:off x="838200" y="1825625"/>
                <a:ext cx="10515600" cy="4351338"/>
              </a:xfrm>
            </p:spPr>
            <p:txBody>
              <a:bodyPr>
                <a:normAutofit fontScale="92500" lnSpcReduction="10000"/>
              </a:bodyPr>
              <a:lstStyle/>
              <a:p>
                <a:pPr marL="0" indent="0">
                  <a:buNone/>
                </a:pPr>
                <a:r>
                  <a:rPr lang="en-AU" dirty="0"/>
                  <a:t>Classification Type ML Models –&gt; 0 – 1 Loss:</a:t>
                </a:r>
              </a:p>
              <a:p>
                <a:pPr marL="457200" lvl="1" indent="0">
                  <a:buNone/>
                </a:pPr>
                <a:endParaRPr lang="en-AU"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𝐵𝑖𝑎</m:t>
                      </m:r>
                      <m:sSup>
                        <m:sSupPr>
                          <m:ctrlPr>
                            <a:rPr lang="en-AU" i="1">
                              <a:latin typeface="Cambria Math" panose="02040503050406030204" pitchFamily="18" charset="0"/>
                            </a:rPr>
                          </m:ctrlPr>
                        </m:sSupPr>
                        <m:e>
                          <m:r>
                            <a:rPr lang="en-AU" i="1">
                              <a:latin typeface="Cambria Math" panose="02040503050406030204" pitchFamily="18" charset="0"/>
                            </a:rPr>
                            <m:t>𝑠</m:t>
                          </m:r>
                        </m:e>
                        <m:sup>
                          <m:r>
                            <a:rPr lang="en-AU" i="1">
                              <a:latin typeface="Cambria Math" panose="02040503050406030204" pitchFamily="18" charset="0"/>
                            </a:rPr>
                            <m:t>2</m:t>
                          </m:r>
                        </m:sup>
                      </m:sSup>
                      <m:r>
                        <a:rPr lang="en-AU" i="1">
                          <a:latin typeface="Cambria Math" panose="02040503050406030204" pitchFamily="18" charset="0"/>
                        </a:rPr>
                        <m:t>=</m:t>
                      </m:r>
                      <m:r>
                        <a:rPr lang="en-US" b="0" i="1" smtClean="0">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oMath>
                  </m:oMathPara>
                </a14:m>
                <a:endParaRPr lang="en-AU" dirty="0"/>
              </a:p>
              <a:p>
                <a:pPr marL="457200" lvl="1" indent="0">
                  <a:buNone/>
                </a:pPr>
                <a:endParaRPr lang="en-US" b="0" i="1" dirty="0">
                  <a:latin typeface="Cambria Math" panose="02040503050406030204" pitchFamily="18" charset="0"/>
                </a:endParaRPr>
              </a:p>
              <a:p>
                <a:pPr marL="457200" lvl="1" indent="0">
                  <a:buNone/>
                </a:pPr>
                <a14:m>
                  <m:oMath xmlns:m="http://schemas.openxmlformats.org/officeDocument/2006/math">
                    <m:r>
                      <a:rPr lang="en-US" b="0" i="1" smtClean="0">
                        <a:latin typeface="Cambria Math" panose="02040503050406030204" pitchFamily="18" charset="0"/>
                      </a:rPr>
                      <m:t>𝑦</m:t>
                    </m:r>
                  </m:oMath>
                </a14:m>
                <a:r>
                  <a:rPr lang="en-AU" dirty="0"/>
                  <a:t> is the true classification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AU" dirty="0"/>
                  <a:t> is the predicted class from one model trained on a training data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r>
                  <a:rPr lang="en-AU" dirty="0"/>
                  <a:t> is the mode over classes predicted by all models trained on different training data drawn from the training data population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oMath>
                </a14:m>
                <a:r>
                  <a:rPr lang="en-AU" dirty="0"/>
                  <a:t> is the 0 – 1 loss, 1 if the classes are non-identical and 0 if identical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i="1">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i="1">
                                <a:latin typeface="Cambria Math" panose="02040503050406030204" pitchFamily="18" charset="0"/>
                              </a:rPr>
                              <m:t>,</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r>
                      <a:rPr lang="en-US" i="1">
                        <a:latin typeface="Cambria Math" panose="02040503050406030204" pitchFamily="18" charset="0"/>
                      </a:rPr>
                      <m:t> </m:t>
                    </m:r>
                  </m:oMath>
                </a14:m>
                <a:r>
                  <a:rPr lang="en-AU" dirty="0"/>
                  <a:t> the expectation (average) of the 0 – 1 loss over all </a:t>
                </a:r>
                <a14:m>
                  <m:oMath xmlns:m="http://schemas.openxmlformats.org/officeDocument/2006/math">
                    <m:r>
                      <a:rPr lang="en-US" b="0" i="1" smtClean="0">
                        <a:latin typeface="Cambria Math" panose="02040503050406030204" pitchFamily="18" charset="0"/>
                      </a:rPr>
                      <m:t>𝑥</m:t>
                    </m:r>
                  </m:oMath>
                </a14:m>
                <a:r>
                  <a:rPr lang="en-AU" dirty="0"/>
                  <a:t> is the square of Bias in classification.</a:t>
                </a:r>
              </a:p>
            </p:txBody>
          </p:sp>
        </mc:Choice>
        <mc:Fallback>
          <p:sp>
            <p:nvSpPr>
              <p:cNvPr id="4" name="Content Placeholder 3">
                <a:extLst>
                  <a:ext uri="{FF2B5EF4-FFF2-40B4-BE49-F238E27FC236}">
                    <a16:creationId xmlns:a16="http://schemas.microsoft.com/office/drawing/2014/main" id="{1F7FF2D3-1BBB-02BC-93A2-6B2327095FBD}"/>
                  </a:ext>
                </a:extLst>
              </p:cNvPr>
              <p:cNvSpPr>
                <a:spLocks noGrp="1" noRot="1" noChangeAspect="1" noMove="1" noResize="1" noEditPoints="1" noAdjustHandles="1" noChangeArrowheads="1" noChangeShapeType="1" noTextEdit="1"/>
              </p:cNvSpPr>
              <p:nvPr>
                <p:ph sz="half" idx="2"/>
              </p:nvPr>
            </p:nvSpPr>
            <p:spPr>
              <a:xfrm>
                <a:off x="838200" y="1825625"/>
                <a:ext cx="10515600" cy="4351338"/>
              </a:xfrm>
              <a:blipFill>
                <a:blip r:embed="rId2"/>
                <a:stretch>
                  <a:fillRect l="-1043" t="-2801"/>
                </a:stretch>
              </a:blipFill>
            </p:spPr>
            <p:txBody>
              <a:bodyPr/>
              <a:lstStyle/>
              <a:p>
                <a:r>
                  <a:rPr lang="en-US">
                    <a:noFill/>
                  </a:rPr>
                  <a:t> </a:t>
                </a:r>
              </a:p>
            </p:txBody>
          </p:sp>
        </mc:Fallback>
      </mc:AlternateContent>
    </p:spTree>
    <p:extLst>
      <p:ext uri="{BB962C8B-B14F-4D97-AF65-F5344CB8AC3E}">
        <p14:creationId xmlns:p14="http://schemas.microsoft.com/office/powerpoint/2010/main" val="3557589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FA51-6FD4-BFAB-4F6B-C0E5F0CCC81D}"/>
              </a:ext>
            </a:extLst>
          </p:cNvPr>
          <p:cNvSpPr>
            <a:spLocks noGrp="1"/>
          </p:cNvSpPr>
          <p:nvPr>
            <p:ph type="title"/>
          </p:nvPr>
        </p:nvSpPr>
        <p:spPr/>
        <p:txBody>
          <a:bodyPr/>
          <a:lstStyle/>
          <a:p>
            <a:r>
              <a:rPr lang="en-AU" dirty="0"/>
              <a:t>High Bias Vs Low Bias </a:t>
            </a:r>
          </a:p>
        </p:txBody>
      </p:sp>
      <p:sp>
        <p:nvSpPr>
          <p:cNvPr id="25" name="Content Placeholder 24">
            <a:extLst>
              <a:ext uri="{FF2B5EF4-FFF2-40B4-BE49-F238E27FC236}">
                <a16:creationId xmlns:a16="http://schemas.microsoft.com/office/drawing/2014/main" id="{00D93BC0-F26B-01FB-4123-398095F351ED}"/>
              </a:ext>
            </a:extLst>
          </p:cNvPr>
          <p:cNvSpPr>
            <a:spLocks noGrp="1"/>
          </p:cNvSpPr>
          <p:nvPr>
            <p:ph sz="half" idx="1"/>
          </p:nvPr>
        </p:nvSpPr>
        <p:spPr/>
        <p:txBody>
          <a:bodyPr>
            <a:normAutofit fontScale="92500"/>
          </a:bodyPr>
          <a:lstStyle/>
          <a:p>
            <a:r>
              <a:rPr lang="en-US" dirty="0"/>
              <a:t>High Bias – Implies the model is likely to fit even the noise. It results in the overfit situation.</a:t>
            </a:r>
          </a:p>
          <a:p>
            <a:r>
              <a:rPr lang="en-US" dirty="0"/>
              <a:t>Low Bias – Implies the model is unlikely to capture the real data’s nitty gritty. </a:t>
            </a:r>
          </a:p>
          <a:p>
            <a:r>
              <a:rPr lang="en-US" dirty="0"/>
              <a:t>Ex: In the figure the red linear models are unable to capture the curvature in the data while the green non-linear models capture the twists and turns of the data. </a:t>
            </a:r>
          </a:p>
        </p:txBody>
      </p:sp>
      <p:pic>
        <p:nvPicPr>
          <p:cNvPr id="53" name="Content Placeholder 52">
            <a:extLst>
              <a:ext uri="{FF2B5EF4-FFF2-40B4-BE49-F238E27FC236}">
                <a16:creationId xmlns:a16="http://schemas.microsoft.com/office/drawing/2014/main" id="{49AE5371-8FFB-C0DA-7733-BC7D7035272E}"/>
              </a:ext>
            </a:extLst>
          </p:cNvPr>
          <p:cNvPicPr>
            <a:picLocks noGrp="1" noChangeAspect="1"/>
          </p:cNvPicPr>
          <p:nvPr>
            <p:ph sz="half" idx="2"/>
          </p:nvPr>
        </p:nvPicPr>
        <p:blipFill>
          <a:blip r:embed="rId2"/>
          <a:stretch>
            <a:fillRect/>
          </a:stretch>
        </p:blipFill>
        <p:spPr>
          <a:xfrm>
            <a:off x="6560863" y="1825625"/>
            <a:ext cx="4404273" cy="4351338"/>
          </a:xfrm>
          <a:prstGeom prst="rect">
            <a:avLst/>
          </a:prstGeom>
        </p:spPr>
      </p:pic>
      <p:sp>
        <p:nvSpPr>
          <p:cNvPr id="62" name="TextBox 61">
            <a:extLst>
              <a:ext uri="{FF2B5EF4-FFF2-40B4-BE49-F238E27FC236}">
                <a16:creationId xmlns:a16="http://schemas.microsoft.com/office/drawing/2014/main" id="{6223C9BC-CC60-E93B-4D46-27D733C6D236}"/>
              </a:ext>
            </a:extLst>
          </p:cNvPr>
          <p:cNvSpPr txBox="1"/>
          <p:nvPr/>
        </p:nvSpPr>
        <p:spPr>
          <a:xfrm>
            <a:off x="8870309" y="3300194"/>
            <a:ext cx="999697" cy="369332"/>
          </a:xfrm>
          <a:prstGeom prst="rect">
            <a:avLst/>
          </a:prstGeom>
          <a:noFill/>
        </p:spPr>
        <p:txBody>
          <a:bodyPr wrap="none" rtlCol="0">
            <a:spAutoFit/>
          </a:bodyPr>
          <a:lstStyle/>
          <a:p>
            <a:r>
              <a:rPr lang="en-US" dirty="0">
                <a:solidFill>
                  <a:srgbClr val="FF3E3E"/>
                </a:solidFill>
              </a:rPr>
              <a:t>Low Bias</a:t>
            </a:r>
          </a:p>
        </p:txBody>
      </p:sp>
      <p:sp>
        <p:nvSpPr>
          <p:cNvPr id="65" name="TextBox 64">
            <a:extLst>
              <a:ext uri="{FF2B5EF4-FFF2-40B4-BE49-F238E27FC236}">
                <a16:creationId xmlns:a16="http://schemas.microsoft.com/office/drawing/2014/main" id="{0F5EF3F4-D8DB-1EA8-64C6-CE55119F648E}"/>
              </a:ext>
            </a:extLst>
          </p:cNvPr>
          <p:cNvSpPr txBox="1"/>
          <p:nvPr/>
        </p:nvSpPr>
        <p:spPr>
          <a:xfrm>
            <a:off x="7063734" y="3328769"/>
            <a:ext cx="1043876" cy="369332"/>
          </a:xfrm>
          <a:prstGeom prst="rect">
            <a:avLst/>
          </a:prstGeom>
          <a:noFill/>
        </p:spPr>
        <p:txBody>
          <a:bodyPr wrap="none" rtlCol="0">
            <a:spAutoFit/>
          </a:bodyPr>
          <a:lstStyle/>
          <a:p>
            <a:r>
              <a:rPr lang="en-US" dirty="0">
                <a:solidFill>
                  <a:srgbClr val="007700"/>
                </a:solidFill>
              </a:rPr>
              <a:t>High Bias</a:t>
            </a:r>
          </a:p>
        </p:txBody>
      </p:sp>
    </p:spTree>
    <p:extLst>
      <p:ext uri="{BB962C8B-B14F-4D97-AF65-F5344CB8AC3E}">
        <p14:creationId xmlns:p14="http://schemas.microsoft.com/office/powerpoint/2010/main" val="381105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4050</TotalTime>
  <Words>4004</Words>
  <Application>Microsoft Office PowerPoint</Application>
  <PresentationFormat>Widescreen</PresentationFormat>
  <Paragraphs>680</Paragraphs>
  <Slides>53</Slides>
  <Notes>0</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Cambria Math</vt:lpstr>
      <vt:lpstr>Office Theme</vt:lpstr>
      <vt:lpstr>Decision Trees</vt:lpstr>
      <vt:lpstr>Machine Learning</vt:lpstr>
      <vt:lpstr>Types of Machine Learning</vt:lpstr>
      <vt:lpstr>Types of Supervised Learning</vt:lpstr>
      <vt:lpstr>Bias-Variance Trade-off</vt:lpstr>
      <vt:lpstr>Bias How does the average ML model differ from the true value?</vt:lpstr>
      <vt:lpstr>Bias How does the average ML model differ from the true value?</vt:lpstr>
      <vt:lpstr>Bias How does the average ML model differ from the true value?</vt:lpstr>
      <vt:lpstr>High Bias Vs Low Bias </vt:lpstr>
      <vt:lpstr>Variance</vt:lpstr>
      <vt:lpstr>PowerPoint Presentation</vt:lpstr>
      <vt:lpstr>PowerPoint Presentation</vt:lpstr>
      <vt:lpstr>PowerPoint Presentation</vt:lpstr>
      <vt:lpstr>Eye diagram</vt:lpstr>
      <vt:lpstr>Generalization Error, Bias and Variance</vt:lpstr>
      <vt:lpstr>Bias </vt:lpstr>
      <vt:lpstr>PowerPoint Presentation</vt:lpstr>
      <vt:lpstr>PowerPoint Presentation</vt:lpstr>
      <vt:lpstr>Classification</vt:lpstr>
      <vt:lpstr>Classification</vt:lpstr>
      <vt:lpstr>What does Success Look Like?</vt:lpstr>
      <vt:lpstr>Accuracy</vt:lpstr>
      <vt:lpstr>Accuracy</vt:lpstr>
      <vt:lpstr>Recall</vt:lpstr>
      <vt:lpstr>Recall</vt:lpstr>
      <vt:lpstr>False Positive Rate (FPR)</vt:lpstr>
      <vt:lpstr>False Positive Rate (FPR)</vt:lpstr>
      <vt:lpstr>Precision</vt:lpstr>
      <vt:lpstr>Precision</vt:lpstr>
      <vt:lpstr>Decision Trees</vt:lpstr>
      <vt:lpstr>Decision Tree</vt:lpstr>
      <vt:lpstr>Loss Metrics</vt:lpstr>
      <vt:lpstr>Miss-Classification Loss/Classification Error Rate - Definition</vt:lpstr>
      <vt:lpstr>Miss-Classification Loss/Classification Error Rate - Example</vt:lpstr>
      <vt:lpstr>Miss-Classification Loss/Classification Error Rate – Insensitive Example</vt:lpstr>
      <vt:lpstr>Miss-Classification Loss/Classification Error Rate – Insensitive Example</vt:lpstr>
      <vt:lpstr>Miss-Classification Loss/Classification Error Rate – Reason for Insensitivity </vt:lpstr>
      <vt:lpstr>Entropy</vt:lpstr>
      <vt:lpstr>Entropy</vt:lpstr>
      <vt:lpstr>Entropy</vt:lpstr>
      <vt:lpstr>Entropy</vt:lpstr>
      <vt:lpstr>Entropy: Discrete</vt:lpstr>
      <vt:lpstr>Entropy Loss/Log Loss</vt:lpstr>
      <vt:lpstr>Entropy Loss/Log Loss - Example</vt:lpstr>
      <vt:lpstr>Entropy Loss/Log Loss – Another Example</vt:lpstr>
      <vt:lpstr>Gini Loss</vt:lpstr>
      <vt:lpstr>Gini Loss - Example</vt:lpstr>
      <vt:lpstr>Gini Loss – Another Example</vt:lpstr>
      <vt:lpstr>Building a Decision Tree</vt:lpstr>
      <vt:lpstr>Example Data Source: Diabetes Data</vt:lpstr>
      <vt:lpstr>Data Details &amp; Prep</vt:lpstr>
      <vt:lpstr>Approach: ID3 Optimizing the loss metric</vt:lpstr>
      <vt:lpstr>Approach: ID3 Optimizing the loss metric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Meenakshi Sundaram Manivannan</dc:creator>
  <cp:lastModifiedBy>Manivannan, Meenakshi Sundaram</cp:lastModifiedBy>
  <cp:revision>55</cp:revision>
  <dcterms:created xsi:type="dcterms:W3CDTF">2023-07-02T05:28:43Z</dcterms:created>
  <dcterms:modified xsi:type="dcterms:W3CDTF">2023-08-05T06:39:17Z</dcterms:modified>
</cp:coreProperties>
</file>