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5" r:id="rId22"/>
    <p:sldId id="271" r:id="rId23"/>
    <p:sldId id="264" r:id="rId24"/>
    <p:sldId id="272" r:id="rId25"/>
    <p:sldId id="329" r:id="rId26"/>
    <p:sldId id="332" r:id="rId27"/>
    <p:sldId id="330" r:id="rId28"/>
    <p:sldId id="333" r:id="rId29"/>
    <p:sldId id="331" r:id="rId30"/>
    <p:sldId id="274" r:id="rId31"/>
    <p:sldId id="258" r:id="rId32"/>
    <p:sldId id="260" r:id="rId33"/>
    <p:sldId id="261" r:id="rId34"/>
    <p:sldId id="282" r:id="rId35"/>
    <p:sldId id="287" r:id="rId36"/>
    <p:sldId id="289" r:id="rId37"/>
    <p:sldId id="288" r:id="rId38"/>
    <p:sldId id="290" r:id="rId39"/>
    <p:sldId id="291" r:id="rId40"/>
    <p:sldId id="293" r:id="rId41"/>
    <p:sldId id="294" r:id="rId42"/>
    <p:sldId id="297" r:id="rId43"/>
    <p:sldId id="298" r:id="rId44"/>
    <p:sldId id="299" r:id="rId45"/>
    <p:sldId id="300" r:id="rId46"/>
    <p:sldId id="278" r:id="rId47"/>
    <p:sldId id="301" r:id="rId48"/>
    <p:sldId id="302" r:id="rId49"/>
    <p:sldId id="279" r:id="rId50"/>
    <p:sldId id="303" r:id="rId51"/>
    <p:sldId id="305" r:id="rId52"/>
    <p:sldId id="304" r:id="rId53"/>
    <p:sldId id="306" r:id="rId54"/>
    <p:sldId id="326" r:id="rId55"/>
    <p:sldId id="327" r:id="rId56"/>
    <p:sldId id="328" r:id="rId57"/>
    <p:sldId id="325" r:id="rId58"/>
    <p:sldId id="317" r:id="rId59"/>
    <p:sldId id="307" r:id="rId60"/>
    <p:sldId id="308" r:id="rId61"/>
    <p:sldId id="31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007700"/>
    <a:srgbClr val="FF3E3E"/>
    <a:srgbClr val="6B50AC"/>
    <a:srgbClr val="427EBA"/>
    <a:srgbClr val="CE5A57"/>
    <a:srgbClr val="4472C4"/>
    <a:srgbClr val="0068B5"/>
    <a:srgbClr val="C6C6C6"/>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3.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3B68-9A3F-628C-D7DA-7E2FD55F6EE9}"/>
              </a:ext>
            </a:extLst>
          </p:cNvPr>
          <p:cNvSpPr>
            <a:spLocks noGrp="1"/>
          </p:cNvSpPr>
          <p:nvPr>
            <p:ph type="title"/>
          </p:nvPr>
        </p:nvSpPr>
        <p:spPr/>
        <p:txBody>
          <a:bodyPr/>
          <a:lstStyle/>
          <a:p>
            <a:r>
              <a:rPr lang="en-US" dirty="0"/>
              <a:t>F1-Score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CFF9A7-0C7D-3FDA-1BFE-F2F07D3AA3E9}"/>
                  </a:ext>
                </a:extLst>
              </p:cNvPr>
              <p:cNvSpPr>
                <a:spLocks noGrp="1"/>
              </p:cNvSpPr>
              <p:nvPr>
                <p:ph idx="1"/>
              </p:nvPr>
            </p:nvSpPr>
            <p:spPr/>
            <p:txBody>
              <a:bodyPr>
                <a:normAutofit fontScale="77500" lnSpcReduction="20000"/>
              </a:bodyPr>
              <a:lstStyle/>
              <a:p>
                <a:r>
                  <a:rPr lang="en-US" dirty="0"/>
                  <a:t>For handling, precision – recall trade off, </a:t>
                </a:r>
                <a:r>
                  <a:rPr lang="en-AU" dirty="0"/>
                  <a:t>combine the precision and recall metrics into a single metric namely f1 score. </a:t>
                </a:r>
              </a:p>
              <a:p>
                <a:r>
                  <a:rPr lang="en-AU" dirty="0"/>
                  <a:t>F1 score is a harmonic mean of precision and recall.</a:t>
                </a:r>
              </a:p>
              <a:p>
                <a:r>
                  <a:rPr lang="en-AU" dirty="0"/>
                  <a:t>F1 score maximize the correct class predictions and minimize the incorrect predictions.</a:t>
                </a:r>
              </a:p>
              <a:p>
                <a:pPr marL="0" indent="0">
                  <a:buNone/>
                </a:pPr>
                <a:r>
                  <a:rPr lang="en-AU" b="0" dirty="0"/>
                  <a:t> </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𝐹</m:t>
                      </m:r>
                      <m:r>
                        <a:rPr lang="en-AU" b="0" i="1" smtClean="0">
                          <a:latin typeface="Cambria Math" panose="02040503050406030204" pitchFamily="18" charset="0"/>
                        </a:rPr>
                        <m:t>1 </m:t>
                      </m:r>
                      <m:r>
                        <a:rPr lang="en-AU" b="0" i="1" smtClean="0">
                          <a:latin typeface="Cambria Math" panose="02040503050406030204" pitchFamily="18" charset="0"/>
                        </a:rPr>
                        <m:t>𝑠𝑐𝑜𝑟𝑒</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r>
                            <a:rPr lang="en-AU" b="0" i="1" smtClean="0">
                              <a:latin typeface="Cambria Math" panose="02040503050406030204" pitchFamily="18" charset="0"/>
                            </a:rPr>
                            <m:t>𝑇𝑃</m:t>
                          </m:r>
                        </m:num>
                        <m:den>
                          <m:r>
                            <a:rPr lang="en-AU" b="0" i="1" smtClean="0">
                              <a:latin typeface="Cambria Math" panose="02040503050406030204" pitchFamily="18" charset="0"/>
                            </a:rPr>
                            <m:t>2∗</m:t>
                          </m:r>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den>
                      </m:f>
                    </m:oMath>
                  </m:oMathPara>
                </a14:m>
                <a:endParaRPr lang="en-AU" dirty="0"/>
              </a:p>
              <a:p>
                <a:pPr marL="0" indent="0">
                  <a:buNone/>
                </a:pP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𝐹</m:t>
                      </m:r>
                      <m:r>
                        <a:rPr lang="en-AU" b="0" i="1" smtClean="0">
                          <a:latin typeface="Cambria Math" panose="02040503050406030204" pitchFamily="18" charset="0"/>
                        </a:rPr>
                        <m:t>1 </m:t>
                      </m:r>
                      <m:r>
                        <a:rPr lang="en-AU" b="0" i="1" smtClean="0">
                          <a:latin typeface="Cambria Math" panose="02040503050406030204" pitchFamily="18" charset="0"/>
                        </a:rPr>
                        <m:t>𝑠𝑐𝑜𝑟𝑒</m:t>
                      </m:r>
                      <m:r>
                        <a:rPr lang="en-AU" b="0" i="1" smtClean="0">
                          <a:latin typeface="Cambria Math" panose="02040503050406030204" pitchFamily="18" charset="0"/>
                        </a:rPr>
                        <m:t>=2∗</m:t>
                      </m:r>
                      <m:f>
                        <m:fPr>
                          <m:ctrlPr>
                            <a:rPr lang="en-AU" b="0" i="1" smtClean="0">
                              <a:latin typeface="Cambria Math" panose="02040503050406030204" pitchFamily="18" charset="0"/>
                            </a:rPr>
                          </m:ctrlPr>
                        </m:fPr>
                        <m:num>
                          <m:r>
                            <a:rPr lang="en-AU" b="0" i="1" smtClean="0">
                              <a:latin typeface="Cambria Math" panose="02040503050406030204" pitchFamily="18" charset="0"/>
                            </a:rPr>
                            <m:t>𝑃𝑟𝑒𝑐𝑖𝑠𝑖𝑜𝑛</m:t>
                          </m:r>
                          <m:r>
                            <a:rPr lang="en-AU" b="0" i="1" smtClean="0">
                              <a:latin typeface="Cambria Math" panose="02040503050406030204" pitchFamily="18" charset="0"/>
                            </a:rPr>
                            <m:t> ∗</m:t>
                          </m:r>
                          <m:r>
                            <a:rPr lang="en-AU" b="0" i="1" smtClean="0">
                              <a:latin typeface="Cambria Math" panose="02040503050406030204" pitchFamily="18" charset="0"/>
                            </a:rPr>
                            <m:t>𝑅𝑒𝑐𝑎𝑙𝑙</m:t>
                          </m:r>
                        </m:num>
                        <m:den>
                          <m:r>
                            <a:rPr lang="en-AU" b="0" i="1" smtClean="0">
                              <a:latin typeface="Cambria Math" panose="02040503050406030204" pitchFamily="18" charset="0"/>
                            </a:rPr>
                            <m:t>𝑃𝑟𝑒𝑐𝑖𝑠𝑖𝑜𝑛</m:t>
                          </m:r>
                          <m:r>
                            <a:rPr lang="en-AU" b="0" i="1" smtClean="0">
                              <a:latin typeface="Cambria Math" panose="02040503050406030204" pitchFamily="18" charset="0"/>
                            </a:rPr>
                            <m:t>+</m:t>
                          </m:r>
                          <m:r>
                            <a:rPr lang="en-AU" b="0" i="1" smtClean="0">
                              <a:latin typeface="Cambria Math" panose="02040503050406030204" pitchFamily="18" charset="0"/>
                            </a:rPr>
                            <m:t>𝑅𝑒𝑐𝑎𝑙𝑙</m:t>
                          </m:r>
                        </m:den>
                      </m:f>
                    </m:oMath>
                  </m:oMathPara>
                </a14:m>
                <a:endParaRPr lang="en-AU" b="0" dirty="0"/>
              </a:p>
              <a:p>
                <a:r>
                  <a:rPr lang="en-AU" dirty="0"/>
                  <a:t>High F1 score – Both Precision and Recall are high</a:t>
                </a:r>
              </a:p>
              <a:p>
                <a:r>
                  <a:rPr lang="en-AU" dirty="0"/>
                  <a:t>Low F1 score – Both Precision and Recall are low</a:t>
                </a:r>
              </a:p>
              <a:p>
                <a:r>
                  <a:rPr lang="en-AU" b="0" dirty="0"/>
                  <a:t>Medium F1 score </a:t>
                </a:r>
                <a:r>
                  <a:rPr lang="en-AU" dirty="0"/>
                  <a:t>– Either one is high and other is low</a:t>
                </a:r>
                <a:endParaRPr lang="en-AU" b="0" dirty="0"/>
              </a:p>
              <a:p>
                <a:pPr marL="0" indent="0">
                  <a:buNone/>
                </a:pPr>
                <a:endParaRPr lang="en-AU" dirty="0"/>
              </a:p>
              <a:p>
                <a:pPr marL="0" indent="0">
                  <a:buNone/>
                </a:pPr>
                <a:endParaRPr lang="en-AU" dirty="0"/>
              </a:p>
              <a:p>
                <a:endParaRPr lang="en-US" dirty="0"/>
              </a:p>
            </p:txBody>
          </p:sp>
        </mc:Choice>
        <mc:Fallback>
          <p:sp>
            <p:nvSpPr>
              <p:cNvPr id="3" name="Content Placeholder 2">
                <a:extLst>
                  <a:ext uri="{FF2B5EF4-FFF2-40B4-BE49-F238E27FC236}">
                    <a16:creationId xmlns:a16="http://schemas.microsoft.com/office/drawing/2014/main" id="{7CCFF9A7-0C7D-3FDA-1BFE-F2F07D3AA3E9}"/>
                  </a:ext>
                </a:extLst>
              </p:cNvPr>
              <p:cNvSpPr>
                <a:spLocks noGrp="1" noRot="1" noChangeAspect="1" noMove="1" noResize="1" noEditPoints="1" noAdjustHandles="1" noChangeArrowheads="1" noChangeShapeType="1" noTextEdit="1"/>
              </p:cNvSpPr>
              <p:nvPr>
                <p:ph idx="1"/>
              </p:nvPr>
            </p:nvSpPr>
            <p:spPr>
              <a:blipFill>
                <a:blip r:embed="rId2"/>
                <a:stretch>
                  <a:fillRect l="-696" t="-2801" b="-700"/>
                </a:stretch>
              </a:blipFill>
            </p:spPr>
            <p:txBody>
              <a:bodyPr/>
              <a:lstStyle/>
              <a:p>
                <a:r>
                  <a:rPr lang="en-AU">
                    <a:noFill/>
                  </a:rPr>
                  <a:t> </a:t>
                </a:r>
              </a:p>
            </p:txBody>
          </p:sp>
        </mc:Fallback>
      </mc:AlternateContent>
    </p:spTree>
    <p:extLst>
      <p:ext uri="{BB962C8B-B14F-4D97-AF65-F5344CB8AC3E}">
        <p14:creationId xmlns:p14="http://schemas.microsoft.com/office/powerpoint/2010/main" val="192393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12B215-F21A-F4CD-6F33-75D840566ED4}"/>
                  </a:ext>
                </a:extLst>
              </p:cNvPr>
              <p:cNvSpPr>
                <a:spLocks noGrp="1"/>
              </p:cNvSpPr>
              <p:nvPr>
                <p:ph idx="1"/>
              </p:nvPr>
            </p:nvSpPr>
            <p:spPr>
              <a:xfrm>
                <a:off x="264042" y="826165"/>
                <a:ext cx="113538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2</m:t>
                              </m:r>
                            </m:num>
                            <m:den>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𝑝𝑟𝑒𝑐𝑖𝑠𝑖𝑜𝑛</m:t>
                                  </m:r>
                                </m:den>
                              </m:f>
                              <m:r>
                                <a:rPr lang="en-AU" sz="1600" b="0" i="1" smtClean="0">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1</m:t>
                                  </m:r>
                                </m:num>
                                <m:den>
                                  <m:r>
                                    <a:rPr lang="en-AU" sz="1600" i="1">
                                      <a:latin typeface="Cambria Math" panose="02040503050406030204" pitchFamily="18" charset="0"/>
                                    </a:rPr>
                                    <m:t>𝑟𝑒𝑐𝑎𝑙𝑙</m:t>
                                  </m:r>
                                </m:den>
                              </m:f>
                            </m:den>
                          </m:f>
                        </m:e>
                      </m:d>
                    </m:oMath>
                  </m:oMathPara>
                </a14:m>
                <a:endParaRPr lang="en-AU" sz="1600" b="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2 ∗</m:t>
                          </m:r>
                          <m:r>
                            <a:rPr lang="en-AU" sz="1600" b="0" i="1" smtClean="0">
                              <a:latin typeface="Cambria Math" panose="02040503050406030204" pitchFamily="18" charset="0"/>
                            </a:rPr>
                            <m:t>𝑝𝑟𝑒𝑐𝑖𝑠𝑖𝑜𝑛</m:t>
                          </m:r>
                          <m:r>
                            <a:rPr lang="en-AU" sz="1600" b="0" i="1" smtClean="0">
                              <a:latin typeface="Cambria Math" panose="02040503050406030204" pitchFamily="18" charset="0"/>
                            </a:rPr>
                            <m:t> ∗</m:t>
                          </m:r>
                          <m:r>
                            <a:rPr lang="en-AU" sz="1600" b="0" i="1" smtClean="0">
                              <a:latin typeface="Cambria Math" panose="02040503050406030204" pitchFamily="18" charset="0"/>
                            </a:rPr>
                            <m:t>𝑟𝑒𝑐𝑎𝑙𝑙</m:t>
                          </m:r>
                        </m:num>
                        <m:den>
                          <m:r>
                            <a:rPr lang="en-AU" sz="1600" b="0" i="1" smtClean="0">
                              <a:latin typeface="Cambria Math" panose="02040503050406030204" pitchFamily="18" charset="0"/>
                            </a:rPr>
                            <m:t>𝑝𝑟𝑒𝑐𝑖𝑠𝑖𝑜𝑛</m:t>
                          </m:r>
                          <m:r>
                            <a:rPr lang="en-AU" sz="1600" b="0" i="1" smtClean="0">
                              <a:latin typeface="Cambria Math" panose="02040503050406030204" pitchFamily="18" charset="0"/>
                            </a:rPr>
                            <m:t>+</m:t>
                          </m:r>
                          <m:r>
                            <a:rPr lang="en-AU" sz="1600" b="0" i="1" smtClean="0">
                              <a:latin typeface="Cambria Math" panose="02040503050406030204" pitchFamily="18" charset="0"/>
                            </a:rPr>
                            <m:t>𝑟𝑒𝑐𝑎𝑙𝑙</m:t>
                          </m:r>
                        </m:den>
                      </m:f>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=2∗</m:t>
                      </m:r>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US" sz="1600" i="1">
                                      <a:latin typeface="Cambria Math" panose="02040503050406030204" pitchFamily="18" charset="0"/>
                                    </a:rPr>
                                  </m:ctrlPr>
                                </m:fPr>
                                <m:num>
                                  <m:r>
                                    <a:rPr lang="en-AU" sz="1600" b="0" i="1" smtClean="0">
                                      <a:latin typeface="Cambria Math" panose="02040503050406030204" pitchFamily="18" charset="0"/>
                                    </a:rPr>
                                    <m:t>#  </m:t>
                                  </m:r>
                                  <m:r>
                                    <a:rPr lang="en-AU" sz="1600" b="0" i="1" smtClean="0">
                                      <a:latin typeface="Cambria Math" panose="02040503050406030204" pitchFamily="18" charset="0"/>
                                    </a:rPr>
                                    <m:t>𝐶𝑙𝑎𝑠𝑠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r>
                                    <a:rPr lang="en-AU" sz="1600" b="0" i="1" smtClean="0">
                                      <a:latin typeface="Cambria Math" panose="02040503050406030204" pitchFamily="18" charset="0"/>
                                    </a:rPr>
                                    <m:t>𝑝𝑟𝑒𝑑𝑖𝑐𝑡𝑖𝑜𝑛𝑠</m:t>
                                  </m:r>
                                </m:num>
                                <m:den>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den>
                              </m:f>
                              <m:r>
                                <a:rPr lang="en-AU" sz="1600" b="0" i="1" smtClean="0">
                                  <a:latin typeface="Cambria Math" panose="02040503050406030204" pitchFamily="18" charset="0"/>
                                </a:rPr>
                                <m:t>+</m:t>
                              </m:r>
                              <m:f>
                                <m:fPr>
                                  <m:ctrlPr>
                                    <a:rPr lang="en-US" sz="1600" i="1">
                                      <a:latin typeface="Cambria Math" panose="02040503050406030204" pitchFamily="18" charset="0"/>
                                    </a:rPr>
                                  </m:ctrlPr>
                                </m:fPr>
                                <m:num>
                                  <m:r>
                                    <a:rPr lang="en-AU" sz="1600" i="1">
                                      <a:latin typeface="Cambria Math" panose="02040503050406030204" pitchFamily="18" charset="0"/>
                                    </a:rPr>
                                    <m:t># </m:t>
                                  </m:r>
                                  <m:r>
                                    <a:rPr lang="en-AU" sz="1600" i="1">
                                      <a:latin typeface="Cambria Math" panose="02040503050406030204" pitchFamily="18" charset="0"/>
                                    </a:rPr>
                                    <m:t>𝑐𝑙𝑎𝑠𝑠</m:t>
                                  </m:r>
                                  <m:r>
                                    <a:rPr lang="en-AU" sz="1600" i="1">
                                      <a:latin typeface="Cambria Math" panose="02040503050406030204" pitchFamily="18" charset="0"/>
                                    </a:rPr>
                                    <m:t> </m:t>
                                  </m:r>
                                  <m:sSub>
                                    <m:sSubPr>
                                      <m:ctrlPr>
                                        <a:rPr lang="en-AU" sz="1600" i="1">
                                          <a:latin typeface="Cambria Math" panose="02040503050406030204" pitchFamily="18" charset="0"/>
                                        </a:rPr>
                                      </m:ctrlPr>
                                    </m:sSubPr>
                                    <m:e>
                                      <m:r>
                                        <a:rPr lang="en-AU" sz="1600" i="1">
                                          <a:latin typeface="Cambria Math" panose="02040503050406030204" pitchFamily="18" charset="0"/>
                                        </a:rPr>
                                        <m:t>𝐶</m:t>
                                      </m:r>
                                    </m:e>
                                    <m:sub>
                                      <m:r>
                                        <a:rPr lang="en-AU" sz="1600" i="1">
                                          <a:latin typeface="Cambria Math" panose="02040503050406030204" pitchFamily="18" charset="0"/>
                                        </a:rPr>
                                        <m:t>𝑖</m:t>
                                      </m:r>
                                    </m:sub>
                                  </m:sSub>
                                  <m:r>
                                    <a:rPr lang="en-AU" sz="1600" i="1">
                                      <a:latin typeface="Cambria Math" panose="02040503050406030204" pitchFamily="18" charset="0"/>
                                    </a:rPr>
                                    <m:t> </m:t>
                                  </m:r>
                                  <m:r>
                                    <a:rPr lang="en-AU" sz="1600" i="1">
                                      <a:latin typeface="Cambria Math" panose="02040503050406030204" pitchFamily="18" charset="0"/>
                                    </a:rPr>
                                    <m:t>𝑑𝑎𝑡𝑎</m:t>
                                  </m:r>
                                  <m:r>
                                    <a:rPr lang="en-AU" sz="1600" i="1">
                                      <a:latin typeface="Cambria Math" panose="02040503050406030204" pitchFamily="18" charset="0"/>
                                    </a:rPr>
                                    <m:t> </m:t>
                                  </m:r>
                                  <m:r>
                                    <a:rPr lang="en-AU" sz="1600" i="1">
                                      <a:latin typeface="Cambria Math" panose="02040503050406030204" pitchFamily="18" charset="0"/>
                                    </a:rPr>
                                    <m:t>𝑝𝑜𝑖𝑛𝑡𝑠</m:t>
                                  </m:r>
                                </m:num>
                                <m:den>
                                  <m:r>
                                    <a:rPr lang="en-US" sz="1600" i="1">
                                      <a:latin typeface="Cambria Math" panose="02040503050406030204" pitchFamily="18" charset="0"/>
                                    </a:rPr>
                                    <m:t># </m:t>
                                  </m:r>
                                  <m:r>
                                    <a:rPr lang="en-US" sz="1600" i="1">
                                      <a:latin typeface="Cambria Math" panose="02040503050406030204" pitchFamily="18" charset="0"/>
                                    </a:rPr>
                                    <m:t>𝑐𝑜𝑟𝑟𝑒𝑐𝑡</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r>
                                    <a:rPr lang="en-US" sz="1600" i="1">
                                      <a:latin typeface="Cambria Math" panose="02040503050406030204" pitchFamily="18" charset="0"/>
                                    </a:rPr>
                                    <m:t>𝑝𝑟𝑒𝑑𝑖𝑐𝑡𝑖𝑜𝑛𝑠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den>
                              </m:f>
                            </m:den>
                          </m:f>
                        </m:e>
                      </m:d>
                    </m:oMath>
                  </m:oMathPara>
                </a14:m>
                <a:endParaRPr lang="en-AU" sz="160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=2∗</m:t>
                      </m:r>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US" sz="1600" i="1">
                                      <a:latin typeface="Cambria Math" panose="02040503050406030204" pitchFamily="18" charset="0"/>
                                    </a:rPr>
                                  </m:ctrlPr>
                                </m:fPr>
                                <m:num>
                                  <m:r>
                                    <a:rPr lang="en-AU" sz="1600" i="1">
                                      <a:latin typeface="Cambria Math" panose="02040503050406030204" pitchFamily="18" charset="0"/>
                                    </a:rPr>
                                    <m:t>#  </m:t>
                                  </m:r>
                                  <m:r>
                                    <a:rPr lang="en-AU" sz="1600" i="1">
                                      <a:latin typeface="Cambria Math" panose="02040503050406030204" pitchFamily="18" charset="0"/>
                                    </a:rPr>
                                    <m:t>𝐶𝑙𝑎𝑠𝑠</m:t>
                                  </m:r>
                                  <m:r>
                                    <a:rPr lang="en-AU" sz="1600" i="1">
                                      <a:latin typeface="Cambria Math" panose="02040503050406030204" pitchFamily="18" charset="0"/>
                                    </a:rPr>
                                    <m:t> </m:t>
                                  </m:r>
                                  <m:sSub>
                                    <m:sSubPr>
                                      <m:ctrlPr>
                                        <a:rPr lang="en-AU" sz="1600" i="1">
                                          <a:latin typeface="Cambria Math" panose="02040503050406030204" pitchFamily="18" charset="0"/>
                                        </a:rPr>
                                      </m:ctrlPr>
                                    </m:sSubPr>
                                    <m:e>
                                      <m:r>
                                        <a:rPr lang="en-AU" sz="1600" i="1">
                                          <a:latin typeface="Cambria Math" panose="02040503050406030204" pitchFamily="18" charset="0"/>
                                        </a:rPr>
                                        <m:t>𝐶</m:t>
                                      </m:r>
                                    </m:e>
                                    <m:sub>
                                      <m:r>
                                        <a:rPr lang="en-AU" sz="1600" i="1">
                                          <a:latin typeface="Cambria Math" panose="02040503050406030204" pitchFamily="18" charset="0"/>
                                        </a:rPr>
                                        <m:t>𝑖</m:t>
                                      </m:r>
                                    </m:sub>
                                  </m:sSub>
                                  <m:r>
                                    <a:rPr lang="en-AU" sz="1600" i="1">
                                      <a:latin typeface="Cambria Math" panose="02040503050406030204" pitchFamily="18" charset="0"/>
                                    </a:rPr>
                                    <m:t> </m:t>
                                  </m:r>
                                  <m:r>
                                    <a:rPr lang="en-AU" sz="1600" i="1">
                                      <a:latin typeface="Cambria Math" panose="02040503050406030204" pitchFamily="18" charset="0"/>
                                    </a:rPr>
                                    <m:t>𝑝𝑟𝑒𝑑𝑖𝑐𝑡𝑖𝑜𝑛𝑠</m:t>
                                  </m:r>
                                  <m:r>
                                    <a:rPr lang="en-AU" sz="1600" b="0" i="1" smtClean="0">
                                      <a:latin typeface="Cambria Math" panose="02040503050406030204" pitchFamily="18" charset="0"/>
                                    </a:rPr>
                                    <m:t>+# </m:t>
                                  </m:r>
                                  <m:r>
                                    <a:rPr lang="en-AU" sz="1600" b="0" i="1" smtClean="0">
                                      <a:latin typeface="Cambria Math" panose="02040503050406030204" pitchFamily="18" charset="0"/>
                                    </a:rPr>
                                    <m:t>𝑐𝑙𝑎𝑠𝑠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r>
                                    <a:rPr lang="en-AU" sz="1600" b="0" i="1" smtClean="0">
                                      <a:latin typeface="Cambria Math" panose="02040503050406030204" pitchFamily="18" charset="0"/>
                                    </a:rPr>
                                    <m:t>𝑑𝑎𝑡𝑎</m:t>
                                  </m:r>
                                  <m:r>
                                    <a:rPr lang="en-AU" sz="1600" b="0" i="1" smtClean="0">
                                      <a:latin typeface="Cambria Math" panose="02040503050406030204" pitchFamily="18" charset="0"/>
                                    </a:rPr>
                                    <m:t> </m:t>
                                  </m:r>
                                  <m:r>
                                    <a:rPr lang="en-AU" sz="1600" b="0" i="1" smtClean="0">
                                      <a:latin typeface="Cambria Math" panose="02040503050406030204" pitchFamily="18" charset="0"/>
                                    </a:rPr>
                                    <m:t>𝑝𝑜𝑖𝑛𝑡𝑠</m:t>
                                  </m:r>
                                </m:num>
                                <m:den>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den>
                              </m:f>
                            </m:den>
                          </m:f>
                        </m:e>
                      </m:d>
                    </m:oMath>
                  </m:oMathPara>
                </a14:m>
                <a:endParaRPr lang="en-AU" sz="160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i="1">
                                  <a:latin typeface="Cambria Math" panose="02040503050406030204" pitchFamily="18" charset="0"/>
                                </a:rPr>
                                <m:t>2∗</m:t>
                              </m:r>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num>
                            <m:den>
                              <m:d>
                                <m:dPr>
                                  <m:ctrlPr>
                                    <a:rPr lang="en-AU" sz="1600" b="0" i="1" smtClean="0">
                                      <a:latin typeface="Cambria Math" panose="02040503050406030204" pitchFamily="18" charset="0"/>
                                    </a:rPr>
                                  </m:ctrlPr>
                                </m:dPr>
                                <m:e>
                                  <m:r>
                                    <a:rPr lang="en-AU" sz="1600" b="0" i="1" smtClean="0">
                                      <a:latin typeface="Cambria Math" panose="02040503050406030204" pitchFamily="18" charset="0"/>
                                    </a:rPr>
                                    <m:t>2∗ </m:t>
                                  </m:r>
                                  <m:r>
                                    <a:rPr lang="en-AU" sz="1600" i="1">
                                      <a:latin typeface="Cambria Math" panose="02040503050406030204" pitchFamily="18" charset="0"/>
                                    </a:rPr>
                                    <m:t>#</m:t>
                                  </m:r>
                                  <m:r>
                                    <a:rPr lang="en-AU" sz="1600" b="0" i="1" smtClean="0">
                                      <a:latin typeface="Cambria Math" panose="02040503050406030204" pitchFamily="18" charset="0"/>
                                    </a:rPr>
                                    <m:t>𝐶𝑜𝑜𝑟𝑒𝑐𝑡</m:t>
                                  </m:r>
                                  <m:r>
                                    <a:rPr lang="en-AU" sz="1600" i="1">
                                      <a:latin typeface="Cambria Math" panose="02040503050406030204" pitchFamily="18" charset="0"/>
                                    </a:rPr>
                                    <m:t> </m:t>
                                  </m:r>
                                  <m:r>
                                    <a:rPr lang="en-AU" sz="1600" i="1">
                                      <a:latin typeface="Cambria Math" panose="02040503050406030204" pitchFamily="18" charset="0"/>
                                    </a:rPr>
                                    <m:t>𝐶𝑙𝑎𝑠𝑠</m:t>
                                  </m:r>
                                  <m:r>
                                    <a:rPr lang="en-AU" sz="1600" i="1">
                                      <a:latin typeface="Cambria Math" panose="02040503050406030204" pitchFamily="18" charset="0"/>
                                    </a:rPr>
                                    <m:t> </m:t>
                                  </m:r>
                                  <m:r>
                                    <a:rPr lang="en-AU" sz="1600" i="1">
                                      <a:latin typeface="Cambria Math" panose="02040503050406030204" pitchFamily="18" charset="0"/>
                                    </a:rPr>
                                    <m:t>𝑝𝑟𝑒𝑑𝑖𝑐𝑡𝑖𝑜𝑛𝑠</m:t>
                                  </m:r>
                                  <m:r>
                                    <a:rPr lang="en-AU" sz="1600" b="0" i="1" smtClean="0">
                                      <a:latin typeface="Cambria Math" panose="02040503050406030204" pitchFamily="18" charset="0"/>
                                    </a:rPr>
                                    <m:t> </m:t>
                                  </m:r>
                                  <m:r>
                                    <a:rPr lang="en-AU" sz="1600" b="0" i="1" smtClean="0">
                                      <a:latin typeface="Cambria Math" panose="02040503050406030204" pitchFamily="18" charset="0"/>
                                    </a:rPr>
                                    <m:t>+# </m:t>
                                  </m:r>
                                  <m:r>
                                    <a:rPr lang="en-AU" sz="1600" b="0" i="1" smtClean="0">
                                      <a:latin typeface="Cambria Math" panose="02040503050406030204" pitchFamily="18" charset="0"/>
                                    </a:rPr>
                                    <m:t>𝐼𝑛𝑐𝑜𝑟𝑟𝑒𝑐𝑡</m:t>
                                  </m:r>
                                  <m:r>
                                    <a:rPr lang="en-AU" sz="1600" b="0" i="1" smtClean="0">
                                      <a:latin typeface="Cambria Math" panose="02040503050406030204" pitchFamily="18" charset="0"/>
                                    </a:rPr>
                                    <m:t> </m:t>
                                  </m:r>
                                  <m:r>
                                    <a:rPr lang="en-AU" sz="1600" b="0" i="1" smtClean="0">
                                      <a:latin typeface="Cambria Math" panose="02040503050406030204" pitchFamily="18" charset="0"/>
                                    </a:rPr>
                                    <m:t>𝑐𝑙𝑎𝑠𝑠</m:t>
                                  </m:r>
                                  <m:r>
                                    <a:rPr lang="en-AU" sz="1600" b="0" i="1" smtClean="0">
                                      <a:latin typeface="Cambria Math" panose="02040503050406030204" pitchFamily="18" charset="0"/>
                                    </a:rPr>
                                    <m:t> </m:t>
                                  </m:r>
                                  <m:r>
                                    <a:rPr lang="en-AU" sz="1600" b="0" i="1" smtClean="0">
                                      <a:latin typeface="Cambria Math" panose="02040503050406030204" pitchFamily="18" charset="0"/>
                                    </a:rPr>
                                    <m:t>𝑝𝑟𝑒𝑑𝑖𝑐𝑡𝑖𝑜𝑛𝑠</m:t>
                                  </m:r>
                                  <m:r>
                                    <a:rPr lang="en-AU" sz="1600" b="0" i="1" smtClean="0">
                                      <a:latin typeface="Cambria Math" panose="02040503050406030204" pitchFamily="18" charset="0"/>
                                    </a:rPr>
                                    <m:t> </m:t>
                                  </m:r>
                                </m:e>
                              </m:d>
                              <m:r>
                                <a:rPr lang="en-AU" sz="1600" b="0" i="1" smtClean="0">
                                  <a:latin typeface="Cambria Math" panose="02040503050406030204" pitchFamily="18" charset="0"/>
                                </a:rPr>
                                <m:t> </m:t>
                              </m:r>
                              <m:r>
                                <a:rPr lang="en-AU" sz="1600" b="0" i="1" smtClean="0">
                                  <a:latin typeface="Cambria Math" panose="02040503050406030204" pitchFamily="18" charset="0"/>
                                </a:rPr>
                                <m:t>𝑓𝑜𝑟</m:t>
                              </m:r>
                              <m:r>
                                <a:rPr lang="en-AU" sz="1600" b="0" i="1" smtClean="0">
                                  <a:latin typeface="Cambria Math" panose="02040503050406030204" pitchFamily="18" charset="0"/>
                                </a:rPr>
                                <m:t> </m:t>
                              </m:r>
                              <m:r>
                                <a:rPr lang="en-AU" sz="1600" b="0" i="1" smtClean="0">
                                  <a:latin typeface="Cambria Math" panose="02040503050406030204" pitchFamily="18" charset="0"/>
                                </a:rPr>
                                <m:t>𝐶𝑙𝑎𝑠𝑠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den>
                          </m:f>
                        </m:e>
                      </m:d>
                    </m:oMath>
                  </m:oMathPara>
                </a14:m>
                <a:endParaRPr lang="en-AU" sz="1600" dirty="0"/>
              </a:p>
              <a:p>
                <a:pPr marL="0" indent="0">
                  <a:buNone/>
                </a:pPr>
                <a:endParaRPr lang="en-AU" sz="1600" dirty="0"/>
              </a:p>
              <a:p>
                <a:pPr marL="0" indent="0">
                  <a:buNone/>
                </a:pPr>
                <a:endParaRPr lang="en-AU" sz="1600" dirty="0"/>
              </a:p>
              <a:p>
                <a:pPr marL="0" indent="0">
                  <a:buNone/>
                </a:pPr>
                <a:endParaRPr lang="en-AU" sz="1600" dirty="0"/>
              </a:p>
            </p:txBody>
          </p:sp>
        </mc:Choice>
        <mc:Fallback>
          <p:sp>
            <p:nvSpPr>
              <p:cNvPr id="3" name="Content Placeholder 2">
                <a:extLst>
                  <a:ext uri="{FF2B5EF4-FFF2-40B4-BE49-F238E27FC236}">
                    <a16:creationId xmlns:a16="http://schemas.microsoft.com/office/drawing/2014/main" id="{A012B215-F21A-F4CD-6F33-75D840566ED4}"/>
                  </a:ext>
                </a:extLst>
              </p:cNvPr>
              <p:cNvSpPr>
                <a:spLocks noGrp="1" noRot="1" noChangeAspect="1" noMove="1" noResize="1" noEditPoints="1" noAdjustHandles="1" noChangeArrowheads="1" noChangeShapeType="1" noTextEdit="1"/>
              </p:cNvSpPr>
              <p:nvPr>
                <p:ph idx="1"/>
              </p:nvPr>
            </p:nvSpPr>
            <p:spPr>
              <a:xfrm>
                <a:off x="264042" y="826165"/>
                <a:ext cx="11353800" cy="4351338"/>
              </a:xfr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00795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dirty="0"/>
              <a:t>Receiver Operating Characteristic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p:txBody>
              <a:bodyPr/>
              <a:lstStyle/>
              <a:p>
                <a:r>
                  <a:rPr lang="en-AU" dirty="0"/>
                  <a:t>Is a graph showing the performance of a classification model at all classification thresholds.</a:t>
                </a:r>
              </a:p>
              <a:p>
                <a:r>
                  <a:rPr lang="en-AU" dirty="0"/>
                  <a:t>The curve plot two parameters:</a:t>
                </a:r>
              </a:p>
              <a:p>
                <a:pPr lvl="1"/>
                <a:r>
                  <a:rPr lang="en-AU" dirty="0"/>
                  <a:t>Recall</a:t>
                </a:r>
              </a:p>
              <a:p>
                <a:pPr lvl="1"/>
                <a:r>
                  <a:rPr lang="en-AU" dirty="0"/>
                  <a:t>FPR </a:t>
                </a:r>
              </a:p>
              <a:p>
                <a14:m>
                  <m:oMath xmlns:m="http://schemas.openxmlformats.org/officeDocument/2006/math">
                    <m:r>
                      <a:rPr lang="en-AU" b="0" i="1" smtClean="0">
                        <a:latin typeface="Cambria Math" panose="02040503050406030204" pitchFamily="18" charset="0"/>
                      </a:rPr>
                      <m:t>𝑅𝑒𝑐𝑎𝑙𝑙</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𝑇𝑃</m:t>
                        </m:r>
                      </m:num>
                      <m:den>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𝐹𝑁</m:t>
                        </m:r>
                      </m:den>
                    </m:f>
                  </m:oMath>
                </a14:m>
                <a:endParaRPr lang="en-US" dirty="0"/>
              </a:p>
              <a:p>
                <a14:m>
                  <m:oMath xmlns:m="http://schemas.openxmlformats.org/officeDocument/2006/math">
                    <m:r>
                      <a:rPr lang="en-AU" b="0" i="1" smtClean="0">
                        <a:latin typeface="Cambria Math" panose="02040503050406030204" pitchFamily="18" charset="0"/>
                      </a:rPr>
                      <m:t>𝐹𝑃𝑅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𝐹𝑃</m:t>
                        </m:r>
                      </m:num>
                      <m:den>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den>
                    </m:f>
                  </m:oMath>
                </a14:m>
                <a:endParaRPr lang="en-US" dirty="0"/>
              </a:p>
            </p:txBody>
          </p:sp>
        </mc:Choice>
        <mc:Fallback>
          <p:sp>
            <p:nvSpPr>
              <p:cNvPr id="3" name="Content Placeholder 2">
                <a:extLst>
                  <a:ext uri="{FF2B5EF4-FFF2-40B4-BE49-F238E27FC236}">
                    <a16:creationId xmlns:a16="http://schemas.microsoft.com/office/drawing/2014/main" id="{8718F14D-98FC-812B-5B16-75ABC4C6F026}"/>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AU">
                    <a:noFill/>
                  </a:rPr>
                  <a:t> </a:t>
                </a:r>
              </a:p>
            </p:txBody>
          </p:sp>
        </mc:Fallback>
      </mc:AlternateContent>
      <p:sp>
        <p:nvSpPr>
          <p:cNvPr id="13" name="TextBox 12">
            <a:extLst>
              <a:ext uri="{FF2B5EF4-FFF2-40B4-BE49-F238E27FC236}">
                <a16:creationId xmlns:a16="http://schemas.microsoft.com/office/drawing/2014/main" id="{792E9FC6-5D69-F946-A9E2-DCF2C3207C1D}"/>
              </a:ext>
            </a:extLst>
          </p:cNvPr>
          <p:cNvSpPr txBox="1"/>
          <p:nvPr/>
        </p:nvSpPr>
        <p:spPr>
          <a:xfrm>
            <a:off x="5715241" y="5727036"/>
            <a:ext cx="301686" cy="369332"/>
          </a:xfrm>
          <a:prstGeom prst="rect">
            <a:avLst/>
          </a:prstGeom>
          <a:noFill/>
        </p:spPr>
        <p:txBody>
          <a:bodyPr wrap="none" rtlCol="0">
            <a:spAutoFit/>
          </a:bodyPr>
          <a:lstStyle/>
          <a:p>
            <a:r>
              <a:rPr lang="en-AU" dirty="0"/>
              <a:t>0</a:t>
            </a:r>
          </a:p>
        </p:txBody>
      </p:sp>
      <p:grpSp>
        <p:nvGrpSpPr>
          <p:cNvPr id="4" name="Group 3">
            <a:extLst>
              <a:ext uri="{FF2B5EF4-FFF2-40B4-BE49-F238E27FC236}">
                <a16:creationId xmlns:a16="http://schemas.microsoft.com/office/drawing/2014/main" id="{84AED9E8-1EAF-0B23-DDC9-70EB694D1461}"/>
              </a:ext>
            </a:extLst>
          </p:cNvPr>
          <p:cNvGrpSpPr/>
          <p:nvPr/>
        </p:nvGrpSpPr>
        <p:grpSpPr>
          <a:xfrm>
            <a:off x="5941092" y="1574730"/>
            <a:ext cx="5169931" cy="4993272"/>
            <a:chOff x="5941092" y="1574730"/>
            <a:chExt cx="5169931" cy="4993272"/>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59089" y="2974067"/>
              <a:ext cx="733342" cy="369332"/>
            </a:xfrm>
            <a:prstGeom prst="rect">
              <a:avLst/>
            </a:prstGeom>
            <a:noFill/>
          </p:spPr>
          <p:txBody>
            <a:bodyPr wrap="none" rtlCol="0">
              <a:spAutoFit/>
            </a:bodyPr>
            <a:lstStyle/>
            <a:p>
              <a:r>
                <a:rPr lang="en-AU" dirty="0"/>
                <a:t>Recall</a:t>
              </a:r>
            </a:p>
          </p:txBody>
        </p:sp>
        <p:sp>
          <p:nvSpPr>
            <p:cNvPr id="11" name="Freeform: Shape 10">
              <a:extLst>
                <a:ext uri="{FF2B5EF4-FFF2-40B4-BE49-F238E27FC236}">
                  <a16:creationId xmlns:a16="http://schemas.microsoft.com/office/drawing/2014/main" id="{F9558C23-15CF-25C9-C870-F4D3B443BD5B}"/>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6175529" y="6198670"/>
              <a:ext cx="301686" cy="369332"/>
            </a:xfrm>
            <a:prstGeom prst="rect">
              <a:avLst/>
            </a:prstGeom>
            <a:noFill/>
          </p:spPr>
          <p:txBody>
            <a:bodyPr wrap="none" rtlCol="0">
              <a:spAutoFit/>
            </a:bodyPr>
            <a:lstStyle/>
            <a:p>
              <a:r>
                <a:rPr lang="en-AU" dirty="0"/>
                <a:t>0</a:t>
              </a:r>
            </a:p>
          </p:txBody>
        </p:sp>
      </p:grpSp>
    </p:spTree>
    <p:extLst>
      <p:ext uri="{BB962C8B-B14F-4D97-AF65-F5344CB8AC3E}">
        <p14:creationId xmlns:p14="http://schemas.microsoft.com/office/powerpoint/2010/main" val="29958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53D6-2B47-ECEF-EECD-97A56854B64D}"/>
              </a:ext>
            </a:extLst>
          </p:cNvPr>
          <p:cNvSpPr>
            <a:spLocks noGrp="1"/>
          </p:cNvSpPr>
          <p:nvPr>
            <p:ph type="title"/>
          </p:nvPr>
        </p:nvSpPr>
        <p:spPr/>
        <p:txBody>
          <a:bodyPr/>
          <a:lstStyle/>
          <a:p>
            <a:r>
              <a:rPr lang="en-AU" dirty="0"/>
              <a:t>AUC – Area Under Curve (ROC)</a:t>
            </a:r>
          </a:p>
        </p:txBody>
      </p:sp>
      <p:sp>
        <p:nvSpPr>
          <p:cNvPr id="3" name="Content Placeholder 2">
            <a:extLst>
              <a:ext uri="{FF2B5EF4-FFF2-40B4-BE49-F238E27FC236}">
                <a16:creationId xmlns:a16="http://schemas.microsoft.com/office/drawing/2014/main" id="{708063C7-AB54-C8E9-465C-15AFD61B956F}"/>
              </a:ext>
            </a:extLst>
          </p:cNvPr>
          <p:cNvSpPr>
            <a:spLocks noGrp="1"/>
          </p:cNvSpPr>
          <p:nvPr>
            <p:ph sz="half" idx="1"/>
          </p:nvPr>
        </p:nvSpPr>
        <p:spPr/>
        <p:txBody>
          <a:bodyPr/>
          <a:lstStyle/>
          <a:p>
            <a:endParaRPr lang="en-AU" dirty="0"/>
          </a:p>
        </p:txBody>
      </p:sp>
      <p:grpSp>
        <p:nvGrpSpPr>
          <p:cNvPr id="5" name="Group 4">
            <a:extLst>
              <a:ext uri="{FF2B5EF4-FFF2-40B4-BE49-F238E27FC236}">
                <a16:creationId xmlns:a16="http://schemas.microsoft.com/office/drawing/2014/main" id="{AF6B2E58-1EA4-64FC-4A33-13791921C113}"/>
              </a:ext>
            </a:extLst>
          </p:cNvPr>
          <p:cNvGrpSpPr/>
          <p:nvPr/>
        </p:nvGrpSpPr>
        <p:grpSpPr>
          <a:xfrm>
            <a:off x="6377027" y="1504658"/>
            <a:ext cx="5169931" cy="4993272"/>
            <a:chOff x="5941092" y="1574730"/>
            <a:chExt cx="5169931" cy="4993272"/>
          </a:xfrm>
        </p:grpSpPr>
        <p:cxnSp>
          <p:nvCxnSpPr>
            <p:cNvPr id="6" name="Straight Arrow Connector 5">
              <a:extLst>
                <a:ext uri="{FF2B5EF4-FFF2-40B4-BE49-F238E27FC236}">
                  <a16:creationId xmlns:a16="http://schemas.microsoft.com/office/drawing/2014/main" id="{FF90CFA2-3DA9-5252-F66E-0C50959B1321}"/>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C91ED3-2C4F-D4A1-AD95-6A91AEE4CF15}"/>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0A626A-EB57-B8A8-4CC0-34E6264F1705}"/>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9" name="TextBox 8">
              <a:extLst>
                <a:ext uri="{FF2B5EF4-FFF2-40B4-BE49-F238E27FC236}">
                  <a16:creationId xmlns:a16="http://schemas.microsoft.com/office/drawing/2014/main" id="{EDF6D825-2A2D-9A66-1C9D-34804BD9D01D}"/>
                </a:ext>
              </a:extLst>
            </p:cNvPr>
            <p:cNvSpPr txBox="1"/>
            <p:nvPr/>
          </p:nvSpPr>
          <p:spPr>
            <a:xfrm rot="16200000">
              <a:off x="5759089" y="2974067"/>
              <a:ext cx="733342" cy="369332"/>
            </a:xfrm>
            <a:prstGeom prst="rect">
              <a:avLst/>
            </a:prstGeom>
            <a:noFill/>
          </p:spPr>
          <p:txBody>
            <a:bodyPr wrap="none" rtlCol="0">
              <a:spAutoFit/>
            </a:bodyPr>
            <a:lstStyle/>
            <a:p>
              <a:r>
                <a:rPr lang="en-AU" dirty="0"/>
                <a:t>Recall</a:t>
              </a:r>
            </a:p>
          </p:txBody>
        </p:sp>
        <p:sp>
          <p:nvSpPr>
            <p:cNvPr id="10" name="Freeform: Shape 9">
              <a:extLst>
                <a:ext uri="{FF2B5EF4-FFF2-40B4-BE49-F238E27FC236}">
                  <a16:creationId xmlns:a16="http://schemas.microsoft.com/office/drawing/2014/main" id="{67E6990B-5D64-4F36-615C-041C123865E6}"/>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76D175E-C12D-4D91-46B5-7FC748432CAF}"/>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2" name="TextBox 11">
              <a:extLst>
                <a:ext uri="{FF2B5EF4-FFF2-40B4-BE49-F238E27FC236}">
                  <a16:creationId xmlns:a16="http://schemas.microsoft.com/office/drawing/2014/main" id="{EFEB61B8-AD95-2703-CA61-8EE09E22EC59}"/>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3" name="TextBox 12">
              <a:extLst>
                <a:ext uri="{FF2B5EF4-FFF2-40B4-BE49-F238E27FC236}">
                  <a16:creationId xmlns:a16="http://schemas.microsoft.com/office/drawing/2014/main" id="{E2E0C4AC-622C-7A02-DA88-2147573A1F0A}"/>
                </a:ext>
              </a:extLst>
            </p:cNvPr>
            <p:cNvSpPr txBox="1"/>
            <p:nvPr/>
          </p:nvSpPr>
          <p:spPr>
            <a:xfrm>
              <a:off x="6175529" y="6198670"/>
              <a:ext cx="301686" cy="369332"/>
            </a:xfrm>
            <a:prstGeom prst="rect">
              <a:avLst/>
            </a:prstGeom>
            <a:noFill/>
          </p:spPr>
          <p:txBody>
            <a:bodyPr wrap="none" rtlCol="0">
              <a:spAutoFit/>
            </a:bodyPr>
            <a:lstStyle/>
            <a:p>
              <a:r>
                <a:rPr lang="en-AU" dirty="0"/>
                <a:t>0</a:t>
              </a:r>
            </a:p>
          </p:txBody>
        </p:sp>
      </p:grpSp>
      <p:sp>
        <p:nvSpPr>
          <p:cNvPr id="14" name="Freeform: Shape 13">
            <a:extLst>
              <a:ext uri="{FF2B5EF4-FFF2-40B4-BE49-F238E27FC236}">
                <a16:creationId xmlns:a16="http://schemas.microsoft.com/office/drawing/2014/main" id="{C060A950-1DE4-9724-BDDE-1051704CC870}"/>
              </a:ext>
            </a:extLst>
          </p:cNvPr>
          <p:cNvSpPr/>
          <p:nvPr/>
        </p:nvSpPr>
        <p:spPr>
          <a:xfrm>
            <a:off x="6772941" y="1831524"/>
            <a:ext cx="4931230" cy="4004645"/>
          </a:xfrm>
          <a:custGeom>
            <a:avLst/>
            <a:gdLst>
              <a:gd name="connsiteX0" fmla="*/ 0 w 4879081"/>
              <a:gd name="connsiteY0" fmla="*/ 4378693 h 4670484"/>
              <a:gd name="connsiteX1" fmla="*/ 329609 w 4879081"/>
              <a:gd name="connsiteY1" fmla="*/ 2996460 h 4670484"/>
              <a:gd name="connsiteX2" fmla="*/ 723013 w 4879081"/>
              <a:gd name="connsiteY2" fmla="*/ 2252181 h 4670484"/>
              <a:gd name="connsiteX3" fmla="*/ 1924493 w 4879081"/>
              <a:gd name="connsiteY3" fmla="*/ 1465372 h 4670484"/>
              <a:gd name="connsiteX4" fmla="*/ 2849525 w 4879081"/>
              <a:gd name="connsiteY4" fmla="*/ 1050702 h 4670484"/>
              <a:gd name="connsiteX5" fmla="*/ 3965944 w 4879081"/>
              <a:gd name="connsiteY5" fmla="*/ 604135 h 4670484"/>
              <a:gd name="connsiteX6" fmla="*/ 4455041 w 4879081"/>
              <a:gd name="connsiteY6" fmla="*/ 465911 h 4670484"/>
              <a:gd name="connsiteX7" fmla="*/ 4837813 w 4879081"/>
              <a:gd name="connsiteY7" fmla="*/ 253260 h 4670484"/>
              <a:gd name="connsiteX8" fmla="*/ 4869711 w 4879081"/>
              <a:gd name="connsiteY8" fmla="*/ 4378693 h 4670484"/>
              <a:gd name="connsiteX9" fmla="*/ 4848446 w 4879081"/>
              <a:gd name="connsiteY9" fmla="*/ 4336163 h 4670484"/>
              <a:gd name="connsiteX10" fmla="*/ 0 w 4879081"/>
              <a:gd name="connsiteY10" fmla="*/ 4378693 h 4670484"/>
              <a:gd name="connsiteX0" fmla="*/ 0 w 4997377"/>
              <a:gd name="connsiteY0" fmla="*/ 4374058 h 4618414"/>
              <a:gd name="connsiteX1" fmla="*/ 329609 w 4997377"/>
              <a:gd name="connsiteY1" fmla="*/ 2991825 h 4618414"/>
              <a:gd name="connsiteX2" fmla="*/ 723013 w 4997377"/>
              <a:gd name="connsiteY2" fmla="*/ 2247546 h 4618414"/>
              <a:gd name="connsiteX3" fmla="*/ 1924493 w 4997377"/>
              <a:gd name="connsiteY3" fmla="*/ 1460737 h 4618414"/>
              <a:gd name="connsiteX4" fmla="*/ 2849525 w 4997377"/>
              <a:gd name="connsiteY4" fmla="*/ 1046067 h 4618414"/>
              <a:gd name="connsiteX5" fmla="*/ 3965944 w 4997377"/>
              <a:gd name="connsiteY5" fmla="*/ 599500 h 4618414"/>
              <a:gd name="connsiteX6" fmla="*/ 4455041 w 4997377"/>
              <a:gd name="connsiteY6" fmla="*/ 461276 h 4618414"/>
              <a:gd name="connsiteX7" fmla="*/ 4837813 w 4997377"/>
              <a:gd name="connsiteY7" fmla="*/ 248625 h 4618414"/>
              <a:gd name="connsiteX8" fmla="*/ 4997362 w 4997377"/>
              <a:gd name="connsiteY8" fmla="*/ 4310401 h 4618414"/>
              <a:gd name="connsiteX9" fmla="*/ 4848446 w 4997377"/>
              <a:gd name="connsiteY9" fmla="*/ 4331528 h 4618414"/>
              <a:gd name="connsiteX10" fmla="*/ 0 w 4997377"/>
              <a:gd name="connsiteY10" fmla="*/ 4374058 h 4618414"/>
              <a:gd name="connsiteX0" fmla="*/ 0 w 5029287"/>
              <a:gd name="connsiteY0" fmla="*/ 4364021 h 4512437"/>
              <a:gd name="connsiteX1" fmla="*/ 329609 w 5029287"/>
              <a:gd name="connsiteY1" fmla="*/ 2981788 h 4512437"/>
              <a:gd name="connsiteX2" fmla="*/ 723013 w 5029287"/>
              <a:gd name="connsiteY2" fmla="*/ 2237509 h 4512437"/>
              <a:gd name="connsiteX3" fmla="*/ 1924493 w 5029287"/>
              <a:gd name="connsiteY3" fmla="*/ 1450700 h 4512437"/>
              <a:gd name="connsiteX4" fmla="*/ 2849525 w 5029287"/>
              <a:gd name="connsiteY4" fmla="*/ 1036030 h 4512437"/>
              <a:gd name="connsiteX5" fmla="*/ 3965944 w 5029287"/>
              <a:gd name="connsiteY5" fmla="*/ 589463 h 4512437"/>
              <a:gd name="connsiteX6" fmla="*/ 4455041 w 5029287"/>
              <a:gd name="connsiteY6" fmla="*/ 451239 h 4512437"/>
              <a:gd name="connsiteX7" fmla="*/ 4837813 w 5029287"/>
              <a:gd name="connsiteY7" fmla="*/ 238588 h 4512437"/>
              <a:gd name="connsiteX8" fmla="*/ 5029275 w 5029287"/>
              <a:gd name="connsiteY8" fmla="*/ 4162442 h 4512437"/>
              <a:gd name="connsiteX9" fmla="*/ 4848446 w 5029287"/>
              <a:gd name="connsiteY9" fmla="*/ 4321491 h 4512437"/>
              <a:gd name="connsiteX10" fmla="*/ 0 w 5029287"/>
              <a:gd name="connsiteY10" fmla="*/ 4364021 h 4512437"/>
              <a:gd name="connsiteX0" fmla="*/ 0 w 5029276"/>
              <a:gd name="connsiteY0" fmla="*/ 4364021 h 4505270"/>
              <a:gd name="connsiteX1" fmla="*/ 329609 w 5029276"/>
              <a:gd name="connsiteY1" fmla="*/ 2981788 h 4505270"/>
              <a:gd name="connsiteX2" fmla="*/ 723013 w 5029276"/>
              <a:gd name="connsiteY2" fmla="*/ 2237509 h 4505270"/>
              <a:gd name="connsiteX3" fmla="*/ 1924493 w 5029276"/>
              <a:gd name="connsiteY3" fmla="*/ 1450700 h 4505270"/>
              <a:gd name="connsiteX4" fmla="*/ 2849525 w 5029276"/>
              <a:gd name="connsiteY4" fmla="*/ 1036030 h 4505270"/>
              <a:gd name="connsiteX5" fmla="*/ 3965944 w 5029276"/>
              <a:gd name="connsiteY5" fmla="*/ 589463 h 4505270"/>
              <a:gd name="connsiteX6" fmla="*/ 4455041 w 5029276"/>
              <a:gd name="connsiteY6" fmla="*/ 451239 h 4505270"/>
              <a:gd name="connsiteX7" fmla="*/ 4837813 w 5029276"/>
              <a:gd name="connsiteY7" fmla="*/ 238588 h 4505270"/>
              <a:gd name="connsiteX8" fmla="*/ 5029275 w 5029276"/>
              <a:gd name="connsiteY8" fmla="*/ 4162442 h 4505270"/>
              <a:gd name="connsiteX9" fmla="*/ 3220905 w 5029276"/>
              <a:gd name="connsiteY9" fmla="*/ 4300273 h 4505270"/>
              <a:gd name="connsiteX10" fmla="*/ 0 w 5029276"/>
              <a:gd name="connsiteY10" fmla="*/ 4364021 h 4505270"/>
              <a:gd name="connsiteX0" fmla="*/ 0 w 5008001"/>
              <a:gd name="connsiteY0" fmla="*/ 4349372 h 4371100"/>
              <a:gd name="connsiteX1" fmla="*/ 329609 w 5008001"/>
              <a:gd name="connsiteY1" fmla="*/ 2967139 h 4371100"/>
              <a:gd name="connsiteX2" fmla="*/ 723013 w 5008001"/>
              <a:gd name="connsiteY2" fmla="*/ 2222860 h 4371100"/>
              <a:gd name="connsiteX3" fmla="*/ 1924493 w 5008001"/>
              <a:gd name="connsiteY3" fmla="*/ 1436051 h 4371100"/>
              <a:gd name="connsiteX4" fmla="*/ 2849525 w 5008001"/>
              <a:gd name="connsiteY4" fmla="*/ 1021381 h 4371100"/>
              <a:gd name="connsiteX5" fmla="*/ 3965944 w 5008001"/>
              <a:gd name="connsiteY5" fmla="*/ 574814 h 4371100"/>
              <a:gd name="connsiteX6" fmla="*/ 4455041 w 5008001"/>
              <a:gd name="connsiteY6" fmla="*/ 436590 h 4371100"/>
              <a:gd name="connsiteX7" fmla="*/ 4837813 w 5008001"/>
              <a:gd name="connsiteY7" fmla="*/ 223939 h 4371100"/>
              <a:gd name="connsiteX8" fmla="*/ 5008000 w 5008001"/>
              <a:gd name="connsiteY8" fmla="*/ 3946214 h 4371100"/>
              <a:gd name="connsiteX9" fmla="*/ 3220905 w 5008001"/>
              <a:gd name="connsiteY9" fmla="*/ 4285624 h 4371100"/>
              <a:gd name="connsiteX10" fmla="*/ 0 w 5008001"/>
              <a:gd name="connsiteY10" fmla="*/ 4349372 h 4371100"/>
              <a:gd name="connsiteX0" fmla="*/ 0 w 5008001"/>
              <a:gd name="connsiteY0" fmla="*/ 4349372 h 4405243"/>
              <a:gd name="connsiteX1" fmla="*/ 329609 w 5008001"/>
              <a:gd name="connsiteY1" fmla="*/ 2967139 h 4405243"/>
              <a:gd name="connsiteX2" fmla="*/ 723013 w 5008001"/>
              <a:gd name="connsiteY2" fmla="*/ 2222860 h 4405243"/>
              <a:gd name="connsiteX3" fmla="*/ 1924493 w 5008001"/>
              <a:gd name="connsiteY3" fmla="*/ 1436051 h 4405243"/>
              <a:gd name="connsiteX4" fmla="*/ 2849525 w 5008001"/>
              <a:gd name="connsiteY4" fmla="*/ 1021381 h 4405243"/>
              <a:gd name="connsiteX5" fmla="*/ 3965944 w 5008001"/>
              <a:gd name="connsiteY5" fmla="*/ 574814 h 4405243"/>
              <a:gd name="connsiteX6" fmla="*/ 4455041 w 5008001"/>
              <a:gd name="connsiteY6" fmla="*/ 436590 h 4405243"/>
              <a:gd name="connsiteX7" fmla="*/ 4837813 w 5008001"/>
              <a:gd name="connsiteY7" fmla="*/ 223939 h 4405243"/>
              <a:gd name="connsiteX8" fmla="*/ 5008000 w 5008001"/>
              <a:gd name="connsiteY8" fmla="*/ 3946214 h 4405243"/>
              <a:gd name="connsiteX9" fmla="*/ 3220906 w 5008001"/>
              <a:gd name="connsiteY9" fmla="*/ 4349280 h 4405243"/>
              <a:gd name="connsiteX10" fmla="*/ 0 w 5008001"/>
              <a:gd name="connsiteY10" fmla="*/ 4349372 h 4405243"/>
              <a:gd name="connsiteX0" fmla="*/ 0 w 5050551"/>
              <a:gd name="connsiteY0" fmla="*/ 4347062 h 4390130"/>
              <a:gd name="connsiteX1" fmla="*/ 329609 w 5050551"/>
              <a:gd name="connsiteY1" fmla="*/ 2964829 h 4390130"/>
              <a:gd name="connsiteX2" fmla="*/ 723013 w 5050551"/>
              <a:gd name="connsiteY2" fmla="*/ 2220550 h 4390130"/>
              <a:gd name="connsiteX3" fmla="*/ 1924493 w 5050551"/>
              <a:gd name="connsiteY3" fmla="*/ 1433741 h 4390130"/>
              <a:gd name="connsiteX4" fmla="*/ 2849525 w 5050551"/>
              <a:gd name="connsiteY4" fmla="*/ 1019071 h 4390130"/>
              <a:gd name="connsiteX5" fmla="*/ 3965944 w 5050551"/>
              <a:gd name="connsiteY5" fmla="*/ 572504 h 4390130"/>
              <a:gd name="connsiteX6" fmla="*/ 4455041 w 5050551"/>
              <a:gd name="connsiteY6" fmla="*/ 434280 h 4390130"/>
              <a:gd name="connsiteX7" fmla="*/ 4837813 w 5050551"/>
              <a:gd name="connsiteY7" fmla="*/ 221629 h 4390130"/>
              <a:gd name="connsiteX8" fmla="*/ 5050550 w 5050551"/>
              <a:gd name="connsiteY8" fmla="*/ 3912075 h 4390130"/>
              <a:gd name="connsiteX9" fmla="*/ 3220906 w 5050551"/>
              <a:gd name="connsiteY9" fmla="*/ 4346970 h 4390130"/>
              <a:gd name="connsiteX10" fmla="*/ 0 w 5050551"/>
              <a:gd name="connsiteY10" fmla="*/ 4347062 h 4390130"/>
              <a:gd name="connsiteX0" fmla="*/ 0 w 4892574"/>
              <a:gd name="connsiteY0" fmla="*/ 4347831 h 4395010"/>
              <a:gd name="connsiteX1" fmla="*/ 329609 w 4892574"/>
              <a:gd name="connsiteY1" fmla="*/ 2965598 h 4395010"/>
              <a:gd name="connsiteX2" fmla="*/ 723013 w 4892574"/>
              <a:gd name="connsiteY2" fmla="*/ 2221319 h 4395010"/>
              <a:gd name="connsiteX3" fmla="*/ 1924493 w 4892574"/>
              <a:gd name="connsiteY3" fmla="*/ 1434510 h 4395010"/>
              <a:gd name="connsiteX4" fmla="*/ 2849525 w 4892574"/>
              <a:gd name="connsiteY4" fmla="*/ 1019840 h 4395010"/>
              <a:gd name="connsiteX5" fmla="*/ 3965944 w 4892574"/>
              <a:gd name="connsiteY5" fmla="*/ 573273 h 4395010"/>
              <a:gd name="connsiteX6" fmla="*/ 4455041 w 4892574"/>
              <a:gd name="connsiteY6" fmla="*/ 435049 h 4395010"/>
              <a:gd name="connsiteX7" fmla="*/ 4837813 w 4892574"/>
              <a:gd name="connsiteY7" fmla="*/ 222398 h 4395010"/>
              <a:gd name="connsiteX8" fmla="*/ 4890986 w 4892574"/>
              <a:gd name="connsiteY8" fmla="*/ 3923454 h 4395010"/>
              <a:gd name="connsiteX9" fmla="*/ 3220906 w 4892574"/>
              <a:gd name="connsiteY9" fmla="*/ 4347739 h 4395010"/>
              <a:gd name="connsiteX10" fmla="*/ 0 w 4892574"/>
              <a:gd name="connsiteY10" fmla="*/ 4347831 h 4395010"/>
              <a:gd name="connsiteX0" fmla="*/ 0 w 4896457"/>
              <a:gd name="connsiteY0" fmla="*/ 3978766 h 4025945"/>
              <a:gd name="connsiteX1" fmla="*/ 329609 w 4896457"/>
              <a:gd name="connsiteY1" fmla="*/ 2596533 h 4025945"/>
              <a:gd name="connsiteX2" fmla="*/ 723013 w 4896457"/>
              <a:gd name="connsiteY2" fmla="*/ 1852254 h 4025945"/>
              <a:gd name="connsiteX3" fmla="*/ 1924493 w 4896457"/>
              <a:gd name="connsiteY3" fmla="*/ 1065445 h 4025945"/>
              <a:gd name="connsiteX4" fmla="*/ 2849525 w 4896457"/>
              <a:gd name="connsiteY4" fmla="*/ 650775 h 4025945"/>
              <a:gd name="connsiteX5" fmla="*/ 3965944 w 4896457"/>
              <a:gd name="connsiteY5" fmla="*/ 204208 h 4025945"/>
              <a:gd name="connsiteX6" fmla="*/ 4455041 w 4896457"/>
              <a:gd name="connsiteY6" fmla="*/ 65984 h 4025945"/>
              <a:gd name="connsiteX7" fmla="*/ 4848450 w 4896457"/>
              <a:gd name="connsiteY7" fmla="*/ 351979 h 4025945"/>
              <a:gd name="connsiteX8" fmla="*/ 4890986 w 4896457"/>
              <a:gd name="connsiteY8" fmla="*/ 3554389 h 4025945"/>
              <a:gd name="connsiteX9" fmla="*/ 3220906 w 4896457"/>
              <a:gd name="connsiteY9" fmla="*/ 3978674 h 4025945"/>
              <a:gd name="connsiteX10" fmla="*/ 0 w 4896457"/>
              <a:gd name="connsiteY10" fmla="*/ 3978766 h 4025945"/>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03169"/>
              <a:gd name="connsiteX1" fmla="*/ 329609 w 4896457"/>
              <a:gd name="connsiteY1" fmla="*/ 2596533 h 4003169"/>
              <a:gd name="connsiteX2" fmla="*/ 723013 w 4896457"/>
              <a:gd name="connsiteY2" fmla="*/ 1852254 h 4003169"/>
              <a:gd name="connsiteX3" fmla="*/ 1924493 w 4896457"/>
              <a:gd name="connsiteY3" fmla="*/ 1065445 h 4003169"/>
              <a:gd name="connsiteX4" fmla="*/ 2849525 w 4896457"/>
              <a:gd name="connsiteY4" fmla="*/ 650775 h 4003169"/>
              <a:gd name="connsiteX5" fmla="*/ 3965944 w 4896457"/>
              <a:gd name="connsiteY5" fmla="*/ 204208 h 4003169"/>
              <a:gd name="connsiteX6" fmla="*/ 4455041 w 4896457"/>
              <a:gd name="connsiteY6" fmla="*/ 65984 h 4003169"/>
              <a:gd name="connsiteX7" fmla="*/ 4848450 w 4896457"/>
              <a:gd name="connsiteY7" fmla="*/ 351979 h 4003169"/>
              <a:gd name="connsiteX8" fmla="*/ 4890986 w 4896457"/>
              <a:gd name="connsiteY8" fmla="*/ 3554389 h 4003169"/>
              <a:gd name="connsiteX9" fmla="*/ 2072053 w 4896457"/>
              <a:gd name="connsiteY9" fmla="*/ 3968064 h 4003169"/>
              <a:gd name="connsiteX10" fmla="*/ 0 w 4896457"/>
              <a:gd name="connsiteY10" fmla="*/ 3978766 h 4003169"/>
              <a:gd name="connsiteX0" fmla="*/ 0 w 4933536"/>
              <a:gd name="connsiteY0" fmla="*/ 4004518 h 4257136"/>
              <a:gd name="connsiteX1" fmla="*/ 329609 w 4933536"/>
              <a:gd name="connsiteY1" fmla="*/ 2622285 h 4257136"/>
              <a:gd name="connsiteX2" fmla="*/ 723013 w 4933536"/>
              <a:gd name="connsiteY2" fmla="*/ 1878006 h 4257136"/>
              <a:gd name="connsiteX3" fmla="*/ 1924493 w 4933536"/>
              <a:gd name="connsiteY3" fmla="*/ 1091197 h 4257136"/>
              <a:gd name="connsiteX4" fmla="*/ 2849525 w 4933536"/>
              <a:gd name="connsiteY4" fmla="*/ 676527 h 4257136"/>
              <a:gd name="connsiteX5" fmla="*/ 3965944 w 4933536"/>
              <a:gd name="connsiteY5" fmla="*/ 229960 h 4257136"/>
              <a:gd name="connsiteX6" fmla="*/ 4455041 w 4933536"/>
              <a:gd name="connsiteY6" fmla="*/ 91736 h 4257136"/>
              <a:gd name="connsiteX7" fmla="*/ 4848450 w 4933536"/>
              <a:gd name="connsiteY7" fmla="*/ 377731 h 4257136"/>
              <a:gd name="connsiteX8" fmla="*/ 4933536 w 4933536"/>
              <a:gd name="connsiteY8" fmla="*/ 3972691 h 4257136"/>
              <a:gd name="connsiteX9" fmla="*/ 2072053 w 4933536"/>
              <a:gd name="connsiteY9" fmla="*/ 3993816 h 4257136"/>
              <a:gd name="connsiteX10" fmla="*/ 0 w 4933536"/>
              <a:gd name="connsiteY10" fmla="*/ 4004518 h 4257136"/>
              <a:gd name="connsiteX0" fmla="*/ 0 w 4933536"/>
              <a:gd name="connsiteY0" fmla="*/ 4004518 h 4004518"/>
              <a:gd name="connsiteX1" fmla="*/ 329609 w 4933536"/>
              <a:gd name="connsiteY1" fmla="*/ 2622285 h 4004518"/>
              <a:gd name="connsiteX2" fmla="*/ 723013 w 4933536"/>
              <a:gd name="connsiteY2" fmla="*/ 1878006 h 4004518"/>
              <a:gd name="connsiteX3" fmla="*/ 1924493 w 4933536"/>
              <a:gd name="connsiteY3" fmla="*/ 1091197 h 4004518"/>
              <a:gd name="connsiteX4" fmla="*/ 2849525 w 4933536"/>
              <a:gd name="connsiteY4" fmla="*/ 676527 h 4004518"/>
              <a:gd name="connsiteX5" fmla="*/ 3965944 w 4933536"/>
              <a:gd name="connsiteY5" fmla="*/ 229960 h 4004518"/>
              <a:gd name="connsiteX6" fmla="*/ 4455041 w 4933536"/>
              <a:gd name="connsiteY6" fmla="*/ 91736 h 4004518"/>
              <a:gd name="connsiteX7" fmla="*/ 4848450 w 4933536"/>
              <a:gd name="connsiteY7" fmla="*/ 377731 h 4004518"/>
              <a:gd name="connsiteX8" fmla="*/ 4933536 w 4933536"/>
              <a:gd name="connsiteY8" fmla="*/ 3972691 h 4004518"/>
              <a:gd name="connsiteX9" fmla="*/ 2072053 w 4933536"/>
              <a:gd name="connsiteY9" fmla="*/ 3993816 h 4004518"/>
              <a:gd name="connsiteX10" fmla="*/ 0 w 4933536"/>
              <a:gd name="connsiteY10" fmla="*/ 4004518 h 4004518"/>
              <a:gd name="connsiteX0" fmla="*/ 0 w 4933536"/>
              <a:gd name="connsiteY0" fmla="*/ 4031043 h 4031043"/>
              <a:gd name="connsiteX1" fmla="*/ 329609 w 4933536"/>
              <a:gd name="connsiteY1" fmla="*/ 2648810 h 4031043"/>
              <a:gd name="connsiteX2" fmla="*/ 723013 w 4933536"/>
              <a:gd name="connsiteY2" fmla="*/ 1904531 h 4031043"/>
              <a:gd name="connsiteX3" fmla="*/ 1924493 w 4933536"/>
              <a:gd name="connsiteY3" fmla="*/ 1117722 h 4031043"/>
              <a:gd name="connsiteX4" fmla="*/ 2849525 w 4933536"/>
              <a:gd name="connsiteY4" fmla="*/ 703052 h 4031043"/>
              <a:gd name="connsiteX5" fmla="*/ 3965944 w 4933536"/>
              <a:gd name="connsiteY5" fmla="*/ 256485 h 4031043"/>
              <a:gd name="connsiteX6" fmla="*/ 4455041 w 4933536"/>
              <a:gd name="connsiteY6" fmla="*/ 118261 h 4031043"/>
              <a:gd name="connsiteX7" fmla="*/ 4848450 w 4933536"/>
              <a:gd name="connsiteY7" fmla="*/ 404256 h 4031043"/>
              <a:gd name="connsiteX8" fmla="*/ 4933536 w 4933536"/>
              <a:gd name="connsiteY8" fmla="*/ 3999216 h 4031043"/>
              <a:gd name="connsiteX9" fmla="*/ 2072053 w 4933536"/>
              <a:gd name="connsiteY9" fmla="*/ 4020341 h 4031043"/>
              <a:gd name="connsiteX10" fmla="*/ 0 w 4933536"/>
              <a:gd name="connsiteY10" fmla="*/ 4031043 h 4031043"/>
              <a:gd name="connsiteX0" fmla="*/ 0 w 4933536"/>
              <a:gd name="connsiteY0" fmla="*/ 3995948 h 3995948"/>
              <a:gd name="connsiteX1" fmla="*/ 329609 w 4933536"/>
              <a:gd name="connsiteY1" fmla="*/ 2613715 h 3995948"/>
              <a:gd name="connsiteX2" fmla="*/ 723013 w 4933536"/>
              <a:gd name="connsiteY2" fmla="*/ 1869436 h 3995948"/>
              <a:gd name="connsiteX3" fmla="*/ 1924493 w 4933536"/>
              <a:gd name="connsiteY3" fmla="*/ 1082627 h 3995948"/>
              <a:gd name="connsiteX4" fmla="*/ 2849525 w 4933536"/>
              <a:gd name="connsiteY4" fmla="*/ 667957 h 3995948"/>
              <a:gd name="connsiteX5" fmla="*/ 3965944 w 4933536"/>
              <a:gd name="connsiteY5" fmla="*/ 221390 h 3995948"/>
              <a:gd name="connsiteX6" fmla="*/ 4455041 w 4933536"/>
              <a:gd name="connsiteY6" fmla="*/ 83166 h 3995948"/>
              <a:gd name="connsiteX7" fmla="*/ 4848450 w 4933536"/>
              <a:gd name="connsiteY7" fmla="*/ 369161 h 3995948"/>
              <a:gd name="connsiteX8" fmla="*/ 4933536 w 4933536"/>
              <a:gd name="connsiteY8" fmla="*/ 3964121 h 3995948"/>
              <a:gd name="connsiteX9" fmla="*/ 2072053 w 4933536"/>
              <a:gd name="connsiteY9" fmla="*/ 3985246 h 3995948"/>
              <a:gd name="connsiteX10" fmla="*/ 0 w 4933536"/>
              <a:gd name="connsiteY10" fmla="*/ 3995948 h 39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3536" h="3995948">
                <a:moveTo>
                  <a:pt x="0" y="3995948"/>
                </a:moveTo>
                <a:cubicBezTo>
                  <a:pt x="104553" y="3482041"/>
                  <a:pt x="209107" y="2968134"/>
                  <a:pt x="329609" y="2613715"/>
                </a:cubicBezTo>
                <a:cubicBezTo>
                  <a:pt x="450111" y="2259296"/>
                  <a:pt x="457199" y="2124617"/>
                  <a:pt x="723013" y="1869436"/>
                </a:cubicBezTo>
                <a:cubicBezTo>
                  <a:pt x="988827" y="1614255"/>
                  <a:pt x="1570074" y="1282873"/>
                  <a:pt x="1924493" y="1082627"/>
                </a:cubicBezTo>
                <a:cubicBezTo>
                  <a:pt x="2278912" y="882381"/>
                  <a:pt x="2509283" y="811496"/>
                  <a:pt x="2849525" y="667957"/>
                </a:cubicBezTo>
                <a:cubicBezTo>
                  <a:pt x="3189767" y="524417"/>
                  <a:pt x="3698358" y="318855"/>
                  <a:pt x="3965944" y="221390"/>
                </a:cubicBezTo>
                <a:cubicBezTo>
                  <a:pt x="4233530" y="123925"/>
                  <a:pt x="4297320" y="132805"/>
                  <a:pt x="4455041" y="83166"/>
                </a:cubicBezTo>
                <a:cubicBezTo>
                  <a:pt x="4612762" y="33527"/>
                  <a:pt x="4758064" y="-182180"/>
                  <a:pt x="4848450" y="369161"/>
                </a:cubicBezTo>
                <a:cubicBezTo>
                  <a:pt x="4938836" y="920502"/>
                  <a:pt x="4931764" y="3283637"/>
                  <a:pt x="4933536" y="3964121"/>
                </a:cubicBezTo>
                <a:cubicBezTo>
                  <a:pt x="3063104" y="4018647"/>
                  <a:pt x="2072053" y="3985246"/>
                  <a:pt x="2072053" y="3985246"/>
                </a:cubicBezTo>
                <a:lnTo>
                  <a:pt x="0" y="3995948"/>
                </a:lnTo>
                <a:close/>
              </a:path>
            </a:pathLst>
          </a:custGeom>
          <a:solidFill>
            <a:srgbClr val="FBE5D6">
              <a:alpha val="7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420856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7146</TotalTime>
  <Words>4342</Words>
  <Application>Microsoft Office PowerPoint</Application>
  <PresentationFormat>Widescreen</PresentationFormat>
  <Paragraphs>732</Paragraphs>
  <Slides>61</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F1-Score</vt:lpstr>
      <vt:lpstr>PowerPoint Presentation</vt:lpstr>
      <vt:lpstr>Receiver Operating Characteristic Curve</vt:lpstr>
      <vt:lpstr>AUC – Area Under Curve (ROC)</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66</cp:revision>
  <dcterms:created xsi:type="dcterms:W3CDTF">2023-07-02T05:28:43Z</dcterms:created>
  <dcterms:modified xsi:type="dcterms:W3CDTF">2023-08-31T05:35:13Z</dcterms:modified>
</cp:coreProperties>
</file>