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311" r:id="rId9"/>
    <p:sldId id="318" r:id="rId10"/>
    <p:sldId id="323" r:id="rId11"/>
    <p:sldId id="312" r:id="rId12"/>
    <p:sldId id="324" r:id="rId13"/>
    <p:sldId id="314" r:id="rId14"/>
    <p:sldId id="322" r:id="rId15"/>
    <p:sldId id="316" r:id="rId16"/>
    <p:sldId id="270" r:id="rId17"/>
    <p:sldId id="259" r:id="rId18"/>
    <p:sldId id="266" r:id="rId19"/>
    <p:sldId id="263" r:id="rId20"/>
    <p:sldId id="267" r:id="rId21"/>
    <p:sldId id="264" r:id="rId22"/>
    <p:sldId id="272" r:id="rId23"/>
    <p:sldId id="265" r:id="rId24"/>
    <p:sldId id="271" r:id="rId25"/>
    <p:sldId id="334" r:id="rId26"/>
    <p:sldId id="335" r:id="rId27"/>
    <p:sldId id="336" r:id="rId28"/>
    <p:sldId id="337" r:id="rId29"/>
    <p:sldId id="338" r:id="rId30"/>
    <p:sldId id="330" r:id="rId31"/>
    <p:sldId id="331" r:id="rId32"/>
    <p:sldId id="274" r:id="rId33"/>
    <p:sldId id="258" r:id="rId34"/>
    <p:sldId id="260" r:id="rId35"/>
    <p:sldId id="261" r:id="rId36"/>
    <p:sldId id="282" r:id="rId37"/>
    <p:sldId id="287" r:id="rId38"/>
    <p:sldId id="289" r:id="rId39"/>
    <p:sldId id="288" r:id="rId40"/>
    <p:sldId id="290" r:id="rId41"/>
    <p:sldId id="291" r:id="rId42"/>
    <p:sldId id="293" r:id="rId43"/>
    <p:sldId id="294" r:id="rId44"/>
    <p:sldId id="297" r:id="rId45"/>
    <p:sldId id="298" r:id="rId46"/>
    <p:sldId id="299" r:id="rId47"/>
    <p:sldId id="300" r:id="rId48"/>
    <p:sldId id="278" r:id="rId49"/>
    <p:sldId id="301" r:id="rId50"/>
    <p:sldId id="302" r:id="rId51"/>
    <p:sldId id="279" r:id="rId52"/>
    <p:sldId id="303" r:id="rId53"/>
    <p:sldId id="305" r:id="rId54"/>
    <p:sldId id="304" r:id="rId55"/>
    <p:sldId id="306" r:id="rId56"/>
    <p:sldId id="326" r:id="rId57"/>
    <p:sldId id="327" r:id="rId58"/>
    <p:sldId id="328" r:id="rId59"/>
    <p:sldId id="325" r:id="rId60"/>
    <p:sldId id="317" r:id="rId61"/>
    <p:sldId id="307" r:id="rId62"/>
    <p:sldId id="308" r:id="rId63"/>
    <p:sldId id="31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007700"/>
    <a:srgbClr val="FBE5D6"/>
    <a:srgbClr val="FF3E3E"/>
    <a:srgbClr val="6B50AC"/>
    <a:srgbClr val="427EBA"/>
    <a:srgbClr val="CE5A57"/>
    <a:srgbClr val="4472C4"/>
    <a:srgbClr val="0068B5"/>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9/4/2023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9/4/2023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10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6A3123E-4C2A-B708-3FC4-81D8A655D3F9}"/>
                  </a:ext>
                </a:extLst>
              </p:cNvPr>
              <p:cNvSpPr txBox="1">
                <a:spLocks/>
              </p:cNvSpPr>
              <p:nvPr/>
            </p:nvSpPr>
            <p:spPr>
              <a:xfrm>
                <a:off x="8103765" y="436043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cat” it is </a:t>
                </a:r>
                <a14:m>
                  <m:oMath xmlns:m="http://schemas.openxmlformats.org/officeDocument/2006/math">
                    <m:r>
                      <a:rPr lang="en-US" sz="1800" b="0" i="1" smtClean="0">
                        <a:latin typeface="Cambria Math" panose="02040503050406030204" pitchFamily="18" charset="0"/>
                      </a:rPr>
                      <m:t>≈</m:t>
                    </m:r>
                  </m:oMath>
                </a14:m>
                <a:r>
                  <a:rPr lang="en-US" sz="1800" dirty="0"/>
                  <a:t>30% unlikely to be a cat.</a:t>
                </a:r>
              </a:p>
            </p:txBody>
          </p:sp>
        </mc:Choice>
        <mc:Fallback xmlns="">
          <p:sp>
            <p:nvSpPr>
              <p:cNvPr id="6" name="Content Placeholder 2">
                <a:extLst>
                  <a:ext uri="{FF2B5EF4-FFF2-40B4-BE49-F238E27FC236}">
                    <a16:creationId xmlns:a16="http://schemas.microsoft.com/office/drawing/2014/main" id="{D6A3123E-4C2A-B708-3FC4-81D8A655D3F9}"/>
                  </a:ext>
                </a:extLst>
              </p:cNvPr>
              <p:cNvSpPr txBox="1">
                <a:spLocks noRot="1" noChangeAspect="1" noMove="1" noResize="1" noEditPoints="1" noAdjustHandles="1" noChangeArrowheads="1" noChangeShapeType="1" noTextEdit="1"/>
              </p:cNvSpPr>
              <p:nvPr/>
            </p:nvSpPr>
            <p:spPr>
              <a:xfrm>
                <a:off x="8103765" y="4360432"/>
                <a:ext cx="2877309" cy="1039279"/>
              </a:xfrm>
              <a:prstGeom prst="rect">
                <a:avLst/>
              </a:prstGeom>
              <a:blipFill>
                <a:blip r:embed="rId6"/>
                <a:stretch>
                  <a:fillRect l="-1695" t="-5263" r="-2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4586743-43A9-DC17-6C5C-1C99E71BAF0F}"/>
                  </a:ext>
                </a:extLst>
              </p:cNvPr>
              <p:cNvSpPr txBox="1">
                <a:spLocks/>
              </p:cNvSpPr>
              <p:nvPr/>
            </p:nvSpPr>
            <p:spPr>
              <a:xfrm>
                <a:off x="8103765" y="5240288"/>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84% likely to be a dog.</a:t>
                </a:r>
              </a:p>
            </p:txBody>
          </p:sp>
        </mc:Choice>
        <mc:Fallback xmlns="">
          <p:sp>
            <p:nvSpPr>
              <p:cNvPr id="7" name="Content Placeholder 2">
                <a:extLst>
                  <a:ext uri="{FF2B5EF4-FFF2-40B4-BE49-F238E27FC236}">
                    <a16:creationId xmlns:a16="http://schemas.microsoft.com/office/drawing/2014/main" id="{44586743-43A9-DC17-6C5C-1C99E71BAF0F}"/>
                  </a:ext>
                </a:extLst>
              </p:cNvPr>
              <p:cNvSpPr txBox="1">
                <a:spLocks noRot="1" noChangeAspect="1" noMove="1" noResize="1" noEditPoints="1" noAdjustHandles="1" noChangeArrowheads="1" noChangeShapeType="1" noTextEdit="1"/>
              </p:cNvSpPr>
              <p:nvPr/>
            </p:nvSpPr>
            <p:spPr>
              <a:xfrm>
                <a:off x="8103765" y="5240288"/>
                <a:ext cx="2877309" cy="1039279"/>
              </a:xfrm>
              <a:prstGeom prst="rect">
                <a:avLst/>
              </a:prstGeom>
              <a:blipFill>
                <a:blip r:embed="rId7"/>
                <a:stretch>
                  <a:fillRect l="-1695" t="-5882" r="-2754"/>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887F2-D379-1697-41E1-464229B41484}"/>
                  </a:ext>
                </a:extLst>
              </p:cNvPr>
              <p:cNvSpPr txBox="1">
                <a:spLocks/>
              </p:cNvSpPr>
              <p:nvPr/>
            </p:nvSpPr>
            <p:spPr>
              <a:xfrm>
                <a:off x="8221211" y="4478247"/>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88% likely to be a dog.</a:t>
                </a:r>
              </a:p>
            </p:txBody>
          </p:sp>
        </mc:Choice>
        <mc:Fallback xmlns="">
          <p:sp>
            <p:nvSpPr>
              <p:cNvPr id="3" name="Content Placeholder 2">
                <a:extLst>
                  <a:ext uri="{FF2B5EF4-FFF2-40B4-BE49-F238E27FC236}">
                    <a16:creationId xmlns:a16="http://schemas.microsoft.com/office/drawing/2014/main" id="{6E5887F2-D379-1697-41E1-464229B41484}"/>
                  </a:ext>
                </a:extLst>
              </p:cNvPr>
              <p:cNvSpPr txBox="1">
                <a:spLocks noRot="1" noChangeAspect="1" noMove="1" noResize="1" noEditPoints="1" noAdjustHandles="1" noChangeArrowheads="1" noChangeShapeType="1" noTextEdit="1"/>
              </p:cNvSpPr>
              <p:nvPr/>
            </p:nvSpPr>
            <p:spPr>
              <a:xfrm>
                <a:off x="8221211" y="4478247"/>
                <a:ext cx="2877309" cy="1039279"/>
              </a:xfrm>
              <a:prstGeom prst="rect">
                <a:avLst/>
              </a:prstGeom>
              <a:blipFill>
                <a:blip r:embed="rId6"/>
                <a:stretch>
                  <a:fillRect l="-1907" t="-5882" r="-2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788C94D-581F-BF62-CFEA-0D20782BC6FF}"/>
                  </a:ext>
                </a:extLst>
              </p:cNvPr>
              <p:cNvSpPr txBox="1">
                <a:spLocks/>
              </p:cNvSpPr>
              <p:nvPr/>
            </p:nvSpPr>
            <p:spPr>
              <a:xfrm>
                <a:off x="8221210" y="528094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bird” it is </a:t>
                </a:r>
                <a14:m>
                  <m:oMath xmlns:m="http://schemas.openxmlformats.org/officeDocument/2006/math">
                    <m:r>
                      <a:rPr lang="en-US" sz="1800" b="0" i="1" smtClean="0">
                        <a:latin typeface="Cambria Math" panose="02040503050406030204" pitchFamily="18" charset="0"/>
                      </a:rPr>
                      <m:t>≈</m:t>
                    </m:r>
                  </m:oMath>
                </a14:m>
                <a:r>
                  <a:rPr lang="en-US" sz="1800" dirty="0"/>
                  <a:t>48% unlikely to be a bird.</a:t>
                </a:r>
              </a:p>
            </p:txBody>
          </p:sp>
        </mc:Choice>
        <mc:Fallback xmlns="">
          <p:sp>
            <p:nvSpPr>
              <p:cNvPr id="5" name="Content Placeholder 2">
                <a:extLst>
                  <a:ext uri="{FF2B5EF4-FFF2-40B4-BE49-F238E27FC236}">
                    <a16:creationId xmlns:a16="http://schemas.microsoft.com/office/drawing/2014/main" id="{6788C94D-581F-BF62-CFEA-0D20782BC6FF}"/>
                  </a:ext>
                </a:extLst>
              </p:cNvPr>
              <p:cNvSpPr txBox="1">
                <a:spLocks noRot="1" noChangeAspect="1" noMove="1" noResize="1" noEditPoints="1" noAdjustHandles="1" noChangeArrowheads="1" noChangeShapeType="1" noTextEdit="1"/>
              </p:cNvSpPr>
              <p:nvPr/>
            </p:nvSpPr>
            <p:spPr>
              <a:xfrm>
                <a:off x="8221210" y="5280942"/>
                <a:ext cx="2877309" cy="1039279"/>
              </a:xfrm>
              <a:prstGeom prst="rect">
                <a:avLst/>
              </a:prstGeom>
              <a:blipFill>
                <a:blip r:embed="rId7"/>
                <a:stretch>
                  <a:fillRect l="-1907" t="-5263" r="-1695"/>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
        <p:nvSpPr>
          <p:cNvPr id="5" name="Content Placeholder 2">
            <a:extLst>
              <a:ext uri="{FF2B5EF4-FFF2-40B4-BE49-F238E27FC236}">
                <a16:creationId xmlns:a16="http://schemas.microsoft.com/office/drawing/2014/main" id="{4A9A2639-9198-54E5-EB7A-A7EB61ED69B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dog” or “a bird for a dog” with the least probability.</a:t>
            </a:r>
          </a:p>
        </p:txBody>
      </p:sp>
    </p:spTree>
    <p:extLst>
      <p:ext uri="{BB962C8B-B14F-4D97-AF65-F5344CB8AC3E}">
        <p14:creationId xmlns:p14="http://schemas.microsoft.com/office/powerpoint/2010/main" val="32733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E53A51-F8CF-9067-7CEF-2ECD3798A2C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bird” or “a dog for a bird” with the least probability.</a:t>
            </a:r>
          </a:p>
        </p:txBody>
      </p:sp>
    </p:spTree>
    <p:extLst>
      <p:ext uri="{BB962C8B-B14F-4D97-AF65-F5344CB8AC3E}">
        <p14:creationId xmlns:p14="http://schemas.microsoft.com/office/powerpoint/2010/main" val="39196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2233219" y="2877746"/>
                <a:ext cx="7725562" cy="76880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2233219" y="2877746"/>
                <a:ext cx="7725562" cy="76880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88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harmonic mean of precision and recall is F</a:t>
            </a:r>
            <a:r>
              <a:rPr lang="en-US" baseline="-25000" dirty="0"/>
              <a:t>1</a:t>
            </a:r>
            <a:r>
              <a:rPr lang="en-US" dirty="0"/>
              <a:t> Score. It offers a fine tradeoff between both the metrics.  </a:t>
            </a:r>
          </a:p>
        </p:txBody>
      </p:sp>
      <p:sp>
        <p:nvSpPr>
          <p:cNvPr id="3" name="Content Placeholder 2">
            <a:extLst>
              <a:ext uri="{FF2B5EF4-FFF2-40B4-BE49-F238E27FC236}">
                <a16:creationId xmlns:a16="http://schemas.microsoft.com/office/drawing/2014/main" id="{42E1631A-F153-120A-3AA5-CE6EB59C3B2E}"/>
              </a:ext>
            </a:extLst>
          </p:cNvPr>
          <p:cNvSpPr txBox="1">
            <a:spLocks/>
          </p:cNvSpPr>
          <p:nvPr/>
        </p:nvSpPr>
        <p:spPr>
          <a:xfrm>
            <a:off x="1655658"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64751D07-2696-36EA-93AD-D1354FACBD39}"/>
              </a:ext>
            </a:extLst>
          </p:cNvPr>
          <p:cNvGraphicFramePr>
            <a:graphicFrameLocks noGrp="1"/>
          </p:cNvGraphicFramePr>
          <p:nvPr>
            <p:extLst>
              <p:ext uri="{D42A27DB-BD31-4B8C-83A1-F6EECF244321}">
                <p14:modId xmlns:p14="http://schemas.microsoft.com/office/powerpoint/2010/main" val="3186141255"/>
              </p:ext>
            </p:extLst>
          </p:nvPr>
        </p:nvGraphicFramePr>
        <p:xfrm>
          <a:off x="310156" y="3947221"/>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69.</m:t>
                              </m:r>
                              <m:r>
                                <a:rPr lang="en-US" sz="1600" b="0" i="1" dirty="0" smtClean="0">
                                  <a:latin typeface="Cambria Math" panose="02040503050406030204" pitchFamily="18" charset="0"/>
                                </a:rPr>
                                <m:t>7</m:t>
                              </m:r>
                              <m:r>
                                <a:rPr lang="en-AU" sz="1600" b="0" i="1" dirty="0" smtClean="0">
                                  <a:latin typeface="Cambria Math" panose="02040503050406030204" pitchFamily="18" charset="0"/>
                                </a:rPr>
                                <m:t>2</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77</m:t>
                              </m:r>
                              <m:r>
                                <a:rPr lang="en-AU" sz="1600" b="0" i="1" dirty="0" smtClean="0">
                                  <a:latin typeface="Cambria Math" panose="02040503050406030204" pitchFamily="18" charset="0"/>
                                </a:rPr>
                                <m:t>.</m:t>
                              </m:r>
                              <m:r>
                                <a:rPr lang="en-US" sz="1600" b="0" i="1" dirty="0" smtClean="0">
                                  <a:latin typeface="Cambria Math" panose="02040503050406030204" pitchFamily="18" charset="0"/>
                                </a:rPr>
                                <m:t>55</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73</m:t>
                              </m:r>
                              <m:r>
                                <a:rPr lang="en-AU" sz="1600" b="0" i="1" dirty="0" smtClean="0">
                                  <a:latin typeface="Cambria Math" panose="02040503050406030204" pitchFamily="18" charset="0"/>
                                </a:rPr>
                                <m:t>.</m:t>
                              </m:r>
                              <m:r>
                                <a:rPr lang="en-US" sz="1600" b="0" i="1" dirty="0" smtClean="0">
                                  <a:latin typeface="Cambria Math" panose="02040503050406030204" pitchFamily="18" charset="0"/>
                                </a:rPr>
                                <m:t>42</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84</m:t>
                                </m:r>
                                <m:r>
                                  <a:rPr lang="en-US" sz="1600" i="1">
                                    <a:latin typeface="Cambria Math" panose="02040503050406030204" pitchFamily="18" charset="0"/>
                                  </a:rPr>
                                  <m:t>.</m:t>
                                </m:r>
                                <m:r>
                                  <a:rPr lang="en-US" sz="1600" b="0" i="1" smtClean="0">
                                    <a:latin typeface="Cambria Math" panose="02040503050406030204" pitchFamily="18" charset="0"/>
                                  </a:rPr>
                                  <m:t>1</m:t>
                                </m:r>
                                <m:r>
                                  <a:rPr lang="en-AU" sz="1600" b="0" i="1" smtClean="0">
                                    <a:latin typeface="Cambria Math" panose="02040503050406030204" pitchFamily="18" charset="0"/>
                                  </a:rPr>
                                  <m:t>4</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90</m:t>
                                </m:r>
                                <m:r>
                                  <a:rPr lang="en-US" sz="1600" i="1">
                                    <a:latin typeface="Cambria Math" panose="02040503050406030204" pitchFamily="18" charset="0"/>
                                  </a:rPr>
                                  <m:t>.</m:t>
                                </m:r>
                                <m:r>
                                  <a:rPr lang="en-US" sz="1600" b="0" i="1" smtClean="0">
                                    <a:latin typeface="Cambria Math" panose="02040503050406030204" pitchFamily="18" charset="0"/>
                                  </a:rPr>
                                  <m:t>00</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86</m:t>
                                </m:r>
                                <m:r>
                                  <a:rPr lang="en-US" sz="1600" i="1">
                                    <a:latin typeface="Cambria Math" panose="02040503050406030204" pitchFamily="18" charset="0"/>
                                  </a:rPr>
                                  <m:t>.</m:t>
                                </m:r>
                                <m:r>
                                  <a:rPr lang="en-US" sz="1600" b="0" i="1" smtClean="0">
                                    <a:latin typeface="Cambria Math" panose="02040503050406030204" pitchFamily="18" charset="0"/>
                                  </a:rPr>
                                  <m:t>97</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77</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70</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55</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3"/>
                          <a:stretch>
                            <a:fillRect l="-56757" t="-104598" r="-190541" b="-203448"/>
                          </a:stretch>
                        </a:blipFill>
                      </a:tcPr>
                    </a:tc>
                    <a:tc>
                      <a:txBody>
                        <a:bodyPr/>
                        <a:lstStyle/>
                        <a:p>
                          <a:endParaRPr lang="en-US"/>
                        </a:p>
                      </a:txBody>
                      <a:tcPr marL="73925" marR="73925" marT="36963" marB="36963">
                        <a:blipFill>
                          <a:blip r:embed="rId3"/>
                          <a:stretch>
                            <a:fillRect l="-164539" t="-104598" r="-100000" b="-203448"/>
                          </a:stretch>
                        </a:blipFill>
                      </a:tcPr>
                    </a:tc>
                    <a:tc>
                      <a:txBody>
                        <a:bodyPr/>
                        <a:lstStyle/>
                        <a:p>
                          <a:endParaRPr lang="en-US"/>
                        </a:p>
                      </a:txBody>
                      <a:tcPr marL="73925" marR="73925" marT="36963" marB="36963">
                        <a:blipFill>
                          <a:blip r:embed="rId3"/>
                          <a:stretch>
                            <a:fillRect l="-274265" t="-104598" r="-3676" b="-203448"/>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3"/>
                          <a:stretch>
                            <a:fillRect l="-56757" t="-202273" r="-190541" b="-101136"/>
                          </a:stretch>
                        </a:blipFill>
                      </a:tcPr>
                    </a:tc>
                    <a:tc>
                      <a:txBody>
                        <a:bodyPr/>
                        <a:lstStyle/>
                        <a:p>
                          <a:endParaRPr lang="en-US"/>
                        </a:p>
                      </a:txBody>
                      <a:tcPr marL="73925" marR="73925" marT="36963" marB="36963">
                        <a:blipFill>
                          <a:blip r:embed="rId3"/>
                          <a:stretch>
                            <a:fillRect l="-164539" t="-202273" r="-100000" b="-101136"/>
                          </a:stretch>
                        </a:blipFill>
                      </a:tcPr>
                    </a:tc>
                    <a:tc>
                      <a:txBody>
                        <a:bodyPr/>
                        <a:lstStyle/>
                        <a:p>
                          <a:endParaRPr lang="en-US"/>
                        </a:p>
                      </a:txBody>
                      <a:tcPr marL="73925" marR="73925" marT="36963" marB="36963">
                        <a:blipFill>
                          <a:blip r:embed="rId3"/>
                          <a:stretch>
                            <a:fillRect l="-274265" t="-202273" r="-3676" b="-101136"/>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3"/>
                          <a:stretch>
                            <a:fillRect l="-56757" t="-305747" r="-190541" b="-2299"/>
                          </a:stretch>
                        </a:blipFill>
                      </a:tcPr>
                    </a:tc>
                    <a:tc>
                      <a:txBody>
                        <a:bodyPr/>
                        <a:lstStyle/>
                        <a:p>
                          <a:endParaRPr lang="en-US"/>
                        </a:p>
                      </a:txBody>
                      <a:tcPr marL="73925" marR="73925" marT="36963" marB="36963">
                        <a:blipFill>
                          <a:blip r:embed="rId3"/>
                          <a:stretch>
                            <a:fillRect l="-164539" t="-305747" r="-100000" b="-2299"/>
                          </a:stretch>
                        </a:blipFill>
                      </a:tcPr>
                    </a:tc>
                    <a:tc>
                      <a:txBody>
                        <a:bodyPr/>
                        <a:lstStyle/>
                        <a:p>
                          <a:endParaRPr lang="en-US"/>
                        </a:p>
                      </a:txBody>
                      <a:tcPr marL="73925" marR="73925" marT="36963" marB="36963">
                        <a:blipFill>
                          <a:blip r:embed="rId3"/>
                          <a:stretch>
                            <a:fillRect l="-274265" t="-305747" r="-3676" b="-2299"/>
                          </a:stretch>
                        </a:blipFill>
                      </a:tcPr>
                    </a:tc>
                    <a:extLst>
                      <a:ext uri="{0D108BD9-81ED-4DB2-BD59-A6C34878D82A}">
                        <a16:rowId xmlns:a16="http://schemas.microsoft.com/office/drawing/2014/main" val="1343416302"/>
                      </a:ext>
                    </a:extLst>
                  </a:tr>
                </a:tbl>
              </a:graphicData>
            </a:graphic>
          </p:graphicFrame>
        </mc:Fallback>
      </mc:AlternateContent>
      <p:sp>
        <p:nvSpPr>
          <p:cNvPr id="18" name="Content Placeholder 2">
            <a:extLst>
              <a:ext uri="{FF2B5EF4-FFF2-40B4-BE49-F238E27FC236}">
                <a16:creationId xmlns:a16="http://schemas.microsoft.com/office/drawing/2014/main" id="{8919E49E-139C-09EA-A181-771B7B2C1848}"/>
              </a:ext>
            </a:extLst>
          </p:cNvPr>
          <p:cNvSpPr txBox="1">
            <a:spLocks/>
          </p:cNvSpPr>
          <p:nvPr/>
        </p:nvSpPr>
        <p:spPr>
          <a:xfrm>
            <a:off x="7441502"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9" name="Table 10">
            <a:extLst>
              <a:ext uri="{FF2B5EF4-FFF2-40B4-BE49-F238E27FC236}">
                <a16:creationId xmlns:a16="http://schemas.microsoft.com/office/drawing/2014/main" id="{B7256673-28A6-4067-214A-F4213FD9A8B0}"/>
              </a:ext>
            </a:extLst>
          </p:cNvPr>
          <p:cNvGraphicFramePr>
            <a:graphicFrameLocks noGrp="1"/>
          </p:cNvGraphicFramePr>
          <p:nvPr>
            <p:extLst>
              <p:ext uri="{D42A27DB-BD31-4B8C-83A1-F6EECF244321}">
                <p14:modId xmlns:p14="http://schemas.microsoft.com/office/powerpoint/2010/main" val="2014097371"/>
              </p:ext>
            </p:extLst>
          </p:nvPr>
        </p:nvGraphicFramePr>
        <p:xfrm>
          <a:off x="6096000" y="3946284"/>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m:t>
                              </m:r>
                              <m:r>
                                <a:rPr lang="en-US" sz="1600" b="0" i="1" dirty="0" smtClean="0">
                                  <a:latin typeface="Cambria Math" panose="02040503050406030204" pitchFamily="18" charset="0"/>
                                </a:rPr>
                                <m:t>3</m:t>
                              </m:r>
                              <m:r>
                                <a:rPr lang="en-AU" sz="1600" b="0" i="1" dirty="0" smtClean="0">
                                  <a:latin typeface="Cambria Math" panose="02040503050406030204" pitchFamily="18" charset="0"/>
                                </a:rPr>
                                <m:t>.</m:t>
                              </m:r>
                              <m:r>
                                <a:rPr lang="en-US" sz="1600" b="0" i="0" dirty="0" smtClean="0">
                                  <a:latin typeface="Cambria Math" panose="02040503050406030204" pitchFamily="18" charset="0"/>
                                </a:rPr>
                                <m:t>86</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70</m:t>
                              </m:r>
                              <m:r>
                                <a:rPr lang="en-AU" sz="1600" b="0" i="1" dirty="0" smtClean="0">
                                  <a:latin typeface="Cambria Math" panose="02040503050406030204" pitchFamily="18" charset="0"/>
                                </a:rPr>
                                <m:t>.</m:t>
                              </m:r>
                              <m:r>
                                <a:rPr lang="en-US" sz="1600" b="0" i="1" dirty="0" smtClean="0">
                                  <a:latin typeface="Cambria Math" panose="02040503050406030204" pitchFamily="18" charset="0"/>
                                </a:rPr>
                                <m:t>3</m:t>
                              </m:r>
                            </m:oMath>
                          </a14:m>
                          <a:r>
                            <a:rPr lang="en-US" sz="1500" dirty="0"/>
                            <a:t>7%</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66</m:t>
                              </m:r>
                              <m:r>
                                <a:rPr lang="en-AU" sz="1600" b="0" i="1" dirty="0" smtClean="0">
                                  <a:latin typeface="Cambria Math" panose="02040503050406030204" pitchFamily="18" charset="0"/>
                                </a:rPr>
                                <m:t>.</m:t>
                              </m:r>
                              <m:r>
                                <a:rPr lang="en-US" sz="1600" b="0" i="1" dirty="0" smtClean="0">
                                  <a:latin typeface="Cambria Math" panose="02040503050406030204" pitchFamily="18" charset="0"/>
                                </a:rPr>
                                <m:t>96</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m:t>
                                </m:r>
                                <m:r>
                                  <a:rPr lang="en-US" sz="1600" b="0" i="1" smtClean="0">
                                    <a:latin typeface="Cambria Math" panose="02040503050406030204" pitchFamily="18" charset="0"/>
                                  </a:rPr>
                                  <m:t>8</m:t>
                                </m:r>
                                <m:r>
                                  <a:rPr lang="en-US" sz="1600" i="1">
                                    <a:latin typeface="Cambria Math" panose="02040503050406030204" pitchFamily="18" charset="0"/>
                                  </a:rPr>
                                  <m:t>.</m:t>
                                </m:r>
                                <m:r>
                                  <a:rPr lang="en-US" sz="1600" b="0" i="1" smtClean="0">
                                    <a:latin typeface="Cambria Math" panose="02040503050406030204" pitchFamily="18" charset="0"/>
                                  </a:rPr>
                                  <m:t>66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82</m:t>
                                </m:r>
                                <m:r>
                                  <a:rPr lang="en-US" sz="1600" i="1">
                                    <a:latin typeface="Cambria Math" panose="02040503050406030204" pitchFamily="18" charset="0"/>
                                  </a:rPr>
                                  <m:t>.</m:t>
                                </m:r>
                                <m:r>
                                  <a:rPr lang="en-US" sz="1600" b="0" i="1" smtClean="0">
                                    <a:latin typeface="Cambria Math" panose="02040503050406030204" pitchFamily="18" charset="0"/>
                                  </a:rPr>
                                  <m:t>56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85</m:t>
                                </m:r>
                                <m:r>
                                  <a:rPr lang="en-US" sz="1600" i="1">
                                    <a:latin typeface="Cambria Math" panose="02040503050406030204" pitchFamily="18" charset="0"/>
                                  </a:rPr>
                                  <m:t>.</m:t>
                                </m:r>
                                <m:r>
                                  <a:rPr lang="en-US" sz="1600" b="0" i="1" smtClean="0">
                                    <a:latin typeface="Cambria Math" panose="02040503050406030204" pitchFamily="18" charset="0"/>
                                  </a:rPr>
                                  <m:t>50</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81</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4"/>
                          <a:stretch>
                            <a:fillRect l="-57333" t="-102273" r="-191333" b="-200000"/>
                          </a:stretch>
                        </a:blipFill>
                      </a:tcPr>
                    </a:tc>
                    <a:tc>
                      <a:txBody>
                        <a:bodyPr/>
                        <a:lstStyle/>
                        <a:p>
                          <a:endParaRPr lang="en-US"/>
                        </a:p>
                      </a:txBody>
                      <a:tcPr marL="73925" marR="73925" marT="36963" marB="36963">
                        <a:blipFill>
                          <a:blip r:embed="rId4"/>
                          <a:stretch>
                            <a:fillRect l="-163889" t="-102273" r="-99306" b="-200000"/>
                          </a:stretch>
                        </a:blipFill>
                      </a:tcPr>
                    </a:tc>
                    <a:tc>
                      <a:txBody>
                        <a:bodyPr/>
                        <a:lstStyle/>
                        <a:p>
                          <a:endParaRPr lang="en-US"/>
                        </a:p>
                      </a:txBody>
                      <a:tcPr marL="73925" marR="73925" marT="36963" marB="36963">
                        <a:blipFill>
                          <a:blip r:embed="rId4"/>
                          <a:stretch>
                            <a:fillRect l="-273381" t="-102273" r="-2878" b="-200000"/>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4"/>
                          <a:stretch>
                            <a:fillRect l="-57333" t="-204598" r="-191333" b="-102299"/>
                          </a:stretch>
                        </a:blipFill>
                      </a:tcPr>
                    </a:tc>
                    <a:tc>
                      <a:txBody>
                        <a:bodyPr/>
                        <a:lstStyle/>
                        <a:p>
                          <a:endParaRPr lang="en-US"/>
                        </a:p>
                      </a:txBody>
                      <a:tcPr marL="73925" marR="73925" marT="36963" marB="36963">
                        <a:blipFill>
                          <a:blip r:embed="rId4"/>
                          <a:stretch>
                            <a:fillRect l="-163889" t="-204598" r="-99306" b="-102299"/>
                          </a:stretch>
                        </a:blipFill>
                      </a:tcPr>
                    </a:tc>
                    <a:tc>
                      <a:txBody>
                        <a:bodyPr/>
                        <a:lstStyle/>
                        <a:p>
                          <a:endParaRPr lang="en-US"/>
                        </a:p>
                      </a:txBody>
                      <a:tcPr marL="73925" marR="73925" marT="36963" marB="36963">
                        <a:blipFill>
                          <a:blip r:embed="rId4"/>
                          <a:stretch>
                            <a:fillRect l="-273381" t="-204598" r="-2878" b="-102299"/>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4"/>
                          <a:stretch>
                            <a:fillRect l="-57333" t="-304598" r="-191333" b="-2299"/>
                          </a:stretch>
                        </a:blipFill>
                      </a:tcPr>
                    </a:tc>
                    <a:tc>
                      <a:txBody>
                        <a:bodyPr/>
                        <a:lstStyle/>
                        <a:p>
                          <a:endParaRPr lang="en-US"/>
                        </a:p>
                      </a:txBody>
                      <a:tcPr marL="73925" marR="73925" marT="36963" marB="36963">
                        <a:blipFill>
                          <a:blip r:embed="rId4"/>
                          <a:stretch>
                            <a:fillRect l="-163889" t="-304598" r="-99306" b="-2299"/>
                          </a:stretch>
                        </a:blipFill>
                      </a:tcPr>
                    </a:tc>
                    <a:tc>
                      <a:txBody>
                        <a:bodyPr/>
                        <a:lstStyle/>
                        <a:p>
                          <a:endParaRPr lang="en-US"/>
                        </a:p>
                      </a:txBody>
                      <a:tcPr marL="73925" marR="73925" marT="36963" marB="36963">
                        <a:blipFill>
                          <a:blip r:embed="rId4"/>
                          <a:stretch>
                            <a:fillRect l="-273381" t="-304598" r="-2878" b="-2299"/>
                          </a:stretch>
                        </a:blipFill>
                      </a:tcPr>
                    </a:tc>
                    <a:extLst>
                      <a:ext uri="{0D108BD9-81ED-4DB2-BD59-A6C34878D82A}">
                        <a16:rowId xmlns:a16="http://schemas.microsoft.com/office/drawing/2014/main" val="1343416302"/>
                      </a:ext>
                    </a:extLst>
                  </a:tr>
                </a:tbl>
              </a:graphicData>
            </a:graphic>
          </p:graphicFrame>
        </mc:Fallback>
      </mc:AlternateContent>
    </p:spTree>
    <p:extLst>
      <p:ext uri="{BB962C8B-B14F-4D97-AF65-F5344CB8AC3E}">
        <p14:creationId xmlns:p14="http://schemas.microsoft.com/office/powerpoint/2010/main" val="129970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14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Aside: A harmonic mean is chosen to find a mean with a common denominator - </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r>
                      <a:rPr lang="en-US" sz="2800" b="0" i="1" smtClean="0">
                        <a:latin typeface="Cambria Math" panose="02040503050406030204" pitchFamily="18" charset="0"/>
                      </a:rPr>
                      <m:t>𝑝𝑟𝑒𝑑𝑖𝑐𝑡𝑖𝑜𝑛𝑠</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oMath>
                </a14:m>
                <a:r>
                  <a:rPr lang="en-US" dirty="0"/>
                  <a:t> (True Positives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a:t>
                </a:r>
              </a:p>
            </p:txBody>
          </p:sp>
        </mc:Choice>
        <mc:Fallback xmlns="">
          <p:sp>
            <p:nvSpPr>
              <p:cNvPr id="4" name="Content Placeholder 2">
                <a:extLst>
                  <a:ext uri="{FF2B5EF4-FFF2-40B4-BE49-F238E27FC236}">
                    <a16:creationId xmlns:a16="http://schemas.microsoft.com/office/drawing/2014/main" id="{32211579-3B89-0650-DEC4-589F2ADE4610}"/>
                  </a:ext>
                </a:extLst>
              </p:cNvPr>
              <p:cNvSpPr txBox="1">
                <a:spLocks noRot="1" noChangeAspect="1" noMove="1" noResize="1" noEditPoints="1" noAdjustHandles="1" noChangeArrowheads="1" noChangeShapeType="1" noTextEdit="1"/>
              </p:cNvSpPr>
              <p:nvPr/>
            </p:nvSpPr>
            <p:spPr>
              <a:xfrm>
                <a:off x="838200" y="1690689"/>
                <a:ext cx="10515600" cy="1430016"/>
              </a:xfrm>
              <a:prstGeom prst="rect">
                <a:avLst/>
              </a:prstGeom>
              <a:blipFill>
                <a:blip r:embed="rId2"/>
                <a:stretch>
                  <a:fillRect l="-1217" t="-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AC161E-EC7D-FA0B-9D2D-479A7945C104}"/>
                  </a:ext>
                </a:extLst>
              </p:cNvPr>
              <p:cNvSpPr txBox="1"/>
              <p:nvPr/>
            </p:nvSpPr>
            <p:spPr>
              <a:xfrm>
                <a:off x="2078547" y="2928195"/>
                <a:ext cx="8034906" cy="16192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𝑟𝑒𝑐𝑎𝑙𝑙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a:p>
                <a:endParaRPr lang="en-US" dirty="0"/>
              </a:p>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𝑜𝑟𝑟𝑒𝑐𝑡</m:t>
                          </m:r>
                          <m:r>
                            <a:rPr lang="en-US" i="1">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rPr>
                            <m:t>𝑟𝑒𝑑𝑖𝑐𝑡𝑖𝑜𝑛𝑠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d>
                            <m:dPr>
                              <m:ctrlPr>
                                <a:rPr lang="en-AU" i="1">
                                  <a:latin typeface="Cambria Math" panose="02040503050406030204" pitchFamily="18" charset="0"/>
                                </a:rPr>
                              </m:ctrlPr>
                            </m:dPr>
                            <m:e>
                              <m:r>
                                <a:rPr lang="en-AU" i="1">
                                  <a:latin typeface="Cambria Math" panose="02040503050406030204" pitchFamily="18" charset="0"/>
                                </a:rPr>
                                <m:t>#</m:t>
                              </m:r>
                              <m:r>
                                <a:rPr lang="en-US" b="0" i="1" smtClean="0">
                                  <a:latin typeface="Cambria Math" panose="02040503050406030204" pitchFamily="18" charset="0"/>
                                </a:rPr>
                                <m:t>𝑐</m:t>
                              </m:r>
                              <m:r>
                                <a:rPr lang="en-AU"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AU" i="1">
                                  <a:latin typeface="Cambria Math" panose="02040503050406030204" pitchFamily="18" charset="0"/>
                                </a:rPr>
                                <m:t>𝑝𝑟𝑒𝑑𝑖𝑐𝑡𝑖𝑜𝑛𝑠</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𝑑𝑎𝑡𝑎</m:t>
                              </m:r>
                              <m:r>
                                <a:rPr lang="en-US" i="1">
                                  <a:latin typeface="Cambria Math" panose="02040503050406030204" pitchFamily="18" charset="0"/>
                                </a:rPr>
                                <m:t> </m:t>
                              </m:r>
                              <m:r>
                                <a:rPr lang="en-US" i="1">
                                  <a:latin typeface="Cambria Math" panose="02040503050406030204" pitchFamily="18" charset="0"/>
                                </a:rPr>
                                <m:t>𝑝𝑜𝑖𝑛𝑡𝑠</m:t>
                              </m:r>
                              <m:r>
                                <a:rPr lang="en-AU" i="1">
                                  <a:latin typeface="Cambria Math" panose="02040503050406030204" pitchFamily="18" charset="0"/>
                                </a:rPr>
                                <m:t> </m:t>
                              </m:r>
                            </m:e>
                          </m:d>
                          <m:r>
                            <a:rPr lang="en-AU" i="1">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59AC161E-EC7D-FA0B-9D2D-479A7945C104}"/>
                  </a:ext>
                </a:extLst>
              </p:cNvPr>
              <p:cNvSpPr txBox="1">
                <a:spLocks noRot="1" noChangeAspect="1" noMove="1" noResize="1" noEditPoints="1" noAdjustHandles="1" noChangeArrowheads="1" noChangeShapeType="1" noTextEdit="1"/>
              </p:cNvSpPr>
              <p:nvPr/>
            </p:nvSpPr>
            <p:spPr>
              <a:xfrm>
                <a:off x="2078547" y="2928195"/>
                <a:ext cx="8034906" cy="16192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5187865-2D8C-5BE5-0CC9-232C531CE72A}"/>
                  </a:ext>
                </a:extLst>
              </p:cNvPr>
              <p:cNvSpPr txBox="1">
                <a:spLocks/>
              </p:cNvSpPr>
              <p:nvPr/>
            </p:nvSpPr>
            <p:spPr>
              <a:xfrm>
                <a:off x="838200" y="5120943"/>
                <a:ext cx="10515600" cy="14300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model that is most effective based on F</a:t>
                </a:r>
                <a:r>
                  <a:rPr lang="en-US" baseline="-25000" dirty="0"/>
                  <a:t>1</a:t>
                </a:r>
                <a:r>
                  <a:rPr lang="en-US" dirty="0"/>
                  <a:t> Score for a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will have:</a:t>
                </a:r>
              </a:p>
              <a:p>
                <a:r>
                  <a:rPr lang="en-US" dirty="0"/>
                  <a:t>Low infiltration of other classes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b="0" dirty="0"/>
              </a:p>
              <a:p>
                <a:r>
                  <a:rPr lang="en-US" dirty="0"/>
                  <a:t>Low incorrect predictions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p:txBody>
          </p:sp>
        </mc:Choice>
        <mc:Fallback xmlns="">
          <p:sp>
            <p:nvSpPr>
              <p:cNvPr id="7" name="Content Placeholder 2">
                <a:extLst>
                  <a:ext uri="{FF2B5EF4-FFF2-40B4-BE49-F238E27FC236}">
                    <a16:creationId xmlns:a16="http://schemas.microsoft.com/office/drawing/2014/main" id="{65187865-2D8C-5BE5-0CC9-232C531CE72A}"/>
                  </a:ext>
                </a:extLst>
              </p:cNvPr>
              <p:cNvSpPr txBox="1">
                <a:spLocks noRot="1" noChangeAspect="1" noMove="1" noResize="1" noEditPoints="1" noAdjustHandles="1" noChangeArrowheads="1" noChangeShapeType="1" noTextEdit="1"/>
              </p:cNvSpPr>
              <p:nvPr/>
            </p:nvSpPr>
            <p:spPr>
              <a:xfrm>
                <a:off x="838200" y="5120943"/>
                <a:ext cx="10515600" cy="1430016"/>
              </a:xfrm>
              <a:prstGeom prst="rect">
                <a:avLst/>
              </a:prstGeom>
              <a:blipFill>
                <a:blip r:embed="rId4"/>
                <a:stretch>
                  <a:fillRect l="-1043" t="-6383" b="-10213"/>
                </a:stretch>
              </a:blipFill>
            </p:spPr>
            <p:txBody>
              <a:bodyPr/>
              <a:lstStyle/>
              <a:p>
                <a:r>
                  <a:rPr lang="en-US">
                    <a:noFill/>
                  </a:rPr>
                  <a:t> </a:t>
                </a:r>
              </a:p>
            </p:txBody>
          </p:sp>
        </mc:Fallback>
      </mc:AlternateContent>
    </p:spTree>
    <p:extLst>
      <p:ext uri="{BB962C8B-B14F-4D97-AF65-F5344CB8AC3E}">
        <p14:creationId xmlns:p14="http://schemas.microsoft.com/office/powerpoint/2010/main" val="4237157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865A-7FB4-F56E-9A34-DB6B64E00617}"/>
              </a:ext>
            </a:extLst>
          </p:cNvPr>
          <p:cNvSpPr>
            <a:spLocks noGrp="1"/>
          </p:cNvSpPr>
          <p:nvPr>
            <p:ph type="title"/>
          </p:nvPr>
        </p:nvSpPr>
        <p:spPr/>
        <p:txBody>
          <a:bodyPr/>
          <a:lstStyle/>
          <a:p>
            <a:r>
              <a:rPr lang="en-US" dirty="0"/>
              <a:t>Some General &amp; Corner Cases</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756255774"/>
                  </p:ext>
                </p:extLst>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r>
                            <a:rPr lang="en-US" dirty="0"/>
                            <a:t>Recall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Precision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FPR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baseline="0" dirty="0"/>
                            <a:t> Score for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panose="02040503050406030204" pitchFamily="18" charset="0"/>
                                    </a:rPr>
                                    <m:t>𝐶</m:t>
                                  </m:r>
                                </m:e>
                                <m:sub>
                                  <m:r>
                                    <a:rPr lang="en-US" i="1" baseline="0" dirty="0" smtClean="0">
                                      <a:latin typeface="Cambria Math" panose="02040503050406030204" pitchFamily="18" charset="0"/>
                                    </a:rPr>
                                    <m:t>𝑖</m:t>
                                  </m:r>
                                </m:sub>
                              </m:sSub>
                            </m:oMath>
                          </a14:m>
                          <a:r>
                            <a:rPr lang="en-US" baseline="0" dirty="0"/>
                            <a:t> </a:t>
                          </a:r>
                          <a:endParaRPr lang="en-US" baseline="-25000" dirty="0"/>
                        </a:p>
                      </a:txBody>
                      <a:tcPr/>
                    </a:tc>
                    <a:tc>
                      <a:txBody>
                        <a:bodyPr/>
                        <a:lstStyle/>
                        <a:p>
                          <a:r>
                            <a:rPr lang="en-US" baseline="0" dirty="0"/>
                            <a:t>Accuracy</a:t>
                          </a:r>
                        </a:p>
                      </a:txBody>
                      <a:tcPr/>
                    </a:tc>
                    <a:extLst>
                      <a:ext uri="{0D108BD9-81ED-4DB2-BD59-A6C34878D82A}">
                        <a16:rowId xmlns:a16="http://schemas.microsoft.com/office/drawing/2014/main" val="4160922216"/>
                      </a:ext>
                    </a:extLst>
                  </a:tr>
                  <a:tr h="370840">
                    <a:tc>
                      <a:txBody>
                        <a:bodyPr/>
                        <a:lstStyle/>
                        <a:p>
                          <a:r>
                            <a:rPr lang="en-US" dirty="0"/>
                            <a:t>Uniformly random number indicates probability for class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 &amp; using a threshold </a:t>
                          </a:r>
                          <a14:m>
                            <m:oMath xmlns:m="http://schemas.openxmlformats.org/officeDocument/2006/math">
                              <m:r>
                                <a:rPr lang="en-US" b="0" i="1" smtClean="0">
                                  <a:latin typeface="Cambria Math" panose="02040503050406030204" pitchFamily="18" charset="0"/>
                                </a:rPr>
                                <m:t>𝑡</m:t>
                              </m:r>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𝑡</m:t>
                                        </m:r>
                                      </m:e>
                                    </m:d>
                                    <m:r>
                                      <a:rPr lang="en-US" b="0" i="1" dirty="0" smtClean="0">
                                        <a:latin typeface="Cambria Math" panose="02040503050406030204" pitchFamily="18" charset="0"/>
                                      </a:rPr>
                                      <m:t> </m:t>
                                    </m:r>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𝑓</m:t>
                                        </m:r>
                                      </m:e>
                                      <m:sub>
                                        <m:r>
                                          <a:rPr lang="en-US" b="0" i="1" dirty="0" smtClean="0">
                                            <a:latin typeface="Cambria Math" panose="02040503050406030204" pitchFamily="18" charset="0"/>
                                          </a:rPr>
                                          <m:t>𝑖</m:t>
                                        </m:r>
                                      </m:sub>
                                    </m:sSub>
                                  </m:num>
                                  <m:den>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r>
                                      <a:rPr lang="en-US" b="0" i="1" dirty="0" smtClean="0">
                                        <a:latin typeface="Cambria Math" panose="02040503050406030204" pitchFamily="18" charset="0"/>
                                      </a:rPr>
                                      <m:t>𝑡</m:t>
                                    </m:r>
                                    <m:r>
                                      <a:rPr lang="en-US" b="0" i="1" dirty="0" smtClean="0">
                                        <a:latin typeface="Cambria Math" panose="02040503050406030204" pitchFamily="18" charset="0"/>
                                      </a:rPr>
                                      <m:t>)</m:t>
                                    </m:r>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𝑡</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oMath>
                            </m:oMathPara>
                          </a14:m>
                          <a:endParaRPr lang="en-US" dirty="0"/>
                        </a:p>
                      </a:txBody>
                      <a:tcPr anchor="ctr"/>
                    </a:tc>
                    <a:extLst>
                      <a:ext uri="{0D108BD9-81ED-4DB2-BD59-A6C34878D82A}">
                        <a16:rowId xmlns:a16="http://schemas.microsoft.com/office/drawing/2014/main" val="3622926673"/>
                      </a:ext>
                    </a:extLst>
                  </a:tr>
                  <a:tr h="370840">
                    <a:tc>
                      <a:txBody>
                        <a:bodyPr/>
                        <a:lstStyle/>
                        <a:p>
                          <a:r>
                            <a:rPr lang="en-US" dirty="0"/>
                            <a:t>All data is predicted</a:t>
                          </a:r>
                          <a:r>
                            <a:rPr lang="en-US" baseline="0" dirty="0"/>
                            <a:t>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extLst>
                      <a:ext uri="{0D108BD9-81ED-4DB2-BD59-A6C34878D82A}">
                        <a16:rowId xmlns:a16="http://schemas.microsoft.com/office/drawing/2014/main" val="2461876082"/>
                      </a:ext>
                    </a:extLst>
                  </a:tr>
                  <a:tr h="370840">
                    <a:tc>
                      <a:txBody>
                        <a:bodyPr/>
                        <a:lstStyle/>
                        <a:p>
                          <a:r>
                            <a:rPr lang="en-US" dirty="0"/>
                            <a:t>No data is predicted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extLst>
                      <a:ext uri="{0D108BD9-81ED-4DB2-BD59-A6C34878D82A}">
                        <a16:rowId xmlns:a16="http://schemas.microsoft.com/office/drawing/2014/main" val="2135163359"/>
                      </a:ext>
                    </a:extLst>
                  </a:tr>
                </a:tbl>
              </a:graphicData>
            </a:graphic>
          </p:graphicFrame>
        </mc:Choice>
        <mc:Fallback>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756255774"/>
                  </p:ext>
                </p:extLst>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endParaRPr lang="en-US"/>
                        </a:p>
                      </a:txBody>
                      <a:tcPr>
                        <a:blipFill>
                          <a:blip r:embed="rId2"/>
                          <a:stretch>
                            <a:fillRect l="-126563" t="-8197" r="-449609" b="-1037705"/>
                          </a:stretch>
                        </a:blipFill>
                      </a:tcPr>
                    </a:tc>
                    <a:tc>
                      <a:txBody>
                        <a:bodyPr/>
                        <a:lstStyle/>
                        <a:p>
                          <a:endParaRPr lang="en-US"/>
                        </a:p>
                      </a:txBody>
                      <a:tcPr>
                        <a:blipFill>
                          <a:blip r:embed="rId2"/>
                          <a:stretch>
                            <a:fillRect l="-186495" t="-8197" r="-270096" b="-1037705"/>
                          </a:stretch>
                        </a:blipFill>
                      </a:tcPr>
                    </a:tc>
                    <a:tc>
                      <a:txBody>
                        <a:bodyPr/>
                        <a:lstStyle/>
                        <a:p>
                          <a:endParaRPr lang="en-US"/>
                        </a:p>
                      </a:txBody>
                      <a:tcPr>
                        <a:blipFill>
                          <a:blip r:embed="rId2"/>
                          <a:stretch>
                            <a:fillRect l="-408716" t="-8197" r="-285321" b="-1037705"/>
                          </a:stretch>
                        </a:blipFill>
                      </a:tcPr>
                    </a:tc>
                    <a:tc>
                      <a:txBody>
                        <a:bodyPr/>
                        <a:lstStyle/>
                        <a:p>
                          <a:endParaRPr lang="en-US"/>
                        </a:p>
                      </a:txBody>
                      <a:tcPr>
                        <a:blipFill>
                          <a:blip r:embed="rId2"/>
                          <a:stretch>
                            <a:fillRect l="-375932" t="-8197" r="-110847" b="-1037705"/>
                          </a:stretch>
                        </a:blipFill>
                      </a:tcPr>
                    </a:tc>
                    <a:tc>
                      <a:txBody>
                        <a:bodyPr/>
                        <a:lstStyle/>
                        <a:p>
                          <a:r>
                            <a:rPr lang="en-US" baseline="0" dirty="0"/>
                            <a:t>Accuracy</a:t>
                          </a:r>
                        </a:p>
                      </a:txBody>
                      <a:tcPr/>
                    </a:tc>
                    <a:extLst>
                      <a:ext uri="{0D108BD9-81ED-4DB2-BD59-A6C34878D82A}">
                        <a16:rowId xmlns:a16="http://schemas.microsoft.com/office/drawing/2014/main" val="4160922216"/>
                      </a:ext>
                    </a:extLst>
                  </a:tr>
                  <a:tr h="1463040">
                    <a:tc>
                      <a:txBody>
                        <a:bodyPr/>
                        <a:lstStyle/>
                        <a:p>
                          <a:endParaRPr lang="en-US"/>
                        </a:p>
                      </a:txBody>
                      <a:tcPr>
                        <a:blipFill>
                          <a:blip r:embed="rId2"/>
                          <a:stretch>
                            <a:fillRect l="-310" t="-27500" r="-435604" b="-163750"/>
                          </a:stretch>
                        </a:blipFill>
                      </a:tcPr>
                    </a:tc>
                    <a:tc>
                      <a:txBody>
                        <a:bodyPr/>
                        <a:lstStyle/>
                        <a:p>
                          <a:endParaRPr lang="en-US"/>
                        </a:p>
                      </a:txBody>
                      <a:tcPr anchor="ctr">
                        <a:blipFill>
                          <a:blip r:embed="rId2"/>
                          <a:stretch>
                            <a:fillRect l="-126563" t="-27500" r="-449609" b="-163750"/>
                          </a:stretch>
                        </a:blipFill>
                      </a:tcPr>
                    </a:tc>
                    <a:tc>
                      <a:txBody>
                        <a:bodyPr/>
                        <a:lstStyle/>
                        <a:p>
                          <a:endParaRPr lang="en-US"/>
                        </a:p>
                      </a:txBody>
                      <a:tcPr anchor="ctr">
                        <a:blipFill>
                          <a:blip r:embed="rId2"/>
                          <a:stretch>
                            <a:fillRect l="-186495" t="-27500" r="-270096" b="-163750"/>
                          </a:stretch>
                        </a:blipFill>
                      </a:tcPr>
                    </a:tc>
                    <a:tc>
                      <a:txBody>
                        <a:bodyPr/>
                        <a:lstStyle/>
                        <a:p>
                          <a:endParaRPr lang="en-US"/>
                        </a:p>
                      </a:txBody>
                      <a:tcPr anchor="ctr">
                        <a:blipFill>
                          <a:blip r:embed="rId2"/>
                          <a:stretch>
                            <a:fillRect l="-408716" t="-27500" r="-285321" b="-163750"/>
                          </a:stretch>
                        </a:blipFill>
                      </a:tcPr>
                    </a:tc>
                    <a:tc>
                      <a:txBody>
                        <a:bodyPr/>
                        <a:lstStyle/>
                        <a:p>
                          <a:endParaRPr lang="en-US"/>
                        </a:p>
                      </a:txBody>
                      <a:tcPr anchor="ctr">
                        <a:blipFill>
                          <a:blip r:embed="rId2"/>
                          <a:stretch>
                            <a:fillRect l="-375932" t="-27500" r="-110847" b="-163750"/>
                          </a:stretch>
                        </a:blipFill>
                      </a:tcPr>
                    </a:tc>
                    <a:tc>
                      <a:txBody>
                        <a:bodyPr/>
                        <a:lstStyle/>
                        <a:p>
                          <a:endParaRPr lang="en-US"/>
                        </a:p>
                      </a:txBody>
                      <a:tcPr anchor="ctr">
                        <a:blipFill>
                          <a:blip r:embed="rId2"/>
                          <a:stretch>
                            <a:fillRect l="-434675" t="-27500" r="-1238" b="-163750"/>
                          </a:stretch>
                        </a:blipFill>
                      </a:tcPr>
                    </a:tc>
                    <a:extLst>
                      <a:ext uri="{0D108BD9-81ED-4DB2-BD59-A6C34878D82A}">
                        <a16:rowId xmlns:a16="http://schemas.microsoft.com/office/drawing/2014/main" val="3622926673"/>
                      </a:ext>
                    </a:extLst>
                  </a:tr>
                  <a:tr h="1188720">
                    <a:tc>
                      <a:txBody>
                        <a:bodyPr/>
                        <a:lstStyle/>
                        <a:p>
                          <a:endParaRPr lang="en-US"/>
                        </a:p>
                      </a:txBody>
                      <a:tcPr>
                        <a:blipFill>
                          <a:blip r:embed="rId2"/>
                          <a:stretch>
                            <a:fillRect l="-310" t="-156122" r="-435604" b="-100510"/>
                          </a:stretch>
                        </a:blipFill>
                      </a:tcPr>
                    </a:tc>
                    <a:tc>
                      <a:txBody>
                        <a:bodyPr/>
                        <a:lstStyle/>
                        <a:p>
                          <a:endParaRPr lang="en-US"/>
                        </a:p>
                      </a:txBody>
                      <a:tcPr anchor="ctr">
                        <a:blipFill>
                          <a:blip r:embed="rId2"/>
                          <a:stretch>
                            <a:fillRect l="-126563" t="-156122" r="-449609" b="-100510"/>
                          </a:stretch>
                        </a:blipFill>
                      </a:tcPr>
                    </a:tc>
                    <a:tc>
                      <a:txBody>
                        <a:bodyPr/>
                        <a:lstStyle/>
                        <a:p>
                          <a:endParaRPr lang="en-US"/>
                        </a:p>
                      </a:txBody>
                      <a:tcPr anchor="ctr">
                        <a:blipFill>
                          <a:blip r:embed="rId2"/>
                          <a:stretch>
                            <a:fillRect l="-186495" t="-156122" r="-270096" b="-100510"/>
                          </a:stretch>
                        </a:blipFill>
                      </a:tcPr>
                    </a:tc>
                    <a:tc>
                      <a:txBody>
                        <a:bodyPr/>
                        <a:lstStyle/>
                        <a:p>
                          <a:endParaRPr lang="en-US"/>
                        </a:p>
                      </a:txBody>
                      <a:tcPr anchor="ctr">
                        <a:blipFill>
                          <a:blip r:embed="rId2"/>
                          <a:stretch>
                            <a:fillRect l="-408716" t="-156122" r="-285321" b="-100510"/>
                          </a:stretch>
                        </a:blipFill>
                      </a:tcPr>
                    </a:tc>
                    <a:tc>
                      <a:txBody>
                        <a:bodyPr/>
                        <a:lstStyle/>
                        <a:p>
                          <a:endParaRPr lang="en-US"/>
                        </a:p>
                      </a:txBody>
                      <a:tcPr anchor="ctr">
                        <a:blipFill>
                          <a:blip r:embed="rId2"/>
                          <a:stretch>
                            <a:fillRect l="-375932" t="-156122" r="-110847" b="-100510"/>
                          </a:stretch>
                        </a:blipFill>
                      </a:tcPr>
                    </a:tc>
                    <a:tc>
                      <a:txBody>
                        <a:bodyPr/>
                        <a:lstStyle/>
                        <a:p>
                          <a:endParaRPr lang="en-US"/>
                        </a:p>
                      </a:txBody>
                      <a:tcPr anchor="ctr">
                        <a:blipFill>
                          <a:blip r:embed="rId2"/>
                          <a:stretch>
                            <a:fillRect l="-434675" t="-156122" r="-1238" b="-100510"/>
                          </a:stretch>
                        </a:blipFill>
                      </a:tcPr>
                    </a:tc>
                    <a:extLst>
                      <a:ext uri="{0D108BD9-81ED-4DB2-BD59-A6C34878D82A}">
                        <a16:rowId xmlns:a16="http://schemas.microsoft.com/office/drawing/2014/main" val="2461876082"/>
                      </a:ext>
                    </a:extLst>
                  </a:tr>
                  <a:tr h="1188720">
                    <a:tc>
                      <a:txBody>
                        <a:bodyPr/>
                        <a:lstStyle/>
                        <a:p>
                          <a:endParaRPr lang="en-US"/>
                        </a:p>
                      </a:txBody>
                      <a:tcPr>
                        <a:blipFill>
                          <a:blip r:embed="rId2"/>
                          <a:stretch>
                            <a:fillRect l="-310" t="-257436" r="-435604" b="-1026"/>
                          </a:stretch>
                        </a:blipFill>
                      </a:tcPr>
                    </a:tc>
                    <a:tc>
                      <a:txBody>
                        <a:bodyPr/>
                        <a:lstStyle/>
                        <a:p>
                          <a:endParaRPr lang="en-US"/>
                        </a:p>
                      </a:txBody>
                      <a:tcPr anchor="ctr">
                        <a:blipFill>
                          <a:blip r:embed="rId2"/>
                          <a:stretch>
                            <a:fillRect l="-126563" t="-257436" r="-449609" b="-1026"/>
                          </a:stretch>
                        </a:blipFill>
                      </a:tcPr>
                    </a:tc>
                    <a:tc>
                      <a:txBody>
                        <a:bodyPr/>
                        <a:lstStyle/>
                        <a:p>
                          <a:endParaRPr lang="en-US"/>
                        </a:p>
                      </a:txBody>
                      <a:tcPr anchor="ctr">
                        <a:blipFill>
                          <a:blip r:embed="rId2"/>
                          <a:stretch>
                            <a:fillRect l="-186495" t="-257436" r="-270096" b="-1026"/>
                          </a:stretch>
                        </a:blipFill>
                      </a:tcPr>
                    </a:tc>
                    <a:tc>
                      <a:txBody>
                        <a:bodyPr/>
                        <a:lstStyle/>
                        <a:p>
                          <a:endParaRPr lang="en-US"/>
                        </a:p>
                      </a:txBody>
                      <a:tcPr anchor="ctr">
                        <a:blipFill>
                          <a:blip r:embed="rId2"/>
                          <a:stretch>
                            <a:fillRect l="-408716" t="-257436" r="-285321" b="-1026"/>
                          </a:stretch>
                        </a:blipFill>
                      </a:tcPr>
                    </a:tc>
                    <a:tc>
                      <a:txBody>
                        <a:bodyPr/>
                        <a:lstStyle/>
                        <a:p>
                          <a:endParaRPr lang="en-US"/>
                        </a:p>
                      </a:txBody>
                      <a:tcPr anchor="ctr">
                        <a:blipFill>
                          <a:blip r:embed="rId2"/>
                          <a:stretch>
                            <a:fillRect l="-375932" t="-257436" r="-110847" b="-1026"/>
                          </a:stretch>
                        </a:blipFill>
                      </a:tcPr>
                    </a:tc>
                    <a:tc>
                      <a:txBody>
                        <a:bodyPr/>
                        <a:lstStyle/>
                        <a:p>
                          <a:endParaRPr lang="en-US"/>
                        </a:p>
                      </a:txBody>
                      <a:tcPr anchor="ctr">
                        <a:blipFill>
                          <a:blip r:embed="rId2"/>
                          <a:stretch>
                            <a:fillRect l="-434675" t="-257436" r="-1238" b="-1026"/>
                          </a:stretch>
                        </a:blipFill>
                      </a:tcPr>
                    </a:tc>
                    <a:extLst>
                      <a:ext uri="{0D108BD9-81ED-4DB2-BD59-A6C34878D82A}">
                        <a16:rowId xmlns:a16="http://schemas.microsoft.com/office/drawing/2014/main" val="213516335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85CB80-8FAA-5E64-8CF5-33D6A8DEC620}"/>
                  </a:ext>
                </a:extLst>
              </p:cNvPr>
              <p:cNvSpPr txBox="1"/>
              <p:nvPr/>
            </p:nvSpPr>
            <p:spPr>
              <a:xfrm>
                <a:off x="3048699" y="5897562"/>
                <a:ext cx="6094602"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9685CB80-8FAA-5E64-8CF5-33D6A8DEC620}"/>
                  </a:ext>
                </a:extLst>
              </p:cNvPr>
              <p:cNvSpPr txBox="1">
                <a:spLocks noRot="1" noChangeAspect="1" noMove="1" noResize="1" noEditPoints="1" noAdjustHandles="1" noChangeArrowheads="1" noChangeShapeType="1" noTextEdit="1"/>
              </p:cNvSpPr>
              <p:nvPr/>
            </p:nvSpPr>
            <p:spPr>
              <a:xfrm>
                <a:off x="3048699" y="5897562"/>
                <a:ext cx="6094602" cy="6649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794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EC5CC7-9277-FE68-89DA-F6FEFAA1E1A4}"/>
              </a:ext>
            </a:extLst>
          </p:cNvPr>
          <p:cNvGraphicFramePr>
            <a:graphicFrameLocks noGrp="1"/>
          </p:cNvGraphicFramePr>
          <p:nvPr>
            <p:ph idx="1"/>
            <p:extLst>
              <p:ext uri="{D42A27DB-BD31-4B8C-83A1-F6EECF244321}">
                <p14:modId xmlns:p14="http://schemas.microsoft.com/office/powerpoint/2010/main" val="963275429"/>
              </p:ext>
            </p:extLst>
          </p:nvPr>
        </p:nvGraphicFramePr>
        <p:xfrm>
          <a:off x="4039369" y="372130"/>
          <a:ext cx="4734047" cy="1381760"/>
        </p:xfrm>
        <a:graphic>
          <a:graphicData uri="http://schemas.openxmlformats.org/drawingml/2006/table">
            <a:tbl>
              <a:tblPr firstRow="1" bandRow="1">
                <a:tableStyleId>{5C22544A-7EE6-4342-B048-85BDC9FD1C3A}</a:tableStyleId>
              </a:tblPr>
              <a:tblGrid>
                <a:gridCol w="1618933">
                  <a:extLst>
                    <a:ext uri="{9D8B030D-6E8A-4147-A177-3AD203B41FA5}">
                      <a16:colId xmlns:a16="http://schemas.microsoft.com/office/drawing/2014/main" val="228608768"/>
                    </a:ext>
                  </a:extLst>
                </a:gridCol>
                <a:gridCol w="1557557">
                  <a:extLst>
                    <a:ext uri="{9D8B030D-6E8A-4147-A177-3AD203B41FA5}">
                      <a16:colId xmlns:a16="http://schemas.microsoft.com/office/drawing/2014/main" val="380918769"/>
                    </a:ext>
                  </a:extLst>
                </a:gridCol>
                <a:gridCol w="1557557">
                  <a:extLst>
                    <a:ext uri="{9D8B030D-6E8A-4147-A177-3AD203B41FA5}">
                      <a16:colId xmlns:a16="http://schemas.microsoft.com/office/drawing/2014/main" val="3724052745"/>
                    </a:ext>
                  </a:extLst>
                </a:gridCol>
              </a:tblGrid>
              <a:tr h="370840">
                <a:tc>
                  <a:txBody>
                    <a:bodyPr/>
                    <a:lstStyle/>
                    <a:p>
                      <a:endParaRPr lang="en-US" dirty="0"/>
                    </a:p>
                  </a:txBody>
                  <a:tcPr/>
                </a:tc>
                <a:tc>
                  <a:txBody>
                    <a:bodyPr/>
                    <a:lstStyle/>
                    <a:p>
                      <a:r>
                        <a:rPr lang="en-US" dirty="0"/>
                        <a:t>Model Positive</a:t>
                      </a:r>
                    </a:p>
                  </a:txBody>
                  <a:tcPr/>
                </a:tc>
                <a:tc>
                  <a:txBody>
                    <a:bodyPr/>
                    <a:lstStyle/>
                    <a:p>
                      <a:r>
                        <a:rPr lang="en-US" dirty="0"/>
                        <a:t>Model Negative</a:t>
                      </a:r>
                    </a:p>
                  </a:txBody>
                  <a:tcPr/>
                </a:tc>
                <a:extLst>
                  <a:ext uri="{0D108BD9-81ED-4DB2-BD59-A6C34878D82A}">
                    <a16:rowId xmlns:a16="http://schemas.microsoft.com/office/drawing/2014/main" val="3647249813"/>
                  </a:ext>
                </a:extLst>
              </a:tr>
              <a:tr h="370840">
                <a:tc>
                  <a:txBody>
                    <a:bodyPr/>
                    <a:lstStyle/>
                    <a:p>
                      <a:r>
                        <a:rPr lang="en-US" dirty="0"/>
                        <a:t>Positive = 100</a:t>
                      </a:r>
                    </a:p>
                  </a:txBody>
                  <a:tcPr/>
                </a:tc>
                <a:tc>
                  <a:txBody>
                    <a:bodyPr/>
                    <a:lstStyle/>
                    <a:p>
                      <a:r>
                        <a:rPr lang="en-US" dirty="0"/>
                        <a:t>100(1-t)</a:t>
                      </a:r>
                    </a:p>
                  </a:txBody>
                  <a:tcPr/>
                </a:tc>
                <a:tc>
                  <a:txBody>
                    <a:bodyPr/>
                    <a:lstStyle/>
                    <a:p>
                      <a:r>
                        <a:rPr lang="en-US" dirty="0"/>
                        <a:t>100t</a:t>
                      </a:r>
                    </a:p>
                  </a:txBody>
                  <a:tcPr/>
                </a:tc>
                <a:extLst>
                  <a:ext uri="{0D108BD9-81ED-4DB2-BD59-A6C34878D82A}">
                    <a16:rowId xmlns:a16="http://schemas.microsoft.com/office/drawing/2014/main" val="3565715256"/>
                  </a:ext>
                </a:extLst>
              </a:tr>
              <a:tr h="370840">
                <a:tc>
                  <a:txBody>
                    <a:bodyPr/>
                    <a:lstStyle/>
                    <a:p>
                      <a:r>
                        <a:rPr lang="en-US" dirty="0"/>
                        <a:t>Negative = 200</a:t>
                      </a:r>
                    </a:p>
                  </a:txBody>
                  <a:tcPr/>
                </a:tc>
                <a:tc>
                  <a:txBody>
                    <a:bodyPr/>
                    <a:lstStyle/>
                    <a:p>
                      <a:r>
                        <a:rPr lang="en-US" dirty="0"/>
                        <a:t>200(1-t)</a:t>
                      </a:r>
                    </a:p>
                  </a:txBody>
                  <a:tcPr/>
                </a:tc>
                <a:tc>
                  <a:txBody>
                    <a:bodyPr/>
                    <a:lstStyle/>
                    <a:p>
                      <a:r>
                        <a:rPr lang="en-US" dirty="0"/>
                        <a:t>200t</a:t>
                      </a:r>
                    </a:p>
                  </a:txBody>
                  <a:tcPr/>
                </a:tc>
                <a:extLst>
                  <a:ext uri="{0D108BD9-81ED-4DB2-BD59-A6C34878D82A}">
                    <a16:rowId xmlns:a16="http://schemas.microsoft.com/office/drawing/2014/main" val="1626347828"/>
                  </a:ext>
                </a:extLst>
              </a:tr>
            </a:tbl>
          </a:graphicData>
        </a:graphic>
      </p:graphicFrame>
      <p:sp>
        <p:nvSpPr>
          <p:cNvPr id="2" name="TextBox 1">
            <a:extLst>
              <a:ext uri="{FF2B5EF4-FFF2-40B4-BE49-F238E27FC236}">
                <a16:creationId xmlns:a16="http://schemas.microsoft.com/office/drawing/2014/main" id="{D8167584-375E-8BF9-9057-737565E3DF72}"/>
              </a:ext>
            </a:extLst>
          </p:cNvPr>
          <p:cNvSpPr txBox="1"/>
          <p:nvPr/>
        </p:nvSpPr>
        <p:spPr>
          <a:xfrm>
            <a:off x="9127222" y="1753890"/>
            <a:ext cx="261610" cy="369332"/>
          </a:xfrm>
          <a:prstGeom prst="rect">
            <a:avLst/>
          </a:prstGeom>
          <a:noFill/>
        </p:spPr>
        <p:txBody>
          <a:bodyPr wrap="none" rtlCol="0">
            <a:spAutoFit/>
          </a:bodyPr>
          <a:lstStyle/>
          <a:p>
            <a:r>
              <a:rPr lang="en-US" dirty="0"/>
              <a:t>t</a:t>
            </a:r>
          </a:p>
        </p:txBody>
      </p:sp>
      <p:cxnSp>
        <p:nvCxnSpPr>
          <p:cNvPr id="6" name="Straight Arrow Connector 5">
            <a:extLst>
              <a:ext uri="{FF2B5EF4-FFF2-40B4-BE49-F238E27FC236}">
                <a16:creationId xmlns:a16="http://schemas.microsoft.com/office/drawing/2014/main" id="{B70493EB-9077-4DA7-A401-013D76F6EFF3}"/>
              </a:ext>
            </a:extLst>
          </p:cNvPr>
          <p:cNvCxnSpPr/>
          <p:nvPr/>
        </p:nvCxnSpPr>
        <p:spPr>
          <a:xfrm>
            <a:off x="1098958" y="2108084"/>
            <a:ext cx="2021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895872-D229-0FCF-6E2F-49CA08D237F0}"/>
              </a:ext>
            </a:extLst>
          </p:cNvPr>
          <p:cNvCxnSpPr/>
          <p:nvPr/>
        </p:nvCxnSpPr>
        <p:spPr>
          <a:xfrm flipV="1">
            <a:off x="1098958" y="382222"/>
            <a:ext cx="0" cy="17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18D75-6F23-C5AA-DA5A-60359377292D}"/>
              </a:ext>
            </a:extLst>
          </p:cNvPr>
          <p:cNvSpPr txBox="1"/>
          <p:nvPr/>
        </p:nvSpPr>
        <p:spPr>
          <a:xfrm>
            <a:off x="964893" y="2108084"/>
            <a:ext cx="301686"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4C9FC7E3-4FDF-B154-3CB4-AE7A7584872E}"/>
              </a:ext>
            </a:extLst>
          </p:cNvPr>
          <p:cNvSpPr txBox="1"/>
          <p:nvPr/>
        </p:nvSpPr>
        <p:spPr>
          <a:xfrm>
            <a:off x="2376378" y="2108084"/>
            <a:ext cx="301686" cy="369332"/>
          </a:xfrm>
          <a:prstGeom prst="rect">
            <a:avLst/>
          </a:prstGeom>
          <a:noFill/>
        </p:spPr>
        <p:txBody>
          <a:bodyPr wrap="none" rtlCol="0">
            <a:spAutoFit/>
          </a:bodyPr>
          <a:lstStyle/>
          <a:p>
            <a:r>
              <a:rPr lang="en-US" dirty="0"/>
              <a:t>1</a:t>
            </a:r>
          </a:p>
        </p:txBody>
      </p:sp>
      <p:sp>
        <p:nvSpPr>
          <p:cNvPr id="15" name="Rectangle 14">
            <a:extLst>
              <a:ext uri="{FF2B5EF4-FFF2-40B4-BE49-F238E27FC236}">
                <a16:creationId xmlns:a16="http://schemas.microsoft.com/office/drawing/2014/main" id="{F32F1035-5FDC-6CAC-DA67-2C1914CAD405}"/>
              </a:ext>
            </a:extLst>
          </p:cNvPr>
          <p:cNvSpPr/>
          <p:nvPr/>
        </p:nvSpPr>
        <p:spPr>
          <a:xfrm>
            <a:off x="1098958" y="665177"/>
            <a:ext cx="1442908" cy="1442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4405EC5-934B-388E-B65C-7B1656AED4ED}"/>
              </a:ext>
            </a:extLst>
          </p:cNvPr>
          <p:cNvSpPr txBox="1"/>
          <p:nvPr/>
        </p:nvSpPr>
        <p:spPr>
          <a:xfrm>
            <a:off x="780495" y="504934"/>
            <a:ext cx="301686" cy="369332"/>
          </a:xfrm>
          <a:prstGeom prst="rect">
            <a:avLst/>
          </a:prstGeom>
          <a:noFill/>
        </p:spPr>
        <p:txBody>
          <a:bodyPr wrap="none" rtlCol="0">
            <a:spAutoFit/>
          </a:bodyPr>
          <a:lstStyle/>
          <a:p>
            <a:r>
              <a:rPr lang="en-US" dirty="0"/>
              <a:t>1</a:t>
            </a:r>
          </a:p>
        </p:txBody>
      </p:sp>
      <p:sp>
        <p:nvSpPr>
          <p:cNvPr id="17" name="Rectangle 16">
            <a:extLst>
              <a:ext uri="{FF2B5EF4-FFF2-40B4-BE49-F238E27FC236}">
                <a16:creationId xmlns:a16="http://schemas.microsoft.com/office/drawing/2014/main" id="{1BE8AEA3-741D-211A-066A-9C8C8F10727F}"/>
              </a:ext>
            </a:extLst>
          </p:cNvPr>
          <p:cNvSpPr/>
          <p:nvPr/>
        </p:nvSpPr>
        <p:spPr>
          <a:xfrm>
            <a:off x="2225161" y="665175"/>
            <a:ext cx="317888" cy="144290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1458E36-246D-D6B5-1A19-D7185D963944}"/>
              </a:ext>
            </a:extLst>
          </p:cNvPr>
          <p:cNvSpPr txBox="1"/>
          <p:nvPr/>
        </p:nvSpPr>
        <p:spPr>
          <a:xfrm>
            <a:off x="2090146" y="2102358"/>
            <a:ext cx="261610" cy="369332"/>
          </a:xfrm>
          <a:prstGeom prst="rect">
            <a:avLst/>
          </a:prstGeom>
          <a:noFill/>
        </p:spPr>
        <p:txBody>
          <a:bodyPr wrap="none" rtlCol="0">
            <a:spAutoFit/>
          </a:bodyPr>
          <a:lstStyle/>
          <a:p>
            <a:r>
              <a:rPr lang="en-US" dirty="0"/>
              <a:t>t</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0A4CBAE-1482-F138-3A9F-85141194F8C9}"/>
                  </a:ext>
                </a:extLst>
              </p:cNvPr>
              <p:cNvSpPr txBox="1"/>
              <p:nvPr/>
            </p:nvSpPr>
            <p:spPr>
              <a:xfrm>
                <a:off x="780495" y="2600128"/>
                <a:ext cx="10819002" cy="3086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𝑃</m:t>
                          </m:r>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𝑃</m:t>
                          </m:r>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en>
                          </m:f>
                        </m:den>
                      </m:f>
                      <m:r>
                        <a:rPr lang="en-US" b="0" i="0" smtClean="0">
                          <a:latin typeface="Cambria Math" panose="02040503050406030204" pitchFamily="18" charset="0"/>
                        </a:rPr>
                        <m:t>=</m:t>
                      </m:r>
                      <m:f>
                        <m:fPr>
                          <m:ctrlPr>
                            <a:rPr lang="en-US" b="0" i="0" smtClean="0">
                              <a:latin typeface="Cambria Math" panose="02040503050406030204" pitchFamily="18" charset="0"/>
                            </a:rPr>
                          </m:ctrlPr>
                        </m:fPr>
                        <m:num>
                          <m:r>
                            <a:rPr lang="en-US" b="0" i="0" smtClean="0">
                              <a:latin typeface="Cambria Math" panose="02040503050406030204" pitchFamily="18" charset="0"/>
                            </a:rPr>
                            <m:t>2</m:t>
                          </m:r>
                          <m:d>
                            <m:dPr>
                              <m:ctrlPr>
                                <a:rPr lang="en-US" b="0" i="0"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t</m:t>
                              </m:r>
                            </m:e>
                          </m:d>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f</m:t>
                              </m:r>
                            </m:e>
                            <m:sub>
                              <m:r>
                                <m:rPr>
                                  <m:sty m:val="p"/>
                                </m:rPr>
                                <a:rPr lang="en-US" b="0" i="0" smtClean="0">
                                  <a:latin typeface="Cambria Math" panose="02040503050406030204" pitchFamily="18" charset="0"/>
                                </a:rPr>
                                <m:t>p</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+1−</m:t>
                          </m:r>
                          <m:r>
                            <a:rPr lang="en-US" b="0" i="1" smtClean="0">
                              <a:latin typeface="Cambria Math" panose="02040503050406030204" pitchFamily="18" charset="0"/>
                            </a:rPr>
                            <m:t>𝑡</m:t>
                          </m:r>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𝑡</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e>
                      </m:d>
                    </m:oMath>
                  </m:oMathPara>
                </a14:m>
                <a:endParaRPr lang="en-US" dirty="0"/>
              </a:p>
            </p:txBody>
          </p:sp>
        </mc:Choice>
        <mc:Fallback>
          <p:sp>
            <p:nvSpPr>
              <p:cNvPr id="19" name="TextBox 18">
                <a:extLst>
                  <a:ext uri="{FF2B5EF4-FFF2-40B4-BE49-F238E27FC236}">
                    <a16:creationId xmlns:a16="http://schemas.microsoft.com/office/drawing/2014/main" id="{A0A4CBAE-1482-F138-3A9F-85141194F8C9}"/>
                  </a:ext>
                </a:extLst>
              </p:cNvPr>
              <p:cNvSpPr txBox="1">
                <a:spLocks noRot="1" noChangeAspect="1" noMove="1" noResize="1" noEditPoints="1" noAdjustHandles="1" noChangeArrowheads="1" noChangeShapeType="1" noTextEdit="1"/>
              </p:cNvSpPr>
              <p:nvPr/>
            </p:nvSpPr>
            <p:spPr>
              <a:xfrm>
                <a:off x="780495" y="2600128"/>
                <a:ext cx="10819002" cy="308629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504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0BADF9-A98C-701A-0CD3-359A9A8F44B6}"/>
                  </a:ext>
                </a:extLst>
              </p:cNvPr>
              <p:cNvSpPr txBox="1"/>
              <p:nvPr/>
            </p:nvSpPr>
            <p:spPr>
              <a:xfrm>
                <a:off x="686499" y="3304366"/>
                <a:ext cx="10819002" cy="3021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e>
                              </m:nary>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up>
                              <m:r>
                                <a:rPr lang="en-US" b="0" i="1" smtClean="0">
                                  <a:latin typeface="Cambria Math" panose="02040503050406030204" pitchFamily="18" charset="0"/>
                                </a:rPr>
                                <m:t>2</m:t>
                              </m:r>
                            </m:sup>
                          </m:sSubSup>
                        </m:e>
                      </m:nary>
                    </m:oMath>
                  </m:oMathPara>
                </a14:m>
                <a:endParaRPr lang="en-US" dirty="0"/>
              </a:p>
            </p:txBody>
          </p:sp>
        </mc:Choice>
        <mc:Fallback xmlns="">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686499" y="3304366"/>
                <a:ext cx="10819002" cy="3021405"/>
              </a:xfrm>
              <a:prstGeom prst="rect">
                <a:avLst/>
              </a:prstGeom>
              <a:blipFill>
                <a:blip r:embed="rId2"/>
                <a:stretch>
                  <a:fillRect/>
                </a:stretch>
              </a:blipFill>
            </p:spPr>
            <p:txBody>
              <a:bodyPr/>
              <a:lstStyle/>
              <a:p>
                <a:r>
                  <a:rPr lang="en-US">
                    <a:noFill/>
                  </a:rPr>
                  <a:t> </a:t>
                </a:r>
              </a:p>
            </p:txBody>
          </p:sp>
        </mc:Fallback>
      </mc:AlternateContent>
      <p:graphicFrame>
        <p:nvGraphicFramePr>
          <p:cNvPr id="6" name="Table 10">
            <a:extLst>
              <a:ext uri="{FF2B5EF4-FFF2-40B4-BE49-F238E27FC236}">
                <a16:creationId xmlns:a16="http://schemas.microsoft.com/office/drawing/2014/main" id="{4BABF33B-BA29-244D-37FE-07C3061B5219}"/>
              </a:ext>
            </a:extLst>
          </p:cNvPr>
          <p:cNvGraphicFramePr>
            <a:graphicFrameLocks noGrp="1"/>
          </p:cNvGraphicFramePr>
          <p:nvPr>
            <p:extLst>
              <p:ext uri="{D42A27DB-BD31-4B8C-83A1-F6EECF244321}">
                <p14:modId xmlns:p14="http://schemas.microsoft.com/office/powerpoint/2010/main" val="1839606240"/>
              </p:ext>
            </p:extLst>
          </p:nvPr>
        </p:nvGraphicFramePr>
        <p:xfrm>
          <a:off x="4929930" y="95293"/>
          <a:ext cx="2691004" cy="28103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p>
                      <a:pPr algn="ctr"/>
                      <a:r>
                        <a:rPr lang="en-US" sz="1500" b="1" dirty="0">
                          <a:solidFill>
                            <a:schemeClr val="bg1"/>
                          </a:solidFill>
                        </a:rPr>
                        <a:t>98</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p>
                      <a:pPr algn="ctr"/>
                      <a:r>
                        <a:rPr lang="en-US" sz="1500" b="1" dirty="0">
                          <a:solidFill>
                            <a:schemeClr val="bg1"/>
                          </a:solidFill>
                        </a:rPr>
                        <a:t>218</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p>
                      <a:pPr algn="ctr"/>
                      <a:r>
                        <a:rPr lang="en-US" sz="1500" b="1" dirty="0">
                          <a:solidFill>
                            <a:schemeClr val="bg1"/>
                          </a:solidFill>
                        </a:rPr>
                        <a:t>44</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Tree>
    <p:extLst>
      <p:ext uri="{BB962C8B-B14F-4D97-AF65-F5344CB8AC3E}">
        <p14:creationId xmlns:p14="http://schemas.microsoft.com/office/powerpoint/2010/main" val="230730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b="1" dirty="0"/>
              <a:t>R</a:t>
            </a:r>
            <a:r>
              <a:rPr lang="en-US" dirty="0"/>
              <a:t>eceiver </a:t>
            </a:r>
            <a:r>
              <a:rPr lang="en-US" b="1" dirty="0"/>
              <a:t>O</a:t>
            </a:r>
            <a:r>
              <a:rPr lang="en-US" dirty="0"/>
              <a:t>perating </a:t>
            </a:r>
            <a:r>
              <a:rPr lang="en-US" b="1" dirty="0"/>
              <a:t>C</a:t>
            </a:r>
            <a:r>
              <a:rPr lang="en-US" dirty="0"/>
              <a:t>haracteristic (ROC) Curve</a:t>
            </a:r>
          </a:p>
        </p:txBody>
      </p:sp>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a:xfrm>
            <a:off x="838200" y="1864722"/>
            <a:ext cx="4244085" cy="4032737"/>
          </a:xfrm>
        </p:spPr>
        <p:txBody>
          <a:bodyPr>
            <a:normAutofit fontScale="92500" lnSpcReduction="20000"/>
          </a:bodyPr>
          <a:lstStyle/>
          <a:p>
            <a:r>
              <a:rPr lang="en-AU" dirty="0"/>
              <a:t>Are the graphs between Recall and FPR for each class</a:t>
            </a:r>
          </a:p>
          <a:p>
            <a:pPr lvl="1"/>
            <a:r>
              <a:rPr lang="en-AU" dirty="0"/>
              <a:t>These are generated by varying the thresholds </a:t>
            </a:r>
          </a:p>
          <a:p>
            <a:pPr lvl="1"/>
            <a:r>
              <a:rPr lang="en-AU" dirty="0"/>
              <a:t>The threshold above which the model probability for each class signifies that the data is predicted to belong to that class. </a:t>
            </a:r>
          </a:p>
          <a:p>
            <a:r>
              <a:rPr lang="en-AU" dirty="0"/>
              <a:t>The area under the curve (</a:t>
            </a:r>
            <a:r>
              <a:rPr lang="en-AU" dirty="0" err="1"/>
              <a:t>auc</a:t>
            </a:r>
            <a:r>
              <a:rPr lang="en-AU" dirty="0"/>
              <a:t>) being:</a:t>
            </a:r>
          </a:p>
          <a:p>
            <a:pPr lvl="1"/>
            <a:r>
              <a:rPr lang="en-AU" dirty="0"/>
              <a:t>&gt; 0.5 – better performance than random model</a:t>
            </a:r>
          </a:p>
          <a:p>
            <a:pPr lvl="1"/>
            <a:r>
              <a:rPr lang="en-AU" dirty="0"/>
              <a:t>= 1 – best performance</a:t>
            </a:r>
          </a:p>
        </p:txBody>
      </p:sp>
      <p:grpSp>
        <p:nvGrpSpPr>
          <p:cNvPr id="4" name="Group 3">
            <a:extLst>
              <a:ext uri="{FF2B5EF4-FFF2-40B4-BE49-F238E27FC236}">
                <a16:creationId xmlns:a16="http://schemas.microsoft.com/office/drawing/2014/main" id="{84AED9E8-1EAF-0B23-DDC9-70EB694D1461}"/>
              </a:ext>
            </a:extLst>
          </p:cNvPr>
          <p:cNvGrpSpPr/>
          <p:nvPr/>
        </p:nvGrpSpPr>
        <p:grpSpPr>
          <a:xfrm>
            <a:off x="5911334" y="1690688"/>
            <a:ext cx="5199689" cy="4632325"/>
            <a:chOff x="5911334" y="1690688"/>
            <a:chExt cx="5199689" cy="4632325"/>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8298350" y="5901070"/>
              <a:ext cx="543739" cy="369332"/>
            </a:xfrm>
            <a:prstGeom prst="rect">
              <a:avLst/>
            </a:prstGeom>
            <a:noFill/>
          </p:spPr>
          <p:txBody>
            <a:bodyPr wrap="none" rtlCol="0">
              <a:spAutoFit/>
            </a:bodyPr>
            <a:lstStyle/>
            <a:p>
              <a:r>
                <a:rPr lang="en-AU" b="1"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22308" y="3749159"/>
              <a:ext cx="747384" cy="369332"/>
            </a:xfrm>
            <a:prstGeom prst="rect">
              <a:avLst/>
            </a:prstGeom>
            <a:noFill/>
          </p:spPr>
          <p:txBody>
            <a:bodyPr wrap="none" rtlCol="0">
              <a:spAutoFit/>
            </a:bodyPr>
            <a:lstStyle/>
            <a:p>
              <a:r>
                <a:rPr lang="en-AU" b="1" dirty="0"/>
                <a:t>Recall</a:t>
              </a:r>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5157" y="1984291"/>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5945157" y="5953681"/>
              <a:ext cx="301686" cy="369332"/>
            </a:xfrm>
            <a:prstGeom prst="rect">
              <a:avLst/>
            </a:prstGeom>
            <a:noFill/>
          </p:spPr>
          <p:txBody>
            <a:bodyPr wrap="none" rtlCol="0">
              <a:spAutoFit/>
            </a:bodyPr>
            <a:lstStyle/>
            <a:p>
              <a:r>
                <a:rPr lang="en-AU" dirty="0"/>
                <a:t>0</a:t>
              </a:r>
            </a:p>
          </p:txBody>
        </p:sp>
      </p:grpSp>
      <p:sp>
        <p:nvSpPr>
          <p:cNvPr id="7" name="TextBox 6">
            <a:extLst>
              <a:ext uri="{FF2B5EF4-FFF2-40B4-BE49-F238E27FC236}">
                <a16:creationId xmlns:a16="http://schemas.microsoft.com/office/drawing/2014/main" id="{3EC40059-6FFA-B79C-628D-A212C5F9D013}"/>
              </a:ext>
            </a:extLst>
          </p:cNvPr>
          <p:cNvSpPr txBox="1"/>
          <p:nvPr/>
        </p:nvSpPr>
        <p:spPr>
          <a:xfrm>
            <a:off x="5001387" y="5260225"/>
            <a:ext cx="1414017" cy="1477328"/>
          </a:xfrm>
          <a:prstGeom prst="rect">
            <a:avLst/>
          </a:prstGeom>
          <a:noFill/>
        </p:spPr>
        <p:txBody>
          <a:bodyPr wrap="square" rtlCol="0">
            <a:spAutoFit/>
          </a:bodyPr>
          <a:lstStyle/>
          <a:p>
            <a:r>
              <a:rPr lang="en-US" dirty="0"/>
              <a:t>No data belongs to that class i.e., threshold = 1 </a:t>
            </a:r>
          </a:p>
        </p:txBody>
      </p:sp>
      <p:cxnSp>
        <p:nvCxnSpPr>
          <p:cNvPr id="17" name="Straight Connector 16">
            <a:extLst>
              <a:ext uri="{FF2B5EF4-FFF2-40B4-BE49-F238E27FC236}">
                <a16:creationId xmlns:a16="http://schemas.microsoft.com/office/drawing/2014/main" id="{C2086822-CF06-D472-F1B5-B82B618CC445}"/>
              </a:ext>
            </a:extLst>
          </p:cNvPr>
          <p:cNvCxnSpPr>
            <a:cxnSpLocks/>
          </p:cNvCxnSpPr>
          <p:nvPr/>
        </p:nvCxnSpPr>
        <p:spPr>
          <a:xfrm>
            <a:off x="6315738" y="2168957"/>
            <a:ext cx="4616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08A-A749-8DC2-2CFC-3792166D7C35}"/>
              </a:ext>
            </a:extLst>
          </p:cNvPr>
          <p:cNvCxnSpPr>
            <a:cxnSpLocks/>
            <a:stCxn id="12" idx="0"/>
          </p:cNvCxnSpPr>
          <p:nvPr/>
        </p:nvCxnSpPr>
        <p:spPr>
          <a:xfrm flipV="1">
            <a:off x="10932257" y="2168957"/>
            <a:ext cx="0" cy="378472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5B2B23-9D77-1E88-20A6-3D426790D798}"/>
              </a:ext>
            </a:extLst>
          </p:cNvPr>
          <p:cNvSpPr txBox="1"/>
          <p:nvPr/>
        </p:nvSpPr>
        <p:spPr>
          <a:xfrm>
            <a:off x="10929688" y="1280807"/>
            <a:ext cx="1305121" cy="1754326"/>
          </a:xfrm>
          <a:prstGeom prst="rect">
            <a:avLst/>
          </a:prstGeom>
          <a:noFill/>
        </p:spPr>
        <p:txBody>
          <a:bodyPr wrap="square" rtlCol="0">
            <a:spAutoFit/>
          </a:bodyPr>
          <a:lstStyle/>
          <a:p>
            <a:r>
              <a:rPr lang="en-US" dirty="0"/>
              <a:t>All data is considered to be that class i.e., threshold = 0</a:t>
            </a:r>
          </a:p>
        </p:txBody>
      </p:sp>
      <p:cxnSp>
        <p:nvCxnSpPr>
          <p:cNvPr id="26" name="Straight Connector 25">
            <a:extLst>
              <a:ext uri="{FF2B5EF4-FFF2-40B4-BE49-F238E27FC236}">
                <a16:creationId xmlns:a16="http://schemas.microsoft.com/office/drawing/2014/main" id="{1DB14923-B3B2-55A9-83D4-03DD16BB336C}"/>
              </a:ext>
            </a:extLst>
          </p:cNvPr>
          <p:cNvCxnSpPr>
            <a:cxnSpLocks/>
          </p:cNvCxnSpPr>
          <p:nvPr/>
        </p:nvCxnSpPr>
        <p:spPr>
          <a:xfrm flipV="1">
            <a:off x="6315740" y="2168137"/>
            <a:ext cx="4616517" cy="3732932"/>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Star: 5 Points 22">
            <a:extLst>
              <a:ext uri="{FF2B5EF4-FFF2-40B4-BE49-F238E27FC236}">
                <a16:creationId xmlns:a16="http://schemas.microsoft.com/office/drawing/2014/main" id="{D91A81C4-3364-3D26-6577-98470118C2E4}"/>
              </a:ext>
            </a:extLst>
          </p:cNvPr>
          <p:cNvSpPr/>
          <p:nvPr/>
        </p:nvSpPr>
        <p:spPr>
          <a:xfrm>
            <a:off x="10834306" y="205755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A1DA0679-FEC6-E566-B0BE-E6C009759DAE}"/>
              </a:ext>
            </a:extLst>
          </p:cNvPr>
          <p:cNvSpPr/>
          <p:nvPr/>
        </p:nvSpPr>
        <p:spPr>
          <a:xfrm>
            <a:off x="6217788" y="578437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E066387-EEF9-40A4-0B4C-F42864644102}"/>
              </a:ext>
            </a:extLst>
          </p:cNvPr>
          <p:cNvSpPr txBox="1"/>
          <p:nvPr/>
        </p:nvSpPr>
        <p:spPr>
          <a:xfrm rot="19258224">
            <a:off x="7671541" y="3749157"/>
            <a:ext cx="1619354" cy="369332"/>
          </a:xfrm>
          <a:prstGeom prst="rect">
            <a:avLst/>
          </a:prstGeom>
          <a:noFill/>
        </p:spPr>
        <p:txBody>
          <a:bodyPr wrap="none" rtlCol="0">
            <a:spAutoFit/>
          </a:bodyPr>
          <a:lstStyle/>
          <a:p>
            <a:r>
              <a:rPr lang="en-US" dirty="0">
                <a:solidFill>
                  <a:schemeClr val="accent6"/>
                </a:solidFill>
              </a:rPr>
              <a:t>Random model</a:t>
            </a:r>
          </a:p>
        </p:txBody>
      </p:sp>
      <p:sp>
        <p:nvSpPr>
          <p:cNvPr id="11" name="TextBox 10">
            <a:extLst>
              <a:ext uri="{FF2B5EF4-FFF2-40B4-BE49-F238E27FC236}">
                <a16:creationId xmlns:a16="http://schemas.microsoft.com/office/drawing/2014/main" id="{1E89A098-7AF5-E539-7803-FFE980F65C49}"/>
              </a:ext>
            </a:extLst>
          </p:cNvPr>
          <p:cNvSpPr txBox="1"/>
          <p:nvPr/>
        </p:nvSpPr>
        <p:spPr>
          <a:xfrm>
            <a:off x="7810072" y="2758590"/>
            <a:ext cx="2197967" cy="646331"/>
          </a:xfrm>
          <a:prstGeom prst="rect">
            <a:avLst/>
          </a:prstGeom>
          <a:noFill/>
        </p:spPr>
        <p:txBody>
          <a:bodyPr wrap="square" rtlCol="0">
            <a:spAutoFit/>
          </a:bodyPr>
          <a:lstStyle/>
          <a:p>
            <a:r>
              <a:rPr lang="en-US" dirty="0"/>
              <a:t>Region where the model is useful</a:t>
            </a:r>
          </a:p>
        </p:txBody>
      </p:sp>
      <p:sp>
        <p:nvSpPr>
          <p:cNvPr id="16" name="Freeform: Shape 15">
            <a:extLst>
              <a:ext uri="{FF2B5EF4-FFF2-40B4-BE49-F238E27FC236}">
                <a16:creationId xmlns:a16="http://schemas.microsoft.com/office/drawing/2014/main" id="{B3F073D5-740C-28DB-D8F5-D9034177DDAA}"/>
              </a:ext>
            </a:extLst>
          </p:cNvPr>
          <p:cNvSpPr/>
          <p:nvPr/>
        </p:nvSpPr>
        <p:spPr>
          <a:xfrm>
            <a:off x="6308521" y="2164360"/>
            <a:ext cx="4630723" cy="3733101"/>
          </a:xfrm>
          <a:custGeom>
            <a:avLst/>
            <a:gdLst>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3101 h 3733101"/>
              <a:gd name="connsiteX1" fmla="*/ 109057 w 4622334"/>
              <a:gd name="connsiteY1" fmla="*/ 2877423 h 3733101"/>
              <a:gd name="connsiteX2" fmla="*/ 478173 w 4622334"/>
              <a:gd name="connsiteY2" fmla="*/ 1593908 h 3733101"/>
              <a:gd name="connsiteX3" fmla="*/ 1375795 w 4622334"/>
              <a:gd name="connsiteY3" fmla="*/ 662730 h 3733101"/>
              <a:gd name="connsiteX4" fmla="*/ 4622334 w 4622334"/>
              <a:gd name="connsiteY4" fmla="*/ 0 h 3733101"/>
              <a:gd name="connsiteX0" fmla="*/ 26232 w 4648566"/>
              <a:gd name="connsiteY0" fmla="*/ 3733101 h 3733101"/>
              <a:gd name="connsiteX1" fmla="*/ 135289 w 4648566"/>
              <a:gd name="connsiteY1" fmla="*/ 2877423 h 3733101"/>
              <a:gd name="connsiteX2" fmla="*/ 1402027 w 4648566"/>
              <a:gd name="connsiteY2" fmla="*/ 662730 h 3733101"/>
              <a:gd name="connsiteX3" fmla="*/ 4648566 w 4648566"/>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226503 w 4622334"/>
              <a:gd name="connsiteY1" fmla="*/ 2508307 h 3733101"/>
              <a:gd name="connsiteX2" fmla="*/ 1375795 w 4622334"/>
              <a:gd name="connsiteY2" fmla="*/ 662730 h 3733101"/>
              <a:gd name="connsiteX3" fmla="*/ 4622334 w 4622334"/>
              <a:gd name="connsiteY3" fmla="*/ 0 h 3733101"/>
              <a:gd name="connsiteX0" fmla="*/ 2495 w 4624829"/>
              <a:gd name="connsiteY0" fmla="*/ 3733101 h 3733101"/>
              <a:gd name="connsiteX1" fmla="*/ 228998 w 4624829"/>
              <a:gd name="connsiteY1" fmla="*/ 2508307 h 3733101"/>
              <a:gd name="connsiteX2" fmla="*/ 1378290 w 4624829"/>
              <a:gd name="connsiteY2" fmla="*/ 662730 h 3733101"/>
              <a:gd name="connsiteX3" fmla="*/ 4624829 w 4624829"/>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1392573 w 4622334"/>
              <a:gd name="connsiteY1" fmla="*/ 494950 h 3733101"/>
              <a:gd name="connsiteX2" fmla="*/ 4622334 w 4622334"/>
              <a:gd name="connsiteY2" fmla="*/ 0 h 3733101"/>
              <a:gd name="connsiteX0" fmla="*/ 0 w 4622334"/>
              <a:gd name="connsiteY0" fmla="*/ 3733101 h 3733101"/>
              <a:gd name="connsiteX1" fmla="*/ 880844 w 4622334"/>
              <a:gd name="connsiteY1" fmla="*/ 57884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931178 w 4622334"/>
              <a:gd name="connsiteY1" fmla="*/ 813732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30723"/>
              <a:gd name="connsiteY0" fmla="*/ 3733101 h 3733101"/>
              <a:gd name="connsiteX1" fmla="*/ 1191237 w 4630723"/>
              <a:gd name="connsiteY1" fmla="*/ 872455 h 3733101"/>
              <a:gd name="connsiteX2" fmla="*/ 4630723 w 4630723"/>
              <a:gd name="connsiteY2" fmla="*/ 0 h 3733101"/>
            </a:gdLst>
            <a:ahLst/>
            <a:cxnLst>
              <a:cxn ang="0">
                <a:pos x="connsiteX0" y="connsiteY0"/>
              </a:cxn>
              <a:cxn ang="0">
                <a:pos x="connsiteX1" y="connsiteY1"/>
              </a:cxn>
              <a:cxn ang="0">
                <a:pos x="connsiteX2" y="connsiteY2"/>
              </a:cxn>
            </a:cxnLst>
            <a:rect l="l" t="t" r="r" b="b"/>
            <a:pathLst>
              <a:path w="4630723" h="3733101">
                <a:moveTo>
                  <a:pt x="0" y="3733101"/>
                </a:moveTo>
                <a:cubicBezTo>
                  <a:pt x="13283" y="2831984"/>
                  <a:pt x="419450" y="1494638"/>
                  <a:pt x="1191237" y="872455"/>
                </a:cubicBezTo>
                <a:cubicBezTo>
                  <a:pt x="1963024" y="250272"/>
                  <a:pt x="3190963" y="12235"/>
                  <a:pt x="4630723" y="0"/>
                </a:cubicBezTo>
              </a:path>
            </a:pathLst>
          </a:custGeom>
          <a:ln>
            <a:solidFill>
              <a:schemeClr val="accent2">
                <a:lumMod val="75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E60109A-607B-F1C4-CEBE-030D43F6BA85}"/>
              </a:ext>
            </a:extLst>
          </p:cNvPr>
          <p:cNvSpPr txBox="1"/>
          <p:nvPr/>
        </p:nvSpPr>
        <p:spPr>
          <a:xfrm>
            <a:off x="7752671" y="4780639"/>
            <a:ext cx="2785252" cy="923330"/>
          </a:xfrm>
          <a:prstGeom prst="rect">
            <a:avLst/>
          </a:prstGeom>
          <a:noFill/>
        </p:spPr>
        <p:txBody>
          <a:bodyPr wrap="square" rtlCol="0">
            <a:spAutoFit/>
          </a:bodyPr>
          <a:lstStyle/>
          <a:p>
            <a:r>
              <a:rPr lang="en-US" dirty="0"/>
              <a:t>Region where the model is performing worse than a random model</a:t>
            </a:r>
          </a:p>
        </p:txBody>
      </p:sp>
      <p:sp>
        <p:nvSpPr>
          <p:cNvPr id="20" name="TextBox 19">
            <a:extLst>
              <a:ext uri="{FF2B5EF4-FFF2-40B4-BE49-F238E27FC236}">
                <a16:creationId xmlns:a16="http://schemas.microsoft.com/office/drawing/2014/main" id="{23C42FC7-0377-4AA2-CEFB-C99961AFE5DE}"/>
              </a:ext>
            </a:extLst>
          </p:cNvPr>
          <p:cNvSpPr txBox="1"/>
          <p:nvPr/>
        </p:nvSpPr>
        <p:spPr>
          <a:xfrm>
            <a:off x="7446765" y="2349026"/>
            <a:ext cx="2378600" cy="369332"/>
          </a:xfrm>
          <a:prstGeom prst="rect">
            <a:avLst/>
          </a:prstGeom>
          <a:solidFill>
            <a:srgbClr val="AFABAB">
              <a:alpha val="69804"/>
            </a:srgbClr>
          </a:solidFill>
        </p:spPr>
        <p:txBody>
          <a:bodyPr wrap="none" rtlCol="0">
            <a:spAutoFit/>
          </a:bodyPr>
          <a:lstStyle/>
          <a:p>
            <a:r>
              <a:rPr lang="en-US" dirty="0">
                <a:solidFill>
                  <a:schemeClr val="accent2">
                    <a:lumMod val="75000"/>
                  </a:schemeClr>
                </a:solidFill>
              </a:rPr>
              <a:t>Model Operating Curve</a:t>
            </a:r>
          </a:p>
        </p:txBody>
      </p:sp>
      <p:sp>
        <p:nvSpPr>
          <p:cNvPr id="27" name="Oval 26">
            <a:extLst>
              <a:ext uri="{FF2B5EF4-FFF2-40B4-BE49-F238E27FC236}">
                <a16:creationId xmlns:a16="http://schemas.microsoft.com/office/drawing/2014/main" id="{5C40C790-C444-CC6A-C520-A3759CE81144}"/>
              </a:ext>
            </a:extLst>
          </p:cNvPr>
          <p:cNvSpPr/>
          <p:nvPr/>
        </p:nvSpPr>
        <p:spPr>
          <a:xfrm>
            <a:off x="7114996" y="3182040"/>
            <a:ext cx="249925" cy="246960"/>
          </a:xfrm>
          <a:prstGeom prst="ellipse">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F22722-3BF5-42DA-47AB-580E0F57977E}"/>
              </a:ext>
            </a:extLst>
          </p:cNvPr>
          <p:cNvSpPr/>
          <p:nvPr/>
        </p:nvSpPr>
        <p:spPr>
          <a:xfrm>
            <a:off x="6190774" y="2066541"/>
            <a:ext cx="249925" cy="24696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15E7C2-044A-0C3C-2293-3A146027A2B1}"/>
              </a:ext>
            </a:extLst>
          </p:cNvPr>
          <p:cNvSpPr txBox="1"/>
          <p:nvPr/>
        </p:nvSpPr>
        <p:spPr>
          <a:xfrm>
            <a:off x="6338261" y="1746119"/>
            <a:ext cx="1251305" cy="369332"/>
          </a:xfrm>
          <a:prstGeom prst="rect">
            <a:avLst/>
          </a:prstGeom>
          <a:noFill/>
        </p:spPr>
        <p:txBody>
          <a:bodyPr wrap="none" rtlCol="0">
            <a:spAutoFit/>
          </a:bodyPr>
          <a:lstStyle/>
          <a:p>
            <a:r>
              <a:rPr lang="en-US" dirty="0"/>
              <a:t>Best Model</a:t>
            </a:r>
          </a:p>
        </p:txBody>
      </p:sp>
      <p:sp>
        <p:nvSpPr>
          <p:cNvPr id="30" name="TextBox 29">
            <a:extLst>
              <a:ext uri="{FF2B5EF4-FFF2-40B4-BE49-F238E27FC236}">
                <a16:creationId xmlns:a16="http://schemas.microsoft.com/office/drawing/2014/main" id="{093CE9F9-D256-79CB-FA69-BDC3B691523D}"/>
              </a:ext>
            </a:extLst>
          </p:cNvPr>
          <p:cNvSpPr txBox="1"/>
          <p:nvPr/>
        </p:nvSpPr>
        <p:spPr>
          <a:xfrm>
            <a:off x="6386927" y="3445153"/>
            <a:ext cx="2094291" cy="369332"/>
          </a:xfrm>
          <a:prstGeom prst="rect">
            <a:avLst/>
          </a:prstGeom>
          <a:solidFill>
            <a:srgbClr val="AFABAB"/>
          </a:solidFill>
        </p:spPr>
        <p:txBody>
          <a:bodyPr wrap="square" rtlCol="0">
            <a:spAutoFit/>
          </a:bodyPr>
          <a:lstStyle/>
          <a:p>
            <a:r>
              <a:rPr lang="en-US" dirty="0">
                <a:solidFill>
                  <a:schemeClr val="accent2">
                    <a:lumMod val="75000"/>
                  </a:schemeClr>
                </a:solidFill>
              </a:rPr>
              <a:t>Operating threshold</a:t>
            </a:r>
          </a:p>
        </p:txBody>
      </p:sp>
    </p:spTree>
    <p:extLst>
      <p:ext uri="{BB962C8B-B14F-4D97-AF65-F5344CB8AC3E}">
        <p14:creationId xmlns:p14="http://schemas.microsoft.com/office/powerpoint/2010/main" val="299583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2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The class is usually interpreted by setting a threshold for the probability.</a:t>
                </a:r>
              </a:p>
              <a:p>
                <a:pPr lvl="1"/>
                <a:r>
                  <a:rPr lang="en-US" b="0" i="0" dirty="0">
                    <a:latin typeface="+mj-lt"/>
                    <a:ea typeface="Cambria Math" panose="02040503050406030204" pitchFamily="18" charset="0"/>
                  </a:rPr>
                  <a:t>If</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e>
                      <m:e>
                        <m:r>
                          <a:rPr lang="en-US" b="1" i="1" smtClean="0">
                            <a:latin typeface="Cambria Math" panose="02040503050406030204" pitchFamily="18" charset="0"/>
                            <a:ea typeface="Cambria Math" panose="02040503050406030204" pitchFamily="18" charset="0"/>
                          </a:rPr>
                          <m:t>𝒙</m:t>
                        </m:r>
                      </m:e>
                    </m:d>
                    <m:r>
                      <a:rPr lang="en-US" b="0" i="0" smtClean="0">
                        <a:latin typeface="Cambria Math" panose="02040503050406030204" pitchFamily="18" charset="0"/>
                        <a:ea typeface="Cambria Math" panose="02040503050406030204" pitchFamily="18" charset="0"/>
                      </a:rPr>
                      <m:t>&gt;</m:t>
                    </m:r>
                    <m:r>
                      <m:rPr>
                        <m:sty m:val="p"/>
                      </m:rPr>
                      <a:rPr lang="en-US" b="0" i="0" smtClean="0">
                        <a:latin typeface="Cambria Math" panose="02040503050406030204" pitchFamily="18" charset="0"/>
                        <a:ea typeface="Cambria Math" panose="02040503050406030204" pitchFamily="18" charset="0"/>
                      </a:rPr>
                      <m:t>threshold</m:t>
                    </m:r>
                  </m:oMath>
                </a14:m>
                <a:r>
                  <a:rPr lang="en-US" b="0" i="0" dirty="0">
                    <a:latin typeface="+mj-lt"/>
                    <a:ea typeface="Cambria Math" panose="02040503050406030204" pitchFamily="18" charset="0"/>
                  </a:rPr>
                  <a:t> then </a:t>
                </a:r>
                <a14:m>
                  <m:oMath xmlns:m="http://schemas.openxmlformats.org/officeDocument/2006/math">
                    <m:r>
                      <a:rPr lang="en-US" b="1" i="1" dirty="0" smtClean="0">
                        <a:latin typeface="Cambria Math" panose="02040503050406030204" pitchFamily="18" charset="0"/>
                        <a:ea typeface="Cambria Math" panose="02040503050406030204" pitchFamily="18" charset="0"/>
                      </a:rPr>
                      <m:t>𝒙</m:t>
                    </m:r>
                  </m:oMath>
                </a14:m>
                <a:r>
                  <a:rPr lang="en-US" b="0" i="0" dirty="0">
                    <a:latin typeface="+mj-lt"/>
                    <a:ea typeface="Cambria Math" panose="02040503050406030204" pitchFamily="18" charset="0"/>
                  </a:rPr>
                  <a:t> is predicted to be in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m:t>
                        </m:r>
                      </m:e>
                      <m:sub>
                        <m:r>
                          <m:rPr>
                            <m:sty m:val="p"/>
                          </m:rPr>
                          <a:rPr lang="en-US" b="0" i="0" smtClean="0">
                            <a:latin typeface="Cambria Math" panose="02040503050406030204" pitchFamily="18" charset="0"/>
                            <a:ea typeface="Cambria Math" panose="02040503050406030204" pitchFamily="18" charset="0"/>
                          </a:rPr>
                          <m:t>i</m:t>
                        </m:r>
                      </m:sub>
                    </m:sSub>
                  </m:oMath>
                </a14:m>
                <a:endParaRPr lang="en-US" b="1"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3149" b="-50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7351</TotalTime>
  <Words>4881</Words>
  <Application>Microsoft Office PowerPoint</Application>
  <PresentationFormat>Widescreen</PresentationFormat>
  <Paragraphs>859</Paragraphs>
  <Slides>63</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Classification</vt:lpstr>
      <vt:lpstr>Classification</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What does Success Look Like?</vt:lpstr>
      <vt:lpstr>Accuracy</vt:lpstr>
      <vt:lpstr>Accuracy</vt:lpstr>
      <vt:lpstr>Recall</vt:lpstr>
      <vt:lpstr>Recall</vt:lpstr>
      <vt:lpstr>Precision</vt:lpstr>
      <vt:lpstr>Precision</vt:lpstr>
      <vt:lpstr>False Positive Rate (FPR)</vt:lpstr>
      <vt:lpstr>False Positive Rate (FPR)</vt:lpstr>
      <vt:lpstr>F1 Score</vt:lpstr>
      <vt:lpstr>F1 Score</vt:lpstr>
      <vt:lpstr>Some General &amp; Corner Cases</vt:lpstr>
      <vt:lpstr>PowerPoint Presentation</vt:lpstr>
      <vt:lpstr>PowerPoint Presentation</vt:lpstr>
      <vt:lpstr>Receiver Operating Characteristic (ROC) Curve</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Meenakshi Sundaram Manivannan</cp:lastModifiedBy>
  <cp:revision>73</cp:revision>
  <dcterms:created xsi:type="dcterms:W3CDTF">2023-07-02T05:28:43Z</dcterms:created>
  <dcterms:modified xsi:type="dcterms:W3CDTF">2023-09-04T07:50:33Z</dcterms:modified>
</cp:coreProperties>
</file>