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6C6"/>
    <a:srgbClr val="D5D5D5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406E-D42E-733F-386F-0335CEFE7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B0A57-2D07-8BBE-9CE8-5AFD6FAD1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A17FF-9C94-D08C-D5B1-6FF64F06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4FDB7-D0E8-E0FE-802A-5810F49D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D2861-6AE9-4397-4A71-B5B6C19D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7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8877-2B63-A5C6-ECD2-0B3A6CC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59DE7-E449-21C5-8CC6-02CC4AAA6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DBA06-B769-51FF-2C07-1D6ABC59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7A7E2-B51F-C8A6-16AD-A0737C65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49F6A-86F3-4BA9-7FBC-F73B25FF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7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B16F2-6A40-AC7E-84F3-B10D86854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2744D-065F-817E-CFD7-2F731476F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5A4EB-612E-0E5E-A4A5-ED375DE0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30100-1433-4AC2-7824-552233EC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C6133-20E5-C011-8824-E69C233C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5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5B7A-1911-4FE2-7015-CDB576FE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0F511-992D-C58B-9A15-85170C961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ECD16-4539-CEB5-3592-A8310294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03C02-A569-50BA-44A7-AD498FA2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CAC85-44FC-BB27-F010-2241D5AD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8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2D421-2830-0CD5-B0C1-5BDCD805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1BA96-82F6-892D-5C21-A7751AC89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1914C-DC34-29A9-74E9-2AA6781A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9F609-33B1-231C-2A77-242AE4E8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7E1E2-DF8D-47D2-EB3D-164BF242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5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B72D-D555-73E1-C7A2-59B62614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0DAD2-3DBD-3849-E1DD-48A325F19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B6A5D-A66A-8014-B592-4F10EBCC0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4CAA6-8473-EBBE-B039-BEE0C910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1B93A-5DC6-B51E-2678-938F7806D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680F8-1C0D-E67F-CC2F-CD0D03C9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8B23-9B1F-28F7-9D3F-9D82D46F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76FC7-3D6C-759F-DE9E-BC99ED428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62931-AEF8-AB4D-32F1-E2BE66771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E5511-128D-B56A-42D8-81498D577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D62ADB-F3F1-B318-B0B1-E990C64EC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2826D-CA8B-18E3-4FAB-3EF9E11D8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2DF66-2D58-AB6F-7422-1CB776C8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B2C77-2672-86DF-A34B-39F947B1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4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AA412-A377-DC12-4631-E2A06800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0C4107-1D59-096E-435C-AADC0B07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01DB0-A199-A5FF-FCE1-52BF7EB13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416F3-CB93-B755-AD25-6517DC40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0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A8CFD-3D40-EBBD-EC8F-6F4A7B46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243789-B813-AD88-E7EF-07E110C4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9FC4D-7853-C666-AA28-002DD81D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6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B472-E91C-849C-9642-14620A8E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28868-8704-82C1-FA2E-812343FA9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F0979-F5A7-18D0-42BD-2CF77512E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69A76-2BCF-D513-94A1-22334AFA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D3735-AB0A-0923-9100-88D195F1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8B063-E305-AAB0-D6AA-1EAD3BD4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6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D943-6E07-2C91-26A2-3BB5EFC99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5C19-8C37-B6BD-A6D9-4931E7F5B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0E101-C9DE-5F4C-85D5-363386C30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B6E78-FA38-0BB0-9146-C2B672D4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B18E8-7671-EF58-F5D4-74AA7B6D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CC77A-27DD-9C03-CEE8-4B729636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BA1E73-6014-27CB-EE2B-F6110443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8C652-E486-686A-6A81-6DA65217D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ED998-8811-9E66-61AD-81AB25841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92AB8-5F8F-4402-9592-F9413DCC0C1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86CD9-564F-32E4-B0E2-1A2D40EF4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81F19-5FEE-92CD-6459-5B0F63008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4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9AC1-5236-F67E-D339-BC7039A09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9F8B8-870D-9802-021D-E1FD560734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1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7ADF-5931-1EE7-14C9-E2FCCCFA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7D9011-C43E-22A2-124B-E5C71E289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The machine learning classification task is one of finding a probability distribution that provides a probability of an input data point belonging to any class.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Input Data Point: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Output Class: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Function: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b="0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represents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class among the n classes </a:t>
                </a:r>
                <a:r>
                  <a:rPr lang="en-US" dirty="0">
                    <a:ea typeface="Cambria Math" panose="02040503050406030204" pitchFamily="18" charset="0"/>
                  </a:rPr>
                  <a:t>present.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7D9011-C43E-22A2-124B-E5C71E289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1856" t="-210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F0D842A5-8065-E4F1-F954-583E52B57B7F}"/>
              </a:ext>
            </a:extLst>
          </p:cNvPr>
          <p:cNvGrpSpPr/>
          <p:nvPr/>
        </p:nvGrpSpPr>
        <p:grpSpPr>
          <a:xfrm>
            <a:off x="7038363" y="1690688"/>
            <a:ext cx="3726264" cy="1832382"/>
            <a:chOff x="7038363" y="1690688"/>
            <a:chExt cx="3726264" cy="183238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0CA9D6D-1D7D-6EDD-B475-A6C162F32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8363" y="2225136"/>
              <a:ext cx="755709" cy="755709"/>
            </a:xfrm>
            <a:prstGeom prst="rect">
              <a:avLst/>
            </a:prstGeom>
          </p:spPr>
        </p:pic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36B2259E-CEA6-0277-65E4-79E648FE57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6734" y="2068541"/>
              <a:ext cx="1039536" cy="5344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A5B3C07-E382-64FB-FFCC-65A3F6D23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33608" y="1690688"/>
              <a:ext cx="755709" cy="75570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692BA4-884A-AB9F-6811-B82E9FCE0E54}"/>
                </a:ext>
              </a:extLst>
            </p:cNvPr>
            <p:cNvSpPr txBox="1"/>
            <p:nvPr/>
          </p:nvSpPr>
          <p:spPr>
            <a:xfrm>
              <a:off x="9637395" y="1883876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Spam</a:t>
              </a:r>
            </a:p>
          </p:txBody>
        </p:sp>
        <p:sp>
          <p:nvSpPr>
            <p:cNvPr id="17" name="&quot;Not Allowed&quot; Symbol 16">
              <a:extLst>
                <a:ext uri="{FF2B5EF4-FFF2-40B4-BE49-F238E27FC236}">
                  <a16:creationId xmlns:a16="http://schemas.microsoft.com/office/drawing/2014/main" id="{CF03F71C-9490-79D8-BF1D-DE7C5F119830}"/>
                </a:ext>
              </a:extLst>
            </p:cNvPr>
            <p:cNvSpPr/>
            <p:nvPr/>
          </p:nvSpPr>
          <p:spPr>
            <a:xfrm>
              <a:off x="9042981" y="1900061"/>
              <a:ext cx="336962" cy="336962"/>
            </a:xfrm>
            <a:prstGeom prst="noSmoking">
              <a:avLst/>
            </a:prstGeom>
            <a:solidFill>
              <a:srgbClr val="C55A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87DB181-15CC-794C-0801-872520454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1686" y="2767361"/>
              <a:ext cx="755709" cy="75570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D965C6-F3C2-D81C-C6A1-0F6E7C00F520}"/>
                </a:ext>
              </a:extLst>
            </p:cNvPr>
            <p:cNvSpPr txBox="1"/>
            <p:nvPr/>
          </p:nvSpPr>
          <p:spPr>
            <a:xfrm>
              <a:off x="9637395" y="2951548"/>
              <a:ext cx="1127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Not Spam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2BF4E997-D05A-7B0E-663E-D1EE4C11B0EF}"/>
                </a:ext>
              </a:extLst>
            </p:cNvPr>
            <p:cNvCxnSpPr>
              <a:cxnSpLocks/>
            </p:cNvCxnSpPr>
            <p:nvPr/>
          </p:nvCxnSpPr>
          <p:spPr>
            <a:xfrm>
              <a:off x="7786734" y="2601765"/>
              <a:ext cx="1039536" cy="5344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CB8BE79-55D2-A8AA-6C69-5355C222D0EA}"/>
                </a:ext>
              </a:extLst>
            </p:cNvPr>
            <p:cNvSpPr txBox="1"/>
            <p:nvPr/>
          </p:nvSpPr>
          <p:spPr>
            <a:xfrm>
              <a:off x="7060991" y="2868989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Email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8A923D0-8ABD-CE23-5249-D667899BCCE8}"/>
              </a:ext>
            </a:extLst>
          </p:cNvPr>
          <p:cNvGrpSpPr/>
          <p:nvPr/>
        </p:nvGrpSpPr>
        <p:grpSpPr>
          <a:xfrm>
            <a:off x="7060991" y="4242687"/>
            <a:ext cx="3478959" cy="1524873"/>
            <a:chOff x="7060991" y="4242687"/>
            <a:chExt cx="3478959" cy="152487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6132BD2-058D-E6F1-2CA5-3D0E59D15DC0}"/>
                </a:ext>
              </a:extLst>
            </p:cNvPr>
            <p:cNvSpPr txBox="1"/>
            <p:nvPr/>
          </p:nvSpPr>
          <p:spPr>
            <a:xfrm>
              <a:off x="7067974" y="5354294"/>
              <a:ext cx="770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Tweet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5A508BB-0EEE-F343-7329-154A86093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0991" y="4738512"/>
              <a:ext cx="724418" cy="585572"/>
            </a:xfrm>
            <a:prstGeom prst="rect">
              <a:avLst/>
            </a:prstGeom>
          </p:spPr>
        </p:pic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094DC763-8225-61A3-465D-631309CED2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2150" y="4471287"/>
              <a:ext cx="1039536" cy="5344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EB4508A7-DA55-97EF-82CF-99220B17FC90}"/>
                </a:ext>
              </a:extLst>
            </p:cNvPr>
            <p:cNvCxnSpPr>
              <a:cxnSpLocks/>
            </p:cNvCxnSpPr>
            <p:nvPr/>
          </p:nvCxnSpPr>
          <p:spPr>
            <a:xfrm>
              <a:off x="7842150" y="5004511"/>
              <a:ext cx="1039536" cy="5344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23917A-DAD6-3582-3659-EF61A0B2B77F}"/>
                </a:ext>
              </a:extLst>
            </p:cNvPr>
            <p:cNvCxnSpPr/>
            <p:nvPr/>
          </p:nvCxnSpPr>
          <p:spPr>
            <a:xfrm>
              <a:off x="7842150" y="5004691"/>
              <a:ext cx="1039536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4EE5603-52C9-B95A-56A7-09AFC92F7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5D5D5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8933472" y="4242687"/>
              <a:ext cx="457200" cy="4572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6F92CDD-94F1-BD7D-D823-ECE454607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C6C6C6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 rot="21400440">
              <a:off x="8946343" y="4775911"/>
              <a:ext cx="465498" cy="45720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C79C009-8F99-F6EB-5B15-AB511CD1A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C6C6C6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8950492" y="5310360"/>
              <a:ext cx="457200" cy="4572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C41FA1-FE70-B758-FF4A-2C1CC8AC7242}"/>
                </a:ext>
              </a:extLst>
            </p:cNvPr>
            <p:cNvSpPr txBox="1"/>
            <p:nvPr/>
          </p:nvSpPr>
          <p:spPr>
            <a:xfrm>
              <a:off x="9637395" y="4286621"/>
              <a:ext cx="799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Happy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709DB41-8379-CDA1-9278-7538F9AAA666}"/>
                </a:ext>
              </a:extLst>
            </p:cNvPr>
            <p:cNvSpPr txBox="1"/>
            <p:nvPr/>
          </p:nvSpPr>
          <p:spPr>
            <a:xfrm>
              <a:off x="9637395" y="4762792"/>
              <a:ext cx="902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Neutral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A9AB0F0-48A9-7CDB-C3F3-51FE7996D5DF}"/>
                </a:ext>
              </a:extLst>
            </p:cNvPr>
            <p:cNvSpPr txBox="1"/>
            <p:nvPr/>
          </p:nvSpPr>
          <p:spPr>
            <a:xfrm>
              <a:off x="9637394" y="535429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356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5364-4385-6331-2E0E-02C19152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CFC62-A670-21F7-0A1B-08F4DCC6C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6081"/>
          </a:xfrm>
        </p:spPr>
        <p:txBody>
          <a:bodyPr>
            <a:normAutofit/>
          </a:bodyPr>
          <a:lstStyle/>
          <a:p>
            <a:r>
              <a:rPr lang="en-US" dirty="0"/>
              <a:t>Effectiveness of a classification system is measured by using a dataset that has existing class labels. </a:t>
            </a:r>
          </a:p>
          <a:p>
            <a:r>
              <a:rPr lang="en-US" dirty="0"/>
              <a:t>Indicators: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CB4C24-4F98-E772-A8BC-A22E9F7D878E}"/>
                  </a:ext>
                </a:extLst>
              </p:cNvPr>
              <p:cNvSpPr txBox="1"/>
              <p:nvPr/>
            </p:nvSpPr>
            <p:spPr>
              <a:xfrm>
                <a:off x="2036427" y="3429000"/>
                <a:ext cx="6094602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𝐶𝑜𝑟𝑟𝑒𝑐𝑡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𝑃𝑟𝑒𝑑𝑖𝑐𝑡𝑖𝑜𝑛𝑠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CB4C24-4F98-E772-A8BC-A22E9F7D8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427" y="3429000"/>
                <a:ext cx="6094602" cy="6183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4D50E-30AC-B0ED-E9EC-DE126F5DF01D}"/>
                  </a:ext>
                </a:extLst>
              </p:cNvPr>
              <p:cNvSpPr txBox="1"/>
              <p:nvPr/>
            </p:nvSpPr>
            <p:spPr>
              <a:xfrm>
                <a:off x="2036427" y="4334919"/>
                <a:ext cx="6094602" cy="6657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𝐶𝑜𝑟𝑟𝑒𝑐𝑡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𝑃𝑟𝑒𝑑𝑖𝑐𝑡𝑖𝑜𝑛𝑠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4D50E-30AC-B0ED-E9EC-DE126F5DF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427" y="4334919"/>
                <a:ext cx="6094602" cy="6657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9ABD4C-3B77-B5C9-0DC5-B371E4EC40B2}"/>
                  </a:ext>
                </a:extLst>
              </p:cNvPr>
              <p:cNvSpPr txBox="1"/>
              <p:nvPr/>
            </p:nvSpPr>
            <p:spPr>
              <a:xfrm>
                <a:off x="2036427" y="5401027"/>
                <a:ext cx="7725562" cy="6657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𝐶𝑜𝑟𝑟𝑒𝑐𝑡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𝑃𝑟𝑒𝑑𝑖𝑐𝑡𝑖𝑜𝑛𝑠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𝑃𝑟𝑒𝑑𝑖𝑐𝑡𝑖𝑜𝑛𝑠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9ABD4C-3B77-B5C9-0DC5-B371E4EC4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427" y="5401027"/>
                <a:ext cx="7725562" cy="6657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71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8086-4787-1459-456D-6E665718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551173-A73A-CB52-A954-90FC88F23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is Decision Tree:</a:t>
            </a:r>
          </a:p>
          <a:p>
            <a:pPr lvl="1"/>
            <a:r>
              <a:rPr lang="en-AU" dirty="0"/>
              <a:t>Supervised ML algorithm</a:t>
            </a:r>
          </a:p>
          <a:p>
            <a:pPr lvl="1"/>
            <a:r>
              <a:rPr lang="en-AU" dirty="0"/>
              <a:t>Tree structure</a:t>
            </a:r>
          </a:p>
          <a:p>
            <a:pPr lvl="1"/>
            <a:r>
              <a:rPr lang="en-AU" dirty="0"/>
              <a:t> It have root, internal and terminal nodes</a:t>
            </a:r>
          </a:p>
          <a:p>
            <a:pPr lvl="1"/>
            <a:r>
              <a:rPr lang="en-AU" dirty="0"/>
              <a:t>Construction:</a:t>
            </a:r>
          </a:p>
          <a:p>
            <a:pPr lvl="2"/>
            <a:r>
              <a:rPr lang="en-AU" dirty="0"/>
              <a:t>Recursively splitting train data set into subsets</a:t>
            </a:r>
          </a:p>
          <a:p>
            <a:pPr marL="914400" lvl="2" indent="0">
              <a:buNone/>
            </a:pPr>
            <a:r>
              <a:rPr lang="en-AU" dirty="0"/>
              <a:t>     based on the values of the attributes until</a:t>
            </a:r>
          </a:p>
          <a:p>
            <a:pPr marL="914400" lvl="2" indent="0">
              <a:buNone/>
            </a:pPr>
            <a:r>
              <a:rPr lang="en-AU" dirty="0"/>
              <a:t>     a stopping criterion is met</a:t>
            </a:r>
          </a:p>
          <a:p>
            <a:pPr lvl="2"/>
            <a:r>
              <a:rPr lang="en-AU" dirty="0"/>
              <a:t>Stopping criterion:</a:t>
            </a:r>
          </a:p>
          <a:p>
            <a:pPr lvl="3"/>
            <a:r>
              <a:rPr lang="en-AU" dirty="0"/>
              <a:t>Maximum depth of the tree</a:t>
            </a:r>
          </a:p>
          <a:p>
            <a:pPr lvl="3"/>
            <a:r>
              <a:rPr lang="en-AU" dirty="0"/>
              <a:t>Minimum number of samples required to split a node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876497F-78F8-8A32-326F-578487D54BE3}"/>
              </a:ext>
            </a:extLst>
          </p:cNvPr>
          <p:cNvGrpSpPr/>
          <p:nvPr/>
        </p:nvGrpSpPr>
        <p:grpSpPr>
          <a:xfrm>
            <a:off x="7211332" y="322340"/>
            <a:ext cx="3894818" cy="6213320"/>
            <a:chOff x="6287550" y="242604"/>
            <a:chExt cx="4008832" cy="639520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13B9216-00C1-4BF5-06A6-32EA17997C54}"/>
                </a:ext>
              </a:extLst>
            </p:cNvPr>
            <p:cNvSpPr/>
            <p:nvPr/>
          </p:nvSpPr>
          <p:spPr>
            <a:xfrm>
              <a:off x="7214533" y="618381"/>
              <a:ext cx="1350627" cy="12499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Sunny?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8B74276-07CE-D41C-0237-792824E8219B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 flipH="1">
              <a:off x="6962863" y="1868341"/>
              <a:ext cx="926984" cy="922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9927F93-B2EF-F5EF-9DB8-FE58AF54EB4F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7889847" y="1868341"/>
              <a:ext cx="843093" cy="922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7386FD-A153-80F4-14CD-BD045CDF76A7}"/>
                </a:ext>
              </a:extLst>
            </p:cNvPr>
            <p:cNvSpPr txBox="1"/>
            <p:nvPr/>
          </p:nvSpPr>
          <p:spPr>
            <a:xfrm>
              <a:off x="6940837" y="2086347"/>
              <a:ext cx="485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361A44-8B92-41BF-3738-0D173084D20D}"/>
                </a:ext>
              </a:extLst>
            </p:cNvPr>
            <p:cNvSpPr txBox="1"/>
            <p:nvPr/>
          </p:nvSpPr>
          <p:spPr>
            <a:xfrm>
              <a:off x="8490181" y="2086347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E1917C3-FB6B-E7E7-4CBC-1BE7F5575A1E}"/>
                </a:ext>
              </a:extLst>
            </p:cNvPr>
            <p:cNvSpPr/>
            <p:nvPr/>
          </p:nvSpPr>
          <p:spPr>
            <a:xfrm>
              <a:off x="8057626" y="2804020"/>
              <a:ext cx="1350627" cy="12499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Rainy?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64FA0D8-4568-D129-94A2-14C34ADDDE6B}"/>
                </a:ext>
              </a:extLst>
            </p:cNvPr>
            <p:cNvCxnSpPr/>
            <p:nvPr/>
          </p:nvCxnSpPr>
          <p:spPr>
            <a:xfrm flipH="1">
              <a:off x="7807060" y="4053980"/>
              <a:ext cx="926984" cy="922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D51714-3221-D97C-A02A-A23496FD7D07}"/>
                </a:ext>
              </a:extLst>
            </p:cNvPr>
            <p:cNvSpPr txBox="1"/>
            <p:nvPr/>
          </p:nvSpPr>
          <p:spPr>
            <a:xfrm>
              <a:off x="7889846" y="4082836"/>
              <a:ext cx="485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3EA4DD5-7BE8-BDDE-40DC-7B5729CF0B95}"/>
                </a:ext>
              </a:extLst>
            </p:cNvPr>
            <p:cNvCxnSpPr>
              <a:cxnSpLocks/>
            </p:cNvCxnSpPr>
            <p:nvPr/>
          </p:nvCxnSpPr>
          <p:spPr>
            <a:xfrm>
              <a:off x="8716684" y="3990774"/>
              <a:ext cx="843093" cy="922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29B965-74F4-134C-9E0E-A1E3ABB11A45}"/>
                </a:ext>
              </a:extLst>
            </p:cNvPr>
            <p:cNvSpPr txBox="1"/>
            <p:nvPr/>
          </p:nvSpPr>
          <p:spPr>
            <a:xfrm>
              <a:off x="9317016" y="4208780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E12593E-62BB-AEAB-7E16-B8A92DE6B379}"/>
                </a:ext>
              </a:extLst>
            </p:cNvPr>
            <p:cNvSpPr/>
            <p:nvPr/>
          </p:nvSpPr>
          <p:spPr>
            <a:xfrm>
              <a:off x="6287550" y="2791130"/>
              <a:ext cx="1350627" cy="12499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Ice Cream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C277521-CF21-9DBB-33F8-1D3AC12CDEDB}"/>
                </a:ext>
              </a:extLst>
            </p:cNvPr>
            <p:cNvSpPr/>
            <p:nvPr/>
          </p:nvSpPr>
          <p:spPr>
            <a:xfrm>
              <a:off x="7183596" y="4976769"/>
              <a:ext cx="1350627" cy="12499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Bajji</a:t>
              </a:r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7C428C6-AB59-E290-E95A-310C63863744}"/>
                </a:ext>
              </a:extLst>
            </p:cNvPr>
            <p:cNvSpPr/>
            <p:nvPr/>
          </p:nvSpPr>
          <p:spPr>
            <a:xfrm>
              <a:off x="8945755" y="4913563"/>
              <a:ext cx="1350627" cy="12499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D825B0-F275-0F56-726F-F4A042F342B1}"/>
                </a:ext>
              </a:extLst>
            </p:cNvPr>
            <p:cNvSpPr txBox="1"/>
            <p:nvPr/>
          </p:nvSpPr>
          <p:spPr>
            <a:xfrm>
              <a:off x="7296542" y="242604"/>
              <a:ext cx="11866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 Node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F840FB-AFE1-EC4E-166F-A3481068D24B}"/>
                </a:ext>
              </a:extLst>
            </p:cNvPr>
            <p:cNvSpPr txBox="1"/>
            <p:nvPr/>
          </p:nvSpPr>
          <p:spPr>
            <a:xfrm>
              <a:off x="6328967" y="3961377"/>
              <a:ext cx="1138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Leaf Node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38BCD8E-CF41-BC15-073A-F5B16DCA6394}"/>
                </a:ext>
              </a:extLst>
            </p:cNvPr>
            <p:cNvSpPr txBox="1"/>
            <p:nvPr/>
          </p:nvSpPr>
          <p:spPr>
            <a:xfrm>
              <a:off x="7068822" y="6268476"/>
              <a:ext cx="1138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Leaf Node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2AA769-8BC8-E39E-081D-B7D2A2EA2827}"/>
                </a:ext>
              </a:extLst>
            </p:cNvPr>
            <p:cNvSpPr txBox="1"/>
            <p:nvPr/>
          </p:nvSpPr>
          <p:spPr>
            <a:xfrm>
              <a:off x="9157670" y="6228755"/>
              <a:ext cx="1138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Leaf Node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89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80B9-3062-A96C-307C-4559348E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Misclassification Metric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EB75-D57C-BDBA-67D8-83BC08B6F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89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770B-7928-4294-938C-54F56640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D591D-FB53-0999-0AC9-06E05CE59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8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261DB-738A-7255-D20B-EBC43962B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2F06A-DBBA-FAC1-6F16-EDA8BADA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44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191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Decision Trees</vt:lpstr>
      <vt:lpstr>Classification</vt:lpstr>
      <vt:lpstr>Understanding Success</vt:lpstr>
      <vt:lpstr>Decision Tree</vt:lpstr>
      <vt:lpstr>Misclassification Metric</vt:lpstr>
      <vt:lpstr>Entropy Metric</vt:lpstr>
      <vt:lpstr>Gini Metric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Meenakshi Sundaram Manivannan</dc:creator>
  <cp:lastModifiedBy>Meenakshi Sundaram Manivannan</cp:lastModifiedBy>
  <cp:revision>10</cp:revision>
  <dcterms:created xsi:type="dcterms:W3CDTF">2023-07-02T05:28:43Z</dcterms:created>
  <dcterms:modified xsi:type="dcterms:W3CDTF">2023-07-03T17:34:53Z</dcterms:modified>
</cp:coreProperties>
</file>