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67" r:id="rId3"/>
    <p:sldId id="268" r:id="rId4"/>
    <p:sldId id="299" r:id="rId5"/>
    <p:sldId id="330" r:id="rId6"/>
    <p:sldId id="323" r:id="rId7"/>
    <p:sldId id="327" r:id="rId8"/>
    <p:sldId id="325" r:id="rId9"/>
    <p:sldId id="326" r:id="rId10"/>
    <p:sldId id="329" r:id="rId11"/>
    <p:sldId id="328" r:id="rId12"/>
    <p:sldId id="321" r:id="rId13"/>
    <p:sldId id="275" r:id="rId14"/>
    <p:sldId id="279" r:id="rId15"/>
    <p:sldId id="280" r:id="rId16"/>
    <p:sldId id="281" r:id="rId17"/>
    <p:sldId id="282" r:id="rId18"/>
    <p:sldId id="283" r:id="rId19"/>
    <p:sldId id="286" r:id="rId20"/>
    <p:sldId id="285" r:id="rId21"/>
    <p:sldId id="278" r:id="rId22"/>
    <p:sldId id="277" r:id="rId23"/>
    <p:sldId id="266" r:id="rId24"/>
  </p:sldIdLst>
  <p:sldSz cx="16217900" cy="9118600"/>
  <p:notesSz cx="16217900" cy="9118600"/>
  <p:defaultTextStyle>
    <a:defPPr>
      <a:defRPr lang="en-US"/>
    </a:defPPr>
    <a:lvl1pPr algn="l" defTabSz="912813" rtl="0" fontAlgn="base">
      <a:spcBef>
        <a:spcPct val="0"/>
      </a:spcBef>
      <a:spcAft>
        <a:spcPct val="0"/>
      </a:spcAft>
      <a:defRPr sz="1900" kern="1200">
        <a:solidFill>
          <a:schemeClr val="tx1"/>
        </a:solidFill>
        <a:latin typeface="Arial" charset="0"/>
        <a:ea typeface="+mn-ea"/>
        <a:cs typeface="Arial" charset="0"/>
      </a:defRPr>
    </a:lvl1pPr>
    <a:lvl2pPr marL="455613" indent="1588" algn="l" defTabSz="912813" rtl="0" fontAlgn="base">
      <a:spcBef>
        <a:spcPct val="0"/>
      </a:spcBef>
      <a:spcAft>
        <a:spcPct val="0"/>
      </a:spcAft>
      <a:defRPr sz="1900" kern="1200">
        <a:solidFill>
          <a:schemeClr val="tx1"/>
        </a:solidFill>
        <a:latin typeface="Arial" charset="0"/>
        <a:ea typeface="+mn-ea"/>
        <a:cs typeface="Arial" charset="0"/>
      </a:defRPr>
    </a:lvl2pPr>
    <a:lvl3pPr marL="912813" indent="1588" algn="l" defTabSz="912813" rtl="0" fontAlgn="base">
      <a:spcBef>
        <a:spcPct val="0"/>
      </a:spcBef>
      <a:spcAft>
        <a:spcPct val="0"/>
      </a:spcAft>
      <a:defRPr sz="1900" kern="1200">
        <a:solidFill>
          <a:schemeClr val="tx1"/>
        </a:solidFill>
        <a:latin typeface="Arial" charset="0"/>
        <a:ea typeface="+mn-ea"/>
        <a:cs typeface="Arial" charset="0"/>
      </a:defRPr>
    </a:lvl3pPr>
    <a:lvl4pPr marL="1368425" indent="3175" algn="l" defTabSz="912813" rtl="0" fontAlgn="base">
      <a:spcBef>
        <a:spcPct val="0"/>
      </a:spcBef>
      <a:spcAft>
        <a:spcPct val="0"/>
      </a:spcAft>
      <a:defRPr sz="1900" kern="1200">
        <a:solidFill>
          <a:schemeClr val="tx1"/>
        </a:solidFill>
        <a:latin typeface="Arial" charset="0"/>
        <a:ea typeface="+mn-ea"/>
        <a:cs typeface="Arial" charset="0"/>
      </a:defRPr>
    </a:lvl4pPr>
    <a:lvl5pPr marL="1825625" indent="3175" algn="l" defTabSz="91281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660"/>
  </p:normalViewPr>
  <p:slideViewPr>
    <p:cSldViewPr>
      <p:cViewPr varScale="1">
        <p:scale>
          <a:sx n="48" d="100"/>
          <a:sy n="48" d="100"/>
        </p:scale>
        <p:origin x="90"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27863" cy="455613"/>
          </a:xfrm>
          <a:prstGeom prst="rect">
            <a:avLst/>
          </a:prstGeom>
        </p:spPr>
        <p:txBody>
          <a:bodyPr vert="horz" lIns="91440" tIns="45720" rIns="91440" bIns="45720" rtlCol="0"/>
          <a:lstStyle>
            <a:lvl1pPr algn="l" defTabSz="913334"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9186863" y="0"/>
            <a:ext cx="7027862" cy="455613"/>
          </a:xfrm>
          <a:prstGeom prst="rect">
            <a:avLst/>
          </a:prstGeom>
        </p:spPr>
        <p:txBody>
          <a:bodyPr vert="horz" lIns="91440" tIns="45720" rIns="91440" bIns="45720" rtlCol="0"/>
          <a:lstStyle>
            <a:lvl1pPr algn="r" defTabSz="913334" fontAlgn="auto">
              <a:spcBef>
                <a:spcPts val="0"/>
              </a:spcBef>
              <a:spcAft>
                <a:spcPts val="0"/>
              </a:spcAft>
              <a:defRPr sz="1200">
                <a:latin typeface="+mn-lt"/>
                <a:cs typeface="+mn-cs"/>
              </a:defRPr>
            </a:lvl1pPr>
          </a:lstStyle>
          <a:p>
            <a:pPr>
              <a:defRPr/>
            </a:pPr>
            <a:fld id="{36CB7461-02E2-4735-AA05-CA848A65A8CA}" type="datetimeFigureOut">
              <a:rPr lang="en-US"/>
              <a:pPr>
                <a:defRPr/>
              </a:pPr>
              <a:t>7/15/2023</a:t>
            </a:fld>
            <a:endParaRPr lang="en-IN"/>
          </a:p>
        </p:txBody>
      </p:sp>
      <p:sp>
        <p:nvSpPr>
          <p:cNvPr id="4" name="Slide Image Placeholder 3"/>
          <p:cNvSpPr>
            <a:spLocks noGrp="1" noRot="1" noChangeAspect="1"/>
          </p:cNvSpPr>
          <p:nvPr>
            <p:ph type="sldImg" idx="2"/>
          </p:nvPr>
        </p:nvSpPr>
        <p:spPr>
          <a:xfrm>
            <a:off x="5068888" y="684213"/>
            <a:ext cx="6080125" cy="3419475"/>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1622425" y="4330700"/>
            <a:ext cx="12973050" cy="410368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61400"/>
            <a:ext cx="7027863" cy="455613"/>
          </a:xfrm>
          <a:prstGeom prst="rect">
            <a:avLst/>
          </a:prstGeom>
        </p:spPr>
        <p:txBody>
          <a:bodyPr vert="horz" lIns="91440" tIns="45720" rIns="91440" bIns="45720" rtlCol="0" anchor="b"/>
          <a:lstStyle>
            <a:lvl1pPr algn="l" defTabSz="913334"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9186863" y="8661400"/>
            <a:ext cx="7027862" cy="455613"/>
          </a:xfrm>
          <a:prstGeom prst="rect">
            <a:avLst/>
          </a:prstGeom>
        </p:spPr>
        <p:txBody>
          <a:bodyPr vert="horz" lIns="91440" tIns="45720" rIns="91440" bIns="45720" rtlCol="0" anchor="b"/>
          <a:lstStyle>
            <a:lvl1pPr algn="r" defTabSz="913334" fontAlgn="auto">
              <a:spcBef>
                <a:spcPts val="0"/>
              </a:spcBef>
              <a:spcAft>
                <a:spcPts val="0"/>
              </a:spcAft>
              <a:defRPr sz="1200">
                <a:latin typeface="+mn-lt"/>
                <a:cs typeface="+mn-cs"/>
              </a:defRPr>
            </a:lvl1pPr>
          </a:lstStyle>
          <a:p>
            <a:pPr>
              <a:defRPr/>
            </a:pPr>
            <a:fld id="{F1CCB6AF-56B3-46B5-A20D-073E98B689CD}" type="slidenum">
              <a:rPr lang="en-IN"/>
              <a:pPr>
                <a:defRPr/>
              </a:pPr>
              <a:t>‹#›</a:t>
            </a:fld>
            <a:endParaRPr lang="en-IN"/>
          </a:p>
        </p:txBody>
      </p:sp>
    </p:spTree>
    <p:extLst>
      <p:ext uri="{BB962C8B-B14F-4D97-AF65-F5344CB8AC3E}">
        <p14:creationId xmlns:p14="http://schemas.microsoft.com/office/powerpoint/2010/main" val="1392351883"/>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68425" algn="l" defTabSz="912813" rtl="0" eaLnBrk="0" fontAlgn="base" hangingPunct="0">
      <a:spcBef>
        <a:spcPct val="30000"/>
      </a:spcBef>
      <a:spcAft>
        <a:spcPct val="0"/>
      </a:spcAft>
      <a:defRPr sz="1200" kern="1200">
        <a:solidFill>
          <a:schemeClr val="tx1"/>
        </a:solidFill>
        <a:latin typeface="+mn-lt"/>
        <a:ea typeface="+mn-ea"/>
        <a:cs typeface="+mn-cs"/>
      </a:defRPr>
    </a:lvl4pPr>
    <a:lvl5pPr marL="1825625" algn="l" defTabSz="912813" rtl="0" eaLnBrk="0" fontAlgn="base" hangingPunct="0">
      <a:spcBef>
        <a:spcPct val="30000"/>
      </a:spcBef>
      <a:spcAft>
        <a:spcPct val="0"/>
      </a:spcAft>
      <a:defRPr sz="1200" kern="1200">
        <a:solidFill>
          <a:schemeClr val="tx1"/>
        </a:solidFill>
        <a:latin typeface="+mn-lt"/>
        <a:ea typeface="+mn-ea"/>
        <a:cs typeface="+mn-cs"/>
      </a:defRPr>
    </a:lvl5pPr>
    <a:lvl6pPr marL="2283337" algn="l" defTabSz="913334" rtl="0" eaLnBrk="1" latinLnBrk="0" hangingPunct="1">
      <a:defRPr sz="1200" kern="1200">
        <a:solidFill>
          <a:schemeClr val="tx1"/>
        </a:solidFill>
        <a:latin typeface="+mn-lt"/>
        <a:ea typeface="+mn-ea"/>
        <a:cs typeface="+mn-cs"/>
      </a:defRPr>
    </a:lvl6pPr>
    <a:lvl7pPr marL="2740010" algn="l" defTabSz="913334" rtl="0" eaLnBrk="1" latinLnBrk="0" hangingPunct="1">
      <a:defRPr sz="1200" kern="1200">
        <a:solidFill>
          <a:schemeClr val="tx1"/>
        </a:solidFill>
        <a:latin typeface="+mn-lt"/>
        <a:ea typeface="+mn-ea"/>
        <a:cs typeface="+mn-cs"/>
      </a:defRPr>
    </a:lvl7pPr>
    <a:lvl8pPr marL="3196670" algn="l" defTabSz="913334" rtl="0" eaLnBrk="1" latinLnBrk="0" hangingPunct="1">
      <a:defRPr sz="1200" kern="1200">
        <a:solidFill>
          <a:schemeClr val="tx1"/>
        </a:solidFill>
        <a:latin typeface="+mn-lt"/>
        <a:ea typeface="+mn-ea"/>
        <a:cs typeface="+mn-cs"/>
      </a:defRPr>
    </a:lvl8pPr>
    <a:lvl9pPr marL="3653341" algn="l" defTabSz="91333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6345" y="2826766"/>
            <a:ext cx="13785215" cy="661720"/>
          </a:xfrm>
          <a:prstGeom prst="rect">
            <a:avLst/>
          </a:prstGeom>
        </p:spPr>
        <p:txBody>
          <a:bodyPr/>
          <a:lstStyle>
            <a:lvl1pPr>
              <a:defRPr/>
            </a:lvl1pPr>
          </a:lstStyle>
          <a:p>
            <a:endParaRPr/>
          </a:p>
        </p:txBody>
      </p:sp>
      <p:sp>
        <p:nvSpPr>
          <p:cNvPr id="3" name="Holder 3"/>
          <p:cNvSpPr>
            <a:spLocks noGrp="1"/>
          </p:cNvSpPr>
          <p:nvPr>
            <p:ph type="subTitle" idx="4"/>
          </p:nvPr>
        </p:nvSpPr>
        <p:spPr>
          <a:xfrm>
            <a:off x="2432685" y="5106416"/>
            <a:ext cx="11352530" cy="369332"/>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r>
              <a:rPr lang="en-IN" smtClean="0"/>
              <a:t>NAME OF FACULTY (POST, DEPTT.) , JECRC, JAIPUR</a:t>
            </a:r>
            <a:endParaRPr/>
          </a:p>
        </p:txBody>
      </p:sp>
      <p:sp>
        <p:nvSpPr>
          <p:cNvPr id="5" name="Holder 5"/>
          <p:cNvSpPr>
            <a:spLocks noGrp="1"/>
          </p:cNvSpPr>
          <p:nvPr>
            <p:ph type="dt" sz="half" idx="11"/>
          </p:nvPr>
        </p:nvSpPr>
        <p:spPr/>
        <p:txBody>
          <a:bodyPr/>
          <a:lstStyle>
            <a:lvl1pPr>
              <a:defRPr/>
            </a:lvl1pPr>
          </a:lstStyle>
          <a:p>
            <a:pPr>
              <a:defRPr/>
            </a:pPr>
            <a:fld id="{E810A81B-AD0B-42E4-B779-A77A9053BC01}" type="datetime1">
              <a:rPr lang="en-US" smtClean="0"/>
              <a:pPr>
                <a:defRPr/>
              </a:pPr>
              <a:t>7/15/2023</a:t>
            </a:fld>
            <a:endParaRPr lang="en-US"/>
          </a:p>
        </p:txBody>
      </p:sp>
      <p:sp>
        <p:nvSpPr>
          <p:cNvPr id="6" name="Holder 6"/>
          <p:cNvSpPr>
            <a:spLocks noGrp="1"/>
          </p:cNvSpPr>
          <p:nvPr>
            <p:ph type="sldNum" sz="quarter" idx="12"/>
          </p:nvPr>
        </p:nvSpPr>
        <p:spPr/>
        <p:txBody>
          <a:bodyPr/>
          <a:lstStyle>
            <a:lvl1pPr>
              <a:defRPr/>
            </a:lvl1pPr>
          </a:lstStyle>
          <a:p>
            <a:pPr>
              <a:defRPr/>
            </a:pPr>
            <a:fld id="{8626DAB4-859E-448C-9251-80DA0FB74DE6}" type="slidenum">
              <a:rPr/>
              <a:pPr>
                <a:def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480300" y="1676404"/>
            <a:ext cx="7446645" cy="661719"/>
          </a:xfrm>
        </p:spPr>
        <p:txBody>
          <a:bodyPr/>
          <a:lstStyle>
            <a:lvl1pPr>
              <a:defRPr sz="4300" b="0" i="0">
                <a:solidFill>
                  <a:srgbClr val="77B6D9"/>
                </a:solidFill>
                <a:latin typeface="Arial"/>
                <a:cs typeface="Arial"/>
              </a:defRPr>
            </a:lvl1pPr>
          </a:lstStyle>
          <a:p>
            <a:endParaRPr/>
          </a:p>
        </p:txBody>
      </p:sp>
      <p:sp>
        <p:nvSpPr>
          <p:cNvPr id="3" name="Holder 3"/>
          <p:cNvSpPr>
            <a:spLocks noGrp="1"/>
          </p:cNvSpPr>
          <p:nvPr>
            <p:ph type="body" idx="1"/>
          </p:nvPr>
        </p:nvSpPr>
        <p:spPr>
          <a:xfrm>
            <a:off x="8724900" y="3060700"/>
            <a:ext cx="6539866" cy="368306"/>
          </a:xfrm>
        </p:spPr>
        <p:txBody>
          <a:bodyPr/>
          <a:lstStyle>
            <a:lvl1pPr>
              <a:defRPr sz="2400" b="0" i="0">
                <a:solidFill>
                  <a:srgbClr val="6F2FA0"/>
                </a:solidFill>
                <a:latin typeface="Arial Black"/>
                <a:cs typeface="Arial Black"/>
              </a:defRPr>
            </a:lvl1pPr>
          </a:lstStyle>
          <a:p>
            <a:endParaRPr/>
          </a:p>
        </p:txBody>
      </p:sp>
      <p:sp>
        <p:nvSpPr>
          <p:cNvPr id="4" name="Holder 4"/>
          <p:cNvSpPr>
            <a:spLocks noGrp="1"/>
          </p:cNvSpPr>
          <p:nvPr>
            <p:ph type="ftr" sz="quarter" idx="10"/>
          </p:nvPr>
        </p:nvSpPr>
        <p:spPr/>
        <p:txBody>
          <a:bodyPr/>
          <a:lstStyle>
            <a:lvl1pPr>
              <a:defRPr/>
            </a:lvl1pPr>
          </a:lstStyle>
          <a:p>
            <a:pPr>
              <a:defRPr/>
            </a:pPr>
            <a:r>
              <a:rPr lang="en-IN" smtClean="0"/>
              <a:t>NAME OF FACULTY (POST, DEPTT.) , JECRC, JAIPUR</a:t>
            </a:r>
            <a:endParaRPr/>
          </a:p>
        </p:txBody>
      </p:sp>
      <p:sp>
        <p:nvSpPr>
          <p:cNvPr id="5" name="Holder 5"/>
          <p:cNvSpPr>
            <a:spLocks noGrp="1"/>
          </p:cNvSpPr>
          <p:nvPr>
            <p:ph type="dt" sz="half" idx="11"/>
          </p:nvPr>
        </p:nvSpPr>
        <p:spPr/>
        <p:txBody>
          <a:bodyPr/>
          <a:lstStyle>
            <a:lvl1pPr>
              <a:defRPr/>
            </a:lvl1pPr>
          </a:lstStyle>
          <a:p>
            <a:pPr>
              <a:defRPr/>
            </a:pPr>
            <a:fld id="{98CBD055-B1C9-4B05-8AA3-A34CCBEB0B0A}" type="datetime1">
              <a:rPr lang="en-US" smtClean="0"/>
              <a:pPr>
                <a:defRPr/>
              </a:pPr>
              <a:t>7/15/2023</a:t>
            </a:fld>
            <a:endParaRPr lang="en-US"/>
          </a:p>
        </p:txBody>
      </p:sp>
      <p:sp>
        <p:nvSpPr>
          <p:cNvPr id="6" name="Holder 6"/>
          <p:cNvSpPr>
            <a:spLocks noGrp="1"/>
          </p:cNvSpPr>
          <p:nvPr>
            <p:ph type="sldNum" sz="quarter" idx="12"/>
          </p:nvPr>
        </p:nvSpPr>
        <p:spPr/>
        <p:txBody>
          <a:bodyPr/>
          <a:lstStyle>
            <a:lvl1pPr>
              <a:defRPr/>
            </a:lvl1pPr>
          </a:lstStyle>
          <a:p>
            <a:pPr>
              <a:defRPr/>
            </a:pPr>
            <a:fld id="{522264F6-AFDA-4F4A-9313-F0ECF5A31694}" type="slidenum">
              <a:rPr/>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480300" y="1676404"/>
            <a:ext cx="7446645" cy="661719"/>
          </a:xfrm>
        </p:spPr>
        <p:txBody>
          <a:bodyPr/>
          <a:lstStyle>
            <a:lvl1pPr>
              <a:defRPr sz="4300" b="0" i="0">
                <a:solidFill>
                  <a:srgbClr val="77B6D9"/>
                </a:solidFill>
                <a:latin typeface="Arial"/>
                <a:cs typeface="Arial"/>
              </a:defRPr>
            </a:lvl1pPr>
          </a:lstStyle>
          <a:p>
            <a:endParaRPr/>
          </a:p>
        </p:txBody>
      </p:sp>
      <p:sp>
        <p:nvSpPr>
          <p:cNvPr id="3" name="Holder 3"/>
          <p:cNvSpPr>
            <a:spLocks noGrp="1"/>
          </p:cNvSpPr>
          <p:nvPr>
            <p:ph sz="half" idx="2"/>
          </p:nvPr>
        </p:nvSpPr>
        <p:spPr>
          <a:xfrm>
            <a:off x="2120901" y="2811781"/>
            <a:ext cx="6071234" cy="415499"/>
          </a:xfrm>
          <a:prstGeom prst="rect">
            <a:avLst/>
          </a:prstGeom>
        </p:spPr>
        <p:txBody>
          <a:bodyPr/>
          <a:lstStyle>
            <a:lvl1pPr>
              <a:defRPr sz="2700" b="0" i="0">
                <a:solidFill>
                  <a:schemeClr val="tx1"/>
                </a:solidFill>
                <a:latin typeface="Arial"/>
                <a:cs typeface="Arial"/>
              </a:defRPr>
            </a:lvl1pPr>
          </a:lstStyle>
          <a:p>
            <a:endParaRPr/>
          </a:p>
        </p:txBody>
      </p:sp>
      <p:sp>
        <p:nvSpPr>
          <p:cNvPr id="4" name="Holder 4"/>
          <p:cNvSpPr>
            <a:spLocks noGrp="1"/>
          </p:cNvSpPr>
          <p:nvPr>
            <p:ph sz="half" idx="3"/>
          </p:nvPr>
        </p:nvSpPr>
        <p:spPr>
          <a:xfrm>
            <a:off x="8352217" y="2097278"/>
            <a:ext cx="7054787" cy="369332"/>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r>
              <a:rPr lang="en-IN" smtClean="0"/>
              <a:t>NAME OF FACULTY (POST, DEPTT.) , JECRC, JAIPUR</a:t>
            </a:r>
            <a:endParaRPr/>
          </a:p>
        </p:txBody>
      </p:sp>
      <p:sp>
        <p:nvSpPr>
          <p:cNvPr id="6" name="Holder 5"/>
          <p:cNvSpPr>
            <a:spLocks noGrp="1"/>
          </p:cNvSpPr>
          <p:nvPr>
            <p:ph type="dt" sz="half" idx="11"/>
          </p:nvPr>
        </p:nvSpPr>
        <p:spPr/>
        <p:txBody>
          <a:bodyPr/>
          <a:lstStyle>
            <a:lvl1pPr>
              <a:defRPr/>
            </a:lvl1pPr>
          </a:lstStyle>
          <a:p>
            <a:pPr>
              <a:defRPr/>
            </a:pPr>
            <a:fld id="{72A98EE0-7B06-4B73-802B-245580375A67}" type="datetime1">
              <a:rPr lang="en-US" smtClean="0"/>
              <a:pPr>
                <a:defRPr/>
              </a:pPr>
              <a:t>7/15/2023</a:t>
            </a:fld>
            <a:endParaRPr lang="en-US"/>
          </a:p>
        </p:txBody>
      </p:sp>
      <p:sp>
        <p:nvSpPr>
          <p:cNvPr id="7" name="Holder 6"/>
          <p:cNvSpPr>
            <a:spLocks noGrp="1"/>
          </p:cNvSpPr>
          <p:nvPr>
            <p:ph type="sldNum" sz="quarter" idx="12"/>
          </p:nvPr>
        </p:nvSpPr>
        <p:spPr/>
        <p:txBody>
          <a:bodyPr/>
          <a:lstStyle>
            <a:lvl1pPr>
              <a:defRPr/>
            </a:lvl1pPr>
          </a:lstStyle>
          <a:p>
            <a:pPr>
              <a:defRPr/>
            </a:pPr>
            <a:fld id="{CC54FF31-69B7-4493-9D3B-A9590056EEBF}" type="slidenum">
              <a:rPr/>
              <a:pPr>
                <a:def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480300" y="1676404"/>
            <a:ext cx="7446645" cy="661719"/>
          </a:xfrm>
        </p:spPr>
        <p:txBody>
          <a:bodyPr/>
          <a:lstStyle>
            <a:lvl1pPr>
              <a:defRPr sz="4300" b="0" i="0">
                <a:solidFill>
                  <a:srgbClr val="77B6D9"/>
                </a:solidFill>
                <a:latin typeface="Arial"/>
                <a:cs typeface="Arial"/>
              </a:defRPr>
            </a:lvl1pPr>
          </a:lstStyle>
          <a:p>
            <a:endParaRPr/>
          </a:p>
        </p:txBody>
      </p:sp>
      <p:sp>
        <p:nvSpPr>
          <p:cNvPr id="3" name="Holder 4"/>
          <p:cNvSpPr>
            <a:spLocks noGrp="1"/>
          </p:cNvSpPr>
          <p:nvPr>
            <p:ph type="ftr" sz="quarter" idx="10"/>
          </p:nvPr>
        </p:nvSpPr>
        <p:spPr/>
        <p:txBody>
          <a:bodyPr/>
          <a:lstStyle>
            <a:lvl1pPr>
              <a:defRPr/>
            </a:lvl1pPr>
          </a:lstStyle>
          <a:p>
            <a:pPr>
              <a:defRPr/>
            </a:pPr>
            <a:r>
              <a:rPr lang="en-IN" smtClean="0"/>
              <a:t>NAME OF FACULTY (POST, DEPTT.) , JECRC, JAIPUR</a:t>
            </a:r>
            <a:endParaRPr/>
          </a:p>
        </p:txBody>
      </p:sp>
      <p:sp>
        <p:nvSpPr>
          <p:cNvPr id="4" name="Holder 5"/>
          <p:cNvSpPr>
            <a:spLocks noGrp="1"/>
          </p:cNvSpPr>
          <p:nvPr>
            <p:ph type="dt" sz="half" idx="11"/>
          </p:nvPr>
        </p:nvSpPr>
        <p:spPr/>
        <p:txBody>
          <a:bodyPr/>
          <a:lstStyle>
            <a:lvl1pPr>
              <a:defRPr/>
            </a:lvl1pPr>
          </a:lstStyle>
          <a:p>
            <a:pPr>
              <a:defRPr/>
            </a:pPr>
            <a:fld id="{2DF03F6C-885A-48E4-B9AF-698C47F52D4D}" type="datetime1">
              <a:rPr lang="en-US" smtClean="0"/>
              <a:pPr>
                <a:defRPr/>
              </a:pPr>
              <a:t>7/15/2023</a:t>
            </a:fld>
            <a:endParaRPr lang="en-US"/>
          </a:p>
        </p:txBody>
      </p:sp>
      <p:sp>
        <p:nvSpPr>
          <p:cNvPr id="5" name="Holder 6"/>
          <p:cNvSpPr>
            <a:spLocks noGrp="1"/>
          </p:cNvSpPr>
          <p:nvPr>
            <p:ph type="sldNum" sz="quarter" idx="12"/>
          </p:nvPr>
        </p:nvSpPr>
        <p:spPr/>
        <p:txBody>
          <a:bodyPr/>
          <a:lstStyle>
            <a:lvl1pPr>
              <a:defRPr/>
            </a:lvl1pPr>
          </a:lstStyle>
          <a:p>
            <a:pPr>
              <a:defRPr/>
            </a:pPr>
            <a:fld id="{515BF9A1-D36E-47FB-A15B-BA5A651F6C23}" type="slidenum">
              <a:rPr/>
              <a:pPr>
                <a:def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10"/>
          </p:nvPr>
        </p:nvSpPr>
        <p:spPr/>
        <p:txBody>
          <a:bodyPr/>
          <a:lstStyle>
            <a:lvl1pPr algn="ctr">
              <a:defRPr smtClean="0">
                <a:solidFill>
                  <a:schemeClr val="tx1">
                    <a:tint val="75000"/>
                  </a:schemeClr>
                </a:solidFill>
              </a:defRPr>
            </a:lvl1pPr>
          </a:lstStyle>
          <a:p>
            <a:pPr>
              <a:defRPr/>
            </a:pPr>
            <a:r>
              <a:rPr lang="en-IN" smtClean="0"/>
              <a:t>NAME OF FACULTY (POST, DEPTT.) , JECRC, JAIPUR</a:t>
            </a:r>
            <a:endParaRPr/>
          </a:p>
        </p:txBody>
      </p:sp>
      <p:sp>
        <p:nvSpPr>
          <p:cNvPr id="3" name="Holder 3"/>
          <p:cNvSpPr>
            <a:spLocks noGrp="1"/>
          </p:cNvSpPr>
          <p:nvPr>
            <p:ph type="dt" sz="half" idx="11"/>
          </p:nvPr>
        </p:nvSpPr>
        <p:spPr/>
        <p:txBody>
          <a:bodyPr/>
          <a:lstStyle>
            <a:lvl1pPr algn="l">
              <a:defRPr smtClean="0">
                <a:solidFill>
                  <a:schemeClr val="tx1">
                    <a:tint val="75000"/>
                  </a:schemeClr>
                </a:solidFill>
              </a:defRPr>
            </a:lvl1pPr>
          </a:lstStyle>
          <a:p>
            <a:pPr>
              <a:defRPr/>
            </a:pPr>
            <a:fld id="{493F7378-C616-4F10-AD7B-2EC28743BC4A}" type="datetime1">
              <a:rPr lang="en-US" smtClean="0"/>
              <a:pPr>
                <a:defRPr/>
              </a:pPr>
              <a:t>7/15/2023</a:t>
            </a:fld>
            <a:endParaRPr lang="en-US"/>
          </a:p>
        </p:txBody>
      </p:sp>
      <p:sp>
        <p:nvSpPr>
          <p:cNvPr id="4" name="Holder 4"/>
          <p:cNvSpPr>
            <a:spLocks noGrp="1"/>
          </p:cNvSpPr>
          <p:nvPr>
            <p:ph type="sldNum" sz="quarter" idx="12"/>
          </p:nvPr>
        </p:nvSpPr>
        <p:spPr/>
        <p:txBody>
          <a:bodyPr/>
          <a:lstStyle>
            <a:lvl1pPr algn="r">
              <a:defRPr>
                <a:solidFill>
                  <a:schemeClr val="tx1">
                    <a:tint val="75000"/>
                  </a:schemeClr>
                </a:solidFill>
              </a:defRPr>
            </a:lvl1pPr>
          </a:lstStyle>
          <a:p>
            <a:pPr>
              <a:defRPr/>
            </a:pPr>
            <a:fld id="{0A0FAEC9-154B-428A-885F-C9D7972D5231}" type="slidenum">
              <a:rPr/>
              <a:pPr>
                <a:def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79500" y="8470900"/>
            <a:ext cx="558800" cy="457200"/>
          </a:xfrm>
          <a:prstGeom prst="rect">
            <a:avLst/>
          </a:prstGeom>
          <a:blipFill>
            <a:blip r:embed="rId7" cstate="print"/>
            <a:stretch>
              <a:fillRect/>
            </a:stretch>
          </a:blipFill>
        </p:spPr>
        <p:txBody>
          <a:bodyPr lIns="0" tIns="0" rIns="0" bIns="0"/>
          <a:lstStyle/>
          <a:p>
            <a:pPr defTabSz="913334" fontAlgn="auto">
              <a:spcBef>
                <a:spcPts val="0"/>
              </a:spcBef>
              <a:spcAft>
                <a:spcPts val="0"/>
              </a:spcAft>
              <a:defRPr/>
            </a:pPr>
            <a:endParaRPr>
              <a:latin typeface="+mn-lt"/>
              <a:cs typeface="+mn-cs"/>
            </a:endParaRPr>
          </a:p>
        </p:txBody>
      </p:sp>
      <p:sp>
        <p:nvSpPr>
          <p:cNvPr id="17" name="bg object 17"/>
          <p:cNvSpPr/>
          <p:nvPr/>
        </p:nvSpPr>
        <p:spPr>
          <a:xfrm>
            <a:off x="1181100" y="8559800"/>
            <a:ext cx="368300" cy="292100"/>
          </a:xfrm>
          <a:prstGeom prst="rect">
            <a:avLst/>
          </a:prstGeom>
          <a:blipFill>
            <a:blip r:embed="rId8" cstate="print"/>
            <a:stretch>
              <a:fillRect/>
            </a:stretch>
          </a:blipFill>
        </p:spPr>
        <p:txBody>
          <a:bodyPr lIns="0" tIns="0" rIns="0" bIns="0"/>
          <a:lstStyle/>
          <a:p>
            <a:pPr defTabSz="913334" fontAlgn="auto">
              <a:spcBef>
                <a:spcPts val="0"/>
              </a:spcBef>
              <a:spcAft>
                <a:spcPts val="0"/>
              </a:spcAft>
              <a:defRPr/>
            </a:pPr>
            <a:endParaRPr>
              <a:latin typeface="+mn-lt"/>
              <a:cs typeface="+mn-cs"/>
            </a:endParaRPr>
          </a:p>
        </p:txBody>
      </p:sp>
      <p:sp>
        <p:nvSpPr>
          <p:cNvPr id="1028" name="Holder 2"/>
          <p:cNvSpPr>
            <a:spLocks noGrp="1"/>
          </p:cNvSpPr>
          <p:nvPr>
            <p:ph type="title"/>
          </p:nvPr>
        </p:nvSpPr>
        <p:spPr bwMode="auto">
          <a:xfrm>
            <a:off x="7480300" y="1676400"/>
            <a:ext cx="7446963" cy="6619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smtClean="0"/>
          </a:p>
        </p:txBody>
      </p:sp>
      <p:sp>
        <p:nvSpPr>
          <p:cNvPr id="1029" name="Holder 3"/>
          <p:cNvSpPr>
            <a:spLocks noGrp="1"/>
          </p:cNvSpPr>
          <p:nvPr>
            <p:ph type="body" idx="1"/>
          </p:nvPr>
        </p:nvSpPr>
        <p:spPr bwMode="auto">
          <a:xfrm>
            <a:off x="8724900" y="3060700"/>
            <a:ext cx="6540500" cy="369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smtClean="0"/>
          </a:p>
        </p:txBody>
      </p:sp>
      <p:sp>
        <p:nvSpPr>
          <p:cNvPr id="4" name="Holder 4"/>
          <p:cNvSpPr>
            <a:spLocks noGrp="1"/>
          </p:cNvSpPr>
          <p:nvPr>
            <p:ph type="ftr" sz="quarter" idx="5"/>
          </p:nvPr>
        </p:nvSpPr>
        <p:spPr>
          <a:xfrm>
            <a:off x="5513388" y="8480425"/>
            <a:ext cx="5191125" cy="292100"/>
          </a:xfrm>
          <a:prstGeom prst="rect">
            <a:avLst/>
          </a:prstGeom>
        </p:spPr>
        <p:txBody>
          <a:bodyPr wrap="square" lIns="0" tIns="0" rIns="0" bIns="0">
            <a:spAutoFit/>
          </a:bodyPr>
          <a:lstStyle>
            <a:lvl1pPr algn="ctr" defTabSz="913334" fontAlgn="auto">
              <a:spcBef>
                <a:spcPts val="0"/>
              </a:spcBef>
              <a:spcAft>
                <a:spcPts val="0"/>
              </a:spcAft>
              <a:defRPr smtClean="0">
                <a:solidFill>
                  <a:schemeClr val="tx1">
                    <a:tint val="75000"/>
                  </a:schemeClr>
                </a:solidFill>
                <a:latin typeface="+mn-lt"/>
                <a:cs typeface="+mn-cs"/>
              </a:defRPr>
            </a:lvl1pPr>
          </a:lstStyle>
          <a:p>
            <a:pPr>
              <a:defRPr/>
            </a:pPr>
            <a:r>
              <a:rPr lang="en-IN" smtClean="0"/>
              <a:t>NAME OF FACULTY (POST, DEPTT.) , JECRC, JAIPUR</a:t>
            </a:r>
            <a:endParaRPr/>
          </a:p>
        </p:txBody>
      </p:sp>
      <p:sp>
        <p:nvSpPr>
          <p:cNvPr id="5" name="Holder 5"/>
          <p:cNvSpPr>
            <a:spLocks noGrp="1"/>
          </p:cNvSpPr>
          <p:nvPr>
            <p:ph type="dt" sz="half" idx="6"/>
          </p:nvPr>
        </p:nvSpPr>
        <p:spPr>
          <a:xfrm>
            <a:off x="811213" y="8480425"/>
            <a:ext cx="3729037" cy="292100"/>
          </a:xfrm>
          <a:prstGeom prst="rect">
            <a:avLst/>
          </a:prstGeom>
        </p:spPr>
        <p:txBody>
          <a:bodyPr wrap="square" lIns="0" tIns="0" rIns="0" bIns="0">
            <a:spAutoFit/>
          </a:bodyPr>
          <a:lstStyle>
            <a:lvl1pPr algn="l" defTabSz="913334" fontAlgn="auto">
              <a:spcBef>
                <a:spcPts val="0"/>
              </a:spcBef>
              <a:spcAft>
                <a:spcPts val="0"/>
              </a:spcAft>
              <a:defRPr smtClean="0">
                <a:solidFill>
                  <a:schemeClr val="tx1">
                    <a:tint val="75000"/>
                  </a:schemeClr>
                </a:solidFill>
                <a:latin typeface="+mn-lt"/>
                <a:cs typeface="+mn-cs"/>
              </a:defRPr>
            </a:lvl1pPr>
          </a:lstStyle>
          <a:p>
            <a:pPr>
              <a:defRPr/>
            </a:pPr>
            <a:fld id="{97C43C7E-44E6-4BC7-8042-7FC4312512C8}" type="datetime1">
              <a:rPr lang="en-US" smtClean="0"/>
              <a:pPr>
                <a:defRPr/>
              </a:pPr>
              <a:t>7/15/2023</a:t>
            </a:fld>
            <a:endParaRPr lang="en-US"/>
          </a:p>
        </p:txBody>
      </p:sp>
      <p:sp>
        <p:nvSpPr>
          <p:cNvPr id="6" name="Holder 6"/>
          <p:cNvSpPr>
            <a:spLocks noGrp="1"/>
          </p:cNvSpPr>
          <p:nvPr>
            <p:ph type="sldNum" sz="quarter" idx="7"/>
          </p:nvPr>
        </p:nvSpPr>
        <p:spPr>
          <a:xfrm>
            <a:off x="11677650" y="8480425"/>
            <a:ext cx="3729038" cy="292100"/>
          </a:xfrm>
          <a:prstGeom prst="rect">
            <a:avLst/>
          </a:prstGeom>
        </p:spPr>
        <p:txBody>
          <a:bodyPr wrap="square" lIns="0" tIns="0" rIns="0" bIns="0">
            <a:spAutoFit/>
          </a:bodyPr>
          <a:lstStyle>
            <a:lvl1pPr algn="r" defTabSz="913334" fontAlgn="auto">
              <a:spcBef>
                <a:spcPts val="0"/>
              </a:spcBef>
              <a:spcAft>
                <a:spcPts val="0"/>
              </a:spcAft>
              <a:defRPr>
                <a:solidFill>
                  <a:schemeClr val="tx1">
                    <a:tint val="75000"/>
                  </a:schemeClr>
                </a:solidFill>
                <a:latin typeface="+mn-lt"/>
                <a:cs typeface="+mn-cs"/>
              </a:defRPr>
            </a:lvl1pPr>
          </a:lstStyle>
          <a:p>
            <a:pPr>
              <a:defRPr/>
            </a:pPr>
            <a:fld id="{DC5E47B6-8200-4C78-9503-0B05EF006580}"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sz="4400">
          <a:solidFill>
            <a:schemeClr val="tx2"/>
          </a:solidFill>
          <a:latin typeface="Calibri" pitchFamily="34" charset="0"/>
        </a:defRPr>
      </a:lvl6pPr>
      <a:lvl7pPr marL="914400" algn="ctr" rtl="0" eaLnBrk="0" fontAlgn="base" hangingPunct="0">
        <a:spcBef>
          <a:spcPct val="0"/>
        </a:spcBef>
        <a:spcAft>
          <a:spcPct val="0"/>
        </a:spcAft>
        <a:defRPr sz="4400">
          <a:solidFill>
            <a:schemeClr val="tx2"/>
          </a:solidFill>
          <a:latin typeface="Calibri" pitchFamily="34" charset="0"/>
        </a:defRPr>
      </a:lvl7pPr>
      <a:lvl8pPr marL="1371600" algn="ctr" rtl="0" eaLnBrk="0" fontAlgn="base" hangingPunct="0">
        <a:spcBef>
          <a:spcPct val="0"/>
        </a:spcBef>
        <a:spcAft>
          <a:spcPct val="0"/>
        </a:spcAft>
        <a:defRPr sz="4400">
          <a:solidFill>
            <a:schemeClr val="tx2"/>
          </a:solidFill>
          <a:latin typeface="Calibri" pitchFamily="34" charset="0"/>
        </a:defRPr>
      </a:lvl8pPr>
      <a:lvl9pPr marL="1828800" algn="ctr" rtl="0" eaLnBrk="0" fontAlgn="base" hangingPunct="0">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5613" indent="1588" algn="l" rtl="0" eaLnBrk="0" fontAlgn="base" hangingPunct="0">
        <a:spcBef>
          <a:spcPct val="20000"/>
        </a:spcBef>
        <a:spcAft>
          <a:spcPct val="0"/>
        </a:spcAft>
        <a:buChar char="–"/>
        <a:defRPr sz="2800">
          <a:solidFill>
            <a:schemeClr val="tx1"/>
          </a:solidFill>
          <a:latin typeface="+mn-lt"/>
          <a:ea typeface="+mn-ea"/>
          <a:cs typeface="+mn-cs"/>
        </a:defRPr>
      </a:lvl2pPr>
      <a:lvl3pPr marL="912813" indent="1588" algn="l" rtl="0" eaLnBrk="0" fontAlgn="base" hangingPunct="0">
        <a:spcBef>
          <a:spcPct val="20000"/>
        </a:spcBef>
        <a:spcAft>
          <a:spcPct val="0"/>
        </a:spcAft>
        <a:buChar char="•"/>
        <a:defRPr sz="2400">
          <a:solidFill>
            <a:schemeClr val="tx1"/>
          </a:solidFill>
          <a:latin typeface="+mn-lt"/>
          <a:ea typeface="+mn-ea"/>
          <a:cs typeface="+mn-cs"/>
        </a:defRPr>
      </a:lvl3pPr>
      <a:lvl4pPr marL="1368425" indent="3175" algn="l" rtl="0" eaLnBrk="0" fontAlgn="base" hangingPunct="0">
        <a:spcBef>
          <a:spcPct val="20000"/>
        </a:spcBef>
        <a:spcAft>
          <a:spcPct val="0"/>
        </a:spcAft>
        <a:buChar char="–"/>
        <a:defRPr sz="2000">
          <a:solidFill>
            <a:schemeClr val="tx1"/>
          </a:solidFill>
          <a:latin typeface="+mn-lt"/>
          <a:ea typeface="+mn-ea"/>
          <a:cs typeface="+mn-cs"/>
        </a:defRPr>
      </a:lvl4pPr>
      <a:lvl5pPr marL="1825625" indent="3175" algn="l" rtl="0" eaLnBrk="0" fontAlgn="base" hangingPunct="0">
        <a:spcBef>
          <a:spcPct val="20000"/>
        </a:spcBef>
        <a:spcAft>
          <a:spcPct val="0"/>
        </a:spcAft>
        <a:buChar char="»"/>
        <a:defRPr sz="2000">
          <a:solidFill>
            <a:schemeClr val="tx1"/>
          </a:solidFill>
          <a:latin typeface="+mn-lt"/>
          <a:ea typeface="+mn-ea"/>
          <a:cs typeface="+mn-cs"/>
        </a:defRPr>
      </a:lvl5pPr>
      <a:lvl6pPr marL="2283337">
        <a:defRPr>
          <a:latin typeface="+mn-lt"/>
          <a:ea typeface="+mn-ea"/>
          <a:cs typeface="+mn-cs"/>
        </a:defRPr>
      </a:lvl6pPr>
      <a:lvl7pPr marL="2740010">
        <a:defRPr>
          <a:latin typeface="+mn-lt"/>
          <a:ea typeface="+mn-ea"/>
          <a:cs typeface="+mn-cs"/>
        </a:defRPr>
      </a:lvl7pPr>
      <a:lvl8pPr marL="3196670">
        <a:defRPr>
          <a:latin typeface="+mn-lt"/>
          <a:ea typeface="+mn-ea"/>
          <a:cs typeface="+mn-cs"/>
        </a:defRPr>
      </a:lvl8pPr>
      <a:lvl9pPr marL="3653341">
        <a:defRPr>
          <a:latin typeface="+mn-lt"/>
          <a:ea typeface="+mn-ea"/>
          <a:cs typeface="+mn-cs"/>
        </a:defRPr>
      </a:lvl9pPr>
    </p:bodyStyle>
    <p:otherStyle>
      <a:lvl1pPr marL="0">
        <a:defRPr>
          <a:latin typeface="+mn-lt"/>
          <a:ea typeface="+mn-ea"/>
          <a:cs typeface="+mn-cs"/>
        </a:defRPr>
      </a:lvl1pPr>
      <a:lvl2pPr marL="456670">
        <a:defRPr>
          <a:latin typeface="+mn-lt"/>
          <a:ea typeface="+mn-ea"/>
          <a:cs typeface="+mn-cs"/>
        </a:defRPr>
      </a:lvl2pPr>
      <a:lvl3pPr marL="913334">
        <a:defRPr>
          <a:latin typeface="+mn-lt"/>
          <a:ea typeface="+mn-ea"/>
          <a:cs typeface="+mn-cs"/>
        </a:defRPr>
      </a:lvl3pPr>
      <a:lvl4pPr marL="1370005">
        <a:defRPr>
          <a:latin typeface="+mn-lt"/>
          <a:ea typeface="+mn-ea"/>
          <a:cs typeface="+mn-cs"/>
        </a:defRPr>
      </a:lvl4pPr>
      <a:lvl5pPr marL="1826670">
        <a:defRPr>
          <a:latin typeface="+mn-lt"/>
          <a:ea typeface="+mn-ea"/>
          <a:cs typeface="+mn-cs"/>
        </a:defRPr>
      </a:lvl5pPr>
      <a:lvl6pPr marL="2283337">
        <a:defRPr>
          <a:latin typeface="+mn-lt"/>
          <a:ea typeface="+mn-ea"/>
          <a:cs typeface="+mn-cs"/>
        </a:defRPr>
      </a:lvl6pPr>
      <a:lvl7pPr marL="2740010">
        <a:defRPr>
          <a:latin typeface="+mn-lt"/>
          <a:ea typeface="+mn-ea"/>
          <a:cs typeface="+mn-cs"/>
        </a:defRPr>
      </a:lvl7pPr>
      <a:lvl8pPr marL="3196670">
        <a:defRPr>
          <a:latin typeface="+mn-lt"/>
          <a:ea typeface="+mn-ea"/>
          <a:cs typeface="+mn-cs"/>
        </a:defRPr>
      </a:lvl8pPr>
      <a:lvl9pPr marL="365334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3075" name="object 5"/>
          <p:cNvGrpSpPr>
            <a:grpSpLocks/>
          </p:cNvGrpSpPr>
          <p:nvPr/>
        </p:nvGrpSpPr>
        <p:grpSpPr bwMode="auto">
          <a:xfrm>
            <a:off x="0" y="0"/>
            <a:ext cx="16217900" cy="9118600"/>
            <a:chOff x="0" y="0"/>
            <a:chExt cx="16217900" cy="9118600"/>
          </a:xfrm>
        </p:grpSpPr>
        <p:sp>
          <p:nvSpPr>
            <p:cNvPr id="3082"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3083"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3076" name="TextBox 8"/>
          <p:cNvSpPr txBox="1">
            <a:spLocks noChangeArrowheads="1"/>
          </p:cNvSpPr>
          <p:nvPr/>
        </p:nvSpPr>
        <p:spPr bwMode="auto">
          <a:xfrm>
            <a:off x="1784350" y="3035300"/>
            <a:ext cx="14097000" cy="5632218"/>
          </a:xfrm>
          <a:prstGeom prst="rect">
            <a:avLst/>
          </a:prstGeom>
          <a:noFill/>
          <a:ln w="9525">
            <a:noFill/>
            <a:miter lim="800000"/>
            <a:headEnd/>
            <a:tailEnd/>
          </a:ln>
        </p:spPr>
        <p:txBody>
          <a:bodyPr wrap="square" lIns="91334" tIns="45674" rIns="91334" bIns="45674">
            <a:spAutoFit/>
          </a:bodyPr>
          <a:lstStyle/>
          <a:p>
            <a:pPr algn="ctr"/>
            <a:r>
              <a:rPr lang="en-IN" sz="3600" dirty="0" smtClean="0">
                <a:latin typeface="Times New Roman" pitchFamily="18" charset="0"/>
                <a:cs typeface="Times New Roman" pitchFamily="18" charset="0"/>
              </a:rPr>
              <a:t>CRT TECHNICAL CLASS</a:t>
            </a:r>
          </a:p>
          <a:p>
            <a:pPr algn="ctr"/>
            <a:r>
              <a:rPr lang="en-IN" sz="3600" dirty="0" smtClean="0">
                <a:latin typeface="Times New Roman" pitchFamily="18" charset="0"/>
                <a:cs typeface="Times New Roman" pitchFamily="18" charset="0"/>
              </a:rPr>
              <a:t>of</a:t>
            </a:r>
          </a:p>
          <a:p>
            <a:pPr algn="ctr"/>
            <a:r>
              <a:rPr lang="en-US" sz="3600" dirty="0" smtClean="0">
                <a:latin typeface="Times New Roman" pitchFamily="18" charset="0"/>
                <a:cs typeface="Times New Roman" pitchFamily="18" charset="0"/>
              </a:rPr>
              <a:t>SOFTWARE ENGINEERING</a:t>
            </a:r>
          </a:p>
          <a:p>
            <a:r>
              <a:rPr lang="en-US" sz="3600" dirty="0" smtClean="0">
                <a:latin typeface="Times New Roman" pitchFamily="18" charset="0"/>
                <a:cs typeface="Times New Roman" pitchFamily="18" charset="0"/>
              </a:rPr>
              <a:t>	</a:t>
            </a:r>
          </a:p>
          <a:p>
            <a:r>
              <a:rPr lang="en-US" sz="3600" dirty="0" smtClean="0">
                <a:latin typeface="Times New Roman" pitchFamily="18" charset="0"/>
                <a:cs typeface="Times New Roman" pitchFamily="18" charset="0"/>
              </a:rPr>
              <a:t>	</a:t>
            </a:r>
          </a:p>
          <a:p>
            <a:r>
              <a:rPr lang="en-US" sz="3600" dirty="0" smtClean="0">
                <a:latin typeface="Times New Roman" pitchFamily="18" charset="0"/>
                <a:cs typeface="Times New Roman" pitchFamily="18" charset="0"/>
              </a:rPr>
              <a:t>									By:</a:t>
            </a:r>
          </a:p>
          <a:p>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Madhu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Choudhary</a:t>
            </a:r>
            <a:r>
              <a:rPr lang="en-IN" sz="3600"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Asst</a:t>
            </a:r>
            <a:r>
              <a:rPr lang="en-US" sz="3600" dirty="0" smtClean="0">
                <a:latin typeface="Times New Roman" pitchFamily="18" charset="0"/>
                <a:cs typeface="Times New Roman" pitchFamily="18" charset="0"/>
              </a:rPr>
              <a:t>. Prof., Dept. of CSE</a:t>
            </a:r>
          </a:p>
          <a:p>
            <a:r>
              <a:rPr lang="en-IN" sz="3600"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   JECRC</a:t>
            </a:r>
            <a:r>
              <a:rPr lang="en-IN" sz="3600" dirty="0" smtClean="0">
                <a:latin typeface="Times New Roman" pitchFamily="18" charset="0"/>
                <a:cs typeface="Times New Roman" pitchFamily="18" charset="0"/>
              </a:rPr>
              <a:t>, Jaipur</a:t>
            </a:r>
            <a:endParaRPr lang="en-US" sz="3600" dirty="0" smtClean="0">
              <a:latin typeface="Times New Roman" pitchFamily="18" charset="0"/>
              <a:cs typeface="Times New Roman" pitchFamily="18" charset="0"/>
            </a:endParaRPr>
          </a:p>
          <a:p>
            <a:r>
              <a:rPr lang="en-IN"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12" name="Footer Placeholder 11"/>
          <p:cNvSpPr>
            <a:spLocks noGrp="1"/>
          </p:cNvSpPr>
          <p:nvPr>
            <p:ph type="ftr" sz="quarter" idx="10"/>
          </p:nvPr>
        </p:nvSpPr>
        <p:spPr>
          <a:xfrm>
            <a:off x="5513388" y="8480425"/>
            <a:ext cx="5191125" cy="600164"/>
          </a:xfrm>
        </p:spPr>
        <p:txBody>
          <a:bodyPr/>
          <a:lstStyle/>
          <a:p>
            <a:pPr>
              <a:defRPr/>
            </a:pPr>
            <a:r>
              <a:rPr lang="en-US" sz="2000" dirty="0" err="1" smtClean="0">
                <a:latin typeface="Times New Roman" pitchFamily="18" charset="0"/>
                <a:cs typeface="Times New Roman" pitchFamily="18" charset="0"/>
              </a:rPr>
              <a:t>Madhu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(Asst. Prof., CSE</a:t>
            </a:r>
            <a:r>
              <a:rPr lang="en-IN" dirty="0" smtClean="0"/>
              <a:t>), </a:t>
            </a:r>
            <a:r>
              <a:rPr lang="en-IN" dirty="0"/>
              <a:t>JECRC, JAIPUR</a:t>
            </a:r>
          </a:p>
        </p:txBody>
      </p:sp>
      <p:pic>
        <p:nvPicPr>
          <p:cNvPr id="3078" name="Picture 10"/>
          <p:cNvPicPr>
            <a:picLocks noChangeAspect="1" noChangeArrowheads="1"/>
          </p:cNvPicPr>
          <p:nvPr/>
        </p:nvPicPr>
        <p:blipFill>
          <a:blip r:embed="rId3"/>
          <a:srcRect/>
          <a:stretch>
            <a:fillRect/>
          </a:stretch>
        </p:blipFill>
        <p:spPr bwMode="auto">
          <a:xfrm>
            <a:off x="2927350" y="0"/>
            <a:ext cx="3252788" cy="1676400"/>
          </a:xfrm>
          <a:prstGeom prst="rect">
            <a:avLst/>
          </a:prstGeom>
          <a:noFill/>
          <a:ln w="9525">
            <a:noFill/>
            <a:miter lim="800000"/>
            <a:headEnd/>
            <a:tailEnd/>
          </a:ln>
        </p:spPr>
      </p:pic>
      <p:pic>
        <p:nvPicPr>
          <p:cNvPr id="3079" name="Picture 11"/>
          <p:cNvPicPr>
            <a:picLocks noChangeAspect="1" noChangeArrowheads="1"/>
          </p:cNvPicPr>
          <p:nvPr/>
        </p:nvPicPr>
        <p:blipFill>
          <a:blip r:embed="rId4"/>
          <a:srcRect/>
          <a:stretch>
            <a:fillRect/>
          </a:stretch>
        </p:blipFill>
        <p:spPr bwMode="auto">
          <a:xfrm>
            <a:off x="11766550" y="0"/>
            <a:ext cx="2667000" cy="2122488"/>
          </a:xfrm>
          <a:prstGeom prst="rect">
            <a:avLst/>
          </a:prstGeom>
          <a:noFill/>
          <a:ln w="9525">
            <a:noFill/>
            <a:miter lim="800000"/>
            <a:headEnd/>
            <a:tailEnd/>
          </a:ln>
        </p:spPr>
      </p:pic>
      <p:sp>
        <p:nvSpPr>
          <p:cNvPr id="3080" name="TextBox 12"/>
          <p:cNvSpPr txBox="1">
            <a:spLocks noChangeArrowheads="1"/>
          </p:cNvSpPr>
          <p:nvPr/>
        </p:nvSpPr>
        <p:spPr bwMode="auto">
          <a:xfrm>
            <a:off x="1250950" y="2273300"/>
            <a:ext cx="14249400" cy="584200"/>
          </a:xfrm>
          <a:prstGeom prst="rect">
            <a:avLst/>
          </a:prstGeom>
          <a:noFill/>
          <a:ln w="9525">
            <a:noFill/>
            <a:miter lim="800000"/>
            <a:headEnd/>
            <a:tailEnd/>
          </a:ln>
        </p:spPr>
        <p:txBody>
          <a:bodyPr>
            <a:spAutoFit/>
          </a:bodyPr>
          <a:lstStyle/>
          <a:p>
            <a:pPr algn="ctr"/>
            <a:r>
              <a:rPr lang="en-US" sz="3200" dirty="0">
                <a:latin typeface="Times New Roman" pitchFamily="18" charset="0"/>
                <a:cs typeface="Times New Roman" pitchFamily="18" charset="0"/>
              </a:rPr>
              <a:t>JAIPUR ENGINEERING COLLEGE AND RESEARCH </a:t>
            </a:r>
            <a:r>
              <a:rPr lang="en-US" sz="3200" dirty="0" smtClean="0">
                <a:latin typeface="Times New Roman" pitchFamily="18" charset="0"/>
                <a:cs typeface="Times New Roman" pitchFamily="18" charset="0"/>
              </a:rPr>
              <a:t>CENTRE</a:t>
            </a:r>
            <a:endParaRPr lang="en-IN" sz="3200" dirty="0">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p:txBody>
          <a:bodyPr/>
          <a:lstStyle/>
          <a:p>
            <a:pPr>
              <a:defRPr/>
            </a:pPr>
            <a:fld id="{C9056662-BCD1-4EE7-9470-F65D22AE3F85}" type="slidenum">
              <a:rPr lang="en-IN" smtClean="0"/>
              <a:pPr>
                <a:defRPr/>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LEVELS OF DFD</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7378700"/>
            <a:ext cx="14401800" cy="659540"/>
          </a:xfrm>
        </p:spPr>
        <p:txBody>
          <a:bodyPr/>
          <a:lstStyle/>
          <a:p>
            <a:pPr algn="ctr">
              <a:lnSpc>
                <a:spcPct val="150000"/>
              </a:lnSpc>
              <a:buSzPct val="60000"/>
              <a:buNone/>
            </a:pPr>
            <a:r>
              <a:rPr lang="en-US" sz="3200" b="1" dirty="0" smtClean="0">
                <a:solidFill>
                  <a:schemeClr val="tx1"/>
                </a:solidFill>
                <a:latin typeface="Times New Roman" pitchFamily="18" charset="0"/>
                <a:cs typeface="Times New Roman" pitchFamily="18" charset="0"/>
              </a:rPr>
              <a:t>There is </a:t>
            </a:r>
            <a:r>
              <a:rPr lang="en-US" sz="3200" b="1" dirty="0" smtClean="0">
                <a:solidFill>
                  <a:srgbClr val="FF0000"/>
                </a:solidFill>
                <a:latin typeface="Times New Roman" pitchFamily="18" charset="0"/>
                <a:cs typeface="Times New Roman" pitchFamily="18" charset="0"/>
              </a:rPr>
              <a:t>no rule </a:t>
            </a:r>
            <a:r>
              <a:rPr lang="en-US" sz="3200" b="1" dirty="0" smtClean="0">
                <a:solidFill>
                  <a:schemeClr val="tx1"/>
                </a:solidFill>
                <a:latin typeface="Times New Roman" pitchFamily="18" charset="0"/>
                <a:cs typeface="Times New Roman" pitchFamily="18" charset="0"/>
              </a:rPr>
              <a:t>as to </a:t>
            </a:r>
            <a:r>
              <a:rPr lang="en-US" sz="3200" b="1" dirty="0" smtClean="0">
                <a:solidFill>
                  <a:srgbClr val="FF0000"/>
                </a:solidFill>
                <a:latin typeface="Times New Roman" pitchFamily="18" charset="0"/>
                <a:cs typeface="Times New Roman" pitchFamily="18" charset="0"/>
              </a:rPr>
              <a:t>how many levels </a:t>
            </a:r>
            <a:r>
              <a:rPr lang="en-US" sz="3200" b="1" dirty="0" smtClean="0">
                <a:solidFill>
                  <a:schemeClr val="tx1"/>
                </a:solidFill>
                <a:latin typeface="Times New Roman" pitchFamily="18" charset="0"/>
                <a:cs typeface="Times New Roman" pitchFamily="18" charset="0"/>
              </a:rPr>
              <a:t>of DFD that can be used.</a:t>
            </a: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10</a:t>
            </a:fld>
            <a:endParaRPr lang="en-IN"/>
          </a:p>
        </p:txBody>
      </p:sp>
      <p:pic>
        <p:nvPicPr>
          <p:cNvPr id="14337" name="Picture 1"/>
          <p:cNvPicPr>
            <a:picLocks noChangeAspect="1" noChangeArrowheads="1"/>
          </p:cNvPicPr>
          <p:nvPr/>
        </p:nvPicPr>
        <p:blipFill>
          <a:blip r:embed="rId3"/>
          <a:srcRect/>
          <a:stretch>
            <a:fillRect/>
          </a:stretch>
        </p:blipFill>
        <p:spPr bwMode="auto">
          <a:xfrm>
            <a:off x="2470150" y="1206500"/>
            <a:ext cx="11887199"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0 – LEVEL DFD</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1054100"/>
            <a:ext cx="14401800" cy="2412968"/>
          </a:xfrm>
        </p:spPr>
        <p:txBody>
          <a:bodyPr/>
          <a:lstStyle/>
          <a:p>
            <a:pPr algn="just">
              <a:lnSpc>
                <a:spcPct val="150000"/>
              </a:lnSpc>
            </a:pPr>
            <a:r>
              <a:rPr lang="en-US" sz="3200" dirty="0" smtClean="0">
                <a:solidFill>
                  <a:schemeClr val="tx1"/>
                </a:solidFill>
                <a:latin typeface="Times New Roman" pitchFamily="18" charset="0"/>
                <a:cs typeface="Times New Roman" pitchFamily="18" charset="0"/>
              </a:rPr>
              <a:t>1 process represents the entire system.</a:t>
            </a:r>
          </a:p>
          <a:p>
            <a:pPr algn="just">
              <a:lnSpc>
                <a:spcPct val="150000"/>
              </a:lnSpc>
            </a:pPr>
            <a:r>
              <a:rPr lang="en-US" sz="3200" dirty="0" smtClean="0">
                <a:solidFill>
                  <a:schemeClr val="tx1"/>
                </a:solidFill>
                <a:latin typeface="Times New Roman" pitchFamily="18" charset="0"/>
                <a:cs typeface="Times New Roman" pitchFamily="18" charset="0"/>
              </a:rPr>
              <a:t>Data arrows show input and output.</a:t>
            </a:r>
          </a:p>
          <a:p>
            <a:pPr algn="just">
              <a:lnSpc>
                <a:spcPct val="150000"/>
              </a:lnSpc>
            </a:pPr>
            <a:r>
              <a:rPr lang="en-US" sz="3200" dirty="0" smtClean="0">
                <a:solidFill>
                  <a:schemeClr val="tx1"/>
                </a:solidFill>
                <a:latin typeface="Times New Roman" pitchFamily="18" charset="0"/>
                <a:cs typeface="Times New Roman" pitchFamily="18" charset="0"/>
              </a:rPr>
              <a:t>Data Stores NOT shown. They are within the system.</a:t>
            </a: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11</a:t>
            </a:fld>
            <a:endParaRPr lang="en-IN"/>
          </a:p>
        </p:txBody>
      </p:sp>
      <p:pic>
        <p:nvPicPr>
          <p:cNvPr id="13313" name="Picture 1"/>
          <p:cNvPicPr>
            <a:picLocks noChangeAspect="1" noChangeArrowheads="1"/>
          </p:cNvPicPr>
          <p:nvPr/>
        </p:nvPicPr>
        <p:blipFill>
          <a:blip r:embed="rId3"/>
          <a:srcRect/>
          <a:stretch>
            <a:fillRect/>
          </a:stretch>
        </p:blipFill>
        <p:spPr bwMode="auto">
          <a:xfrm>
            <a:off x="2546350" y="3492500"/>
            <a:ext cx="115062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139700"/>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1 – LEVEL DFD</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641350" y="977900"/>
            <a:ext cx="5791200" cy="7682103"/>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The SRS precisely defines the software product that will be built.</a:t>
            </a:r>
          </a:p>
          <a:p>
            <a:pPr algn="just">
              <a:lnSpc>
                <a:spcPct val="150000"/>
              </a:lnSpc>
            </a:pPr>
            <a:r>
              <a:rPr lang="en-US" sz="3200" dirty="0" smtClean="0">
                <a:solidFill>
                  <a:schemeClr val="tx1"/>
                </a:solidFill>
                <a:latin typeface="Times New Roman" pitchFamily="18" charset="0"/>
                <a:cs typeface="Times New Roman" pitchFamily="18" charset="0"/>
              </a:rPr>
              <a:t>Level 1 DFD, must balance with the context diagram it describes.</a:t>
            </a:r>
          </a:p>
          <a:p>
            <a:pPr algn="just">
              <a:lnSpc>
                <a:spcPct val="150000"/>
              </a:lnSpc>
            </a:pPr>
            <a:r>
              <a:rPr lang="en-US" sz="3200" dirty="0" smtClean="0">
                <a:solidFill>
                  <a:schemeClr val="tx1"/>
                </a:solidFill>
                <a:latin typeface="Times New Roman" pitchFamily="18" charset="0"/>
                <a:cs typeface="Times New Roman" pitchFamily="18" charset="0"/>
              </a:rPr>
              <a:t>Input going into a process are different from outputs leaving the process.</a:t>
            </a:r>
          </a:p>
          <a:p>
            <a:pPr algn="just">
              <a:lnSpc>
                <a:spcPct val="150000"/>
              </a:lnSpc>
            </a:pPr>
            <a:r>
              <a:rPr lang="en-US" sz="3200" dirty="0" smtClean="0">
                <a:solidFill>
                  <a:schemeClr val="tx1"/>
                </a:solidFill>
                <a:latin typeface="Times New Roman" pitchFamily="18" charset="0"/>
                <a:cs typeface="Times New Roman" pitchFamily="18" charset="0"/>
              </a:rPr>
              <a:t>Data stores are first shown at this level.</a:t>
            </a: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12</a:t>
            </a:fld>
            <a:endParaRPr lang="en-IN"/>
          </a:p>
        </p:txBody>
      </p:sp>
      <p:pic>
        <p:nvPicPr>
          <p:cNvPr id="12289" name="Picture 1"/>
          <p:cNvPicPr>
            <a:picLocks noChangeAspect="1" noChangeArrowheads="1"/>
          </p:cNvPicPr>
          <p:nvPr/>
        </p:nvPicPr>
        <p:blipFill>
          <a:blip r:embed="rId3"/>
          <a:srcRect/>
          <a:stretch>
            <a:fillRect/>
          </a:stretch>
        </p:blipFill>
        <p:spPr bwMode="auto">
          <a:xfrm>
            <a:off x="6432550" y="76200"/>
            <a:ext cx="9785350" cy="829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63500"/>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2 – LEVEL DFD: </a:t>
            </a:r>
            <a:r>
              <a:rPr lang="en-US" altLang="en-US" sz="4000" b="1" dirty="0" smtClean="0">
                <a:solidFill>
                  <a:srgbClr val="FF0000"/>
                </a:solidFill>
                <a:latin typeface="Times New Roman" pitchFamily="18" charset="0"/>
                <a:cs typeface="Times New Roman" pitchFamily="18" charset="0"/>
              </a:rPr>
              <a:t>Process 1, Perform Intake Procedure</a:t>
            </a:r>
            <a:endParaRPr lang="en-IN" altLang="en-US" sz="4000" b="1" dirty="0" smtClean="0">
              <a:solidFill>
                <a:srgbClr val="FF0000"/>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13</a:t>
            </a:fld>
            <a:endParaRPr lang="en-IN"/>
          </a:p>
        </p:txBody>
      </p:sp>
      <p:pic>
        <p:nvPicPr>
          <p:cNvPr id="11265" name="Picture 1"/>
          <p:cNvPicPr>
            <a:picLocks noChangeAspect="1" noChangeArrowheads="1"/>
          </p:cNvPicPr>
          <p:nvPr/>
        </p:nvPicPr>
        <p:blipFill>
          <a:blip r:embed="rId3"/>
          <a:srcRect t="3030"/>
          <a:stretch>
            <a:fillRect/>
          </a:stretch>
        </p:blipFill>
        <p:spPr bwMode="auto">
          <a:xfrm>
            <a:off x="6356350" y="749300"/>
            <a:ext cx="9861550" cy="7620000"/>
          </a:xfrm>
          <a:prstGeom prst="rect">
            <a:avLst/>
          </a:prstGeom>
          <a:noFill/>
          <a:ln w="9525">
            <a:noFill/>
            <a:miter lim="800000"/>
            <a:headEnd/>
            <a:tailEnd/>
          </a:ln>
          <a:effectLst/>
        </p:spPr>
      </p:pic>
      <p:sp>
        <p:nvSpPr>
          <p:cNvPr id="12" name="Rectangle 11"/>
          <p:cNvSpPr/>
          <p:nvPr/>
        </p:nvSpPr>
        <p:spPr>
          <a:xfrm>
            <a:off x="412750" y="1206500"/>
            <a:ext cx="6019800" cy="4721292"/>
          </a:xfrm>
          <a:prstGeom prst="rect">
            <a:avLst/>
          </a:prstGeom>
        </p:spPr>
        <p:txBody>
          <a:bodyPr wrap="square">
            <a:spAutoFit/>
          </a:bodyPr>
          <a:lstStyle/>
          <a:p>
            <a:pPr marL="342900" indent="-342900" algn="just" eaLnBrk="0" hangingPunct="0">
              <a:lnSpc>
                <a:spcPct val="150000"/>
              </a:lnSpc>
              <a:spcBef>
                <a:spcPct val="20000"/>
              </a:spcBef>
              <a:buChar char="•"/>
            </a:pPr>
            <a:r>
              <a:rPr lang="en-US" sz="3200" dirty="0" smtClean="0">
                <a:latin typeface="Times New Roman" pitchFamily="18" charset="0"/>
                <a:cs typeface="Times New Roman" pitchFamily="18" charset="0"/>
              </a:rPr>
              <a:t>Level 2 DFD must balance with the Level 1 it describes.</a:t>
            </a:r>
          </a:p>
          <a:p>
            <a:pPr marL="342900" indent="-342900" algn="just" eaLnBrk="0" hangingPunct="0">
              <a:lnSpc>
                <a:spcPct val="150000"/>
              </a:lnSpc>
              <a:spcBef>
                <a:spcPct val="20000"/>
              </a:spcBef>
              <a:buChar char="•"/>
            </a:pPr>
            <a:r>
              <a:rPr lang="en-US" sz="3200" dirty="0" smtClean="0">
                <a:latin typeface="Times New Roman" pitchFamily="18" charset="0"/>
                <a:cs typeface="Times New Roman" pitchFamily="18" charset="0"/>
              </a:rPr>
              <a:t>Input going into a process are different from outputs leaving the process.</a:t>
            </a:r>
          </a:p>
          <a:p>
            <a:pPr marL="342900" indent="-342900" algn="just" eaLnBrk="0" hangingPunct="0">
              <a:lnSpc>
                <a:spcPct val="150000"/>
              </a:lnSpc>
              <a:spcBef>
                <a:spcPct val="20000"/>
              </a:spcBef>
              <a:buChar char="•"/>
            </a:pPr>
            <a:r>
              <a:rPr lang="en-US" sz="3200" dirty="0" smtClean="0">
                <a:latin typeface="Times New Roman" pitchFamily="18" charset="0"/>
                <a:cs typeface="Times New Roman" pitchFamily="18" charset="0"/>
              </a:rPr>
              <a:t>Continue to show data stores.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31750" y="63500"/>
            <a:ext cx="14249400" cy="677108"/>
          </a:xfrm>
          <a:prstGeom prst="rect">
            <a:avLst/>
          </a:prstGeom>
          <a:noFill/>
          <a:ln w="9525">
            <a:noFill/>
            <a:miter lim="800000"/>
            <a:headEnd/>
            <a:tailEnd/>
          </a:ln>
        </p:spPr>
        <p:txBody>
          <a:bodyPr>
            <a:spAutoFit/>
          </a:bodyPr>
          <a:lstStyle/>
          <a:p>
            <a:r>
              <a:rPr lang="en-US" altLang="en-US" sz="3800" b="1" dirty="0" smtClean="0">
                <a:latin typeface="Times New Roman" pitchFamily="18" charset="0"/>
                <a:cs typeface="Times New Roman" pitchFamily="18" charset="0"/>
              </a:rPr>
              <a:t>TYPES OF DFD – </a:t>
            </a:r>
            <a:r>
              <a:rPr lang="en-US" altLang="en-US" sz="3800" b="1" dirty="0" smtClean="0">
                <a:solidFill>
                  <a:srgbClr val="FF0000"/>
                </a:solidFill>
                <a:latin typeface="Times New Roman" pitchFamily="18" charset="0"/>
                <a:cs typeface="Times New Roman" pitchFamily="18" charset="0"/>
              </a:rPr>
              <a:t>LOGICAL DFD</a:t>
            </a:r>
            <a:endParaRPr lang="en-IN" altLang="en-US" sz="3800" b="1" dirty="0">
              <a:solidFill>
                <a:srgbClr val="FF0000"/>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14</a:t>
            </a:fld>
            <a:endParaRPr lang="en-IN"/>
          </a:p>
        </p:txBody>
      </p:sp>
      <p:sp>
        <p:nvSpPr>
          <p:cNvPr id="11" name="Rectangle 10"/>
          <p:cNvSpPr/>
          <p:nvPr/>
        </p:nvSpPr>
        <p:spPr>
          <a:xfrm>
            <a:off x="488950" y="596900"/>
            <a:ext cx="7010400" cy="8974765"/>
          </a:xfrm>
          <a:prstGeom prst="rect">
            <a:avLst/>
          </a:prstGeom>
        </p:spPr>
        <p:txBody>
          <a:bodyPr wrap="square">
            <a:spAutoFit/>
          </a:bodyPr>
          <a:lstStyle/>
          <a:p>
            <a:pPr marL="342900" indent="-342900" algn="just" eaLnBrk="0" hangingPunct="0">
              <a:lnSpc>
                <a:spcPct val="150000"/>
              </a:lnSpc>
              <a:spcBef>
                <a:spcPct val="20000"/>
              </a:spcBef>
              <a:buChar char="•"/>
            </a:pPr>
            <a:r>
              <a:rPr lang="en-US" sz="2800" dirty="0" smtClean="0">
                <a:latin typeface="Times New Roman" pitchFamily="18" charset="0"/>
                <a:cs typeface="Times New Roman" pitchFamily="18" charset="0"/>
              </a:rPr>
              <a:t>A logical data flow diagram focuses on the business and how the business operates. It is not concerned with how the system will be constructed.</a:t>
            </a:r>
          </a:p>
          <a:p>
            <a:pPr marL="342900" indent="-342900" algn="just" eaLnBrk="0" hangingPunct="0">
              <a:lnSpc>
                <a:spcPct val="150000"/>
              </a:lnSpc>
              <a:spcBef>
                <a:spcPct val="20000"/>
              </a:spcBef>
              <a:buChar char="•"/>
            </a:pPr>
            <a:r>
              <a:rPr lang="en-US" sz="2800" dirty="0" smtClean="0">
                <a:latin typeface="Times New Roman" pitchFamily="18" charset="0"/>
                <a:cs typeface="Times New Roman" pitchFamily="18" charset="0"/>
              </a:rPr>
              <a:t> We can ignore implementation specifics such as, computer configuration, data storage technology, communication or message passing methods by focusing on the functions performed by the system, such as, data collection, data to information transformation and information reporting.</a:t>
            </a:r>
          </a:p>
          <a:p>
            <a:pPr marL="342900" indent="-342900" algn="just" eaLnBrk="0" hangingPunct="0">
              <a:lnSpc>
                <a:spcPct val="150000"/>
              </a:lnSpc>
              <a:spcBef>
                <a:spcPct val="20000"/>
              </a:spcBef>
            </a:pPr>
            <a:r>
              <a:rPr lang="en-US" sz="2800" b="1" dirty="0" smtClean="0">
                <a:latin typeface="Times New Roman" pitchFamily="18" charset="0"/>
                <a:cs typeface="Times New Roman" pitchFamily="18" charset="0"/>
              </a:rPr>
              <a:t>    Logical DFD for </a:t>
            </a:r>
            <a:r>
              <a:rPr lang="en-US" sz="2800" b="1" dirty="0" err="1" smtClean="0">
                <a:latin typeface="Times New Roman" pitchFamily="18" charset="0"/>
                <a:cs typeface="Times New Roman" pitchFamily="18" charset="0"/>
              </a:rPr>
              <a:t>Cheque</a:t>
            </a:r>
            <a:r>
              <a:rPr lang="en-US" sz="2800" b="1" dirty="0" smtClean="0">
                <a:latin typeface="Times New Roman" pitchFamily="18" charset="0"/>
                <a:cs typeface="Times New Roman" pitchFamily="18" charset="0"/>
              </a:rPr>
              <a:t> Encashment Ex.</a:t>
            </a:r>
          </a:p>
          <a:p>
            <a:pPr marL="342900" indent="-342900" algn="just" eaLnBrk="0" hangingPunct="0">
              <a:lnSpc>
                <a:spcPct val="150000"/>
              </a:lnSpc>
              <a:spcBef>
                <a:spcPct val="20000"/>
              </a:spcBef>
              <a:buChar char="•"/>
            </a:pPr>
            <a:endParaRPr lang="en-US" sz="2800" dirty="0" smtClean="0">
              <a:latin typeface="Times New Roman" pitchFamily="18" charset="0"/>
              <a:cs typeface="Times New Roman" pitchFamily="18" charset="0"/>
            </a:endParaRPr>
          </a:p>
        </p:txBody>
      </p:sp>
      <p:pic>
        <p:nvPicPr>
          <p:cNvPr id="10241" name="Picture 1"/>
          <p:cNvPicPr>
            <a:picLocks noChangeAspect="1" noChangeArrowheads="1"/>
          </p:cNvPicPr>
          <p:nvPr/>
        </p:nvPicPr>
        <p:blipFill>
          <a:blip r:embed="rId3"/>
          <a:srcRect/>
          <a:stretch>
            <a:fillRect/>
          </a:stretch>
        </p:blipFill>
        <p:spPr bwMode="auto">
          <a:xfrm>
            <a:off x="7499350" y="0"/>
            <a:ext cx="8718550" cy="844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4445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44450" y="63500"/>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TYPES OF DFD – </a:t>
            </a:r>
            <a:r>
              <a:rPr lang="en-US" altLang="en-US" sz="4000" b="1" dirty="0" smtClean="0">
                <a:solidFill>
                  <a:srgbClr val="FF0000"/>
                </a:solidFill>
                <a:latin typeface="Times New Roman" pitchFamily="18" charset="0"/>
                <a:cs typeface="Times New Roman" pitchFamily="18" charset="0"/>
              </a:rPr>
              <a:t>PHYSICAL DFD</a:t>
            </a:r>
            <a:endParaRPr lang="en-IN" altLang="en-US" sz="4000" b="1" dirty="0">
              <a:solidFill>
                <a:srgbClr val="FF0000"/>
              </a:solidFill>
              <a:latin typeface="Times New Roman" pitchFamily="18" charset="0"/>
              <a:cs typeface="Times New Roman" pitchFamily="18" charset="0"/>
            </a:endParaRPr>
          </a:p>
        </p:txBody>
      </p:sp>
      <p:sp>
        <p:nvSpPr>
          <p:cNvPr id="13" name="Text Placeholder 12"/>
          <p:cNvSpPr>
            <a:spLocks noGrp="1"/>
          </p:cNvSpPr>
          <p:nvPr>
            <p:ph type="body" idx="1"/>
          </p:nvPr>
        </p:nvSpPr>
        <p:spPr>
          <a:xfrm>
            <a:off x="336550" y="833781"/>
            <a:ext cx="7239000" cy="6392519"/>
          </a:xfrm>
        </p:spPr>
        <p:txBody>
          <a:bodyPr/>
          <a:lstStyle/>
          <a:p>
            <a:pPr algn="just">
              <a:lnSpc>
                <a:spcPct val="150000"/>
              </a:lnSpc>
              <a:buSzPct val="60000"/>
              <a:buFont typeface="Arial" pitchFamily="34" charset="0"/>
              <a:buChar char="•"/>
            </a:pPr>
            <a:r>
              <a:rPr lang="en-US" sz="3100" dirty="0" smtClean="0">
                <a:solidFill>
                  <a:schemeClr val="tx1"/>
                </a:solidFill>
                <a:latin typeface="Times New Roman" pitchFamily="18" charset="0"/>
                <a:cs typeface="Times New Roman" pitchFamily="18" charset="0"/>
              </a:rPr>
              <a:t>A physical data flow diagram shows how the system will be implemented, including the hardware, software, files, and people in the system. It is developed such that the processes described in the logical data flow diagrams are implemented correctly to achieve the goal of the business.</a:t>
            </a:r>
          </a:p>
          <a:p>
            <a:pPr algn="just">
              <a:lnSpc>
                <a:spcPct val="150000"/>
              </a:lnSpc>
              <a:buSzPct val="60000"/>
              <a:buFont typeface="Arial" pitchFamily="34" charset="0"/>
              <a:buChar char="•"/>
            </a:pPr>
            <a:endParaRPr lang="en-US" sz="3100" dirty="0" smtClean="0">
              <a:solidFill>
                <a:schemeClr val="tx1"/>
              </a:solidFill>
              <a:latin typeface="Times New Roman" pitchFamily="18" charset="0"/>
              <a:cs typeface="Times New Roman" pitchFamily="18" charset="0"/>
            </a:endParaRPr>
          </a:p>
          <a:p>
            <a:pPr marL="628650" indent="-628650" algn="just">
              <a:buSzPct val="60000"/>
              <a:buNone/>
            </a:pPr>
            <a:r>
              <a:rPr lang="en-US" sz="3100" b="1" dirty="0" smtClean="0">
                <a:solidFill>
                  <a:schemeClr val="tx1"/>
                </a:solidFill>
                <a:latin typeface="Times New Roman" pitchFamily="18" charset="0"/>
                <a:cs typeface="Times New Roman" pitchFamily="18" charset="0"/>
              </a:rPr>
              <a:t>    Physical DFD for </a:t>
            </a:r>
            <a:r>
              <a:rPr lang="en-US" sz="3100" b="1" dirty="0" err="1" smtClean="0">
                <a:solidFill>
                  <a:schemeClr val="tx1"/>
                </a:solidFill>
                <a:latin typeface="Times New Roman" pitchFamily="18" charset="0"/>
                <a:cs typeface="Times New Roman" pitchFamily="18" charset="0"/>
              </a:rPr>
              <a:t>Cheque</a:t>
            </a:r>
            <a:r>
              <a:rPr lang="en-US" sz="3100" b="1" dirty="0" smtClean="0">
                <a:solidFill>
                  <a:schemeClr val="tx1"/>
                </a:solidFill>
                <a:latin typeface="Times New Roman" pitchFamily="18" charset="0"/>
                <a:cs typeface="Times New Roman" pitchFamily="18" charset="0"/>
              </a:rPr>
              <a:t> Encashment</a:t>
            </a: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15</a:t>
            </a:fld>
            <a:endParaRPr lang="en-IN"/>
          </a:p>
        </p:txBody>
      </p:sp>
      <p:pic>
        <p:nvPicPr>
          <p:cNvPr id="9217" name="Picture 1"/>
          <p:cNvPicPr>
            <a:picLocks noChangeAspect="1" noChangeArrowheads="1"/>
          </p:cNvPicPr>
          <p:nvPr/>
        </p:nvPicPr>
        <p:blipFill>
          <a:blip r:embed="rId3"/>
          <a:srcRect/>
          <a:stretch>
            <a:fillRect/>
          </a:stretch>
        </p:blipFill>
        <p:spPr bwMode="auto">
          <a:xfrm>
            <a:off x="7956550" y="0"/>
            <a:ext cx="8261351" cy="836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63500"/>
            <a:ext cx="14249400" cy="707886"/>
          </a:xfrm>
          <a:prstGeom prst="rect">
            <a:avLst/>
          </a:prstGeom>
          <a:noFill/>
          <a:ln w="9525">
            <a:noFill/>
            <a:miter lim="800000"/>
            <a:headEnd/>
            <a:tailEnd/>
          </a:ln>
        </p:spPr>
        <p:txBody>
          <a:bodyPr>
            <a:spAutoFit/>
          </a:bodyPr>
          <a:lstStyle/>
          <a:p>
            <a:r>
              <a:rPr lang="en-IN" altLang="en-US" sz="4000" b="1" dirty="0" smtClean="0">
                <a:latin typeface="Times New Roman" pitchFamily="18" charset="0"/>
                <a:cs typeface="Times New Roman" pitchFamily="18" charset="0"/>
              </a:rPr>
              <a:t>DFD MCQ’s</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825501"/>
            <a:ext cx="15011400" cy="9257919"/>
          </a:xfrm>
        </p:spPr>
        <p:txBody>
          <a:bodyPr/>
          <a:lstStyle/>
          <a:p>
            <a:pPr algn="just">
              <a:buSzPct val="60000"/>
              <a:buNone/>
            </a:pPr>
            <a:r>
              <a:rPr lang="en-US" sz="3200" b="1" dirty="0" smtClean="0">
                <a:solidFill>
                  <a:schemeClr val="tx1"/>
                </a:solidFill>
                <a:latin typeface="Times New Roman" pitchFamily="18" charset="0"/>
                <a:cs typeface="Times New Roman" pitchFamily="18" charset="0"/>
              </a:rPr>
              <a:t>1. In a DFD external entities are represented by a</a:t>
            </a:r>
          </a:p>
          <a:p>
            <a:pPr algn="just">
              <a:buSzPct val="60000"/>
              <a:buNone/>
            </a:pPr>
            <a:r>
              <a:rPr lang="en-US" sz="3200" dirty="0" smtClean="0">
                <a:solidFill>
                  <a:srgbClr val="FF0000"/>
                </a:solidFill>
                <a:latin typeface="Times New Roman" pitchFamily="18" charset="0"/>
                <a:cs typeface="Times New Roman" pitchFamily="18" charset="0"/>
              </a:rPr>
              <a:t>a. Rectangle</a:t>
            </a:r>
          </a:p>
          <a:p>
            <a:pPr algn="just">
              <a:buSzPct val="60000"/>
              <a:buNone/>
            </a:pPr>
            <a:r>
              <a:rPr lang="en-US" sz="3200" dirty="0" smtClean="0">
                <a:solidFill>
                  <a:schemeClr val="tx1"/>
                </a:solidFill>
                <a:latin typeface="Times New Roman" pitchFamily="18" charset="0"/>
                <a:cs typeface="Times New Roman" pitchFamily="18" charset="0"/>
              </a:rPr>
              <a:t>b. Ellipse</a:t>
            </a:r>
          </a:p>
          <a:p>
            <a:pPr algn="just">
              <a:buSzPct val="60000"/>
              <a:buNone/>
            </a:pPr>
            <a:r>
              <a:rPr lang="en-US" sz="3200" dirty="0" smtClean="0">
                <a:solidFill>
                  <a:schemeClr val="tx1"/>
                </a:solidFill>
                <a:latin typeface="Times New Roman" pitchFamily="18" charset="0"/>
                <a:cs typeface="Times New Roman" pitchFamily="18" charset="0"/>
              </a:rPr>
              <a:t>c. Diamond shaped box</a:t>
            </a:r>
          </a:p>
          <a:p>
            <a:pPr algn="just">
              <a:buSzPct val="60000"/>
              <a:buNone/>
            </a:pPr>
            <a:r>
              <a:rPr lang="en-US" sz="3200" dirty="0" smtClean="0">
                <a:solidFill>
                  <a:schemeClr val="tx1"/>
                </a:solidFill>
                <a:latin typeface="Times New Roman" pitchFamily="18" charset="0"/>
                <a:cs typeface="Times New Roman" pitchFamily="18" charset="0"/>
              </a:rPr>
              <a:t>d. Circle</a:t>
            </a:r>
          </a:p>
          <a:p>
            <a:pPr algn="just">
              <a:buSzPct val="60000"/>
              <a:buNone/>
            </a:pPr>
            <a:r>
              <a:rPr lang="en-US" sz="3200" b="1" dirty="0" smtClean="0">
                <a:solidFill>
                  <a:schemeClr val="tx1"/>
                </a:solidFill>
                <a:latin typeface="Times New Roman" pitchFamily="18" charset="0"/>
                <a:cs typeface="Times New Roman" pitchFamily="18" charset="0"/>
              </a:rPr>
              <a:t>2. External Entities may be a</a:t>
            </a:r>
          </a:p>
          <a:p>
            <a:pPr algn="just">
              <a:buSzPct val="60000"/>
              <a:buNone/>
            </a:pPr>
            <a:r>
              <a:rPr lang="en-US" sz="3200" dirty="0" smtClean="0">
                <a:solidFill>
                  <a:schemeClr val="tx1"/>
                </a:solidFill>
                <a:latin typeface="Times New Roman" pitchFamily="18" charset="0"/>
                <a:cs typeface="Times New Roman" pitchFamily="18" charset="0"/>
              </a:rPr>
              <a:t>a. Source of input data only</a:t>
            </a:r>
          </a:p>
          <a:p>
            <a:pPr algn="just">
              <a:buSzPct val="60000"/>
              <a:buNone/>
            </a:pPr>
            <a:r>
              <a:rPr lang="en-US" sz="3200" dirty="0" smtClean="0">
                <a:solidFill>
                  <a:srgbClr val="FF0000"/>
                </a:solidFill>
                <a:latin typeface="Times New Roman" pitchFamily="18" charset="0"/>
                <a:cs typeface="Times New Roman" pitchFamily="18" charset="0"/>
              </a:rPr>
              <a:t>b. Source of input data or destination of results</a:t>
            </a:r>
          </a:p>
          <a:p>
            <a:pPr algn="just">
              <a:buSzPct val="60000"/>
              <a:buNone/>
            </a:pPr>
            <a:r>
              <a:rPr lang="en-US" sz="3200" dirty="0" smtClean="0">
                <a:solidFill>
                  <a:schemeClr val="tx1"/>
                </a:solidFill>
                <a:latin typeface="Times New Roman" pitchFamily="18" charset="0"/>
                <a:cs typeface="Times New Roman" pitchFamily="18" charset="0"/>
              </a:rPr>
              <a:t>c. Destination of results only</a:t>
            </a:r>
          </a:p>
          <a:p>
            <a:pPr algn="just">
              <a:buSzPct val="60000"/>
              <a:buNone/>
            </a:pPr>
            <a:r>
              <a:rPr lang="en-US" sz="3200" dirty="0" smtClean="0">
                <a:solidFill>
                  <a:schemeClr val="tx1"/>
                </a:solidFill>
                <a:latin typeface="Times New Roman" pitchFamily="18" charset="0"/>
                <a:cs typeface="Times New Roman" pitchFamily="18" charset="0"/>
              </a:rPr>
              <a:t>d. Repository of data</a:t>
            </a:r>
          </a:p>
          <a:p>
            <a:pPr algn="just">
              <a:buSzPct val="60000"/>
              <a:buNone/>
            </a:pPr>
            <a:r>
              <a:rPr lang="en-US" sz="3200" b="1" dirty="0" smtClean="0">
                <a:solidFill>
                  <a:schemeClr val="tx1"/>
                </a:solidFill>
                <a:latin typeface="Times New Roman" pitchFamily="18" charset="0"/>
                <a:cs typeface="Times New Roman" pitchFamily="18" charset="0"/>
              </a:rPr>
              <a:t>3. A data store in a DFD represents</a:t>
            </a:r>
          </a:p>
          <a:p>
            <a:pPr algn="just">
              <a:buSzPct val="60000"/>
              <a:buNone/>
            </a:pPr>
            <a:r>
              <a:rPr lang="en-US" sz="3200" dirty="0" smtClean="0">
                <a:solidFill>
                  <a:schemeClr val="tx1"/>
                </a:solidFill>
                <a:latin typeface="Times New Roman" pitchFamily="18" charset="0"/>
                <a:cs typeface="Times New Roman" pitchFamily="18" charset="0"/>
              </a:rPr>
              <a:t>a. A sequential file            </a:t>
            </a:r>
            <a:r>
              <a:rPr lang="en-US" sz="3200" dirty="0" smtClean="0">
                <a:solidFill>
                  <a:srgbClr val="FF0000"/>
                </a:solidFill>
                <a:latin typeface="Times New Roman" pitchFamily="18" charset="0"/>
                <a:cs typeface="Times New Roman" pitchFamily="18" charset="0"/>
              </a:rPr>
              <a:t>c. A repository of data</a:t>
            </a:r>
          </a:p>
          <a:p>
            <a:pPr algn="just">
              <a:buSzPct val="60000"/>
              <a:buNone/>
            </a:pPr>
            <a:r>
              <a:rPr lang="en-US" sz="3200" dirty="0" smtClean="0">
                <a:solidFill>
                  <a:schemeClr val="tx1"/>
                </a:solidFill>
                <a:latin typeface="Times New Roman" pitchFamily="18" charset="0"/>
                <a:cs typeface="Times New Roman" pitchFamily="18" charset="0"/>
              </a:rPr>
              <a:t>b. A disk store                   d. A random access memory</a:t>
            </a:r>
          </a:p>
          <a:p>
            <a:pPr algn="just">
              <a:buSzPct val="60000"/>
              <a:buFont typeface="Arial" pitchFamily="34" charset="0"/>
              <a:buChar char="•"/>
            </a:pPr>
            <a:endParaRPr lang="en-US" sz="3200" dirty="0" smtClean="0">
              <a:solidFill>
                <a:schemeClr val="tx1"/>
              </a:solidFill>
              <a:latin typeface="Times New Roman" pitchFamily="18" charset="0"/>
              <a:cs typeface="Times New Roman" pitchFamily="18" charset="0"/>
            </a:endParaRPr>
          </a:p>
          <a:p>
            <a:pPr algn="just">
              <a:buSzPct val="60000"/>
              <a:buFont typeface="Arial" pitchFamily="34" charset="0"/>
              <a:buChar char="•"/>
            </a:pP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336550" y="63500"/>
            <a:ext cx="15881350" cy="707886"/>
          </a:xfrm>
          <a:prstGeom prst="rect">
            <a:avLst/>
          </a:prstGeom>
          <a:noFill/>
          <a:ln w="9525">
            <a:noFill/>
            <a:miter lim="800000"/>
            <a:headEnd/>
            <a:tailEnd/>
          </a:ln>
        </p:spPr>
        <p:txBody>
          <a:bodyPr wrap="square">
            <a:spAutoFit/>
          </a:bodyPr>
          <a:lstStyle/>
          <a:p>
            <a:r>
              <a:rPr lang="en-IN" altLang="en-US" sz="4000" b="1" dirty="0" smtClean="0">
                <a:latin typeface="Times New Roman" pitchFamily="18" charset="0"/>
                <a:cs typeface="Times New Roman" pitchFamily="18" charset="0"/>
              </a:rPr>
              <a:t>DFD MCQ’s CONT...</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749300"/>
            <a:ext cx="14706600" cy="8174546"/>
          </a:xfrm>
        </p:spPr>
        <p:txBody>
          <a:bodyPr/>
          <a:lstStyle/>
          <a:p>
            <a:pPr>
              <a:buNone/>
            </a:pPr>
            <a:r>
              <a:rPr lang="en-US" sz="3200" b="1" dirty="0" smtClean="0">
                <a:solidFill>
                  <a:schemeClr val="tx1"/>
                </a:solidFill>
                <a:latin typeface="Times New Roman" pitchFamily="18" charset="0"/>
                <a:cs typeface="Times New Roman" pitchFamily="18" charset="0"/>
              </a:rPr>
              <a:t>4. By an external entity we mean a</a:t>
            </a:r>
          </a:p>
          <a:p>
            <a:pPr>
              <a:buNone/>
            </a:pPr>
            <a:r>
              <a:rPr lang="en-US" sz="3200" dirty="0" smtClean="0">
                <a:solidFill>
                  <a:schemeClr val="tx1"/>
                </a:solidFill>
                <a:latin typeface="Times New Roman" pitchFamily="18" charset="0"/>
                <a:cs typeface="Times New Roman" pitchFamily="18" charset="0"/>
              </a:rPr>
              <a:t>a. Unit outside the system being designed which can be controlled by an analyst</a:t>
            </a:r>
          </a:p>
          <a:p>
            <a:pPr>
              <a:buNone/>
            </a:pPr>
            <a:r>
              <a:rPr lang="en-US" sz="3200" dirty="0" smtClean="0">
                <a:solidFill>
                  <a:srgbClr val="FF0000"/>
                </a:solidFill>
                <a:latin typeface="Times New Roman" pitchFamily="18" charset="0"/>
                <a:cs typeface="Times New Roman" pitchFamily="18" charset="0"/>
              </a:rPr>
              <a:t>b. Unit outside the system whose behavior is independent of the system being designed</a:t>
            </a:r>
          </a:p>
          <a:p>
            <a:pPr>
              <a:buNone/>
            </a:pPr>
            <a:r>
              <a:rPr lang="en-US" sz="3200" dirty="0" smtClean="0">
                <a:solidFill>
                  <a:schemeClr val="tx1"/>
                </a:solidFill>
                <a:latin typeface="Times New Roman" pitchFamily="18" charset="0"/>
                <a:cs typeface="Times New Roman" pitchFamily="18" charset="0"/>
              </a:rPr>
              <a:t>c. A unit external to the system being designed</a:t>
            </a:r>
          </a:p>
          <a:p>
            <a:pPr>
              <a:buNone/>
            </a:pPr>
            <a:r>
              <a:rPr lang="en-US" sz="3200" dirty="0" smtClean="0">
                <a:solidFill>
                  <a:schemeClr val="tx1"/>
                </a:solidFill>
                <a:latin typeface="Times New Roman" pitchFamily="18" charset="0"/>
                <a:cs typeface="Times New Roman" pitchFamily="18" charset="0"/>
              </a:rPr>
              <a:t>d. A unit which is not part of DFD</a:t>
            </a:r>
          </a:p>
          <a:p>
            <a:pPr>
              <a:buNone/>
            </a:pPr>
            <a:r>
              <a:rPr lang="en-US" sz="3200" b="1" dirty="0" smtClean="0">
                <a:solidFill>
                  <a:schemeClr val="tx1"/>
                </a:solidFill>
                <a:latin typeface="Times New Roman" pitchFamily="18" charset="0"/>
                <a:cs typeface="Times New Roman" pitchFamily="18" charset="0"/>
              </a:rPr>
              <a:t>5. A data flow can</a:t>
            </a:r>
          </a:p>
          <a:p>
            <a:pPr>
              <a:buNone/>
            </a:pPr>
            <a:r>
              <a:rPr lang="en-US" sz="3200" dirty="0" smtClean="0">
                <a:solidFill>
                  <a:schemeClr val="tx1"/>
                </a:solidFill>
                <a:latin typeface="Times New Roman" pitchFamily="18" charset="0"/>
                <a:cs typeface="Times New Roman" pitchFamily="18" charset="0"/>
              </a:rPr>
              <a:t>a. Only enter a data store</a:t>
            </a:r>
          </a:p>
          <a:p>
            <a:pPr>
              <a:buNone/>
            </a:pPr>
            <a:r>
              <a:rPr lang="en-US" sz="3200" dirty="0" smtClean="0">
                <a:solidFill>
                  <a:schemeClr val="tx1"/>
                </a:solidFill>
                <a:latin typeface="Times New Roman" pitchFamily="18" charset="0"/>
                <a:cs typeface="Times New Roman" pitchFamily="18" charset="0"/>
              </a:rPr>
              <a:t>b. Only leave a data store</a:t>
            </a:r>
          </a:p>
          <a:p>
            <a:pPr>
              <a:buNone/>
            </a:pPr>
            <a:r>
              <a:rPr lang="en-US" sz="3200" dirty="0" smtClean="0">
                <a:solidFill>
                  <a:schemeClr val="tx1"/>
                </a:solidFill>
                <a:latin typeface="Times New Roman" pitchFamily="18" charset="0"/>
                <a:cs typeface="Times New Roman" pitchFamily="18" charset="0"/>
              </a:rPr>
              <a:t>c. Enter or leave a data store</a:t>
            </a:r>
          </a:p>
          <a:p>
            <a:pPr>
              <a:buNone/>
            </a:pPr>
            <a:r>
              <a:rPr lang="en-US" sz="3200" dirty="0" smtClean="0">
                <a:solidFill>
                  <a:srgbClr val="FF0000"/>
                </a:solidFill>
                <a:latin typeface="Times New Roman" pitchFamily="18" charset="0"/>
                <a:cs typeface="Times New Roman" pitchFamily="18" charset="0"/>
              </a:rPr>
              <a:t>d. Either enter or leave a data store but not both</a:t>
            </a:r>
          </a:p>
          <a:p>
            <a:pPr>
              <a:buNone/>
            </a:pPr>
            <a:r>
              <a:rPr lang="en-US" sz="3200" b="1" dirty="0" smtClean="0">
                <a:solidFill>
                  <a:schemeClr val="tx1"/>
                </a:solidFill>
                <a:latin typeface="Times New Roman" pitchFamily="18" charset="0"/>
                <a:cs typeface="Times New Roman" pitchFamily="18" charset="0"/>
              </a:rPr>
              <a:t>6. A circle in a DFD represents</a:t>
            </a:r>
          </a:p>
          <a:p>
            <a:pPr>
              <a:buNone/>
            </a:pPr>
            <a:r>
              <a:rPr lang="en-US" sz="3200" dirty="0" smtClean="0">
                <a:solidFill>
                  <a:schemeClr val="tx1"/>
                </a:solidFill>
                <a:latin typeface="Times New Roman" pitchFamily="18" charset="0"/>
                <a:cs typeface="Times New Roman" pitchFamily="18" charset="0"/>
              </a:rPr>
              <a:t>a. A data store                        b. A an external entity</a:t>
            </a:r>
          </a:p>
          <a:p>
            <a:pPr>
              <a:buNone/>
            </a:pPr>
            <a:r>
              <a:rPr lang="en-US" sz="3200" dirty="0" smtClean="0">
                <a:solidFill>
                  <a:srgbClr val="FF0000"/>
                </a:solidFill>
                <a:latin typeface="Times New Roman" pitchFamily="18" charset="0"/>
                <a:cs typeface="Times New Roman" pitchFamily="18" charset="0"/>
              </a:rPr>
              <a:t>c. A process                           </a:t>
            </a:r>
            <a:r>
              <a:rPr lang="en-US" sz="3200" dirty="0" smtClean="0">
                <a:solidFill>
                  <a:schemeClr val="tx1"/>
                </a:solidFill>
                <a:latin typeface="Times New Roman" pitchFamily="18" charset="0"/>
                <a:cs typeface="Times New Roman" pitchFamily="18" charset="0"/>
              </a:rPr>
              <a:t>d. An input unit</a:t>
            </a:r>
          </a:p>
          <a:p>
            <a:endParaRPr lang="en-US" sz="3200" dirty="0" smtClean="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(Asst.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UML (UNIFIED MODELING LANGUAGE) DIAGRAM</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793750" y="932370"/>
            <a:ext cx="15087600" cy="2866169"/>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attribute and relationship set.</a:t>
            </a: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18</a:t>
            </a:fld>
            <a:endParaRPr lang="en-IN"/>
          </a:p>
        </p:txBody>
      </p:sp>
      <p:pic>
        <p:nvPicPr>
          <p:cNvPr id="16386" name="Picture 2" descr="E-R Diagram"/>
          <p:cNvPicPr>
            <a:picLocks noChangeAspect="1" noChangeArrowheads="1"/>
          </p:cNvPicPr>
          <p:nvPr/>
        </p:nvPicPr>
        <p:blipFill>
          <a:blip r:embed="rId3"/>
          <a:srcRect/>
          <a:stretch>
            <a:fillRect/>
          </a:stretch>
        </p:blipFill>
        <p:spPr bwMode="auto">
          <a:xfrm>
            <a:off x="3689350" y="3797300"/>
            <a:ext cx="10668000" cy="4572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IN" altLang="en-US" sz="4000" b="1" dirty="0" smtClean="0">
                <a:latin typeface="Times New Roman" pitchFamily="18" charset="0"/>
                <a:cs typeface="Times New Roman" pitchFamily="18" charset="0"/>
              </a:rPr>
              <a:t>ER DIAGRAM – ENTITY &amp; ATTRIBUTES</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869950" y="977901"/>
            <a:ext cx="15347950" cy="5416868"/>
          </a:xfrm>
        </p:spPr>
        <p:txBody>
          <a:bodyPr/>
          <a:lstStyle/>
          <a:p>
            <a:pPr>
              <a:lnSpc>
                <a:spcPct val="150000"/>
              </a:lnSpc>
            </a:pPr>
            <a:r>
              <a:rPr lang="en-US" sz="3200" dirty="0" smtClean="0">
                <a:solidFill>
                  <a:schemeClr val="tx1"/>
                </a:solidFill>
                <a:latin typeface="Times New Roman" pitchFamily="18" charset="0"/>
                <a:cs typeface="Times New Roman" pitchFamily="18" charset="0"/>
              </a:rPr>
              <a:t>Entity - Entities are represented by means of rectangles. Rectangles are named with the entity set they represent.</a:t>
            </a:r>
          </a:p>
          <a:p>
            <a:endParaRPr lang="en-US" dirty="0" smtClean="0"/>
          </a:p>
          <a:p>
            <a:pPr algn="just">
              <a:lnSpc>
                <a:spcPct val="150000"/>
              </a:lnSpc>
            </a:pPr>
            <a:r>
              <a:rPr lang="en-US" sz="3200" dirty="0" smtClean="0">
                <a:solidFill>
                  <a:schemeClr val="tx1"/>
                </a:solidFill>
                <a:latin typeface="Times New Roman" pitchFamily="18" charset="0"/>
                <a:cs typeface="Times New Roman" pitchFamily="18" charset="0"/>
              </a:rPr>
              <a:t>Attributes - Attributes are the properties of entities. Attributes are represented by means of ellipses. Every ellipse represents one attribute and is directly connected to its entity (rectangle).</a:t>
            </a:r>
          </a:p>
          <a:p>
            <a:pPr>
              <a:buNone/>
            </a:pPr>
            <a:r>
              <a:rPr lang="en-US" dirty="0" smtClean="0"/>
              <a:t/>
            </a:r>
            <a:br>
              <a:rPr lang="en-US" dirty="0" smtClean="0"/>
            </a:br>
            <a:r>
              <a:rPr lang="en-US" dirty="0" smtClean="0"/>
              <a:t/>
            </a:r>
            <a:br>
              <a:rPr lang="en-US" dirty="0" smtClean="0"/>
            </a:b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19</a:t>
            </a:fld>
            <a:endParaRPr lang="en-IN"/>
          </a:p>
        </p:txBody>
      </p:sp>
      <p:pic>
        <p:nvPicPr>
          <p:cNvPr id="15364" name="Picture 4" descr="Entities in a school database"/>
          <p:cNvPicPr>
            <a:picLocks noChangeAspect="1" noChangeArrowheads="1"/>
          </p:cNvPicPr>
          <p:nvPr/>
        </p:nvPicPr>
        <p:blipFill>
          <a:blip r:embed="rId3"/>
          <a:srcRect/>
          <a:stretch>
            <a:fillRect/>
          </a:stretch>
        </p:blipFill>
        <p:spPr bwMode="auto">
          <a:xfrm>
            <a:off x="5289550" y="1739900"/>
            <a:ext cx="9675628" cy="914400"/>
          </a:xfrm>
          <a:prstGeom prst="rect">
            <a:avLst/>
          </a:prstGeom>
          <a:noFill/>
        </p:spPr>
      </p:pic>
      <p:pic>
        <p:nvPicPr>
          <p:cNvPr id="15365" name="Picture 5"/>
          <p:cNvPicPr>
            <a:picLocks noChangeAspect="1" noChangeArrowheads="1"/>
          </p:cNvPicPr>
          <p:nvPr/>
        </p:nvPicPr>
        <p:blipFill>
          <a:blip r:embed="rId4"/>
          <a:srcRect/>
          <a:stretch>
            <a:fillRect/>
          </a:stretch>
        </p:blipFill>
        <p:spPr bwMode="auto">
          <a:xfrm>
            <a:off x="4070350" y="4635500"/>
            <a:ext cx="75438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4099" name="object 5"/>
          <p:cNvGrpSpPr>
            <a:grpSpLocks/>
          </p:cNvGrpSpPr>
          <p:nvPr/>
        </p:nvGrpSpPr>
        <p:grpSpPr bwMode="auto">
          <a:xfrm>
            <a:off x="0" y="0"/>
            <a:ext cx="16217900" cy="9118600"/>
            <a:chOff x="0" y="0"/>
            <a:chExt cx="16217900" cy="9118600"/>
          </a:xfrm>
        </p:grpSpPr>
        <p:sp>
          <p:nvSpPr>
            <p:cNvPr id="4103"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4104"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4101" name="TextBox 12"/>
          <p:cNvSpPr txBox="1">
            <a:spLocks noChangeArrowheads="1"/>
          </p:cNvSpPr>
          <p:nvPr/>
        </p:nvSpPr>
        <p:spPr bwMode="auto">
          <a:xfrm>
            <a:off x="7937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VISION </a:t>
            </a:r>
            <a:r>
              <a:rPr lang="en-US" sz="4000" b="1" dirty="0">
                <a:latin typeface="Times New Roman" pitchFamily="18" charset="0"/>
                <a:cs typeface="Times New Roman" pitchFamily="18" charset="0"/>
              </a:rPr>
              <a:t>AND MISSION OF </a:t>
            </a:r>
            <a:r>
              <a:rPr lang="en-US" sz="4000" b="1" dirty="0" smtClean="0">
                <a:latin typeface="Times New Roman" pitchFamily="18" charset="0"/>
                <a:cs typeface="Times New Roman" pitchFamily="18" charset="0"/>
              </a:rPr>
              <a:t>INSTITUTE</a:t>
            </a:r>
            <a:endParaRPr lang="en-IN" sz="4000" b="1" dirty="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282700"/>
            <a:ext cx="14935200" cy="8468472"/>
          </a:xfrm>
        </p:spPr>
        <p:txBody>
          <a:bodyPr/>
          <a:lstStyle/>
          <a:p>
            <a:r>
              <a:rPr lang="en-IN" sz="3200" b="1" dirty="0" smtClean="0">
                <a:solidFill>
                  <a:schemeClr val="tx1"/>
                </a:solidFill>
                <a:latin typeface="Times New Roman" pitchFamily="18" charset="0"/>
                <a:cs typeface="Times New Roman" pitchFamily="18" charset="0"/>
              </a:rPr>
              <a:t>VISION</a:t>
            </a:r>
          </a:p>
          <a:p>
            <a:pPr marL="0" indent="0" algn="just">
              <a:lnSpc>
                <a:spcPct val="150000"/>
              </a:lnSpc>
              <a:buNone/>
            </a:pPr>
            <a:r>
              <a:rPr lang="en-US" sz="2800" dirty="0" smtClean="0">
                <a:solidFill>
                  <a:schemeClr val="tx1"/>
                </a:solidFill>
                <a:latin typeface="Times New Roman" pitchFamily="18" charset="0"/>
                <a:cs typeface="Times New Roman" pitchFamily="18" charset="0"/>
              </a:rPr>
              <a:t>To become renowned centre of outcome based learning and work towards academic, professional, cultural and social enrichments of the lives of individual and communities”</a:t>
            </a:r>
          </a:p>
          <a:p>
            <a:pPr marL="0" indent="0" algn="just">
              <a:lnSpc>
                <a:spcPct val="150000"/>
              </a:lnSpc>
              <a:buNone/>
            </a:pPr>
            <a:endParaRPr lang="en-IN" sz="1100" dirty="0" smtClean="0">
              <a:solidFill>
                <a:schemeClr val="tx1"/>
              </a:solidFill>
              <a:latin typeface="Times New Roman" pitchFamily="18" charset="0"/>
              <a:cs typeface="Times New Roman" pitchFamily="18" charset="0"/>
            </a:endParaRPr>
          </a:p>
          <a:p>
            <a:r>
              <a:rPr lang="en-US" sz="3200" b="1" dirty="0" smtClean="0">
                <a:solidFill>
                  <a:schemeClr val="tx1"/>
                </a:solidFill>
                <a:latin typeface="Times New Roman" pitchFamily="18" charset="0"/>
                <a:cs typeface="Times New Roman" pitchFamily="18" charset="0"/>
              </a:rPr>
              <a:t>MISSION</a:t>
            </a:r>
          </a:p>
          <a:p>
            <a:pPr marL="457200" indent="-457200" algn="just">
              <a:lnSpc>
                <a:spcPct val="150000"/>
              </a:lnSpc>
              <a:buNone/>
              <a:tabLst>
                <a:tab pos="457200" algn="l"/>
              </a:tabLst>
            </a:pPr>
            <a:r>
              <a:rPr lang="en-US" sz="2800" dirty="0" smtClean="0">
                <a:solidFill>
                  <a:schemeClr val="tx1"/>
                </a:solidFill>
                <a:latin typeface="Times New Roman" pitchFamily="18" charset="0"/>
                <a:cs typeface="Times New Roman" pitchFamily="18" charset="0"/>
              </a:rPr>
              <a:t>1. Focus on evaluation of learning outcomes and motivate students to inculcate research aptitude by project based learning.</a:t>
            </a:r>
          </a:p>
          <a:p>
            <a:pPr algn="just">
              <a:lnSpc>
                <a:spcPct val="150000"/>
              </a:lnSpc>
              <a:buNone/>
            </a:pPr>
            <a:r>
              <a:rPr lang="en-US" sz="2800" dirty="0" smtClean="0">
                <a:solidFill>
                  <a:schemeClr val="tx1"/>
                </a:solidFill>
                <a:latin typeface="Times New Roman" pitchFamily="18" charset="0"/>
                <a:cs typeface="Times New Roman" pitchFamily="18" charset="0"/>
              </a:rPr>
              <a:t>2. Identify areas of focus and provide platform to gain knowledge and solutions based on informed perception of Indian, regional and global needs.</a:t>
            </a:r>
          </a:p>
          <a:p>
            <a:pPr algn="just">
              <a:lnSpc>
                <a:spcPct val="150000"/>
              </a:lnSpc>
              <a:buNone/>
            </a:pPr>
            <a:r>
              <a:rPr lang="en-US" sz="2800" dirty="0" smtClean="0">
                <a:solidFill>
                  <a:schemeClr val="tx1"/>
                </a:solidFill>
                <a:latin typeface="Times New Roman" pitchFamily="18" charset="0"/>
                <a:cs typeface="Times New Roman" pitchFamily="18" charset="0"/>
              </a:rPr>
              <a:t>3. Offer opportunities for interaction between academia and industry.</a:t>
            </a:r>
          </a:p>
          <a:p>
            <a:pPr algn="just">
              <a:buNone/>
            </a:pPr>
            <a:r>
              <a:rPr lang="en-US" sz="2800" dirty="0" smtClean="0">
                <a:solidFill>
                  <a:schemeClr val="tx1"/>
                </a:solidFill>
                <a:latin typeface="Times New Roman" pitchFamily="18" charset="0"/>
                <a:cs typeface="Times New Roman" pitchFamily="18" charset="0"/>
              </a:rPr>
              <a:t>4. Develop human potential to its fullest extent so that intellectually capable and imaginatively gifted leaders can emerge in a range of professions.</a:t>
            </a:r>
          </a:p>
          <a:p>
            <a:pPr marL="0" indent="0" algn="just">
              <a:lnSpc>
                <a:spcPct val="150000"/>
              </a:lnSpc>
              <a:buNone/>
            </a:pPr>
            <a:endParaRPr lang="en-US" sz="3200" dirty="0" smtClean="0">
              <a:latin typeface="Times New Roman" pitchFamily="18" charset="0"/>
              <a:cs typeface="Times New Roman" pitchFamily="18" charset="0"/>
            </a:endParaRPr>
          </a:p>
          <a:p>
            <a:endParaRPr lang="en-US" dirty="0"/>
          </a:p>
        </p:txBody>
      </p:sp>
      <p:sp>
        <p:nvSpPr>
          <p:cNvPr id="11" name="Slide Number Placeholder 10"/>
          <p:cNvSpPr>
            <a:spLocks noGrp="1"/>
          </p:cNvSpPr>
          <p:nvPr>
            <p:ph type="sldNum" sz="quarter" idx="12"/>
          </p:nvPr>
        </p:nvSpPr>
        <p:spPr/>
        <p:txBody>
          <a:bodyPr/>
          <a:lstStyle/>
          <a:p>
            <a:pPr>
              <a:defRPr/>
            </a:pPr>
            <a:fld id="{1BB5D663-6BCF-42AE-B394-1863D8DE5BA1}" type="slidenum">
              <a:rPr lang="en-IN" smtClean="0"/>
              <a:pPr>
                <a:defRPr/>
              </a:pPr>
              <a:t>2</a:t>
            </a:fld>
            <a:endParaRPr lang="en-IN"/>
          </a:p>
        </p:txBody>
      </p:sp>
      <p:sp>
        <p:nvSpPr>
          <p:cNvPr id="14"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63500"/>
            <a:ext cx="14249400" cy="707886"/>
          </a:xfrm>
          <a:prstGeom prst="rect">
            <a:avLst/>
          </a:prstGeom>
          <a:noFill/>
          <a:ln w="9525">
            <a:noFill/>
            <a:miter lim="800000"/>
            <a:headEnd/>
            <a:tailEnd/>
          </a:ln>
        </p:spPr>
        <p:txBody>
          <a:bodyPr>
            <a:spAutoFit/>
          </a:bodyPr>
          <a:lstStyle/>
          <a:p>
            <a:r>
              <a:rPr lang="en-IN" altLang="en-US" sz="4000" b="1" dirty="0" smtClean="0">
                <a:latin typeface="Times New Roman" pitchFamily="18" charset="0"/>
                <a:cs typeface="Times New Roman" pitchFamily="18" charset="0"/>
              </a:rPr>
              <a:t>ER DIAGRAM – TYPES OF ATTRIBUTES</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977900"/>
            <a:ext cx="14935200" cy="4628960"/>
          </a:xfrm>
        </p:spPr>
        <p:txBody>
          <a:bodyPr/>
          <a:lstStyle/>
          <a:p>
            <a:pPr marL="514350" lvl="0" indent="-514350" algn="just">
              <a:buSzPct val="60000"/>
              <a:buAutoNum type="arabicPeriod"/>
            </a:pPr>
            <a:r>
              <a:rPr lang="en-IN" sz="3200" b="1" dirty="0" smtClean="0">
                <a:solidFill>
                  <a:schemeClr val="tx1"/>
                </a:solidFill>
                <a:latin typeface="Times New Roman" pitchFamily="18" charset="0"/>
                <a:cs typeface="Times New Roman" pitchFamily="18" charset="0"/>
              </a:rPr>
              <a:t>Composite Attribute</a:t>
            </a: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indent="-514350" algn="just">
              <a:buSzPct val="60000"/>
              <a:buAutoNum type="arabicPeriod"/>
            </a:pPr>
            <a:r>
              <a:rPr lang="en-IN" sz="3200" b="1" dirty="0" err="1" smtClean="0">
                <a:solidFill>
                  <a:schemeClr val="tx1"/>
                </a:solidFill>
                <a:latin typeface="Times New Roman" pitchFamily="18" charset="0"/>
                <a:cs typeface="Times New Roman" pitchFamily="18" charset="0"/>
              </a:rPr>
              <a:t>Multivalued</a:t>
            </a:r>
            <a:r>
              <a:rPr lang="en-IN" sz="3200" b="1" dirty="0" smtClean="0">
                <a:solidFill>
                  <a:schemeClr val="tx1"/>
                </a:solidFill>
                <a:latin typeface="Times New Roman" pitchFamily="18" charset="0"/>
                <a:cs typeface="Times New Roman" pitchFamily="18" charset="0"/>
              </a:rPr>
              <a:t> Attribute </a:t>
            </a:r>
            <a:endParaRPr lang="en-US" sz="3200" b="1"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smtClean="0">
                <a:latin typeface="Times New Roman" pitchFamily="18" charset="0"/>
                <a:cs typeface="Times New Roman" pitchFamily="18" charset="0"/>
              </a:rPr>
              <a:t>Madhu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(Asst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Prof., CSE</a:t>
            </a:r>
            <a:r>
              <a:rPr lang="en-IN" dirty="0" smtClean="0"/>
              <a:t>), </a:t>
            </a:r>
            <a:r>
              <a:rPr lang="en-IN" dirty="0"/>
              <a:t>JECRC, </a:t>
            </a:r>
            <a:r>
              <a:rPr lang="en-IN" dirty="0" smtClean="0"/>
              <a:t>JAIPUR</a:t>
            </a:r>
            <a:endParaRPr lang="en-IN" dirty="0"/>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20</a:t>
            </a:fld>
            <a:endParaRPr lang="en-IN"/>
          </a:p>
        </p:txBody>
      </p:sp>
      <p:pic>
        <p:nvPicPr>
          <p:cNvPr id="14338" name="Picture 2" descr="Composite Attributes"/>
          <p:cNvPicPr>
            <a:picLocks noChangeAspect="1" noChangeArrowheads="1"/>
          </p:cNvPicPr>
          <p:nvPr/>
        </p:nvPicPr>
        <p:blipFill>
          <a:blip r:embed="rId3"/>
          <a:srcRect/>
          <a:stretch>
            <a:fillRect/>
          </a:stretch>
        </p:blipFill>
        <p:spPr bwMode="auto">
          <a:xfrm>
            <a:off x="5289550" y="749300"/>
            <a:ext cx="8077200" cy="3505200"/>
          </a:xfrm>
          <a:prstGeom prst="rect">
            <a:avLst/>
          </a:prstGeom>
          <a:noFill/>
        </p:spPr>
      </p:pic>
      <p:pic>
        <p:nvPicPr>
          <p:cNvPr id="14339" name="Picture 3"/>
          <p:cNvPicPr>
            <a:picLocks noChangeAspect="1" noChangeArrowheads="1"/>
          </p:cNvPicPr>
          <p:nvPr/>
        </p:nvPicPr>
        <p:blipFill>
          <a:blip r:embed="rId4"/>
          <a:srcRect/>
          <a:stretch>
            <a:fillRect/>
          </a:stretch>
        </p:blipFill>
        <p:spPr bwMode="auto">
          <a:xfrm>
            <a:off x="7988300" y="4102100"/>
            <a:ext cx="8229600"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IN" altLang="en-US" sz="4000" b="1" dirty="0" smtClean="0">
                <a:latin typeface="Times New Roman" pitchFamily="18" charset="0"/>
                <a:cs typeface="Times New Roman" pitchFamily="18" charset="0"/>
              </a:rPr>
              <a:t>ER DIAGRAM – TYPES OF ATTRIBUTES  CONT…</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717550" y="1054100"/>
            <a:ext cx="14782800" cy="6781800"/>
          </a:xfrm>
        </p:spPr>
        <p:txBody>
          <a:bodyPr/>
          <a:lstStyle/>
          <a:p>
            <a:pPr>
              <a:buNone/>
            </a:pPr>
            <a:r>
              <a:rPr lang="en-IN" sz="3200" b="1" dirty="0" smtClean="0">
                <a:solidFill>
                  <a:schemeClr val="tx1"/>
                </a:solidFill>
                <a:latin typeface="Times New Roman" pitchFamily="18" charset="0"/>
                <a:cs typeface="Times New Roman" pitchFamily="18" charset="0"/>
              </a:rPr>
              <a:t>3. </a:t>
            </a:r>
            <a:r>
              <a:rPr lang="en-US" sz="3200" b="1" dirty="0" smtClean="0">
                <a:solidFill>
                  <a:schemeClr val="tx1"/>
                </a:solidFill>
                <a:latin typeface="Times New Roman" pitchFamily="18" charset="0"/>
                <a:cs typeface="Times New Roman" pitchFamily="18" charset="0"/>
              </a:rPr>
              <a:t>Derived attributes are depicted by dashed ellipse.</a:t>
            </a:r>
          </a:p>
          <a:p>
            <a:pPr>
              <a:buNone/>
            </a:pPr>
            <a:r>
              <a:rPr lang="en-US" sz="3200" b="1" dirty="0" smtClean="0">
                <a:solidFill>
                  <a:schemeClr val="tx1"/>
                </a:solidFill>
                <a:latin typeface="Times New Roman" pitchFamily="18" charset="0"/>
                <a:cs typeface="Times New Roman" pitchFamily="18" charset="0"/>
              </a:rPr>
              <a:t/>
            </a:r>
            <a:br>
              <a:rPr lang="en-US" sz="3200" b="1" dirty="0" smtClean="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21</a:t>
            </a:fld>
            <a:endParaRPr lang="en-IN"/>
          </a:p>
        </p:txBody>
      </p:sp>
      <p:pic>
        <p:nvPicPr>
          <p:cNvPr id="13313" name="Picture 1"/>
          <p:cNvPicPr>
            <a:picLocks noChangeAspect="1" noChangeArrowheads="1"/>
          </p:cNvPicPr>
          <p:nvPr/>
        </p:nvPicPr>
        <p:blipFill>
          <a:blip r:embed="rId3"/>
          <a:srcRect/>
          <a:stretch>
            <a:fillRect/>
          </a:stretch>
        </p:blipFill>
        <p:spPr bwMode="auto">
          <a:xfrm>
            <a:off x="3536950" y="1739900"/>
            <a:ext cx="105156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ER – DIAGRAM EXAMPLE</a:t>
            </a:r>
            <a:endParaRPr lang="en-IN" altLang="en-US" sz="4000" b="1" dirty="0">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22</a:t>
            </a:fld>
            <a:endParaRPr lang="en-IN"/>
          </a:p>
        </p:txBody>
      </p:sp>
      <p:pic>
        <p:nvPicPr>
          <p:cNvPr id="11266" name="Picture 2" descr="customer-no order-no 1 nameCustomer makes Order order-date e-mail handling-cost unit-price includes quantity Product product-name ist-price"/>
          <p:cNvPicPr>
            <a:picLocks noChangeAspect="1" noChangeArrowheads="1"/>
          </p:cNvPicPr>
          <p:nvPr/>
        </p:nvPicPr>
        <p:blipFill>
          <a:blip r:embed="rId3"/>
          <a:srcRect/>
          <a:stretch>
            <a:fillRect/>
          </a:stretch>
        </p:blipFill>
        <p:spPr bwMode="auto">
          <a:xfrm>
            <a:off x="2241550" y="1282700"/>
            <a:ext cx="12573000" cy="6324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object 2"/>
          <p:cNvGrpSpPr>
            <a:grpSpLocks/>
          </p:cNvGrpSpPr>
          <p:nvPr/>
        </p:nvGrpSpPr>
        <p:grpSpPr bwMode="auto">
          <a:xfrm>
            <a:off x="44450" y="-12700"/>
            <a:ext cx="16217900" cy="9118600"/>
            <a:chOff x="88900" y="0"/>
            <a:chExt cx="16217900" cy="9118600"/>
          </a:xfrm>
        </p:grpSpPr>
        <p:sp>
          <p:nvSpPr>
            <p:cNvPr id="9222" name="object 3"/>
            <p:cNvSpPr>
              <a:spLocks noChangeArrowheads="1"/>
            </p:cNvSpPr>
            <p:nvPr/>
          </p:nvSpPr>
          <p:spPr bwMode="auto">
            <a:xfrm>
              <a:off x="14998700" y="8890000"/>
              <a:ext cx="228600" cy="22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9223" name="object 4"/>
            <p:cNvSpPr>
              <a:spLocks noChangeArrowheads="1"/>
            </p:cNvSpPr>
            <p:nvPr/>
          </p:nvSpPr>
          <p:spPr bwMode="auto">
            <a:xfrm>
              <a:off x="88900" y="0"/>
              <a:ext cx="16217900" cy="9118600"/>
            </a:xfrm>
            <a:prstGeom prst="rect">
              <a:avLst/>
            </a:prstGeom>
            <a:blipFill dpi="0" rotWithShape="1">
              <a:blip r:embed="rId3"/>
              <a:srcRect/>
              <a:stretch>
                <a:fillRect/>
              </a:stretch>
            </a:blipFill>
            <a:ln w="9525">
              <a:noFill/>
              <a:miter lim="800000"/>
              <a:headEnd/>
              <a:tailEnd/>
            </a:ln>
          </p:spPr>
          <p:txBody>
            <a:bodyPr lIns="0" tIns="0" rIns="0" bIns="0"/>
            <a:lstStyle/>
            <a:p>
              <a:endParaRPr lang="en-US">
                <a:latin typeface="Calibri" pitchFamily="34" charset="0"/>
              </a:endParaRPr>
            </a:p>
          </p:txBody>
        </p:sp>
      </p:grpSp>
      <p:pic>
        <p:nvPicPr>
          <p:cNvPr id="9219" name="Picture 6"/>
          <p:cNvPicPr>
            <a:picLocks noChangeAspect="1" noChangeArrowheads="1"/>
          </p:cNvPicPr>
          <p:nvPr/>
        </p:nvPicPr>
        <p:blipFill>
          <a:blip r:embed="rId4"/>
          <a:srcRect/>
          <a:stretch>
            <a:fillRect/>
          </a:stretch>
        </p:blipFill>
        <p:spPr bwMode="auto">
          <a:xfrm>
            <a:off x="0" y="0"/>
            <a:ext cx="16230600" cy="9118600"/>
          </a:xfrm>
          <a:prstGeom prst="rect">
            <a:avLst/>
          </a:prstGeom>
          <a:noFill/>
          <a:ln w="9525">
            <a:noFill/>
            <a:miter lim="800000"/>
            <a:headEnd/>
            <a:tailEnd/>
          </a:ln>
        </p:spPr>
      </p:pic>
      <p:sp>
        <p:nvSpPr>
          <p:cNvPr id="8" name="Footer Placeholder 20"/>
          <p:cNvSpPr>
            <a:spLocks noGrp="1"/>
          </p:cNvSpPr>
          <p:nvPr>
            <p:ph type="ftr" sz="quarter" idx="10"/>
          </p:nvPr>
        </p:nvSpPr>
        <p:spPr>
          <a:xfrm>
            <a:off x="5518150" y="8521700"/>
            <a:ext cx="5191125" cy="292100"/>
          </a:xfrm>
        </p:spPr>
        <p:txBody>
          <a:bodyPr/>
          <a:lstStyle/>
          <a:p>
            <a:pPr>
              <a:defRPr/>
            </a:pPr>
            <a:r>
              <a:rPr lang="en-IN" smtClean="0"/>
              <a:t>NAME OF FACULTY (POST, DEPTT.) , JECRC, JAIPUR</a:t>
            </a:r>
            <a:endParaRPr lang="en-IN" dirty="0"/>
          </a:p>
        </p:txBody>
      </p:sp>
      <p:sp>
        <p:nvSpPr>
          <p:cNvPr id="9" name="Slide Number Placeholder 8"/>
          <p:cNvSpPr>
            <a:spLocks noGrp="1"/>
          </p:cNvSpPr>
          <p:nvPr>
            <p:ph type="sldNum" sz="quarter" idx="12"/>
          </p:nvPr>
        </p:nvSpPr>
        <p:spPr/>
        <p:txBody>
          <a:bodyPr/>
          <a:lstStyle/>
          <a:p>
            <a:pPr>
              <a:defRPr/>
            </a:pPr>
            <a:fld id="{B5C9ECF4-B155-48F9-A641-862C6171185B}" type="slidenum">
              <a:rPr lang="en-IN" smtClean="0"/>
              <a:pPr>
                <a:defRPr/>
              </a:pPr>
              <a:t>23</a:t>
            </a:fld>
            <a:endParaRPr lang="en-IN"/>
          </a:p>
        </p:txBody>
      </p:sp>
      <p:pic>
        <p:nvPicPr>
          <p:cNvPr id="1026" name="Picture 2"/>
          <p:cNvPicPr>
            <a:picLocks noChangeAspect="1" noChangeArrowheads="1"/>
          </p:cNvPicPr>
          <p:nvPr/>
        </p:nvPicPr>
        <p:blipFill>
          <a:blip r:embed="rId5"/>
          <a:srcRect/>
          <a:stretch>
            <a:fillRect/>
          </a:stretch>
        </p:blipFill>
        <p:spPr bwMode="auto">
          <a:xfrm>
            <a:off x="0" y="0"/>
            <a:ext cx="16249650" cy="9118599"/>
          </a:xfrm>
          <a:prstGeom prst="rect">
            <a:avLst/>
          </a:prstGeom>
          <a:noFill/>
          <a:ln w="9525">
            <a:noFill/>
            <a:miter lim="800000"/>
            <a:headEnd/>
            <a:tailEnd/>
          </a:ln>
          <a:effectLst/>
        </p:spPr>
      </p:pic>
      <p:sp>
        <p:nvSpPr>
          <p:cNvPr id="11" name="Footer Placeholder 11"/>
          <p:cNvSpPr txBox="1">
            <a:spLocks/>
          </p:cNvSpPr>
          <p:nvPr/>
        </p:nvSpPr>
        <p:spPr>
          <a:xfrm>
            <a:off x="5513388" y="8480425"/>
            <a:ext cx="5191125" cy="600164"/>
          </a:xfrm>
          <a:prstGeom prst="rect">
            <a:avLst/>
          </a:prstGeom>
        </p:spPr>
        <p:txBody>
          <a:bodyPr wrap="square" lIns="0" tIns="0" rIns="0" bIns="0">
            <a:spAutoFit/>
          </a:bodyPr>
          <a:lstStyle/>
          <a:p>
            <a:pPr lvl="0" algn="ctr" defTabSz="913334" fontAlgn="auto">
              <a:spcBef>
                <a:spcPts val="0"/>
              </a:spcBef>
              <a:spcAft>
                <a:spcPts val="0"/>
              </a:spcAft>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kumimoji="0" lang="en-US" sz="2000" b="0" i="0" u="none" strike="noStrike" kern="1200" cap="none" spc="0" normalizeH="0" baseline="0" noProof="0" dirty="0" smtClean="0">
                <a:ln>
                  <a:noFill/>
                </a:ln>
                <a:solidFill>
                  <a:schemeClr val="tx1">
                    <a:tint val="75000"/>
                  </a:schemeClr>
                </a:solidFill>
                <a:effectLst/>
                <a:uLnTx/>
                <a:uFillTx/>
                <a:latin typeface="Times New Roman" pitchFamily="18" charset="0"/>
                <a:ea typeface="+mn-ea"/>
                <a:cs typeface="Times New Roman" pitchFamily="18" charset="0"/>
              </a:rPr>
              <a:t>(Asst</a:t>
            </a:r>
            <a:r>
              <a:rPr kumimoji="0" lang="en-US" sz="2000" b="0" i="0" u="none" strike="noStrike" kern="1200" cap="none" spc="0" normalizeH="0" baseline="0" noProof="0" dirty="0" smtClean="0">
                <a:ln>
                  <a:noFill/>
                </a:ln>
                <a:solidFill>
                  <a:schemeClr val="tx1">
                    <a:tint val="75000"/>
                  </a:schemeClr>
                </a:solidFill>
                <a:effectLst/>
                <a:uLnTx/>
                <a:uFillTx/>
                <a:latin typeface="Times New Roman" pitchFamily="18" charset="0"/>
                <a:ea typeface="+mn-ea"/>
                <a:cs typeface="Times New Roman" pitchFamily="18" charset="0"/>
              </a:rPr>
              <a:t>. Prof., CSE</a:t>
            </a:r>
            <a:r>
              <a:rPr kumimoji="0" lang="en-IN" sz="1900" b="0" i="0" u="none" strike="noStrike" kern="1200" cap="none" spc="0" normalizeH="0" baseline="0" noProof="0" dirty="0" smtClean="0">
                <a:ln>
                  <a:noFill/>
                </a:ln>
                <a:solidFill>
                  <a:schemeClr val="tx1">
                    <a:tint val="75000"/>
                  </a:schemeClr>
                </a:solidFill>
                <a:effectLst/>
                <a:uLnTx/>
                <a:uFillTx/>
                <a:latin typeface="+mn-lt"/>
                <a:ea typeface="+mn-ea"/>
                <a:cs typeface="+mn-cs"/>
              </a:rPr>
              <a:t>), JECRC, JAIPUR</a:t>
            </a:r>
            <a:endParaRPr kumimoji="0" lang="en-IN" sz="1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5123"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VISION </a:t>
            </a:r>
            <a:r>
              <a:rPr lang="en-US" sz="4000" b="1" dirty="0">
                <a:latin typeface="Times New Roman" pitchFamily="18" charset="0"/>
                <a:cs typeface="Times New Roman" pitchFamily="18" charset="0"/>
              </a:rPr>
              <a:t>AND MISSION OF DEPARTMENT</a:t>
            </a:r>
            <a:endParaRPr lang="en-IN" sz="4000" b="1" dirty="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587500"/>
            <a:ext cx="14706600" cy="7663636"/>
          </a:xfrm>
        </p:spPr>
        <p:txBody>
          <a:bodyPr/>
          <a:lstStyle/>
          <a:p>
            <a:r>
              <a:rPr lang="en-IN" sz="3200" b="1" dirty="0" smtClean="0">
                <a:solidFill>
                  <a:schemeClr val="tx1"/>
                </a:solidFill>
                <a:latin typeface="Times New Roman" pitchFamily="18" charset="0"/>
                <a:cs typeface="Times New Roman" pitchFamily="18" charset="0"/>
              </a:rPr>
              <a:t>VISION</a:t>
            </a:r>
          </a:p>
          <a:p>
            <a:pPr marL="0" indent="0" algn="just">
              <a:lnSpc>
                <a:spcPct val="150000"/>
              </a:lnSpc>
              <a:buNone/>
            </a:pPr>
            <a:r>
              <a:rPr lang="en-US" sz="2800" dirty="0" smtClean="0">
                <a:solidFill>
                  <a:schemeClr val="tx1"/>
                </a:solidFill>
                <a:latin typeface="Times New Roman" pitchFamily="18" charset="0"/>
                <a:cs typeface="Times New Roman" pitchFamily="18" charset="0"/>
              </a:rPr>
              <a:t>To become renowned Centre of excellence in computer science and engineering and make competent engineers &amp; professionals with high ethical values prepared for lifelong learning.</a:t>
            </a:r>
          </a:p>
          <a:p>
            <a:endParaRPr lang="en-IN" sz="3200" b="1" dirty="0" smtClean="0">
              <a:solidFill>
                <a:schemeClr val="tx1"/>
              </a:solidFill>
              <a:latin typeface="Times New Roman" pitchFamily="18" charset="0"/>
              <a:cs typeface="Times New Roman" pitchFamily="18" charset="0"/>
            </a:endParaRPr>
          </a:p>
          <a:p>
            <a:r>
              <a:rPr lang="en-US" sz="3200" b="1" dirty="0" smtClean="0">
                <a:solidFill>
                  <a:schemeClr val="tx1"/>
                </a:solidFill>
                <a:latin typeface="Times New Roman" pitchFamily="18" charset="0"/>
                <a:cs typeface="Times New Roman" pitchFamily="18" charset="0"/>
              </a:rPr>
              <a:t>MISSION</a:t>
            </a:r>
          </a:p>
          <a:p>
            <a:pPr algn="just">
              <a:lnSpc>
                <a:spcPct val="150000"/>
              </a:lnSpc>
              <a:buNone/>
            </a:pPr>
            <a:r>
              <a:rPr lang="en-US" sz="2800" b="1" dirty="0" smtClean="0">
                <a:solidFill>
                  <a:schemeClr val="tx1"/>
                </a:solidFill>
                <a:latin typeface="Times New Roman" pitchFamily="18" charset="0"/>
                <a:cs typeface="Times New Roman" pitchFamily="18" charset="0"/>
              </a:rPr>
              <a:t>M1: </a:t>
            </a:r>
            <a:r>
              <a:rPr lang="en-US" sz="2800" dirty="0" smtClean="0">
                <a:solidFill>
                  <a:schemeClr val="tx1"/>
                </a:solidFill>
                <a:latin typeface="Times New Roman" pitchFamily="18" charset="0"/>
                <a:cs typeface="Times New Roman" pitchFamily="18" charset="0"/>
              </a:rPr>
              <a:t>To impart outcome based education for emerging technologies in the field of computer science and engineering. </a:t>
            </a:r>
          </a:p>
          <a:p>
            <a:pPr algn="just">
              <a:lnSpc>
                <a:spcPct val="150000"/>
              </a:lnSpc>
              <a:buNone/>
            </a:pPr>
            <a:r>
              <a:rPr lang="en-US" sz="2800" b="1" dirty="0" smtClean="0">
                <a:solidFill>
                  <a:schemeClr val="tx1"/>
                </a:solidFill>
                <a:latin typeface="Times New Roman" pitchFamily="18" charset="0"/>
                <a:cs typeface="Times New Roman" pitchFamily="18" charset="0"/>
              </a:rPr>
              <a:t>M2: </a:t>
            </a:r>
            <a:r>
              <a:rPr lang="en-US" sz="2800" dirty="0" smtClean="0">
                <a:solidFill>
                  <a:schemeClr val="tx1"/>
                </a:solidFill>
                <a:latin typeface="Times New Roman" pitchFamily="18" charset="0"/>
                <a:cs typeface="Times New Roman" pitchFamily="18" charset="0"/>
              </a:rPr>
              <a:t>To provide opportunities for interaction between academia and industry.  </a:t>
            </a:r>
          </a:p>
          <a:p>
            <a:pPr algn="just">
              <a:lnSpc>
                <a:spcPct val="150000"/>
              </a:lnSpc>
              <a:buNone/>
            </a:pPr>
            <a:r>
              <a:rPr lang="en-US" sz="2800" b="1" dirty="0" smtClean="0">
                <a:solidFill>
                  <a:schemeClr val="tx1"/>
                </a:solidFill>
                <a:latin typeface="Times New Roman" pitchFamily="18" charset="0"/>
                <a:cs typeface="Times New Roman" pitchFamily="18" charset="0"/>
              </a:rPr>
              <a:t>M3: </a:t>
            </a:r>
            <a:r>
              <a:rPr lang="en-US" sz="2800" dirty="0" smtClean="0">
                <a:solidFill>
                  <a:schemeClr val="tx1"/>
                </a:solidFill>
                <a:latin typeface="Times New Roman" pitchFamily="18" charset="0"/>
                <a:cs typeface="Times New Roman" pitchFamily="18" charset="0"/>
              </a:rPr>
              <a:t>To provide platform for lifelong learning by accepting the change in technologies</a:t>
            </a:r>
          </a:p>
          <a:p>
            <a:pPr algn="just">
              <a:lnSpc>
                <a:spcPct val="150000"/>
              </a:lnSpc>
              <a:buNone/>
            </a:pPr>
            <a:r>
              <a:rPr lang="en-US" sz="2800" b="1" dirty="0" smtClean="0">
                <a:solidFill>
                  <a:schemeClr val="tx1"/>
                </a:solidFill>
                <a:latin typeface="Times New Roman" pitchFamily="18" charset="0"/>
                <a:cs typeface="Times New Roman" pitchFamily="18" charset="0"/>
              </a:rPr>
              <a:t>M4: </a:t>
            </a:r>
            <a:r>
              <a:rPr lang="en-US" sz="2800" dirty="0" smtClean="0">
                <a:solidFill>
                  <a:schemeClr val="tx1"/>
                </a:solidFill>
                <a:latin typeface="Times New Roman" pitchFamily="18" charset="0"/>
                <a:cs typeface="Times New Roman" pitchFamily="18" charset="0"/>
              </a:rPr>
              <a:t>To develop aptitude of fulfilling social responsibilities.</a:t>
            </a:r>
          </a:p>
          <a:p>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3</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6151"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6152"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6149" name="TextBox 12"/>
          <p:cNvSpPr txBox="1">
            <a:spLocks noChangeArrowheads="1"/>
          </p:cNvSpPr>
          <p:nvPr/>
        </p:nvSpPr>
        <p:spPr bwMode="auto">
          <a:xfrm>
            <a:off x="1174750" y="292100"/>
            <a:ext cx="14249400" cy="707886"/>
          </a:xfrm>
          <a:prstGeom prst="rect">
            <a:avLst/>
          </a:prstGeom>
          <a:noFill/>
          <a:ln w="9525">
            <a:noFill/>
            <a:miter lim="800000"/>
            <a:headEnd/>
            <a:tailEnd/>
          </a:ln>
        </p:spPr>
        <p:txBody>
          <a:bodyPr>
            <a:spAutoFit/>
          </a:bodyPr>
          <a:lstStyle/>
          <a:p>
            <a:pPr algn="ctr"/>
            <a:r>
              <a:rPr lang="en-US" sz="4000" b="1" dirty="0">
                <a:latin typeface="Times New Roman" pitchFamily="18" charset="0"/>
                <a:cs typeface="Times New Roman" pitchFamily="18" charset="0"/>
              </a:rPr>
              <a:t>CONTENTS (TO BE COVERED)</a:t>
            </a:r>
            <a:endParaRPr lang="en-IN" sz="4000" b="1" dirty="0">
              <a:latin typeface="Times New Roman" pitchFamily="18" charset="0"/>
              <a:cs typeface="Times New Roman" pitchFamily="18" charset="0"/>
            </a:endParaRPr>
          </a:p>
        </p:txBody>
      </p:sp>
      <p:sp>
        <p:nvSpPr>
          <p:cNvPr id="11" name="Text Placeholder 10"/>
          <p:cNvSpPr>
            <a:spLocks noGrp="1"/>
          </p:cNvSpPr>
          <p:nvPr>
            <p:ph type="body" idx="1"/>
          </p:nvPr>
        </p:nvSpPr>
        <p:spPr>
          <a:xfrm>
            <a:off x="1098550" y="1054100"/>
            <a:ext cx="14699616" cy="13148215"/>
          </a:xfrm>
        </p:spPr>
        <p:txBody>
          <a:bodyPr/>
          <a:lstStyle/>
          <a:p>
            <a:pPr>
              <a:lnSpc>
                <a:spcPct val="150000"/>
              </a:lnSpc>
            </a:pPr>
            <a:r>
              <a:rPr lang="en-GB" altLang="en-US" b="1" dirty="0" smtClean="0">
                <a:solidFill>
                  <a:schemeClr val="tx1"/>
                </a:solidFill>
                <a:latin typeface="Times New Roman" pitchFamily="18" charset="0"/>
                <a:cs typeface="Times New Roman" pitchFamily="18" charset="0"/>
              </a:rPr>
              <a:t>AGILE PROCESS MODEL</a:t>
            </a:r>
            <a:endParaRPr lang="en-IN"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SOFTWARE REQUIREMENT</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TYPES OF REQUIREMENTS</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REQUIREMENT ANALYSIS  TASKS</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SRS (SOFTWARE REQUIREMENTS SPECIFICATION) </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PURPOSE  AND CHARACTERISTICS OF GOOD SRS</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DATA DICTIONARY</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DATA MODELING</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CARDINAL ITY AND MODALITY RELATIONSHIP</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ER DIAGRAM</a:t>
            </a:r>
          </a:p>
          <a:p>
            <a:pPr>
              <a:lnSpc>
                <a:spcPct val="150000"/>
              </a:lnSpc>
            </a:pPr>
            <a:r>
              <a:rPr lang="en-IN" altLang="en-US" b="1" dirty="0" smtClean="0">
                <a:solidFill>
                  <a:schemeClr val="tx1"/>
                </a:solidFill>
                <a:latin typeface="Times New Roman" pitchFamily="18" charset="0"/>
                <a:cs typeface="Times New Roman" pitchFamily="18" charset="0"/>
              </a:rPr>
              <a:t>ER DIAGRAM – ENTITY &amp; ATTRIBUTES</a:t>
            </a:r>
          </a:p>
          <a:p>
            <a:pPr>
              <a:lnSpc>
                <a:spcPct val="150000"/>
              </a:lnSpc>
            </a:pPr>
            <a:r>
              <a:rPr lang="en-IN" altLang="en-US" b="1" dirty="0" smtClean="0">
                <a:solidFill>
                  <a:schemeClr val="tx1"/>
                </a:solidFill>
                <a:latin typeface="Times New Roman" pitchFamily="18" charset="0"/>
                <a:cs typeface="Times New Roman" pitchFamily="18" charset="0"/>
              </a:rPr>
              <a:t>ER DIAGRAM – TYPES OF ATTRIBUTES</a:t>
            </a:r>
          </a:p>
          <a:p>
            <a:endParaRPr lang="en-IN" altLang="en-US" sz="2800" b="1" dirty="0" smtClean="0">
              <a:latin typeface="Times New Roman" pitchFamily="18" charset="0"/>
              <a:cs typeface="Times New Roman" pitchFamily="18" charset="0"/>
            </a:endParaRPr>
          </a:p>
          <a:p>
            <a:endParaRPr lang="en-IN" altLang="en-US"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
        <p:nvSpPr>
          <p:cNvPr id="9"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D90B7EE8-4285-4A01-8FCB-192D6F99640A}" type="slidenum">
              <a:rPr lang="en-IN" smtClean="0"/>
              <a:pPr>
                <a:defRPr/>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6151"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6152"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6149" name="TextBox 12"/>
          <p:cNvSpPr txBox="1">
            <a:spLocks noChangeArrowheads="1"/>
          </p:cNvSpPr>
          <p:nvPr/>
        </p:nvSpPr>
        <p:spPr bwMode="auto">
          <a:xfrm>
            <a:off x="1174750" y="292100"/>
            <a:ext cx="14249400" cy="707886"/>
          </a:xfrm>
          <a:prstGeom prst="rect">
            <a:avLst/>
          </a:prstGeom>
          <a:noFill/>
          <a:ln w="9525">
            <a:noFill/>
            <a:miter lim="800000"/>
            <a:headEnd/>
            <a:tailEnd/>
          </a:ln>
        </p:spPr>
        <p:txBody>
          <a:bodyPr>
            <a:spAutoFit/>
          </a:bodyPr>
          <a:lstStyle/>
          <a:p>
            <a:pPr algn="ctr"/>
            <a:r>
              <a:rPr lang="en-US" sz="4000" b="1" dirty="0">
                <a:latin typeface="Times New Roman" pitchFamily="18" charset="0"/>
                <a:cs typeface="Times New Roman" pitchFamily="18" charset="0"/>
              </a:rPr>
              <a:t>CONTENTS (TO BE COVERED)</a:t>
            </a:r>
            <a:endParaRPr lang="en-IN" sz="4000" b="1" dirty="0">
              <a:latin typeface="Times New Roman" pitchFamily="18" charset="0"/>
              <a:cs typeface="Times New Roman" pitchFamily="18" charset="0"/>
            </a:endParaRPr>
          </a:p>
        </p:txBody>
      </p:sp>
      <p:sp>
        <p:nvSpPr>
          <p:cNvPr id="11" name="Text Placeholder 10"/>
          <p:cNvSpPr>
            <a:spLocks noGrp="1"/>
          </p:cNvSpPr>
          <p:nvPr>
            <p:ph type="body" idx="1"/>
          </p:nvPr>
        </p:nvSpPr>
        <p:spPr>
          <a:xfrm>
            <a:off x="1098550" y="1054101"/>
            <a:ext cx="14699616" cy="6400800"/>
          </a:xfrm>
        </p:spPr>
        <p:txBody>
          <a:bodyPr/>
          <a:lstStyle/>
          <a:p>
            <a:pPr>
              <a:lnSpc>
                <a:spcPct val="150000"/>
              </a:lnSpc>
            </a:pPr>
            <a:r>
              <a:rPr lang="en-US" altLang="en-US" b="1" dirty="0" smtClean="0">
                <a:solidFill>
                  <a:schemeClr val="tx1"/>
                </a:solidFill>
                <a:latin typeface="Times New Roman" pitchFamily="18" charset="0"/>
                <a:cs typeface="Times New Roman" pitchFamily="18" charset="0"/>
              </a:rPr>
              <a:t>FUNCTION MODELING</a:t>
            </a:r>
            <a:endParaRPr lang="en-IN" altLang="en-US" b="1" dirty="0" smtClean="0">
              <a:solidFill>
                <a:schemeClr val="tx1"/>
              </a:solidFill>
              <a:latin typeface="Times New Roman" pitchFamily="18" charset="0"/>
              <a:cs typeface="Times New Roman" pitchFamily="18" charset="0"/>
            </a:endParaRPr>
          </a:p>
          <a:p>
            <a:pPr>
              <a:lnSpc>
                <a:spcPct val="150000"/>
              </a:lnSpc>
            </a:pPr>
            <a:r>
              <a:rPr lang="en-IN" altLang="en-US" b="1" dirty="0" smtClean="0">
                <a:solidFill>
                  <a:schemeClr val="tx1"/>
                </a:solidFill>
                <a:latin typeface="Times New Roman" pitchFamily="18" charset="0"/>
                <a:cs typeface="Times New Roman" pitchFamily="18" charset="0"/>
              </a:rPr>
              <a:t>DFD (DATA FLOW DIAGRAM)</a:t>
            </a:r>
          </a:p>
          <a:p>
            <a:pPr>
              <a:lnSpc>
                <a:spcPct val="150000"/>
              </a:lnSpc>
            </a:pPr>
            <a:r>
              <a:rPr lang="en-US" altLang="en-US" b="1" dirty="0" smtClean="0">
                <a:solidFill>
                  <a:schemeClr val="tx1"/>
                </a:solidFill>
                <a:latin typeface="Times New Roman" pitchFamily="18" charset="0"/>
                <a:cs typeface="Times New Roman" pitchFamily="18" charset="0"/>
              </a:rPr>
              <a:t>DFD SYMBOLS &amp;NOTATION</a:t>
            </a:r>
          </a:p>
          <a:p>
            <a:pPr>
              <a:lnSpc>
                <a:spcPct val="150000"/>
              </a:lnSpc>
            </a:pPr>
            <a:r>
              <a:rPr lang="en-US" altLang="en-US" b="1" dirty="0" smtClean="0">
                <a:solidFill>
                  <a:schemeClr val="tx1"/>
                </a:solidFill>
                <a:latin typeface="Times New Roman" pitchFamily="18" charset="0"/>
                <a:cs typeface="Times New Roman" pitchFamily="18" charset="0"/>
              </a:rPr>
              <a:t>LEVELS OF DFD</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0 – LEVEL DFD</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1 – LEVEL DFD</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2 – LEVEL DFD</a:t>
            </a:r>
          </a:p>
          <a:p>
            <a:pPr>
              <a:lnSpc>
                <a:spcPct val="150000"/>
              </a:lnSpc>
            </a:pPr>
            <a:r>
              <a:rPr lang="en-US" altLang="en-US" b="1" dirty="0" smtClean="0">
                <a:solidFill>
                  <a:schemeClr val="tx1"/>
                </a:solidFill>
                <a:latin typeface="Times New Roman" pitchFamily="18" charset="0"/>
                <a:cs typeface="Times New Roman" pitchFamily="18" charset="0"/>
              </a:rPr>
              <a:t>TYPES OF DFD – LOGICAL DFD</a:t>
            </a:r>
          </a:p>
          <a:p>
            <a:pPr>
              <a:lnSpc>
                <a:spcPct val="150000"/>
              </a:lnSpc>
            </a:pPr>
            <a:r>
              <a:rPr lang="en-US" altLang="en-US" b="1" dirty="0" smtClean="0">
                <a:solidFill>
                  <a:schemeClr val="tx1"/>
                </a:solidFill>
                <a:latin typeface="Times New Roman" pitchFamily="18" charset="0"/>
                <a:cs typeface="Times New Roman" pitchFamily="18" charset="0"/>
              </a:rPr>
              <a:t>TYPES OF DFD – PHYSICAL DFD</a:t>
            </a:r>
            <a:endParaRPr lang="en-IN" altLang="en-US" b="1" dirty="0" smtClean="0">
              <a:solidFill>
                <a:schemeClr val="tx1"/>
              </a:solidFill>
              <a:latin typeface="Times New Roman" pitchFamily="18" charset="0"/>
              <a:cs typeface="Times New Roman" pitchFamily="18" charset="0"/>
            </a:endParaRPr>
          </a:p>
          <a:p>
            <a:endParaRPr lang="en-IN" altLang="en-US" sz="2800" b="1" dirty="0" smtClean="0">
              <a:solidFill>
                <a:srgbClr val="FF0000"/>
              </a:solidFill>
              <a:latin typeface="Times New Roman" pitchFamily="18" charset="0"/>
              <a:cs typeface="Times New Roman" pitchFamily="18" charset="0"/>
            </a:endParaRPr>
          </a:p>
          <a:p>
            <a:endParaRPr lang="en-IN" altLang="en-US" sz="2800" b="1" dirty="0" smtClean="0">
              <a:latin typeface="Times New Roman" pitchFamily="18" charset="0"/>
              <a:cs typeface="Times New Roman" pitchFamily="18" charset="0"/>
            </a:endParaRPr>
          </a:p>
          <a:p>
            <a:endParaRPr lang="en-IN" altLang="en-US" sz="2800" b="1" dirty="0" smtClean="0">
              <a:latin typeface="Times New Roman" pitchFamily="18" charset="0"/>
              <a:cs typeface="Times New Roman" pitchFamily="18" charset="0"/>
            </a:endParaRPr>
          </a:p>
          <a:p>
            <a:endParaRPr lang="en-IN" altLang="en-US"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
        <p:nvSpPr>
          <p:cNvPr id="9"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D90B7EE8-4285-4A01-8FCB-192D6F99640A}" type="slidenum">
              <a:rPr lang="en-IN" smtClean="0"/>
              <a:pPr>
                <a:defRPr/>
              </a:pPr>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GB" altLang="en-US" sz="4000" b="1" dirty="0" smtClean="0">
                <a:latin typeface="Times New Roman" pitchFamily="18" charset="0"/>
                <a:cs typeface="Times New Roman" pitchFamily="18" charset="0"/>
              </a:rPr>
              <a:t>FUNCTION MODELING</a:t>
            </a:r>
            <a:endParaRPr lang="en-IN" sz="4000" dirty="0"/>
          </a:p>
        </p:txBody>
      </p:sp>
      <p:sp>
        <p:nvSpPr>
          <p:cNvPr id="13" name="Text Placeholder 12"/>
          <p:cNvSpPr>
            <a:spLocks noGrp="1"/>
          </p:cNvSpPr>
          <p:nvPr>
            <p:ph type="body" idx="1"/>
          </p:nvPr>
        </p:nvSpPr>
        <p:spPr>
          <a:xfrm>
            <a:off x="1022350" y="1282700"/>
            <a:ext cx="14401800" cy="5466112"/>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In software engineering a function model or functional model is a structured representation of the functions (</a:t>
            </a:r>
            <a:r>
              <a:rPr lang="en-US" sz="3200" b="1" dirty="0" smtClean="0">
                <a:solidFill>
                  <a:schemeClr val="tx1"/>
                </a:solidFill>
                <a:latin typeface="Times New Roman" pitchFamily="18" charset="0"/>
                <a:cs typeface="Times New Roman" pitchFamily="18" charset="0"/>
              </a:rPr>
              <a:t>activities, actions, processes, operations</a:t>
            </a:r>
            <a:r>
              <a:rPr lang="en-US" sz="3200" dirty="0" smtClean="0">
                <a:solidFill>
                  <a:schemeClr val="tx1"/>
                </a:solidFill>
                <a:latin typeface="Times New Roman" pitchFamily="18" charset="0"/>
                <a:cs typeface="Times New Roman" pitchFamily="18" charset="0"/>
              </a:rPr>
              <a:t>) within the modeled system or subject area.</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A function model is a graphical representation of an enterprise's function within a defined scope.</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The purposes of the function model are to describe the functions and processes</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Function modeling is done via DFD.</a:t>
            </a: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GB" altLang="en-US" sz="4000" b="1" dirty="0" smtClean="0">
                <a:latin typeface="Times New Roman" pitchFamily="18" charset="0"/>
                <a:cs typeface="Times New Roman" pitchFamily="18" charset="0"/>
              </a:rPr>
              <a:t>DFD (DATA FLOW DIAGRAM)</a:t>
            </a:r>
            <a:endParaRPr lang="en-IN" altLang="en-US" sz="4000" b="1" dirty="0">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7</a:t>
            </a:fld>
            <a:endParaRPr lang="en-IN"/>
          </a:p>
        </p:txBody>
      </p:sp>
      <p:sp>
        <p:nvSpPr>
          <p:cNvPr id="12" name="Text Placeholder 12"/>
          <p:cNvSpPr>
            <a:spLocks noGrp="1"/>
          </p:cNvSpPr>
          <p:nvPr>
            <p:ph type="body" idx="1"/>
          </p:nvPr>
        </p:nvSpPr>
        <p:spPr>
          <a:xfrm>
            <a:off x="1022350" y="1282700"/>
            <a:ext cx="14401800" cy="5466112"/>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A Data Flow Diagram is a graphical representation of flow of data through information system.</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DFD can be used to visualize a data processing.</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 DFD shows what kind of data will be input to the system and what data is received as the output. </a:t>
            </a:r>
          </a:p>
          <a:p>
            <a:pPr algn="just">
              <a:lnSpc>
                <a:spcPct val="150000"/>
              </a:lnSpc>
            </a:pPr>
            <a:r>
              <a:rPr lang="en-US" sz="3200" dirty="0" smtClean="0">
                <a:solidFill>
                  <a:schemeClr val="tx1"/>
                </a:solidFill>
                <a:latin typeface="Times New Roman" pitchFamily="18" charset="0"/>
                <a:cs typeface="Times New Roman" pitchFamily="18" charset="0"/>
              </a:rPr>
              <a:t>Focus on the movement of data between external entities and processes, and between processes and data stores.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859000" cy="707886"/>
          </a:xfrm>
          <a:prstGeom prst="rect">
            <a:avLst/>
          </a:prstGeom>
          <a:noFill/>
          <a:ln w="9525">
            <a:noFill/>
            <a:miter lim="800000"/>
            <a:headEnd/>
            <a:tailEnd/>
          </a:ln>
        </p:spPr>
        <p:txBody>
          <a:bodyPr wrap="square">
            <a:spAutoFit/>
          </a:bodyPr>
          <a:lstStyle/>
          <a:p>
            <a:r>
              <a:rPr lang="en-US" altLang="en-US" sz="4000" b="1" dirty="0" smtClean="0">
                <a:latin typeface="Times New Roman" pitchFamily="18" charset="0"/>
                <a:cs typeface="Times New Roman" pitchFamily="18" charset="0"/>
              </a:rPr>
              <a:t>WHY DFD?</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1130300"/>
            <a:ext cx="14859000" cy="9553385"/>
          </a:xfrm>
        </p:spPr>
        <p:txBody>
          <a:bodyPr/>
          <a:lstStyle/>
          <a:p>
            <a:pPr algn="just">
              <a:lnSpc>
                <a:spcPct val="150000"/>
              </a:lnSpc>
              <a:buNone/>
            </a:pPr>
            <a:r>
              <a:rPr lang="en-US" sz="3200" dirty="0" smtClean="0">
                <a:solidFill>
                  <a:schemeClr val="tx1"/>
                </a:solidFill>
                <a:latin typeface="Times New Roman" pitchFamily="18" charset="0"/>
                <a:cs typeface="Times New Roman" pitchFamily="18" charset="0"/>
              </a:rPr>
              <a:t>DFD has of been used due to the following reasons:</a:t>
            </a:r>
          </a:p>
          <a:p>
            <a:pPr algn="just">
              <a:lnSpc>
                <a:spcPct val="150000"/>
              </a:lnSpc>
              <a:buFont typeface="Wingdings" pitchFamily="2" charset="2"/>
              <a:buChar char="Ø"/>
            </a:pPr>
            <a:r>
              <a:rPr lang="en-US" sz="3200" dirty="0" smtClean="0">
                <a:solidFill>
                  <a:schemeClr val="tx1"/>
                </a:solidFill>
                <a:latin typeface="Times New Roman" pitchFamily="18" charset="0"/>
                <a:cs typeface="Times New Roman" pitchFamily="18" charset="0"/>
              </a:rPr>
              <a:t>Provides an overview of-</a:t>
            </a:r>
          </a:p>
          <a:p>
            <a:pPr algn="just">
              <a:lnSpc>
                <a:spcPct val="150000"/>
              </a:lnSpc>
            </a:pPr>
            <a:r>
              <a:rPr lang="en-US" sz="3200" dirty="0" smtClean="0">
                <a:solidFill>
                  <a:schemeClr val="tx1"/>
                </a:solidFill>
                <a:latin typeface="Times New Roman" pitchFamily="18" charset="0"/>
                <a:cs typeface="Times New Roman" pitchFamily="18" charset="0"/>
              </a:rPr>
              <a:t>What data a system processes</a:t>
            </a:r>
          </a:p>
          <a:p>
            <a:pPr algn="just">
              <a:lnSpc>
                <a:spcPct val="150000"/>
              </a:lnSpc>
            </a:pPr>
            <a:r>
              <a:rPr lang="en-US" sz="3200" dirty="0" smtClean="0">
                <a:solidFill>
                  <a:schemeClr val="tx1"/>
                </a:solidFill>
                <a:latin typeface="Times New Roman" pitchFamily="18" charset="0"/>
                <a:cs typeface="Times New Roman" pitchFamily="18" charset="0"/>
              </a:rPr>
              <a:t>What transformations are performed</a:t>
            </a:r>
          </a:p>
          <a:p>
            <a:pPr algn="just">
              <a:lnSpc>
                <a:spcPct val="150000"/>
              </a:lnSpc>
            </a:pPr>
            <a:r>
              <a:rPr lang="en-US" sz="3200" dirty="0" smtClean="0">
                <a:solidFill>
                  <a:schemeClr val="tx1"/>
                </a:solidFill>
                <a:latin typeface="Times New Roman" pitchFamily="18" charset="0"/>
                <a:cs typeface="Times New Roman" pitchFamily="18" charset="0"/>
              </a:rPr>
              <a:t>What data are stored</a:t>
            </a:r>
          </a:p>
          <a:p>
            <a:pPr algn="just">
              <a:lnSpc>
                <a:spcPct val="150000"/>
              </a:lnSpc>
            </a:pPr>
            <a:r>
              <a:rPr lang="en-US" sz="3200" dirty="0" smtClean="0">
                <a:solidFill>
                  <a:schemeClr val="tx1"/>
                </a:solidFill>
                <a:latin typeface="Times New Roman" pitchFamily="18" charset="0"/>
                <a:cs typeface="Times New Roman" pitchFamily="18" charset="0"/>
              </a:rPr>
              <a:t>What results are produced and where they flow</a:t>
            </a:r>
          </a:p>
          <a:p>
            <a:pPr algn="just">
              <a:lnSpc>
                <a:spcPct val="150000"/>
              </a:lnSpc>
              <a:buFont typeface="Wingdings" pitchFamily="2" charset="2"/>
              <a:buChar char="Ø"/>
            </a:pPr>
            <a:r>
              <a:rPr lang="en-US" sz="3200" dirty="0" smtClean="0">
                <a:solidFill>
                  <a:schemeClr val="tx1"/>
                </a:solidFill>
                <a:latin typeface="Times New Roman" pitchFamily="18" charset="0"/>
                <a:cs typeface="Times New Roman" pitchFamily="18" charset="0"/>
              </a:rPr>
              <a:t>Graphical nature makes it a good communication tool between-</a:t>
            </a:r>
          </a:p>
          <a:p>
            <a:pPr algn="just">
              <a:lnSpc>
                <a:spcPct val="150000"/>
              </a:lnSpc>
            </a:pPr>
            <a:r>
              <a:rPr lang="en-US" sz="3200" dirty="0" smtClean="0">
                <a:solidFill>
                  <a:schemeClr val="tx1"/>
                </a:solidFill>
                <a:latin typeface="Times New Roman" pitchFamily="18" charset="0"/>
                <a:cs typeface="Times New Roman" pitchFamily="18" charset="0"/>
              </a:rPr>
              <a:t>User and analyst</a:t>
            </a:r>
          </a:p>
          <a:p>
            <a:pPr algn="just">
              <a:lnSpc>
                <a:spcPct val="150000"/>
              </a:lnSpc>
            </a:pPr>
            <a:r>
              <a:rPr lang="en-US" sz="3200" dirty="0" smtClean="0">
                <a:solidFill>
                  <a:schemeClr val="tx1"/>
                </a:solidFill>
                <a:latin typeface="Times New Roman" pitchFamily="18" charset="0"/>
                <a:cs typeface="Times New Roman" pitchFamily="18" charset="0"/>
              </a:rPr>
              <a:t>Analyst and System designer</a:t>
            </a:r>
          </a:p>
          <a:p>
            <a:pPr algn="just">
              <a:lnSpc>
                <a:spcPct val="150000"/>
              </a:lnSpc>
              <a:buSzPct val="60000"/>
              <a:buFont typeface="Wingdings" pitchFamily="2" charset="2"/>
              <a:buChar char="Ø"/>
            </a:pPr>
            <a:endParaRPr lang="en-US" sz="3200" dirty="0" smtClean="0">
              <a:solidFill>
                <a:schemeClr val="tx1"/>
              </a:solidFill>
              <a:latin typeface="Times New Roman" pitchFamily="18" charset="0"/>
              <a:cs typeface="Times New Roman" pitchFamily="18" charset="0"/>
            </a:endParaRPr>
          </a:p>
          <a:p>
            <a:pPr algn="just">
              <a:lnSpc>
                <a:spcPct val="150000"/>
              </a:lnSpc>
              <a:buSzPct val="60000"/>
              <a:buFont typeface="Wingdings" pitchFamily="2" charset="2"/>
              <a:buChar char="Ø"/>
            </a:pPr>
            <a:endParaRPr lang="en-US" sz="3200" dirty="0" smtClean="0">
              <a:solidFill>
                <a:schemeClr val="tx1"/>
              </a:solidFill>
              <a:latin typeface="Times New Roman" pitchFamily="18" charset="0"/>
              <a:cs typeface="Times New Roman" pitchFamily="18" charset="0"/>
            </a:endParaRPr>
          </a:p>
          <a:p>
            <a:pPr>
              <a:buNone/>
            </a:pP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260350" y="0"/>
            <a:ext cx="14249400" cy="707886"/>
          </a:xfrm>
          <a:prstGeom prst="rect">
            <a:avLst/>
          </a:prstGeom>
          <a:noFill/>
          <a:ln w="9525">
            <a:noFill/>
            <a:miter lim="800000"/>
            <a:headEnd/>
            <a:tailEnd/>
          </a:ln>
        </p:spPr>
        <p:txBody>
          <a:bodyPr wrap="square">
            <a:spAutoFit/>
          </a:bodyPr>
          <a:lstStyle/>
          <a:p>
            <a:r>
              <a:rPr lang="en-US" altLang="en-US" sz="4000" b="1" dirty="0" smtClean="0">
                <a:latin typeface="Times New Roman" pitchFamily="18" charset="0"/>
                <a:cs typeface="Times New Roman" pitchFamily="18" charset="0"/>
              </a:rPr>
              <a:t>DFD SYMBOLS &amp;NOTATION</a:t>
            </a: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9</a:t>
            </a:fld>
            <a:endParaRPr lang="en-IN"/>
          </a:p>
        </p:txBody>
      </p:sp>
      <p:sp>
        <p:nvSpPr>
          <p:cNvPr id="15362" name="AutoShape 2" descr="data flow diagram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data flow diagram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data flow diagram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data flow diagram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9" name="Picture 9"/>
          <p:cNvPicPr>
            <a:picLocks noChangeAspect="1" noChangeArrowheads="1"/>
          </p:cNvPicPr>
          <p:nvPr/>
        </p:nvPicPr>
        <p:blipFill>
          <a:blip r:embed="rId3"/>
          <a:srcRect l="1906" t="2041" r="1906" b="2041"/>
          <a:stretch>
            <a:fillRect/>
          </a:stretch>
        </p:blipFill>
        <p:spPr bwMode="auto">
          <a:xfrm>
            <a:off x="7346950" y="215900"/>
            <a:ext cx="8991600" cy="8229600"/>
          </a:xfrm>
          <a:prstGeom prst="rect">
            <a:avLst/>
          </a:prstGeom>
          <a:noFill/>
          <a:ln w="9525">
            <a:noFill/>
            <a:miter lim="800000"/>
            <a:headEnd/>
            <a:tailEnd/>
          </a:ln>
          <a:effectLst/>
        </p:spPr>
      </p:pic>
      <p:sp>
        <p:nvSpPr>
          <p:cNvPr id="16" name="Rectangle 15"/>
          <p:cNvSpPr/>
          <p:nvPr/>
        </p:nvSpPr>
        <p:spPr>
          <a:xfrm>
            <a:off x="641350" y="901700"/>
            <a:ext cx="6705600" cy="7478970"/>
          </a:xfrm>
          <a:prstGeom prst="rect">
            <a:avLst/>
          </a:prstGeom>
        </p:spPr>
        <p:txBody>
          <a:bodyPr wrap="square">
            <a:spAutoFit/>
          </a:bodyPr>
          <a:lstStyle/>
          <a:p>
            <a:pPr algn="just">
              <a:lnSpc>
                <a:spcPct val="150000"/>
              </a:lnSpc>
              <a:buFont typeface="Arial" pitchFamily="34" charset="0"/>
              <a:buChar char="•"/>
            </a:pPr>
            <a:r>
              <a:rPr lang="en-US" sz="3200" b="1" dirty="0" smtClean="0">
                <a:latin typeface="Times New Roman" pitchFamily="18" charset="0"/>
                <a:cs typeface="Times New Roman" pitchFamily="18" charset="0"/>
              </a:rPr>
              <a:t> External Entity - </a:t>
            </a:r>
            <a:r>
              <a:rPr lang="en-US" sz="3200" dirty="0" smtClean="0">
                <a:latin typeface="Times New Roman" pitchFamily="18" charset="0"/>
                <a:cs typeface="Times New Roman" pitchFamily="18" charset="0"/>
              </a:rPr>
              <a:t>People or organizations that send data into the system or receive data from the system.</a:t>
            </a:r>
          </a:p>
          <a:p>
            <a:pPr algn="just">
              <a:lnSpc>
                <a:spcPct val="150000"/>
              </a:lnSpc>
              <a:buFont typeface="Arial" pitchFamily="34" charset="0"/>
              <a:buChar char="•"/>
            </a:pPr>
            <a:r>
              <a:rPr lang="en-US" sz="3200" b="1" dirty="0" smtClean="0">
                <a:latin typeface="Times New Roman" pitchFamily="18" charset="0"/>
                <a:cs typeface="Times New Roman" pitchFamily="18" charset="0"/>
              </a:rPr>
              <a:t>Process - </a:t>
            </a:r>
            <a:r>
              <a:rPr lang="en-US" sz="3200" dirty="0" smtClean="0">
                <a:latin typeface="Times New Roman" pitchFamily="18" charset="0"/>
                <a:cs typeface="Times New Roman" pitchFamily="18" charset="0"/>
              </a:rPr>
              <a:t>Models what happens to the data i.e. transforms incoming data into outgoing data.</a:t>
            </a:r>
          </a:p>
          <a:p>
            <a:pPr algn="just">
              <a:lnSpc>
                <a:spcPct val="150000"/>
              </a:lnSpc>
              <a:buFont typeface="Arial" pitchFamily="34" charset="0"/>
              <a:buChar char="•"/>
            </a:pPr>
            <a:r>
              <a:rPr lang="en-US" sz="3200" b="1" dirty="0" smtClean="0">
                <a:latin typeface="Times New Roman" pitchFamily="18" charset="0"/>
                <a:cs typeface="Times New Roman" pitchFamily="18" charset="0"/>
              </a:rPr>
              <a:t>Data Store - </a:t>
            </a:r>
            <a:r>
              <a:rPr lang="en-US" sz="3200" dirty="0" smtClean="0">
                <a:latin typeface="Times New Roman" pitchFamily="18" charset="0"/>
                <a:cs typeface="Times New Roman" pitchFamily="18" charset="0"/>
              </a:rPr>
              <a:t>Represents permanent data that is used by the system.</a:t>
            </a:r>
          </a:p>
          <a:p>
            <a:pPr algn="just">
              <a:lnSpc>
                <a:spcPct val="150000"/>
              </a:lnSpc>
              <a:buFont typeface="Arial" pitchFamily="34" charset="0"/>
              <a:buChar char="•"/>
            </a:pPr>
            <a:r>
              <a:rPr lang="en-US" sz="3200" b="1" dirty="0" smtClean="0">
                <a:latin typeface="Times New Roman" pitchFamily="18" charset="0"/>
                <a:cs typeface="Times New Roman" pitchFamily="18" charset="0"/>
              </a:rPr>
              <a:t>Data Flow - </a:t>
            </a:r>
            <a:r>
              <a:rPr lang="en-US" sz="3200" dirty="0" smtClean="0">
                <a:latin typeface="Times New Roman" pitchFamily="18" charset="0"/>
                <a:cs typeface="Times New Roman" pitchFamily="18" charset="0"/>
              </a:rPr>
              <a:t>Models the actual flow of the data between the other elements.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2794</TotalTime>
  <Words>1309</Words>
  <Application>Microsoft Office PowerPoint</Application>
  <PresentationFormat>Custom</PresentationFormat>
  <Paragraphs>239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KAPILGYANPEETH</dc:title>
  <dc:creator>harsh bathija</dc:creator>
  <cp:lastModifiedBy>JECRC2</cp:lastModifiedBy>
  <cp:revision>309</cp:revision>
  <dcterms:created xsi:type="dcterms:W3CDTF">2020-05-30T11:11:36Z</dcterms:created>
  <dcterms:modified xsi:type="dcterms:W3CDTF">2023-07-15T07:06:13Z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2020-05-30T00:00:00Z</vt:filetime>
  </property>
</Properties>
</file>