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267" r:id="rId3"/>
    <p:sldId id="268" r:id="rId4"/>
    <p:sldId id="299" r:id="rId5"/>
    <p:sldId id="330" r:id="rId6"/>
    <p:sldId id="331" r:id="rId7"/>
    <p:sldId id="298" r:id="rId8"/>
    <p:sldId id="300" r:id="rId9"/>
    <p:sldId id="301" r:id="rId10"/>
    <p:sldId id="302" r:id="rId11"/>
    <p:sldId id="303" r:id="rId12"/>
    <p:sldId id="304" r:id="rId13"/>
    <p:sldId id="305" r:id="rId14"/>
    <p:sldId id="306" r:id="rId15"/>
    <p:sldId id="307" r:id="rId16"/>
    <p:sldId id="308" r:id="rId17"/>
    <p:sldId id="316" r:id="rId18"/>
    <p:sldId id="309" r:id="rId19"/>
    <p:sldId id="317" r:id="rId20"/>
    <p:sldId id="318" r:id="rId21"/>
    <p:sldId id="319" r:id="rId22"/>
    <p:sldId id="310" r:id="rId23"/>
    <p:sldId id="312" r:id="rId24"/>
    <p:sldId id="314" r:id="rId25"/>
    <p:sldId id="315" r:id="rId26"/>
    <p:sldId id="323" r:id="rId27"/>
    <p:sldId id="327" r:id="rId28"/>
    <p:sldId id="325" r:id="rId29"/>
    <p:sldId id="326" r:id="rId30"/>
    <p:sldId id="329" r:id="rId31"/>
    <p:sldId id="328" r:id="rId32"/>
    <p:sldId id="321" r:id="rId33"/>
    <p:sldId id="275" r:id="rId34"/>
    <p:sldId id="279" r:id="rId35"/>
    <p:sldId id="280" r:id="rId36"/>
    <p:sldId id="281" r:id="rId37"/>
    <p:sldId id="282" r:id="rId38"/>
    <p:sldId id="283" r:id="rId39"/>
    <p:sldId id="286" r:id="rId40"/>
    <p:sldId id="285" r:id="rId41"/>
    <p:sldId id="278" r:id="rId42"/>
    <p:sldId id="277"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266" r:id="rId56"/>
  </p:sldIdLst>
  <p:sldSz cx="16217900" cy="9118600"/>
  <p:notesSz cx="16217900" cy="9118600"/>
  <p:defaultTextStyle>
    <a:defPPr>
      <a:defRPr lang="en-US"/>
    </a:defPPr>
    <a:lvl1pPr algn="l" defTabSz="912813" rtl="0" fontAlgn="base">
      <a:spcBef>
        <a:spcPct val="0"/>
      </a:spcBef>
      <a:spcAft>
        <a:spcPct val="0"/>
      </a:spcAft>
      <a:defRPr sz="1900" kern="1200">
        <a:solidFill>
          <a:schemeClr val="tx1"/>
        </a:solidFill>
        <a:latin typeface="Arial" charset="0"/>
        <a:ea typeface="+mn-ea"/>
        <a:cs typeface="Arial" charset="0"/>
      </a:defRPr>
    </a:lvl1pPr>
    <a:lvl2pPr marL="455613" indent="1588" algn="l" defTabSz="912813" rtl="0" fontAlgn="base">
      <a:spcBef>
        <a:spcPct val="0"/>
      </a:spcBef>
      <a:spcAft>
        <a:spcPct val="0"/>
      </a:spcAft>
      <a:defRPr sz="1900" kern="1200">
        <a:solidFill>
          <a:schemeClr val="tx1"/>
        </a:solidFill>
        <a:latin typeface="Arial" charset="0"/>
        <a:ea typeface="+mn-ea"/>
        <a:cs typeface="Arial" charset="0"/>
      </a:defRPr>
    </a:lvl2pPr>
    <a:lvl3pPr marL="912813" indent="1588" algn="l" defTabSz="912813" rtl="0" fontAlgn="base">
      <a:spcBef>
        <a:spcPct val="0"/>
      </a:spcBef>
      <a:spcAft>
        <a:spcPct val="0"/>
      </a:spcAft>
      <a:defRPr sz="1900" kern="1200">
        <a:solidFill>
          <a:schemeClr val="tx1"/>
        </a:solidFill>
        <a:latin typeface="Arial" charset="0"/>
        <a:ea typeface="+mn-ea"/>
        <a:cs typeface="Arial" charset="0"/>
      </a:defRPr>
    </a:lvl3pPr>
    <a:lvl4pPr marL="1368425" indent="3175" algn="l" defTabSz="912813" rtl="0" fontAlgn="base">
      <a:spcBef>
        <a:spcPct val="0"/>
      </a:spcBef>
      <a:spcAft>
        <a:spcPct val="0"/>
      </a:spcAft>
      <a:defRPr sz="1900" kern="1200">
        <a:solidFill>
          <a:schemeClr val="tx1"/>
        </a:solidFill>
        <a:latin typeface="Arial" charset="0"/>
        <a:ea typeface="+mn-ea"/>
        <a:cs typeface="Arial" charset="0"/>
      </a:defRPr>
    </a:lvl4pPr>
    <a:lvl5pPr marL="1825625" indent="3175" algn="l" defTabSz="91281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4660"/>
  </p:normalViewPr>
  <p:slideViewPr>
    <p:cSldViewPr>
      <p:cViewPr varScale="1">
        <p:scale>
          <a:sx n="48" d="100"/>
          <a:sy n="48" d="100"/>
        </p:scale>
        <p:origin x="120"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27863" cy="455613"/>
          </a:xfrm>
          <a:prstGeom prst="rect">
            <a:avLst/>
          </a:prstGeom>
        </p:spPr>
        <p:txBody>
          <a:bodyPr vert="horz" lIns="91440" tIns="45720" rIns="91440" bIns="45720" rtlCol="0"/>
          <a:lstStyle>
            <a:lvl1pPr algn="l" defTabSz="913334"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9186863" y="0"/>
            <a:ext cx="7027862" cy="455613"/>
          </a:xfrm>
          <a:prstGeom prst="rect">
            <a:avLst/>
          </a:prstGeom>
        </p:spPr>
        <p:txBody>
          <a:bodyPr vert="horz" lIns="91440" tIns="45720" rIns="91440" bIns="45720" rtlCol="0"/>
          <a:lstStyle>
            <a:lvl1pPr algn="r" defTabSz="913334" fontAlgn="auto">
              <a:spcBef>
                <a:spcPts val="0"/>
              </a:spcBef>
              <a:spcAft>
                <a:spcPts val="0"/>
              </a:spcAft>
              <a:defRPr sz="1200">
                <a:latin typeface="+mn-lt"/>
                <a:cs typeface="+mn-cs"/>
              </a:defRPr>
            </a:lvl1pPr>
          </a:lstStyle>
          <a:p>
            <a:pPr>
              <a:defRPr/>
            </a:pPr>
            <a:fld id="{36CB7461-02E2-4735-AA05-CA848A65A8CA}" type="datetimeFigureOut">
              <a:rPr lang="en-US"/>
              <a:pPr>
                <a:defRPr/>
              </a:pPr>
              <a:t>7/15/2024</a:t>
            </a:fld>
            <a:endParaRPr lang="en-IN"/>
          </a:p>
        </p:txBody>
      </p:sp>
      <p:sp>
        <p:nvSpPr>
          <p:cNvPr id="4" name="Slide Image Placeholder 3"/>
          <p:cNvSpPr>
            <a:spLocks noGrp="1" noRot="1" noChangeAspect="1"/>
          </p:cNvSpPr>
          <p:nvPr>
            <p:ph type="sldImg" idx="2"/>
          </p:nvPr>
        </p:nvSpPr>
        <p:spPr>
          <a:xfrm>
            <a:off x="5068888" y="684213"/>
            <a:ext cx="6080125" cy="3419475"/>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1622425" y="4330700"/>
            <a:ext cx="12973050" cy="410368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61400"/>
            <a:ext cx="7027863" cy="455613"/>
          </a:xfrm>
          <a:prstGeom prst="rect">
            <a:avLst/>
          </a:prstGeom>
        </p:spPr>
        <p:txBody>
          <a:bodyPr vert="horz" lIns="91440" tIns="45720" rIns="91440" bIns="45720" rtlCol="0" anchor="b"/>
          <a:lstStyle>
            <a:lvl1pPr algn="l" defTabSz="913334"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9186863" y="8661400"/>
            <a:ext cx="7027862" cy="455613"/>
          </a:xfrm>
          <a:prstGeom prst="rect">
            <a:avLst/>
          </a:prstGeom>
        </p:spPr>
        <p:txBody>
          <a:bodyPr vert="horz" lIns="91440" tIns="45720" rIns="91440" bIns="45720" rtlCol="0" anchor="b"/>
          <a:lstStyle>
            <a:lvl1pPr algn="r" defTabSz="913334" fontAlgn="auto">
              <a:spcBef>
                <a:spcPts val="0"/>
              </a:spcBef>
              <a:spcAft>
                <a:spcPts val="0"/>
              </a:spcAft>
              <a:defRPr sz="1200">
                <a:latin typeface="+mn-lt"/>
                <a:cs typeface="+mn-cs"/>
              </a:defRPr>
            </a:lvl1pPr>
          </a:lstStyle>
          <a:p>
            <a:pPr>
              <a:defRPr/>
            </a:pPr>
            <a:fld id="{F1CCB6AF-56B3-46B5-A20D-073E98B689CD}" type="slidenum">
              <a:rPr lang="en-IN"/>
              <a:pPr>
                <a:defRPr/>
              </a:pPr>
              <a:t>‹#›</a:t>
            </a:fld>
            <a:endParaRPr lang="en-IN"/>
          </a:p>
        </p:txBody>
      </p:sp>
    </p:spTree>
    <p:extLst>
      <p:ext uri="{BB962C8B-B14F-4D97-AF65-F5344CB8AC3E}">
        <p14:creationId xmlns:p14="http://schemas.microsoft.com/office/powerpoint/2010/main" val="2920502666"/>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68425" algn="l" defTabSz="912813" rtl="0" eaLnBrk="0" fontAlgn="base" hangingPunct="0">
      <a:spcBef>
        <a:spcPct val="30000"/>
      </a:spcBef>
      <a:spcAft>
        <a:spcPct val="0"/>
      </a:spcAft>
      <a:defRPr sz="1200" kern="1200">
        <a:solidFill>
          <a:schemeClr val="tx1"/>
        </a:solidFill>
        <a:latin typeface="+mn-lt"/>
        <a:ea typeface="+mn-ea"/>
        <a:cs typeface="+mn-cs"/>
      </a:defRPr>
    </a:lvl4pPr>
    <a:lvl5pPr marL="1825625" algn="l" defTabSz="912813" rtl="0" eaLnBrk="0" fontAlgn="base" hangingPunct="0">
      <a:spcBef>
        <a:spcPct val="30000"/>
      </a:spcBef>
      <a:spcAft>
        <a:spcPct val="0"/>
      </a:spcAft>
      <a:defRPr sz="1200" kern="1200">
        <a:solidFill>
          <a:schemeClr val="tx1"/>
        </a:solidFill>
        <a:latin typeface="+mn-lt"/>
        <a:ea typeface="+mn-ea"/>
        <a:cs typeface="+mn-cs"/>
      </a:defRPr>
    </a:lvl5pPr>
    <a:lvl6pPr marL="2283337" algn="l" defTabSz="913334" rtl="0" eaLnBrk="1" latinLnBrk="0" hangingPunct="1">
      <a:defRPr sz="1200" kern="1200">
        <a:solidFill>
          <a:schemeClr val="tx1"/>
        </a:solidFill>
        <a:latin typeface="+mn-lt"/>
        <a:ea typeface="+mn-ea"/>
        <a:cs typeface="+mn-cs"/>
      </a:defRPr>
    </a:lvl6pPr>
    <a:lvl7pPr marL="2740010" algn="l" defTabSz="913334" rtl="0" eaLnBrk="1" latinLnBrk="0" hangingPunct="1">
      <a:defRPr sz="1200" kern="1200">
        <a:solidFill>
          <a:schemeClr val="tx1"/>
        </a:solidFill>
        <a:latin typeface="+mn-lt"/>
        <a:ea typeface="+mn-ea"/>
        <a:cs typeface="+mn-cs"/>
      </a:defRPr>
    </a:lvl7pPr>
    <a:lvl8pPr marL="3196670" algn="l" defTabSz="913334" rtl="0" eaLnBrk="1" latinLnBrk="0" hangingPunct="1">
      <a:defRPr sz="1200" kern="1200">
        <a:solidFill>
          <a:schemeClr val="tx1"/>
        </a:solidFill>
        <a:latin typeface="+mn-lt"/>
        <a:ea typeface="+mn-ea"/>
        <a:cs typeface="+mn-cs"/>
      </a:defRPr>
    </a:lvl8pPr>
    <a:lvl9pPr marL="3653341" algn="l" defTabSz="91333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6345" y="2826766"/>
            <a:ext cx="13785215" cy="661720"/>
          </a:xfrm>
          <a:prstGeom prst="rect">
            <a:avLst/>
          </a:prstGeom>
        </p:spPr>
        <p:txBody>
          <a:bodyPr/>
          <a:lstStyle>
            <a:lvl1pPr>
              <a:defRPr/>
            </a:lvl1pPr>
          </a:lstStyle>
          <a:p>
            <a:endParaRPr/>
          </a:p>
        </p:txBody>
      </p:sp>
      <p:sp>
        <p:nvSpPr>
          <p:cNvPr id="3" name="Holder 3"/>
          <p:cNvSpPr>
            <a:spLocks noGrp="1"/>
          </p:cNvSpPr>
          <p:nvPr>
            <p:ph type="subTitle" idx="4"/>
          </p:nvPr>
        </p:nvSpPr>
        <p:spPr>
          <a:xfrm>
            <a:off x="2432685" y="5106416"/>
            <a:ext cx="11352530" cy="369332"/>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5" name="Holder 5"/>
          <p:cNvSpPr>
            <a:spLocks noGrp="1"/>
          </p:cNvSpPr>
          <p:nvPr>
            <p:ph type="dt" sz="half" idx="11"/>
          </p:nvPr>
        </p:nvSpPr>
        <p:spPr/>
        <p:txBody>
          <a:bodyPr/>
          <a:lstStyle>
            <a:lvl1pPr>
              <a:defRPr/>
            </a:lvl1pPr>
          </a:lstStyle>
          <a:p>
            <a:pPr>
              <a:defRPr/>
            </a:pPr>
            <a:fld id="{E810A81B-AD0B-42E4-B779-A77A9053BC01}" type="datetime1">
              <a:rPr lang="en-US" smtClean="0"/>
              <a:pPr>
                <a:defRPr/>
              </a:pPr>
              <a:t>7/15/2024</a:t>
            </a:fld>
            <a:endParaRPr lang="en-US"/>
          </a:p>
        </p:txBody>
      </p:sp>
      <p:sp>
        <p:nvSpPr>
          <p:cNvPr id="6" name="Holder 6"/>
          <p:cNvSpPr>
            <a:spLocks noGrp="1"/>
          </p:cNvSpPr>
          <p:nvPr>
            <p:ph type="sldNum" sz="quarter" idx="12"/>
          </p:nvPr>
        </p:nvSpPr>
        <p:spPr/>
        <p:txBody>
          <a:bodyPr/>
          <a:lstStyle>
            <a:lvl1pPr>
              <a:defRPr/>
            </a:lvl1pPr>
          </a:lstStyle>
          <a:p>
            <a:pPr>
              <a:defRPr/>
            </a:pPr>
            <a:fld id="{8626DAB4-859E-448C-9251-80DA0FB74DE6}" type="slidenum">
              <a:rPr/>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3"/>
          <p:cNvSpPr>
            <a:spLocks noGrp="1"/>
          </p:cNvSpPr>
          <p:nvPr>
            <p:ph type="body" idx="1"/>
          </p:nvPr>
        </p:nvSpPr>
        <p:spPr>
          <a:xfrm>
            <a:off x="8724900" y="3060700"/>
            <a:ext cx="6539866" cy="368306"/>
          </a:xfrm>
        </p:spPr>
        <p:txBody>
          <a:bodyPr/>
          <a:lstStyle>
            <a:lvl1pPr>
              <a:defRPr sz="2400" b="0" i="0">
                <a:solidFill>
                  <a:srgbClr val="6F2FA0"/>
                </a:solidFill>
                <a:latin typeface="Arial Black"/>
                <a:cs typeface="Arial Black"/>
              </a:defRPr>
            </a:lvl1pPr>
          </a:lstStyle>
          <a:p>
            <a:endParaRPr/>
          </a:p>
        </p:txBody>
      </p:sp>
      <p:sp>
        <p:nvSpPr>
          <p:cNvPr id="4"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5" name="Holder 5"/>
          <p:cNvSpPr>
            <a:spLocks noGrp="1"/>
          </p:cNvSpPr>
          <p:nvPr>
            <p:ph type="dt" sz="half" idx="11"/>
          </p:nvPr>
        </p:nvSpPr>
        <p:spPr/>
        <p:txBody>
          <a:bodyPr/>
          <a:lstStyle>
            <a:lvl1pPr>
              <a:defRPr/>
            </a:lvl1pPr>
          </a:lstStyle>
          <a:p>
            <a:pPr>
              <a:defRPr/>
            </a:pPr>
            <a:fld id="{98CBD055-B1C9-4B05-8AA3-A34CCBEB0B0A}" type="datetime1">
              <a:rPr lang="en-US" smtClean="0"/>
              <a:pPr>
                <a:defRPr/>
              </a:pPr>
              <a:t>7/15/2024</a:t>
            </a:fld>
            <a:endParaRPr lang="en-US"/>
          </a:p>
        </p:txBody>
      </p:sp>
      <p:sp>
        <p:nvSpPr>
          <p:cNvPr id="6" name="Holder 6"/>
          <p:cNvSpPr>
            <a:spLocks noGrp="1"/>
          </p:cNvSpPr>
          <p:nvPr>
            <p:ph type="sldNum" sz="quarter" idx="12"/>
          </p:nvPr>
        </p:nvSpPr>
        <p:spPr/>
        <p:txBody>
          <a:bodyPr/>
          <a:lstStyle>
            <a:lvl1pPr>
              <a:defRPr/>
            </a:lvl1pPr>
          </a:lstStyle>
          <a:p>
            <a:pPr>
              <a:defRPr/>
            </a:pPr>
            <a:fld id="{522264F6-AFDA-4F4A-9313-F0ECF5A31694}"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3"/>
          <p:cNvSpPr>
            <a:spLocks noGrp="1"/>
          </p:cNvSpPr>
          <p:nvPr>
            <p:ph sz="half" idx="2"/>
          </p:nvPr>
        </p:nvSpPr>
        <p:spPr>
          <a:xfrm>
            <a:off x="2120901" y="2811781"/>
            <a:ext cx="6071234" cy="415499"/>
          </a:xfrm>
          <a:prstGeom prst="rect">
            <a:avLst/>
          </a:prstGeom>
        </p:spPr>
        <p:txBody>
          <a:bodyPr/>
          <a:lstStyle>
            <a:lvl1pPr>
              <a:defRPr sz="2700" b="0" i="0">
                <a:solidFill>
                  <a:schemeClr val="tx1"/>
                </a:solidFill>
                <a:latin typeface="Arial"/>
                <a:cs typeface="Arial"/>
              </a:defRPr>
            </a:lvl1pPr>
          </a:lstStyle>
          <a:p>
            <a:endParaRPr/>
          </a:p>
        </p:txBody>
      </p:sp>
      <p:sp>
        <p:nvSpPr>
          <p:cNvPr id="4" name="Holder 4"/>
          <p:cNvSpPr>
            <a:spLocks noGrp="1"/>
          </p:cNvSpPr>
          <p:nvPr>
            <p:ph sz="half" idx="3"/>
          </p:nvPr>
        </p:nvSpPr>
        <p:spPr>
          <a:xfrm>
            <a:off x="8352217" y="2097278"/>
            <a:ext cx="7054787" cy="369332"/>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6" name="Holder 5"/>
          <p:cNvSpPr>
            <a:spLocks noGrp="1"/>
          </p:cNvSpPr>
          <p:nvPr>
            <p:ph type="dt" sz="half" idx="11"/>
          </p:nvPr>
        </p:nvSpPr>
        <p:spPr/>
        <p:txBody>
          <a:bodyPr/>
          <a:lstStyle>
            <a:lvl1pPr>
              <a:defRPr/>
            </a:lvl1pPr>
          </a:lstStyle>
          <a:p>
            <a:pPr>
              <a:defRPr/>
            </a:pPr>
            <a:fld id="{72A98EE0-7B06-4B73-802B-245580375A67}" type="datetime1">
              <a:rPr lang="en-US" smtClean="0"/>
              <a:pPr>
                <a:defRPr/>
              </a:pPr>
              <a:t>7/15/2024</a:t>
            </a:fld>
            <a:endParaRPr lang="en-US"/>
          </a:p>
        </p:txBody>
      </p:sp>
      <p:sp>
        <p:nvSpPr>
          <p:cNvPr id="7" name="Holder 6"/>
          <p:cNvSpPr>
            <a:spLocks noGrp="1"/>
          </p:cNvSpPr>
          <p:nvPr>
            <p:ph type="sldNum" sz="quarter" idx="12"/>
          </p:nvPr>
        </p:nvSpPr>
        <p:spPr/>
        <p:txBody>
          <a:bodyPr/>
          <a:lstStyle>
            <a:lvl1pPr>
              <a:defRPr/>
            </a:lvl1pPr>
          </a:lstStyle>
          <a:p>
            <a:pPr>
              <a:defRPr/>
            </a:pPr>
            <a:fld id="{CC54FF31-69B7-4493-9D3B-A9590056EEBF}" type="slidenum">
              <a:rPr/>
              <a:pPr>
                <a:def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480300" y="1676404"/>
            <a:ext cx="7446645" cy="661719"/>
          </a:xfrm>
        </p:spPr>
        <p:txBody>
          <a:bodyPr/>
          <a:lstStyle>
            <a:lvl1pPr>
              <a:defRPr sz="4300" b="0" i="0">
                <a:solidFill>
                  <a:srgbClr val="77B6D9"/>
                </a:solidFill>
                <a:latin typeface="Arial"/>
                <a:cs typeface="Arial"/>
              </a:defRPr>
            </a:lvl1pPr>
          </a:lstStyle>
          <a:p>
            <a:endParaRPr/>
          </a:p>
        </p:txBody>
      </p:sp>
      <p:sp>
        <p:nvSpPr>
          <p:cNvPr id="3" name="Holder 4"/>
          <p:cNvSpPr>
            <a:spLocks noGrp="1"/>
          </p:cNvSpPr>
          <p:nvPr>
            <p:ph type="ftr" sz="quarter" idx="10"/>
          </p:nvPr>
        </p:nvSpPr>
        <p:spPr/>
        <p:txBody>
          <a:bodyPr/>
          <a:lstStyle>
            <a:lvl1pPr>
              <a:defRPr/>
            </a:lvl1pPr>
          </a:lstStyle>
          <a:p>
            <a:pPr>
              <a:defRPr/>
            </a:pPr>
            <a:r>
              <a:rPr lang="en-IN" smtClean="0"/>
              <a:t>NAME OF FACULTY (POST, DEPTT.) , JECRC, JAIPUR</a:t>
            </a:r>
            <a:endParaRPr/>
          </a:p>
        </p:txBody>
      </p:sp>
      <p:sp>
        <p:nvSpPr>
          <p:cNvPr id="4" name="Holder 5"/>
          <p:cNvSpPr>
            <a:spLocks noGrp="1"/>
          </p:cNvSpPr>
          <p:nvPr>
            <p:ph type="dt" sz="half" idx="11"/>
          </p:nvPr>
        </p:nvSpPr>
        <p:spPr/>
        <p:txBody>
          <a:bodyPr/>
          <a:lstStyle>
            <a:lvl1pPr>
              <a:defRPr/>
            </a:lvl1pPr>
          </a:lstStyle>
          <a:p>
            <a:pPr>
              <a:defRPr/>
            </a:pPr>
            <a:fld id="{2DF03F6C-885A-48E4-B9AF-698C47F52D4D}" type="datetime1">
              <a:rPr lang="en-US" smtClean="0"/>
              <a:pPr>
                <a:defRPr/>
              </a:pPr>
              <a:t>7/15/2024</a:t>
            </a:fld>
            <a:endParaRPr lang="en-US"/>
          </a:p>
        </p:txBody>
      </p:sp>
      <p:sp>
        <p:nvSpPr>
          <p:cNvPr id="5" name="Holder 6"/>
          <p:cNvSpPr>
            <a:spLocks noGrp="1"/>
          </p:cNvSpPr>
          <p:nvPr>
            <p:ph type="sldNum" sz="quarter" idx="12"/>
          </p:nvPr>
        </p:nvSpPr>
        <p:spPr/>
        <p:txBody>
          <a:bodyPr/>
          <a:lstStyle>
            <a:lvl1pPr>
              <a:defRPr/>
            </a:lvl1pPr>
          </a:lstStyle>
          <a:p>
            <a:pPr>
              <a:defRPr/>
            </a:pPr>
            <a:fld id="{515BF9A1-D36E-47FB-A15B-BA5A651F6C23}"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a:lstStyle>
            <a:lvl1pPr algn="ctr">
              <a:defRPr smtClean="0">
                <a:solidFill>
                  <a:schemeClr val="tx1">
                    <a:tint val="75000"/>
                  </a:schemeClr>
                </a:solidFill>
              </a:defRPr>
            </a:lvl1pPr>
          </a:lstStyle>
          <a:p>
            <a:pPr>
              <a:defRPr/>
            </a:pPr>
            <a:r>
              <a:rPr lang="en-IN" smtClean="0"/>
              <a:t>NAME OF FACULTY (POST, DEPTT.) , JECRC, JAIPUR</a:t>
            </a:r>
            <a:endParaRPr/>
          </a:p>
        </p:txBody>
      </p:sp>
      <p:sp>
        <p:nvSpPr>
          <p:cNvPr id="3" name="Holder 3"/>
          <p:cNvSpPr>
            <a:spLocks noGrp="1"/>
          </p:cNvSpPr>
          <p:nvPr>
            <p:ph type="dt" sz="half" idx="11"/>
          </p:nvPr>
        </p:nvSpPr>
        <p:spPr/>
        <p:txBody>
          <a:bodyPr/>
          <a:lstStyle>
            <a:lvl1pPr algn="l">
              <a:defRPr smtClean="0">
                <a:solidFill>
                  <a:schemeClr val="tx1">
                    <a:tint val="75000"/>
                  </a:schemeClr>
                </a:solidFill>
              </a:defRPr>
            </a:lvl1pPr>
          </a:lstStyle>
          <a:p>
            <a:pPr>
              <a:defRPr/>
            </a:pPr>
            <a:fld id="{493F7378-C616-4F10-AD7B-2EC28743BC4A}" type="datetime1">
              <a:rPr lang="en-US" smtClean="0"/>
              <a:pPr>
                <a:defRPr/>
              </a:pPr>
              <a:t>7/15/2024</a:t>
            </a:fld>
            <a:endParaRPr lang="en-US"/>
          </a:p>
        </p:txBody>
      </p:sp>
      <p:sp>
        <p:nvSpPr>
          <p:cNvPr id="4" name="Holder 4"/>
          <p:cNvSpPr>
            <a:spLocks noGrp="1"/>
          </p:cNvSpPr>
          <p:nvPr>
            <p:ph type="sldNum" sz="quarter" idx="12"/>
          </p:nvPr>
        </p:nvSpPr>
        <p:spPr/>
        <p:txBody>
          <a:bodyPr/>
          <a:lstStyle>
            <a:lvl1pPr algn="r">
              <a:defRPr>
                <a:solidFill>
                  <a:schemeClr val="tx1">
                    <a:tint val="75000"/>
                  </a:schemeClr>
                </a:solidFill>
              </a:defRPr>
            </a:lvl1pPr>
          </a:lstStyle>
          <a:p>
            <a:pPr>
              <a:defRPr/>
            </a:pPr>
            <a:fld id="{0A0FAEC9-154B-428A-885F-C9D7972D5231}" type="slidenum">
              <a:rPr/>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79500" y="8470900"/>
            <a:ext cx="558800" cy="457200"/>
          </a:xfrm>
          <a:prstGeom prst="rect">
            <a:avLst/>
          </a:prstGeom>
          <a:blipFill>
            <a:blip r:embed="rId7" cstate="print"/>
            <a:stretch>
              <a:fillRect/>
            </a:stretch>
          </a:blipFill>
        </p:spPr>
        <p:txBody>
          <a:bodyPr lIns="0" tIns="0" rIns="0" bIns="0"/>
          <a:lstStyle/>
          <a:p>
            <a:pPr defTabSz="913334" fontAlgn="auto">
              <a:spcBef>
                <a:spcPts val="0"/>
              </a:spcBef>
              <a:spcAft>
                <a:spcPts val="0"/>
              </a:spcAft>
              <a:defRPr/>
            </a:pPr>
            <a:endParaRPr>
              <a:latin typeface="+mn-lt"/>
              <a:cs typeface="+mn-cs"/>
            </a:endParaRPr>
          </a:p>
        </p:txBody>
      </p:sp>
      <p:sp>
        <p:nvSpPr>
          <p:cNvPr id="17" name="bg object 17"/>
          <p:cNvSpPr/>
          <p:nvPr/>
        </p:nvSpPr>
        <p:spPr>
          <a:xfrm>
            <a:off x="1181100" y="8559800"/>
            <a:ext cx="368300" cy="292100"/>
          </a:xfrm>
          <a:prstGeom prst="rect">
            <a:avLst/>
          </a:prstGeom>
          <a:blipFill>
            <a:blip r:embed="rId8" cstate="print"/>
            <a:stretch>
              <a:fillRect/>
            </a:stretch>
          </a:blipFill>
        </p:spPr>
        <p:txBody>
          <a:bodyPr lIns="0" tIns="0" rIns="0" bIns="0"/>
          <a:lstStyle/>
          <a:p>
            <a:pPr defTabSz="913334" fontAlgn="auto">
              <a:spcBef>
                <a:spcPts val="0"/>
              </a:spcBef>
              <a:spcAft>
                <a:spcPts val="0"/>
              </a:spcAft>
              <a:defRPr/>
            </a:pPr>
            <a:endParaRPr>
              <a:latin typeface="+mn-lt"/>
              <a:cs typeface="+mn-cs"/>
            </a:endParaRPr>
          </a:p>
        </p:txBody>
      </p:sp>
      <p:sp>
        <p:nvSpPr>
          <p:cNvPr id="1028" name="Holder 2"/>
          <p:cNvSpPr>
            <a:spLocks noGrp="1"/>
          </p:cNvSpPr>
          <p:nvPr>
            <p:ph type="title"/>
          </p:nvPr>
        </p:nvSpPr>
        <p:spPr bwMode="auto">
          <a:xfrm>
            <a:off x="7480300" y="1676400"/>
            <a:ext cx="7446963" cy="661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1029" name="Holder 3"/>
          <p:cNvSpPr>
            <a:spLocks noGrp="1"/>
          </p:cNvSpPr>
          <p:nvPr>
            <p:ph type="body" idx="1"/>
          </p:nvPr>
        </p:nvSpPr>
        <p:spPr bwMode="auto">
          <a:xfrm>
            <a:off x="8724900" y="3060700"/>
            <a:ext cx="6540500" cy="369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smtClean="0"/>
          </a:p>
        </p:txBody>
      </p:sp>
      <p:sp>
        <p:nvSpPr>
          <p:cNvPr id="4" name="Holder 4"/>
          <p:cNvSpPr>
            <a:spLocks noGrp="1"/>
          </p:cNvSpPr>
          <p:nvPr>
            <p:ph type="ftr" sz="quarter" idx="5"/>
          </p:nvPr>
        </p:nvSpPr>
        <p:spPr>
          <a:xfrm>
            <a:off x="5513388" y="8480425"/>
            <a:ext cx="5191125" cy="292100"/>
          </a:xfrm>
          <a:prstGeom prst="rect">
            <a:avLst/>
          </a:prstGeom>
        </p:spPr>
        <p:txBody>
          <a:bodyPr wrap="square" lIns="0" tIns="0" rIns="0" bIns="0">
            <a:spAutoFit/>
          </a:bodyPr>
          <a:lstStyle>
            <a:lvl1pPr algn="ctr" defTabSz="913334" fontAlgn="auto">
              <a:spcBef>
                <a:spcPts val="0"/>
              </a:spcBef>
              <a:spcAft>
                <a:spcPts val="0"/>
              </a:spcAft>
              <a:defRPr smtClean="0">
                <a:solidFill>
                  <a:schemeClr val="tx1">
                    <a:tint val="75000"/>
                  </a:schemeClr>
                </a:solidFill>
                <a:latin typeface="+mn-lt"/>
                <a:cs typeface="+mn-cs"/>
              </a:defRPr>
            </a:lvl1pPr>
          </a:lstStyle>
          <a:p>
            <a:pPr>
              <a:defRPr/>
            </a:pPr>
            <a:r>
              <a:rPr lang="en-IN" smtClean="0"/>
              <a:t>NAME OF FACULTY (POST, DEPTT.) , JECRC, JAIPUR</a:t>
            </a:r>
            <a:endParaRPr/>
          </a:p>
        </p:txBody>
      </p:sp>
      <p:sp>
        <p:nvSpPr>
          <p:cNvPr id="5" name="Holder 5"/>
          <p:cNvSpPr>
            <a:spLocks noGrp="1"/>
          </p:cNvSpPr>
          <p:nvPr>
            <p:ph type="dt" sz="half" idx="6"/>
          </p:nvPr>
        </p:nvSpPr>
        <p:spPr>
          <a:xfrm>
            <a:off x="811213" y="8480425"/>
            <a:ext cx="3729037" cy="292100"/>
          </a:xfrm>
          <a:prstGeom prst="rect">
            <a:avLst/>
          </a:prstGeom>
        </p:spPr>
        <p:txBody>
          <a:bodyPr wrap="square" lIns="0" tIns="0" rIns="0" bIns="0">
            <a:spAutoFit/>
          </a:bodyPr>
          <a:lstStyle>
            <a:lvl1pPr algn="l" defTabSz="913334" fontAlgn="auto">
              <a:spcBef>
                <a:spcPts val="0"/>
              </a:spcBef>
              <a:spcAft>
                <a:spcPts val="0"/>
              </a:spcAft>
              <a:defRPr smtClean="0">
                <a:solidFill>
                  <a:schemeClr val="tx1">
                    <a:tint val="75000"/>
                  </a:schemeClr>
                </a:solidFill>
                <a:latin typeface="+mn-lt"/>
                <a:cs typeface="+mn-cs"/>
              </a:defRPr>
            </a:lvl1pPr>
          </a:lstStyle>
          <a:p>
            <a:pPr>
              <a:defRPr/>
            </a:pPr>
            <a:fld id="{97C43C7E-44E6-4BC7-8042-7FC4312512C8}" type="datetime1">
              <a:rPr lang="en-US" smtClean="0"/>
              <a:pPr>
                <a:defRPr/>
              </a:pPr>
              <a:t>7/15/2024</a:t>
            </a:fld>
            <a:endParaRPr lang="en-US"/>
          </a:p>
        </p:txBody>
      </p:sp>
      <p:sp>
        <p:nvSpPr>
          <p:cNvPr id="6" name="Holder 6"/>
          <p:cNvSpPr>
            <a:spLocks noGrp="1"/>
          </p:cNvSpPr>
          <p:nvPr>
            <p:ph type="sldNum" sz="quarter" idx="7"/>
          </p:nvPr>
        </p:nvSpPr>
        <p:spPr>
          <a:xfrm>
            <a:off x="11677650" y="8480425"/>
            <a:ext cx="3729038" cy="292100"/>
          </a:xfrm>
          <a:prstGeom prst="rect">
            <a:avLst/>
          </a:prstGeom>
        </p:spPr>
        <p:txBody>
          <a:bodyPr wrap="square" lIns="0" tIns="0" rIns="0" bIns="0">
            <a:spAutoFit/>
          </a:bodyPr>
          <a:lstStyle>
            <a:lvl1pPr algn="r" defTabSz="913334" fontAlgn="auto">
              <a:spcBef>
                <a:spcPts val="0"/>
              </a:spcBef>
              <a:spcAft>
                <a:spcPts val="0"/>
              </a:spcAft>
              <a:defRPr>
                <a:solidFill>
                  <a:schemeClr val="tx1">
                    <a:tint val="75000"/>
                  </a:schemeClr>
                </a:solidFill>
                <a:latin typeface="+mn-lt"/>
                <a:cs typeface="+mn-cs"/>
              </a:defRPr>
            </a:lvl1pPr>
          </a:lstStyle>
          <a:p>
            <a:pPr>
              <a:defRPr/>
            </a:pPr>
            <a:fld id="{DC5E47B6-8200-4C78-9503-0B05EF006580}"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5613" indent="1588" algn="l" rtl="0" eaLnBrk="0" fontAlgn="base" hangingPunct="0">
        <a:spcBef>
          <a:spcPct val="20000"/>
        </a:spcBef>
        <a:spcAft>
          <a:spcPct val="0"/>
        </a:spcAft>
        <a:buChar char="–"/>
        <a:defRPr sz="2800">
          <a:solidFill>
            <a:schemeClr val="tx1"/>
          </a:solidFill>
          <a:latin typeface="+mn-lt"/>
          <a:ea typeface="+mn-ea"/>
          <a:cs typeface="+mn-cs"/>
        </a:defRPr>
      </a:lvl2pPr>
      <a:lvl3pPr marL="912813" indent="1588" algn="l" rtl="0" eaLnBrk="0" fontAlgn="base" hangingPunct="0">
        <a:spcBef>
          <a:spcPct val="20000"/>
        </a:spcBef>
        <a:spcAft>
          <a:spcPct val="0"/>
        </a:spcAft>
        <a:buChar char="•"/>
        <a:defRPr sz="2400">
          <a:solidFill>
            <a:schemeClr val="tx1"/>
          </a:solidFill>
          <a:latin typeface="+mn-lt"/>
          <a:ea typeface="+mn-ea"/>
          <a:cs typeface="+mn-cs"/>
        </a:defRPr>
      </a:lvl3pPr>
      <a:lvl4pPr marL="1368425" indent="3175" algn="l" rtl="0" eaLnBrk="0" fontAlgn="base" hangingPunct="0">
        <a:spcBef>
          <a:spcPct val="20000"/>
        </a:spcBef>
        <a:spcAft>
          <a:spcPct val="0"/>
        </a:spcAft>
        <a:buChar char="–"/>
        <a:defRPr sz="2000">
          <a:solidFill>
            <a:schemeClr val="tx1"/>
          </a:solidFill>
          <a:latin typeface="+mn-lt"/>
          <a:ea typeface="+mn-ea"/>
          <a:cs typeface="+mn-cs"/>
        </a:defRPr>
      </a:lvl4pPr>
      <a:lvl5pPr marL="1825625" indent="3175" algn="l" rtl="0" eaLnBrk="0" fontAlgn="base" hangingPunct="0">
        <a:spcBef>
          <a:spcPct val="20000"/>
        </a:spcBef>
        <a:spcAft>
          <a:spcPct val="0"/>
        </a:spcAft>
        <a:buChar char="»"/>
        <a:defRPr sz="2000">
          <a:solidFill>
            <a:schemeClr val="tx1"/>
          </a:solidFill>
          <a:latin typeface="+mn-lt"/>
          <a:ea typeface="+mn-ea"/>
          <a:cs typeface="+mn-cs"/>
        </a:defRPr>
      </a:lvl5pPr>
      <a:lvl6pPr marL="2283337">
        <a:defRPr>
          <a:latin typeface="+mn-lt"/>
          <a:ea typeface="+mn-ea"/>
          <a:cs typeface="+mn-cs"/>
        </a:defRPr>
      </a:lvl6pPr>
      <a:lvl7pPr marL="2740010">
        <a:defRPr>
          <a:latin typeface="+mn-lt"/>
          <a:ea typeface="+mn-ea"/>
          <a:cs typeface="+mn-cs"/>
        </a:defRPr>
      </a:lvl7pPr>
      <a:lvl8pPr marL="3196670">
        <a:defRPr>
          <a:latin typeface="+mn-lt"/>
          <a:ea typeface="+mn-ea"/>
          <a:cs typeface="+mn-cs"/>
        </a:defRPr>
      </a:lvl8pPr>
      <a:lvl9pPr marL="3653341">
        <a:defRPr>
          <a:latin typeface="+mn-lt"/>
          <a:ea typeface="+mn-ea"/>
          <a:cs typeface="+mn-cs"/>
        </a:defRPr>
      </a:lvl9pPr>
    </p:bodyStyle>
    <p:otherStyle>
      <a:lvl1pPr marL="0">
        <a:defRPr>
          <a:latin typeface="+mn-lt"/>
          <a:ea typeface="+mn-ea"/>
          <a:cs typeface="+mn-cs"/>
        </a:defRPr>
      </a:lvl1pPr>
      <a:lvl2pPr marL="456670">
        <a:defRPr>
          <a:latin typeface="+mn-lt"/>
          <a:ea typeface="+mn-ea"/>
          <a:cs typeface="+mn-cs"/>
        </a:defRPr>
      </a:lvl2pPr>
      <a:lvl3pPr marL="913334">
        <a:defRPr>
          <a:latin typeface="+mn-lt"/>
          <a:ea typeface="+mn-ea"/>
          <a:cs typeface="+mn-cs"/>
        </a:defRPr>
      </a:lvl3pPr>
      <a:lvl4pPr marL="1370005">
        <a:defRPr>
          <a:latin typeface="+mn-lt"/>
          <a:ea typeface="+mn-ea"/>
          <a:cs typeface="+mn-cs"/>
        </a:defRPr>
      </a:lvl4pPr>
      <a:lvl5pPr marL="1826670">
        <a:defRPr>
          <a:latin typeface="+mn-lt"/>
          <a:ea typeface="+mn-ea"/>
          <a:cs typeface="+mn-cs"/>
        </a:defRPr>
      </a:lvl5pPr>
      <a:lvl6pPr marL="2283337">
        <a:defRPr>
          <a:latin typeface="+mn-lt"/>
          <a:ea typeface="+mn-ea"/>
          <a:cs typeface="+mn-cs"/>
        </a:defRPr>
      </a:lvl6pPr>
      <a:lvl7pPr marL="2740010">
        <a:defRPr>
          <a:latin typeface="+mn-lt"/>
          <a:ea typeface="+mn-ea"/>
          <a:cs typeface="+mn-cs"/>
        </a:defRPr>
      </a:lvl7pPr>
      <a:lvl8pPr marL="3196670">
        <a:defRPr>
          <a:latin typeface="+mn-lt"/>
          <a:ea typeface="+mn-ea"/>
          <a:cs typeface="+mn-cs"/>
        </a:defRPr>
      </a:lvl8pPr>
      <a:lvl9pPr marL="365334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2.bp.blogspot.com/-4rLKAJ88edE/UPR1yliTyWI/AAAAAAAABDI/H7tKdnUlRNU/s1600/software_engineering_11.png?ref=Content+Bod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3075" name="object 5"/>
          <p:cNvGrpSpPr>
            <a:grpSpLocks/>
          </p:cNvGrpSpPr>
          <p:nvPr/>
        </p:nvGrpSpPr>
        <p:grpSpPr bwMode="auto">
          <a:xfrm>
            <a:off x="0" y="0"/>
            <a:ext cx="16217900" cy="9118600"/>
            <a:chOff x="0" y="0"/>
            <a:chExt cx="16217900" cy="9118600"/>
          </a:xfrm>
        </p:grpSpPr>
        <p:sp>
          <p:nvSpPr>
            <p:cNvPr id="3082"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3083"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3076" name="TextBox 8"/>
          <p:cNvSpPr txBox="1">
            <a:spLocks noChangeArrowheads="1"/>
          </p:cNvSpPr>
          <p:nvPr/>
        </p:nvSpPr>
        <p:spPr bwMode="auto">
          <a:xfrm>
            <a:off x="1860550" y="2730500"/>
            <a:ext cx="14097000" cy="6463215"/>
          </a:xfrm>
          <a:prstGeom prst="rect">
            <a:avLst/>
          </a:prstGeom>
          <a:noFill/>
          <a:ln w="9525">
            <a:noFill/>
            <a:miter lim="800000"/>
            <a:headEnd/>
            <a:tailEnd/>
          </a:ln>
        </p:spPr>
        <p:txBody>
          <a:bodyPr wrap="square" lIns="91334" tIns="45674" rIns="91334" bIns="45674">
            <a:spAutoFit/>
          </a:bodyPr>
          <a:lstStyle/>
          <a:p>
            <a:pPr algn="ctr">
              <a:lnSpc>
                <a:spcPct val="150000"/>
              </a:lnSpc>
            </a:pPr>
            <a:r>
              <a:rPr lang="en-IN" sz="3600" b="1" dirty="0" smtClean="0">
                <a:latin typeface="Times New Roman" pitchFamily="18" charset="0"/>
                <a:cs typeface="Times New Roman" pitchFamily="18" charset="0"/>
              </a:rPr>
              <a:t>CRT TECHNICAL CLASS</a:t>
            </a:r>
          </a:p>
          <a:p>
            <a:pPr algn="ctr">
              <a:lnSpc>
                <a:spcPct val="150000"/>
              </a:lnSpc>
            </a:pPr>
            <a:r>
              <a:rPr lang="en-IN" sz="3600" b="1" dirty="0" smtClean="0">
                <a:latin typeface="Times New Roman" pitchFamily="18" charset="0"/>
                <a:cs typeface="Times New Roman" pitchFamily="18" charset="0"/>
              </a:rPr>
              <a:t>of</a:t>
            </a:r>
          </a:p>
          <a:p>
            <a:pPr algn="ctr">
              <a:lnSpc>
                <a:spcPct val="150000"/>
              </a:lnSpc>
            </a:pPr>
            <a:r>
              <a:rPr lang="en-US" sz="3600" b="1" dirty="0" smtClean="0">
                <a:latin typeface="Times New Roman" pitchFamily="18" charset="0"/>
                <a:cs typeface="Times New Roman" pitchFamily="18" charset="0"/>
              </a:rPr>
              <a:t>SOFTWARE ENGINEERING</a:t>
            </a:r>
          </a:p>
          <a:p>
            <a:pPr>
              <a:lnSpc>
                <a:spcPct val="150000"/>
              </a:lnSpc>
            </a:pPr>
            <a:r>
              <a:rPr lang="en-US" sz="3600" b="1" dirty="0" smtClean="0">
                <a:latin typeface="Times New Roman" pitchFamily="18" charset="0"/>
                <a:cs typeface="Times New Roman" pitchFamily="18" charset="0"/>
              </a:rPr>
              <a:t>					 (SESSION </a:t>
            </a:r>
            <a:r>
              <a:rPr lang="en-US" sz="3600" b="1" dirty="0" smtClean="0">
                <a:latin typeface="Times New Roman" pitchFamily="18" charset="0"/>
                <a:cs typeface="Times New Roman" pitchFamily="18" charset="0"/>
              </a:rPr>
              <a:t>2023 </a:t>
            </a:r>
            <a:r>
              <a:rPr lang="en-US" sz="3600" b="1" dirty="0" smtClean="0">
                <a:latin typeface="Times New Roman" pitchFamily="18" charset="0"/>
                <a:cs typeface="Times New Roman" pitchFamily="18" charset="0"/>
              </a:rPr>
              <a:t>-</a:t>
            </a:r>
            <a:r>
              <a:rPr lang="en-US" sz="3600" b="1" dirty="0" smtClean="0">
                <a:latin typeface="Times New Roman" pitchFamily="18" charset="0"/>
                <a:cs typeface="Times New Roman" pitchFamily="18" charset="0"/>
              </a:rPr>
              <a:t>2024)</a:t>
            </a:r>
            <a:endParaRPr lang="en-US" sz="3600" b="1" dirty="0" smtClean="0">
              <a:latin typeface="Times New Roman" pitchFamily="18" charset="0"/>
              <a:cs typeface="Times New Roman" pitchFamily="18" charset="0"/>
            </a:endParaRPr>
          </a:p>
          <a:p>
            <a:pPr>
              <a:lnSpc>
                <a:spcPct val="150000"/>
              </a:lnSpc>
            </a:pPr>
            <a:endParaRPr lang="en-US" sz="900" b="1" dirty="0" smtClean="0">
              <a:latin typeface="Times New Roman" pitchFamily="18" charset="0"/>
              <a:cs typeface="Times New Roman" pitchFamily="18" charset="0"/>
            </a:endParaRPr>
          </a:p>
          <a:p>
            <a:r>
              <a:rPr lang="en-IN" sz="3600" b="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By:</a:t>
            </a:r>
          </a:p>
          <a:p>
            <a:pPr algn="just"/>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Madhu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Choudhary</a:t>
            </a:r>
            <a:endParaRPr lang="en-US" sz="3600" dirty="0" smtClean="0">
              <a:latin typeface="Times New Roman" pitchFamily="18" charset="0"/>
              <a:cs typeface="Times New Roman" pitchFamily="18" charset="0"/>
            </a:endParaRPr>
          </a:p>
          <a:p>
            <a:pPr algn="just"/>
            <a:r>
              <a:rPr lang="en-IN"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Asst. Prof., Dept. of CSE</a:t>
            </a:r>
          </a:p>
          <a:p>
            <a:pPr algn="just"/>
            <a:r>
              <a:rPr lang="en-IN" sz="3600" dirty="0" smtClean="0">
                <a:latin typeface="Times New Roman" pitchFamily="18" charset="0"/>
                <a:cs typeface="Times New Roman" pitchFamily="18" charset="0"/>
              </a:rPr>
              <a:t>									         JECRC, </a:t>
            </a:r>
            <a:r>
              <a:rPr lang="en-IN" sz="3600" dirty="0" err="1" smtClean="0">
                <a:latin typeface="Times New Roman" pitchFamily="18" charset="0"/>
                <a:cs typeface="Times New Roman" pitchFamily="18" charset="0"/>
              </a:rPr>
              <a:t>Jaipur</a:t>
            </a:r>
            <a:endParaRPr lang="en-US" sz="3600" dirty="0" smtClean="0">
              <a:latin typeface="Times New Roman" pitchFamily="18" charset="0"/>
              <a:cs typeface="Times New Roman" pitchFamily="18" charset="0"/>
            </a:endParaRPr>
          </a:p>
          <a:p>
            <a:r>
              <a:rPr lang="en-IN"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12" name="Footer Placeholder 11"/>
          <p:cNvSpPr>
            <a:spLocks noGrp="1"/>
          </p:cNvSpPr>
          <p:nvPr>
            <p:ph type="ftr" sz="quarter" idx="10"/>
          </p:nvPr>
        </p:nvSpPr>
        <p:spPr>
          <a:xfrm>
            <a:off x="5513388" y="8480425"/>
            <a:ext cx="5191125" cy="600164"/>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(Asst. Prof., CSE</a:t>
            </a:r>
            <a:r>
              <a:rPr lang="en-IN" dirty="0" smtClean="0"/>
              <a:t>), </a:t>
            </a:r>
            <a:r>
              <a:rPr lang="en-IN" dirty="0"/>
              <a:t>JECRC, JAIPUR</a:t>
            </a:r>
          </a:p>
        </p:txBody>
      </p:sp>
      <p:pic>
        <p:nvPicPr>
          <p:cNvPr id="3078" name="Picture 10"/>
          <p:cNvPicPr>
            <a:picLocks noChangeAspect="1" noChangeArrowheads="1"/>
          </p:cNvPicPr>
          <p:nvPr/>
        </p:nvPicPr>
        <p:blipFill>
          <a:blip r:embed="rId3"/>
          <a:srcRect t="5303"/>
          <a:stretch>
            <a:fillRect/>
          </a:stretch>
        </p:blipFill>
        <p:spPr bwMode="auto">
          <a:xfrm>
            <a:off x="2927350" y="0"/>
            <a:ext cx="3252788" cy="1587500"/>
          </a:xfrm>
          <a:prstGeom prst="rect">
            <a:avLst/>
          </a:prstGeom>
          <a:noFill/>
          <a:ln w="9525">
            <a:noFill/>
            <a:miter lim="800000"/>
            <a:headEnd/>
            <a:tailEnd/>
          </a:ln>
        </p:spPr>
      </p:pic>
      <p:pic>
        <p:nvPicPr>
          <p:cNvPr id="3079" name="Picture 11"/>
          <p:cNvPicPr>
            <a:picLocks noChangeAspect="1" noChangeArrowheads="1"/>
          </p:cNvPicPr>
          <p:nvPr/>
        </p:nvPicPr>
        <p:blipFill>
          <a:blip r:embed="rId4"/>
          <a:srcRect t="10172"/>
          <a:stretch>
            <a:fillRect/>
          </a:stretch>
        </p:blipFill>
        <p:spPr bwMode="auto">
          <a:xfrm>
            <a:off x="11766550" y="-12700"/>
            <a:ext cx="2667000" cy="1906588"/>
          </a:xfrm>
          <a:prstGeom prst="rect">
            <a:avLst/>
          </a:prstGeom>
          <a:noFill/>
          <a:ln w="9525">
            <a:noFill/>
            <a:miter lim="800000"/>
            <a:headEnd/>
            <a:tailEnd/>
          </a:ln>
        </p:spPr>
      </p:pic>
      <p:sp>
        <p:nvSpPr>
          <p:cNvPr id="3080" name="TextBox 12"/>
          <p:cNvSpPr txBox="1">
            <a:spLocks noChangeArrowheads="1"/>
          </p:cNvSpPr>
          <p:nvPr/>
        </p:nvSpPr>
        <p:spPr bwMode="auto">
          <a:xfrm>
            <a:off x="1250950" y="2044700"/>
            <a:ext cx="14249400" cy="584200"/>
          </a:xfrm>
          <a:prstGeom prst="rect">
            <a:avLst/>
          </a:prstGeom>
          <a:noFill/>
          <a:ln w="9525">
            <a:noFill/>
            <a:miter lim="800000"/>
            <a:headEnd/>
            <a:tailEnd/>
          </a:ln>
        </p:spPr>
        <p:txBody>
          <a:bodyPr>
            <a:spAutoFit/>
          </a:bodyPr>
          <a:lstStyle/>
          <a:p>
            <a:pPr algn="ctr"/>
            <a:r>
              <a:rPr lang="en-US" sz="3200" b="1" dirty="0">
                <a:latin typeface="Times New Roman" pitchFamily="18" charset="0"/>
                <a:cs typeface="Times New Roman" pitchFamily="18" charset="0"/>
              </a:rPr>
              <a:t>JAIPUR ENGINEERING COLLEGE AND RESEARCH </a:t>
            </a:r>
            <a:r>
              <a:rPr lang="en-US" sz="3200" b="1" dirty="0" smtClean="0">
                <a:latin typeface="Times New Roman" pitchFamily="18" charset="0"/>
                <a:cs typeface="Times New Roman" pitchFamily="18" charset="0"/>
              </a:rPr>
              <a:t>CENTRE</a:t>
            </a:r>
            <a:endParaRPr lang="en-IN" sz="3200" b="1" dirty="0">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p:txBody>
          <a:bodyPr/>
          <a:lstStyle/>
          <a:p>
            <a:pPr>
              <a:defRPr/>
            </a:pPr>
            <a:fld id="{C9056662-BCD1-4EE7-9470-F65D22AE3F85}" type="slidenum">
              <a:rPr lang="en-IN" smtClean="0"/>
              <a:pPr>
                <a:defRPr/>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IMPORTANCE OF SOFTWARE ENGINEERING</a:t>
            </a:r>
            <a:endParaRPr lang="en-IN" sz="4000" b="1" dirty="0" err="1" smtClean="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054100"/>
            <a:ext cx="7391400" cy="7780592"/>
          </a:xfrm>
        </p:spPr>
        <p:txBody>
          <a:bodyPr/>
          <a:lstStyle/>
          <a:p>
            <a:pPr marL="266700" indent="-266700" algn="just">
              <a:lnSpc>
                <a:spcPct val="150000"/>
              </a:lnSpc>
              <a:buFont typeface="Arial" pitchFamily="34" charset="0"/>
              <a:buChar char="•"/>
            </a:pPr>
            <a:r>
              <a:rPr lang="en-GB" sz="3200" dirty="0" smtClean="0">
                <a:solidFill>
                  <a:schemeClr val="tx1"/>
                </a:solidFill>
                <a:latin typeface="Times New Roman" pitchFamily="18" charset="0"/>
                <a:cs typeface="Times New Roman" pitchFamily="18" charset="0"/>
              </a:rPr>
              <a:t> More and more, individuals and society rely on advanced software systems. We need to be able to produce reliable and trustworthy systems economically and quickly.</a:t>
            </a:r>
          </a:p>
          <a:p>
            <a:pPr algn="just">
              <a:lnSpc>
                <a:spcPct val="150000"/>
              </a:lnSpc>
            </a:pPr>
            <a:r>
              <a:rPr lang="en-GB" sz="3200" dirty="0" smtClean="0">
                <a:solidFill>
                  <a:schemeClr val="tx1"/>
                </a:solidFill>
                <a:latin typeface="Times New Roman" pitchFamily="18" charset="0"/>
                <a:cs typeface="Times New Roman" pitchFamily="18" charset="0"/>
              </a:rPr>
              <a:t>It is usually cheaper, in the long run, to use software engineering methods and techniques for software systems rather than just write the programs as if it was a personal programming project. </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10</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0" name="Picture 9" descr="Software Engineering Introduction"/>
          <p:cNvPicPr/>
          <p:nvPr/>
        </p:nvPicPr>
        <p:blipFill>
          <a:blip r:embed="rId3"/>
          <a:srcRect/>
          <a:stretch>
            <a:fillRect/>
          </a:stretch>
        </p:blipFill>
        <p:spPr bwMode="auto">
          <a:xfrm>
            <a:off x="8413750" y="1206500"/>
            <a:ext cx="7543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0"/>
            <a:ext cx="14249400" cy="707886"/>
          </a:xfrm>
          <a:prstGeom prst="rect">
            <a:avLst/>
          </a:prstGeom>
          <a:noFill/>
          <a:ln w="9525">
            <a:noFill/>
            <a:miter lim="800000"/>
            <a:headEnd/>
            <a:tailEnd/>
          </a:ln>
        </p:spPr>
        <p:txBody>
          <a:bodyPr>
            <a:spAutoFit/>
          </a:bodyPr>
          <a:lstStyle/>
          <a:p>
            <a:r>
              <a:rPr lang="en-GB" sz="4000" b="1" dirty="0" smtClean="0">
                <a:latin typeface="Times New Roman" pitchFamily="18" charset="0"/>
                <a:cs typeface="Times New Roman" pitchFamily="18" charset="0"/>
              </a:rPr>
              <a:t>FAQ ABOUT SOFTWARE ENGINEERING</a:t>
            </a:r>
            <a:endParaRPr lang="en-IN" sz="4000" b="1" dirty="0" smtClean="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11</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4" name="Picture 2"/>
          <p:cNvPicPr>
            <a:picLocks noChangeAspect="1" noChangeArrowheads="1"/>
          </p:cNvPicPr>
          <p:nvPr/>
        </p:nvPicPr>
        <p:blipFill>
          <a:blip r:embed="rId3"/>
          <a:srcRect/>
          <a:stretch>
            <a:fillRect/>
          </a:stretch>
        </p:blipFill>
        <p:spPr bwMode="auto">
          <a:xfrm>
            <a:off x="1479550" y="977900"/>
            <a:ext cx="1371600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GB" sz="4000" b="1" dirty="0" smtClean="0">
                <a:latin typeface="Times New Roman" pitchFamily="18" charset="0"/>
                <a:cs typeface="Times New Roman" pitchFamily="18" charset="0"/>
              </a:rPr>
              <a:t>ESSENTIAL ATTRIBUTES OF GOOD SOFTWARE</a:t>
            </a:r>
            <a:endParaRPr lang="en-IN" sz="4000" b="1" dirty="0" smtClean="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12</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2050" name="Picture 2"/>
          <p:cNvPicPr>
            <a:picLocks noChangeAspect="1" noChangeArrowheads="1"/>
          </p:cNvPicPr>
          <p:nvPr/>
        </p:nvPicPr>
        <p:blipFill>
          <a:blip r:embed="rId3"/>
          <a:srcRect/>
          <a:stretch>
            <a:fillRect/>
          </a:stretch>
        </p:blipFill>
        <p:spPr bwMode="auto">
          <a:xfrm>
            <a:off x="1250951" y="1130300"/>
            <a:ext cx="14249400" cy="723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DEFINITION OF SOFTWARE PROCESS</a:t>
            </a:r>
            <a:endParaRPr lang="en-IN" sz="4000" b="1" dirty="0" smtClean="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1"/>
            <a:ext cx="14706600" cy="4924425"/>
          </a:xfrm>
        </p:spPr>
        <p:txBody>
          <a:bodyPr/>
          <a:lstStyle/>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A framework for the activities, actions, and tasks that are required to build high-quality software. </a:t>
            </a:r>
          </a:p>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SP defines the approach that is taken as software is engineered. </a:t>
            </a:r>
          </a:p>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Is not equal to software engineering, which also encompasses technologies that populate the process– technical methods and automated tools. </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13</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488950" y="2882900"/>
            <a:ext cx="4800600" cy="707886"/>
          </a:xfrm>
          <a:prstGeom prst="rect">
            <a:avLst/>
          </a:prstGeom>
          <a:noFill/>
          <a:ln w="9525">
            <a:noFill/>
            <a:miter lim="800000"/>
            <a:headEnd/>
            <a:tailEnd/>
          </a:ln>
        </p:spPr>
        <p:txBody>
          <a:bodyPr wrap="square">
            <a:spAutoFit/>
          </a:bodyPr>
          <a:lstStyle/>
          <a:p>
            <a:r>
              <a:rPr lang="en-US" sz="4000" b="1" dirty="0" smtClean="0">
                <a:latin typeface="Times New Roman" pitchFamily="18" charset="0"/>
                <a:cs typeface="Times New Roman" pitchFamily="18" charset="0"/>
              </a:rPr>
              <a:t>PROCESS FLOW</a:t>
            </a:r>
            <a:endParaRPr lang="en-IN" sz="4000" b="1" dirty="0" smtClean="0">
              <a:latin typeface="Times New Roman" pitchFamily="18" charset="0"/>
              <a:cs typeface="Times New Roman" pitchFamily="18" charset="0"/>
            </a:endParaRPr>
          </a:p>
        </p:txBody>
      </p:sp>
      <p:sp>
        <p:nvSpPr>
          <p:cNvPr id="14" name="Title 13"/>
          <p:cNvSpPr>
            <a:spLocks noGrp="1"/>
          </p:cNvSpPr>
          <p:nvPr>
            <p:ph type="title"/>
          </p:nvPr>
        </p:nvSpPr>
        <p:spPr/>
        <p:txBody>
          <a:bodyPr/>
          <a:lstStyle/>
          <a:p>
            <a:endParaRPr lang="en-US"/>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14</a:t>
            </a:fld>
            <a:endParaRPr lang="en-IN"/>
          </a:p>
        </p:txBody>
      </p:sp>
      <p:pic>
        <p:nvPicPr>
          <p:cNvPr id="11" name="Picture 5" descr="Figure 2"/>
          <p:cNvPicPr>
            <a:picLocks noChangeAspect="1" noChangeArrowheads="1"/>
          </p:cNvPicPr>
          <p:nvPr/>
        </p:nvPicPr>
        <p:blipFill>
          <a:blip r:embed="rId3"/>
          <a:srcRect/>
          <a:stretch>
            <a:fillRect/>
          </a:stretch>
        </p:blipFill>
        <p:spPr bwMode="auto">
          <a:xfrm>
            <a:off x="5441950" y="57150"/>
            <a:ext cx="10363200" cy="831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PROCESS FLOW Cont…</a:t>
            </a:r>
            <a:endParaRPr lang="en-IN" sz="4000" b="1" dirty="0" smtClean="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1"/>
            <a:ext cx="14706600" cy="7238905"/>
          </a:xfrm>
        </p:spPr>
        <p:txBody>
          <a:bodyPr/>
          <a:lstStyle/>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Linear process flow executes each of the five activities in sequence. </a:t>
            </a:r>
          </a:p>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An iterative process flow repeats one or more of the activities before proceeding to the next.</a:t>
            </a:r>
          </a:p>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An evolutionary process flow executes the activities in a circular manner. Each circuit leads to a more complete version of the software. </a:t>
            </a:r>
          </a:p>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A parallel process flow executes one or more activities in parallel with other activities ( modeling for one aspect of the software in parallel with construction of another aspect of the software. </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15</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1397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TYPES OF SOFTWARE PROCESS MODELS</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968184"/>
            <a:ext cx="14706600" cy="10144316"/>
          </a:xfrm>
        </p:spPr>
        <p:txBody>
          <a:bodyPr/>
          <a:lstStyle/>
          <a:p>
            <a:pPr marL="514350" indent="-514350" algn="just">
              <a:lnSpc>
                <a:spcPct val="150000"/>
              </a:lnSpc>
              <a:buNone/>
            </a:pPr>
            <a:r>
              <a:rPr lang="en-IN" sz="3200" b="1" dirty="0" smtClean="0">
                <a:solidFill>
                  <a:schemeClr val="tx1"/>
                </a:solidFill>
                <a:latin typeface="Times New Roman" pitchFamily="18" charset="0"/>
                <a:cs typeface="Times New Roman" pitchFamily="18" charset="0"/>
              </a:rPr>
              <a:t>SDLC (Software Development Life Cycle) – Parent of all software process Models</a:t>
            </a:r>
            <a:endParaRPr lang="en-US" sz="3200" b="1" dirty="0" smtClean="0">
              <a:solidFill>
                <a:schemeClr val="tx1"/>
              </a:solidFill>
              <a:latin typeface="Times New Roman" pitchFamily="18" charset="0"/>
              <a:cs typeface="Times New Roman" pitchFamily="18" charset="0"/>
            </a:endParaRPr>
          </a:p>
          <a:p>
            <a:pPr marL="514350" indent="-514350" algn="just">
              <a:lnSpc>
                <a:spcPct val="150000"/>
              </a:lnSpc>
              <a:buAutoNum type="arabicPeriod"/>
            </a:pPr>
            <a:r>
              <a:rPr lang="en-US" sz="3200" b="1" dirty="0" smtClean="0">
                <a:solidFill>
                  <a:schemeClr val="tx1"/>
                </a:solidFill>
                <a:latin typeface="Times New Roman" pitchFamily="18" charset="0"/>
                <a:cs typeface="Times New Roman" pitchFamily="18" charset="0"/>
              </a:rPr>
              <a:t>Linear Sequential Models</a:t>
            </a:r>
          </a:p>
          <a:p>
            <a:pPr marL="514350" indent="-514350"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 Waterfall Model</a:t>
            </a:r>
          </a:p>
          <a:p>
            <a:pPr marL="514350" indent="-514350" algn="just">
              <a:lnSpc>
                <a:spcPct val="150000"/>
              </a:lnSpc>
              <a:buFont typeface="Arial" pitchFamily="34" charset="0"/>
              <a:buChar char="•"/>
            </a:pPr>
            <a:r>
              <a:rPr lang="en-IN" sz="3200" dirty="0" smtClean="0">
                <a:solidFill>
                  <a:schemeClr val="tx1"/>
                </a:solidFill>
                <a:latin typeface="Times New Roman" pitchFamily="18" charset="0"/>
                <a:cs typeface="Times New Roman" pitchFamily="18" charset="0"/>
              </a:rPr>
              <a:t>V - Model</a:t>
            </a:r>
            <a:endParaRPr lang="en-US" sz="3200" dirty="0" smtClean="0">
              <a:solidFill>
                <a:schemeClr val="tx1"/>
              </a:solidFill>
              <a:latin typeface="Times New Roman" pitchFamily="18" charset="0"/>
              <a:cs typeface="Times New Roman" pitchFamily="18" charset="0"/>
            </a:endParaRPr>
          </a:p>
          <a:p>
            <a:pPr marL="514350" indent="-514350" algn="just">
              <a:lnSpc>
                <a:spcPct val="150000"/>
              </a:lnSpc>
              <a:buNone/>
            </a:pPr>
            <a:r>
              <a:rPr lang="en-IN" sz="3200" b="1" dirty="0" smtClean="0">
                <a:solidFill>
                  <a:schemeClr val="tx1"/>
                </a:solidFill>
                <a:latin typeface="Times New Roman" pitchFamily="18" charset="0"/>
                <a:cs typeface="Times New Roman" pitchFamily="18" charset="0"/>
              </a:rPr>
              <a:t>2. Incremental Models</a:t>
            </a:r>
          </a:p>
          <a:p>
            <a:pPr marL="514350" indent="-514350" algn="just">
              <a:lnSpc>
                <a:spcPct val="150000"/>
              </a:lnSpc>
              <a:buFont typeface="Arial" pitchFamily="34" charset="0"/>
              <a:buChar char="•"/>
            </a:pPr>
            <a:r>
              <a:rPr lang="en-IN" sz="3200" dirty="0" smtClean="0">
                <a:solidFill>
                  <a:schemeClr val="tx1"/>
                </a:solidFill>
                <a:latin typeface="Times New Roman" pitchFamily="18" charset="0"/>
                <a:cs typeface="Times New Roman" pitchFamily="18" charset="0"/>
              </a:rPr>
              <a:t>The Incremental Model</a:t>
            </a:r>
          </a:p>
          <a:p>
            <a:pPr marL="514350" indent="-514350" algn="just">
              <a:lnSpc>
                <a:spcPct val="150000"/>
              </a:lnSpc>
              <a:buFont typeface="Arial" pitchFamily="34" charset="0"/>
              <a:buChar char="•"/>
            </a:pPr>
            <a:r>
              <a:rPr lang="en-IN" sz="3200" dirty="0" smtClean="0">
                <a:solidFill>
                  <a:schemeClr val="tx1"/>
                </a:solidFill>
                <a:latin typeface="Times New Roman" pitchFamily="18" charset="0"/>
                <a:cs typeface="Times New Roman" pitchFamily="18" charset="0"/>
              </a:rPr>
              <a:t>The RAD Model</a:t>
            </a:r>
          </a:p>
          <a:p>
            <a:pPr marL="514350" indent="-514350" algn="just">
              <a:lnSpc>
                <a:spcPct val="150000"/>
              </a:lnSpc>
              <a:buNone/>
            </a:pPr>
            <a:r>
              <a:rPr lang="en-IN" sz="3200" b="1" dirty="0" smtClean="0">
                <a:solidFill>
                  <a:schemeClr val="tx1"/>
                </a:solidFill>
                <a:latin typeface="Times New Roman" pitchFamily="18" charset="0"/>
                <a:cs typeface="Times New Roman" pitchFamily="18" charset="0"/>
              </a:rPr>
              <a:t>3. Evolutionary Process Models</a:t>
            </a:r>
          </a:p>
          <a:p>
            <a:pPr marL="514350" indent="-514350" algn="just">
              <a:lnSpc>
                <a:spcPct val="150000"/>
              </a:lnSpc>
              <a:buFont typeface="Arial" pitchFamily="34" charset="0"/>
              <a:buChar char="•"/>
            </a:pPr>
            <a:r>
              <a:rPr lang="en-IN" sz="3200" dirty="0" smtClean="0">
                <a:solidFill>
                  <a:schemeClr val="tx1"/>
                </a:solidFill>
                <a:latin typeface="Times New Roman" pitchFamily="18" charset="0"/>
                <a:cs typeface="Times New Roman" pitchFamily="18" charset="0"/>
              </a:rPr>
              <a:t>Prototyping Model</a:t>
            </a:r>
          </a:p>
          <a:p>
            <a:pPr marL="514350" indent="-514350" algn="just">
              <a:lnSpc>
                <a:spcPct val="150000"/>
              </a:lnSpc>
              <a:buFont typeface="Arial" pitchFamily="34" charset="0"/>
              <a:buChar char="•"/>
            </a:pPr>
            <a:r>
              <a:rPr lang="en-IN" sz="3200" dirty="0" smtClean="0">
                <a:solidFill>
                  <a:schemeClr val="tx1"/>
                </a:solidFill>
                <a:latin typeface="Times New Roman" pitchFamily="18" charset="0"/>
                <a:cs typeface="Times New Roman" pitchFamily="18" charset="0"/>
              </a:rPr>
              <a:t>The Spiral Model</a:t>
            </a:r>
          </a:p>
          <a:p>
            <a:pPr marL="514350" indent="-514350" algn="just">
              <a:lnSpc>
                <a:spcPct val="150000"/>
              </a:lnSpc>
              <a:buNone/>
            </a:pPr>
            <a:endParaRPr lang="en-US" sz="3200" dirty="0" smtClean="0">
              <a:solidFill>
                <a:schemeClr val="tx1"/>
              </a:solidFill>
              <a:latin typeface="Times New Roman" pitchFamily="18" charset="0"/>
              <a:cs typeface="Times New Roman" pitchFamily="18" charset="0"/>
            </a:endParaRP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16</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641350" y="292100"/>
            <a:ext cx="148590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SDLC (SOFTWARE DEVELOPMENT LIFE - CYCLE MODELS)</a:t>
            </a:r>
            <a:endParaRPr lang="en-IN" altLang="en-US" sz="4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17</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2" descr="C:\Users\TEMP\Downloads\1.png"/>
          <p:cNvPicPr>
            <a:picLocks noChangeAspect="1" noChangeArrowheads="1"/>
          </p:cNvPicPr>
          <p:nvPr/>
        </p:nvPicPr>
        <p:blipFill>
          <a:blip r:embed="rId3"/>
          <a:srcRect/>
          <a:stretch>
            <a:fillRect/>
          </a:stretch>
        </p:blipFill>
        <p:spPr bwMode="auto">
          <a:xfrm>
            <a:off x="1022350" y="1054100"/>
            <a:ext cx="14630400" cy="7391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0"/>
            <a:ext cx="14249400" cy="707886"/>
          </a:xfrm>
          <a:prstGeom prst="rect">
            <a:avLst/>
          </a:prstGeom>
          <a:noFill/>
          <a:ln w="9525">
            <a:noFill/>
            <a:miter lim="800000"/>
            <a:headEnd/>
            <a:tailEnd/>
          </a:ln>
        </p:spPr>
        <p:txBody>
          <a:bodyPr>
            <a:spAutoFit/>
          </a:bodyPr>
          <a:lstStyle/>
          <a:p>
            <a:r>
              <a:rPr lang="en-IN" sz="4000" b="1" dirty="0" smtClean="0">
                <a:latin typeface="Times New Roman" pitchFamily="18" charset="0"/>
                <a:cs typeface="Times New Roman" pitchFamily="18" charset="0"/>
              </a:rPr>
              <a:t>THE WATERFALL MODEL</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869950" y="4635500"/>
            <a:ext cx="14706600" cy="4727448"/>
          </a:xfrm>
        </p:spPr>
        <p:txBody>
          <a:bodyPr/>
          <a:lstStyle/>
          <a:p>
            <a:pPr algn="just">
              <a:lnSpc>
                <a:spcPct val="150000"/>
              </a:lnSpc>
              <a:buFont typeface="Arial" pitchFamily="34" charset="0"/>
              <a:buChar char="•"/>
            </a:pPr>
            <a:r>
              <a:rPr lang="en-US" sz="3200" dirty="0" smtClean="0">
                <a:solidFill>
                  <a:schemeClr val="tx1"/>
                </a:solidFill>
                <a:latin typeface="Times New Roman" pitchFamily="18" charset="0"/>
                <a:cs typeface="Times New Roman" pitchFamily="18" charset="0"/>
              </a:rPr>
              <a:t>It is the oldest paradigm for SE. When requirements are well defined and reasonably stable, it leads to a linear fashion. </a:t>
            </a:r>
          </a:p>
          <a:p>
            <a:pPr algn="just">
              <a:lnSpc>
                <a:spcPct val="150000"/>
              </a:lnSpc>
            </a:pPr>
            <a:r>
              <a:rPr lang="en-US" sz="3200" dirty="0" smtClean="0">
                <a:solidFill>
                  <a:schemeClr val="tx1"/>
                </a:solidFill>
                <a:latin typeface="Times New Roman" pitchFamily="18" charset="0"/>
                <a:cs typeface="Times New Roman" pitchFamily="18" charset="0"/>
              </a:rPr>
              <a:t>(problems: 1. rarely linear, iteration needed. 2. hard to state all requirements explicitly. Blocking state. 3. code will not be released until very late.)</a:t>
            </a:r>
          </a:p>
          <a:p>
            <a:pPr algn="just"/>
            <a:r>
              <a:rPr lang="en-US" sz="3200" dirty="0" smtClean="0">
                <a:solidFill>
                  <a:schemeClr val="tx1"/>
                </a:solidFill>
                <a:latin typeface="Times New Roman" pitchFamily="18" charset="0"/>
                <a:cs typeface="Times New Roman" pitchFamily="18" charset="0"/>
              </a:rPr>
              <a:t>The classic life cycle suggests a systematic, sequential approach to software development. </a:t>
            </a:r>
          </a:p>
          <a:p>
            <a:endParaRPr lang="en-US" sz="32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18</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3"/>
          <p:cNvPicPr>
            <a:picLocks noChangeAspect="1" noChangeArrowheads="1"/>
          </p:cNvPicPr>
          <p:nvPr/>
        </p:nvPicPr>
        <p:blipFill>
          <a:blip r:embed="rId3"/>
          <a:srcRect/>
          <a:stretch>
            <a:fillRect/>
          </a:stretch>
        </p:blipFill>
        <p:spPr bwMode="auto">
          <a:xfrm>
            <a:off x="1479550" y="1054100"/>
            <a:ext cx="14097000" cy="3505200"/>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139700"/>
            <a:ext cx="14249400" cy="707886"/>
          </a:xfrm>
          <a:prstGeom prst="rect">
            <a:avLst/>
          </a:prstGeom>
          <a:noFill/>
          <a:ln w="9525">
            <a:noFill/>
            <a:miter lim="800000"/>
            <a:headEnd/>
            <a:tailEnd/>
          </a:ln>
        </p:spPr>
        <p:txBody>
          <a:bodyPr>
            <a:spAutoFit/>
          </a:bodyPr>
          <a:lstStyle/>
          <a:p>
            <a:r>
              <a:rPr lang="en-IN" sz="4000" b="1" dirty="0" smtClean="0">
                <a:latin typeface="Times New Roman" pitchFamily="18" charset="0"/>
                <a:cs typeface="Times New Roman" pitchFamily="18" charset="0"/>
              </a:rPr>
              <a:t>V- MODEL</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130300"/>
            <a:ext cx="6400800" cy="9159431"/>
          </a:xfrm>
        </p:spPr>
        <p:txBody>
          <a:bodyPr/>
          <a:lstStyle/>
          <a:p>
            <a:pPr algn="just"/>
            <a:r>
              <a:rPr lang="en-US" sz="3200" dirty="0" smtClean="0">
                <a:solidFill>
                  <a:schemeClr val="tx1"/>
                </a:solidFill>
                <a:latin typeface="Times New Roman" pitchFamily="18" charset="0"/>
                <a:cs typeface="Times New Roman" pitchFamily="18" charset="0"/>
              </a:rPr>
              <a:t>A variation of waterfall model depicts the relationship of quality assurance actions to the actions associated with communication, modeling and early code construction activates. </a:t>
            </a:r>
          </a:p>
          <a:p>
            <a:pPr algn="just"/>
            <a:r>
              <a:rPr lang="en-US" sz="3200" dirty="0" smtClean="0">
                <a:solidFill>
                  <a:schemeClr val="tx1"/>
                </a:solidFill>
                <a:latin typeface="Times New Roman" pitchFamily="18" charset="0"/>
                <a:cs typeface="Times New Roman" pitchFamily="18" charset="0"/>
              </a:rPr>
              <a:t>Team first moves down the left side of the V to refine the problem requirements. Once code is generated, the team moves up the right side of the V, performing a series of tests that validate each of the models created as the team moved down the left side. </a:t>
            </a:r>
          </a:p>
          <a:p>
            <a:pPr algn="just">
              <a:buNone/>
            </a:pPr>
            <a:endParaRPr lang="en-IN" sz="3200" dirty="0" smtClean="0">
              <a:solidFill>
                <a:schemeClr val="tx1"/>
              </a:solidFill>
              <a:latin typeface="Times New Roman" pitchFamily="18" charset="0"/>
              <a:cs typeface="Times New Roman" pitchFamily="18" charset="0"/>
            </a:endParaRPr>
          </a:p>
          <a:p>
            <a:pPr algn="just"/>
            <a:endParaRPr lang="en-US" sz="32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19</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0" name="Picture 1030" descr="Figure 2"/>
          <p:cNvPicPr>
            <a:picLocks noChangeAspect="1" noChangeArrowheads="1"/>
          </p:cNvPicPr>
          <p:nvPr/>
        </p:nvPicPr>
        <p:blipFill>
          <a:blip r:embed="rId3"/>
          <a:srcRect/>
          <a:stretch>
            <a:fillRect/>
          </a:stretch>
        </p:blipFill>
        <p:spPr bwMode="auto">
          <a:xfrm>
            <a:off x="7651750" y="292100"/>
            <a:ext cx="8305800" cy="815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4099" name="object 5"/>
          <p:cNvGrpSpPr>
            <a:grpSpLocks/>
          </p:cNvGrpSpPr>
          <p:nvPr/>
        </p:nvGrpSpPr>
        <p:grpSpPr bwMode="auto">
          <a:xfrm>
            <a:off x="0" y="0"/>
            <a:ext cx="16217900" cy="9118600"/>
            <a:chOff x="0" y="0"/>
            <a:chExt cx="16217900" cy="9118600"/>
          </a:xfrm>
        </p:grpSpPr>
        <p:sp>
          <p:nvSpPr>
            <p:cNvPr id="4103"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4104"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4101" name="TextBox 12"/>
          <p:cNvSpPr txBox="1">
            <a:spLocks noChangeArrowheads="1"/>
          </p:cNvSpPr>
          <p:nvPr/>
        </p:nvSpPr>
        <p:spPr bwMode="auto">
          <a:xfrm>
            <a:off x="7937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VISION </a:t>
            </a:r>
            <a:r>
              <a:rPr lang="en-US" sz="4000" b="1" dirty="0">
                <a:latin typeface="Times New Roman" pitchFamily="18" charset="0"/>
                <a:cs typeface="Times New Roman" pitchFamily="18" charset="0"/>
              </a:rPr>
              <a:t>AND MISSION OF </a:t>
            </a:r>
            <a:r>
              <a:rPr lang="en-US" sz="4000" b="1" dirty="0" smtClean="0">
                <a:latin typeface="Times New Roman" pitchFamily="18" charset="0"/>
                <a:cs typeface="Times New Roman" pitchFamily="18" charset="0"/>
              </a:rPr>
              <a:t>INSTITUTE</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282700"/>
            <a:ext cx="14935200" cy="8468472"/>
          </a:xfrm>
        </p:spPr>
        <p:txBody>
          <a:bodyPr/>
          <a:lstStyle/>
          <a:p>
            <a:r>
              <a:rPr lang="en-IN" sz="3200" b="1" dirty="0" smtClean="0">
                <a:solidFill>
                  <a:schemeClr val="tx1"/>
                </a:solidFill>
                <a:latin typeface="Times New Roman" pitchFamily="18" charset="0"/>
                <a:cs typeface="Times New Roman" pitchFamily="18" charset="0"/>
              </a:rPr>
              <a:t>VISION</a:t>
            </a:r>
          </a:p>
          <a:p>
            <a:pPr marL="0" indent="0" algn="just">
              <a:lnSpc>
                <a:spcPct val="150000"/>
              </a:lnSpc>
              <a:buNone/>
            </a:pPr>
            <a:r>
              <a:rPr lang="en-US" sz="2800" dirty="0" smtClean="0">
                <a:solidFill>
                  <a:schemeClr val="tx1"/>
                </a:solidFill>
                <a:latin typeface="Times New Roman" pitchFamily="18" charset="0"/>
                <a:cs typeface="Times New Roman" pitchFamily="18" charset="0"/>
              </a:rPr>
              <a:t>To become renowned centre of outcome based learning and work towards academic, professional, cultural and social enrichments of the lives of individual and communities”</a:t>
            </a:r>
          </a:p>
          <a:p>
            <a:pPr marL="0" indent="0" algn="just">
              <a:lnSpc>
                <a:spcPct val="150000"/>
              </a:lnSpc>
              <a:buNone/>
            </a:pPr>
            <a:endParaRPr lang="en-IN" sz="1100"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MISSION</a:t>
            </a:r>
          </a:p>
          <a:p>
            <a:pPr marL="457200" indent="-457200" algn="just">
              <a:lnSpc>
                <a:spcPct val="150000"/>
              </a:lnSpc>
              <a:buNone/>
              <a:tabLst>
                <a:tab pos="457200" algn="l"/>
              </a:tabLst>
            </a:pPr>
            <a:r>
              <a:rPr lang="en-US" sz="2800" dirty="0" smtClean="0">
                <a:solidFill>
                  <a:schemeClr val="tx1"/>
                </a:solidFill>
                <a:latin typeface="Times New Roman" pitchFamily="18" charset="0"/>
                <a:cs typeface="Times New Roman" pitchFamily="18" charset="0"/>
              </a:rPr>
              <a:t>1. Focus on evaluation of learning outcomes and motivate students to inculcate research aptitude by project based learning.</a:t>
            </a:r>
          </a:p>
          <a:p>
            <a:pPr algn="just">
              <a:lnSpc>
                <a:spcPct val="150000"/>
              </a:lnSpc>
              <a:buNone/>
            </a:pPr>
            <a:r>
              <a:rPr lang="en-US" sz="2800" dirty="0" smtClean="0">
                <a:solidFill>
                  <a:schemeClr val="tx1"/>
                </a:solidFill>
                <a:latin typeface="Times New Roman" pitchFamily="18" charset="0"/>
                <a:cs typeface="Times New Roman" pitchFamily="18" charset="0"/>
              </a:rPr>
              <a:t>2. Identify areas of focus and provide platform to gain knowledge and solutions based on informed perception of Indian, regional and global needs.</a:t>
            </a:r>
          </a:p>
          <a:p>
            <a:pPr algn="just">
              <a:lnSpc>
                <a:spcPct val="150000"/>
              </a:lnSpc>
              <a:buNone/>
            </a:pPr>
            <a:r>
              <a:rPr lang="en-US" sz="2800" dirty="0" smtClean="0">
                <a:solidFill>
                  <a:schemeClr val="tx1"/>
                </a:solidFill>
                <a:latin typeface="Times New Roman" pitchFamily="18" charset="0"/>
                <a:cs typeface="Times New Roman" pitchFamily="18" charset="0"/>
              </a:rPr>
              <a:t>3. Offer opportunities for interaction between academia and industry.</a:t>
            </a:r>
          </a:p>
          <a:p>
            <a:pPr algn="just">
              <a:buNone/>
            </a:pPr>
            <a:r>
              <a:rPr lang="en-US" sz="2800" dirty="0" smtClean="0">
                <a:solidFill>
                  <a:schemeClr val="tx1"/>
                </a:solidFill>
                <a:latin typeface="Times New Roman" pitchFamily="18" charset="0"/>
                <a:cs typeface="Times New Roman" pitchFamily="18" charset="0"/>
              </a:rPr>
              <a:t>4. Develop human potential to its fullest extent so that intellectually capable and imaginatively gifted leaders can emerge in a range of professions.</a:t>
            </a:r>
          </a:p>
          <a:p>
            <a:pPr marL="0" indent="0" algn="just">
              <a:lnSpc>
                <a:spcPct val="150000"/>
              </a:lnSpc>
              <a:buNone/>
            </a:pPr>
            <a:endParaRPr lang="en-US" sz="3200" dirty="0" smtClean="0">
              <a:latin typeface="Times New Roman" pitchFamily="18" charset="0"/>
              <a:cs typeface="Times New Roman" pitchFamily="18" charset="0"/>
            </a:endParaRPr>
          </a:p>
          <a:p>
            <a:endParaRPr lang="en-US" dirty="0"/>
          </a:p>
        </p:txBody>
      </p:sp>
      <p:sp>
        <p:nvSpPr>
          <p:cNvPr id="11" name="Slide Number Placeholder 10"/>
          <p:cNvSpPr>
            <a:spLocks noGrp="1"/>
          </p:cNvSpPr>
          <p:nvPr>
            <p:ph type="sldNum" sz="quarter" idx="12"/>
          </p:nvPr>
        </p:nvSpPr>
        <p:spPr/>
        <p:txBody>
          <a:bodyPr/>
          <a:lstStyle/>
          <a:p>
            <a:pPr>
              <a:defRPr/>
            </a:pPr>
            <a:fld id="{1BB5D663-6BCF-42AE-B394-1863D8DE5BA1}" type="slidenum">
              <a:rPr lang="en-IN" smtClean="0"/>
              <a:pPr>
                <a:defRPr/>
              </a:pPr>
              <a:t>2</a:t>
            </a:fld>
            <a:endParaRPr lang="en-IN"/>
          </a:p>
        </p:txBody>
      </p:sp>
      <p:sp>
        <p:nvSpPr>
          <p:cNvPr id="14" name="Footer Placeholder 11"/>
          <p:cNvSpPr>
            <a:spLocks noGrp="1"/>
          </p:cNvSpPr>
          <p:nvPr>
            <p:ph type="ftr" sz="quarter" idx="10"/>
          </p:nvPr>
        </p:nvSpPr>
        <p:spPr>
          <a:xfrm>
            <a:off x="5513388" y="8480425"/>
            <a:ext cx="5191125" cy="600164"/>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(Asst.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VERIFICATION AND VALIDATION</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869950" y="1054100"/>
            <a:ext cx="15011400" cy="8125301"/>
          </a:xfrm>
        </p:spPr>
        <p:txBody>
          <a:bodyPr/>
          <a:lstStyle/>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Verification and Validation is the process of investigating that a software system satisfies specifications and standards and it fulfills the required purpose. </a:t>
            </a:r>
            <a:r>
              <a:rPr lang="en-US" sz="3200" b="1" dirty="0" smtClean="0">
                <a:solidFill>
                  <a:schemeClr val="tx1"/>
                </a:solidFill>
                <a:latin typeface="Times New Roman" pitchFamily="18" charset="0"/>
                <a:cs typeface="Times New Roman" pitchFamily="18" charset="0"/>
              </a:rPr>
              <a:t>Barry Boehm</a:t>
            </a:r>
            <a:r>
              <a:rPr lang="en-US" sz="3200" dirty="0" smtClean="0">
                <a:solidFill>
                  <a:schemeClr val="tx1"/>
                </a:solidFill>
                <a:latin typeface="Times New Roman" pitchFamily="18" charset="0"/>
                <a:cs typeface="Times New Roman" pitchFamily="18" charset="0"/>
              </a:rPr>
              <a:t> described verification and validation as the following:</a:t>
            </a:r>
          </a:p>
          <a:p>
            <a:pPr marL="0" indent="0" algn="just">
              <a:buNone/>
            </a:pPr>
            <a:r>
              <a:rPr lang="en-US" sz="3200" b="1" dirty="0" smtClean="0">
                <a:solidFill>
                  <a:schemeClr val="tx1"/>
                </a:solidFill>
                <a:latin typeface="Times New Roman" pitchFamily="18" charset="0"/>
                <a:cs typeface="Times New Roman" pitchFamily="18" charset="0"/>
              </a:rPr>
              <a:t>Verification:</a:t>
            </a:r>
            <a:r>
              <a:rPr lang="en-US" sz="3200" dirty="0" smtClean="0">
                <a:solidFill>
                  <a:schemeClr val="tx1"/>
                </a:solidFill>
                <a:latin typeface="Times New Roman" pitchFamily="18" charset="0"/>
                <a:cs typeface="Times New Roman" pitchFamily="18" charset="0"/>
              </a:rPr>
              <a:t> Are we building the product right?</a:t>
            </a:r>
          </a:p>
          <a:p>
            <a:pPr marL="0" indent="0" algn="just">
              <a:buNone/>
            </a:pPr>
            <a:r>
              <a:rPr lang="en-US" sz="3200" b="1" dirty="0" smtClean="0">
                <a:solidFill>
                  <a:schemeClr val="tx1"/>
                </a:solidFill>
                <a:latin typeface="Times New Roman" pitchFamily="18" charset="0"/>
                <a:cs typeface="Times New Roman" pitchFamily="18" charset="0"/>
              </a:rPr>
              <a:t>Validation:</a:t>
            </a:r>
            <a:r>
              <a:rPr lang="en-US" sz="3200" dirty="0" smtClean="0">
                <a:solidFill>
                  <a:schemeClr val="tx1"/>
                </a:solidFill>
                <a:latin typeface="Times New Roman" pitchFamily="18" charset="0"/>
                <a:cs typeface="Times New Roman" pitchFamily="18" charset="0"/>
              </a:rPr>
              <a:t> Are we building the right product?</a:t>
            </a:r>
          </a:p>
          <a:p>
            <a:pPr marL="0" indent="0" algn="just">
              <a:buSzPct val="60000"/>
              <a:buFont typeface="Wingdings" pitchFamily="2" charset="2"/>
              <a:buChar char="Ø"/>
            </a:pPr>
            <a:r>
              <a:rPr lang="en-US" sz="3200" b="1" dirty="0" smtClean="0">
                <a:solidFill>
                  <a:schemeClr val="tx1"/>
                </a:solidFill>
                <a:latin typeface="Times New Roman" pitchFamily="18" charset="0"/>
                <a:cs typeface="Times New Roman" pitchFamily="18" charset="0"/>
              </a:rPr>
              <a:t> Verification: </a:t>
            </a:r>
            <a:r>
              <a:rPr lang="en-US" sz="3200" dirty="0" smtClean="0">
                <a:solidFill>
                  <a:schemeClr val="tx1"/>
                </a:solidFill>
                <a:latin typeface="Times New Roman" pitchFamily="18" charset="0"/>
                <a:cs typeface="Times New Roman" pitchFamily="18" charset="0"/>
              </a:rPr>
              <a:t>Verification is the process of checking that a software achieves its goal without any bugs. It is the process to ensure whether the product that is developed is right or not. It verifies whether the developed product fulfills the requirements that we have.</a:t>
            </a:r>
          </a:p>
          <a:p>
            <a:pPr marL="0" indent="0" algn="just">
              <a:buNone/>
            </a:pPr>
            <a:r>
              <a:rPr lang="en-US" sz="3200" dirty="0" smtClean="0">
                <a:solidFill>
                  <a:schemeClr val="tx1"/>
                </a:solidFill>
                <a:latin typeface="Times New Roman" pitchFamily="18" charset="0"/>
                <a:cs typeface="Times New Roman" pitchFamily="18" charset="0"/>
              </a:rPr>
              <a:t>Verification is </a:t>
            </a:r>
            <a:r>
              <a:rPr lang="en-US" sz="3200" b="1" dirty="0" smtClean="0">
                <a:solidFill>
                  <a:schemeClr val="tx1"/>
                </a:solidFill>
                <a:latin typeface="Times New Roman" pitchFamily="18" charset="0"/>
                <a:cs typeface="Times New Roman" pitchFamily="18" charset="0"/>
              </a:rPr>
              <a:t>Static Testing</a:t>
            </a:r>
            <a:r>
              <a:rPr lang="en-US" sz="3200" dirty="0" smtClean="0">
                <a:solidFill>
                  <a:schemeClr val="tx1"/>
                </a:solidFill>
                <a:latin typeface="Times New Roman" pitchFamily="18" charset="0"/>
                <a:cs typeface="Times New Roman" pitchFamily="18" charset="0"/>
              </a:rPr>
              <a:t>. Activities involved in verification:</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Inspections</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Reviews</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Walkthroughs</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Desk-checking</a:t>
            </a:r>
          </a:p>
          <a:p>
            <a:pPr>
              <a:buNone/>
            </a:pPr>
            <a:endParaRPr lang="en-US" dirty="0"/>
          </a:p>
        </p:txBody>
      </p:sp>
      <p:sp>
        <p:nvSpPr>
          <p:cNvPr id="10"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sz="4000" b="1" dirty="0" smtClean="0">
                <a:latin typeface="Times New Roman" pitchFamily="18" charset="0"/>
                <a:cs typeface="Times New Roman" pitchFamily="18" charset="0"/>
              </a:rPr>
              <a:t>CONT...</a:t>
            </a:r>
            <a:endParaRPr lang="en-IN" sz="4000" dirty="0"/>
          </a:p>
        </p:txBody>
      </p:sp>
      <p:sp>
        <p:nvSpPr>
          <p:cNvPr id="13" name="Text Placeholder 12"/>
          <p:cNvSpPr>
            <a:spLocks noGrp="1"/>
          </p:cNvSpPr>
          <p:nvPr>
            <p:ph type="body" idx="1"/>
          </p:nvPr>
        </p:nvSpPr>
        <p:spPr>
          <a:xfrm>
            <a:off x="946150" y="1054100"/>
            <a:ext cx="14935200" cy="7928324"/>
          </a:xfrm>
        </p:spPr>
        <p:txBody>
          <a:bodyPr/>
          <a:lstStyle/>
          <a:p>
            <a:pPr marL="0" indent="0" algn="just">
              <a:lnSpc>
                <a:spcPct val="150000"/>
              </a:lnSpc>
              <a:buSzPct val="60000"/>
              <a:buFont typeface="Wingdings" pitchFamily="2" charset="2"/>
              <a:buChar char="Ø"/>
            </a:pPr>
            <a:r>
              <a:rPr lang="en-US" sz="3200" b="1" dirty="0" smtClean="0">
                <a:solidFill>
                  <a:schemeClr val="tx1"/>
                </a:solidFill>
                <a:latin typeface="Times New Roman" pitchFamily="18" charset="0"/>
                <a:cs typeface="Times New Roman" pitchFamily="18" charset="0"/>
              </a:rPr>
              <a:t> Validation: </a:t>
            </a:r>
            <a:r>
              <a:rPr lang="en-US" sz="3200" dirty="0" smtClean="0">
                <a:solidFill>
                  <a:schemeClr val="tx1"/>
                </a:solidFill>
                <a:latin typeface="Times New Roman" pitchFamily="18" charset="0"/>
                <a:cs typeface="Times New Roman" pitchFamily="18" charset="0"/>
              </a:rPr>
              <a:t>Validation is the process of checking whether the software product is up to the mark or in other words product has high level requirements. It is the process of checking the validation of product i.e. it checks what we are developing is the right product. it is validation of actual and expected product.</a:t>
            </a:r>
          </a:p>
          <a:p>
            <a:pPr marL="0" indent="0" algn="just">
              <a:lnSpc>
                <a:spcPct val="150000"/>
              </a:lnSpc>
              <a:buSzPct val="60000"/>
              <a:buNone/>
            </a:pPr>
            <a:r>
              <a:rPr lang="en-US" sz="3200" dirty="0" smtClean="0">
                <a:solidFill>
                  <a:schemeClr val="tx1"/>
                </a:solidFill>
                <a:latin typeface="Times New Roman" pitchFamily="18" charset="0"/>
                <a:cs typeface="Times New Roman" pitchFamily="18" charset="0"/>
              </a:rPr>
              <a:t>Validation is the </a:t>
            </a:r>
            <a:r>
              <a:rPr lang="en-US" sz="3200" b="1" dirty="0" smtClean="0">
                <a:solidFill>
                  <a:schemeClr val="tx1"/>
                </a:solidFill>
                <a:latin typeface="Times New Roman" pitchFamily="18" charset="0"/>
                <a:cs typeface="Times New Roman" pitchFamily="18" charset="0"/>
              </a:rPr>
              <a:t>Dynamic Testing</a:t>
            </a:r>
            <a:r>
              <a:rPr lang="en-US" sz="3200" dirty="0" smtClean="0">
                <a:solidFill>
                  <a:schemeClr val="tx1"/>
                </a:solidFill>
                <a:latin typeface="Times New Roman" pitchFamily="18" charset="0"/>
                <a:cs typeface="Times New Roman" pitchFamily="18" charset="0"/>
              </a:rPr>
              <a:t>.</a:t>
            </a:r>
          </a:p>
          <a:p>
            <a:pPr marL="0" indent="0" algn="just">
              <a:lnSpc>
                <a:spcPct val="150000"/>
              </a:lnSpc>
              <a:buNone/>
            </a:pPr>
            <a:r>
              <a:rPr lang="en-US" sz="3200" dirty="0" smtClean="0">
                <a:solidFill>
                  <a:schemeClr val="tx1"/>
                </a:solidFill>
                <a:latin typeface="Times New Roman" pitchFamily="18" charset="0"/>
                <a:cs typeface="Times New Roman" pitchFamily="18" charset="0"/>
              </a:rPr>
              <a:t>Activities involved in validation:</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Black box testing</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White box testing</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Unit testing</a:t>
            </a:r>
          </a:p>
          <a:p>
            <a:pPr algn="just">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Integration testing</a:t>
            </a: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0"/>
            <a:ext cx="14249400" cy="707886"/>
          </a:xfrm>
          <a:prstGeom prst="rect">
            <a:avLst/>
          </a:prstGeom>
          <a:noFill/>
          <a:ln w="9525">
            <a:noFill/>
            <a:miter lim="800000"/>
            <a:headEnd/>
            <a:tailEnd/>
          </a:ln>
        </p:spPr>
        <p:txBody>
          <a:bodyPr>
            <a:spAutoFit/>
          </a:bodyPr>
          <a:lstStyle/>
          <a:p>
            <a:r>
              <a:rPr lang="en-IN" sz="4000" b="1" dirty="0" smtClean="0">
                <a:latin typeface="Times New Roman" pitchFamily="18" charset="0"/>
                <a:cs typeface="Times New Roman" pitchFamily="18" charset="0"/>
              </a:rPr>
              <a:t>THE INCREMENTAL MODEL</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1174750" y="6311900"/>
            <a:ext cx="14706600" cy="1181862"/>
          </a:xfrm>
        </p:spPr>
        <p:txBody>
          <a:bodyPr/>
          <a:lstStyle/>
          <a:p>
            <a:pPr algn="just">
              <a:lnSpc>
                <a:spcPct val="150000"/>
              </a:lnSpc>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22</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10"/>
          <p:cNvPicPr/>
          <p:nvPr/>
        </p:nvPicPr>
        <p:blipFill>
          <a:blip r:embed="rId3"/>
          <a:srcRect l="3128" t="3828" r="2135"/>
          <a:stretch>
            <a:fillRect/>
          </a:stretch>
        </p:blipFill>
        <p:spPr bwMode="auto">
          <a:xfrm>
            <a:off x="1403350" y="1130300"/>
            <a:ext cx="138684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946150" y="292100"/>
            <a:ext cx="145542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THE RAD (RAPID APPLICATION DEVELOPMENT) MODEL</a:t>
            </a:r>
            <a:endParaRPr lang="en-IN" altLang="en-US" sz="4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23</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10" descr="https://2.bp.blogspot.com/-4rLKAJ88edE/UPR1yliTyWI/AAAAAAAABDI/H7tKdnUlRNU/s640/software_engineering_11.png">
            <a:hlinkClick r:id="rId3"/>
          </p:cNvPr>
          <p:cNvPicPr/>
          <p:nvPr/>
        </p:nvPicPr>
        <p:blipFill>
          <a:blip r:embed="rId4"/>
          <a:srcRect/>
          <a:stretch>
            <a:fillRect/>
          </a:stretch>
        </p:blipFill>
        <p:spPr bwMode="auto">
          <a:xfrm>
            <a:off x="2012950" y="1206500"/>
            <a:ext cx="12725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1397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PROTOTYPING MODEL</a:t>
            </a:r>
            <a:endParaRPr lang="en-IN" sz="4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24</a:t>
            </a:fld>
            <a:endParaRPr lang="en-IN"/>
          </a:p>
        </p:txBody>
      </p:sp>
      <p:sp>
        <p:nvSpPr>
          <p:cNvPr id="13" name="Footer Placeholder 11"/>
          <p:cNvSpPr>
            <a:spLocks noGrp="1"/>
          </p:cNvSpPr>
          <p:nvPr>
            <p:ph type="ftr" sz="quarter" idx="10"/>
          </p:nvPr>
        </p:nvSpPr>
        <p:spPr>
          <a:xfrm>
            <a:off x="5513388" y="8480425"/>
            <a:ext cx="5191125" cy="307777"/>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a:latin typeface="Times New Roman" pitchFamily="18" charset="0"/>
                <a:cs typeface="Times New Roman" pitchFamily="18" charset="0"/>
              </a:rPr>
              <a:t>choudhary(Asst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10" descr="prototype"/>
          <p:cNvPicPr/>
          <p:nvPr/>
        </p:nvPicPr>
        <p:blipFill>
          <a:blip r:embed="rId3"/>
          <a:srcRect t="3035" b="4890"/>
          <a:stretch>
            <a:fillRect/>
          </a:stretch>
        </p:blipFill>
        <p:spPr bwMode="auto">
          <a:xfrm>
            <a:off x="2698750" y="1054100"/>
            <a:ext cx="12344400" cy="746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1397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SPIRAL MODEL</a:t>
            </a:r>
            <a:endParaRPr lang="en-IN" sz="40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25</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pic>
        <p:nvPicPr>
          <p:cNvPr id="11" name="Picture 3"/>
          <p:cNvPicPr>
            <a:picLocks noChangeAspect="1" noChangeArrowheads="1"/>
          </p:cNvPicPr>
          <p:nvPr/>
        </p:nvPicPr>
        <p:blipFill>
          <a:blip r:embed="rId3"/>
          <a:srcRect/>
          <a:stretch>
            <a:fillRect/>
          </a:stretch>
        </p:blipFill>
        <p:spPr bwMode="auto">
          <a:xfrm>
            <a:off x="2698750" y="901700"/>
            <a:ext cx="12039600" cy="7315200"/>
          </a:xfrm>
          <a:prstGeom prst="rect">
            <a:avLst/>
          </a:prstGeom>
          <a:solidFill>
            <a:srgbClr val="96E3FE"/>
          </a:solid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AGILE PROCESS MODEL</a:t>
            </a:r>
            <a:endParaRPr lang="en-IN" sz="4000" dirty="0"/>
          </a:p>
        </p:txBody>
      </p:sp>
      <p:sp>
        <p:nvSpPr>
          <p:cNvPr id="13" name="Text Placeholder 12"/>
          <p:cNvSpPr>
            <a:spLocks noGrp="1"/>
          </p:cNvSpPr>
          <p:nvPr>
            <p:ph type="body" idx="1"/>
          </p:nvPr>
        </p:nvSpPr>
        <p:spPr>
          <a:xfrm>
            <a:off x="1022350" y="1282700"/>
            <a:ext cx="14401800" cy="6943439"/>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Agile is a time-bound, iterative approach to software delivery that builds software incrementally from the start of the project, instead of trying to deliver all at once.</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Agile model was primarily designed to help a project to adapt to change requests quickly. </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So, the main aim of the Agile model is to facilitate quick project completion. To accomplish this task agility is required. </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Agility is achieved by fitting the process to the project, removing activities that may not be essential for a specific project. Also, anything that is wastage of time and effort is avoided.</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AGILE PROCESS MODEL CONT...</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p:txBody>
          <a:bodyPr/>
          <a:lstStyle/>
          <a:p>
            <a:pPr>
              <a:defRPr/>
            </a:pPr>
            <a:r>
              <a:rPr lang="en-US" sz="2000" dirty="0" err="1" smtClean="0">
                <a:latin typeface="Times New Roman" pitchFamily="18" charset="0"/>
                <a:cs typeface="Times New Roman" pitchFamily="18" charset="0"/>
              </a:rPr>
              <a:t>Abhishek</a:t>
            </a:r>
            <a:r>
              <a:rPr lang="en-US" sz="2000" dirty="0" smtClean="0">
                <a:latin typeface="Times New Roman" pitchFamily="18" charset="0"/>
                <a:cs typeface="Times New Roman" pitchFamily="18" charset="0"/>
              </a:rPr>
              <a:t> Jain (Asst.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27</a:t>
            </a:fld>
            <a:endParaRPr lang="en-IN"/>
          </a:p>
        </p:txBody>
      </p:sp>
      <p:pic>
        <p:nvPicPr>
          <p:cNvPr id="29698" name="Picture 2" descr="https://media.geeksforgeeks.org/wp-content/uploads/20190528134817/2-110.jpg"/>
          <p:cNvPicPr>
            <a:picLocks noChangeAspect="1" noChangeArrowheads="1"/>
          </p:cNvPicPr>
          <p:nvPr/>
        </p:nvPicPr>
        <p:blipFill>
          <a:blip r:embed="rId3"/>
          <a:srcRect l="6623" b="2273"/>
          <a:stretch>
            <a:fillRect/>
          </a:stretch>
        </p:blipFill>
        <p:spPr bwMode="auto">
          <a:xfrm>
            <a:off x="2089150" y="1130300"/>
            <a:ext cx="12344400" cy="70866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8590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SOFTWARE REQUIREMENT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282700"/>
            <a:ext cx="14859000" cy="9996583"/>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software requirements are description of features and functionalities of the target system. Requirements convey the expectations of users from the software product. </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requirements can be obvious or hidden, known or unknown, expected or unexpected from client’s point of view.</a:t>
            </a:r>
          </a:p>
          <a:p>
            <a:pPr algn="just">
              <a:lnSpc>
                <a:spcPct val="150000"/>
              </a:lnSpc>
              <a:buSzPct val="60000"/>
              <a:buNone/>
            </a:pPr>
            <a:r>
              <a:rPr lang="en-US" sz="3200" b="1" dirty="0" smtClean="0">
                <a:solidFill>
                  <a:schemeClr val="tx1"/>
                </a:solidFill>
                <a:latin typeface="Times New Roman" pitchFamily="18" charset="0"/>
                <a:cs typeface="Times New Roman" pitchFamily="18" charset="0"/>
              </a:rPr>
              <a:t>Requirement Engineering</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process to gather the software requirements from client, analyze and document them is known as requirement engineering.</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goal of requirement engineering is to develop and maintain sophisticated and descriptive ‘System Requirements Specification’ document.</a:t>
            </a:r>
          </a:p>
          <a:p>
            <a:pPr algn="just">
              <a:lnSpc>
                <a:spcPct val="150000"/>
              </a:lnSpc>
              <a:buSzPct val="60000"/>
              <a:buFont typeface="Arial" pitchFamily="34" charset="0"/>
              <a:buChar char="•"/>
            </a:pPr>
            <a:endParaRPr lang="en-US" sz="3200" dirty="0" smtClean="0">
              <a:solidFill>
                <a:schemeClr val="tx1"/>
              </a:solidFill>
              <a:latin typeface="Times New Roman" pitchFamily="18" charset="0"/>
              <a:cs typeface="Times New Roman" pitchFamily="18" charset="0"/>
            </a:endParaRP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TYPES OF REQUIREMENTS</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29</a:t>
            </a:fld>
            <a:endParaRPr lang="en-IN"/>
          </a:p>
        </p:txBody>
      </p:sp>
      <p:sp>
        <p:nvSpPr>
          <p:cNvPr id="12" name="Text Placeholder 11"/>
          <p:cNvSpPr>
            <a:spLocks noGrp="1"/>
          </p:cNvSpPr>
          <p:nvPr>
            <p:ph type="body" idx="1"/>
          </p:nvPr>
        </p:nvSpPr>
        <p:spPr>
          <a:xfrm>
            <a:off x="869950" y="749300"/>
            <a:ext cx="14394816" cy="7780592"/>
          </a:xfrm>
        </p:spPr>
        <p:txBody>
          <a:bodyPr/>
          <a:lstStyle/>
          <a:p>
            <a:pPr algn="just">
              <a:lnSpc>
                <a:spcPct val="150000"/>
              </a:lnSpc>
            </a:pPr>
            <a:r>
              <a:rPr lang="en-US" sz="3200" b="1" dirty="0" smtClean="0">
                <a:solidFill>
                  <a:schemeClr val="tx1"/>
                </a:solidFill>
                <a:latin typeface="Times New Roman" pitchFamily="18" charset="0"/>
                <a:cs typeface="Times New Roman" pitchFamily="18" charset="0"/>
              </a:rPr>
              <a:t>Functional</a:t>
            </a:r>
            <a:r>
              <a:rPr lang="en-US" sz="3200" dirty="0" smtClean="0">
                <a:solidFill>
                  <a:schemeClr val="tx1"/>
                </a:solidFill>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Requirements:</a:t>
            </a:r>
            <a:r>
              <a:rPr lang="en-US" sz="3200" dirty="0" smtClean="0">
                <a:solidFill>
                  <a:schemeClr val="tx1"/>
                </a:solidFill>
                <a:latin typeface="Times New Roman" pitchFamily="18" charset="0"/>
                <a:cs typeface="Times New Roman" pitchFamily="18" charset="0"/>
              </a:rPr>
              <a:t> These are the requirements that the end user specifically demands as basic facilities that the system should offer. </a:t>
            </a:r>
          </a:p>
          <a:p>
            <a:pPr algn="just">
              <a:lnSpc>
                <a:spcPct val="150000"/>
              </a:lnSpc>
            </a:pPr>
            <a:r>
              <a:rPr lang="en-US" sz="3200" dirty="0" smtClean="0">
                <a:solidFill>
                  <a:schemeClr val="tx1"/>
                </a:solidFill>
                <a:latin typeface="Times New Roman" pitchFamily="18" charset="0"/>
                <a:cs typeface="Times New Roman" pitchFamily="18" charset="0"/>
              </a:rPr>
              <a:t>All these functionalities need to be necessarily incorporated into the system as a part of the contract. </a:t>
            </a:r>
          </a:p>
          <a:p>
            <a:pPr algn="just">
              <a:lnSpc>
                <a:spcPct val="150000"/>
              </a:lnSpc>
            </a:pPr>
            <a:r>
              <a:rPr lang="en-US" sz="3200" b="1" dirty="0" smtClean="0">
                <a:solidFill>
                  <a:schemeClr val="tx1"/>
                </a:solidFill>
                <a:latin typeface="Times New Roman" pitchFamily="18" charset="0"/>
                <a:cs typeface="Times New Roman" pitchFamily="18" charset="0"/>
              </a:rPr>
              <a:t>Non-functional requirements:</a:t>
            </a:r>
            <a:r>
              <a:rPr lang="en-US" sz="3200" dirty="0" smtClean="0">
                <a:solidFill>
                  <a:schemeClr val="tx1"/>
                </a:solidFill>
                <a:latin typeface="Times New Roman" pitchFamily="18" charset="0"/>
                <a:cs typeface="Times New Roman" pitchFamily="18" charset="0"/>
              </a:rPr>
              <a:t> These are basically the quality constraints that the system must satisfy according to the project contract. They basically deal with issues like:</a:t>
            </a:r>
          </a:p>
          <a:p>
            <a:pPr algn="just">
              <a:lnSpc>
                <a:spcPct val="150000"/>
              </a:lnSpc>
            </a:pPr>
            <a:r>
              <a:rPr lang="en-US" sz="3200" dirty="0" smtClean="0">
                <a:solidFill>
                  <a:schemeClr val="tx1"/>
                </a:solidFill>
                <a:latin typeface="Times New Roman" pitchFamily="18" charset="0"/>
                <a:cs typeface="Times New Roman" pitchFamily="18" charset="0"/>
              </a:rPr>
              <a:t>Portability, Security, Maintainability, Reliability, Scalability, Performance, Reusability &amp; Flexibility</a:t>
            </a:r>
          </a:p>
          <a:p>
            <a:pPr algn="just">
              <a:lnSpc>
                <a:spcPct val="150000"/>
              </a:lnSpc>
            </a:pPr>
            <a:endParaRPr lang="en-US" sz="32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5123"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VISION </a:t>
            </a:r>
            <a:r>
              <a:rPr lang="en-US" sz="4000" b="1" dirty="0">
                <a:latin typeface="Times New Roman" pitchFamily="18" charset="0"/>
                <a:cs typeface="Times New Roman" pitchFamily="18" charset="0"/>
              </a:rPr>
              <a:t>AND MISSION OF DEPARTMENT</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0"/>
            <a:ext cx="14706600" cy="7663636"/>
          </a:xfrm>
        </p:spPr>
        <p:txBody>
          <a:bodyPr/>
          <a:lstStyle/>
          <a:p>
            <a:r>
              <a:rPr lang="en-IN" sz="3200" b="1" dirty="0" smtClean="0">
                <a:solidFill>
                  <a:schemeClr val="tx1"/>
                </a:solidFill>
                <a:latin typeface="Times New Roman" pitchFamily="18" charset="0"/>
                <a:cs typeface="Times New Roman" pitchFamily="18" charset="0"/>
              </a:rPr>
              <a:t>VISION</a:t>
            </a:r>
          </a:p>
          <a:p>
            <a:pPr marL="0" indent="0" algn="just">
              <a:lnSpc>
                <a:spcPct val="150000"/>
              </a:lnSpc>
              <a:buNone/>
            </a:pPr>
            <a:r>
              <a:rPr lang="en-US" sz="2800" dirty="0" smtClean="0">
                <a:solidFill>
                  <a:schemeClr val="tx1"/>
                </a:solidFill>
                <a:latin typeface="Times New Roman" pitchFamily="18" charset="0"/>
                <a:cs typeface="Times New Roman" pitchFamily="18" charset="0"/>
              </a:rPr>
              <a:t>To become renowned Centre of excellence in computer science and engineering and make competent engineers &amp; professionals with high ethical values prepared for lifelong learning.</a:t>
            </a:r>
          </a:p>
          <a:p>
            <a:endParaRPr lang="en-IN" sz="3200" b="1" dirty="0" smtClean="0">
              <a:solidFill>
                <a:schemeClr val="tx1"/>
              </a:solidFill>
              <a:latin typeface="Times New Roman" pitchFamily="18" charset="0"/>
              <a:cs typeface="Times New Roman" pitchFamily="18" charset="0"/>
            </a:endParaRPr>
          </a:p>
          <a:p>
            <a:r>
              <a:rPr lang="en-US" sz="3200" b="1" dirty="0" smtClean="0">
                <a:solidFill>
                  <a:schemeClr val="tx1"/>
                </a:solidFill>
                <a:latin typeface="Times New Roman" pitchFamily="18" charset="0"/>
                <a:cs typeface="Times New Roman" pitchFamily="18" charset="0"/>
              </a:rPr>
              <a:t>MISSION</a:t>
            </a:r>
          </a:p>
          <a:p>
            <a:pPr algn="just">
              <a:lnSpc>
                <a:spcPct val="150000"/>
              </a:lnSpc>
              <a:buNone/>
            </a:pPr>
            <a:r>
              <a:rPr lang="en-US" sz="2800" b="1" dirty="0" smtClean="0">
                <a:solidFill>
                  <a:schemeClr val="tx1"/>
                </a:solidFill>
                <a:latin typeface="Times New Roman" pitchFamily="18" charset="0"/>
                <a:cs typeface="Times New Roman" pitchFamily="18" charset="0"/>
              </a:rPr>
              <a:t>M1: </a:t>
            </a:r>
            <a:r>
              <a:rPr lang="en-US" sz="2800" dirty="0" smtClean="0">
                <a:solidFill>
                  <a:schemeClr val="tx1"/>
                </a:solidFill>
                <a:latin typeface="Times New Roman" pitchFamily="18" charset="0"/>
                <a:cs typeface="Times New Roman" pitchFamily="18" charset="0"/>
              </a:rPr>
              <a:t>To impart outcome based education for emerging technologies in the field of computer science and engineering. </a:t>
            </a:r>
          </a:p>
          <a:p>
            <a:pPr algn="just">
              <a:lnSpc>
                <a:spcPct val="150000"/>
              </a:lnSpc>
              <a:buNone/>
            </a:pPr>
            <a:r>
              <a:rPr lang="en-US" sz="2800" b="1" dirty="0" smtClean="0">
                <a:solidFill>
                  <a:schemeClr val="tx1"/>
                </a:solidFill>
                <a:latin typeface="Times New Roman" pitchFamily="18" charset="0"/>
                <a:cs typeface="Times New Roman" pitchFamily="18" charset="0"/>
              </a:rPr>
              <a:t>M2: </a:t>
            </a:r>
            <a:r>
              <a:rPr lang="en-US" sz="2800" dirty="0" smtClean="0">
                <a:solidFill>
                  <a:schemeClr val="tx1"/>
                </a:solidFill>
                <a:latin typeface="Times New Roman" pitchFamily="18" charset="0"/>
                <a:cs typeface="Times New Roman" pitchFamily="18" charset="0"/>
              </a:rPr>
              <a:t>To provide opportunities for interaction between academia and industry.  </a:t>
            </a:r>
          </a:p>
          <a:p>
            <a:pPr algn="just">
              <a:lnSpc>
                <a:spcPct val="150000"/>
              </a:lnSpc>
              <a:buNone/>
            </a:pPr>
            <a:r>
              <a:rPr lang="en-US" sz="2800" b="1" dirty="0" smtClean="0">
                <a:solidFill>
                  <a:schemeClr val="tx1"/>
                </a:solidFill>
                <a:latin typeface="Times New Roman" pitchFamily="18" charset="0"/>
                <a:cs typeface="Times New Roman" pitchFamily="18" charset="0"/>
              </a:rPr>
              <a:t>M3: </a:t>
            </a:r>
            <a:r>
              <a:rPr lang="en-US" sz="2800" dirty="0" smtClean="0">
                <a:solidFill>
                  <a:schemeClr val="tx1"/>
                </a:solidFill>
                <a:latin typeface="Times New Roman" pitchFamily="18" charset="0"/>
                <a:cs typeface="Times New Roman" pitchFamily="18" charset="0"/>
              </a:rPr>
              <a:t>To provide platform for lifelong learning by accepting the change in technologies</a:t>
            </a:r>
          </a:p>
          <a:p>
            <a:pPr algn="just">
              <a:lnSpc>
                <a:spcPct val="150000"/>
              </a:lnSpc>
              <a:buNone/>
            </a:pPr>
            <a:r>
              <a:rPr lang="en-US" sz="2800" b="1" dirty="0" smtClean="0">
                <a:solidFill>
                  <a:schemeClr val="tx1"/>
                </a:solidFill>
                <a:latin typeface="Times New Roman" pitchFamily="18" charset="0"/>
                <a:cs typeface="Times New Roman" pitchFamily="18" charset="0"/>
              </a:rPr>
              <a:t>M4: </a:t>
            </a:r>
            <a:r>
              <a:rPr lang="en-US" sz="2800" dirty="0" smtClean="0">
                <a:solidFill>
                  <a:schemeClr val="tx1"/>
                </a:solidFill>
                <a:latin typeface="Times New Roman" pitchFamily="18" charset="0"/>
                <a:cs typeface="Times New Roman" pitchFamily="18" charset="0"/>
              </a:rPr>
              <a:t>To develop aptitude of fulfilling social responsibilities.</a:t>
            </a:r>
          </a:p>
          <a:p>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3</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(Asst.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REQUIREMENT ANALYSIS  TASKS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282700"/>
            <a:ext cx="14401800" cy="7337393"/>
          </a:xfrm>
        </p:spPr>
        <p:txBody>
          <a:bodyPr/>
          <a:lstStyle/>
          <a:p>
            <a:pPr algn="just">
              <a:lnSpc>
                <a:spcPct val="150000"/>
              </a:lnSpc>
              <a:buSzPct val="60000"/>
              <a:buFont typeface="Wingdings" pitchFamily="2" charset="2"/>
              <a:buChar char="Ø"/>
            </a:pPr>
            <a:r>
              <a:rPr lang="en-IN" sz="3200" dirty="0" smtClean="0">
                <a:solidFill>
                  <a:schemeClr val="tx1"/>
                </a:solidFill>
                <a:latin typeface="Times New Roman" pitchFamily="18" charset="0"/>
                <a:cs typeface="Times New Roman" pitchFamily="18" charset="0"/>
              </a:rPr>
              <a:t>The requirement analysis process is accomplished through the execution of seven distinct tasks:</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Inception</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Elicitation</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Elaboration</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Negotiation</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Specification </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Validation</a:t>
            </a:r>
          </a:p>
          <a:p>
            <a:pPr marL="514350" indent="-514350" algn="just">
              <a:lnSpc>
                <a:spcPct val="150000"/>
              </a:lnSpc>
              <a:buSzPct val="60000"/>
              <a:buAutoNum type="arabicPeriod"/>
            </a:pPr>
            <a:r>
              <a:rPr lang="en-IN" sz="3200" dirty="0" smtClean="0">
                <a:solidFill>
                  <a:schemeClr val="tx1"/>
                </a:solidFill>
                <a:latin typeface="Times New Roman" pitchFamily="18" charset="0"/>
                <a:cs typeface="Times New Roman" pitchFamily="18" charset="0"/>
              </a:rPr>
              <a:t>Management</a:t>
            </a:r>
            <a:endParaRPr lang="en-US" sz="3200" dirty="0" smtClean="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SRS (SOFTWARE REQUIREMENTS SPECIFICATION) </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282700"/>
            <a:ext cx="14401800" cy="5170646"/>
          </a:xfrm>
        </p:spPr>
        <p:txBody>
          <a:bodyPr/>
          <a:lstStyle/>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SRS is the official statement of what the system developers should implement. </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SRS is a complete description of the behavior of the system to be developed. </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SRS should include both a definition of user requirements and a specification of the system requirements.</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The SRS fully describes what the software will do and how it  will be expected to perform.</a:t>
            </a: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PURPOSE  AND CHARACTERISTICS OF GOOD SRS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282700"/>
            <a:ext cx="6705600" cy="5943600"/>
          </a:xfrm>
        </p:spPr>
        <p:txBody>
          <a:bodyPr/>
          <a:lstStyle/>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The SRS precisely defines the software product that will be built.</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SRS used to know all the requirements for the software development and thus that will help in designing the software. </a:t>
            </a:r>
          </a:p>
          <a:p>
            <a:pPr algn="just">
              <a:lnSpc>
                <a:spcPct val="150000"/>
              </a:lnSpc>
              <a:buSzPct val="60000"/>
              <a:buFont typeface="Wingdings" pitchFamily="2" charset="2"/>
              <a:buChar char="Ø"/>
            </a:pPr>
            <a:r>
              <a:rPr lang="en-US" sz="3200" dirty="0" smtClean="0">
                <a:solidFill>
                  <a:schemeClr val="tx1"/>
                </a:solidFill>
                <a:latin typeface="Times New Roman" pitchFamily="18" charset="0"/>
                <a:cs typeface="Times New Roman" pitchFamily="18" charset="0"/>
              </a:rPr>
              <a:t>It provides feedback to the customer</a:t>
            </a:r>
            <a:r>
              <a:rPr lang="en-US" sz="3200" dirty="0" smtClean="0">
                <a:latin typeface="Times New Roman" pitchFamily="18" charset="0"/>
                <a:cs typeface="Times New Roman" pitchFamily="18" charset="0"/>
              </a:rPr>
              <a:t>.</a:t>
            </a: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32</a:t>
            </a:fld>
            <a:endParaRPr lang="en-IN"/>
          </a:p>
        </p:txBody>
      </p:sp>
      <p:pic>
        <p:nvPicPr>
          <p:cNvPr id="11" name="Picture 2"/>
          <p:cNvPicPr>
            <a:picLocks noChangeAspect="1" noChangeArrowheads="1"/>
          </p:cNvPicPr>
          <p:nvPr/>
        </p:nvPicPr>
        <p:blipFill>
          <a:blip r:embed="rId3"/>
          <a:srcRect/>
          <a:stretch>
            <a:fillRect/>
          </a:stretch>
        </p:blipFill>
        <p:spPr bwMode="auto">
          <a:xfrm>
            <a:off x="8032750" y="1054100"/>
            <a:ext cx="78486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DATA DICTIONARY</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054100"/>
            <a:ext cx="14401800" cy="7386638"/>
          </a:xfrm>
        </p:spPr>
        <p:txBody>
          <a:bodyPr/>
          <a:lstStyle/>
          <a:p>
            <a:pPr algn="just">
              <a:lnSpc>
                <a:spcPct val="150000"/>
              </a:lnSpc>
            </a:pPr>
            <a:r>
              <a:rPr lang="en-US" sz="3200" dirty="0" smtClean="0">
                <a:solidFill>
                  <a:schemeClr val="tx1"/>
                </a:solidFill>
                <a:latin typeface="Times New Roman" pitchFamily="18" charset="0"/>
                <a:cs typeface="Times New Roman" pitchFamily="18" charset="0"/>
              </a:rPr>
              <a:t>A data dictionary is a file or a set of files that includes a database's metadata. The data dictionary hold records about other objects in the database, such as data ownership, data relationships to other objects, and other data. The data dictionary is an essential component of any relational database. Ironically, because of its importance, it is invisible to most database users. Typically, only database administrators interact with the data dictionary.</a:t>
            </a:r>
          </a:p>
          <a:p>
            <a:pPr algn="just">
              <a:lnSpc>
                <a:spcPct val="150000"/>
              </a:lnSpc>
              <a:buNone/>
            </a:pPr>
            <a:r>
              <a:rPr lang="en-US" sz="3200" dirty="0" smtClean="0">
                <a:solidFill>
                  <a:schemeClr val="tx1"/>
                </a:solidFill>
                <a:latin typeface="Times New Roman" pitchFamily="18" charset="0"/>
                <a:cs typeface="Times New Roman" pitchFamily="18" charset="0"/>
              </a:rPr>
              <a:t>The data dictionary, in general, includes information about the following:</a:t>
            </a:r>
          </a:p>
          <a:p>
            <a:pPr algn="just">
              <a:lnSpc>
                <a:spcPct val="150000"/>
              </a:lnSpc>
            </a:pPr>
            <a:r>
              <a:rPr lang="en-US" sz="3200" dirty="0" smtClean="0">
                <a:solidFill>
                  <a:schemeClr val="tx1"/>
                </a:solidFill>
                <a:latin typeface="Times New Roman" pitchFamily="18" charset="0"/>
                <a:cs typeface="Times New Roman" pitchFamily="18" charset="0"/>
              </a:rPr>
              <a:t>Name of the data item, Aliases, Description/purpose, Related data items, Range of values, Data structure definition/Forms</a:t>
            </a: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DATA DICTIONARY EXAMPLE</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34</a:t>
            </a:fld>
            <a:endParaRPr lang="en-IN"/>
          </a:p>
        </p:txBody>
      </p:sp>
      <p:graphicFrame>
        <p:nvGraphicFramePr>
          <p:cNvPr id="24" name="Table 23"/>
          <p:cNvGraphicFramePr>
            <a:graphicFrameLocks noGrp="1"/>
          </p:cNvGraphicFramePr>
          <p:nvPr/>
        </p:nvGraphicFramePr>
        <p:xfrm>
          <a:off x="2089150" y="1435100"/>
          <a:ext cx="12801600" cy="5882640"/>
        </p:xfrm>
        <a:graphic>
          <a:graphicData uri="http://schemas.openxmlformats.org/drawingml/2006/table">
            <a:tbl>
              <a:tblPr/>
              <a:tblGrid>
                <a:gridCol w="2560320"/>
                <a:gridCol w="2560320"/>
                <a:gridCol w="2560320"/>
                <a:gridCol w="2560320"/>
                <a:gridCol w="2560320"/>
              </a:tblGrid>
              <a:tr h="0">
                <a:tc>
                  <a:txBody>
                    <a:bodyPr/>
                    <a:lstStyle/>
                    <a:p>
                      <a:pPr algn="ctr" fontAlgn="t"/>
                      <a:r>
                        <a:rPr lang="en-US" sz="2400" b="1" dirty="0">
                          <a:latin typeface="Times New Roman" pitchFamily="18" charset="0"/>
                          <a:cs typeface="Times New Roman" pitchFamily="18" charset="0"/>
                        </a:rPr>
                        <a:t>Field Name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b="1">
                          <a:latin typeface="Times New Roman" pitchFamily="18" charset="0"/>
                          <a:cs typeface="Times New Roman" pitchFamily="18" charset="0"/>
                        </a:rPr>
                        <a:t>Data Type</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a:latin typeface="Times New Roman" pitchFamily="18" charset="0"/>
                          <a:cs typeface="Times New Roman" pitchFamily="18" charset="0"/>
                        </a:rPr>
                        <a:t>Field Size for display</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a:latin typeface="Times New Roman" pitchFamily="18" charset="0"/>
                          <a:cs typeface="Times New Roman" pitchFamily="18" charset="0"/>
                        </a:rPr>
                        <a:t>Description</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a:latin typeface="Times New Roman" pitchFamily="18" charset="0"/>
                          <a:cs typeface="Times New Roman" pitchFamily="18" charset="0"/>
                        </a:rPr>
                        <a:t>Example</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algn="ctr" fontAlgn="t"/>
                      <a:r>
                        <a:rPr lang="en-US" sz="2400">
                          <a:latin typeface="Times New Roman" pitchFamily="18" charset="0"/>
                          <a:cs typeface="Times New Roman" pitchFamily="18" charset="0"/>
                        </a:rPr>
                        <a:t>Employee</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Number</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Integer</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10</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Unique ID of each employee</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1645000001</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US" sz="2400">
                          <a:latin typeface="Times New Roman" pitchFamily="18" charset="0"/>
                          <a:cs typeface="Times New Roman" pitchFamily="18" charset="0"/>
                        </a:rPr>
                        <a:t>Name</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Text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20</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Name of the employee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David Heston</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US" sz="2400">
                          <a:latin typeface="Times New Roman" pitchFamily="18" charset="0"/>
                          <a:cs typeface="Times New Roman" pitchFamily="18" charset="0"/>
                        </a:rPr>
                        <a:t>Date of Birth</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Date/Time</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10</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DOB of Employee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08/03/1995</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ctr" fontAlgn="t"/>
                      <a:r>
                        <a:rPr lang="en-US" sz="2400">
                          <a:latin typeface="Times New Roman" pitchFamily="18" charset="0"/>
                          <a:cs typeface="Times New Roman" pitchFamily="18" charset="0"/>
                        </a:rPr>
                        <a:t>Phone Number</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Integer</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a:latin typeface="Times New Roman" pitchFamily="18" charset="0"/>
                          <a:cs typeface="Times New Roman" pitchFamily="18" charset="0"/>
                        </a:rPr>
                        <a:t>10</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Phone number of employee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400" dirty="0">
                          <a:latin typeface="Times New Roman" pitchFamily="18" charset="0"/>
                          <a:cs typeface="Times New Roman" pitchFamily="18" charset="0"/>
                        </a:rPr>
                        <a:t>6583648648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4445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DATA MODELING</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641350" y="749300"/>
            <a:ext cx="14859000" cy="4648200"/>
          </a:xfrm>
        </p:spPr>
        <p:txBody>
          <a:bodyPr/>
          <a:lstStyle/>
          <a:p>
            <a:pPr algn="just">
              <a:lnSpc>
                <a:spcPct val="150000"/>
              </a:lnSpc>
              <a:buSzPct val="60000"/>
              <a:buFont typeface="Arial" pitchFamily="34" charset="0"/>
              <a:buChar char="•"/>
            </a:pPr>
            <a:r>
              <a:rPr lang="en-US" sz="3100" dirty="0" smtClean="0">
                <a:solidFill>
                  <a:schemeClr val="tx1"/>
                </a:solidFill>
                <a:latin typeface="Times New Roman" pitchFamily="18" charset="0"/>
                <a:cs typeface="Times New Roman" pitchFamily="18" charset="0"/>
              </a:rPr>
              <a:t>Data modeling is a technique for defining business requirements for a database. It is sometimes called database modeling because a data model is eventually implemented in a database.</a:t>
            </a:r>
          </a:p>
          <a:p>
            <a:pPr algn="just">
              <a:lnSpc>
                <a:spcPct val="150000"/>
              </a:lnSpc>
              <a:buSzPct val="60000"/>
              <a:buNone/>
            </a:pPr>
            <a:r>
              <a:rPr lang="en-IN" sz="3100" dirty="0" smtClean="0">
                <a:solidFill>
                  <a:schemeClr val="tx1"/>
                </a:solidFill>
                <a:latin typeface="Times New Roman" pitchFamily="18" charset="0"/>
                <a:cs typeface="Times New Roman" pitchFamily="18" charset="0"/>
              </a:rPr>
              <a:t>A data modelling consists of three interrelated piece of information,</a:t>
            </a:r>
          </a:p>
          <a:p>
            <a:pPr marL="514350" indent="-514350">
              <a:buAutoNum type="arabicPeriod"/>
            </a:pPr>
            <a:r>
              <a:rPr lang="en-IN" sz="3100" b="1" dirty="0" smtClean="0">
                <a:solidFill>
                  <a:schemeClr val="tx1"/>
                </a:solidFill>
                <a:latin typeface="Times New Roman" pitchFamily="18" charset="0"/>
                <a:cs typeface="Times New Roman" pitchFamily="18" charset="0"/>
              </a:rPr>
              <a:t>Entity</a:t>
            </a:r>
            <a:r>
              <a:rPr lang="en-IN" sz="3100" dirty="0" smtClean="0">
                <a:solidFill>
                  <a:schemeClr val="tx1"/>
                </a:solidFill>
                <a:latin typeface="Times New Roman" pitchFamily="18" charset="0"/>
                <a:cs typeface="Times New Roman" pitchFamily="18" charset="0"/>
              </a:rPr>
              <a:t> - </a:t>
            </a:r>
            <a:r>
              <a:rPr lang="en-US" sz="3100" dirty="0" smtClean="0">
                <a:solidFill>
                  <a:schemeClr val="tx1"/>
                </a:solidFill>
                <a:latin typeface="Times New Roman" pitchFamily="18" charset="0"/>
                <a:cs typeface="Times New Roman" pitchFamily="18" charset="0"/>
              </a:rPr>
              <a:t>A real-world thing</a:t>
            </a:r>
            <a:endParaRPr lang="en-IN" sz="3100" dirty="0" smtClean="0">
              <a:solidFill>
                <a:schemeClr val="tx1"/>
              </a:solidFill>
              <a:latin typeface="Times New Roman" pitchFamily="18" charset="0"/>
              <a:cs typeface="Times New Roman" pitchFamily="18" charset="0"/>
            </a:endParaRPr>
          </a:p>
          <a:p>
            <a:pPr marL="514350" indent="-514350">
              <a:buAutoNum type="arabicPeriod"/>
            </a:pPr>
            <a:r>
              <a:rPr lang="en-IN" sz="3100" b="1" dirty="0" smtClean="0">
                <a:solidFill>
                  <a:schemeClr val="tx1"/>
                </a:solidFill>
                <a:latin typeface="Times New Roman" pitchFamily="18" charset="0"/>
                <a:cs typeface="Times New Roman" pitchFamily="18" charset="0"/>
              </a:rPr>
              <a:t>Attribute - </a:t>
            </a:r>
            <a:r>
              <a:rPr lang="en-US" sz="3100" dirty="0" smtClean="0">
                <a:solidFill>
                  <a:schemeClr val="tx1"/>
                </a:solidFill>
                <a:latin typeface="Times New Roman" pitchFamily="18" charset="0"/>
                <a:cs typeface="Times New Roman" pitchFamily="18" charset="0"/>
              </a:rPr>
              <a:t>Characteristics or properties of an entity</a:t>
            </a:r>
            <a:endParaRPr lang="en-IN" sz="3100" dirty="0" smtClean="0">
              <a:solidFill>
                <a:schemeClr val="tx1"/>
              </a:solidFill>
              <a:latin typeface="Times New Roman" pitchFamily="18" charset="0"/>
              <a:cs typeface="Times New Roman" pitchFamily="18" charset="0"/>
            </a:endParaRPr>
          </a:p>
          <a:p>
            <a:pPr marL="514350" indent="-514350">
              <a:buAutoNum type="arabicPeriod"/>
            </a:pPr>
            <a:r>
              <a:rPr lang="en-IN" sz="3100" b="1" dirty="0" smtClean="0">
                <a:solidFill>
                  <a:schemeClr val="tx1"/>
                </a:solidFill>
                <a:latin typeface="Times New Roman" pitchFamily="18" charset="0"/>
                <a:cs typeface="Times New Roman" pitchFamily="18" charset="0"/>
              </a:rPr>
              <a:t>Relationship - </a:t>
            </a:r>
            <a:r>
              <a:rPr lang="en-US" sz="3100" dirty="0" smtClean="0">
                <a:solidFill>
                  <a:schemeClr val="tx1"/>
                </a:solidFill>
                <a:latin typeface="Times New Roman" pitchFamily="18" charset="0"/>
                <a:cs typeface="Times New Roman" pitchFamily="18" charset="0"/>
              </a:rPr>
              <a:t>Dependency or association between two entities</a:t>
            </a:r>
            <a:endParaRPr lang="en-IN" sz="3100" dirty="0" smtClean="0">
              <a:solidFill>
                <a:schemeClr val="tx1"/>
              </a:solidFill>
              <a:latin typeface="Times New Roman" pitchFamily="18" charset="0"/>
              <a:cs typeface="Times New Roman" pitchFamily="18" charset="0"/>
            </a:endParaRP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35</a:t>
            </a:fld>
            <a:endParaRPr lang="en-IN"/>
          </a:p>
        </p:txBody>
      </p:sp>
      <p:pic>
        <p:nvPicPr>
          <p:cNvPr id="24578" name="Picture 2" descr="https://www.guru99.com/images/1/022218_0657_WhatisDataM2.png"/>
          <p:cNvPicPr>
            <a:picLocks noChangeAspect="1" noChangeArrowheads="1"/>
          </p:cNvPicPr>
          <p:nvPr/>
        </p:nvPicPr>
        <p:blipFill>
          <a:blip r:embed="rId3"/>
          <a:srcRect/>
          <a:stretch>
            <a:fillRect/>
          </a:stretch>
        </p:blipFill>
        <p:spPr bwMode="auto">
          <a:xfrm>
            <a:off x="5060950" y="5397500"/>
            <a:ext cx="6400800" cy="3048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CARDINAL ITY AND MODALITY RELATIONSHIP</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869950" y="977900"/>
            <a:ext cx="14630400" cy="7140416"/>
          </a:xfrm>
        </p:spPr>
        <p:txBody>
          <a:bodyPr/>
          <a:lstStyle/>
          <a:p>
            <a:pPr algn="just">
              <a:buSzPct val="60000"/>
              <a:buFont typeface="Arial" pitchFamily="34" charset="0"/>
              <a:buChar char="•"/>
            </a:pPr>
            <a:r>
              <a:rPr lang="en-US" sz="3200" b="1" dirty="0" smtClean="0">
                <a:solidFill>
                  <a:schemeClr val="tx1"/>
                </a:solidFill>
                <a:latin typeface="Times New Roman" pitchFamily="18" charset="0"/>
                <a:cs typeface="Times New Roman" pitchFamily="18" charset="0"/>
              </a:rPr>
              <a:t>Cardinality </a:t>
            </a:r>
            <a:r>
              <a:rPr lang="en-US" sz="3200" dirty="0" smtClean="0">
                <a:solidFill>
                  <a:schemeClr val="tx1"/>
                </a:solidFill>
                <a:latin typeface="Times New Roman" pitchFamily="18" charset="0"/>
                <a:cs typeface="Times New Roman" pitchFamily="18" charset="0"/>
              </a:rPr>
              <a:t>describes that a data model must be able to represent the number of occurrences of an object/s in a given relationship. It can be expressed in the pattern of “one” or “many”.</a:t>
            </a:r>
          </a:p>
          <a:p>
            <a:pPr algn="just">
              <a:lnSpc>
                <a:spcPct val="150000"/>
              </a:lnSpc>
              <a:buSzPct val="60000"/>
              <a:buNone/>
            </a:pPr>
            <a:r>
              <a:rPr lang="en-US" sz="3200" dirty="0" smtClean="0">
                <a:solidFill>
                  <a:schemeClr val="tx1"/>
                </a:solidFill>
                <a:latin typeface="Times New Roman" pitchFamily="18" charset="0"/>
                <a:cs typeface="Times New Roman" pitchFamily="18" charset="0"/>
              </a:rPr>
              <a:t>For associating two objects, any of the three cardinal relations can be made.</a:t>
            </a:r>
          </a:p>
          <a:p>
            <a:pPr algn="just">
              <a:lnSpc>
                <a:spcPct val="150000"/>
              </a:lnSpc>
              <a:buSzPct val="60000"/>
              <a:buFont typeface="Arial" pitchFamily="34" charset="0"/>
              <a:buChar char="•"/>
            </a:pPr>
            <a:r>
              <a:rPr lang="en-US" sz="3200" b="1" dirty="0" smtClean="0">
                <a:solidFill>
                  <a:schemeClr val="tx1"/>
                </a:solidFill>
                <a:latin typeface="Times New Roman" pitchFamily="18" charset="0"/>
                <a:cs typeface="Times New Roman" pitchFamily="18" charset="0"/>
              </a:rPr>
              <a:t>One-to-one – </a:t>
            </a:r>
            <a:r>
              <a:rPr lang="en-US" sz="3200" dirty="0" smtClean="0">
                <a:solidFill>
                  <a:schemeClr val="tx1"/>
                </a:solidFill>
                <a:latin typeface="Times New Roman" pitchFamily="18" charset="0"/>
                <a:cs typeface="Times New Roman" pitchFamily="18" charset="0"/>
              </a:rPr>
              <a:t>In this relation, the occurrence of object “x” can relate to only one occurrence of object “y” and vice-versa.</a:t>
            </a:r>
          </a:p>
          <a:p>
            <a:pPr algn="just">
              <a:buSzPct val="60000"/>
              <a:buFont typeface="Arial" pitchFamily="34" charset="0"/>
              <a:buChar char="•"/>
            </a:pPr>
            <a:r>
              <a:rPr lang="en-US" sz="3200" b="1" dirty="0" smtClean="0">
                <a:solidFill>
                  <a:schemeClr val="tx1"/>
                </a:solidFill>
                <a:latin typeface="Times New Roman" pitchFamily="18" charset="0"/>
                <a:cs typeface="Times New Roman" pitchFamily="18" charset="0"/>
              </a:rPr>
              <a:t>One-to-many – </a:t>
            </a:r>
            <a:r>
              <a:rPr lang="en-US" sz="3200" dirty="0" smtClean="0">
                <a:solidFill>
                  <a:schemeClr val="tx1"/>
                </a:solidFill>
                <a:latin typeface="Times New Roman" pitchFamily="18" charset="0"/>
                <a:cs typeface="Times New Roman" pitchFamily="18" charset="0"/>
              </a:rPr>
              <a:t>One occurrence of object “x” can relate to multiple occurrences of the object “y”. However, the object “y” can only relate to a single occurrence of “x”.</a:t>
            </a:r>
          </a:p>
          <a:p>
            <a:pPr algn="just">
              <a:buSzPct val="60000"/>
              <a:buFont typeface="Arial" pitchFamily="34" charset="0"/>
              <a:buChar char="•"/>
            </a:pPr>
            <a:r>
              <a:rPr lang="en-US" sz="3200" b="1" dirty="0" smtClean="0">
                <a:solidFill>
                  <a:schemeClr val="tx1"/>
                </a:solidFill>
                <a:latin typeface="Times New Roman" pitchFamily="18" charset="0"/>
                <a:cs typeface="Times New Roman" pitchFamily="18" charset="0"/>
              </a:rPr>
              <a:t>Many-to-many – </a:t>
            </a:r>
            <a:r>
              <a:rPr lang="en-US" sz="3200" dirty="0" smtClean="0">
                <a:solidFill>
                  <a:schemeClr val="tx1"/>
                </a:solidFill>
                <a:latin typeface="Times New Roman" pitchFamily="18" charset="0"/>
                <a:cs typeface="Times New Roman" pitchFamily="18" charset="0"/>
              </a:rPr>
              <a:t>Multiple occurrences of object “x” can relate to multiple occurrences of object “y” and vice-versa.</a:t>
            </a:r>
          </a:p>
          <a:p>
            <a:pPr>
              <a:buNone/>
            </a:pPr>
            <a:r>
              <a:rPr lang="en-US" sz="3200" dirty="0" smtClean="0"/>
              <a:t/>
            </a:r>
            <a:br>
              <a:rPr lang="en-US" sz="3200" dirty="0" smtClean="0"/>
            </a:b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36</a:t>
            </a:fld>
            <a:endParaRPr lang="en-IN"/>
          </a:p>
        </p:txBody>
      </p:sp>
      <p:pic>
        <p:nvPicPr>
          <p:cNvPr id="12" name="Picture 4" descr="https://www.calebcurry.com/wp-content/uploads/2018/08/one-vs-many-crows-foot1.png"/>
          <p:cNvPicPr>
            <a:picLocks noChangeAspect="1" noChangeArrowheads="1"/>
          </p:cNvPicPr>
          <p:nvPr/>
        </p:nvPicPr>
        <p:blipFill>
          <a:blip r:embed="rId3"/>
          <a:srcRect/>
          <a:stretch>
            <a:fillRect/>
          </a:stretch>
        </p:blipFill>
        <p:spPr bwMode="auto">
          <a:xfrm>
            <a:off x="6737350" y="6540500"/>
            <a:ext cx="4800600" cy="186690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336550" y="63500"/>
            <a:ext cx="1588135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CARDINAL ITY AND MODALITY RELATIONSHIP CONT…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901700"/>
            <a:ext cx="14401800" cy="2560701"/>
          </a:xfrm>
        </p:spPr>
        <p:txBody>
          <a:bodyPr/>
          <a:lstStyle/>
          <a:p>
            <a:pPr algn="just">
              <a:buFont typeface="Arial" pitchFamily="34" charset="0"/>
              <a:buChar char="•"/>
            </a:pPr>
            <a:r>
              <a:rPr lang="en-US" sz="3200" b="1" dirty="0" smtClean="0">
                <a:solidFill>
                  <a:schemeClr val="tx1"/>
                </a:solidFill>
                <a:latin typeface="Times New Roman" pitchFamily="18" charset="0"/>
                <a:cs typeface="Times New Roman" pitchFamily="18" charset="0"/>
              </a:rPr>
              <a:t>Modality:-</a:t>
            </a:r>
            <a:r>
              <a:rPr lang="en-US" sz="3200" dirty="0" smtClean="0">
                <a:solidFill>
                  <a:schemeClr val="tx1"/>
                </a:solidFill>
                <a:latin typeface="Times New Roman" pitchFamily="18" charset="0"/>
                <a:cs typeface="Times New Roman" pitchFamily="18" charset="0"/>
              </a:rPr>
              <a:t> Its value is computed as “o” when there is no requirement for the relationship to occur or if the relationship is optional. </a:t>
            </a:r>
          </a:p>
          <a:p>
            <a:pPr algn="just">
              <a:buFont typeface="Arial" pitchFamily="34" charset="0"/>
              <a:buChar char="•"/>
            </a:pPr>
            <a:r>
              <a:rPr lang="en-US" sz="3200" dirty="0" smtClean="0">
                <a:solidFill>
                  <a:schemeClr val="tx1"/>
                </a:solidFill>
                <a:latin typeface="Times New Roman" pitchFamily="18" charset="0"/>
                <a:cs typeface="Times New Roman" pitchFamily="18" charset="0"/>
              </a:rPr>
              <a:t>The modality value is “1” if there is a compulsion for the occurrence of a relationship. In simple words, it describes whether a relationship between two or more entities is even required or not.</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37</a:t>
            </a:fld>
            <a:endParaRPr lang="en-IN"/>
          </a:p>
        </p:txBody>
      </p:sp>
      <p:pic>
        <p:nvPicPr>
          <p:cNvPr id="18434" name="Picture 2" descr="cardinality Vs modality"/>
          <p:cNvPicPr>
            <a:picLocks noChangeAspect="1" noChangeArrowheads="1"/>
          </p:cNvPicPr>
          <p:nvPr/>
        </p:nvPicPr>
        <p:blipFill>
          <a:blip r:embed="rId3"/>
          <a:srcRect/>
          <a:stretch>
            <a:fillRect/>
          </a:stretch>
        </p:blipFill>
        <p:spPr bwMode="auto">
          <a:xfrm>
            <a:off x="6203950" y="3035300"/>
            <a:ext cx="9753600" cy="5410200"/>
          </a:xfrm>
          <a:prstGeom prst="rect">
            <a:avLst/>
          </a:prstGeom>
          <a:noFill/>
        </p:spPr>
      </p:pic>
      <p:pic>
        <p:nvPicPr>
          <p:cNvPr id="18438" name="Picture 6" descr="https://www.calebcurry.com/wp-content/uploads/2018/08/modality.png"/>
          <p:cNvPicPr>
            <a:picLocks noChangeAspect="1" noChangeArrowheads="1"/>
          </p:cNvPicPr>
          <p:nvPr/>
        </p:nvPicPr>
        <p:blipFill>
          <a:blip r:embed="rId4"/>
          <a:srcRect/>
          <a:stretch>
            <a:fillRect/>
          </a:stretch>
        </p:blipFill>
        <p:spPr bwMode="auto">
          <a:xfrm>
            <a:off x="717550" y="4178300"/>
            <a:ext cx="5105400" cy="28194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ER DIAGRAM</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793750" y="932370"/>
            <a:ext cx="15087600" cy="3703321"/>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attribute and relationship set.</a:t>
            </a:r>
          </a:p>
          <a:p>
            <a:pPr algn="just">
              <a:lnSpc>
                <a:spcPct val="150000"/>
              </a:lnSpc>
              <a:buSzPct val="60000"/>
              <a:buFont typeface="Arial" pitchFamily="34" charset="0"/>
              <a:buChar char="•"/>
            </a:pP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38</a:t>
            </a:fld>
            <a:endParaRPr lang="en-IN"/>
          </a:p>
        </p:txBody>
      </p:sp>
      <p:pic>
        <p:nvPicPr>
          <p:cNvPr id="16386" name="Picture 2" descr="E-R Diagram"/>
          <p:cNvPicPr>
            <a:picLocks noChangeAspect="1" noChangeArrowheads="1"/>
          </p:cNvPicPr>
          <p:nvPr/>
        </p:nvPicPr>
        <p:blipFill>
          <a:blip r:embed="rId3"/>
          <a:srcRect b="16667"/>
          <a:stretch>
            <a:fillRect/>
          </a:stretch>
        </p:blipFill>
        <p:spPr bwMode="auto">
          <a:xfrm>
            <a:off x="3689350" y="4025900"/>
            <a:ext cx="10668000" cy="4191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ENTITY &amp; ATTRIBUTES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869950" y="977901"/>
            <a:ext cx="15347950" cy="5416868"/>
          </a:xfrm>
        </p:spPr>
        <p:txBody>
          <a:bodyPr/>
          <a:lstStyle/>
          <a:p>
            <a:pPr>
              <a:lnSpc>
                <a:spcPct val="150000"/>
              </a:lnSpc>
            </a:pPr>
            <a:r>
              <a:rPr lang="en-US" sz="3200" dirty="0" smtClean="0">
                <a:solidFill>
                  <a:schemeClr val="tx1"/>
                </a:solidFill>
                <a:latin typeface="Times New Roman" pitchFamily="18" charset="0"/>
                <a:cs typeface="Times New Roman" pitchFamily="18" charset="0"/>
              </a:rPr>
              <a:t>Entity - Entities are represented by means of rectangles. Rectangles are named with the entity set they represent.</a:t>
            </a:r>
          </a:p>
          <a:p>
            <a:endParaRPr lang="en-US" dirty="0" smtClean="0"/>
          </a:p>
          <a:p>
            <a:pPr algn="just">
              <a:lnSpc>
                <a:spcPct val="150000"/>
              </a:lnSpc>
            </a:pPr>
            <a:r>
              <a:rPr lang="en-US" sz="3200" dirty="0" smtClean="0">
                <a:solidFill>
                  <a:schemeClr val="tx1"/>
                </a:solidFill>
                <a:latin typeface="Times New Roman" pitchFamily="18" charset="0"/>
                <a:cs typeface="Times New Roman" pitchFamily="18" charset="0"/>
              </a:rPr>
              <a:t>Attributes - Attributes are the properties of entities. Attributes are represented by means of ellipses. Every ellipse represents one attribute and is directly connected to its entity (rectangle).</a:t>
            </a:r>
          </a:p>
          <a:p>
            <a:pPr>
              <a:buNone/>
            </a:pPr>
            <a:r>
              <a:rPr lang="en-US" dirty="0" smtClean="0"/>
              <a:t/>
            </a:r>
            <a:br>
              <a:rPr lang="en-US" dirty="0" smtClean="0"/>
            </a:br>
            <a:r>
              <a:rPr lang="en-US" dirty="0" smtClean="0"/>
              <a:t/>
            </a:r>
            <a:br>
              <a:rPr lang="en-US" dirty="0" smtClean="0"/>
            </a:b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39</a:t>
            </a:fld>
            <a:endParaRPr lang="en-IN"/>
          </a:p>
        </p:txBody>
      </p:sp>
      <p:pic>
        <p:nvPicPr>
          <p:cNvPr id="15364" name="Picture 4" descr="Entities in a school database"/>
          <p:cNvPicPr>
            <a:picLocks noChangeAspect="1" noChangeArrowheads="1"/>
          </p:cNvPicPr>
          <p:nvPr/>
        </p:nvPicPr>
        <p:blipFill>
          <a:blip r:embed="rId3"/>
          <a:srcRect/>
          <a:stretch>
            <a:fillRect/>
          </a:stretch>
        </p:blipFill>
        <p:spPr bwMode="auto">
          <a:xfrm>
            <a:off x="5289550" y="1739900"/>
            <a:ext cx="9675628" cy="914400"/>
          </a:xfrm>
          <a:prstGeom prst="rect">
            <a:avLst/>
          </a:prstGeom>
          <a:noFill/>
        </p:spPr>
      </p:pic>
      <p:pic>
        <p:nvPicPr>
          <p:cNvPr id="15365" name="Picture 5"/>
          <p:cNvPicPr>
            <a:picLocks noChangeAspect="1" noChangeArrowheads="1"/>
          </p:cNvPicPr>
          <p:nvPr/>
        </p:nvPicPr>
        <p:blipFill>
          <a:blip r:embed="rId4"/>
          <a:srcRect/>
          <a:stretch>
            <a:fillRect/>
          </a:stretch>
        </p:blipFill>
        <p:spPr bwMode="auto">
          <a:xfrm>
            <a:off x="4070350" y="4635500"/>
            <a:ext cx="7543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6151"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6152"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6149" name="TextBox 12"/>
          <p:cNvSpPr txBox="1">
            <a:spLocks noChangeArrowheads="1"/>
          </p:cNvSpPr>
          <p:nvPr/>
        </p:nvSpPr>
        <p:spPr bwMode="auto">
          <a:xfrm>
            <a:off x="1174750" y="292100"/>
            <a:ext cx="14249400" cy="707886"/>
          </a:xfrm>
          <a:prstGeom prst="rect">
            <a:avLst/>
          </a:prstGeom>
          <a:noFill/>
          <a:ln w="9525">
            <a:noFill/>
            <a:miter lim="800000"/>
            <a:headEnd/>
            <a:tailEnd/>
          </a:ln>
        </p:spPr>
        <p:txBody>
          <a:bodyPr>
            <a:spAutoFit/>
          </a:bodyPr>
          <a:lstStyle/>
          <a:p>
            <a:pPr algn="ctr"/>
            <a:r>
              <a:rPr lang="en-US" sz="4000" b="1" dirty="0">
                <a:latin typeface="Times New Roman" pitchFamily="18" charset="0"/>
                <a:cs typeface="Times New Roman" pitchFamily="18" charset="0"/>
              </a:rPr>
              <a:t>CONTENTS (TO BE COVERED</a:t>
            </a:r>
            <a:r>
              <a:rPr lang="en-US" sz="4000" b="1" dirty="0" smtClean="0">
                <a:latin typeface="Times New Roman" pitchFamily="18" charset="0"/>
                <a:cs typeface="Times New Roman" pitchFamily="18" charset="0"/>
              </a:rPr>
              <a:t>) IN TECHNICAL CLASS - 1</a:t>
            </a:r>
            <a:endParaRPr lang="en-IN" sz="4000" b="1" dirty="0">
              <a:latin typeface="Times New Roman" pitchFamily="18" charset="0"/>
              <a:cs typeface="Times New Roman" pitchFamily="18" charset="0"/>
            </a:endParaRPr>
          </a:p>
        </p:txBody>
      </p:sp>
      <p:sp>
        <p:nvSpPr>
          <p:cNvPr id="11" name="Text Placeholder 10"/>
          <p:cNvSpPr>
            <a:spLocks noGrp="1"/>
          </p:cNvSpPr>
          <p:nvPr>
            <p:ph type="body" idx="1"/>
          </p:nvPr>
        </p:nvSpPr>
        <p:spPr>
          <a:xfrm>
            <a:off x="1098550" y="1282700"/>
            <a:ext cx="14699616" cy="11159978"/>
          </a:xfrm>
        </p:spPr>
        <p:txBody>
          <a:bodyPr/>
          <a:lstStyle/>
          <a:p>
            <a:pPr algn="just">
              <a:lnSpc>
                <a:spcPct val="150000"/>
              </a:lnSpc>
            </a:pPr>
            <a:r>
              <a:rPr lang="en-US" sz="2800" b="1" dirty="0" smtClean="0">
                <a:solidFill>
                  <a:schemeClr val="tx1"/>
                </a:solidFill>
                <a:latin typeface="Times New Roman" pitchFamily="18" charset="0"/>
                <a:cs typeface="Times New Roman" pitchFamily="18" charset="0"/>
              </a:rPr>
              <a:t>WHAT IS SOFTWARE</a:t>
            </a:r>
          </a:p>
          <a:p>
            <a:pPr algn="just">
              <a:lnSpc>
                <a:spcPct val="150000"/>
              </a:lnSpc>
            </a:pPr>
            <a:r>
              <a:rPr lang="en-US" sz="2800" b="1" dirty="0" smtClean="0">
                <a:solidFill>
                  <a:schemeClr val="tx1"/>
                </a:solidFill>
                <a:latin typeface="Times New Roman" pitchFamily="18" charset="0"/>
                <a:cs typeface="Times New Roman" pitchFamily="18" charset="0"/>
              </a:rPr>
              <a:t>TYPES OF SOFTWARE PRODUCTS</a:t>
            </a:r>
          </a:p>
          <a:p>
            <a:pPr algn="just">
              <a:lnSpc>
                <a:spcPct val="150000"/>
              </a:lnSpc>
            </a:pPr>
            <a:r>
              <a:rPr lang="en-US" sz="2800" b="1" dirty="0" smtClean="0">
                <a:solidFill>
                  <a:schemeClr val="tx1"/>
                </a:solidFill>
                <a:latin typeface="Times New Roman" pitchFamily="18" charset="0"/>
                <a:cs typeface="Times New Roman" pitchFamily="18" charset="0"/>
              </a:rPr>
              <a:t>SOFTWARE ENGINEERING DEFINITION</a:t>
            </a:r>
          </a:p>
          <a:p>
            <a:pPr algn="just">
              <a:lnSpc>
                <a:spcPct val="150000"/>
              </a:lnSpc>
            </a:pPr>
            <a:r>
              <a:rPr lang="en-US" sz="2800" b="1" dirty="0" smtClean="0">
                <a:solidFill>
                  <a:schemeClr val="tx1"/>
                </a:solidFill>
                <a:latin typeface="Times New Roman" pitchFamily="18" charset="0"/>
                <a:cs typeface="Times New Roman" pitchFamily="18" charset="0"/>
              </a:rPr>
              <a:t>IMPORTANCE OF SOFTWARE ENGINEERING</a:t>
            </a:r>
          </a:p>
          <a:p>
            <a:pPr algn="just">
              <a:lnSpc>
                <a:spcPct val="150000"/>
              </a:lnSpc>
            </a:pPr>
            <a:r>
              <a:rPr lang="en-GB" sz="2800" b="1" dirty="0" smtClean="0">
                <a:solidFill>
                  <a:schemeClr val="tx1"/>
                </a:solidFill>
                <a:latin typeface="Times New Roman" pitchFamily="18" charset="0"/>
                <a:cs typeface="Times New Roman" pitchFamily="18" charset="0"/>
              </a:rPr>
              <a:t>FAQ ABOUT SOFTWARE ENGINEERING</a:t>
            </a:r>
          </a:p>
          <a:p>
            <a:pPr algn="just">
              <a:lnSpc>
                <a:spcPct val="150000"/>
              </a:lnSpc>
            </a:pPr>
            <a:r>
              <a:rPr lang="en-GB" sz="2800" b="1" dirty="0" smtClean="0">
                <a:solidFill>
                  <a:schemeClr val="tx1"/>
                </a:solidFill>
                <a:latin typeface="Times New Roman" pitchFamily="18" charset="0"/>
                <a:cs typeface="Times New Roman" pitchFamily="18" charset="0"/>
              </a:rPr>
              <a:t>ESSENTIAL ATTRIBUTES OF GOOD SOFTWARE</a:t>
            </a:r>
          </a:p>
          <a:p>
            <a:pPr algn="just">
              <a:lnSpc>
                <a:spcPct val="150000"/>
              </a:lnSpc>
            </a:pPr>
            <a:r>
              <a:rPr lang="en-US" sz="2800" b="1" dirty="0" smtClean="0">
                <a:solidFill>
                  <a:schemeClr val="tx1"/>
                </a:solidFill>
                <a:latin typeface="Times New Roman" pitchFamily="18" charset="0"/>
                <a:cs typeface="Times New Roman" pitchFamily="18" charset="0"/>
              </a:rPr>
              <a:t>DEFINITION OF SOFTWARE PROCESS</a:t>
            </a:r>
          </a:p>
          <a:p>
            <a:pPr algn="just">
              <a:lnSpc>
                <a:spcPct val="150000"/>
              </a:lnSpc>
            </a:pPr>
            <a:r>
              <a:rPr lang="en-US" sz="2800" b="1" dirty="0" smtClean="0">
                <a:solidFill>
                  <a:schemeClr val="tx1"/>
                </a:solidFill>
                <a:latin typeface="Times New Roman" pitchFamily="18" charset="0"/>
                <a:cs typeface="Times New Roman" pitchFamily="18" charset="0"/>
              </a:rPr>
              <a:t>PROCESS FLOW</a:t>
            </a:r>
          </a:p>
          <a:p>
            <a:pPr algn="just">
              <a:lnSpc>
                <a:spcPct val="150000"/>
              </a:lnSpc>
            </a:pPr>
            <a:r>
              <a:rPr lang="en-US" sz="2800" b="1" dirty="0" smtClean="0">
                <a:solidFill>
                  <a:schemeClr val="tx1"/>
                </a:solidFill>
                <a:latin typeface="Times New Roman" pitchFamily="18" charset="0"/>
                <a:cs typeface="Times New Roman" pitchFamily="18" charset="0"/>
              </a:rPr>
              <a:t>TYPES OF SOFTWARE PROCESS MODELS</a:t>
            </a:r>
            <a:endParaRPr lang="en-IN" sz="2800" b="1" dirty="0" smtClean="0">
              <a:solidFill>
                <a:schemeClr val="tx1"/>
              </a:solidFill>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
        <p:nvSpPr>
          <p:cNvPr id="9" name="Footer Placeholder 11"/>
          <p:cNvSpPr>
            <a:spLocks noGrp="1"/>
          </p:cNvSpPr>
          <p:nvPr>
            <p:ph type="ftr" sz="quarter" idx="10"/>
          </p:nvPr>
        </p:nvSpPr>
        <p:spPr>
          <a:xfrm>
            <a:off x="5513388" y="8480425"/>
            <a:ext cx="5191125" cy="615553"/>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(Asst.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D90B7EE8-4285-4A01-8FCB-192D6F99640A}" type="slidenum">
              <a:rPr lang="en-IN" smtClean="0"/>
              <a:pPr>
                <a:defRPr/>
              </a:pPr>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TYPES OF ATTRIBUTES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977900"/>
            <a:ext cx="14935200" cy="4628960"/>
          </a:xfrm>
        </p:spPr>
        <p:txBody>
          <a:bodyPr/>
          <a:lstStyle/>
          <a:p>
            <a:pPr marL="514350" lvl="0" indent="-514350" algn="just">
              <a:buSzPct val="60000"/>
              <a:buAutoNum type="arabicPeriod"/>
            </a:pPr>
            <a:r>
              <a:rPr lang="en-IN" sz="3200" b="1" dirty="0" smtClean="0">
                <a:solidFill>
                  <a:schemeClr val="tx1"/>
                </a:solidFill>
                <a:latin typeface="Times New Roman" pitchFamily="18" charset="0"/>
                <a:cs typeface="Times New Roman" pitchFamily="18" charset="0"/>
              </a:rPr>
              <a:t>Composite Attribute</a:t>
            </a: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lvl="0" indent="-514350" algn="just">
              <a:buSzPct val="60000"/>
              <a:buAutoNum type="arabicPeriod"/>
            </a:pPr>
            <a:endParaRPr lang="en-IN" sz="3200" b="1" dirty="0" smtClean="0">
              <a:solidFill>
                <a:schemeClr val="tx1"/>
              </a:solidFill>
              <a:latin typeface="Times New Roman" pitchFamily="18" charset="0"/>
              <a:cs typeface="Times New Roman" pitchFamily="18" charset="0"/>
            </a:endParaRPr>
          </a:p>
          <a:p>
            <a:pPr marL="514350" indent="-514350" algn="just">
              <a:buSzPct val="60000"/>
              <a:buAutoNum type="arabicPeriod"/>
            </a:pPr>
            <a:r>
              <a:rPr lang="en-IN" sz="3200" b="1" dirty="0" err="1" smtClean="0">
                <a:solidFill>
                  <a:schemeClr val="tx1"/>
                </a:solidFill>
                <a:latin typeface="Times New Roman" pitchFamily="18" charset="0"/>
                <a:cs typeface="Times New Roman" pitchFamily="18" charset="0"/>
              </a:rPr>
              <a:t>Multivalued</a:t>
            </a:r>
            <a:r>
              <a:rPr lang="en-IN" sz="3200" b="1" dirty="0" smtClean="0">
                <a:solidFill>
                  <a:schemeClr val="tx1"/>
                </a:solidFill>
                <a:latin typeface="Times New Roman" pitchFamily="18" charset="0"/>
                <a:cs typeface="Times New Roman" pitchFamily="18" charset="0"/>
              </a:rPr>
              <a:t> Attribute </a:t>
            </a:r>
            <a:endParaRPr lang="en-US" sz="3200" b="1"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40</a:t>
            </a:fld>
            <a:endParaRPr lang="en-IN"/>
          </a:p>
        </p:txBody>
      </p:sp>
      <p:pic>
        <p:nvPicPr>
          <p:cNvPr id="14338" name="Picture 2" descr="Composite Attributes"/>
          <p:cNvPicPr>
            <a:picLocks noChangeAspect="1" noChangeArrowheads="1"/>
          </p:cNvPicPr>
          <p:nvPr/>
        </p:nvPicPr>
        <p:blipFill>
          <a:blip r:embed="rId3"/>
          <a:srcRect/>
          <a:stretch>
            <a:fillRect/>
          </a:stretch>
        </p:blipFill>
        <p:spPr bwMode="auto">
          <a:xfrm>
            <a:off x="5289550" y="749300"/>
            <a:ext cx="8077200" cy="3505200"/>
          </a:xfrm>
          <a:prstGeom prst="rect">
            <a:avLst/>
          </a:prstGeom>
          <a:noFill/>
        </p:spPr>
      </p:pic>
      <p:pic>
        <p:nvPicPr>
          <p:cNvPr id="14339" name="Picture 3"/>
          <p:cNvPicPr>
            <a:picLocks noChangeAspect="1" noChangeArrowheads="1"/>
          </p:cNvPicPr>
          <p:nvPr/>
        </p:nvPicPr>
        <p:blipFill>
          <a:blip r:embed="rId4"/>
          <a:srcRect/>
          <a:stretch>
            <a:fillRect/>
          </a:stretch>
        </p:blipFill>
        <p:spPr bwMode="auto">
          <a:xfrm>
            <a:off x="7988300" y="4102100"/>
            <a:ext cx="82296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ER DIAGRAM – TYPES OF ATTRIBUTES  CONT…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717550" y="1054100"/>
            <a:ext cx="14782800" cy="6781800"/>
          </a:xfrm>
        </p:spPr>
        <p:txBody>
          <a:bodyPr/>
          <a:lstStyle/>
          <a:p>
            <a:pPr>
              <a:buNone/>
            </a:pPr>
            <a:r>
              <a:rPr lang="en-IN" sz="3200" b="1" dirty="0" smtClean="0">
                <a:solidFill>
                  <a:schemeClr val="tx1"/>
                </a:solidFill>
                <a:latin typeface="Times New Roman" pitchFamily="18" charset="0"/>
                <a:cs typeface="Times New Roman" pitchFamily="18" charset="0"/>
              </a:rPr>
              <a:t>3. </a:t>
            </a:r>
            <a:r>
              <a:rPr lang="en-US" sz="3200" b="1" dirty="0" smtClean="0">
                <a:solidFill>
                  <a:schemeClr val="tx1"/>
                </a:solidFill>
                <a:latin typeface="Times New Roman" pitchFamily="18" charset="0"/>
                <a:cs typeface="Times New Roman" pitchFamily="18" charset="0"/>
              </a:rPr>
              <a:t>Derived attributes are depicted by dashed ellipse.</a:t>
            </a:r>
          </a:p>
          <a:p>
            <a:pPr>
              <a:buNone/>
            </a:pPr>
            <a:r>
              <a:rPr lang="en-US" sz="3200" b="1" dirty="0" smtClean="0">
                <a:solidFill>
                  <a:schemeClr val="tx1"/>
                </a:solidFill>
                <a:latin typeface="Times New Roman" pitchFamily="18" charset="0"/>
                <a:cs typeface="Times New Roman" pitchFamily="18" charset="0"/>
              </a:rPr>
              <a:t/>
            </a:r>
            <a:br>
              <a:rPr lang="en-US" sz="3200" b="1" dirty="0" smtClean="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41</a:t>
            </a:fld>
            <a:endParaRPr lang="en-IN"/>
          </a:p>
        </p:txBody>
      </p:sp>
      <p:pic>
        <p:nvPicPr>
          <p:cNvPr id="13313" name="Picture 1"/>
          <p:cNvPicPr>
            <a:picLocks noChangeAspect="1" noChangeArrowheads="1"/>
          </p:cNvPicPr>
          <p:nvPr/>
        </p:nvPicPr>
        <p:blipFill>
          <a:blip r:embed="rId3"/>
          <a:srcRect/>
          <a:stretch>
            <a:fillRect/>
          </a:stretch>
        </p:blipFill>
        <p:spPr bwMode="auto">
          <a:xfrm>
            <a:off x="3536950" y="1739900"/>
            <a:ext cx="105156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ER – DIAGRAM EXAMPLE</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42</a:t>
            </a:fld>
            <a:endParaRPr lang="en-IN"/>
          </a:p>
        </p:txBody>
      </p:sp>
      <p:pic>
        <p:nvPicPr>
          <p:cNvPr id="11266" name="Picture 2" descr="customer-no order-no 1 nameCustomer makes Order order-date e-mail handling-cost unit-price includes quantity Product product-name ist-price"/>
          <p:cNvPicPr>
            <a:picLocks noChangeAspect="1" noChangeArrowheads="1"/>
          </p:cNvPicPr>
          <p:nvPr/>
        </p:nvPicPr>
        <p:blipFill>
          <a:blip r:embed="rId3"/>
          <a:srcRect/>
          <a:stretch>
            <a:fillRect/>
          </a:stretch>
        </p:blipFill>
        <p:spPr bwMode="auto">
          <a:xfrm>
            <a:off x="2241550" y="1282700"/>
            <a:ext cx="12573000" cy="63246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FUNCTION MODELING</a:t>
            </a:r>
            <a:endParaRPr lang="en-IN" sz="4000" dirty="0"/>
          </a:p>
        </p:txBody>
      </p:sp>
      <p:sp>
        <p:nvSpPr>
          <p:cNvPr id="13" name="Text Placeholder 12"/>
          <p:cNvSpPr>
            <a:spLocks noGrp="1"/>
          </p:cNvSpPr>
          <p:nvPr>
            <p:ph type="body" idx="1"/>
          </p:nvPr>
        </p:nvSpPr>
        <p:spPr>
          <a:xfrm>
            <a:off x="1022350" y="1282700"/>
            <a:ext cx="14401800" cy="5466112"/>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In software engineering a function model or functional model is a structured representation of the functions (</a:t>
            </a:r>
            <a:r>
              <a:rPr lang="en-US" sz="3200" b="1" dirty="0" smtClean="0">
                <a:solidFill>
                  <a:schemeClr val="tx1"/>
                </a:solidFill>
                <a:latin typeface="Times New Roman" pitchFamily="18" charset="0"/>
                <a:cs typeface="Times New Roman" pitchFamily="18" charset="0"/>
              </a:rPr>
              <a:t>activities, actions, processes, operations</a:t>
            </a:r>
            <a:r>
              <a:rPr lang="en-US" sz="3200" dirty="0" smtClean="0">
                <a:solidFill>
                  <a:schemeClr val="tx1"/>
                </a:solidFill>
                <a:latin typeface="Times New Roman" pitchFamily="18" charset="0"/>
                <a:cs typeface="Times New Roman" pitchFamily="18" charset="0"/>
              </a:rPr>
              <a:t>) within the modeled system or subject area.</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 function model is a graphical representation of an enterprise's function within a defined scope.</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purposes of the function model are to describe the functions and processes</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Function modeling is done via DFD.</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GB" altLang="en-US" sz="4000" b="1" dirty="0" smtClean="0">
                <a:latin typeface="Times New Roman" pitchFamily="18" charset="0"/>
                <a:cs typeface="Times New Roman" pitchFamily="18" charset="0"/>
              </a:rPr>
              <a:t>DFD (DATA FLOW DIAGRAM)</a:t>
            </a:r>
            <a:endParaRPr lang="en-IN" altLang="en-US" sz="4000" b="1" dirty="0">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44</a:t>
            </a:fld>
            <a:endParaRPr lang="en-IN"/>
          </a:p>
        </p:txBody>
      </p:sp>
      <p:sp>
        <p:nvSpPr>
          <p:cNvPr id="12" name="Text Placeholder 12"/>
          <p:cNvSpPr>
            <a:spLocks noGrp="1"/>
          </p:cNvSpPr>
          <p:nvPr>
            <p:ph type="body" idx="1"/>
          </p:nvPr>
        </p:nvSpPr>
        <p:spPr>
          <a:xfrm>
            <a:off x="1022350" y="1282700"/>
            <a:ext cx="14401800" cy="5466112"/>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A Data Flow Diagram is a graphical representation of flow of data through information system.</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DFD can be used to visualize a data processing.</a:t>
            </a:r>
          </a:p>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 DFD shows what kind of data will be input to the system and what data is received as the output. </a:t>
            </a:r>
          </a:p>
          <a:p>
            <a:pPr algn="just">
              <a:lnSpc>
                <a:spcPct val="150000"/>
              </a:lnSpc>
            </a:pPr>
            <a:r>
              <a:rPr lang="en-US" sz="3200" dirty="0" smtClean="0">
                <a:solidFill>
                  <a:schemeClr val="tx1"/>
                </a:solidFill>
                <a:latin typeface="Times New Roman" pitchFamily="18" charset="0"/>
                <a:cs typeface="Times New Roman" pitchFamily="18" charset="0"/>
              </a:rPr>
              <a:t>Focus on the movement of data between external entities and processes, and between processes and data stores.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8590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WHY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130300"/>
            <a:ext cx="14859000" cy="9553385"/>
          </a:xfrm>
        </p:spPr>
        <p:txBody>
          <a:bodyPr/>
          <a:lstStyle/>
          <a:p>
            <a:pPr algn="just">
              <a:lnSpc>
                <a:spcPct val="150000"/>
              </a:lnSpc>
              <a:buNone/>
            </a:pPr>
            <a:r>
              <a:rPr lang="en-US" sz="3200" dirty="0" smtClean="0">
                <a:solidFill>
                  <a:schemeClr val="tx1"/>
                </a:solidFill>
                <a:latin typeface="Times New Roman" pitchFamily="18" charset="0"/>
                <a:cs typeface="Times New Roman" pitchFamily="18" charset="0"/>
              </a:rPr>
              <a:t>DFD has of been used due to the following reasons:</a:t>
            </a:r>
          </a:p>
          <a:p>
            <a:pPr algn="just">
              <a:lnSpc>
                <a:spcPct val="150000"/>
              </a:lnSpc>
              <a:buFont typeface="Wingdings" pitchFamily="2" charset="2"/>
              <a:buChar char="Ø"/>
            </a:pPr>
            <a:r>
              <a:rPr lang="en-US" sz="3200" dirty="0" smtClean="0">
                <a:solidFill>
                  <a:schemeClr val="tx1"/>
                </a:solidFill>
                <a:latin typeface="Times New Roman" pitchFamily="18" charset="0"/>
                <a:cs typeface="Times New Roman" pitchFamily="18" charset="0"/>
              </a:rPr>
              <a:t>Provides an overview of-</a:t>
            </a:r>
          </a:p>
          <a:p>
            <a:pPr algn="just">
              <a:lnSpc>
                <a:spcPct val="150000"/>
              </a:lnSpc>
            </a:pPr>
            <a:r>
              <a:rPr lang="en-US" sz="3200" dirty="0" smtClean="0">
                <a:solidFill>
                  <a:schemeClr val="tx1"/>
                </a:solidFill>
                <a:latin typeface="Times New Roman" pitchFamily="18" charset="0"/>
                <a:cs typeface="Times New Roman" pitchFamily="18" charset="0"/>
              </a:rPr>
              <a:t>What data a system processes</a:t>
            </a:r>
          </a:p>
          <a:p>
            <a:pPr algn="just">
              <a:lnSpc>
                <a:spcPct val="150000"/>
              </a:lnSpc>
            </a:pPr>
            <a:r>
              <a:rPr lang="en-US" sz="3200" dirty="0" smtClean="0">
                <a:solidFill>
                  <a:schemeClr val="tx1"/>
                </a:solidFill>
                <a:latin typeface="Times New Roman" pitchFamily="18" charset="0"/>
                <a:cs typeface="Times New Roman" pitchFamily="18" charset="0"/>
              </a:rPr>
              <a:t>What transformations are performed</a:t>
            </a:r>
          </a:p>
          <a:p>
            <a:pPr algn="just">
              <a:lnSpc>
                <a:spcPct val="150000"/>
              </a:lnSpc>
            </a:pPr>
            <a:r>
              <a:rPr lang="en-US" sz="3200" dirty="0" smtClean="0">
                <a:solidFill>
                  <a:schemeClr val="tx1"/>
                </a:solidFill>
                <a:latin typeface="Times New Roman" pitchFamily="18" charset="0"/>
                <a:cs typeface="Times New Roman" pitchFamily="18" charset="0"/>
              </a:rPr>
              <a:t>What data are stored</a:t>
            </a:r>
          </a:p>
          <a:p>
            <a:pPr algn="just">
              <a:lnSpc>
                <a:spcPct val="150000"/>
              </a:lnSpc>
            </a:pPr>
            <a:r>
              <a:rPr lang="en-US" sz="3200" dirty="0" smtClean="0">
                <a:solidFill>
                  <a:schemeClr val="tx1"/>
                </a:solidFill>
                <a:latin typeface="Times New Roman" pitchFamily="18" charset="0"/>
                <a:cs typeface="Times New Roman" pitchFamily="18" charset="0"/>
              </a:rPr>
              <a:t>What results are produced and where they flow</a:t>
            </a:r>
          </a:p>
          <a:p>
            <a:pPr algn="just">
              <a:lnSpc>
                <a:spcPct val="150000"/>
              </a:lnSpc>
              <a:buFont typeface="Wingdings" pitchFamily="2" charset="2"/>
              <a:buChar char="Ø"/>
            </a:pPr>
            <a:r>
              <a:rPr lang="en-US" sz="3200" dirty="0" smtClean="0">
                <a:solidFill>
                  <a:schemeClr val="tx1"/>
                </a:solidFill>
                <a:latin typeface="Times New Roman" pitchFamily="18" charset="0"/>
                <a:cs typeface="Times New Roman" pitchFamily="18" charset="0"/>
              </a:rPr>
              <a:t>Graphical nature makes it a good communication tool between-</a:t>
            </a:r>
          </a:p>
          <a:p>
            <a:pPr algn="just">
              <a:lnSpc>
                <a:spcPct val="150000"/>
              </a:lnSpc>
            </a:pPr>
            <a:r>
              <a:rPr lang="en-US" sz="3200" dirty="0" smtClean="0">
                <a:solidFill>
                  <a:schemeClr val="tx1"/>
                </a:solidFill>
                <a:latin typeface="Times New Roman" pitchFamily="18" charset="0"/>
                <a:cs typeface="Times New Roman" pitchFamily="18" charset="0"/>
              </a:rPr>
              <a:t>User and analyst</a:t>
            </a:r>
          </a:p>
          <a:p>
            <a:pPr algn="just">
              <a:lnSpc>
                <a:spcPct val="150000"/>
              </a:lnSpc>
            </a:pPr>
            <a:r>
              <a:rPr lang="en-US" sz="3200" dirty="0" smtClean="0">
                <a:solidFill>
                  <a:schemeClr val="tx1"/>
                </a:solidFill>
                <a:latin typeface="Times New Roman" pitchFamily="18" charset="0"/>
                <a:cs typeface="Times New Roman" pitchFamily="18" charset="0"/>
              </a:rPr>
              <a:t>Analyst and System designer</a:t>
            </a: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lgn="just">
              <a:lnSpc>
                <a:spcPct val="150000"/>
              </a:lnSpc>
              <a:buSzPct val="60000"/>
              <a:buFont typeface="Wingdings" pitchFamily="2" charset="2"/>
              <a:buChar char="Ø"/>
            </a:pPr>
            <a:endParaRPr lang="en-US" sz="3200" dirty="0" smtClean="0">
              <a:solidFill>
                <a:schemeClr val="tx1"/>
              </a:solidFill>
              <a:latin typeface="Times New Roman" pitchFamily="18" charset="0"/>
              <a:cs typeface="Times New Roman" pitchFamily="18" charset="0"/>
            </a:endParaRPr>
          </a:p>
          <a:p>
            <a:pPr>
              <a:buNone/>
            </a:pPr>
            <a:endParaRPr lang="en-US" dirty="0"/>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260350" y="0"/>
            <a:ext cx="14249400" cy="707886"/>
          </a:xfrm>
          <a:prstGeom prst="rect">
            <a:avLst/>
          </a:prstGeom>
          <a:noFill/>
          <a:ln w="9525">
            <a:noFill/>
            <a:miter lim="800000"/>
            <a:headEnd/>
            <a:tailEnd/>
          </a:ln>
        </p:spPr>
        <p:txBody>
          <a:bodyPr wrap="square">
            <a:spAutoFit/>
          </a:bodyPr>
          <a:lstStyle/>
          <a:p>
            <a:r>
              <a:rPr lang="en-US" altLang="en-US" sz="4000" b="1" dirty="0" smtClean="0">
                <a:latin typeface="Times New Roman" pitchFamily="18" charset="0"/>
                <a:cs typeface="Times New Roman" pitchFamily="18" charset="0"/>
              </a:rPr>
              <a:t>DFD SYMBOLS &amp;NOTATION</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46</a:t>
            </a:fld>
            <a:endParaRPr lang="en-IN"/>
          </a:p>
        </p:txBody>
      </p:sp>
      <p:sp>
        <p:nvSpPr>
          <p:cNvPr id="15362" name="AutoShape 2"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data flow diagram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9" name="Picture 9"/>
          <p:cNvPicPr>
            <a:picLocks noChangeAspect="1" noChangeArrowheads="1"/>
          </p:cNvPicPr>
          <p:nvPr/>
        </p:nvPicPr>
        <p:blipFill>
          <a:blip r:embed="rId3"/>
          <a:srcRect l="1906" t="2041" r="1906" b="2041"/>
          <a:stretch>
            <a:fillRect/>
          </a:stretch>
        </p:blipFill>
        <p:spPr bwMode="auto">
          <a:xfrm>
            <a:off x="7346950" y="215900"/>
            <a:ext cx="8991600" cy="8229600"/>
          </a:xfrm>
          <a:prstGeom prst="rect">
            <a:avLst/>
          </a:prstGeom>
          <a:noFill/>
          <a:ln w="9525">
            <a:noFill/>
            <a:miter lim="800000"/>
            <a:headEnd/>
            <a:tailEnd/>
          </a:ln>
          <a:effectLst/>
        </p:spPr>
      </p:pic>
      <p:sp>
        <p:nvSpPr>
          <p:cNvPr id="16" name="Rectangle 15"/>
          <p:cNvSpPr/>
          <p:nvPr/>
        </p:nvSpPr>
        <p:spPr>
          <a:xfrm>
            <a:off x="641350" y="901700"/>
            <a:ext cx="6705600" cy="7478970"/>
          </a:xfrm>
          <a:prstGeom prst="rect">
            <a:avLst/>
          </a:prstGeom>
        </p:spPr>
        <p:txBody>
          <a:bodyPr wrap="square">
            <a:spAutoFit/>
          </a:bodyPr>
          <a:lstStyle/>
          <a:p>
            <a:pPr algn="just">
              <a:lnSpc>
                <a:spcPct val="150000"/>
              </a:lnSpc>
              <a:buFont typeface="Arial" pitchFamily="34" charset="0"/>
              <a:buChar char="•"/>
            </a:pPr>
            <a:r>
              <a:rPr lang="en-US" sz="3200" b="1" dirty="0" smtClean="0">
                <a:latin typeface="Times New Roman" pitchFamily="18" charset="0"/>
                <a:cs typeface="Times New Roman" pitchFamily="18" charset="0"/>
              </a:rPr>
              <a:t> External Entity - </a:t>
            </a:r>
            <a:r>
              <a:rPr lang="en-US" sz="3200" dirty="0" smtClean="0">
                <a:latin typeface="Times New Roman" pitchFamily="18" charset="0"/>
                <a:cs typeface="Times New Roman" pitchFamily="18" charset="0"/>
              </a:rPr>
              <a:t>People or organizations that send data into the system or receive data from the system.</a:t>
            </a:r>
          </a:p>
          <a:p>
            <a:pPr algn="just">
              <a:lnSpc>
                <a:spcPct val="150000"/>
              </a:lnSpc>
              <a:buFont typeface="Arial" pitchFamily="34" charset="0"/>
              <a:buChar char="•"/>
            </a:pPr>
            <a:r>
              <a:rPr lang="en-US" sz="3200" b="1" dirty="0" smtClean="0">
                <a:latin typeface="Times New Roman" pitchFamily="18" charset="0"/>
                <a:cs typeface="Times New Roman" pitchFamily="18" charset="0"/>
              </a:rPr>
              <a:t>Process - </a:t>
            </a:r>
            <a:r>
              <a:rPr lang="en-US" sz="3200" dirty="0" smtClean="0">
                <a:latin typeface="Times New Roman" pitchFamily="18" charset="0"/>
                <a:cs typeface="Times New Roman" pitchFamily="18" charset="0"/>
              </a:rPr>
              <a:t>Models what happens to the data i.e. transforms incoming data into outgoing data.</a:t>
            </a:r>
          </a:p>
          <a:p>
            <a:pPr algn="just">
              <a:lnSpc>
                <a:spcPct val="150000"/>
              </a:lnSpc>
              <a:buFont typeface="Arial" pitchFamily="34" charset="0"/>
              <a:buChar char="•"/>
            </a:pPr>
            <a:r>
              <a:rPr lang="en-US" sz="3200" b="1" dirty="0" smtClean="0">
                <a:latin typeface="Times New Roman" pitchFamily="18" charset="0"/>
                <a:cs typeface="Times New Roman" pitchFamily="18" charset="0"/>
              </a:rPr>
              <a:t>Data Store - </a:t>
            </a:r>
            <a:r>
              <a:rPr lang="en-US" sz="3200" dirty="0" smtClean="0">
                <a:latin typeface="Times New Roman" pitchFamily="18" charset="0"/>
                <a:cs typeface="Times New Roman" pitchFamily="18" charset="0"/>
              </a:rPr>
              <a:t>Represents permanent data that is used by the system.</a:t>
            </a:r>
          </a:p>
          <a:p>
            <a:pPr algn="just">
              <a:lnSpc>
                <a:spcPct val="150000"/>
              </a:lnSpc>
              <a:buFont typeface="Arial" pitchFamily="34" charset="0"/>
              <a:buChar char="•"/>
            </a:pPr>
            <a:r>
              <a:rPr lang="en-US" sz="3200" b="1" dirty="0" smtClean="0">
                <a:latin typeface="Times New Roman" pitchFamily="18" charset="0"/>
                <a:cs typeface="Times New Roman" pitchFamily="18" charset="0"/>
              </a:rPr>
              <a:t>Data Flow - </a:t>
            </a:r>
            <a:r>
              <a:rPr lang="en-US" sz="3200" dirty="0" smtClean="0">
                <a:latin typeface="Times New Roman" pitchFamily="18" charset="0"/>
                <a:cs typeface="Times New Roman" pitchFamily="18" charset="0"/>
              </a:rPr>
              <a:t>Models the actual flow of the data between the other elements.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LEVELS OF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7378700"/>
            <a:ext cx="14401800" cy="659540"/>
          </a:xfrm>
        </p:spPr>
        <p:txBody>
          <a:bodyPr/>
          <a:lstStyle/>
          <a:p>
            <a:pPr algn="ctr">
              <a:lnSpc>
                <a:spcPct val="150000"/>
              </a:lnSpc>
              <a:buSzPct val="60000"/>
              <a:buNone/>
            </a:pPr>
            <a:r>
              <a:rPr lang="en-US" sz="3200" b="1" dirty="0" smtClean="0">
                <a:solidFill>
                  <a:schemeClr val="tx1"/>
                </a:solidFill>
                <a:latin typeface="Times New Roman" pitchFamily="18" charset="0"/>
                <a:cs typeface="Times New Roman" pitchFamily="18" charset="0"/>
              </a:rPr>
              <a:t>There is </a:t>
            </a:r>
            <a:r>
              <a:rPr lang="en-US" sz="3200" b="1" dirty="0" smtClean="0">
                <a:solidFill>
                  <a:srgbClr val="FF0000"/>
                </a:solidFill>
                <a:latin typeface="Times New Roman" pitchFamily="18" charset="0"/>
                <a:cs typeface="Times New Roman" pitchFamily="18" charset="0"/>
              </a:rPr>
              <a:t>no rule </a:t>
            </a:r>
            <a:r>
              <a:rPr lang="en-US" sz="3200" b="1" dirty="0" smtClean="0">
                <a:solidFill>
                  <a:schemeClr val="tx1"/>
                </a:solidFill>
                <a:latin typeface="Times New Roman" pitchFamily="18" charset="0"/>
                <a:cs typeface="Times New Roman" pitchFamily="18" charset="0"/>
              </a:rPr>
              <a:t>as to </a:t>
            </a:r>
            <a:r>
              <a:rPr lang="en-US" sz="3200" b="1" dirty="0" smtClean="0">
                <a:solidFill>
                  <a:srgbClr val="FF0000"/>
                </a:solidFill>
                <a:latin typeface="Times New Roman" pitchFamily="18" charset="0"/>
                <a:cs typeface="Times New Roman" pitchFamily="18" charset="0"/>
              </a:rPr>
              <a:t>how many levels </a:t>
            </a:r>
            <a:r>
              <a:rPr lang="en-US" sz="3200" b="1" dirty="0" smtClean="0">
                <a:solidFill>
                  <a:schemeClr val="tx1"/>
                </a:solidFill>
                <a:latin typeface="Times New Roman" pitchFamily="18" charset="0"/>
                <a:cs typeface="Times New Roman" pitchFamily="18" charset="0"/>
              </a:rPr>
              <a:t>of DFD that can be used.</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47</a:t>
            </a:fld>
            <a:endParaRPr lang="en-IN"/>
          </a:p>
        </p:txBody>
      </p:sp>
      <p:pic>
        <p:nvPicPr>
          <p:cNvPr id="14337" name="Picture 1"/>
          <p:cNvPicPr>
            <a:picLocks noChangeAspect="1" noChangeArrowheads="1"/>
          </p:cNvPicPr>
          <p:nvPr/>
        </p:nvPicPr>
        <p:blipFill>
          <a:blip r:embed="rId3"/>
          <a:srcRect/>
          <a:stretch>
            <a:fillRect/>
          </a:stretch>
        </p:blipFill>
        <p:spPr bwMode="auto">
          <a:xfrm>
            <a:off x="2470150" y="1206500"/>
            <a:ext cx="11887199"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223103"/>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0 – LEVEL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1054100"/>
            <a:ext cx="14401800" cy="2412968"/>
          </a:xfrm>
        </p:spPr>
        <p:txBody>
          <a:bodyPr/>
          <a:lstStyle/>
          <a:p>
            <a:pPr algn="just">
              <a:lnSpc>
                <a:spcPct val="150000"/>
              </a:lnSpc>
            </a:pPr>
            <a:r>
              <a:rPr lang="en-US" sz="3200" dirty="0" smtClean="0">
                <a:solidFill>
                  <a:schemeClr val="tx1"/>
                </a:solidFill>
                <a:latin typeface="Times New Roman" pitchFamily="18" charset="0"/>
                <a:cs typeface="Times New Roman" pitchFamily="18" charset="0"/>
              </a:rPr>
              <a:t>1 process represents the entire system.</a:t>
            </a:r>
          </a:p>
          <a:p>
            <a:pPr algn="just">
              <a:lnSpc>
                <a:spcPct val="150000"/>
              </a:lnSpc>
            </a:pPr>
            <a:r>
              <a:rPr lang="en-US" sz="3200" dirty="0" smtClean="0">
                <a:solidFill>
                  <a:schemeClr val="tx1"/>
                </a:solidFill>
                <a:latin typeface="Times New Roman" pitchFamily="18" charset="0"/>
                <a:cs typeface="Times New Roman" pitchFamily="18" charset="0"/>
              </a:rPr>
              <a:t>Data arrows show input and output.</a:t>
            </a:r>
          </a:p>
          <a:p>
            <a:pPr algn="just">
              <a:lnSpc>
                <a:spcPct val="150000"/>
              </a:lnSpc>
            </a:pPr>
            <a:r>
              <a:rPr lang="en-US" sz="3200" dirty="0" smtClean="0">
                <a:solidFill>
                  <a:schemeClr val="tx1"/>
                </a:solidFill>
                <a:latin typeface="Times New Roman" pitchFamily="18" charset="0"/>
                <a:cs typeface="Times New Roman" pitchFamily="18" charset="0"/>
              </a:rPr>
              <a:t>Data Stores NOT shown. They are within the system.</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48</a:t>
            </a:fld>
            <a:endParaRPr lang="en-IN"/>
          </a:p>
        </p:txBody>
      </p:sp>
      <p:pic>
        <p:nvPicPr>
          <p:cNvPr id="13313" name="Picture 1"/>
          <p:cNvPicPr>
            <a:picLocks noChangeAspect="1" noChangeArrowheads="1"/>
          </p:cNvPicPr>
          <p:nvPr/>
        </p:nvPicPr>
        <p:blipFill>
          <a:blip r:embed="rId3"/>
          <a:srcRect/>
          <a:stretch>
            <a:fillRect/>
          </a:stretch>
        </p:blipFill>
        <p:spPr bwMode="auto">
          <a:xfrm>
            <a:off x="2546350" y="3492500"/>
            <a:ext cx="11506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1397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1 – LEVEL DFD</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641350" y="977900"/>
            <a:ext cx="5791200" cy="7682103"/>
          </a:xfrm>
        </p:spPr>
        <p:txBody>
          <a:bodyPr/>
          <a:lstStyle/>
          <a:p>
            <a:pPr algn="just">
              <a:lnSpc>
                <a:spcPct val="150000"/>
              </a:lnSpc>
              <a:buSzPct val="60000"/>
              <a:buFont typeface="Arial" pitchFamily="34" charset="0"/>
              <a:buChar char="•"/>
            </a:pPr>
            <a:r>
              <a:rPr lang="en-US" sz="3200" dirty="0" smtClean="0">
                <a:solidFill>
                  <a:schemeClr val="tx1"/>
                </a:solidFill>
                <a:latin typeface="Times New Roman" pitchFamily="18" charset="0"/>
                <a:cs typeface="Times New Roman" pitchFamily="18" charset="0"/>
              </a:rPr>
              <a:t>The SRS precisely defines the software product that will be built.</a:t>
            </a:r>
          </a:p>
          <a:p>
            <a:pPr algn="just">
              <a:lnSpc>
                <a:spcPct val="150000"/>
              </a:lnSpc>
            </a:pPr>
            <a:r>
              <a:rPr lang="en-US" sz="3200" dirty="0" smtClean="0">
                <a:solidFill>
                  <a:schemeClr val="tx1"/>
                </a:solidFill>
                <a:latin typeface="Times New Roman" pitchFamily="18" charset="0"/>
                <a:cs typeface="Times New Roman" pitchFamily="18" charset="0"/>
              </a:rPr>
              <a:t>Level 1 DFD, must balance with the context diagram it describes.</a:t>
            </a:r>
          </a:p>
          <a:p>
            <a:pPr algn="just">
              <a:lnSpc>
                <a:spcPct val="150000"/>
              </a:lnSpc>
            </a:pPr>
            <a:r>
              <a:rPr lang="en-US" sz="3200" dirty="0" smtClean="0">
                <a:solidFill>
                  <a:schemeClr val="tx1"/>
                </a:solidFill>
                <a:latin typeface="Times New Roman" pitchFamily="18" charset="0"/>
                <a:cs typeface="Times New Roman" pitchFamily="18" charset="0"/>
              </a:rPr>
              <a:t>Input going into a process are different from outputs leaving the process.</a:t>
            </a:r>
          </a:p>
          <a:p>
            <a:pPr algn="just">
              <a:lnSpc>
                <a:spcPct val="150000"/>
              </a:lnSpc>
            </a:pPr>
            <a:r>
              <a:rPr lang="en-US" sz="3200" dirty="0" smtClean="0">
                <a:solidFill>
                  <a:schemeClr val="tx1"/>
                </a:solidFill>
                <a:latin typeface="Times New Roman" pitchFamily="18" charset="0"/>
                <a:cs typeface="Times New Roman" pitchFamily="18" charset="0"/>
              </a:rPr>
              <a:t>Data stores are first shown at this level.</a:t>
            </a: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49</a:t>
            </a:fld>
            <a:endParaRPr lang="en-IN"/>
          </a:p>
        </p:txBody>
      </p:sp>
      <p:pic>
        <p:nvPicPr>
          <p:cNvPr id="12289" name="Picture 1"/>
          <p:cNvPicPr>
            <a:picLocks noChangeAspect="1" noChangeArrowheads="1"/>
          </p:cNvPicPr>
          <p:nvPr/>
        </p:nvPicPr>
        <p:blipFill>
          <a:blip r:embed="rId3"/>
          <a:srcRect/>
          <a:stretch>
            <a:fillRect/>
          </a:stretch>
        </p:blipFill>
        <p:spPr bwMode="auto">
          <a:xfrm>
            <a:off x="6432550" y="76200"/>
            <a:ext cx="9785350" cy="829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6151"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6152"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6149" name="TextBox 12"/>
          <p:cNvSpPr txBox="1">
            <a:spLocks noChangeArrowheads="1"/>
          </p:cNvSpPr>
          <p:nvPr/>
        </p:nvSpPr>
        <p:spPr bwMode="auto">
          <a:xfrm>
            <a:off x="1174750" y="292100"/>
            <a:ext cx="14249400" cy="707886"/>
          </a:xfrm>
          <a:prstGeom prst="rect">
            <a:avLst/>
          </a:prstGeom>
          <a:noFill/>
          <a:ln w="9525">
            <a:noFill/>
            <a:miter lim="800000"/>
            <a:headEnd/>
            <a:tailEnd/>
          </a:ln>
        </p:spPr>
        <p:txBody>
          <a:bodyPr>
            <a:spAutoFit/>
          </a:bodyPr>
          <a:lstStyle/>
          <a:p>
            <a:pPr algn="ctr"/>
            <a:r>
              <a:rPr lang="en-US" sz="4000" b="1" dirty="0">
                <a:latin typeface="Times New Roman" pitchFamily="18" charset="0"/>
                <a:cs typeface="Times New Roman" pitchFamily="18" charset="0"/>
              </a:rPr>
              <a:t>CONTENTS (TO BE COVERED</a:t>
            </a:r>
            <a:r>
              <a:rPr lang="en-US" sz="4000" b="1" dirty="0" smtClean="0">
                <a:latin typeface="Times New Roman" pitchFamily="18" charset="0"/>
                <a:cs typeface="Times New Roman" pitchFamily="18" charset="0"/>
              </a:rPr>
              <a:t>) IN TECHNICAL CLASS - 2</a:t>
            </a:r>
            <a:endParaRPr lang="en-IN" sz="4000" b="1" dirty="0">
              <a:latin typeface="Times New Roman" pitchFamily="18" charset="0"/>
              <a:cs typeface="Times New Roman" pitchFamily="18" charset="0"/>
            </a:endParaRPr>
          </a:p>
        </p:txBody>
      </p:sp>
      <p:sp>
        <p:nvSpPr>
          <p:cNvPr id="11" name="Text Placeholder 10"/>
          <p:cNvSpPr>
            <a:spLocks noGrp="1"/>
          </p:cNvSpPr>
          <p:nvPr>
            <p:ph type="body" idx="1"/>
          </p:nvPr>
        </p:nvSpPr>
        <p:spPr>
          <a:xfrm>
            <a:off x="1098550" y="1054100"/>
            <a:ext cx="14699616" cy="13148215"/>
          </a:xfrm>
        </p:spPr>
        <p:txBody>
          <a:bodyPr/>
          <a:lstStyle/>
          <a:p>
            <a:pPr>
              <a:lnSpc>
                <a:spcPct val="150000"/>
              </a:lnSpc>
            </a:pPr>
            <a:r>
              <a:rPr lang="en-GB" altLang="en-US" b="1" dirty="0" smtClean="0">
                <a:solidFill>
                  <a:schemeClr val="tx1"/>
                </a:solidFill>
                <a:latin typeface="Times New Roman" pitchFamily="18" charset="0"/>
                <a:cs typeface="Times New Roman" pitchFamily="18" charset="0"/>
              </a:rPr>
              <a:t>AGILE PROCESS MODEL</a:t>
            </a:r>
            <a:endParaRPr lang="en-IN"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SOFTWARE REQUIREMENT</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TYPES OF REQUIREMENTS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REQUIREMENT ANALYSIS  TASKS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SRS (SOFTWARE REQUIREMENTS SPECIFICATION) </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PURPOSE  AND CHARACTERISTICS OF GOOD SRS</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DATA DICTIONARY</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DATA MODELING</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CARDINAL ITY AND MODALITY RELATIONSHIP</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ER DIAGRAM</a:t>
            </a:r>
          </a:p>
          <a:p>
            <a:pPr>
              <a:lnSpc>
                <a:spcPct val="150000"/>
              </a:lnSpc>
            </a:pPr>
            <a:r>
              <a:rPr lang="en-IN" altLang="en-US" b="1" dirty="0" smtClean="0">
                <a:solidFill>
                  <a:schemeClr val="tx1"/>
                </a:solidFill>
                <a:latin typeface="Times New Roman" pitchFamily="18" charset="0"/>
                <a:cs typeface="Times New Roman" pitchFamily="18" charset="0"/>
              </a:rPr>
              <a:t>ER DIAGRAM – ENTITY &amp; ATTRIBUTES</a:t>
            </a:r>
          </a:p>
          <a:p>
            <a:pPr>
              <a:lnSpc>
                <a:spcPct val="150000"/>
              </a:lnSpc>
            </a:pPr>
            <a:r>
              <a:rPr lang="en-IN" altLang="en-US" b="1" dirty="0" smtClean="0">
                <a:solidFill>
                  <a:schemeClr val="tx1"/>
                </a:solidFill>
                <a:latin typeface="Times New Roman" pitchFamily="18" charset="0"/>
                <a:cs typeface="Times New Roman" pitchFamily="18" charset="0"/>
              </a:rPr>
              <a:t>ER DIAGRAM – TYPES OF ATTRIBUTES</a:t>
            </a: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
        <p:nvSpPr>
          <p:cNvPr id="9" name="Footer Placeholder 11"/>
          <p:cNvSpPr>
            <a:spLocks noGrp="1"/>
          </p:cNvSpPr>
          <p:nvPr>
            <p:ph type="ftr" sz="quarter" idx="10"/>
          </p:nvPr>
        </p:nvSpPr>
        <p:spPr>
          <a:xfrm>
            <a:off x="5513388" y="8480425"/>
            <a:ext cx="5191125" cy="615553"/>
          </a:xfrm>
        </p:spPr>
        <p:txBody>
          <a:bodyPr/>
          <a:lstStyle/>
          <a:p>
            <a:pPr>
              <a:defRPr/>
            </a:pPr>
            <a:r>
              <a:rPr lang="en-US" sz="2000" dirty="0" err="1" smtClean="0">
                <a:latin typeface="Times New Roman" pitchFamily="18" charset="0"/>
                <a:cs typeface="Times New Roman" pitchFamily="18" charset="0"/>
              </a:rPr>
              <a:t>Madhu</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(Asst.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D90B7EE8-4285-4A01-8FCB-192D6F99640A}" type="slidenum">
              <a:rPr lang="en-IN" smtClean="0"/>
              <a:pPr>
                <a:defRPr/>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2 – LEVEL DFD: </a:t>
            </a:r>
            <a:r>
              <a:rPr lang="en-US" altLang="en-US" sz="4000" b="1" dirty="0" smtClean="0">
                <a:solidFill>
                  <a:srgbClr val="FF0000"/>
                </a:solidFill>
                <a:latin typeface="Times New Roman" pitchFamily="18" charset="0"/>
                <a:cs typeface="Times New Roman" pitchFamily="18" charset="0"/>
              </a:rPr>
              <a:t>Process 1, Perform Intake Procedure</a:t>
            </a:r>
            <a:endParaRPr lang="en-IN" altLang="en-US" sz="4000" b="1" dirty="0" smtClean="0">
              <a:solidFill>
                <a:srgbClr val="FF0000"/>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50</a:t>
            </a:fld>
            <a:endParaRPr lang="en-IN"/>
          </a:p>
        </p:txBody>
      </p:sp>
      <p:pic>
        <p:nvPicPr>
          <p:cNvPr id="11265" name="Picture 1"/>
          <p:cNvPicPr>
            <a:picLocks noChangeAspect="1" noChangeArrowheads="1"/>
          </p:cNvPicPr>
          <p:nvPr/>
        </p:nvPicPr>
        <p:blipFill>
          <a:blip r:embed="rId3"/>
          <a:srcRect t="3030"/>
          <a:stretch>
            <a:fillRect/>
          </a:stretch>
        </p:blipFill>
        <p:spPr bwMode="auto">
          <a:xfrm>
            <a:off x="6356350" y="749300"/>
            <a:ext cx="9861550" cy="7620000"/>
          </a:xfrm>
          <a:prstGeom prst="rect">
            <a:avLst/>
          </a:prstGeom>
          <a:noFill/>
          <a:ln w="9525">
            <a:noFill/>
            <a:miter lim="800000"/>
            <a:headEnd/>
            <a:tailEnd/>
          </a:ln>
          <a:effectLst/>
        </p:spPr>
      </p:pic>
      <p:sp>
        <p:nvSpPr>
          <p:cNvPr id="12" name="Rectangle 11"/>
          <p:cNvSpPr/>
          <p:nvPr/>
        </p:nvSpPr>
        <p:spPr>
          <a:xfrm>
            <a:off x="412750" y="1206500"/>
            <a:ext cx="6019800" cy="4721292"/>
          </a:xfrm>
          <a:prstGeom prst="rect">
            <a:avLst/>
          </a:prstGeom>
        </p:spPr>
        <p:txBody>
          <a:bodyPr wrap="square">
            <a:spAutoFit/>
          </a:bodyPr>
          <a:lstStyle/>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Level 2 DFD must balance with the Level 1 it describes.</a:t>
            </a:r>
          </a:p>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Input going into a process are different from outputs leaving the process.</a:t>
            </a:r>
          </a:p>
          <a:p>
            <a:pPr marL="342900" indent="-342900" algn="just" eaLnBrk="0" hangingPunct="0">
              <a:lnSpc>
                <a:spcPct val="150000"/>
              </a:lnSpc>
              <a:spcBef>
                <a:spcPct val="20000"/>
              </a:spcBef>
              <a:buChar char="•"/>
            </a:pPr>
            <a:r>
              <a:rPr lang="en-US" sz="3200" dirty="0" smtClean="0">
                <a:latin typeface="Times New Roman" pitchFamily="18" charset="0"/>
                <a:cs typeface="Times New Roman" pitchFamily="18" charset="0"/>
              </a:rPr>
              <a:t>Continue to show data stores.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31750" y="63500"/>
            <a:ext cx="14249400" cy="677108"/>
          </a:xfrm>
          <a:prstGeom prst="rect">
            <a:avLst/>
          </a:prstGeom>
          <a:noFill/>
          <a:ln w="9525">
            <a:noFill/>
            <a:miter lim="800000"/>
            <a:headEnd/>
            <a:tailEnd/>
          </a:ln>
        </p:spPr>
        <p:txBody>
          <a:bodyPr>
            <a:spAutoFit/>
          </a:bodyPr>
          <a:lstStyle/>
          <a:p>
            <a:r>
              <a:rPr lang="en-US" altLang="en-US" sz="3800" b="1" dirty="0" smtClean="0">
                <a:latin typeface="Times New Roman" pitchFamily="18" charset="0"/>
                <a:cs typeface="Times New Roman" pitchFamily="18" charset="0"/>
              </a:rPr>
              <a:t>TYPES OF DFD – </a:t>
            </a:r>
            <a:r>
              <a:rPr lang="en-US" altLang="en-US" sz="3800" b="1" dirty="0" smtClean="0">
                <a:solidFill>
                  <a:srgbClr val="FF0000"/>
                </a:solidFill>
                <a:latin typeface="Times New Roman" pitchFamily="18" charset="0"/>
                <a:cs typeface="Times New Roman" pitchFamily="18" charset="0"/>
              </a:rPr>
              <a:t>LOGICAL DFD</a:t>
            </a:r>
            <a:endParaRPr lang="en-IN" altLang="en-US" sz="3800" b="1" dirty="0">
              <a:solidFill>
                <a:srgbClr val="FF0000"/>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(Asst.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51</a:t>
            </a:fld>
            <a:endParaRPr lang="en-IN"/>
          </a:p>
        </p:txBody>
      </p:sp>
      <p:sp>
        <p:nvSpPr>
          <p:cNvPr id="11" name="Rectangle 10"/>
          <p:cNvSpPr/>
          <p:nvPr/>
        </p:nvSpPr>
        <p:spPr>
          <a:xfrm>
            <a:off x="488950" y="596900"/>
            <a:ext cx="7010400" cy="8974765"/>
          </a:xfrm>
          <a:prstGeom prst="rect">
            <a:avLst/>
          </a:prstGeom>
        </p:spPr>
        <p:txBody>
          <a:bodyPr wrap="square">
            <a:spAutoFit/>
          </a:bodyPr>
          <a:lstStyle/>
          <a:p>
            <a:pPr marL="342900" indent="-342900" algn="just" eaLnBrk="0" hangingPunct="0">
              <a:lnSpc>
                <a:spcPct val="150000"/>
              </a:lnSpc>
              <a:spcBef>
                <a:spcPct val="20000"/>
              </a:spcBef>
              <a:buChar char="•"/>
            </a:pPr>
            <a:r>
              <a:rPr lang="en-US" sz="2800" dirty="0" smtClean="0">
                <a:latin typeface="Times New Roman" pitchFamily="18" charset="0"/>
                <a:cs typeface="Times New Roman" pitchFamily="18" charset="0"/>
              </a:rPr>
              <a:t>A logical data flow diagram focuses on the business and how the business operates. It is not concerned with how the system will be constructed.</a:t>
            </a:r>
          </a:p>
          <a:p>
            <a:pPr marL="342900" indent="-342900" algn="just" eaLnBrk="0" hangingPunct="0">
              <a:lnSpc>
                <a:spcPct val="150000"/>
              </a:lnSpc>
              <a:spcBef>
                <a:spcPct val="20000"/>
              </a:spcBef>
              <a:buChar char="•"/>
            </a:pPr>
            <a:r>
              <a:rPr lang="en-US" sz="2800" dirty="0" smtClean="0">
                <a:latin typeface="Times New Roman" pitchFamily="18" charset="0"/>
                <a:cs typeface="Times New Roman" pitchFamily="18" charset="0"/>
              </a:rPr>
              <a:t> We can ignore implementation specifics such as, computer configuration, data storage technology, communication or message passing methods by focusing on the functions performed by the system, such as, data collection, data to information transformation and information reporting.</a:t>
            </a:r>
          </a:p>
          <a:p>
            <a:pPr marL="342900" indent="-342900" algn="just" eaLnBrk="0" hangingPunct="0">
              <a:lnSpc>
                <a:spcPct val="150000"/>
              </a:lnSpc>
              <a:spcBef>
                <a:spcPct val="20000"/>
              </a:spcBef>
            </a:pPr>
            <a:r>
              <a:rPr lang="en-US" sz="2800" b="1" dirty="0" smtClean="0">
                <a:latin typeface="Times New Roman" pitchFamily="18" charset="0"/>
                <a:cs typeface="Times New Roman" pitchFamily="18" charset="0"/>
              </a:rPr>
              <a:t>    Logical DFD for </a:t>
            </a:r>
            <a:r>
              <a:rPr lang="en-US" sz="2800" b="1" dirty="0" err="1" smtClean="0">
                <a:latin typeface="Times New Roman" pitchFamily="18" charset="0"/>
                <a:cs typeface="Times New Roman" pitchFamily="18" charset="0"/>
              </a:rPr>
              <a:t>Cheque</a:t>
            </a:r>
            <a:r>
              <a:rPr lang="en-US" sz="2800" b="1" dirty="0" smtClean="0">
                <a:latin typeface="Times New Roman" pitchFamily="18" charset="0"/>
                <a:cs typeface="Times New Roman" pitchFamily="18" charset="0"/>
              </a:rPr>
              <a:t> Encashment Ex.</a:t>
            </a:r>
          </a:p>
          <a:p>
            <a:pPr marL="342900" indent="-342900" algn="just" eaLnBrk="0" hangingPunct="0">
              <a:lnSpc>
                <a:spcPct val="150000"/>
              </a:lnSpc>
              <a:spcBef>
                <a:spcPct val="20000"/>
              </a:spcBef>
              <a:buChar char="•"/>
            </a:pPr>
            <a:endParaRPr lang="en-US" sz="2800" dirty="0" smtClean="0">
              <a:latin typeface="Times New Roman" pitchFamily="18" charset="0"/>
              <a:cs typeface="Times New Roman" pitchFamily="18" charset="0"/>
            </a:endParaRPr>
          </a:p>
        </p:txBody>
      </p:sp>
      <p:pic>
        <p:nvPicPr>
          <p:cNvPr id="10241" name="Picture 1"/>
          <p:cNvPicPr>
            <a:picLocks noChangeAspect="1" noChangeArrowheads="1"/>
          </p:cNvPicPr>
          <p:nvPr/>
        </p:nvPicPr>
        <p:blipFill>
          <a:blip r:embed="rId3"/>
          <a:srcRect/>
          <a:stretch>
            <a:fillRect/>
          </a:stretch>
        </p:blipFill>
        <p:spPr bwMode="auto">
          <a:xfrm>
            <a:off x="7499350" y="0"/>
            <a:ext cx="8718550" cy="844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4445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44450" y="63500"/>
            <a:ext cx="14249400" cy="707886"/>
          </a:xfrm>
          <a:prstGeom prst="rect">
            <a:avLst/>
          </a:prstGeom>
          <a:noFill/>
          <a:ln w="9525">
            <a:noFill/>
            <a:miter lim="800000"/>
            <a:headEnd/>
            <a:tailEnd/>
          </a:ln>
        </p:spPr>
        <p:txBody>
          <a:bodyPr>
            <a:spAutoFit/>
          </a:bodyPr>
          <a:lstStyle/>
          <a:p>
            <a:r>
              <a:rPr lang="en-US" altLang="en-US" sz="4000" b="1" dirty="0" smtClean="0">
                <a:latin typeface="Times New Roman" pitchFamily="18" charset="0"/>
                <a:cs typeface="Times New Roman" pitchFamily="18" charset="0"/>
              </a:rPr>
              <a:t>TYPES OF DFD – </a:t>
            </a:r>
            <a:r>
              <a:rPr lang="en-US" altLang="en-US" sz="4000" b="1" dirty="0" smtClean="0">
                <a:solidFill>
                  <a:srgbClr val="FF0000"/>
                </a:solidFill>
                <a:latin typeface="Times New Roman" pitchFamily="18" charset="0"/>
                <a:cs typeface="Times New Roman" pitchFamily="18" charset="0"/>
              </a:rPr>
              <a:t>PHYSICAL DFD</a:t>
            </a:r>
            <a:endParaRPr lang="en-IN" altLang="en-US" sz="4000" b="1" dirty="0">
              <a:solidFill>
                <a:srgbClr val="FF0000"/>
              </a:solidFill>
              <a:latin typeface="Times New Roman" pitchFamily="18" charset="0"/>
              <a:cs typeface="Times New Roman" pitchFamily="18" charset="0"/>
            </a:endParaRPr>
          </a:p>
        </p:txBody>
      </p:sp>
      <p:sp>
        <p:nvSpPr>
          <p:cNvPr id="13" name="Text Placeholder 12"/>
          <p:cNvSpPr>
            <a:spLocks noGrp="1"/>
          </p:cNvSpPr>
          <p:nvPr>
            <p:ph type="body" idx="1"/>
          </p:nvPr>
        </p:nvSpPr>
        <p:spPr>
          <a:xfrm>
            <a:off x="336550" y="833781"/>
            <a:ext cx="7239000" cy="6392519"/>
          </a:xfrm>
        </p:spPr>
        <p:txBody>
          <a:bodyPr/>
          <a:lstStyle/>
          <a:p>
            <a:pPr algn="just">
              <a:lnSpc>
                <a:spcPct val="150000"/>
              </a:lnSpc>
              <a:buSzPct val="60000"/>
              <a:buFont typeface="Arial" pitchFamily="34" charset="0"/>
              <a:buChar char="•"/>
            </a:pPr>
            <a:r>
              <a:rPr lang="en-US" sz="3100" dirty="0" smtClean="0">
                <a:solidFill>
                  <a:schemeClr val="tx1"/>
                </a:solidFill>
                <a:latin typeface="Times New Roman" pitchFamily="18" charset="0"/>
                <a:cs typeface="Times New Roman" pitchFamily="18" charset="0"/>
              </a:rPr>
              <a:t>A physical data flow diagram shows how the system will be implemented, including the hardware, software, files, and people in the system. It is developed such that the processes described in the logical data flow diagrams are implemented correctly to achieve the goal of the business.</a:t>
            </a:r>
          </a:p>
          <a:p>
            <a:pPr algn="just">
              <a:lnSpc>
                <a:spcPct val="150000"/>
              </a:lnSpc>
              <a:buSzPct val="60000"/>
              <a:buFont typeface="Arial" pitchFamily="34" charset="0"/>
              <a:buChar char="•"/>
            </a:pPr>
            <a:endParaRPr lang="en-US" sz="3100" dirty="0" smtClean="0">
              <a:solidFill>
                <a:schemeClr val="tx1"/>
              </a:solidFill>
              <a:latin typeface="Times New Roman" pitchFamily="18" charset="0"/>
              <a:cs typeface="Times New Roman" pitchFamily="18" charset="0"/>
            </a:endParaRPr>
          </a:p>
          <a:p>
            <a:pPr marL="628650" indent="-628650" algn="just">
              <a:buSzPct val="60000"/>
              <a:buNone/>
            </a:pPr>
            <a:r>
              <a:rPr lang="en-US" sz="3100" b="1" dirty="0" smtClean="0">
                <a:solidFill>
                  <a:schemeClr val="tx1"/>
                </a:solidFill>
                <a:latin typeface="Times New Roman" pitchFamily="18" charset="0"/>
                <a:cs typeface="Times New Roman" pitchFamily="18" charset="0"/>
              </a:rPr>
              <a:t>    Physical DFD for </a:t>
            </a:r>
            <a:r>
              <a:rPr lang="en-US" sz="3100" b="1" dirty="0" err="1" smtClean="0">
                <a:solidFill>
                  <a:schemeClr val="tx1"/>
                </a:solidFill>
                <a:latin typeface="Times New Roman" pitchFamily="18" charset="0"/>
                <a:cs typeface="Times New Roman" pitchFamily="18" charset="0"/>
              </a:rPr>
              <a:t>Cheque</a:t>
            </a:r>
            <a:r>
              <a:rPr lang="en-US" sz="3100" b="1" dirty="0" smtClean="0">
                <a:solidFill>
                  <a:schemeClr val="tx1"/>
                </a:solidFill>
                <a:latin typeface="Times New Roman" pitchFamily="18" charset="0"/>
                <a:cs typeface="Times New Roman" pitchFamily="18" charset="0"/>
              </a:rPr>
              <a:t> Encashment</a:t>
            </a: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52</a:t>
            </a:fld>
            <a:endParaRPr lang="en-IN"/>
          </a:p>
        </p:txBody>
      </p:sp>
      <p:pic>
        <p:nvPicPr>
          <p:cNvPr id="9217" name="Picture 1"/>
          <p:cNvPicPr>
            <a:picLocks noChangeAspect="1" noChangeArrowheads="1"/>
          </p:cNvPicPr>
          <p:nvPr/>
        </p:nvPicPr>
        <p:blipFill>
          <a:blip r:embed="rId3"/>
          <a:srcRect/>
          <a:stretch>
            <a:fillRect/>
          </a:stretch>
        </p:blipFill>
        <p:spPr bwMode="auto">
          <a:xfrm>
            <a:off x="7956550" y="0"/>
            <a:ext cx="8261351" cy="836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641350" y="63500"/>
            <a:ext cx="14249400" cy="707886"/>
          </a:xfrm>
          <a:prstGeom prst="rect">
            <a:avLst/>
          </a:prstGeom>
          <a:noFill/>
          <a:ln w="9525">
            <a:noFill/>
            <a:miter lim="800000"/>
            <a:headEnd/>
            <a:tailEnd/>
          </a:ln>
        </p:spPr>
        <p:txBody>
          <a:bodyPr>
            <a:spAutoFit/>
          </a:bodyPr>
          <a:lstStyle/>
          <a:p>
            <a:r>
              <a:rPr lang="en-IN" altLang="en-US" sz="4000" b="1" dirty="0" smtClean="0">
                <a:latin typeface="Times New Roman" pitchFamily="18" charset="0"/>
                <a:cs typeface="Times New Roman" pitchFamily="18" charset="0"/>
              </a:rPr>
              <a:t>DFD MCQ’s</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825501"/>
            <a:ext cx="15011400" cy="9257919"/>
          </a:xfrm>
        </p:spPr>
        <p:txBody>
          <a:bodyPr/>
          <a:lstStyle/>
          <a:p>
            <a:pPr algn="just">
              <a:buSzPct val="60000"/>
              <a:buNone/>
            </a:pPr>
            <a:r>
              <a:rPr lang="en-US" sz="3200" b="1" dirty="0" smtClean="0">
                <a:solidFill>
                  <a:schemeClr val="tx1"/>
                </a:solidFill>
                <a:latin typeface="Times New Roman" pitchFamily="18" charset="0"/>
                <a:cs typeface="Times New Roman" pitchFamily="18" charset="0"/>
              </a:rPr>
              <a:t>1. In a DFD external entities are represented by a</a:t>
            </a:r>
          </a:p>
          <a:p>
            <a:pPr algn="just">
              <a:buSzPct val="60000"/>
              <a:buNone/>
            </a:pPr>
            <a:r>
              <a:rPr lang="en-US" sz="3200" dirty="0" smtClean="0">
                <a:solidFill>
                  <a:srgbClr val="FF0000"/>
                </a:solidFill>
                <a:latin typeface="Times New Roman" pitchFamily="18" charset="0"/>
                <a:cs typeface="Times New Roman" pitchFamily="18" charset="0"/>
              </a:rPr>
              <a:t>a. Rectangle</a:t>
            </a:r>
          </a:p>
          <a:p>
            <a:pPr algn="just">
              <a:buSzPct val="60000"/>
              <a:buNone/>
            </a:pPr>
            <a:r>
              <a:rPr lang="en-US" sz="3200" dirty="0" smtClean="0">
                <a:solidFill>
                  <a:schemeClr val="tx1"/>
                </a:solidFill>
                <a:latin typeface="Times New Roman" pitchFamily="18" charset="0"/>
                <a:cs typeface="Times New Roman" pitchFamily="18" charset="0"/>
              </a:rPr>
              <a:t>b. Ellipse</a:t>
            </a:r>
          </a:p>
          <a:p>
            <a:pPr algn="just">
              <a:buSzPct val="60000"/>
              <a:buNone/>
            </a:pPr>
            <a:r>
              <a:rPr lang="en-US" sz="3200" dirty="0" smtClean="0">
                <a:solidFill>
                  <a:schemeClr val="tx1"/>
                </a:solidFill>
                <a:latin typeface="Times New Roman" pitchFamily="18" charset="0"/>
                <a:cs typeface="Times New Roman" pitchFamily="18" charset="0"/>
              </a:rPr>
              <a:t>c. Diamond shaped box</a:t>
            </a:r>
          </a:p>
          <a:p>
            <a:pPr algn="just">
              <a:buSzPct val="60000"/>
              <a:buNone/>
            </a:pPr>
            <a:r>
              <a:rPr lang="en-US" sz="3200" dirty="0" smtClean="0">
                <a:solidFill>
                  <a:schemeClr val="tx1"/>
                </a:solidFill>
                <a:latin typeface="Times New Roman" pitchFamily="18" charset="0"/>
                <a:cs typeface="Times New Roman" pitchFamily="18" charset="0"/>
              </a:rPr>
              <a:t>d. Circle</a:t>
            </a:r>
          </a:p>
          <a:p>
            <a:pPr algn="just">
              <a:buSzPct val="60000"/>
              <a:buNone/>
            </a:pPr>
            <a:r>
              <a:rPr lang="en-US" sz="3200" b="1" dirty="0" smtClean="0">
                <a:solidFill>
                  <a:schemeClr val="tx1"/>
                </a:solidFill>
                <a:latin typeface="Times New Roman" pitchFamily="18" charset="0"/>
                <a:cs typeface="Times New Roman" pitchFamily="18" charset="0"/>
              </a:rPr>
              <a:t>2. External Entities may be a</a:t>
            </a:r>
          </a:p>
          <a:p>
            <a:pPr algn="just">
              <a:buSzPct val="60000"/>
              <a:buNone/>
            </a:pPr>
            <a:r>
              <a:rPr lang="en-US" sz="3200" dirty="0" smtClean="0">
                <a:solidFill>
                  <a:schemeClr val="tx1"/>
                </a:solidFill>
                <a:latin typeface="Times New Roman" pitchFamily="18" charset="0"/>
                <a:cs typeface="Times New Roman" pitchFamily="18" charset="0"/>
              </a:rPr>
              <a:t>a. Source of input data only</a:t>
            </a:r>
          </a:p>
          <a:p>
            <a:pPr algn="just">
              <a:buSzPct val="60000"/>
              <a:buNone/>
            </a:pPr>
            <a:r>
              <a:rPr lang="en-US" sz="3200" dirty="0" smtClean="0">
                <a:solidFill>
                  <a:srgbClr val="FF0000"/>
                </a:solidFill>
                <a:latin typeface="Times New Roman" pitchFamily="18" charset="0"/>
                <a:cs typeface="Times New Roman" pitchFamily="18" charset="0"/>
              </a:rPr>
              <a:t>b. Source of input data or destination of results</a:t>
            </a:r>
          </a:p>
          <a:p>
            <a:pPr algn="just">
              <a:buSzPct val="60000"/>
              <a:buNone/>
            </a:pPr>
            <a:r>
              <a:rPr lang="en-US" sz="3200" dirty="0" smtClean="0">
                <a:solidFill>
                  <a:schemeClr val="tx1"/>
                </a:solidFill>
                <a:latin typeface="Times New Roman" pitchFamily="18" charset="0"/>
                <a:cs typeface="Times New Roman" pitchFamily="18" charset="0"/>
              </a:rPr>
              <a:t>c. Destination of results only</a:t>
            </a:r>
          </a:p>
          <a:p>
            <a:pPr algn="just">
              <a:buSzPct val="60000"/>
              <a:buNone/>
            </a:pPr>
            <a:r>
              <a:rPr lang="en-US" sz="3200" dirty="0" smtClean="0">
                <a:solidFill>
                  <a:schemeClr val="tx1"/>
                </a:solidFill>
                <a:latin typeface="Times New Roman" pitchFamily="18" charset="0"/>
                <a:cs typeface="Times New Roman" pitchFamily="18" charset="0"/>
              </a:rPr>
              <a:t>d. Repository of data</a:t>
            </a:r>
          </a:p>
          <a:p>
            <a:pPr algn="just">
              <a:buSzPct val="60000"/>
              <a:buNone/>
            </a:pPr>
            <a:r>
              <a:rPr lang="en-US" sz="3200" b="1" dirty="0" smtClean="0">
                <a:solidFill>
                  <a:schemeClr val="tx1"/>
                </a:solidFill>
                <a:latin typeface="Times New Roman" pitchFamily="18" charset="0"/>
                <a:cs typeface="Times New Roman" pitchFamily="18" charset="0"/>
              </a:rPr>
              <a:t>3. A data store in a DFD represents</a:t>
            </a:r>
          </a:p>
          <a:p>
            <a:pPr algn="just">
              <a:buSzPct val="60000"/>
              <a:buNone/>
            </a:pPr>
            <a:r>
              <a:rPr lang="en-US" sz="3200" dirty="0" smtClean="0">
                <a:solidFill>
                  <a:schemeClr val="tx1"/>
                </a:solidFill>
                <a:latin typeface="Times New Roman" pitchFamily="18" charset="0"/>
                <a:cs typeface="Times New Roman" pitchFamily="18" charset="0"/>
              </a:rPr>
              <a:t>a. A sequential file            </a:t>
            </a:r>
            <a:r>
              <a:rPr lang="en-US" sz="3200" dirty="0" smtClean="0">
                <a:solidFill>
                  <a:srgbClr val="FF0000"/>
                </a:solidFill>
                <a:latin typeface="Times New Roman" pitchFamily="18" charset="0"/>
                <a:cs typeface="Times New Roman" pitchFamily="18" charset="0"/>
              </a:rPr>
              <a:t>c. A repository of data</a:t>
            </a:r>
          </a:p>
          <a:p>
            <a:pPr algn="just">
              <a:buSzPct val="60000"/>
              <a:buNone/>
            </a:pPr>
            <a:r>
              <a:rPr lang="en-US" sz="3200" dirty="0" smtClean="0">
                <a:solidFill>
                  <a:schemeClr val="tx1"/>
                </a:solidFill>
                <a:latin typeface="Times New Roman" pitchFamily="18" charset="0"/>
                <a:cs typeface="Times New Roman" pitchFamily="18" charset="0"/>
              </a:rPr>
              <a:t>b. A disk store                   d. A random access memory</a:t>
            </a:r>
          </a:p>
          <a:p>
            <a:pPr algn="just">
              <a:buSzPct val="60000"/>
              <a:buFont typeface="Arial" pitchFamily="34" charset="0"/>
              <a:buChar char="•"/>
            </a:pPr>
            <a:endParaRPr lang="en-US" sz="3200" dirty="0" smtClean="0">
              <a:solidFill>
                <a:schemeClr val="tx1"/>
              </a:solidFill>
              <a:latin typeface="Times New Roman" pitchFamily="18" charset="0"/>
              <a:cs typeface="Times New Roman" pitchFamily="18" charset="0"/>
            </a:endParaRPr>
          </a:p>
          <a:p>
            <a:pPr algn="just">
              <a:buSzPct val="60000"/>
              <a:buFont typeface="Arial" pitchFamily="34" charset="0"/>
              <a:buChar char="•"/>
            </a:pP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53</a:t>
            </a:fld>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7175"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7176"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7173" name="TextBox 12"/>
          <p:cNvSpPr txBox="1">
            <a:spLocks noChangeArrowheads="1"/>
          </p:cNvSpPr>
          <p:nvPr/>
        </p:nvSpPr>
        <p:spPr bwMode="auto">
          <a:xfrm>
            <a:off x="336550" y="63500"/>
            <a:ext cx="15881350" cy="707886"/>
          </a:xfrm>
          <a:prstGeom prst="rect">
            <a:avLst/>
          </a:prstGeom>
          <a:noFill/>
          <a:ln w="9525">
            <a:noFill/>
            <a:miter lim="800000"/>
            <a:headEnd/>
            <a:tailEnd/>
          </a:ln>
        </p:spPr>
        <p:txBody>
          <a:bodyPr wrap="square">
            <a:spAutoFit/>
          </a:bodyPr>
          <a:lstStyle/>
          <a:p>
            <a:r>
              <a:rPr lang="en-IN" altLang="en-US" sz="4000" b="1" dirty="0" smtClean="0">
                <a:latin typeface="Times New Roman" pitchFamily="18" charset="0"/>
                <a:cs typeface="Times New Roman" pitchFamily="18" charset="0"/>
              </a:rPr>
              <a:t>DFD MCQ’s CONT...</a:t>
            </a:r>
            <a:endParaRPr lang="en-IN" altLang="en-US" sz="4000" b="1" dirty="0">
              <a:latin typeface="Times New Roman" pitchFamily="18" charset="0"/>
              <a:cs typeface="Times New Roman" pitchFamily="18" charset="0"/>
            </a:endParaRPr>
          </a:p>
        </p:txBody>
      </p:sp>
      <p:sp>
        <p:nvSpPr>
          <p:cNvPr id="13" name="Text Placeholder 12"/>
          <p:cNvSpPr>
            <a:spLocks noGrp="1"/>
          </p:cNvSpPr>
          <p:nvPr>
            <p:ph type="body" idx="1"/>
          </p:nvPr>
        </p:nvSpPr>
        <p:spPr>
          <a:xfrm>
            <a:off x="1022350" y="749300"/>
            <a:ext cx="14706600" cy="8174546"/>
          </a:xfrm>
        </p:spPr>
        <p:txBody>
          <a:bodyPr/>
          <a:lstStyle/>
          <a:p>
            <a:pPr>
              <a:buNone/>
            </a:pPr>
            <a:r>
              <a:rPr lang="en-US" sz="3200" b="1" dirty="0" smtClean="0">
                <a:solidFill>
                  <a:schemeClr val="tx1"/>
                </a:solidFill>
                <a:latin typeface="Times New Roman" pitchFamily="18" charset="0"/>
                <a:cs typeface="Times New Roman" pitchFamily="18" charset="0"/>
              </a:rPr>
              <a:t>4. By an external entity we mean a</a:t>
            </a:r>
          </a:p>
          <a:p>
            <a:pPr>
              <a:buNone/>
            </a:pPr>
            <a:r>
              <a:rPr lang="en-US" sz="3200" dirty="0" smtClean="0">
                <a:solidFill>
                  <a:schemeClr val="tx1"/>
                </a:solidFill>
                <a:latin typeface="Times New Roman" pitchFamily="18" charset="0"/>
                <a:cs typeface="Times New Roman" pitchFamily="18" charset="0"/>
              </a:rPr>
              <a:t>a. Unit outside the system being designed which can be controlled by an analyst</a:t>
            </a:r>
          </a:p>
          <a:p>
            <a:pPr>
              <a:buNone/>
            </a:pPr>
            <a:r>
              <a:rPr lang="en-US" sz="3200" dirty="0" smtClean="0">
                <a:solidFill>
                  <a:srgbClr val="FF0000"/>
                </a:solidFill>
                <a:latin typeface="Times New Roman" pitchFamily="18" charset="0"/>
                <a:cs typeface="Times New Roman" pitchFamily="18" charset="0"/>
              </a:rPr>
              <a:t>b. Unit outside the system whose behavior is independent of the system being designed</a:t>
            </a:r>
          </a:p>
          <a:p>
            <a:pPr>
              <a:buNone/>
            </a:pPr>
            <a:r>
              <a:rPr lang="en-US" sz="3200" dirty="0" smtClean="0">
                <a:solidFill>
                  <a:schemeClr val="tx1"/>
                </a:solidFill>
                <a:latin typeface="Times New Roman" pitchFamily="18" charset="0"/>
                <a:cs typeface="Times New Roman" pitchFamily="18" charset="0"/>
              </a:rPr>
              <a:t>c. A unit external to the system being designed</a:t>
            </a:r>
          </a:p>
          <a:p>
            <a:pPr>
              <a:buNone/>
            </a:pPr>
            <a:r>
              <a:rPr lang="en-US" sz="3200" dirty="0" smtClean="0">
                <a:solidFill>
                  <a:schemeClr val="tx1"/>
                </a:solidFill>
                <a:latin typeface="Times New Roman" pitchFamily="18" charset="0"/>
                <a:cs typeface="Times New Roman" pitchFamily="18" charset="0"/>
              </a:rPr>
              <a:t>d. A unit which is not part of DFD</a:t>
            </a:r>
          </a:p>
          <a:p>
            <a:pPr>
              <a:buNone/>
            </a:pPr>
            <a:r>
              <a:rPr lang="en-US" sz="3200" b="1" dirty="0" smtClean="0">
                <a:solidFill>
                  <a:schemeClr val="tx1"/>
                </a:solidFill>
                <a:latin typeface="Times New Roman" pitchFamily="18" charset="0"/>
                <a:cs typeface="Times New Roman" pitchFamily="18" charset="0"/>
              </a:rPr>
              <a:t>5. A data flow can</a:t>
            </a:r>
          </a:p>
          <a:p>
            <a:pPr>
              <a:buNone/>
            </a:pPr>
            <a:r>
              <a:rPr lang="en-US" sz="3200" dirty="0" smtClean="0">
                <a:solidFill>
                  <a:schemeClr val="tx1"/>
                </a:solidFill>
                <a:latin typeface="Times New Roman" pitchFamily="18" charset="0"/>
                <a:cs typeface="Times New Roman" pitchFamily="18" charset="0"/>
              </a:rPr>
              <a:t>a. Only enter a data store</a:t>
            </a:r>
          </a:p>
          <a:p>
            <a:pPr>
              <a:buNone/>
            </a:pPr>
            <a:r>
              <a:rPr lang="en-US" sz="3200" dirty="0" smtClean="0">
                <a:solidFill>
                  <a:schemeClr val="tx1"/>
                </a:solidFill>
                <a:latin typeface="Times New Roman" pitchFamily="18" charset="0"/>
                <a:cs typeface="Times New Roman" pitchFamily="18" charset="0"/>
              </a:rPr>
              <a:t>b. Only leave a data store</a:t>
            </a:r>
          </a:p>
          <a:p>
            <a:pPr>
              <a:buNone/>
            </a:pPr>
            <a:r>
              <a:rPr lang="en-US" sz="3200" dirty="0" smtClean="0">
                <a:solidFill>
                  <a:schemeClr val="tx1"/>
                </a:solidFill>
                <a:latin typeface="Times New Roman" pitchFamily="18" charset="0"/>
                <a:cs typeface="Times New Roman" pitchFamily="18" charset="0"/>
              </a:rPr>
              <a:t>c. Enter or leave a data store</a:t>
            </a:r>
          </a:p>
          <a:p>
            <a:pPr>
              <a:buNone/>
            </a:pPr>
            <a:r>
              <a:rPr lang="en-US" sz="3200" dirty="0" smtClean="0">
                <a:solidFill>
                  <a:srgbClr val="FF0000"/>
                </a:solidFill>
                <a:latin typeface="Times New Roman" pitchFamily="18" charset="0"/>
                <a:cs typeface="Times New Roman" pitchFamily="18" charset="0"/>
              </a:rPr>
              <a:t>d. Either enter or leave a data store but not both</a:t>
            </a:r>
          </a:p>
          <a:p>
            <a:pPr>
              <a:buNone/>
            </a:pPr>
            <a:r>
              <a:rPr lang="en-US" sz="3200" b="1" dirty="0" smtClean="0">
                <a:solidFill>
                  <a:schemeClr val="tx1"/>
                </a:solidFill>
                <a:latin typeface="Times New Roman" pitchFamily="18" charset="0"/>
                <a:cs typeface="Times New Roman" pitchFamily="18" charset="0"/>
              </a:rPr>
              <a:t>6. A circle in a DFD represents</a:t>
            </a:r>
          </a:p>
          <a:p>
            <a:pPr>
              <a:buNone/>
            </a:pPr>
            <a:r>
              <a:rPr lang="en-US" sz="3200" dirty="0" smtClean="0">
                <a:solidFill>
                  <a:schemeClr val="tx1"/>
                </a:solidFill>
                <a:latin typeface="Times New Roman" pitchFamily="18" charset="0"/>
                <a:cs typeface="Times New Roman" pitchFamily="18" charset="0"/>
              </a:rPr>
              <a:t>a. A data store                        b. A an external entity</a:t>
            </a:r>
          </a:p>
          <a:p>
            <a:pPr>
              <a:buNone/>
            </a:pPr>
            <a:r>
              <a:rPr lang="en-US" sz="3200" dirty="0" smtClean="0">
                <a:solidFill>
                  <a:srgbClr val="FF0000"/>
                </a:solidFill>
                <a:latin typeface="Times New Roman" pitchFamily="18" charset="0"/>
                <a:cs typeface="Times New Roman" pitchFamily="18" charset="0"/>
              </a:rPr>
              <a:t>c. A process                           </a:t>
            </a:r>
            <a:r>
              <a:rPr lang="en-US" sz="3200" dirty="0" smtClean="0">
                <a:solidFill>
                  <a:schemeClr val="tx1"/>
                </a:solidFill>
                <a:latin typeface="Times New Roman" pitchFamily="18" charset="0"/>
                <a:cs typeface="Times New Roman" pitchFamily="18" charset="0"/>
              </a:rPr>
              <a:t>d. An input unit</a:t>
            </a:r>
          </a:p>
          <a:p>
            <a:endParaRPr lang="en-US" sz="3200" dirty="0" smtClean="0">
              <a:solidFill>
                <a:schemeClr val="tx1"/>
              </a:solidFill>
              <a:latin typeface="Times New Roman" pitchFamily="18" charset="0"/>
              <a:cs typeface="Times New Roman" pitchFamily="18" charset="0"/>
            </a:endParaRPr>
          </a:p>
        </p:txBody>
      </p:sp>
      <p:sp>
        <p:nvSpPr>
          <p:cNvPr id="10"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3B2A0648-B3BE-44BD-86E9-1713A23EC69B}" type="slidenum">
              <a:rPr lang="en-IN" smtClean="0"/>
              <a:pPr>
                <a:defRPr/>
              </a:pPr>
              <a:t>54</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object 2"/>
          <p:cNvGrpSpPr>
            <a:grpSpLocks/>
          </p:cNvGrpSpPr>
          <p:nvPr/>
        </p:nvGrpSpPr>
        <p:grpSpPr bwMode="auto">
          <a:xfrm>
            <a:off x="44450" y="-12700"/>
            <a:ext cx="16217900" cy="9118600"/>
            <a:chOff x="88900" y="0"/>
            <a:chExt cx="16217900" cy="9118600"/>
          </a:xfrm>
        </p:grpSpPr>
        <p:sp>
          <p:nvSpPr>
            <p:cNvPr id="9222" name="object 3"/>
            <p:cNvSpPr>
              <a:spLocks noChangeArrowheads="1"/>
            </p:cNvSpPr>
            <p:nvPr/>
          </p:nvSpPr>
          <p:spPr bwMode="auto">
            <a:xfrm>
              <a:off x="14998700" y="8890000"/>
              <a:ext cx="228600" cy="22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9223" name="object 4"/>
            <p:cNvSpPr>
              <a:spLocks noChangeArrowheads="1"/>
            </p:cNvSpPr>
            <p:nvPr/>
          </p:nvSpPr>
          <p:spPr bwMode="auto">
            <a:xfrm>
              <a:off x="88900" y="0"/>
              <a:ext cx="16217900" cy="9118600"/>
            </a:xfrm>
            <a:prstGeom prst="rect">
              <a:avLst/>
            </a:prstGeom>
            <a:blipFill dpi="0" rotWithShape="1">
              <a:blip r:embed="rId3"/>
              <a:srcRect/>
              <a:stretch>
                <a:fillRect/>
              </a:stretch>
            </a:blipFill>
            <a:ln w="9525">
              <a:noFill/>
              <a:miter lim="800000"/>
              <a:headEnd/>
              <a:tailEnd/>
            </a:ln>
          </p:spPr>
          <p:txBody>
            <a:bodyPr lIns="0" tIns="0" rIns="0" bIns="0"/>
            <a:lstStyle/>
            <a:p>
              <a:endParaRPr lang="en-US">
                <a:latin typeface="Calibri" pitchFamily="34" charset="0"/>
              </a:endParaRPr>
            </a:p>
          </p:txBody>
        </p:sp>
      </p:grpSp>
      <p:pic>
        <p:nvPicPr>
          <p:cNvPr id="9219" name="Picture 6"/>
          <p:cNvPicPr>
            <a:picLocks noChangeAspect="1" noChangeArrowheads="1"/>
          </p:cNvPicPr>
          <p:nvPr/>
        </p:nvPicPr>
        <p:blipFill>
          <a:blip r:embed="rId4"/>
          <a:srcRect/>
          <a:stretch>
            <a:fillRect/>
          </a:stretch>
        </p:blipFill>
        <p:spPr bwMode="auto">
          <a:xfrm>
            <a:off x="0" y="0"/>
            <a:ext cx="16230600" cy="9118600"/>
          </a:xfrm>
          <a:prstGeom prst="rect">
            <a:avLst/>
          </a:prstGeom>
          <a:noFill/>
          <a:ln w="9525">
            <a:noFill/>
            <a:miter lim="800000"/>
            <a:headEnd/>
            <a:tailEnd/>
          </a:ln>
        </p:spPr>
      </p:pic>
      <p:sp>
        <p:nvSpPr>
          <p:cNvPr id="8" name="Footer Placeholder 20"/>
          <p:cNvSpPr>
            <a:spLocks noGrp="1"/>
          </p:cNvSpPr>
          <p:nvPr>
            <p:ph type="ftr" sz="quarter" idx="10"/>
          </p:nvPr>
        </p:nvSpPr>
        <p:spPr>
          <a:xfrm>
            <a:off x="5518150" y="8521700"/>
            <a:ext cx="5191125" cy="292100"/>
          </a:xfrm>
        </p:spPr>
        <p:txBody>
          <a:bodyPr/>
          <a:lstStyle/>
          <a:p>
            <a:pPr>
              <a:defRPr/>
            </a:pPr>
            <a:r>
              <a:rPr lang="en-IN" smtClean="0"/>
              <a:t>NAME OF FACULTY (POST, DEPTT.) , JECRC, JAIPUR</a:t>
            </a:r>
            <a:endParaRPr lang="en-IN" dirty="0"/>
          </a:p>
        </p:txBody>
      </p:sp>
      <p:sp>
        <p:nvSpPr>
          <p:cNvPr id="9" name="Slide Number Placeholder 8"/>
          <p:cNvSpPr>
            <a:spLocks noGrp="1"/>
          </p:cNvSpPr>
          <p:nvPr>
            <p:ph type="sldNum" sz="quarter" idx="12"/>
          </p:nvPr>
        </p:nvSpPr>
        <p:spPr/>
        <p:txBody>
          <a:bodyPr/>
          <a:lstStyle/>
          <a:p>
            <a:pPr>
              <a:defRPr/>
            </a:pPr>
            <a:fld id="{B5C9ECF4-B155-48F9-A641-862C6171185B}" type="slidenum">
              <a:rPr lang="en-IN" smtClean="0"/>
              <a:pPr>
                <a:defRPr/>
              </a:pPr>
              <a:t>55</a:t>
            </a:fld>
            <a:endParaRPr lang="en-IN"/>
          </a:p>
        </p:txBody>
      </p:sp>
      <p:pic>
        <p:nvPicPr>
          <p:cNvPr id="1026" name="Picture 2"/>
          <p:cNvPicPr>
            <a:picLocks noChangeAspect="1" noChangeArrowheads="1"/>
          </p:cNvPicPr>
          <p:nvPr/>
        </p:nvPicPr>
        <p:blipFill>
          <a:blip r:embed="rId5"/>
          <a:srcRect/>
          <a:stretch>
            <a:fillRect/>
          </a:stretch>
        </p:blipFill>
        <p:spPr bwMode="auto">
          <a:xfrm>
            <a:off x="0" y="0"/>
            <a:ext cx="16249650" cy="9118599"/>
          </a:xfrm>
          <a:prstGeom prst="rect">
            <a:avLst/>
          </a:prstGeom>
          <a:noFill/>
          <a:ln w="9525">
            <a:noFill/>
            <a:miter lim="800000"/>
            <a:headEnd/>
            <a:tailEnd/>
          </a:ln>
          <a:effectLst/>
        </p:spPr>
      </p:pic>
      <p:sp>
        <p:nvSpPr>
          <p:cNvPr id="11" name="Footer Placeholder 11"/>
          <p:cNvSpPr txBox="1">
            <a:spLocks/>
          </p:cNvSpPr>
          <p:nvPr/>
        </p:nvSpPr>
        <p:spPr>
          <a:xfrm>
            <a:off x="5513388" y="8480425"/>
            <a:ext cx="5191125" cy="600164"/>
          </a:xfrm>
          <a:prstGeom prst="rect">
            <a:avLst/>
          </a:prstGeom>
        </p:spPr>
        <p:txBody>
          <a:bodyPr wrap="square" lIns="0" tIns="0" rIns="0" bIns="0">
            <a:spAutoFit/>
          </a:bodyPr>
          <a:lstStyle/>
          <a:p>
            <a:pPr lvl="0" algn="ctr" defTabSz="913334" fontAlgn="auto">
              <a:spcBef>
                <a:spcPts val="0"/>
              </a:spcBef>
              <a:spcAft>
                <a:spcPts val="0"/>
              </a:spcAft>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Choudhary</a:t>
            </a:r>
            <a:r>
              <a:rPr kumimoji="0" lang="en-US" sz="20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rPr>
              <a:t>(Asst. Prof., CSE</a:t>
            </a:r>
            <a:r>
              <a:rPr kumimoji="0" lang="en-IN" sz="1900" b="0" i="0" u="none" strike="noStrike" kern="1200" cap="none" spc="0" normalizeH="0" baseline="0" noProof="0" dirty="0" smtClean="0">
                <a:ln>
                  <a:noFill/>
                </a:ln>
                <a:solidFill>
                  <a:schemeClr val="tx1">
                    <a:tint val="75000"/>
                  </a:schemeClr>
                </a:solidFill>
                <a:effectLst/>
                <a:uLnTx/>
                <a:uFillTx/>
                <a:latin typeface="+mn-lt"/>
                <a:ea typeface="+mn-ea"/>
                <a:cs typeface="+mn-cs"/>
              </a:rPr>
              <a:t>), JECRC, JAIPUR</a:t>
            </a:r>
            <a:endParaRPr kumimoji="0" lang="en-IN" sz="1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6151"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6152"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6149" name="TextBox 12"/>
          <p:cNvSpPr txBox="1">
            <a:spLocks noChangeArrowheads="1"/>
          </p:cNvSpPr>
          <p:nvPr/>
        </p:nvSpPr>
        <p:spPr bwMode="auto">
          <a:xfrm>
            <a:off x="1174750" y="292100"/>
            <a:ext cx="14249400" cy="707886"/>
          </a:xfrm>
          <a:prstGeom prst="rect">
            <a:avLst/>
          </a:prstGeom>
          <a:noFill/>
          <a:ln w="9525">
            <a:noFill/>
            <a:miter lim="800000"/>
            <a:headEnd/>
            <a:tailEnd/>
          </a:ln>
        </p:spPr>
        <p:txBody>
          <a:bodyPr>
            <a:spAutoFit/>
          </a:bodyPr>
          <a:lstStyle/>
          <a:p>
            <a:pPr algn="ctr"/>
            <a:r>
              <a:rPr lang="en-US" sz="4000" b="1" dirty="0" smtClean="0">
                <a:latin typeface="Times New Roman" pitchFamily="18" charset="0"/>
                <a:cs typeface="Times New Roman" pitchFamily="18" charset="0"/>
              </a:rPr>
              <a:t>CONTENTS (TO BE COVERED) IN TECHNICAL CLASS - 2</a:t>
            </a:r>
            <a:endParaRPr lang="en-IN" sz="4000" b="1" dirty="0">
              <a:latin typeface="Times New Roman" pitchFamily="18" charset="0"/>
              <a:cs typeface="Times New Roman" pitchFamily="18" charset="0"/>
            </a:endParaRPr>
          </a:p>
        </p:txBody>
      </p:sp>
      <p:sp>
        <p:nvSpPr>
          <p:cNvPr id="11" name="Text Placeholder 10"/>
          <p:cNvSpPr>
            <a:spLocks noGrp="1"/>
          </p:cNvSpPr>
          <p:nvPr>
            <p:ph type="body" idx="1"/>
          </p:nvPr>
        </p:nvSpPr>
        <p:spPr>
          <a:xfrm>
            <a:off x="1098550" y="1054101"/>
            <a:ext cx="14699616" cy="6400800"/>
          </a:xfrm>
        </p:spPr>
        <p:txBody>
          <a:bodyPr/>
          <a:lstStyle/>
          <a:p>
            <a:pPr>
              <a:lnSpc>
                <a:spcPct val="150000"/>
              </a:lnSpc>
            </a:pPr>
            <a:r>
              <a:rPr lang="en-US" altLang="en-US" b="1" dirty="0" smtClean="0">
                <a:solidFill>
                  <a:schemeClr val="tx1"/>
                </a:solidFill>
                <a:latin typeface="Times New Roman" pitchFamily="18" charset="0"/>
                <a:cs typeface="Times New Roman" pitchFamily="18" charset="0"/>
              </a:rPr>
              <a:t>FUNCTION MODELING</a:t>
            </a:r>
            <a:endParaRPr lang="en-IN" altLang="en-US" b="1" dirty="0" smtClean="0">
              <a:solidFill>
                <a:schemeClr val="tx1"/>
              </a:solidFill>
              <a:latin typeface="Times New Roman" pitchFamily="18" charset="0"/>
              <a:cs typeface="Times New Roman" pitchFamily="18" charset="0"/>
            </a:endParaRPr>
          </a:p>
          <a:p>
            <a:pPr>
              <a:lnSpc>
                <a:spcPct val="150000"/>
              </a:lnSpc>
            </a:pPr>
            <a:r>
              <a:rPr lang="en-IN" altLang="en-US" b="1" dirty="0" smtClean="0">
                <a:solidFill>
                  <a:schemeClr val="tx1"/>
                </a:solidFill>
                <a:latin typeface="Times New Roman" pitchFamily="18" charset="0"/>
                <a:cs typeface="Times New Roman" pitchFamily="18" charset="0"/>
              </a:rPr>
              <a:t>DFD (DATA FLOW DIAGRAM)</a:t>
            </a:r>
          </a:p>
          <a:p>
            <a:pPr>
              <a:lnSpc>
                <a:spcPct val="150000"/>
              </a:lnSpc>
            </a:pPr>
            <a:r>
              <a:rPr lang="en-US" altLang="en-US" b="1" dirty="0" smtClean="0">
                <a:solidFill>
                  <a:schemeClr val="tx1"/>
                </a:solidFill>
                <a:latin typeface="Times New Roman" pitchFamily="18" charset="0"/>
                <a:cs typeface="Times New Roman" pitchFamily="18" charset="0"/>
              </a:rPr>
              <a:t>DFD SYMBOLS &amp;NOTATION</a:t>
            </a:r>
          </a:p>
          <a:p>
            <a:pPr>
              <a:lnSpc>
                <a:spcPct val="150000"/>
              </a:lnSpc>
            </a:pPr>
            <a:r>
              <a:rPr lang="en-US" altLang="en-US" b="1" dirty="0" smtClean="0">
                <a:solidFill>
                  <a:schemeClr val="tx1"/>
                </a:solidFill>
                <a:latin typeface="Times New Roman" pitchFamily="18" charset="0"/>
                <a:cs typeface="Times New Roman" pitchFamily="18" charset="0"/>
              </a:rPr>
              <a:t>LEVELS OF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0 – LEVEL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1 – LEVEL DFD</a:t>
            </a:r>
            <a:endParaRPr lang="en-IN" altLang="en-US" b="1" dirty="0" smtClean="0">
              <a:solidFill>
                <a:schemeClr val="tx1"/>
              </a:solidFill>
              <a:latin typeface="Times New Roman" pitchFamily="18" charset="0"/>
              <a:cs typeface="Times New Roman" pitchFamily="18" charset="0"/>
            </a:endParaRPr>
          </a:p>
          <a:p>
            <a:pPr>
              <a:lnSpc>
                <a:spcPct val="150000"/>
              </a:lnSpc>
            </a:pPr>
            <a:r>
              <a:rPr lang="en-US" altLang="en-US" b="1" dirty="0" smtClean="0">
                <a:solidFill>
                  <a:schemeClr val="tx1"/>
                </a:solidFill>
                <a:latin typeface="Times New Roman" pitchFamily="18" charset="0"/>
                <a:cs typeface="Times New Roman" pitchFamily="18" charset="0"/>
              </a:rPr>
              <a:t>2 – LEVEL DFD</a:t>
            </a:r>
          </a:p>
          <a:p>
            <a:pPr>
              <a:lnSpc>
                <a:spcPct val="150000"/>
              </a:lnSpc>
            </a:pPr>
            <a:r>
              <a:rPr lang="en-US" altLang="en-US" b="1" dirty="0" smtClean="0">
                <a:solidFill>
                  <a:schemeClr val="tx1"/>
                </a:solidFill>
                <a:latin typeface="Times New Roman" pitchFamily="18" charset="0"/>
                <a:cs typeface="Times New Roman" pitchFamily="18" charset="0"/>
              </a:rPr>
              <a:t>TYPES OF DFD – LOGICAL DFD</a:t>
            </a:r>
          </a:p>
          <a:p>
            <a:pPr>
              <a:lnSpc>
                <a:spcPct val="150000"/>
              </a:lnSpc>
            </a:pPr>
            <a:r>
              <a:rPr lang="en-US" altLang="en-US" b="1" dirty="0" smtClean="0">
                <a:solidFill>
                  <a:schemeClr val="tx1"/>
                </a:solidFill>
                <a:latin typeface="Times New Roman" pitchFamily="18" charset="0"/>
                <a:cs typeface="Times New Roman" pitchFamily="18" charset="0"/>
              </a:rPr>
              <a:t>TYPES OF DFD – PHYSICAL DFD</a:t>
            </a:r>
            <a:endParaRPr lang="en-IN" altLang="en-US" b="1" dirty="0" smtClean="0">
              <a:solidFill>
                <a:schemeClr val="tx1"/>
              </a:solidFill>
              <a:latin typeface="Times New Roman" pitchFamily="18" charset="0"/>
              <a:cs typeface="Times New Roman" pitchFamily="18" charset="0"/>
            </a:endParaRPr>
          </a:p>
          <a:p>
            <a:endParaRPr lang="en-IN" altLang="en-US" sz="2800" b="1" dirty="0" smtClean="0">
              <a:solidFill>
                <a:srgbClr val="FF0000"/>
              </a:solidFill>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altLang="en-US"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
        <p:nvSpPr>
          <p:cNvPr id="9"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
        <p:nvSpPr>
          <p:cNvPr id="8" name="Slide Number Placeholder 7"/>
          <p:cNvSpPr>
            <a:spLocks noGrp="1"/>
          </p:cNvSpPr>
          <p:nvPr>
            <p:ph type="sldNum" sz="quarter" idx="12"/>
          </p:nvPr>
        </p:nvSpPr>
        <p:spPr/>
        <p:txBody>
          <a:bodyPr/>
          <a:lstStyle/>
          <a:p>
            <a:pPr>
              <a:defRPr/>
            </a:pPr>
            <a:fld id="{D90B7EE8-4285-4A01-8FCB-192D6F99640A}" type="slidenum">
              <a:rPr lang="en-IN" smtClean="0"/>
              <a:pPr>
                <a:defRPr/>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WHAT IS SOFTWARE?</a:t>
            </a:r>
            <a:endParaRPr lang="en-IN" sz="4000" b="1" dirty="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1"/>
            <a:ext cx="14706600" cy="6629400"/>
          </a:xfrm>
        </p:spPr>
        <p:txBody>
          <a:bodyPr/>
          <a:lstStyle/>
          <a:p>
            <a:pPr algn="just">
              <a:lnSpc>
                <a:spcPct val="150000"/>
              </a:lnSpc>
              <a:buNone/>
            </a:pPr>
            <a:r>
              <a:rPr lang="en-US" sz="3200" b="1" dirty="0" smtClean="0">
                <a:solidFill>
                  <a:schemeClr val="tx1"/>
                </a:solidFill>
                <a:latin typeface="Times New Roman" pitchFamily="18" charset="0"/>
                <a:cs typeface="Times New Roman" pitchFamily="18" charset="0"/>
              </a:rPr>
              <a:t>The product that software professionals build and then support over the long term.</a:t>
            </a:r>
          </a:p>
          <a:p>
            <a:pPr algn="just">
              <a:lnSpc>
                <a:spcPct val="150000"/>
              </a:lnSpc>
              <a:spcBef>
                <a:spcPct val="50000"/>
              </a:spcBef>
              <a:buNone/>
              <a:defRPr/>
            </a:pPr>
            <a:r>
              <a:rPr lang="en-US" sz="3200" b="1" dirty="0" smtClean="0">
                <a:solidFill>
                  <a:schemeClr val="tx1"/>
                </a:solidFill>
                <a:latin typeface="Times New Roman" pitchFamily="18" charset="0"/>
                <a:cs typeface="Times New Roman" pitchFamily="18" charset="0"/>
              </a:rPr>
              <a:t>Software encompasses: </a:t>
            </a:r>
          </a:p>
          <a:p>
            <a:pPr algn="just">
              <a:lnSpc>
                <a:spcPct val="150000"/>
              </a:lnSpc>
              <a:spcBef>
                <a:spcPct val="50000"/>
              </a:spcBef>
              <a:defRPr/>
            </a:pPr>
            <a:r>
              <a:rPr lang="en-US" sz="3200" dirty="0" smtClean="0">
                <a:solidFill>
                  <a:schemeClr val="tx1"/>
                </a:solidFill>
                <a:latin typeface="Times New Roman" pitchFamily="18" charset="0"/>
                <a:cs typeface="Times New Roman" pitchFamily="18" charset="0"/>
              </a:rPr>
              <a:t>(1) instructions (computer programs) that when executed provide desired features, function, and performance;  </a:t>
            </a:r>
          </a:p>
          <a:p>
            <a:pPr algn="just">
              <a:lnSpc>
                <a:spcPct val="150000"/>
              </a:lnSpc>
              <a:spcBef>
                <a:spcPct val="50000"/>
              </a:spcBef>
              <a:defRPr/>
            </a:pPr>
            <a:r>
              <a:rPr lang="en-US" sz="3200" dirty="0" smtClean="0">
                <a:solidFill>
                  <a:schemeClr val="tx1"/>
                </a:solidFill>
                <a:latin typeface="Times New Roman" pitchFamily="18" charset="0"/>
                <a:cs typeface="Times New Roman" pitchFamily="18" charset="0"/>
              </a:rPr>
              <a:t>(2) data structures that enable the programs to adequately store and manipulate information and </a:t>
            </a:r>
          </a:p>
          <a:p>
            <a:pPr algn="just">
              <a:lnSpc>
                <a:spcPct val="150000"/>
              </a:lnSpc>
              <a:spcBef>
                <a:spcPct val="50000"/>
              </a:spcBef>
              <a:defRPr/>
            </a:pPr>
            <a:r>
              <a:rPr lang="en-US" sz="3200" dirty="0" smtClean="0">
                <a:solidFill>
                  <a:schemeClr val="tx1"/>
                </a:solidFill>
                <a:latin typeface="Times New Roman" pitchFamily="18" charset="0"/>
                <a:cs typeface="Times New Roman" pitchFamily="18" charset="0"/>
              </a:rPr>
              <a:t>(3) documentation that describes the operation and use of the programs. </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7</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TYPES OF SOFTWARE PRODUCTS</a:t>
            </a:r>
            <a:endParaRPr lang="en-IN" sz="4000" b="1" dirty="0" err="1" smtClean="0">
              <a:latin typeface="Times New Roman" pitchFamily="18" charset="0"/>
              <a:cs typeface="Times New Roman" pitchFamily="18" charset="0"/>
            </a:endParaRPr>
          </a:p>
        </p:txBody>
      </p:sp>
      <p:sp>
        <p:nvSpPr>
          <p:cNvPr id="12" name="Text Placeholder 11"/>
          <p:cNvSpPr>
            <a:spLocks noGrp="1"/>
          </p:cNvSpPr>
          <p:nvPr>
            <p:ph type="body" idx="1"/>
          </p:nvPr>
        </p:nvSpPr>
        <p:spPr>
          <a:xfrm>
            <a:off x="1022350" y="1130300"/>
            <a:ext cx="14706600" cy="8420767"/>
          </a:xfrm>
        </p:spPr>
        <p:txBody>
          <a:bodyPr/>
          <a:lstStyle/>
          <a:p>
            <a:pPr marL="274320" indent="-274320" algn="just" fontAlgn="auto">
              <a:lnSpc>
                <a:spcPct val="150000"/>
              </a:lnSpc>
              <a:spcAft>
                <a:spcPts val="0"/>
              </a:spcAft>
              <a:buClr>
                <a:schemeClr val="accent3"/>
              </a:buClr>
              <a:buNone/>
              <a:defRPr/>
            </a:pPr>
            <a:r>
              <a:rPr lang="en-US" sz="3200" b="1" dirty="0" smtClean="0">
                <a:solidFill>
                  <a:schemeClr val="tx1"/>
                </a:solidFill>
                <a:latin typeface="Times New Roman" pitchFamily="18" charset="0"/>
                <a:cs typeface="Times New Roman" pitchFamily="18" charset="0"/>
              </a:rPr>
              <a:t>Generic products</a:t>
            </a:r>
          </a:p>
          <a:p>
            <a:pPr marL="640080" lvl="1" indent="-246888" algn="just" fontAlgn="auto">
              <a:lnSpc>
                <a:spcPct val="150000"/>
              </a:lnSpc>
              <a:spcAft>
                <a:spcPts val="0"/>
              </a:spcAft>
              <a:buFont typeface="Wingdings 2"/>
              <a:buChar char=""/>
              <a:defRPr/>
            </a:pPr>
            <a:r>
              <a:rPr lang="en-US" sz="3200" dirty="0" smtClean="0">
                <a:latin typeface="Times New Roman" pitchFamily="18" charset="0"/>
                <a:cs typeface="Times New Roman" pitchFamily="18" charset="0"/>
              </a:rPr>
              <a:t>Stand-alone systems that are marketed and sold to any customer who wishes to buy them.</a:t>
            </a:r>
          </a:p>
          <a:p>
            <a:pPr marL="640080" lvl="1" indent="-246888" algn="just" fontAlgn="auto">
              <a:lnSpc>
                <a:spcPct val="150000"/>
              </a:lnSpc>
              <a:spcAft>
                <a:spcPts val="0"/>
              </a:spcAft>
              <a:buFont typeface="Wingdings 2"/>
              <a:buChar char=""/>
              <a:defRPr/>
            </a:pPr>
            <a:r>
              <a:rPr lang="en-US" sz="3200" dirty="0" smtClean="0">
                <a:latin typeface="Times New Roman" pitchFamily="18" charset="0"/>
                <a:cs typeface="Times New Roman" pitchFamily="18" charset="0"/>
              </a:rPr>
              <a:t>Examples – PC software such as editing, graphics programs, project management tools; CAD software; software for specific markets such as appointments systems for dentists.</a:t>
            </a:r>
          </a:p>
          <a:p>
            <a:pPr marL="274320" indent="-274320" algn="just" fontAlgn="auto">
              <a:lnSpc>
                <a:spcPct val="150000"/>
              </a:lnSpc>
              <a:spcAft>
                <a:spcPts val="0"/>
              </a:spcAft>
              <a:buClr>
                <a:schemeClr val="accent3"/>
              </a:buClr>
              <a:buNone/>
              <a:defRPr/>
            </a:pPr>
            <a:r>
              <a:rPr lang="en-US" sz="3200" b="1" dirty="0" smtClean="0">
                <a:solidFill>
                  <a:schemeClr val="tx1"/>
                </a:solidFill>
                <a:latin typeface="Times New Roman" pitchFamily="18" charset="0"/>
                <a:cs typeface="Times New Roman" pitchFamily="18" charset="0"/>
              </a:rPr>
              <a:t>Customized products</a:t>
            </a:r>
          </a:p>
          <a:p>
            <a:pPr marL="640080" lvl="1" indent="-246888" algn="just" fontAlgn="auto">
              <a:lnSpc>
                <a:spcPct val="150000"/>
              </a:lnSpc>
              <a:spcAft>
                <a:spcPts val="0"/>
              </a:spcAft>
              <a:buFont typeface="Wingdings 2"/>
              <a:buChar char=""/>
              <a:defRPr/>
            </a:pPr>
            <a:r>
              <a:rPr lang="en-US" sz="3200" dirty="0" smtClean="0">
                <a:latin typeface="Times New Roman" pitchFamily="18" charset="0"/>
                <a:cs typeface="Times New Roman" pitchFamily="18" charset="0"/>
              </a:rPr>
              <a:t>Software that is commissioned by a specific customer to meet their own needs. </a:t>
            </a:r>
          </a:p>
          <a:p>
            <a:pPr marL="640080" lvl="1" indent="-246888" algn="just" fontAlgn="auto">
              <a:spcAft>
                <a:spcPts val="0"/>
              </a:spcAft>
              <a:buFont typeface="Wingdings 2"/>
              <a:buChar char=""/>
              <a:defRPr/>
            </a:pPr>
            <a:r>
              <a:rPr lang="en-US" sz="3200" dirty="0" smtClean="0">
                <a:latin typeface="Times New Roman" pitchFamily="18" charset="0"/>
                <a:cs typeface="Times New Roman" pitchFamily="18" charset="0"/>
              </a:rPr>
              <a:t>Examples – embedded control systems, air traffic control software, traffic monitoring systems.</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8</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4"/>
          <p:cNvSpPr txBox="1">
            <a:spLocks noChangeArrowheads="1"/>
          </p:cNvSpPr>
          <p:nvPr/>
        </p:nvSpPr>
        <p:spPr bwMode="auto">
          <a:xfrm>
            <a:off x="14871700" y="8496300"/>
            <a:ext cx="138113" cy="258763"/>
          </a:xfrm>
          <a:prstGeom prst="rect">
            <a:avLst/>
          </a:prstGeom>
          <a:noFill/>
          <a:ln w="9525">
            <a:noFill/>
            <a:miter lim="800000"/>
            <a:headEnd/>
            <a:tailEnd/>
          </a:ln>
        </p:spPr>
        <p:txBody>
          <a:bodyPr lIns="0" tIns="12686" rIns="0" bIns="0">
            <a:spAutoFit/>
          </a:bodyPr>
          <a:lstStyle/>
          <a:p>
            <a:pPr marL="11113">
              <a:spcBef>
                <a:spcPts val="100"/>
              </a:spcBef>
            </a:pPr>
            <a:r>
              <a:rPr lang="en-US" sz="1600">
                <a:solidFill>
                  <a:srgbClr val="898989"/>
                </a:solidFill>
              </a:rPr>
              <a:t>1</a:t>
            </a:r>
            <a:endParaRPr lang="en-US" sz="1600"/>
          </a:p>
        </p:txBody>
      </p:sp>
      <p:grpSp>
        <p:nvGrpSpPr>
          <p:cNvPr id="2" name="object 5"/>
          <p:cNvGrpSpPr>
            <a:grpSpLocks/>
          </p:cNvGrpSpPr>
          <p:nvPr/>
        </p:nvGrpSpPr>
        <p:grpSpPr bwMode="auto">
          <a:xfrm>
            <a:off x="0" y="0"/>
            <a:ext cx="16217900" cy="9118600"/>
            <a:chOff x="0" y="0"/>
            <a:chExt cx="16217900" cy="9118600"/>
          </a:xfrm>
        </p:grpSpPr>
        <p:sp>
          <p:nvSpPr>
            <p:cNvPr id="5127" name="object 6"/>
            <p:cNvSpPr>
              <a:spLocks noChangeArrowheads="1"/>
            </p:cNvSpPr>
            <p:nvPr/>
          </p:nvSpPr>
          <p:spPr bwMode="auto">
            <a:xfrm>
              <a:off x="0" y="0"/>
              <a:ext cx="1003300" cy="9118600"/>
            </a:xfrm>
            <a:prstGeom prst="rect">
              <a:avLst/>
            </a:prstGeom>
            <a:blipFill dpi="0" rotWithShape="1">
              <a:blip r:embed="rId2"/>
              <a:srcRect/>
              <a:stretch>
                <a:fillRect/>
              </a:stretch>
            </a:blipFill>
            <a:ln w="9525">
              <a:noFill/>
              <a:miter lim="800000"/>
              <a:headEnd/>
              <a:tailEnd/>
            </a:ln>
          </p:spPr>
          <p:txBody>
            <a:bodyPr lIns="0" tIns="0" rIns="0" bIns="0"/>
            <a:lstStyle/>
            <a:p>
              <a:endParaRPr lang="en-US">
                <a:latin typeface="Calibri" pitchFamily="34" charset="0"/>
              </a:endParaRPr>
            </a:p>
          </p:txBody>
        </p:sp>
        <p:sp>
          <p:nvSpPr>
            <p:cNvPr id="5128" name="object 7"/>
            <p:cNvSpPr>
              <a:spLocks noChangeArrowheads="1"/>
            </p:cNvSpPr>
            <p:nvPr/>
          </p:nvSpPr>
          <p:spPr bwMode="auto">
            <a:xfrm>
              <a:off x="939800" y="8458200"/>
              <a:ext cx="15278100" cy="660400"/>
            </a:xfrm>
            <a:custGeom>
              <a:avLst/>
              <a:gdLst>
                <a:gd name="T0" fmla="*/ 0 w 15278100"/>
                <a:gd name="T1" fmla="*/ 0 h 660400"/>
                <a:gd name="T2" fmla="*/ 15278100 w 15278100"/>
                <a:gd name="T3" fmla="*/ 660400 h 660400"/>
              </a:gdLst>
              <a:ahLst/>
              <a:cxnLst/>
              <a:rect l="T0" t="T1" r="T2" b="T3"/>
              <a:pathLst>
                <a:path w="15278100" h="660400">
                  <a:moveTo>
                    <a:pt x="15278100" y="0"/>
                  </a:moveTo>
                  <a:lnTo>
                    <a:pt x="0" y="0"/>
                  </a:lnTo>
                  <a:lnTo>
                    <a:pt x="0" y="660400"/>
                  </a:lnTo>
                  <a:lnTo>
                    <a:pt x="15278100" y="660400"/>
                  </a:lnTo>
                  <a:lnTo>
                    <a:pt x="15278100" y="0"/>
                  </a:lnTo>
                  <a:close/>
                </a:path>
              </a:pathLst>
            </a:custGeom>
            <a:solidFill>
              <a:srgbClr val="FFFF00"/>
            </a:solidFill>
            <a:ln w="9525">
              <a:noFill/>
              <a:miter lim="800000"/>
              <a:headEnd/>
              <a:tailEnd/>
            </a:ln>
          </p:spPr>
          <p:txBody>
            <a:bodyPr lIns="0" tIns="0" rIns="0" bIns="0"/>
            <a:lstStyle/>
            <a:p>
              <a:endParaRPr lang="en-US">
                <a:latin typeface="Calibri" pitchFamily="34" charset="0"/>
              </a:endParaRPr>
            </a:p>
          </p:txBody>
        </p:sp>
      </p:grpSp>
      <p:sp>
        <p:nvSpPr>
          <p:cNvPr id="5125" name="TextBox 12"/>
          <p:cNvSpPr txBox="1">
            <a:spLocks noChangeArrowheads="1"/>
          </p:cNvSpPr>
          <p:nvPr/>
        </p:nvSpPr>
        <p:spPr bwMode="auto">
          <a:xfrm>
            <a:off x="1250950" y="292100"/>
            <a:ext cx="14249400" cy="707886"/>
          </a:xfrm>
          <a:prstGeom prst="rect">
            <a:avLst/>
          </a:prstGeom>
          <a:noFill/>
          <a:ln w="9525">
            <a:noFill/>
            <a:miter lim="800000"/>
            <a:headEnd/>
            <a:tailEnd/>
          </a:ln>
        </p:spPr>
        <p:txBody>
          <a:bodyPr>
            <a:spAutoFit/>
          </a:bodyPr>
          <a:lstStyle/>
          <a:p>
            <a:r>
              <a:rPr lang="en-US" sz="4000" b="1" dirty="0" smtClean="0">
                <a:latin typeface="Times New Roman" pitchFamily="18" charset="0"/>
                <a:cs typeface="Times New Roman" pitchFamily="18" charset="0"/>
              </a:rPr>
              <a:t>SOFTWARE ENGINEERING DEFINITION</a:t>
            </a:r>
            <a:endParaRPr lang="en-IN" sz="4000" b="1" dirty="0" smtClean="0">
              <a:latin typeface="Times New Roman" pitchFamily="18" charset="0"/>
              <a:cs typeface="Times New Roman" pitchFamily="18" charset="0"/>
            </a:endParaRPr>
          </a:p>
        </p:txBody>
      </p:sp>
      <p:sp>
        <p:nvSpPr>
          <p:cNvPr id="12" name="Text Placeholder 11"/>
          <p:cNvSpPr>
            <a:spLocks noGrp="1"/>
          </p:cNvSpPr>
          <p:nvPr>
            <p:ph type="body" idx="1"/>
          </p:nvPr>
        </p:nvSpPr>
        <p:spPr>
          <a:xfrm>
            <a:off x="946150" y="1587501"/>
            <a:ext cx="14706600" cy="9508757"/>
          </a:xfrm>
        </p:spPr>
        <p:txBody>
          <a:bodyPr/>
          <a:lstStyle/>
          <a:p>
            <a:pPr eaLnBrk="1" hangingPunct="1">
              <a:buNone/>
              <a:defRPr/>
            </a:pPr>
            <a:r>
              <a:rPr lang="en-US" sz="3200" b="1" dirty="0" smtClean="0">
                <a:solidFill>
                  <a:schemeClr val="tx1"/>
                </a:solidFill>
                <a:latin typeface="Times New Roman" pitchFamily="18" charset="0"/>
                <a:cs typeface="Times New Roman" pitchFamily="18" charset="0"/>
              </a:rPr>
              <a:t>The IEEE definition:</a:t>
            </a:r>
          </a:p>
          <a:p>
            <a:pPr lvl="1" algn="just" eaLnBrk="1" hangingPunct="1">
              <a:lnSpc>
                <a:spcPct val="150000"/>
              </a:lnSpc>
              <a:spcBef>
                <a:spcPts val="300"/>
              </a:spcBef>
              <a:buNone/>
              <a:defRPr/>
            </a:pPr>
            <a:r>
              <a:rPr lang="en-US" sz="3200" dirty="0" smtClean="0">
                <a:latin typeface="Times New Roman" pitchFamily="18" charset="0"/>
                <a:cs typeface="Times New Roman" pitchFamily="18" charset="0"/>
              </a:rPr>
              <a:t>Software Engineering: The application of a systematic, disciplined, quantifiable approach to the development, operation, and maintenance of software; that is, the application of engineering to software.</a:t>
            </a:r>
          </a:p>
          <a:p>
            <a:pPr eaLnBrk="1" hangingPunct="1">
              <a:buNone/>
              <a:defRPr/>
            </a:pPr>
            <a:endParaRPr lang="en-IN" sz="3200" dirty="0" smtClean="0">
              <a:latin typeface="Times New Roman" pitchFamily="18" charset="0"/>
              <a:cs typeface="Times New Roman" pitchFamily="18" charset="0"/>
            </a:endParaRPr>
          </a:p>
          <a:p>
            <a:pPr eaLnBrk="1" hangingPunct="1">
              <a:buNone/>
              <a:defRPr/>
            </a:pPr>
            <a:r>
              <a:rPr lang="en-US" sz="3200" b="1" dirty="0" smtClean="0">
                <a:solidFill>
                  <a:schemeClr val="tx1"/>
                </a:solidFill>
                <a:latin typeface="Times New Roman" pitchFamily="18" charset="0"/>
                <a:cs typeface="Times New Roman" pitchFamily="18" charset="0"/>
              </a:rPr>
              <a:t>The seminal definition:</a:t>
            </a:r>
          </a:p>
          <a:p>
            <a:pPr lvl="1" algn="just" eaLnBrk="1" hangingPunct="1">
              <a:lnSpc>
                <a:spcPct val="150000"/>
              </a:lnSpc>
              <a:buNone/>
            </a:pPr>
            <a:r>
              <a:rPr lang="en-US" sz="3200" dirty="0" smtClean="0">
                <a:latin typeface="Times New Roman" pitchFamily="18" charset="0"/>
                <a:cs typeface="Times New Roman" pitchFamily="18" charset="0"/>
              </a:rPr>
              <a:t>[Software engineering is] the establishment and use of sound engineering principles in order to obtain economically software that is reliable and works efficiently on real machines.</a:t>
            </a:r>
          </a:p>
          <a:p>
            <a:pPr lvl="1" algn="just" eaLnBrk="1" hangingPunct="1">
              <a:lnSpc>
                <a:spcPct val="150000"/>
              </a:lnSpc>
              <a:spcBef>
                <a:spcPts val="300"/>
              </a:spcBef>
              <a:buNone/>
              <a:defRPr/>
            </a:pPr>
            <a:endParaRPr lang="en-US" sz="3200" dirty="0" smtClean="0">
              <a:latin typeface="Times New Roman" pitchFamily="18" charset="0"/>
              <a:cs typeface="Times New Roman" pitchFamily="18" charset="0"/>
            </a:endParaRPr>
          </a:p>
          <a:p>
            <a:pPr lvl="1" eaLnBrk="1" hangingPunct="1">
              <a:spcBef>
                <a:spcPts val="300"/>
              </a:spcBef>
              <a:buNone/>
              <a:defRPr/>
            </a:pPr>
            <a:endParaRPr lang="en-US" i="1" dirty="0" smtClean="0">
              <a:ea typeface="ＭＳ Ｐゴシック" charset="-128"/>
            </a:endParaRPr>
          </a:p>
          <a:p>
            <a:pPr algn="just">
              <a:lnSpc>
                <a:spcPct val="150000"/>
              </a:lnSpc>
              <a:spcBef>
                <a:spcPct val="50000"/>
              </a:spcBef>
              <a:defRPr/>
            </a:pPr>
            <a:r>
              <a:rPr lang="en-US" sz="3200" dirty="0" smtClean="0">
                <a:solidFill>
                  <a:schemeClr val="tx1"/>
                </a:solidFill>
                <a:latin typeface="Times New Roman" pitchFamily="18" charset="0"/>
                <a:cs typeface="Times New Roman" pitchFamily="18" charset="0"/>
              </a:rPr>
              <a:t>. </a:t>
            </a:r>
          </a:p>
          <a:p>
            <a:pPr>
              <a:buNone/>
            </a:pPr>
            <a:endParaRPr lang="en-IN" sz="3200" b="1" dirty="0" smtClean="0">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pPr>
              <a:defRPr/>
            </a:pPr>
            <a:fld id="{87369A1E-A026-4799-8593-3B0600F71384}" type="slidenum">
              <a:rPr lang="en-IN" smtClean="0"/>
              <a:pPr>
                <a:defRPr/>
              </a:pPr>
              <a:t>9</a:t>
            </a:fld>
            <a:endParaRPr lang="en-IN"/>
          </a:p>
        </p:txBody>
      </p:sp>
      <p:sp>
        <p:nvSpPr>
          <p:cNvPr id="13" name="Footer Placeholder 11"/>
          <p:cNvSpPr>
            <a:spLocks noGrp="1"/>
          </p:cNvSpPr>
          <p:nvPr>
            <p:ph type="ftr" sz="quarter" idx="10"/>
          </p:nvPr>
        </p:nvSpPr>
        <p:spPr>
          <a:xfrm>
            <a:off x="5513388" y="8480425"/>
            <a:ext cx="5191125" cy="600164"/>
          </a:xfrm>
        </p:spPr>
        <p:txBody>
          <a:bodyPr/>
          <a:lstStyle/>
          <a:p>
            <a:pPr>
              <a:defRPr/>
            </a:pPr>
            <a:r>
              <a:rPr lang="en-US" sz="2000" dirty="0" err="1">
                <a:latin typeface="Times New Roman" pitchFamily="18" charset="0"/>
                <a:cs typeface="Times New Roman" pitchFamily="18" charset="0"/>
              </a:rPr>
              <a:t>Madhu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Choudhary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Asst</a:t>
            </a:r>
            <a:r>
              <a:rPr lang="en-US" sz="2000" dirty="0" smtClean="0">
                <a:latin typeface="Times New Roman" pitchFamily="18" charset="0"/>
                <a:cs typeface="Times New Roman" pitchFamily="18" charset="0"/>
              </a:rPr>
              <a:t>. Prof., CSE</a:t>
            </a:r>
            <a:r>
              <a:rPr lang="en-IN" dirty="0" smtClean="0"/>
              <a:t>), </a:t>
            </a:r>
            <a:r>
              <a:rPr lang="en-IN" dirty="0"/>
              <a:t>JECRC, JAIPUR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2689</TotalTime>
  <Words>3082</Words>
  <Application>Microsoft Office PowerPoint</Application>
  <PresentationFormat>Custom</PresentationFormat>
  <Paragraphs>515</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ＭＳ Ｐゴシック</vt:lpstr>
      <vt:lpstr>Arial</vt:lpstr>
      <vt:lpstr>Arial Black</vt:lpstr>
      <vt:lpstr>Calibri</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KAPILGYANPEETH</dc:title>
  <dc:creator>harsh bathija</dc:creator>
  <cp:lastModifiedBy>JECRC2</cp:lastModifiedBy>
  <cp:revision>305</cp:revision>
  <dcterms:created xsi:type="dcterms:W3CDTF">2020-05-30T11:11:36Z</dcterms:created>
  <dcterms:modified xsi:type="dcterms:W3CDTF">2024-07-15T09:57:20Z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2020-05-30T00:00:00Z</vt:filetime>
  </property>
</Properties>
</file>