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4"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8A87A34-81AB-432B-8DAE-1953F412C126}" type="datetimeFigureOut">
              <a:rPr lang="en-US" dirty="0"/>
              <a:t>9/12/2025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9/12/2025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9/12/2025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9/12/2025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dirty="0"/>
              <a:t>9/12/2025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dirty="0"/>
              <a:t>9/12/2025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9/12/2025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9/12/2025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9/12/2025</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png" /><Relationship Id="rId1" Type="http://schemas.openxmlformats.org/officeDocument/2006/relationships/slideLayout" Target="../slideLayouts/slideLayout2.xml" /><Relationship Id="rId5" Type="http://schemas.openxmlformats.org/officeDocument/2006/relationships/image" Target="../media/image7.jpeg" /><Relationship Id="rId4" Type="http://schemas.openxmlformats.org/officeDocument/2006/relationships/image" Target="../media/image6.jpeg"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F17D2-E0A4-6C5A-AF1A-A7D3976F3489}"/>
              </a:ext>
            </a:extLst>
          </p:cNvPr>
          <p:cNvSpPr>
            <a:spLocks noGrp="1"/>
          </p:cNvSpPr>
          <p:nvPr>
            <p:ph type="ctrTitle"/>
          </p:nvPr>
        </p:nvSpPr>
        <p:spPr>
          <a:xfrm>
            <a:off x="1751012" y="848751"/>
            <a:ext cx="8689976" cy="1605145"/>
          </a:xfrm>
        </p:spPr>
        <p:txBody>
          <a:bodyPr>
            <a:normAutofit/>
          </a:bodyPr>
          <a:lstStyle/>
          <a:p>
            <a:r>
              <a:rPr lang="en-US" sz="7400">
                <a:solidFill>
                  <a:srgbClr val="00B0F0"/>
                </a:solidFill>
                <a:latin typeface="TW Cen MT"/>
              </a:rPr>
              <a:t>Digital Portfolio</a:t>
            </a:r>
            <a:endParaRPr lang="en-US">
              <a:solidFill>
                <a:srgbClr val="00B0F0"/>
              </a:solidFill>
            </a:endParaRPr>
          </a:p>
        </p:txBody>
      </p:sp>
      <p:sp>
        <p:nvSpPr>
          <p:cNvPr id="3" name="Subtitle 2">
            <a:extLst>
              <a:ext uri="{FF2B5EF4-FFF2-40B4-BE49-F238E27FC236}">
                <a16:creationId xmlns:a16="http://schemas.microsoft.com/office/drawing/2014/main" id="{EFA8538C-178D-66F5-DF8D-A7BEB514EFF5}"/>
              </a:ext>
            </a:extLst>
          </p:cNvPr>
          <p:cNvSpPr>
            <a:spLocks noGrp="1"/>
          </p:cNvSpPr>
          <p:nvPr>
            <p:ph type="subTitle" idx="1"/>
          </p:nvPr>
        </p:nvSpPr>
        <p:spPr>
          <a:xfrm>
            <a:off x="1389385" y="3886200"/>
            <a:ext cx="9051603" cy="2676039"/>
          </a:xfrm>
        </p:spPr>
        <p:txBody>
          <a:bodyPr vert="horz" lIns="91440" tIns="45720" rIns="91440" bIns="45720" rtlCol="0" anchor="t">
            <a:normAutofit/>
          </a:bodyPr>
          <a:lstStyle/>
          <a:p>
            <a:r>
              <a:rPr lang="en-US" b="1" dirty="0" err="1">
                <a:solidFill>
                  <a:schemeClr val="tx1"/>
                </a:solidFill>
              </a:rPr>
              <a:t>STuDENT</a:t>
            </a:r>
            <a:r>
              <a:rPr lang="en-US" b="1" dirty="0">
                <a:solidFill>
                  <a:schemeClr val="tx1"/>
                </a:solidFill>
              </a:rPr>
              <a:t> </a:t>
            </a:r>
            <a:r>
              <a:rPr lang="en-US" altLang="zh-CN" b="1" dirty="0" err="1">
                <a:solidFill>
                  <a:schemeClr val="tx1"/>
                </a:solidFill>
              </a:rPr>
              <a:t>NamE</a:t>
            </a:r>
            <a:r>
              <a:rPr lang="en-US" altLang="zh-CN" b="1" dirty="0">
                <a:solidFill>
                  <a:schemeClr val="tx1"/>
                </a:solidFill>
              </a:rPr>
              <a:t>:</a:t>
            </a:r>
            <a:r>
              <a:rPr lang="zh-CN" altLang="en-US" b="1" dirty="0">
                <a:solidFill>
                  <a:schemeClr val="tx1"/>
                </a:solidFill>
              </a:rPr>
              <a:t> </a:t>
            </a:r>
            <a:r>
              <a:rPr lang="en-US" altLang="zh-CN" b="1" dirty="0" err="1">
                <a:solidFill>
                  <a:schemeClr val="tx1"/>
                </a:solidFill>
              </a:rPr>
              <a:t>meenaloshani.s</a:t>
            </a:r>
            <a:endParaRPr lang="en-US" dirty="0">
              <a:solidFill>
                <a:schemeClr val="bg1">
                  <a:lumMod val="25000"/>
                </a:schemeClr>
              </a:solidFill>
            </a:endParaRPr>
          </a:p>
          <a:p>
            <a:r>
              <a:rPr lang="en-US" b="1" dirty="0">
                <a:solidFill>
                  <a:schemeClr val="tx1"/>
                </a:solidFill>
              </a:rPr>
              <a:t>                                   REGISTERNO AND NMID: </a:t>
            </a:r>
            <a:r>
              <a:rPr lang="en-US" altLang="zh-CN" b="1" dirty="0">
                <a:solidFill>
                  <a:schemeClr val="tx1">
                    <a:lumMod val="76000"/>
                    <a:lumOff val="24000"/>
                  </a:schemeClr>
                </a:solidFill>
              </a:rPr>
              <a:t>asunm117222401486</a:t>
            </a:r>
            <a:endParaRPr lang="en-US" dirty="0">
              <a:solidFill>
                <a:schemeClr val="tx1">
                  <a:lumMod val="76000"/>
                  <a:lumOff val="24000"/>
                </a:schemeClr>
              </a:solidFill>
            </a:endParaRPr>
          </a:p>
          <a:p>
            <a:r>
              <a:rPr lang="en-US" b="1" dirty="0">
                <a:solidFill>
                  <a:schemeClr val="tx1"/>
                </a:solidFill>
              </a:rPr>
              <a:t>                   Department:</a:t>
            </a:r>
            <a:r>
              <a:rPr lang="en-US" dirty="0"/>
              <a:t> </a:t>
            </a:r>
            <a:r>
              <a:rPr lang="en-US" dirty="0" err="1">
                <a:solidFill>
                  <a:schemeClr val="tx1">
                    <a:lumMod val="76000"/>
                    <a:lumOff val="24000"/>
                  </a:schemeClr>
                </a:solidFill>
              </a:rPr>
              <a:t>bsc</a:t>
            </a:r>
            <a:r>
              <a:rPr lang="en-US" dirty="0">
                <a:solidFill>
                  <a:schemeClr val="tx1">
                    <a:lumMod val="76000"/>
                    <a:lumOff val="24000"/>
                  </a:schemeClr>
                </a:solidFill>
              </a:rPr>
              <a:t> computer science</a:t>
            </a:r>
          </a:p>
          <a:p>
            <a:r>
              <a:rPr lang="en-US" b="1" dirty="0">
                <a:solidFill>
                  <a:schemeClr val="tx1"/>
                </a:solidFill>
              </a:rPr>
              <a:t>                                    College/university:</a:t>
            </a:r>
            <a:r>
              <a:rPr lang="en-US" dirty="0"/>
              <a:t> </a:t>
            </a:r>
            <a:r>
              <a:rPr lang="en-US" dirty="0">
                <a:solidFill>
                  <a:schemeClr val="tx1">
                    <a:lumMod val="76000"/>
                    <a:lumOff val="24000"/>
                  </a:schemeClr>
                </a:solidFill>
              </a:rPr>
              <a:t>Prof </a:t>
            </a:r>
            <a:r>
              <a:rPr lang="en-US" dirty="0" err="1">
                <a:solidFill>
                  <a:schemeClr val="tx1">
                    <a:lumMod val="76000"/>
                    <a:lumOff val="24000"/>
                  </a:schemeClr>
                </a:solidFill>
              </a:rPr>
              <a:t>dhanapalan</a:t>
            </a:r>
            <a:r>
              <a:rPr lang="en-US" dirty="0">
                <a:solidFill>
                  <a:schemeClr val="tx1">
                    <a:lumMod val="76000"/>
                    <a:lumOff val="24000"/>
                  </a:schemeClr>
                </a:solidFill>
              </a:rPr>
              <a:t> college of science and management/madras university.</a:t>
            </a:r>
          </a:p>
          <a:p>
            <a:endParaRPr lang="en-US" dirty="0"/>
          </a:p>
        </p:txBody>
      </p:sp>
    </p:spTree>
    <p:extLst>
      <p:ext uri="{BB962C8B-B14F-4D97-AF65-F5344CB8AC3E}">
        <p14:creationId xmlns:p14="http://schemas.microsoft.com/office/powerpoint/2010/main" val="1458251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929F69-6FDC-46BD-4F1A-646D2B684E22}"/>
              </a:ext>
            </a:extLst>
          </p:cNvPr>
          <p:cNvSpPr>
            <a:spLocks noGrp="1"/>
          </p:cNvSpPr>
          <p:nvPr>
            <p:ph sz="quarter" idx="13"/>
          </p:nvPr>
        </p:nvSpPr>
        <p:spPr>
          <a:xfrm>
            <a:off x="913774" y="920584"/>
            <a:ext cx="10363826" cy="5387225"/>
          </a:xfrm>
        </p:spPr>
        <p:txBody>
          <a:bodyPr vert="horz" lIns="91440" tIns="45720" rIns="91440" bIns="45720" rtlCol="0" anchor="t">
            <a:normAutofit fontScale="70000" lnSpcReduction="20000"/>
          </a:bodyPr>
          <a:lstStyle/>
          <a:p>
            <a:pPr algn="just"/>
            <a:r>
              <a:rPr lang="en-US" sz="3600">
                <a:ea typeface="+mn-lt"/>
                <a:cs typeface="+mn-lt"/>
              </a:rPr>
              <a:t>The design uses gradient backgrounds, soft shadows, and rounded corners to maintain a modern and attractive visual identity. White space is carefully applied between sections to avoid clutter, ensuring that the information flows smoothly. The resume download button is strategically placed in the Contact section, making it easy for recruiters or employers to access quickly.</a:t>
            </a:r>
            <a:endParaRPr lang="en-US"/>
          </a:p>
          <a:p>
            <a:pPr algn="just">
              <a:buClr>
                <a:srgbClr val="000000"/>
              </a:buClr>
            </a:pPr>
            <a:r>
              <a:rPr lang="en-US" sz="3600">
                <a:ea typeface="+mn-lt"/>
                <a:cs typeface="+mn-lt"/>
              </a:rPr>
              <a:t>The layout is fully responsive, adapting seamlessly to desktop, tablet, and mobile screens. Techniques like Flexbox and grid alignment ensure that elements remain properly structured, regardless of device size. Overall, the design achieves a balance between visual appeal, simplicity, and functionality, making the portfolio professional yet approachable. </a:t>
            </a:r>
            <a:endParaRPr lang="en-US"/>
          </a:p>
          <a:p>
            <a:pPr>
              <a:buClr>
                <a:srgbClr val="000000"/>
              </a:buClr>
            </a:pPr>
            <a:endParaRPr lang="en-US"/>
          </a:p>
        </p:txBody>
      </p:sp>
    </p:spTree>
    <p:extLst>
      <p:ext uri="{BB962C8B-B14F-4D97-AF65-F5344CB8AC3E}">
        <p14:creationId xmlns:p14="http://schemas.microsoft.com/office/powerpoint/2010/main" val="428244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31ACA-5278-89CD-73B8-25AADC7D4FAC}"/>
              </a:ext>
            </a:extLst>
          </p:cNvPr>
          <p:cNvSpPr>
            <a:spLocks noGrp="1"/>
          </p:cNvSpPr>
          <p:nvPr>
            <p:ph type="title"/>
          </p:nvPr>
        </p:nvSpPr>
        <p:spPr>
          <a:xfrm>
            <a:off x="268013" y="179399"/>
            <a:ext cx="13257467" cy="1970719"/>
          </a:xfrm>
        </p:spPr>
        <p:txBody>
          <a:bodyPr>
            <a:normAutofit/>
          </a:bodyPr>
          <a:lstStyle/>
          <a:p>
            <a:pPr algn="l"/>
            <a:r>
              <a:rPr lang="en-US" sz="7200">
                <a:ea typeface="+mj-lt"/>
                <a:cs typeface="+mj-lt"/>
              </a:rPr>
              <a:t>FEATURES AND Functionality</a:t>
            </a:r>
            <a:endParaRPr lang="en-US"/>
          </a:p>
          <a:p>
            <a:endParaRPr lang="en-US"/>
          </a:p>
        </p:txBody>
      </p:sp>
      <p:sp>
        <p:nvSpPr>
          <p:cNvPr id="3" name="Content Placeholder 2">
            <a:extLst>
              <a:ext uri="{FF2B5EF4-FFF2-40B4-BE49-F238E27FC236}">
                <a16:creationId xmlns:a16="http://schemas.microsoft.com/office/drawing/2014/main" id="{20CA7312-D239-67CC-A4B6-E160F0A4EA72}"/>
              </a:ext>
            </a:extLst>
          </p:cNvPr>
          <p:cNvSpPr>
            <a:spLocks noGrp="1"/>
          </p:cNvSpPr>
          <p:nvPr>
            <p:ph sz="quarter" idx="13"/>
          </p:nvPr>
        </p:nvSpPr>
        <p:spPr>
          <a:xfrm>
            <a:off x="913774" y="2005465"/>
            <a:ext cx="10363826" cy="4857700"/>
          </a:xfrm>
        </p:spPr>
        <p:txBody>
          <a:bodyPr vert="horz" lIns="91440" tIns="45720" rIns="91440" bIns="45720" rtlCol="0" anchor="t">
            <a:normAutofit fontScale="70000" lnSpcReduction="20000"/>
          </a:bodyPr>
          <a:lstStyle/>
          <a:p>
            <a:pPr algn="just"/>
            <a:r>
              <a:rPr lang="en-US" sz="4200">
                <a:ea typeface="+mn-lt"/>
                <a:cs typeface="+mn-lt"/>
              </a:rPr>
              <a:t>The Digital Portfolio is designed with a focus on usability, interactivity, and professional presentation. Its main features and functionalities include:</a:t>
            </a:r>
            <a:endParaRPr lang="en-US"/>
          </a:p>
          <a:p>
            <a:pPr algn="just">
              <a:buClr>
                <a:srgbClr val="000000"/>
              </a:buClr>
            </a:pPr>
            <a:r>
              <a:rPr lang="en-US" sz="4200">
                <a:ea typeface="+mn-lt"/>
                <a:cs typeface="+mn-lt"/>
              </a:rPr>
              <a:t>Profile Header with Branding: Displays a profile photo, name, and professional tagline, creating a strong first impression.</a:t>
            </a:r>
            <a:endParaRPr lang="en-US"/>
          </a:p>
          <a:p>
            <a:pPr algn="just">
              <a:buClr>
                <a:srgbClr val="000000"/>
              </a:buClr>
            </a:pPr>
            <a:r>
              <a:rPr lang="en-US" sz="4200">
                <a:ea typeface="+mn-lt"/>
                <a:cs typeface="+mn-lt"/>
              </a:rPr>
              <a:t>Dark Mode Toggle: A switch located at the top-right corner allows users to switch between light and dark themes, enhancing accessibility and user comfort.</a:t>
            </a:r>
            <a:endParaRPr lang="en-US"/>
          </a:p>
          <a:p>
            <a:pPr>
              <a:buClr>
                <a:srgbClr val="000000"/>
              </a:buClr>
            </a:pPr>
            <a:endParaRPr lang="en-US"/>
          </a:p>
        </p:txBody>
      </p:sp>
    </p:spTree>
    <p:extLst>
      <p:ext uri="{BB962C8B-B14F-4D97-AF65-F5344CB8AC3E}">
        <p14:creationId xmlns:p14="http://schemas.microsoft.com/office/powerpoint/2010/main" val="4118068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F98720-0C3C-AF53-7818-A361BF381290}"/>
              </a:ext>
            </a:extLst>
          </p:cNvPr>
          <p:cNvSpPr>
            <a:spLocks noGrp="1"/>
          </p:cNvSpPr>
          <p:nvPr>
            <p:ph sz="quarter" idx="13"/>
          </p:nvPr>
        </p:nvSpPr>
        <p:spPr>
          <a:xfrm>
            <a:off x="913774" y="1256381"/>
            <a:ext cx="10363826" cy="5128919"/>
          </a:xfrm>
        </p:spPr>
        <p:txBody>
          <a:bodyPr vert="horz" lIns="91440" tIns="45720" rIns="91440" bIns="45720" rtlCol="0" anchor="t">
            <a:normAutofit fontScale="77500" lnSpcReduction="20000"/>
          </a:bodyPr>
          <a:lstStyle/>
          <a:p>
            <a:pPr algn="just"/>
            <a:r>
              <a:rPr lang="en-US" sz="3600">
                <a:ea typeface="+mn-lt"/>
                <a:cs typeface="+mn-lt"/>
              </a:rPr>
              <a:t>Responsive Design: Built with HTML, CSS, and Flexbox techniques to ensure the portfolio adapts seamlessly across desktop, tablet, and mobile devices.</a:t>
            </a:r>
            <a:endParaRPr lang="en-US"/>
          </a:p>
          <a:p>
            <a:pPr algn="just">
              <a:buClr>
                <a:srgbClr val="000000"/>
              </a:buClr>
            </a:pPr>
            <a:r>
              <a:rPr lang="en-US" sz="3600">
                <a:ea typeface="+mn-lt"/>
                <a:cs typeface="+mn-lt"/>
              </a:rPr>
              <a:t>Navigation Bar: A fixed menu bar provides smooth and quick navigation to different sections like About, Education, Certificates, Projects, and Contact.</a:t>
            </a:r>
            <a:endParaRPr lang="en-US"/>
          </a:p>
          <a:p>
            <a:pPr algn="just">
              <a:buClr>
                <a:srgbClr val="000000"/>
              </a:buClr>
            </a:pPr>
            <a:r>
              <a:rPr lang="en-US" sz="3600">
                <a:ea typeface="+mn-lt"/>
                <a:cs typeface="+mn-lt"/>
              </a:rPr>
              <a:t>Card-Based Sections: Information such as education, certificates, and projects is presented in clean card layouts for readability and a professional appearance. </a:t>
            </a:r>
            <a:endParaRPr lang="en-US"/>
          </a:p>
          <a:p>
            <a:pPr>
              <a:buClr>
                <a:srgbClr val="000000"/>
              </a:buClr>
            </a:pPr>
            <a:endParaRPr lang="en-US"/>
          </a:p>
        </p:txBody>
      </p:sp>
    </p:spTree>
    <p:extLst>
      <p:ext uri="{BB962C8B-B14F-4D97-AF65-F5344CB8AC3E}">
        <p14:creationId xmlns:p14="http://schemas.microsoft.com/office/powerpoint/2010/main" val="2164873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215836-259A-A794-F144-D2BE7C7B8545}"/>
              </a:ext>
            </a:extLst>
          </p:cNvPr>
          <p:cNvSpPr>
            <a:spLocks noGrp="1"/>
          </p:cNvSpPr>
          <p:nvPr>
            <p:ph sz="quarter" idx="13"/>
          </p:nvPr>
        </p:nvSpPr>
        <p:spPr>
          <a:xfrm>
            <a:off x="913774" y="1256381"/>
            <a:ext cx="10363826" cy="4922275"/>
          </a:xfrm>
        </p:spPr>
        <p:txBody>
          <a:bodyPr vert="horz" lIns="91440" tIns="45720" rIns="91440" bIns="45720" rtlCol="0" anchor="t">
            <a:normAutofit fontScale="70000" lnSpcReduction="20000"/>
          </a:bodyPr>
          <a:lstStyle/>
          <a:p>
            <a:pPr algn="just"/>
            <a:r>
              <a:rPr lang="en-US" sz="4100">
                <a:ea typeface="+mn-lt"/>
                <a:cs typeface="+mn-lt"/>
              </a:rPr>
              <a:t>Resume Download Button: A dedicated button in the Contact section enables recruiters to download the resume instantly in PDF or Word format.</a:t>
            </a:r>
            <a:endParaRPr lang="en-US"/>
          </a:p>
          <a:p>
            <a:pPr algn="just">
              <a:buClr>
                <a:srgbClr val="000000"/>
              </a:buClr>
            </a:pPr>
            <a:r>
              <a:rPr lang="en-US" sz="4100">
                <a:ea typeface="+mn-lt"/>
                <a:cs typeface="+mn-lt"/>
              </a:rPr>
              <a:t>Interactive Elements: Hover effects, smooth transitions, and button highlights make the portfolio engaging and modern.</a:t>
            </a:r>
            <a:endParaRPr lang="en-US"/>
          </a:p>
          <a:p>
            <a:pPr>
              <a:buClr>
                <a:srgbClr val="000000"/>
              </a:buClr>
            </a:pPr>
            <a:r>
              <a:rPr lang="en-US" sz="4100">
                <a:ea typeface="+mn-lt"/>
                <a:cs typeface="+mn-lt"/>
              </a:rPr>
              <a:t>Project Showcasing: Dedicated project section highlights problem statements, overviews, tools used, and results, making it easy to demonstrate practical skills</a:t>
            </a:r>
            <a:endParaRPr lang="en-US"/>
          </a:p>
        </p:txBody>
      </p:sp>
    </p:spTree>
    <p:extLst>
      <p:ext uri="{BB962C8B-B14F-4D97-AF65-F5344CB8AC3E}">
        <p14:creationId xmlns:p14="http://schemas.microsoft.com/office/powerpoint/2010/main" val="1075060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9412FB-3143-2304-4AAD-C3721343C56A}"/>
              </a:ext>
            </a:extLst>
          </p:cNvPr>
          <p:cNvSpPr>
            <a:spLocks noGrp="1"/>
          </p:cNvSpPr>
          <p:nvPr>
            <p:ph sz="quarter" idx="13"/>
          </p:nvPr>
        </p:nvSpPr>
        <p:spPr>
          <a:xfrm>
            <a:off x="668384" y="1398448"/>
            <a:ext cx="10363826" cy="4586480"/>
          </a:xfrm>
        </p:spPr>
        <p:txBody>
          <a:bodyPr vert="horz" lIns="91440" tIns="45720" rIns="91440" bIns="45720" rtlCol="0" anchor="t">
            <a:normAutofit fontScale="85000" lnSpcReduction="10000"/>
          </a:bodyPr>
          <a:lstStyle/>
          <a:p>
            <a:pPr algn="just"/>
            <a:r>
              <a:rPr lang="en-US" sz="4200">
                <a:ea typeface="+mn-lt"/>
                <a:cs typeface="+mn-lt"/>
              </a:rPr>
              <a:t>Minimalist Design Principle: Clear typography, proper spacing, and pastel-to-dark theme gradients keep the portfolio visually appealing yet distraction-free.</a:t>
            </a:r>
            <a:endParaRPr lang="en-US"/>
          </a:p>
          <a:p>
            <a:pPr algn="just">
              <a:buClr>
                <a:srgbClr val="000000"/>
              </a:buClr>
            </a:pPr>
            <a:r>
              <a:rPr lang="en-US" sz="4200">
                <a:ea typeface="+mn-lt"/>
                <a:cs typeface="+mn-lt"/>
              </a:rPr>
              <a:t>Accessibility Support: Sufficient contrast in dark mode and mobile-friendly layout ensure easy navigation for all users. </a:t>
            </a:r>
            <a:endParaRPr lang="en-US"/>
          </a:p>
          <a:p>
            <a:pPr>
              <a:buClr>
                <a:srgbClr val="000000"/>
              </a:buClr>
            </a:pPr>
            <a:endParaRPr lang="en-US"/>
          </a:p>
        </p:txBody>
      </p:sp>
    </p:spTree>
    <p:extLst>
      <p:ext uri="{BB962C8B-B14F-4D97-AF65-F5344CB8AC3E}">
        <p14:creationId xmlns:p14="http://schemas.microsoft.com/office/powerpoint/2010/main" val="3781366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E8F80-56BD-0182-94E5-4ED337F569C4}"/>
              </a:ext>
            </a:extLst>
          </p:cNvPr>
          <p:cNvSpPr>
            <a:spLocks noGrp="1"/>
          </p:cNvSpPr>
          <p:nvPr>
            <p:ph type="title"/>
          </p:nvPr>
        </p:nvSpPr>
        <p:spPr>
          <a:xfrm>
            <a:off x="913775" y="127739"/>
            <a:ext cx="10364451" cy="1389532"/>
          </a:xfrm>
        </p:spPr>
        <p:txBody>
          <a:bodyPr>
            <a:normAutofit/>
          </a:bodyPr>
          <a:lstStyle/>
          <a:p>
            <a:pPr algn="l"/>
            <a:r>
              <a:rPr lang="en-US" sz="6400">
                <a:ea typeface="+mj-lt"/>
                <a:cs typeface="+mj-lt"/>
              </a:rPr>
              <a:t>RESULTS AND SCREENSHOTS </a:t>
            </a:r>
            <a:endParaRPr lang="en-US"/>
          </a:p>
          <a:p>
            <a:endParaRPr lang="en-US"/>
          </a:p>
        </p:txBody>
      </p:sp>
      <p:pic>
        <p:nvPicPr>
          <p:cNvPr id="5" name="Content Placeholder 4">
            <a:extLst>
              <a:ext uri="{FF2B5EF4-FFF2-40B4-BE49-F238E27FC236}">
                <a16:creationId xmlns:a16="http://schemas.microsoft.com/office/drawing/2014/main" id="{F028E463-4A68-A6AD-564D-A4D5AEED3E18}"/>
              </a:ext>
            </a:extLst>
          </p:cNvPr>
          <p:cNvPicPr>
            <a:picLocks noGrp="1" noChangeAspect="1"/>
          </p:cNvPicPr>
          <p:nvPr>
            <p:ph sz="quarter" idx="13"/>
          </p:nvPr>
        </p:nvPicPr>
        <p:blipFill>
          <a:blip r:embed="rId2"/>
          <a:stretch>
            <a:fillRect/>
          </a:stretch>
        </p:blipFill>
        <p:spPr>
          <a:xfrm>
            <a:off x="1680148" y="1666874"/>
            <a:ext cx="3570508" cy="4643439"/>
          </a:xfrm>
          <a:prstGeom prst="rect">
            <a:avLst/>
          </a:prstGeom>
        </p:spPr>
      </p:pic>
      <p:pic>
        <p:nvPicPr>
          <p:cNvPr id="6" name="Picture 5">
            <a:extLst>
              <a:ext uri="{FF2B5EF4-FFF2-40B4-BE49-F238E27FC236}">
                <a16:creationId xmlns:a16="http://schemas.microsoft.com/office/drawing/2014/main" id="{79D1D7D3-5C26-2C8F-D1E1-575FF43F6661}"/>
              </a:ext>
            </a:extLst>
          </p:cNvPr>
          <p:cNvPicPr>
            <a:picLocks noChangeAspect="1"/>
          </p:cNvPicPr>
          <p:nvPr/>
        </p:nvPicPr>
        <p:blipFill>
          <a:blip r:embed="rId3"/>
          <a:stretch>
            <a:fillRect/>
          </a:stretch>
        </p:blipFill>
        <p:spPr>
          <a:xfrm>
            <a:off x="6343075" y="1666874"/>
            <a:ext cx="3458724" cy="4560094"/>
          </a:xfrm>
          <a:prstGeom prst="rect">
            <a:avLst/>
          </a:prstGeom>
        </p:spPr>
      </p:pic>
    </p:spTree>
    <p:extLst>
      <p:ext uri="{BB962C8B-B14F-4D97-AF65-F5344CB8AC3E}">
        <p14:creationId xmlns:p14="http://schemas.microsoft.com/office/powerpoint/2010/main" val="3221388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D2CA358-2EA6-49C2-AAEF-0C79C1F76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AAD74829-8970-4A28-B5F6-387E0E313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7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D976ACB9-C2D4-45C2-924A-2CF7CFF5112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2"/>
            <a:ext cx="12192000" cy="6858000"/>
          </a:xfrm>
          <a:prstGeom prst="rect">
            <a:avLst/>
          </a:prstGeom>
        </p:spPr>
      </p:pic>
      <p:pic>
        <p:nvPicPr>
          <p:cNvPr id="4" name="Picture 3">
            <a:extLst>
              <a:ext uri="{FF2B5EF4-FFF2-40B4-BE49-F238E27FC236}">
                <a16:creationId xmlns:a16="http://schemas.microsoft.com/office/drawing/2014/main" id="{CA9F1AD8-5151-E637-3F53-28D8C00FD929}"/>
              </a:ext>
            </a:extLst>
          </p:cNvPr>
          <p:cNvPicPr>
            <a:picLocks noChangeAspect="1"/>
          </p:cNvPicPr>
          <p:nvPr/>
        </p:nvPicPr>
        <p:blipFill>
          <a:blip r:embed="rId4"/>
          <a:stretch>
            <a:fillRect/>
          </a:stretch>
        </p:blipFill>
        <p:spPr>
          <a:xfrm>
            <a:off x="1803798" y="898260"/>
            <a:ext cx="3512341" cy="5418667"/>
          </a:xfrm>
          <a:prstGeom prst="rect">
            <a:avLst/>
          </a:prstGeom>
        </p:spPr>
      </p:pic>
      <p:pic>
        <p:nvPicPr>
          <p:cNvPr id="5" name="Picture 4">
            <a:extLst>
              <a:ext uri="{FF2B5EF4-FFF2-40B4-BE49-F238E27FC236}">
                <a16:creationId xmlns:a16="http://schemas.microsoft.com/office/drawing/2014/main" id="{E6C1BDAD-C66F-772B-8DB7-73211A164228}"/>
              </a:ext>
            </a:extLst>
          </p:cNvPr>
          <p:cNvPicPr>
            <a:picLocks noChangeAspect="1"/>
          </p:cNvPicPr>
          <p:nvPr/>
        </p:nvPicPr>
        <p:blipFill>
          <a:blip r:embed="rId5"/>
          <a:stretch>
            <a:fillRect/>
          </a:stretch>
        </p:blipFill>
        <p:spPr>
          <a:xfrm>
            <a:off x="6875863" y="898259"/>
            <a:ext cx="3649262" cy="5328709"/>
          </a:xfrm>
          <a:prstGeom prst="rect">
            <a:avLst/>
          </a:prstGeom>
        </p:spPr>
      </p:pic>
    </p:spTree>
    <p:extLst>
      <p:ext uri="{BB962C8B-B14F-4D97-AF65-F5344CB8AC3E}">
        <p14:creationId xmlns:p14="http://schemas.microsoft.com/office/powerpoint/2010/main" val="3344596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F1F11-540F-74F3-3B2B-AA5A07C78E69}"/>
              </a:ext>
            </a:extLst>
          </p:cNvPr>
          <p:cNvSpPr>
            <a:spLocks noGrp="1"/>
          </p:cNvSpPr>
          <p:nvPr>
            <p:ph type="title"/>
          </p:nvPr>
        </p:nvSpPr>
        <p:spPr>
          <a:xfrm>
            <a:off x="913775" y="295636"/>
            <a:ext cx="10364451" cy="1570347"/>
          </a:xfrm>
        </p:spPr>
        <p:txBody>
          <a:bodyPr/>
          <a:lstStyle/>
          <a:p>
            <a:pPr algn="l"/>
            <a:r>
              <a:rPr lang="en-US" sz="7200">
                <a:ea typeface="+mj-lt"/>
                <a:cs typeface="+mj-lt"/>
              </a:rPr>
              <a:t>CONCLUSION </a:t>
            </a:r>
            <a:endParaRPr lang="en-US"/>
          </a:p>
          <a:p>
            <a:endParaRPr lang="en-US"/>
          </a:p>
        </p:txBody>
      </p:sp>
      <p:sp>
        <p:nvSpPr>
          <p:cNvPr id="3" name="Content Placeholder 2">
            <a:extLst>
              <a:ext uri="{FF2B5EF4-FFF2-40B4-BE49-F238E27FC236}">
                <a16:creationId xmlns:a16="http://schemas.microsoft.com/office/drawing/2014/main" id="{FAF95CF5-205B-54AB-19A7-1E711EACA89F}"/>
              </a:ext>
            </a:extLst>
          </p:cNvPr>
          <p:cNvSpPr>
            <a:spLocks noGrp="1"/>
          </p:cNvSpPr>
          <p:nvPr>
            <p:ph sz="quarter" idx="13"/>
          </p:nvPr>
        </p:nvSpPr>
        <p:spPr>
          <a:xfrm>
            <a:off x="913774" y="1708415"/>
            <a:ext cx="10363826" cy="4405665"/>
          </a:xfrm>
        </p:spPr>
        <p:txBody>
          <a:bodyPr vert="horz" lIns="91440" tIns="45720" rIns="91440" bIns="45720" rtlCol="0" anchor="t">
            <a:normAutofit fontScale="70000" lnSpcReduction="20000"/>
          </a:bodyPr>
          <a:lstStyle/>
          <a:p>
            <a:r>
              <a:rPr lang="en-US" sz="4200">
                <a:ea typeface="+mn-lt"/>
                <a:cs typeface="+mn-lt"/>
              </a:rPr>
              <a:t>This project successfully delivers a simple yet powerful digital portfolio that can replace traditional resumes and enhance personal branding. It not only demonstrates technical skills in front-end development but also highlights creativity in UI/UX design. With the addition of more interactivity and backend integration in the future, the portfolio can be further expanded into a personal website or professional blog, making it a strong career asset. </a:t>
            </a:r>
            <a:endParaRPr lang="en-US"/>
          </a:p>
          <a:p>
            <a:pPr>
              <a:buClr>
                <a:srgbClr val="000000"/>
              </a:buClr>
            </a:pPr>
            <a:endParaRPr lang="en-US"/>
          </a:p>
        </p:txBody>
      </p:sp>
    </p:spTree>
    <p:extLst>
      <p:ext uri="{BB962C8B-B14F-4D97-AF65-F5344CB8AC3E}">
        <p14:creationId xmlns:p14="http://schemas.microsoft.com/office/powerpoint/2010/main" val="3199291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3285F-3187-658D-A870-A69CA901F1F1}"/>
              </a:ext>
            </a:extLst>
          </p:cNvPr>
          <p:cNvSpPr>
            <a:spLocks noGrp="1"/>
          </p:cNvSpPr>
          <p:nvPr>
            <p:ph type="title"/>
          </p:nvPr>
        </p:nvSpPr>
        <p:spPr/>
        <p:txBody>
          <a:bodyPr/>
          <a:lstStyle/>
          <a:p>
            <a:pPr algn="l"/>
            <a:r>
              <a:rPr lang="en-US" sz="6400">
                <a:ea typeface="+mj-lt"/>
                <a:cs typeface="+mj-lt"/>
              </a:rPr>
              <a:t>PROJECT TITLE </a:t>
            </a:r>
            <a:endParaRPr lang="en-US"/>
          </a:p>
          <a:p>
            <a:endParaRPr lang="en-US"/>
          </a:p>
        </p:txBody>
      </p:sp>
      <p:sp>
        <p:nvSpPr>
          <p:cNvPr id="3" name="Content Placeholder 2">
            <a:extLst>
              <a:ext uri="{FF2B5EF4-FFF2-40B4-BE49-F238E27FC236}">
                <a16:creationId xmlns:a16="http://schemas.microsoft.com/office/drawing/2014/main" id="{7537CA01-617D-CA1B-B998-A3AF8AFCA829}"/>
              </a:ext>
            </a:extLst>
          </p:cNvPr>
          <p:cNvSpPr>
            <a:spLocks noGrp="1"/>
          </p:cNvSpPr>
          <p:nvPr>
            <p:ph sz="quarter" idx="13"/>
          </p:nvPr>
        </p:nvSpPr>
        <p:spPr/>
        <p:txBody>
          <a:bodyPr vert="horz" lIns="91440" tIns="45720" rIns="91440" bIns="45720" rtlCol="0" anchor="t">
            <a:normAutofit fontScale="77500" lnSpcReduction="20000"/>
          </a:bodyPr>
          <a:lstStyle/>
          <a:p>
            <a:pPr marL="0" indent="0">
              <a:buNone/>
            </a:pPr>
            <a:r>
              <a:rPr lang="en-US" sz="9000">
                <a:latin typeface="Times New Roman"/>
                <a:cs typeface="Times New Roman"/>
              </a:rPr>
              <a:t>Interactive Digital     Portfolio with Resume Integration </a:t>
            </a:r>
            <a:endParaRPr lang="en-US"/>
          </a:p>
          <a:p>
            <a:pPr>
              <a:buClr>
                <a:srgbClr val="000000"/>
              </a:buClr>
            </a:pPr>
            <a:endParaRPr lang="en-US"/>
          </a:p>
        </p:txBody>
      </p:sp>
    </p:spTree>
    <p:extLst>
      <p:ext uri="{BB962C8B-B14F-4D97-AF65-F5344CB8AC3E}">
        <p14:creationId xmlns:p14="http://schemas.microsoft.com/office/powerpoint/2010/main" val="3596716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A734B-8BF1-BF23-85FC-7975501C3371}"/>
              </a:ext>
            </a:extLst>
          </p:cNvPr>
          <p:cNvSpPr>
            <a:spLocks noGrp="1"/>
          </p:cNvSpPr>
          <p:nvPr>
            <p:ph type="title"/>
          </p:nvPr>
        </p:nvSpPr>
        <p:spPr/>
        <p:txBody>
          <a:bodyPr/>
          <a:lstStyle/>
          <a:p>
            <a:r>
              <a:rPr lang="en-US" sz="7200">
                <a:ea typeface="+mj-lt"/>
                <a:cs typeface="+mj-lt"/>
              </a:rPr>
              <a:t>AGENDA</a:t>
            </a:r>
            <a:endParaRPr lang="en-US"/>
          </a:p>
        </p:txBody>
      </p:sp>
      <p:sp>
        <p:nvSpPr>
          <p:cNvPr id="3" name="Content Placeholder 2">
            <a:extLst>
              <a:ext uri="{FF2B5EF4-FFF2-40B4-BE49-F238E27FC236}">
                <a16:creationId xmlns:a16="http://schemas.microsoft.com/office/drawing/2014/main" id="{114BCDAF-D36D-FDC7-4E0E-3CA52DED0601}"/>
              </a:ext>
            </a:extLst>
          </p:cNvPr>
          <p:cNvSpPr>
            <a:spLocks noGrp="1"/>
          </p:cNvSpPr>
          <p:nvPr>
            <p:ph sz="quarter" idx="13"/>
          </p:nvPr>
        </p:nvSpPr>
        <p:spPr>
          <a:xfrm>
            <a:off x="913774" y="1979635"/>
            <a:ext cx="10363826" cy="4883530"/>
          </a:xfrm>
        </p:spPr>
        <p:txBody>
          <a:bodyPr vert="horz" lIns="91440" tIns="45720" rIns="91440" bIns="45720" rtlCol="0" anchor="t">
            <a:normAutofit fontScale="62500" lnSpcReduction="20000"/>
          </a:bodyPr>
          <a:lstStyle/>
          <a:p>
            <a:r>
              <a:rPr lang="en-US" sz="4200">
                <a:ea typeface="+mn-lt"/>
                <a:cs typeface="+mn-lt"/>
              </a:rPr>
              <a:t>1.</a:t>
            </a:r>
            <a:r>
              <a:rPr lang="en-US" sz="4200">
                <a:solidFill>
                  <a:srgbClr val="0D0D0D"/>
                </a:solidFill>
                <a:latin typeface="Times New Roman"/>
                <a:cs typeface="Times New Roman"/>
              </a:rPr>
              <a:t>Problem Statement</a:t>
            </a:r>
            <a:endParaRPr lang="en-US"/>
          </a:p>
          <a:p>
            <a:pPr>
              <a:buClr>
                <a:srgbClr val="000000"/>
              </a:buClr>
            </a:pPr>
            <a:r>
              <a:rPr lang="en-US" sz="4200">
                <a:ea typeface="+mn-lt"/>
                <a:cs typeface="+mn-lt"/>
              </a:rPr>
              <a:t>2.</a:t>
            </a:r>
            <a:r>
              <a:rPr lang="en-US" sz="4200">
                <a:solidFill>
                  <a:srgbClr val="0D0D0D"/>
                </a:solidFill>
                <a:latin typeface="Times New Roman"/>
                <a:cs typeface="Times New Roman"/>
              </a:rPr>
              <a:t>Project Overview</a:t>
            </a:r>
            <a:endParaRPr lang="en-US"/>
          </a:p>
          <a:p>
            <a:pPr>
              <a:buClr>
                <a:srgbClr val="000000"/>
              </a:buClr>
            </a:pPr>
            <a:r>
              <a:rPr lang="en-US" sz="4200">
                <a:ea typeface="+mn-lt"/>
                <a:cs typeface="+mn-lt"/>
              </a:rPr>
              <a:t>3.</a:t>
            </a:r>
            <a:r>
              <a:rPr lang="en-US" sz="4200">
                <a:solidFill>
                  <a:srgbClr val="0D0D0D"/>
                </a:solidFill>
                <a:latin typeface="Times New Roman"/>
                <a:cs typeface="Times New Roman"/>
              </a:rPr>
              <a:t>End Users</a:t>
            </a:r>
            <a:endParaRPr lang="en-US"/>
          </a:p>
          <a:p>
            <a:pPr>
              <a:buClr>
                <a:srgbClr val="000000"/>
              </a:buClr>
            </a:pPr>
            <a:r>
              <a:rPr lang="en-US" sz="4200">
                <a:ea typeface="+mn-lt"/>
                <a:cs typeface="+mn-lt"/>
              </a:rPr>
              <a:t>4.</a:t>
            </a:r>
            <a:r>
              <a:rPr lang="en-US" sz="4200">
                <a:solidFill>
                  <a:srgbClr val="0D0D0D"/>
                </a:solidFill>
                <a:latin typeface="Times New Roman"/>
                <a:cs typeface="Times New Roman"/>
              </a:rPr>
              <a:t>Tools and Technologies</a:t>
            </a:r>
            <a:endParaRPr lang="en-US"/>
          </a:p>
          <a:p>
            <a:pPr>
              <a:buClr>
                <a:srgbClr val="000000"/>
              </a:buClr>
            </a:pPr>
            <a:r>
              <a:rPr lang="en-US" sz="4200">
                <a:ea typeface="+mn-lt"/>
                <a:cs typeface="+mn-lt"/>
              </a:rPr>
              <a:t>5.</a:t>
            </a:r>
            <a:r>
              <a:rPr lang="en-US" sz="4200">
                <a:solidFill>
                  <a:srgbClr val="0D0D0D"/>
                </a:solidFill>
                <a:latin typeface="Times New Roman"/>
                <a:cs typeface="Times New Roman"/>
              </a:rPr>
              <a:t>Portfolio design and Layout</a:t>
            </a:r>
            <a:endParaRPr lang="en-US"/>
          </a:p>
          <a:p>
            <a:pPr>
              <a:buClr>
                <a:srgbClr val="000000"/>
              </a:buClr>
            </a:pPr>
            <a:r>
              <a:rPr lang="en-US" sz="4200">
                <a:ea typeface="+mn-lt"/>
                <a:cs typeface="+mn-lt"/>
              </a:rPr>
              <a:t>6.</a:t>
            </a:r>
            <a:r>
              <a:rPr lang="en-US" sz="4200">
                <a:solidFill>
                  <a:srgbClr val="0D0D0D"/>
                </a:solidFill>
                <a:latin typeface="Times New Roman"/>
                <a:cs typeface="Times New Roman"/>
              </a:rPr>
              <a:t>Features and Functionality</a:t>
            </a:r>
            <a:endParaRPr lang="en-US"/>
          </a:p>
          <a:p>
            <a:pPr>
              <a:buClr>
                <a:srgbClr val="000000"/>
              </a:buClr>
            </a:pPr>
            <a:r>
              <a:rPr lang="en-US" sz="4200">
                <a:ea typeface="+mn-lt"/>
                <a:cs typeface="+mn-lt"/>
              </a:rPr>
              <a:t>7.</a:t>
            </a:r>
            <a:r>
              <a:rPr lang="en-US" sz="4200">
                <a:solidFill>
                  <a:srgbClr val="0D0D0D"/>
                </a:solidFill>
                <a:latin typeface="Times New Roman"/>
                <a:cs typeface="Times New Roman"/>
              </a:rPr>
              <a:t>Results and Screenshots</a:t>
            </a:r>
            <a:endParaRPr lang="en-US"/>
          </a:p>
          <a:p>
            <a:pPr>
              <a:buClr>
                <a:srgbClr val="000000"/>
              </a:buClr>
            </a:pPr>
            <a:r>
              <a:rPr lang="en-US" sz="4200">
                <a:ea typeface="+mn-lt"/>
                <a:cs typeface="+mn-lt"/>
              </a:rPr>
              <a:t>8.</a:t>
            </a:r>
            <a:r>
              <a:rPr lang="en-US" sz="4200">
                <a:solidFill>
                  <a:srgbClr val="0D0D0D"/>
                </a:solidFill>
                <a:latin typeface="Times New Roman"/>
                <a:cs typeface="Times New Roman"/>
              </a:rPr>
              <a:t>Conclusion</a:t>
            </a:r>
            <a:endParaRPr lang="en-US"/>
          </a:p>
          <a:p>
            <a:pPr>
              <a:buClr>
                <a:srgbClr val="000000"/>
              </a:buClr>
            </a:pPr>
            <a:r>
              <a:rPr lang="en-US" sz="4200">
                <a:ea typeface="+mn-lt"/>
                <a:cs typeface="+mn-lt"/>
              </a:rPr>
              <a:t>9.</a:t>
            </a:r>
            <a:r>
              <a:rPr lang="en-US" sz="4200">
                <a:solidFill>
                  <a:srgbClr val="0D0D0D"/>
                </a:solidFill>
                <a:latin typeface="Times New Roman"/>
                <a:cs typeface="Times New Roman"/>
              </a:rPr>
              <a:t>Github Link</a:t>
            </a:r>
            <a:endParaRPr lang="en-US"/>
          </a:p>
          <a:p>
            <a:pPr>
              <a:buClr>
                <a:srgbClr val="000000"/>
              </a:buClr>
            </a:pPr>
            <a:endParaRPr lang="en-US"/>
          </a:p>
        </p:txBody>
      </p:sp>
    </p:spTree>
    <p:extLst>
      <p:ext uri="{BB962C8B-B14F-4D97-AF65-F5344CB8AC3E}">
        <p14:creationId xmlns:p14="http://schemas.microsoft.com/office/powerpoint/2010/main" val="502789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A511D-FE1D-D375-4940-1CE909F0A7F9}"/>
              </a:ext>
            </a:extLst>
          </p:cNvPr>
          <p:cNvSpPr>
            <a:spLocks noGrp="1"/>
          </p:cNvSpPr>
          <p:nvPr>
            <p:ph type="title"/>
          </p:nvPr>
        </p:nvSpPr>
        <p:spPr/>
        <p:txBody>
          <a:bodyPr/>
          <a:lstStyle/>
          <a:p>
            <a:pPr algn="l"/>
            <a:r>
              <a:rPr lang="en-US" sz="6400">
                <a:ea typeface="+mj-lt"/>
                <a:cs typeface="+mj-lt"/>
              </a:rPr>
              <a:t>PROBLEM  STATEMENT </a:t>
            </a:r>
            <a:endParaRPr lang="en-US"/>
          </a:p>
          <a:p>
            <a:endParaRPr lang="en-US"/>
          </a:p>
        </p:txBody>
      </p:sp>
      <p:sp>
        <p:nvSpPr>
          <p:cNvPr id="3" name="Content Placeholder 2">
            <a:extLst>
              <a:ext uri="{FF2B5EF4-FFF2-40B4-BE49-F238E27FC236}">
                <a16:creationId xmlns:a16="http://schemas.microsoft.com/office/drawing/2014/main" id="{D4CF9700-ECE0-2876-2CD1-8A9B8B6F528E}"/>
              </a:ext>
            </a:extLst>
          </p:cNvPr>
          <p:cNvSpPr>
            <a:spLocks noGrp="1"/>
          </p:cNvSpPr>
          <p:nvPr>
            <p:ph sz="quarter" idx="13"/>
          </p:nvPr>
        </p:nvSpPr>
        <p:spPr>
          <a:xfrm>
            <a:off x="913774" y="2367092"/>
            <a:ext cx="10363826" cy="4496073"/>
          </a:xfrm>
        </p:spPr>
        <p:txBody>
          <a:bodyPr vert="horz" lIns="91440" tIns="45720" rIns="91440" bIns="45720" rtlCol="0" anchor="t">
            <a:normAutofit fontScale="62500" lnSpcReduction="20000"/>
          </a:bodyPr>
          <a:lstStyle/>
          <a:p>
            <a:r>
              <a:rPr lang="en-US" sz="4200">
                <a:ea typeface="+mn-lt"/>
                <a:cs typeface="+mn-lt"/>
              </a:rPr>
              <a:t>In today’s digital era, resumes and traditional paper-based portfolios are no longer enough to showcase skills, achievements, and projects effectively. A digital portfolio allows professionals, especially in tech and creative fields, to present their work in a dynamic, accessible, and professional way. The problem was to create a visually appealing, user-friendly, and responsive portfolio that represents personal branding and provides easy access to information like education, skills, projects, and contact details</a:t>
            </a:r>
            <a:endParaRPr lang="en-US"/>
          </a:p>
        </p:txBody>
      </p:sp>
    </p:spTree>
    <p:extLst>
      <p:ext uri="{BB962C8B-B14F-4D97-AF65-F5344CB8AC3E}">
        <p14:creationId xmlns:p14="http://schemas.microsoft.com/office/powerpoint/2010/main" val="2870120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340F9-0B4E-4E55-4C25-5FF8F4D87252}"/>
              </a:ext>
            </a:extLst>
          </p:cNvPr>
          <p:cNvSpPr>
            <a:spLocks noGrp="1"/>
          </p:cNvSpPr>
          <p:nvPr>
            <p:ph type="title"/>
          </p:nvPr>
        </p:nvSpPr>
        <p:spPr/>
        <p:txBody>
          <a:bodyPr/>
          <a:lstStyle/>
          <a:p>
            <a:pPr algn="l"/>
            <a:r>
              <a:rPr lang="en-US" sz="6400">
                <a:ea typeface="+mj-lt"/>
                <a:cs typeface="+mj-lt"/>
              </a:rPr>
              <a:t>PROJECT  OVERVIEW </a:t>
            </a:r>
            <a:endParaRPr lang="en-US"/>
          </a:p>
          <a:p>
            <a:endParaRPr lang="en-US"/>
          </a:p>
        </p:txBody>
      </p:sp>
      <p:sp>
        <p:nvSpPr>
          <p:cNvPr id="3" name="Content Placeholder 2">
            <a:extLst>
              <a:ext uri="{FF2B5EF4-FFF2-40B4-BE49-F238E27FC236}">
                <a16:creationId xmlns:a16="http://schemas.microsoft.com/office/drawing/2014/main" id="{E3329F80-ECB6-F03E-13C0-FD4B5072D9D6}"/>
              </a:ext>
            </a:extLst>
          </p:cNvPr>
          <p:cNvSpPr>
            <a:spLocks noGrp="1"/>
          </p:cNvSpPr>
          <p:nvPr>
            <p:ph sz="quarter" idx="13"/>
          </p:nvPr>
        </p:nvSpPr>
        <p:spPr>
          <a:xfrm>
            <a:off x="913774" y="2367092"/>
            <a:ext cx="10363826" cy="4496073"/>
          </a:xfrm>
        </p:spPr>
        <p:txBody>
          <a:bodyPr vert="horz" lIns="91440" tIns="45720" rIns="91440" bIns="45720" rtlCol="0" anchor="t">
            <a:noAutofit/>
          </a:bodyPr>
          <a:lstStyle/>
          <a:p>
            <a:r>
              <a:rPr lang="en-US" sz="2800">
                <a:ea typeface="+mn-lt"/>
                <a:cs typeface="+mn-lt"/>
              </a:rPr>
              <a:t>The Digital Portfolio is a responsive, modern web-based application designed to highlight a person’s professional journey. It includes essential sections such as About Me, Education, Certificates, Projects, Skills, and Contact. A dark mode toggle is provided for better accessibility and user experience. The portfolio also features a dedicated resume download button, ensuring quick access for recruiters and employers. </a:t>
            </a:r>
            <a:endParaRPr lang="en-US" sz="2800"/>
          </a:p>
          <a:p>
            <a:pPr>
              <a:buClr>
                <a:srgbClr val="000000"/>
              </a:buClr>
            </a:pPr>
            <a:endParaRPr lang="en-US" sz="1200"/>
          </a:p>
        </p:txBody>
      </p:sp>
    </p:spTree>
    <p:extLst>
      <p:ext uri="{BB962C8B-B14F-4D97-AF65-F5344CB8AC3E}">
        <p14:creationId xmlns:p14="http://schemas.microsoft.com/office/powerpoint/2010/main" val="896087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D20B2-85E3-AFE2-2252-AE5ADA870EBB}"/>
              </a:ext>
            </a:extLst>
          </p:cNvPr>
          <p:cNvSpPr>
            <a:spLocks noGrp="1"/>
          </p:cNvSpPr>
          <p:nvPr>
            <p:ph type="title"/>
          </p:nvPr>
        </p:nvSpPr>
        <p:spPr>
          <a:xfrm>
            <a:off x="913775" y="618517"/>
            <a:ext cx="10364451" cy="1376618"/>
          </a:xfrm>
        </p:spPr>
        <p:txBody>
          <a:bodyPr/>
          <a:lstStyle/>
          <a:p>
            <a:pPr algn="l"/>
            <a:r>
              <a:rPr lang="en-US" sz="4800">
                <a:ea typeface="+mj-lt"/>
                <a:cs typeface="+mj-lt"/>
              </a:rPr>
              <a:t>WHO ARE THE END USERS? </a:t>
            </a:r>
            <a:endParaRPr lang="en-US"/>
          </a:p>
          <a:p>
            <a:endParaRPr lang="en-US"/>
          </a:p>
        </p:txBody>
      </p:sp>
      <p:sp>
        <p:nvSpPr>
          <p:cNvPr id="3" name="Content Placeholder 2">
            <a:extLst>
              <a:ext uri="{FF2B5EF4-FFF2-40B4-BE49-F238E27FC236}">
                <a16:creationId xmlns:a16="http://schemas.microsoft.com/office/drawing/2014/main" id="{B61DBDF4-CE73-EB41-75A6-01E8E7F47F52}"/>
              </a:ext>
            </a:extLst>
          </p:cNvPr>
          <p:cNvSpPr>
            <a:spLocks noGrp="1"/>
          </p:cNvSpPr>
          <p:nvPr>
            <p:ph sz="quarter" idx="13"/>
          </p:nvPr>
        </p:nvSpPr>
        <p:spPr>
          <a:xfrm>
            <a:off x="913774" y="2367092"/>
            <a:ext cx="10363826" cy="4496073"/>
          </a:xfrm>
        </p:spPr>
        <p:txBody>
          <a:bodyPr vert="horz" lIns="91440" tIns="45720" rIns="91440" bIns="45720" rtlCol="0" anchor="t">
            <a:normAutofit fontScale="77500" lnSpcReduction="20000"/>
          </a:bodyPr>
          <a:lstStyle/>
          <a:p>
            <a:r>
              <a:rPr lang="en-US" sz="4700">
                <a:ea typeface="+mn-lt"/>
                <a:cs typeface="+mn-lt"/>
              </a:rPr>
              <a:t>The primary end users are students, job seekers, freelancers, and professionals who want to showcase their academic achievements, skills, and project work in an interactive way. Employers and recruiters also form a secondary user base, as they can easily navigate through the portfolio and evaluate a candidate’s profile</a:t>
            </a:r>
            <a:endParaRPr lang="en-US"/>
          </a:p>
        </p:txBody>
      </p:sp>
    </p:spTree>
    <p:extLst>
      <p:ext uri="{BB962C8B-B14F-4D97-AF65-F5344CB8AC3E}">
        <p14:creationId xmlns:p14="http://schemas.microsoft.com/office/powerpoint/2010/main" val="2118287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FC9C1-3206-9F7D-C459-498D138B35AB}"/>
              </a:ext>
            </a:extLst>
          </p:cNvPr>
          <p:cNvSpPr>
            <a:spLocks noGrp="1"/>
          </p:cNvSpPr>
          <p:nvPr>
            <p:ph type="title"/>
          </p:nvPr>
        </p:nvSpPr>
        <p:spPr/>
        <p:txBody>
          <a:bodyPr/>
          <a:lstStyle/>
          <a:p>
            <a:pPr algn="l"/>
            <a:r>
              <a:rPr lang="en-US" sz="5400">
                <a:ea typeface="+mj-lt"/>
                <a:cs typeface="+mj-lt"/>
              </a:rPr>
              <a:t>TOOLS AND TECHNIQUES </a:t>
            </a:r>
            <a:endParaRPr lang="en-US"/>
          </a:p>
          <a:p>
            <a:endParaRPr lang="en-US"/>
          </a:p>
        </p:txBody>
      </p:sp>
      <p:sp>
        <p:nvSpPr>
          <p:cNvPr id="3" name="Content Placeholder 2">
            <a:extLst>
              <a:ext uri="{FF2B5EF4-FFF2-40B4-BE49-F238E27FC236}">
                <a16:creationId xmlns:a16="http://schemas.microsoft.com/office/drawing/2014/main" id="{F6875E58-FC87-FFA3-4AD4-F560B9D28DA0}"/>
              </a:ext>
            </a:extLst>
          </p:cNvPr>
          <p:cNvSpPr>
            <a:spLocks noGrp="1"/>
          </p:cNvSpPr>
          <p:nvPr>
            <p:ph sz="quarter" idx="13"/>
          </p:nvPr>
        </p:nvSpPr>
        <p:spPr>
          <a:xfrm>
            <a:off x="913774" y="2199194"/>
            <a:ext cx="10363826" cy="4663971"/>
          </a:xfrm>
        </p:spPr>
        <p:txBody>
          <a:bodyPr vert="horz" lIns="91440" tIns="45720" rIns="91440" bIns="45720" rtlCol="0" anchor="t">
            <a:normAutofit fontScale="77500" lnSpcReduction="20000"/>
          </a:bodyPr>
          <a:lstStyle/>
          <a:p>
            <a:pPr algn="just"/>
            <a:r>
              <a:rPr lang="en-US" sz="3000">
                <a:ea typeface="+mn-lt"/>
                <a:cs typeface="+mn-lt"/>
              </a:rPr>
              <a:t>The tools used in this project include:</a:t>
            </a:r>
            <a:endParaRPr lang="en-US"/>
          </a:p>
          <a:p>
            <a:pPr algn="just">
              <a:buClr>
                <a:srgbClr val="000000"/>
              </a:buClr>
            </a:pPr>
            <a:r>
              <a:rPr lang="en-US" sz="3000">
                <a:ea typeface="+mn-lt"/>
                <a:cs typeface="+mn-lt"/>
              </a:rPr>
              <a:t>HTML – for structuring the web pages.</a:t>
            </a:r>
            <a:endParaRPr lang="en-US"/>
          </a:p>
          <a:p>
            <a:pPr algn="just">
              <a:buClr>
                <a:srgbClr val="000000"/>
              </a:buClr>
            </a:pPr>
            <a:r>
              <a:rPr lang="en-US" sz="3000">
                <a:ea typeface="+mn-lt"/>
                <a:cs typeface="+mn-lt"/>
              </a:rPr>
              <a:t>CSS – for styling, gradients, responsive layout, and card-based design.</a:t>
            </a:r>
            <a:endParaRPr lang="en-US"/>
          </a:p>
          <a:p>
            <a:pPr algn="just">
              <a:buClr>
                <a:srgbClr val="000000"/>
              </a:buClr>
            </a:pPr>
            <a:r>
              <a:rPr lang="en-US" sz="3000">
                <a:ea typeface="+mn-lt"/>
                <a:cs typeface="+mn-lt"/>
              </a:rPr>
              <a:t>JavaScript – for interactivity (dark mode toggle, button actions).</a:t>
            </a:r>
            <a:endParaRPr lang="en-US"/>
          </a:p>
          <a:p>
            <a:pPr algn="just">
              <a:buClr>
                <a:srgbClr val="000000"/>
              </a:buClr>
            </a:pPr>
            <a:r>
              <a:rPr lang="en-US" sz="3000">
                <a:ea typeface="+mn-lt"/>
                <a:cs typeface="+mn-lt"/>
              </a:rPr>
              <a:t>VS Code – as the development environment.</a:t>
            </a:r>
            <a:endParaRPr lang="en-US"/>
          </a:p>
          <a:p>
            <a:pPr algn="just">
              <a:buClr>
                <a:srgbClr val="000000"/>
              </a:buClr>
            </a:pPr>
            <a:r>
              <a:rPr lang="en-US" sz="3000">
                <a:ea typeface="+mn-lt"/>
                <a:cs typeface="+mn-lt"/>
              </a:rPr>
              <a:t>Google Fonts – for modern, professional typography.</a:t>
            </a:r>
            <a:endParaRPr lang="en-US"/>
          </a:p>
          <a:p>
            <a:pPr algn="just">
              <a:buClr>
                <a:srgbClr val="000000"/>
              </a:buClr>
            </a:pPr>
            <a:r>
              <a:rPr lang="en-US" sz="3000">
                <a:ea typeface="+mn-lt"/>
                <a:cs typeface="+mn-lt"/>
              </a:rPr>
              <a:t>GitHub – for version control and hosting.</a:t>
            </a:r>
            <a:endParaRPr lang="en-US"/>
          </a:p>
          <a:p>
            <a:pPr>
              <a:buClr>
                <a:srgbClr val="000000"/>
              </a:buClr>
            </a:pPr>
            <a:r>
              <a:rPr lang="en-US" sz="3000">
                <a:ea typeface="+mn-lt"/>
                <a:cs typeface="+mn-lt"/>
              </a:rPr>
              <a:t>Web Browser </a:t>
            </a:r>
            <a:r>
              <a:rPr lang="en-US" sz="3000" err="1">
                <a:ea typeface="+mn-lt"/>
                <a:cs typeface="+mn-lt"/>
              </a:rPr>
              <a:t>DevTools</a:t>
            </a:r>
            <a:r>
              <a:rPr lang="en-US" sz="3000">
                <a:ea typeface="+mn-lt"/>
                <a:cs typeface="+mn-lt"/>
              </a:rPr>
              <a:t> – for debugging and testing </a:t>
            </a:r>
            <a:r>
              <a:rPr lang="en-US" sz="3000" dirty="0">
                <a:ea typeface="+mn-lt"/>
                <a:cs typeface="+mn-lt"/>
              </a:rPr>
              <a:t>responsiveness</a:t>
            </a:r>
            <a:endParaRPr lang="en-US"/>
          </a:p>
        </p:txBody>
      </p:sp>
    </p:spTree>
    <p:extLst>
      <p:ext uri="{BB962C8B-B14F-4D97-AF65-F5344CB8AC3E}">
        <p14:creationId xmlns:p14="http://schemas.microsoft.com/office/powerpoint/2010/main" val="3749054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6AD01A-9FB8-0E3F-8766-217778B3EFC7}"/>
              </a:ext>
            </a:extLst>
          </p:cNvPr>
          <p:cNvSpPr>
            <a:spLocks noGrp="1"/>
          </p:cNvSpPr>
          <p:nvPr>
            <p:ph sz="quarter" idx="13"/>
          </p:nvPr>
        </p:nvSpPr>
        <p:spPr>
          <a:xfrm>
            <a:off x="913774" y="1049736"/>
            <a:ext cx="10363826" cy="5206412"/>
          </a:xfrm>
        </p:spPr>
        <p:txBody>
          <a:bodyPr vert="horz" lIns="91440" tIns="45720" rIns="91440" bIns="45720" rtlCol="0" anchor="t">
            <a:normAutofit fontScale="70000" lnSpcReduction="20000"/>
          </a:bodyPr>
          <a:lstStyle/>
          <a:p>
            <a:pPr algn="just"/>
            <a:r>
              <a:rPr lang="en-US" sz="2700">
                <a:ea typeface="+mn-lt"/>
                <a:cs typeface="+mn-lt"/>
              </a:rPr>
              <a:t>The techniques applied are:</a:t>
            </a:r>
            <a:endParaRPr lang="en-US"/>
          </a:p>
          <a:p>
            <a:pPr algn="just">
              <a:buClr>
                <a:srgbClr val="000000"/>
              </a:buClr>
            </a:pPr>
            <a:r>
              <a:rPr lang="en-US" sz="2700">
                <a:ea typeface="+mn-lt"/>
                <a:cs typeface="+mn-lt"/>
              </a:rPr>
              <a:t>Responsive Web Design (RWD): Ensuring the portfolio works smoothly across desktops, tablets, and mobiles.</a:t>
            </a:r>
            <a:endParaRPr lang="en-US"/>
          </a:p>
          <a:p>
            <a:pPr algn="just">
              <a:buClr>
                <a:srgbClr val="000000"/>
              </a:buClr>
            </a:pPr>
            <a:r>
              <a:rPr lang="en-US" sz="2700">
                <a:ea typeface="+mn-lt"/>
                <a:cs typeface="+mn-lt"/>
              </a:rPr>
              <a:t>Flexbox Layout: For aligning the profile photo and text in the header, and maintaining consistent spacing.</a:t>
            </a:r>
            <a:endParaRPr lang="en-US"/>
          </a:p>
          <a:p>
            <a:pPr algn="just">
              <a:buClr>
                <a:srgbClr val="000000"/>
              </a:buClr>
            </a:pPr>
            <a:r>
              <a:rPr lang="en-US" sz="2700">
                <a:ea typeface="+mn-lt"/>
                <a:cs typeface="+mn-lt"/>
              </a:rPr>
              <a:t>Card-Based UI: For clear separation of education, certificates, projects, and skills.</a:t>
            </a:r>
            <a:endParaRPr lang="en-US"/>
          </a:p>
          <a:p>
            <a:pPr algn="just">
              <a:buClr>
                <a:srgbClr val="000000"/>
              </a:buClr>
            </a:pPr>
            <a:r>
              <a:rPr lang="en-US" sz="2700">
                <a:ea typeface="+mn-lt"/>
                <a:cs typeface="+mn-lt"/>
              </a:rPr>
              <a:t>Dark Mode Implementation: Using CSS class toggling with JavaScript for a smooth user experience.</a:t>
            </a:r>
            <a:endParaRPr lang="en-US"/>
          </a:p>
          <a:p>
            <a:pPr algn="just">
              <a:buClr>
                <a:srgbClr val="000000"/>
              </a:buClr>
            </a:pPr>
            <a:r>
              <a:rPr lang="en-US" sz="2700">
                <a:ea typeface="+mn-lt"/>
                <a:cs typeface="+mn-lt"/>
              </a:rPr>
              <a:t>Gradient Themes &amp; Shadows: To enhance the modern and attractive visual appeal.</a:t>
            </a:r>
            <a:endParaRPr lang="en-US"/>
          </a:p>
          <a:p>
            <a:pPr algn="just">
              <a:buClr>
                <a:srgbClr val="000000"/>
              </a:buClr>
            </a:pPr>
            <a:r>
              <a:rPr lang="en-US" sz="2700">
                <a:ea typeface="+mn-lt"/>
                <a:cs typeface="+mn-lt"/>
              </a:rPr>
              <a:t>Hover and Transition Effects: For interactive buttons and links that improve user engagement.</a:t>
            </a:r>
            <a:endParaRPr lang="en-US"/>
          </a:p>
          <a:p>
            <a:pPr algn="just">
              <a:buClr>
                <a:srgbClr val="000000"/>
              </a:buClr>
            </a:pPr>
            <a:r>
              <a:rPr lang="en-US" sz="2700">
                <a:ea typeface="+mn-lt"/>
                <a:cs typeface="+mn-lt"/>
              </a:rPr>
              <a:t>Minimalist Design Principle: Keeping the layout simple, professional, and easy to navigate.</a:t>
            </a:r>
            <a:endParaRPr lang="en-US"/>
          </a:p>
          <a:p>
            <a:pPr>
              <a:buClr>
                <a:srgbClr val="000000"/>
              </a:buClr>
            </a:pPr>
            <a:endParaRPr lang="en-US"/>
          </a:p>
        </p:txBody>
      </p:sp>
    </p:spTree>
    <p:extLst>
      <p:ext uri="{BB962C8B-B14F-4D97-AF65-F5344CB8AC3E}">
        <p14:creationId xmlns:p14="http://schemas.microsoft.com/office/powerpoint/2010/main" val="1894493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15222-037B-A0E5-750B-FD1A6B979E7D}"/>
              </a:ext>
            </a:extLst>
          </p:cNvPr>
          <p:cNvSpPr>
            <a:spLocks noGrp="1"/>
          </p:cNvSpPr>
          <p:nvPr>
            <p:ph type="title"/>
          </p:nvPr>
        </p:nvSpPr>
        <p:spPr/>
        <p:txBody>
          <a:bodyPr>
            <a:normAutofit fontScale="90000"/>
          </a:bodyPr>
          <a:lstStyle/>
          <a:p>
            <a:pPr algn="l"/>
            <a:r>
              <a:rPr lang="en-US" sz="6000">
                <a:ea typeface="+mj-lt"/>
                <a:cs typeface="+mj-lt"/>
              </a:rPr>
              <a:t>POTFOLIO DESIGN AND LAYOUT </a:t>
            </a:r>
            <a:endParaRPr lang="en-US"/>
          </a:p>
          <a:p>
            <a:endParaRPr lang="en-US"/>
          </a:p>
        </p:txBody>
      </p:sp>
      <p:sp>
        <p:nvSpPr>
          <p:cNvPr id="3" name="Content Placeholder 2">
            <a:extLst>
              <a:ext uri="{FF2B5EF4-FFF2-40B4-BE49-F238E27FC236}">
                <a16:creationId xmlns:a16="http://schemas.microsoft.com/office/drawing/2014/main" id="{05F18FCA-31D9-8829-FE29-3EDA4DDE98B9}"/>
              </a:ext>
            </a:extLst>
          </p:cNvPr>
          <p:cNvSpPr>
            <a:spLocks noGrp="1"/>
          </p:cNvSpPr>
          <p:nvPr>
            <p:ph sz="quarter" idx="13"/>
          </p:nvPr>
        </p:nvSpPr>
        <p:spPr>
          <a:xfrm>
            <a:off x="913774" y="2199194"/>
            <a:ext cx="10363826" cy="4663971"/>
          </a:xfrm>
        </p:spPr>
        <p:txBody>
          <a:bodyPr vert="horz" lIns="91440" tIns="45720" rIns="91440" bIns="45720" rtlCol="0" anchor="t">
            <a:normAutofit fontScale="62500" lnSpcReduction="20000"/>
          </a:bodyPr>
          <a:lstStyle/>
          <a:p>
            <a:pPr algn="just"/>
            <a:r>
              <a:rPr lang="en-US" sz="3600">
                <a:ea typeface="+mn-lt"/>
                <a:cs typeface="+mn-lt"/>
              </a:rPr>
              <a:t>The portfolio follows a modern, clean, and user-friendly design that emphasizes both aesthetics and usability. The layout begins with a header section, which features a profile photo aligned on the left and the name with a professional tagline centered for balance. A dark mode toggle switch is positioned in the top-right corner of the header, giving users control over visual preferences.</a:t>
            </a:r>
            <a:endParaRPr lang="en-US"/>
          </a:p>
          <a:p>
            <a:pPr>
              <a:buClr>
                <a:srgbClr val="000000"/>
              </a:buClr>
            </a:pPr>
            <a:r>
              <a:rPr lang="en-US" sz="3600">
                <a:ea typeface="+mn-lt"/>
                <a:cs typeface="+mn-lt"/>
              </a:rPr>
              <a:t>Below the header, a navigation bar provides quick access to each section—About Me, Education, Certificates, Projects, Skills, and Contact. Each of these sections is organized using a card-based layout, which creates clear separation, readability, and a professional appearance.</a:t>
            </a:r>
          </a:p>
        </p:txBody>
      </p:sp>
    </p:spTree>
    <p:extLst>
      <p:ext uri="{BB962C8B-B14F-4D97-AF65-F5344CB8AC3E}">
        <p14:creationId xmlns:p14="http://schemas.microsoft.com/office/powerpoint/2010/main" val="1550735394"/>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Droplet</vt:lpstr>
      <vt:lpstr>Digital Portfolio</vt:lpstr>
      <vt:lpstr>PROJECT TITLE  </vt:lpstr>
      <vt:lpstr>AGENDA</vt:lpstr>
      <vt:lpstr>PROBLEM  STATEMENT  </vt:lpstr>
      <vt:lpstr>PROJECT  OVERVIEW  </vt:lpstr>
      <vt:lpstr>WHO ARE THE END USERS?  </vt:lpstr>
      <vt:lpstr>TOOLS AND TECHNIQUES  </vt:lpstr>
      <vt:lpstr>PowerPoint Presentation</vt:lpstr>
      <vt:lpstr>POTFOLIO DESIGN AND LAYOUT  </vt:lpstr>
      <vt:lpstr>PowerPoint Presentation</vt:lpstr>
      <vt:lpstr>FEATURES AND Functionality </vt:lpstr>
      <vt:lpstr>PowerPoint Presentation</vt:lpstr>
      <vt:lpstr>PowerPoint Presentation</vt:lpstr>
      <vt:lpstr>PowerPoint Presentation</vt:lpstr>
      <vt:lpstr>RESULTS AND SCREENSHOTS  </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DIKSHIL B</dc:creator>
  <cp:lastModifiedBy>DIKSHIL B</cp:lastModifiedBy>
  <cp:revision>4</cp:revision>
  <dcterms:created xsi:type="dcterms:W3CDTF">2025-09-08T14:50:44Z</dcterms:created>
  <dcterms:modified xsi:type="dcterms:W3CDTF">2025-09-12T09:39:08Z</dcterms:modified>
</cp:coreProperties>
</file>