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percentStack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D3E-437B-8DC4-1DBEB6AA99AB}"/>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D3E-437B-8DC4-1DBEB6AA99AB}"/>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D3E-437B-8DC4-1DBEB6AA99AB}"/>
            </c:ext>
          </c:extLst>
        </c:ser>
        <c:dLbls>
          <c:showLegendKey val="0"/>
          <c:showVal val="0"/>
          <c:showCatName val="0"/>
          <c:showSerName val="0"/>
          <c:showPercent val="0"/>
          <c:showBubbleSize val="0"/>
        </c:dLbls>
        <c:gapWidth val="150"/>
        <c:overlap val="100"/>
        <c:axId val="74286592"/>
        <c:axId val="74288512"/>
      </c:barChart>
      <c:catAx>
        <c:axId val="74286592"/>
        <c:scaling>
          <c:orientation val="minMax"/>
        </c:scaling>
        <c:delete val="0"/>
        <c:axPos val="b"/>
        <c:numFmt formatCode="General" sourceLinked="0"/>
        <c:majorTickMark val="out"/>
        <c:minorTickMark val="none"/>
        <c:tickLblPos val="nextTo"/>
        <c:crossAx val="74288512"/>
        <c:crosses val="autoZero"/>
        <c:auto val="1"/>
        <c:lblAlgn val="ctr"/>
        <c:lblOffset val="100"/>
        <c:noMultiLvlLbl val="0"/>
      </c:catAx>
      <c:valAx>
        <c:axId val="74288512"/>
        <c:scaling>
          <c:orientation val="minMax"/>
        </c:scaling>
        <c:delete val="0"/>
        <c:axPos val="l"/>
        <c:majorGridlines/>
        <c:numFmt formatCode="0%" sourceLinked="1"/>
        <c:majorTickMark val="out"/>
        <c:minorTickMark val="none"/>
        <c:tickLblPos val="nextTo"/>
        <c:crossAx val="74286592"/>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985-4A6A-985D-F8D363F40ABE}"/>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985-4A6A-985D-F8D363F40ABE}"/>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985-4A6A-985D-F8D363F40ABE}"/>
            </c:ext>
          </c:extLst>
        </c:ser>
        <c:dLbls>
          <c:showLegendKey val="0"/>
          <c:showVal val="0"/>
          <c:showCatName val="0"/>
          <c:showSerName val="0"/>
          <c:showPercent val="0"/>
          <c:showBubbleSize val="0"/>
        </c:dLbls>
        <c:gapWidth val="150"/>
        <c:shape val="box"/>
        <c:axId val="74409088"/>
        <c:axId val="74410624"/>
        <c:axId val="0"/>
      </c:bar3DChart>
      <c:catAx>
        <c:axId val="74409088"/>
        <c:scaling>
          <c:orientation val="minMax"/>
        </c:scaling>
        <c:delete val="0"/>
        <c:axPos val="b"/>
        <c:numFmt formatCode="General" sourceLinked="0"/>
        <c:majorTickMark val="out"/>
        <c:minorTickMark val="none"/>
        <c:tickLblPos val="nextTo"/>
        <c:crossAx val="74410624"/>
        <c:crosses val="autoZero"/>
        <c:auto val="1"/>
        <c:lblAlgn val="ctr"/>
        <c:lblOffset val="100"/>
        <c:noMultiLvlLbl val="0"/>
      </c:catAx>
      <c:valAx>
        <c:axId val="74410624"/>
        <c:scaling>
          <c:orientation val="minMax"/>
        </c:scaling>
        <c:delete val="0"/>
        <c:axPos val="l"/>
        <c:majorGridlines/>
        <c:numFmt formatCode="General" sourceLinked="1"/>
        <c:majorTickMark val="out"/>
        <c:minorTickMark val="none"/>
        <c:tickLblPos val="nextTo"/>
        <c:crossAx val="74409088"/>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CA8A-4E6A-BE29-82257AA63589}"/>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CA8A-4E6A-BE29-82257AA63589}"/>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CA8A-4E6A-BE29-82257AA63589}"/>
            </c:ext>
          </c:extLst>
        </c:ser>
        <c:dLbls>
          <c:showLegendKey val="0"/>
          <c:showVal val="0"/>
          <c:showCatName val="0"/>
          <c:showSerName val="0"/>
          <c:showPercent val="0"/>
          <c:showBubbleSize val="0"/>
        </c:dLbls>
        <c:gapWidth val="150"/>
        <c:shape val="box"/>
        <c:axId val="126160896"/>
        <c:axId val="76965760"/>
        <c:axId val="73760256"/>
      </c:bar3DChart>
      <c:catAx>
        <c:axId val="126160896"/>
        <c:scaling>
          <c:orientation val="minMax"/>
        </c:scaling>
        <c:delete val="0"/>
        <c:axPos val="b"/>
        <c:numFmt formatCode="General" sourceLinked="0"/>
        <c:majorTickMark val="out"/>
        <c:minorTickMark val="none"/>
        <c:tickLblPos val="nextTo"/>
        <c:crossAx val="76965760"/>
        <c:crosses val="autoZero"/>
        <c:auto val="1"/>
        <c:lblAlgn val="ctr"/>
        <c:lblOffset val="100"/>
        <c:noMultiLvlLbl val="0"/>
      </c:catAx>
      <c:valAx>
        <c:axId val="76965760"/>
        <c:scaling>
          <c:orientation val="minMax"/>
        </c:scaling>
        <c:delete val="0"/>
        <c:axPos val="l"/>
        <c:majorGridlines/>
        <c:numFmt formatCode="General" sourceLinked="1"/>
        <c:majorTickMark val="out"/>
        <c:minorTickMark val="none"/>
        <c:tickLblPos val="nextTo"/>
        <c:crossAx val="126160896"/>
        <c:crosses val="autoZero"/>
        <c:crossBetween val="between"/>
      </c:valAx>
      <c:serAx>
        <c:axId val="73760256"/>
        <c:scaling>
          <c:orientation val="minMax"/>
        </c:scaling>
        <c:delete val="0"/>
        <c:axPos val="b"/>
        <c:majorTickMark val="out"/>
        <c:minorTickMark val="none"/>
        <c:tickLblPos val="nextTo"/>
        <c:crossAx val="76965760"/>
        <c:crosses val="autoZero"/>
      </c:ser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tockChart>
        <c:ser>
          <c:idx val="0"/>
          <c:order val="0"/>
          <c:tx>
            <c:strRef>
              <c:f>Sheet1!$B$1</c:f>
              <c:strCache>
                <c:ptCount val="1"/>
                <c:pt idx="0">
                  <c:v>Open</c:v>
                </c:pt>
              </c:strCache>
            </c:strRef>
          </c:tx>
          <c:spPr>
            <a:ln w="28575">
              <a:noFill/>
            </a:ln>
          </c:spPr>
          <c:marker>
            <c:symbol val="none"/>
          </c:marker>
          <c:cat>
            <c:numRef>
              <c:f>Sheet1!$A$2:$A$6</c:f>
              <c:numCache>
                <c:formatCode>m/d/yyyy</c:formatCode>
                <c:ptCount val="5"/>
                <c:pt idx="0">
                  <c:v>37261</c:v>
                </c:pt>
                <c:pt idx="1">
                  <c:v>37262</c:v>
                </c:pt>
                <c:pt idx="2">
                  <c:v>37263</c:v>
                </c:pt>
                <c:pt idx="3">
                  <c:v>37264</c:v>
                </c:pt>
                <c:pt idx="4">
                  <c:v>37265</c:v>
                </c:pt>
              </c:numCache>
            </c:numRef>
          </c:cat>
          <c:val>
            <c:numRef>
              <c:f>Sheet1!$B$2:$B$6</c:f>
              <c:numCache>
                <c:formatCode>General</c:formatCode>
                <c:ptCount val="5"/>
                <c:pt idx="0">
                  <c:v>44</c:v>
                </c:pt>
                <c:pt idx="1">
                  <c:v>25</c:v>
                </c:pt>
                <c:pt idx="2">
                  <c:v>38</c:v>
                </c:pt>
                <c:pt idx="3">
                  <c:v>50</c:v>
                </c:pt>
                <c:pt idx="4">
                  <c:v>34</c:v>
                </c:pt>
              </c:numCache>
            </c:numRef>
          </c:val>
          <c:smooth val="0"/>
          <c:extLst>
            <c:ext xmlns:c16="http://schemas.microsoft.com/office/drawing/2014/chart" uri="{C3380CC4-5D6E-409C-BE32-E72D297353CC}">
              <c16:uniqueId val="{00000000-76FE-40D0-A22B-786A6B398AEA}"/>
            </c:ext>
          </c:extLst>
        </c:ser>
        <c:ser>
          <c:idx val="1"/>
          <c:order val="1"/>
          <c:tx>
            <c:strRef>
              <c:f>Sheet1!$C$1</c:f>
              <c:strCache>
                <c:ptCount val="1"/>
                <c:pt idx="0">
                  <c:v>High</c:v>
                </c:pt>
              </c:strCache>
            </c:strRef>
          </c:tx>
          <c:spPr>
            <a:ln w="28575">
              <a:noFill/>
            </a:ln>
          </c:spPr>
          <c:marker>
            <c:symbol val="none"/>
          </c:marker>
          <c:cat>
            <c:numRef>
              <c:f>Sheet1!$A$2:$A$6</c:f>
              <c:numCache>
                <c:formatCode>m/d/yyyy</c:formatCode>
                <c:ptCount val="5"/>
                <c:pt idx="0">
                  <c:v>37261</c:v>
                </c:pt>
                <c:pt idx="1">
                  <c:v>37262</c:v>
                </c:pt>
                <c:pt idx="2">
                  <c:v>37263</c:v>
                </c:pt>
                <c:pt idx="3">
                  <c:v>37264</c:v>
                </c:pt>
                <c:pt idx="4">
                  <c:v>37265</c:v>
                </c:pt>
              </c:numCache>
            </c:numRef>
          </c:cat>
          <c:val>
            <c:numRef>
              <c:f>Sheet1!$C$2:$C$6</c:f>
              <c:numCache>
                <c:formatCode>General</c:formatCode>
                <c:ptCount val="5"/>
                <c:pt idx="0">
                  <c:v>55</c:v>
                </c:pt>
                <c:pt idx="1">
                  <c:v>57</c:v>
                </c:pt>
                <c:pt idx="2">
                  <c:v>57</c:v>
                </c:pt>
                <c:pt idx="3">
                  <c:v>58</c:v>
                </c:pt>
                <c:pt idx="4">
                  <c:v>36</c:v>
                </c:pt>
              </c:numCache>
            </c:numRef>
          </c:val>
          <c:smooth val="0"/>
          <c:extLst>
            <c:ext xmlns:c16="http://schemas.microsoft.com/office/drawing/2014/chart" uri="{C3380CC4-5D6E-409C-BE32-E72D297353CC}">
              <c16:uniqueId val="{00000001-76FE-40D0-A22B-786A6B398AEA}"/>
            </c:ext>
          </c:extLst>
        </c:ser>
        <c:ser>
          <c:idx val="2"/>
          <c:order val="2"/>
          <c:tx>
            <c:strRef>
              <c:f>Sheet1!$D$1</c:f>
              <c:strCache>
                <c:ptCount val="1"/>
                <c:pt idx="0">
                  <c:v>Low</c:v>
                </c:pt>
              </c:strCache>
            </c:strRef>
          </c:tx>
          <c:spPr>
            <a:ln w="28575">
              <a:noFill/>
            </a:ln>
          </c:spPr>
          <c:marker>
            <c:symbol val="none"/>
          </c:marker>
          <c:cat>
            <c:numRef>
              <c:f>Sheet1!$A$2:$A$6</c:f>
              <c:numCache>
                <c:formatCode>m/d/yyyy</c:formatCode>
                <c:ptCount val="5"/>
                <c:pt idx="0">
                  <c:v>37261</c:v>
                </c:pt>
                <c:pt idx="1">
                  <c:v>37262</c:v>
                </c:pt>
                <c:pt idx="2">
                  <c:v>37263</c:v>
                </c:pt>
                <c:pt idx="3">
                  <c:v>37264</c:v>
                </c:pt>
                <c:pt idx="4">
                  <c:v>37265</c:v>
                </c:pt>
              </c:numCache>
            </c:numRef>
          </c:cat>
          <c:val>
            <c:numRef>
              <c:f>Sheet1!$D$2:$D$6</c:f>
              <c:numCache>
                <c:formatCode>General</c:formatCode>
                <c:ptCount val="5"/>
                <c:pt idx="0">
                  <c:v>11</c:v>
                </c:pt>
                <c:pt idx="1">
                  <c:v>12</c:v>
                </c:pt>
                <c:pt idx="2">
                  <c:v>13</c:v>
                </c:pt>
                <c:pt idx="3">
                  <c:v>11</c:v>
                </c:pt>
                <c:pt idx="4">
                  <c:v>5</c:v>
                </c:pt>
              </c:numCache>
            </c:numRef>
          </c:val>
          <c:smooth val="0"/>
          <c:extLst>
            <c:ext xmlns:c16="http://schemas.microsoft.com/office/drawing/2014/chart" uri="{C3380CC4-5D6E-409C-BE32-E72D297353CC}">
              <c16:uniqueId val="{00000002-76FE-40D0-A22B-786A6B398AEA}"/>
            </c:ext>
          </c:extLst>
        </c:ser>
        <c:ser>
          <c:idx val="3"/>
          <c:order val="3"/>
          <c:tx>
            <c:strRef>
              <c:f>Sheet1!$E$1</c:f>
              <c:strCache>
                <c:ptCount val="1"/>
                <c:pt idx="0">
                  <c:v>Close</c:v>
                </c:pt>
              </c:strCache>
            </c:strRef>
          </c:tx>
          <c:spPr>
            <a:ln w="28575">
              <a:noFill/>
            </a:ln>
          </c:spPr>
          <c:marker>
            <c:symbol val="none"/>
          </c:marker>
          <c:cat>
            <c:numRef>
              <c:f>Sheet1!$A$2:$A$6</c:f>
              <c:numCache>
                <c:formatCode>m/d/yyyy</c:formatCode>
                <c:ptCount val="5"/>
                <c:pt idx="0">
                  <c:v>37261</c:v>
                </c:pt>
                <c:pt idx="1">
                  <c:v>37262</c:v>
                </c:pt>
                <c:pt idx="2">
                  <c:v>37263</c:v>
                </c:pt>
                <c:pt idx="3">
                  <c:v>37264</c:v>
                </c:pt>
                <c:pt idx="4">
                  <c:v>37265</c:v>
                </c:pt>
              </c:numCache>
            </c:numRef>
          </c:cat>
          <c:val>
            <c:numRef>
              <c:f>Sheet1!$E$2:$E$6</c:f>
              <c:numCache>
                <c:formatCode>General</c:formatCode>
                <c:ptCount val="5"/>
                <c:pt idx="0">
                  <c:v>25</c:v>
                </c:pt>
                <c:pt idx="1">
                  <c:v>38</c:v>
                </c:pt>
                <c:pt idx="2">
                  <c:v>50</c:v>
                </c:pt>
                <c:pt idx="3">
                  <c:v>34</c:v>
                </c:pt>
                <c:pt idx="4">
                  <c:v>18</c:v>
                </c:pt>
              </c:numCache>
            </c:numRef>
          </c:val>
          <c:smooth val="0"/>
          <c:extLst>
            <c:ext xmlns:c16="http://schemas.microsoft.com/office/drawing/2014/chart" uri="{C3380CC4-5D6E-409C-BE32-E72D297353CC}">
              <c16:uniqueId val="{00000003-76FE-40D0-A22B-786A6B398AEA}"/>
            </c:ext>
          </c:extLst>
        </c:ser>
        <c:dLbls>
          <c:showLegendKey val="0"/>
          <c:showVal val="0"/>
          <c:showCatName val="0"/>
          <c:showSerName val="0"/>
          <c:showPercent val="0"/>
          <c:showBubbleSize val="0"/>
        </c:dLbls>
        <c:hiLowLines/>
        <c:upDownBars>
          <c:gapWidth val="150"/>
          <c:upBars/>
          <c:downBars/>
        </c:upDownBars>
        <c:axId val="157907968"/>
        <c:axId val="157922816"/>
      </c:stockChart>
      <c:dateAx>
        <c:axId val="157907968"/>
        <c:scaling>
          <c:orientation val="minMax"/>
        </c:scaling>
        <c:delete val="0"/>
        <c:axPos val="b"/>
        <c:numFmt formatCode="m/d/yyyy" sourceLinked="1"/>
        <c:majorTickMark val="out"/>
        <c:minorTickMark val="none"/>
        <c:tickLblPos val="nextTo"/>
        <c:crossAx val="157922816"/>
        <c:crosses val="autoZero"/>
        <c:auto val="1"/>
        <c:lblOffset val="100"/>
        <c:baseTimeUnit val="days"/>
      </c:dateAx>
      <c:valAx>
        <c:axId val="157922816"/>
        <c:scaling>
          <c:orientation val="minMax"/>
        </c:scaling>
        <c:delete val="0"/>
        <c:axPos val="l"/>
        <c:majorGridlines/>
        <c:numFmt formatCode="General" sourceLinked="1"/>
        <c:majorTickMark val="out"/>
        <c:minorTickMark val="none"/>
        <c:tickLblPos val="nextTo"/>
        <c:crossAx val="157907968"/>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B97E-463D-BF2C-8CE239A1360F}"/>
            </c:ext>
          </c:extLst>
        </c:ser>
        <c:ser>
          <c:idx val="1"/>
          <c:order val="1"/>
          <c:tx>
            <c:strRef>
              <c:f>Sheet1!$C$1</c:f>
              <c:strCache>
                <c:ptCount val="1"/>
                <c:pt idx="0">
                  <c:v>Series 2</c:v>
                </c:pt>
              </c:strCache>
            </c:strRef>
          </c:tx>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B97E-463D-BF2C-8CE239A1360F}"/>
            </c:ext>
          </c:extLst>
        </c:ser>
        <c:ser>
          <c:idx val="2"/>
          <c:order val="2"/>
          <c:tx>
            <c:strRef>
              <c:f>Sheet1!$D$1</c:f>
              <c:strCache>
                <c:ptCount val="1"/>
                <c:pt idx="0">
                  <c:v>Series 3</c:v>
                </c:pt>
              </c:strCache>
            </c:strRef>
          </c:tx>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B97E-463D-BF2C-8CE239A1360F}"/>
            </c:ext>
          </c:extLst>
        </c:ser>
        <c:dLbls>
          <c:showLegendKey val="0"/>
          <c:showVal val="0"/>
          <c:showCatName val="0"/>
          <c:showSerName val="0"/>
          <c:showPercent val="0"/>
          <c:showBubbleSize val="0"/>
        </c:dLbls>
        <c:smooth val="0"/>
        <c:axId val="156640000"/>
        <c:axId val="156636672"/>
      </c:lineChart>
      <c:catAx>
        <c:axId val="156640000"/>
        <c:scaling>
          <c:orientation val="minMax"/>
        </c:scaling>
        <c:delete val="0"/>
        <c:axPos val="b"/>
        <c:numFmt formatCode="General" sourceLinked="0"/>
        <c:majorTickMark val="out"/>
        <c:minorTickMark val="none"/>
        <c:tickLblPos val="nextTo"/>
        <c:crossAx val="156636672"/>
        <c:crosses val="autoZero"/>
        <c:auto val="1"/>
        <c:lblAlgn val="ctr"/>
        <c:lblOffset val="100"/>
        <c:noMultiLvlLbl val="0"/>
      </c:catAx>
      <c:valAx>
        <c:axId val="156636672"/>
        <c:scaling>
          <c:orientation val="minMax"/>
        </c:scaling>
        <c:delete val="0"/>
        <c:axPos val="l"/>
        <c:majorGridlines/>
        <c:numFmt formatCode="General" sourceLinked="1"/>
        <c:majorTickMark val="out"/>
        <c:minorTickMark val="none"/>
        <c:tickLblPos val="nextTo"/>
        <c:crossAx val="156640000"/>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6F2BFA-013C-4A63-A66E-746D867DE04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DF719DD8-2F9C-45E0-9CE2-423D31CA5144}">
      <dgm:prSet phldrT="[Text]"/>
      <dgm:spPr/>
      <dgm:t>
        <a:bodyPr/>
        <a:lstStyle/>
        <a:p>
          <a:r>
            <a:rPr lang="en-US" dirty="0"/>
            <a:t>Pre based feature</a:t>
          </a:r>
        </a:p>
      </dgm:t>
    </dgm:pt>
    <dgm:pt modelId="{CC2D4B87-5BD6-412E-8E78-8C46FCE91754}" type="parTrans" cxnId="{F9E7C98B-3C4C-45F1-B93E-B061087F0447}">
      <dgm:prSet/>
      <dgm:spPr/>
      <dgm:t>
        <a:bodyPr/>
        <a:lstStyle/>
        <a:p>
          <a:endParaRPr lang="en-US"/>
        </a:p>
      </dgm:t>
    </dgm:pt>
    <dgm:pt modelId="{AD51B399-B248-497B-B561-5DEC65602587}" type="sibTrans" cxnId="{F9E7C98B-3C4C-45F1-B93E-B061087F0447}">
      <dgm:prSet/>
      <dgm:spPr/>
      <dgm:t>
        <a:bodyPr/>
        <a:lstStyle/>
        <a:p>
          <a:endParaRPr lang="en-US"/>
        </a:p>
      </dgm:t>
    </dgm:pt>
    <dgm:pt modelId="{8EE198DE-C72C-4525-8714-DF41F8CB5A91}">
      <dgm:prSet phldrT="[Text]"/>
      <dgm:spPr/>
      <dgm:t>
        <a:bodyPr/>
        <a:lstStyle/>
        <a:p>
          <a:r>
            <a:rPr lang="en-US" dirty="0"/>
            <a:t>Data ,</a:t>
          </a:r>
          <a:r>
            <a:rPr lang="en-US" dirty="0" err="1"/>
            <a:t>block_num,id,name</a:t>
          </a:r>
          <a:r>
            <a:rPr lang="en-US" dirty="0"/>
            <a:t> 1,category_id ,</a:t>
          </a:r>
          <a:r>
            <a:rPr lang="en-US" dirty="0" err="1"/>
            <a:t>subtype_c</a:t>
          </a:r>
          <a:r>
            <a:rPr lang="en-US" dirty="0"/>
            <a:t> ode</a:t>
          </a:r>
        </a:p>
      </dgm:t>
    </dgm:pt>
    <dgm:pt modelId="{D59A77C6-D816-4F0B-9078-DDFA4DC51A0A}" type="parTrans" cxnId="{DF55F83C-379D-450F-AD5F-A79B75E81611}">
      <dgm:prSet/>
      <dgm:spPr/>
      <dgm:t>
        <a:bodyPr/>
        <a:lstStyle/>
        <a:p>
          <a:endParaRPr lang="en-US"/>
        </a:p>
      </dgm:t>
    </dgm:pt>
    <dgm:pt modelId="{C582C31E-AD13-48BB-8AB9-C2B2FF949617}" type="sibTrans" cxnId="{DF55F83C-379D-450F-AD5F-A79B75E81611}">
      <dgm:prSet/>
      <dgm:spPr/>
      <dgm:t>
        <a:bodyPr/>
        <a:lstStyle/>
        <a:p>
          <a:endParaRPr lang="en-US"/>
        </a:p>
      </dgm:t>
    </dgm:pt>
    <dgm:pt modelId="{F0F68149-9EFC-4368-8CBD-D955ACE41B8D}">
      <dgm:prSet phldrT="[Text]"/>
      <dgm:spPr/>
      <dgm:t>
        <a:bodyPr/>
        <a:lstStyle/>
        <a:p>
          <a:r>
            <a:rPr lang="en-US" dirty="0"/>
            <a:t>Lag based feature</a:t>
          </a:r>
        </a:p>
      </dgm:t>
    </dgm:pt>
    <dgm:pt modelId="{71BF1503-636B-40DC-83D3-F4DC96BD889F}" type="parTrans" cxnId="{4B71B802-A647-4D32-A89B-5362AD3DB024}">
      <dgm:prSet/>
      <dgm:spPr/>
      <dgm:t>
        <a:bodyPr/>
        <a:lstStyle/>
        <a:p>
          <a:endParaRPr lang="en-US"/>
        </a:p>
      </dgm:t>
    </dgm:pt>
    <dgm:pt modelId="{53F7D26C-E044-492E-AF3C-11A0EA6A01FE}" type="sibTrans" cxnId="{4B71B802-A647-4D32-A89B-5362AD3DB024}">
      <dgm:prSet/>
      <dgm:spPr/>
      <dgm:t>
        <a:bodyPr/>
        <a:lstStyle/>
        <a:p>
          <a:endParaRPr lang="en-US"/>
        </a:p>
      </dgm:t>
    </dgm:pt>
    <dgm:pt modelId="{65C96711-2247-4F0B-A657-708A743ABEF0}">
      <dgm:prSet phldrT="[Text]"/>
      <dgm:spPr/>
      <dgm:t>
        <a:bodyPr/>
        <a:lstStyle/>
        <a:p>
          <a:r>
            <a:rPr lang="en-US" dirty="0" err="1"/>
            <a:t>Data_shop_item,month_log,id</a:t>
          </a:r>
          <a:endParaRPr lang="en-US" dirty="0"/>
        </a:p>
      </dgm:t>
    </dgm:pt>
    <dgm:pt modelId="{5862619F-77D5-4214-93FD-16D97BCCA721}" type="parTrans" cxnId="{339CC9A4-2E89-407A-BED4-FA5903FE8462}">
      <dgm:prSet/>
      <dgm:spPr/>
      <dgm:t>
        <a:bodyPr/>
        <a:lstStyle/>
        <a:p>
          <a:endParaRPr lang="en-US"/>
        </a:p>
      </dgm:t>
    </dgm:pt>
    <dgm:pt modelId="{C7D80018-1CB9-48FA-8464-E686844E4212}" type="sibTrans" cxnId="{339CC9A4-2E89-407A-BED4-FA5903FE8462}">
      <dgm:prSet/>
      <dgm:spPr/>
      <dgm:t>
        <a:bodyPr/>
        <a:lstStyle/>
        <a:p>
          <a:endParaRPr lang="en-US"/>
        </a:p>
      </dgm:t>
    </dgm:pt>
    <dgm:pt modelId="{B84ED028-5770-4066-A8B6-DC0AFFD2145D}">
      <dgm:prSet phldrT="[Text]"/>
      <dgm:spPr/>
      <dgm:t>
        <a:bodyPr/>
        <a:lstStyle/>
        <a:p>
          <a:r>
            <a:rPr lang="en-US" dirty="0"/>
            <a:t>Average ,</a:t>
          </a:r>
          <a:r>
            <a:rPr lang="en-US" dirty="0" err="1"/>
            <a:t>subtype,revenue</a:t>
          </a:r>
          <a:endParaRPr lang="en-US" dirty="0"/>
        </a:p>
      </dgm:t>
    </dgm:pt>
    <dgm:pt modelId="{CC8F1648-E566-421A-BF6D-31906A859EF9}" type="parTrans" cxnId="{776BD32D-E01C-410A-B5D3-628572EDBF42}">
      <dgm:prSet/>
      <dgm:spPr/>
      <dgm:t>
        <a:bodyPr/>
        <a:lstStyle/>
        <a:p>
          <a:endParaRPr lang="en-US"/>
        </a:p>
      </dgm:t>
    </dgm:pt>
    <dgm:pt modelId="{6DD84CE8-EB9F-47AE-B1D3-393C024AE9F6}" type="sibTrans" cxnId="{776BD32D-E01C-410A-B5D3-628572EDBF42}">
      <dgm:prSet/>
      <dgm:spPr/>
      <dgm:t>
        <a:bodyPr/>
        <a:lstStyle/>
        <a:p>
          <a:endParaRPr lang="en-US"/>
        </a:p>
      </dgm:t>
    </dgm:pt>
    <dgm:pt modelId="{3B2F7FB9-D077-4B30-85B2-1E247ACF8A18}">
      <dgm:prSet phldrT="[Text]"/>
      <dgm:spPr/>
      <dgm:t>
        <a:bodyPr/>
        <a:lstStyle/>
        <a:p>
          <a:r>
            <a:rPr lang="en-US" dirty="0"/>
            <a:t>Other feature</a:t>
          </a:r>
        </a:p>
      </dgm:t>
    </dgm:pt>
    <dgm:pt modelId="{4FDEC93D-A262-40E7-B86C-A73215BB0F61}" type="parTrans" cxnId="{6EDD677E-BB96-404D-88C8-53E1BDB31867}">
      <dgm:prSet/>
      <dgm:spPr/>
      <dgm:t>
        <a:bodyPr/>
        <a:lstStyle/>
        <a:p>
          <a:endParaRPr lang="en-US"/>
        </a:p>
      </dgm:t>
    </dgm:pt>
    <dgm:pt modelId="{01FD9127-A5E5-48C1-AB63-B87921B40360}" type="sibTrans" cxnId="{6EDD677E-BB96-404D-88C8-53E1BDB31867}">
      <dgm:prSet/>
      <dgm:spPr/>
      <dgm:t>
        <a:bodyPr/>
        <a:lstStyle/>
        <a:p>
          <a:endParaRPr lang="en-US"/>
        </a:p>
      </dgm:t>
    </dgm:pt>
    <dgm:pt modelId="{DA657F95-7FE6-471E-8F56-49258BDBF673}">
      <dgm:prSet phldrT="[Text]"/>
      <dgm:spPr/>
      <dgm:t>
        <a:bodyPr/>
        <a:lstStyle/>
        <a:p>
          <a:r>
            <a:rPr lang="en-US" dirty="0" err="1"/>
            <a:t>Month,days,item_shop</a:t>
          </a:r>
          <a:r>
            <a:rPr lang="en-US" dirty="0"/>
            <a:t>,</a:t>
          </a:r>
        </a:p>
      </dgm:t>
    </dgm:pt>
    <dgm:pt modelId="{DD8E4916-9AEA-4C32-B986-04B500996493}" type="parTrans" cxnId="{B1C64F92-6562-45BA-9D9F-C2936BE0B3DB}">
      <dgm:prSet/>
      <dgm:spPr/>
      <dgm:t>
        <a:bodyPr/>
        <a:lstStyle/>
        <a:p>
          <a:endParaRPr lang="en-US"/>
        </a:p>
      </dgm:t>
    </dgm:pt>
    <dgm:pt modelId="{F483B8D6-2FD4-4446-BE7B-EDEDDE163603}" type="sibTrans" cxnId="{B1C64F92-6562-45BA-9D9F-C2936BE0B3DB}">
      <dgm:prSet/>
      <dgm:spPr/>
      <dgm:t>
        <a:bodyPr/>
        <a:lstStyle/>
        <a:p>
          <a:endParaRPr lang="en-US"/>
        </a:p>
      </dgm:t>
    </dgm:pt>
    <dgm:pt modelId="{245094C5-48AC-4D09-9464-647F760B256B}">
      <dgm:prSet phldrT="[Text]"/>
      <dgm:spPr/>
      <dgm:t>
        <a:bodyPr/>
        <a:lstStyle/>
        <a:p>
          <a:r>
            <a:rPr lang="en-US" dirty="0" err="1"/>
            <a:t>First_sale</a:t>
          </a:r>
          <a:endParaRPr lang="en-US" dirty="0"/>
        </a:p>
      </dgm:t>
    </dgm:pt>
    <dgm:pt modelId="{5EC38CB8-734B-47CE-B1A0-38347320698D}" type="parTrans" cxnId="{68EBD077-7A1C-4920-9B50-9828EF967DA0}">
      <dgm:prSet/>
      <dgm:spPr/>
      <dgm:t>
        <a:bodyPr/>
        <a:lstStyle/>
        <a:p>
          <a:endParaRPr lang="en-US"/>
        </a:p>
      </dgm:t>
    </dgm:pt>
    <dgm:pt modelId="{1E65FFBB-E493-44CE-B2AF-42279BBA8F10}" type="sibTrans" cxnId="{68EBD077-7A1C-4920-9B50-9828EF967DA0}">
      <dgm:prSet/>
      <dgm:spPr/>
      <dgm:t>
        <a:bodyPr/>
        <a:lstStyle/>
        <a:p>
          <a:endParaRPr lang="en-US"/>
        </a:p>
      </dgm:t>
    </dgm:pt>
    <dgm:pt modelId="{491E5B16-27D3-48D0-87D9-2C211B6D185E}" type="pres">
      <dgm:prSet presAssocID="{6D6F2BFA-013C-4A63-A66E-746D867DE04F}" presName="Name0" presStyleCnt="0">
        <dgm:presLayoutVars>
          <dgm:dir/>
          <dgm:animLvl val="lvl"/>
          <dgm:resizeHandles val="exact"/>
        </dgm:presLayoutVars>
      </dgm:prSet>
      <dgm:spPr/>
    </dgm:pt>
    <dgm:pt modelId="{5F52C505-63EA-40D7-AD43-F27E6DE6AC5A}" type="pres">
      <dgm:prSet presAssocID="{DF719DD8-2F9C-45E0-9CE2-423D31CA5144}" presName="linNode" presStyleCnt="0"/>
      <dgm:spPr/>
    </dgm:pt>
    <dgm:pt modelId="{97E35C58-CAEB-4780-AAC7-1B21B1A907C9}" type="pres">
      <dgm:prSet presAssocID="{DF719DD8-2F9C-45E0-9CE2-423D31CA5144}" presName="parentText" presStyleLbl="node1" presStyleIdx="0" presStyleCnt="3">
        <dgm:presLayoutVars>
          <dgm:chMax val="1"/>
          <dgm:bulletEnabled val="1"/>
        </dgm:presLayoutVars>
      </dgm:prSet>
      <dgm:spPr/>
    </dgm:pt>
    <dgm:pt modelId="{3CA1AB09-F394-482D-8C6B-3EB962E1228E}" type="pres">
      <dgm:prSet presAssocID="{DF719DD8-2F9C-45E0-9CE2-423D31CA5144}" presName="descendantText" presStyleLbl="alignAccFollowNode1" presStyleIdx="0" presStyleCnt="3">
        <dgm:presLayoutVars>
          <dgm:bulletEnabled val="1"/>
        </dgm:presLayoutVars>
      </dgm:prSet>
      <dgm:spPr/>
    </dgm:pt>
    <dgm:pt modelId="{B533DDDF-08F0-4F27-B6DD-EFA768FE72B3}" type="pres">
      <dgm:prSet presAssocID="{AD51B399-B248-497B-B561-5DEC65602587}" presName="sp" presStyleCnt="0"/>
      <dgm:spPr/>
    </dgm:pt>
    <dgm:pt modelId="{5DE7EE5B-20D5-465B-B68D-BFBFADB2A7D3}" type="pres">
      <dgm:prSet presAssocID="{F0F68149-9EFC-4368-8CBD-D955ACE41B8D}" presName="linNode" presStyleCnt="0"/>
      <dgm:spPr/>
    </dgm:pt>
    <dgm:pt modelId="{8221CA75-7527-422B-9A9D-C48A1A90DAD2}" type="pres">
      <dgm:prSet presAssocID="{F0F68149-9EFC-4368-8CBD-D955ACE41B8D}" presName="parentText" presStyleLbl="node1" presStyleIdx="1" presStyleCnt="3">
        <dgm:presLayoutVars>
          <dgm:chMax val="1"/>
          <dgm:bulletEnabled val="1"/>
        </dgm:presLayoutVars>
      </dgm:prSet>
      <dgm:spPr/>
    </dgm:pt>
    <dgm:pt modelId="{72B5A0B6-3091-4083-A818-4D28772467CB}" type="pres">
      <dgm:prSet presAssocID="{F0F68149-9EFC-4368-8CBD-D955ACE41B8D}" presName="descendantText" presStyleLbl="alignAccFollowNode1" presStyleIdx="1" presStyleCnt="3">
        <dgm:presLayoutVars>
          <dgm:bulletEnabled val="1"/>
        </dgm:presLayoutVars>
      </dgm:prSet>
      <dgm:spPr/>
    </dgm:pt>
    <dgm:pt modelId="{9A2C1CBB-0E24-45CA-96A0-70A58ED647E8}" type="pres">
      <dgm:prSet presAssocID="{53F7D26C-E044-492E-AF3C-11A0EA6A01FE}" presName="sp" presStyleCnt="0"/>
      <dgm:spPr/>
    </dgm:pt>
    <dgm:pt modelId="{CF6C36B9-B5BE-47DA-A392-AB340DD05B3D}" type="pres">
      <dgm:prSet presAssocID="{3B2F7FB9-D077-4B30-85B2-1E247ACF8A18}" presName="linNode" presStyleCnt="0"/>
      <dgm:spPr/>
    </dgm:pt>
    <dgm:pt modelId="{BC783A51-CB4D-4552-9EBC-E127EA7D1CD0}" type="pres">
      <dgm:prSet presAssocID="{3B2F7FB9-D077-4B30-85B2-1E247ACF8A18}" presName="parentText" presStyleLbl="node1" presStyleIdx="2" presStyleCnt="3">
        <dgm:presLayoutVars>
          <dgm:chMax val="1"/>
          <dgm:bulletEnabled val="1"/>
        </dgm:presLayoutVars>
      </dgm:prSet>
      <dgm:spPr/>
    </dgm:pt>
    <dgm:pt modelId="{0444E401-DA0D-4387-9FAA-70CAC7C457C2}" type="pres">
      <dgm:prSet presAssocID="{3B2F7FB9-D077-4B30-85B2-1E247ACF8A18}" presName="descendantText" presStyleLbl="alignAccFollowNode1" presStyleIdx="2" presStyleCnt="3">
        <dgm:presLayoutVars>
          <dgm:bulletEnabled val="1"/>
        </dgm:presLayoutVars>
      </dgm:prSet>
      <dgm:spPr/>
    </dgm:pt>
  </dgm:ptLst>
  <dgm:cxnLst>
    <dgm:cxn modelId="{4B71B802-A647-4D32-A89B-5362AD3DB024}" srcId="{6D6F2BFA-013C-4A63-A66E-746D867DE04F}" destId="{F0F68149-9EFC-4368-8CBD-D955ACE41B8D}" srcOrd="1" destOrd="0" parTransId="{71BF1503-636B-40DC-83D3-F4DC96BD889F}" sibTransId="{53F7D26C-E044-492E-AF3C-11A0EA6A01FE}"/>
    <dgm:cxn modelId="{776BD32D-E01C-410A-B5D3-628572EDBF42}" srcId="{F0F68149-9EFC-4368-8CBD-D955ACE41B8D}" destId="{B84ED028-5770-4066-A8B6-DC0AFFD2145D}" srcOrd="1" destOrd="0" parTransId="{CC8F1648-E566-421A-BF6D-31906A859EF9}" sibTransId="{6DD84CE8-EB9F-47AE-B1D3-393C024AE9F6}"/>
    <dgm:cxn modelId="{6B2F0237-776F-4E82-BF8F-982FBBBFC478}" type="presOf" srcId="{8EE198DE-C72C-4525-8714-DF41F8CB5A91}" destId="{3CA1AB09-F394-482D-8C6B-3EB962E1228E}" srcOrd="0" destOrd="0" presId="urn:microsoft.com/office/officeart/2005/8/layout/vList5"/>
    <dgm:cxn modelId="{DF55F83C-379D-450F-AD5F-A79B75E81611}" srcId="{DF719DD8-2F9C-45E0-9CE2-423D31CA5144}" destId="{8EE198DE-C72C-4525-8714-DF41F8CB5A91}" srcOrd="0" destOrd="0" parTransId="{D59A77C6-D816-4F0B-9078-DDFA4DC51A0A}" sibTransId="{C582C31E-AD13-48BB-8AB9-C2B2FF949617}"/>
    <dgm:cxn modelId="{68EBD077-7A1C-4920-9B50-9828EF967DA0}" srcId="{3B2F7FB9-D077-4B30-85B2-1E247ACF8A18}" destId="{245094C5-48AC-4D09-9464-647F760B256B}" srcOrd="1" destOrd="0" parTransId="{5EC38CB8-734B-47CE-B1A0-38347320698D}" sibTransId="{1E65FFBB-E493-44CE-B2AF-42279BBA8F10}"/>
    <dgm:cxn modelId="{6EDD677E-BB96-404D-88C8-53E1BDB31867}" srcId="{6D6F2BFA-013C-4A63-A66E-746D867DE04F}" destId="{3B2F7FB9-D077-4B30-85B2-1E247ACF8A18}" srcOrd="2" destOrd="0" parTransId="{4FDEC93D-A262-40E7-B86C-A73215BB0F61}" sibTransId="{01FD9127-A5E5-48C1-AB63-B87921B40360}"/>
    <dgm:cxn modelId="{F9E7C98B-3C4C-45F1-B93E-B061087F0447}" srcId="{6D6F2BFA-013C-4A63-A66E-746D867DE04F}" destId="{DF719DD8-2F9C-45E0-9CE2-423D31CA5144}" srcOrd="0" destOrd="0" parTransId="{CC2D4B87-5BD6-412E-8E78-8C46FCE91754}" sibTransId="{AD51B399-B248-497B-B561-5DEC65602587}"/>
    <dgm:cxn modelId="{B1C64F92-6562-45BA-9D9F-C2936BE0B3DB}" srcId="{3B2F7FB9-D077-4B30-85B2-1E247ACF8A18}" destId="{DA657F95-7FE6-471E-8F56-49258BDBF673}" srcOrd="0" destOrd="0" parTransId="{DD8E4916-9AEA-4C32-B986-04B500996493}" sibTransId="{F483B8D6-2FD4-4446-BE7B-EDEDDE163603}"/>
    <dgm:cxn modelId="{D69DAB94-BCA5-4799-83FF-A23968C0AB78}" type="presOf" srcId="{65C96711-2247-4F0B-A657-708A743ABEF0}" destId="{72B5A0B6-3091-4083-A818-4D28772467CB}" srcOrd="0" destOrd="0" presId="urn:microsoft.com/office/officeart/2005/8/layout/vList5"/>
    <dgm:cxn modelId="{339CC9A4-2E89-407A-BED4-FA5903FE8462}" srcId="{F0F68149-9EFC-4368-8CBD-D955ACE41B8D}" destId="{65C96711-2247-4F0B-A657-708A743ABEF0}" srcOrd="0" destOrd="0" parTransId="{5862619F-77D5-4214-93FD-16D97BCCA721}" sibTransId="{C7D80018-1CB9-48FA-8464-E686844E4212}"/>
    <dgm:cxn modelId="{BF9514BB-8494-4842-8710-AECAB7CB89D6}" type="presOf" srcId="{DA657F95-7FE6-471E-8F56-49258BDBF673}" destId="{0444E401-DA0D-4387-9FAA-70CAC7C457C2}" srcOrd="0" destOrd="0" presId="urn:microsoft.com/office/officeart/2005/8/layout/vList5"/>
    <dgm:cxn modelId="{FE6DEDBC-2367-46A7-AEAF-708FE5C75AAD}" type="presOf" srcId="{245094C5-48AC-4D09-9464-647F760B256B}" destId="{0444E401-DA0D-4387-9FAA-70CAC7C457C2}" srcOrd="0" destOrd="1" presId="urn:microsoft.com/office/officeart/2005/8/layout/vList5"/>
    <dgm:cxn modelId="{D973A2C6-511C-40A4-95B5-002D1CA801B0}" type="presOf" srcId="{3B2F7FB9-D077-4B30-85B2-1E247ACF8A18}" destId="{BC783A51-CB4D-4552-9EBC-E127EA7D1CD0}" srcOrd="0" destOrd="0" presId="urn:microsoft.com/office/officeart/2005/8/layout/vList5"/>
    <dgm:cxn modelId="{66F10ECD-00C8-454A-8FF7-79E5BB46F60E}" type="presOf" srcId="{DF719DD8-2F9C-45E0-9CE2-423D31CA5144}" destId="{97E35C58-CAEB-4780-AAC7-1B21B1A907C9}" srcOrd="0" destOrd="0" presId="urn:microsoft.com/office/officeart/2005/8/layout/vList5"/>
    <dgm:cxn modelId="{0A3DBAD1-0433-43F4-B7B0-7734E313F511}" type="presOf" srcId="{B84ED028-5770-4066-A8B6-DC0AFFD2145D}" destId="{72B5A0B6-3091-4083-A818-4D28772467CB}" srcOrd="0" destOrd="1" presId="urn:microsoft.com/office/officeart/2005/8/layout/vList5"/>
    <dgm:cxn modelId="{2FAEB3E0-8ED6-4B07-A3E4-EEF37FCA2ED8}" type="presOf" srcId="{6D6F2BFA-013C-4A63-A66E-746D867DE04F}" destId="{491E5B16-27D3-48D0-87D9-2C211B6D185E}" srcOrd="0" destOrd="0" presId="urn:microsoft.com/office/officeart/2005/8/layout/vList5"/>
    <dgm:cxn modelId="{213EC6E7-E129-4CEB-BD80-A42F8BE83D5C}" type="presOf" srcId="{F0F68149-9EFC-4368-8CBD-D955ACE41B8D}" destId="{8221CA75-7527-422B-9A9D-C48A1A90DAD2}" srcOrd="0" destOrd="0" presId="urn:microsoft.com/office/officeart/2005/8/layout/vList5"/>
    <dgm:cxn modelId="{C49904D4-0C01-44BB-9992-AF5E3202884C}" type="presParOf" srcId="{491E5B16-27D3-48D0-87D9-2C211B6D185E}" destId="{5F52C505-63EA-40D7-AD43-F27E6DE6AC5A}" srcOrd="0" destOrd="0" presId="urn:microsoft.com/office/officeart/2005/8/layout/vList5"/>
    <dgm:cxn modelId="{3B17BC9A-A993-4F8E-A9C2-D11F4EF3D2AE}" type="presParOf" srcId="{5F52C505-63EA-40D7-AD43-F27E6DE6AC5A}" destId="{97E35C58-CAEB-4780-AAC7-1B21B1A907C9}" srcOrd="0" destOrd="0" presId="urn:microsoft.com/office/officeart/2005/8/layout/vList5"/>
    <dgm:cxn modelId="{92623D68-49FD-4364-A70D-D5B497442F68}" type="presParOf" srcId="{5F52C505-63EA-40D7-AD43-F27E6DE6AC5A}" destId="{3CA1AB09-F394-482D-8C6B-3EB962E1228E}" srcOrd="1" destOrd="0" presId="urn:microsoft.com/office/officeart/2005/8/layout/vList5"/>
    <dgm:cxn modelId="{8CBE0A98-7A80-466A-8B66-95FDF8A2CD18}" type="presParOf" srcId="{491E5B16-27D3-48D0-87D9-2C211B6D185E}" destId="{B533DDDF-08F0-4F27-B6DD-EFA768FE72B3}" srcOrd="1" destOrd="0" presId="urn:microsoft.com/office/officeart/2005/8/layout/vList5"/>
    <dgm:cxn modelId="{5A3C9478-2245-4066-A4F1-D48AB26DF780}" type="presParOf" srcId="{491E5B16-27D3-48D0-87D9-2C211B6D185E}" destId="{5DE7EE5B-20D5-465B-B68D-BFBFADB2A7D3}" srcOrd="2" destOrd="0" presId="urn:microsoft.com/office/officeart/2005/8/layout/vList5"/>
    <dgm:cxn modelId="{6C781C96-7B47-48E5-B471-4461D8CAA1CA}" type="presParOf" srcId="{5DE7EE5B-20D5-465B-B68D-BFBFADB2A7D3}" destId="{8221CA75-7527-422B-9A9D-C48A1A90DAD2}" srcOrd="0" destOrd="0" presId="urn:microsoft.com/office/officeart/2005/8/layout/vList5"/>
    <dgm:cxn modelId="{944A4CDF-74EB-4D36-AC7A-6795164F281D}" type="presParOf" srcId="{5DE7EE5B-20D5-465B-B68D-BFBFADB2A7D3}" destId="{72B5A0B6-3091-4083-A818-4D28772467CB}" srcOrd="1" destOrd="0" presId="urn:microsoft.com/office/officeart/2005/8/layout/vList5"/>
    <dgm:cxn modelId="{82ADE37B-EBC2-482E-9BEE-391F23609C98}" type="presParOf" srcId="{491E5B16-27D3-48D0-87D9-2C211B6D185E}" destId="{9A2C1CBB-0E24-45CA-96A0-70A58ED647E8}" srcOrd="3" destOrd="0" presId="urn:microsoft.com/office/officeart/2005/8/layout/vList5"/>
    <dgm:cxn modelId="{6BEABAE4-B920-4E6C-8A57-F08D47CA9276}" type="presParOf" srcId="{491E5B16-27D3-48D0-87D9-2C211B6D185E}" destId="{CF6C36B9-B5BE-47DA-A392-AB340DD05B3D}" srcOrd="4" destOrd="0" presId="urn:microsoft.com/office/officeart/2005/8/layout/vList5"/>
    <dgm:cxn modelId="{7817CEB8-CAEA-45DF-855A-A6CB8CD4AEF9}" type="presParOf" srcId="{CF6C36B9-B5BE-47DA-A392-AB340DD05B3D}" destId="{BC783A51-CB4D-4552-9EBC-E127EA7D1CD0}" srcOrd="0" destOrd="0" presId="urn:microsoft.com/office/officeart/2005/8/layout/vList5"/>
    <dgm:cxn modelId="{2423C198-4E2F-4476-9C0E-3FEC2D499049}" type="presParOf" srcId="{CF6C36B9-B5BE-47DA-A392-AB340DD05B3D}" destId="{0444E401-DA0D-4387-9FAA-70CAC7C457C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A1AB09-F394-482D-8C6B-3EB962E1228E}">
      <dsp:nvSpPr>
        <dsp:cNvPr id="0" name=""/>
        <dsp:cNvSpPr/>
      </dsp:nvSpPr>
      <dsp:spPr>
        <a:xfrm rot="5400000">
          <a:off x="6091223" y="-2460326"/>
          <a:ext cx="1037108" cy="6220967"/>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57150" rIns="114300" bIns="5715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a:t>Data ,</a:t>
          </a:r>
          <a:r>
            <a:rPr lang="en-US" sz="3000" kern="1200" dirty="0" err="1"/>
            <a:t>block_num,id,name</a:t>
          </a:r>
          <a:r>
            <a:rPr lang="en-US" sz="3000" kern="1200" dirty="0"/>
            <a:t> 1,category_id ,</a:t>
          </a:r>
          <a:r>
            <a:rPr lang="en-US" sz="3000" kern="1200" dirty="0" err="1"/>
            <a:t>subtype_c</a:t>
          </a:r>
          <a:r>
            <a:rPr lang="en-US" sz="3000" kern="1200" dirty="0"/>
            <a:t> ode</a:t>
          </a:r>
        </a:p>
      </dsp:txBody>
      <dsp:txXfrm rot="-5400000">
        <a:off x="3499294" y="182230"/>
        <a:ext cx="6170340" cy="935854"/>
      </dsp:txXfrm>
    </dsp:sp>
    <dsp:sp modelId="{97E35C58-CAEB-4780-AAC7-1B21B1A907C9}">
      <dsp:nvSpPr>
        <dsp:cNvPr id="0" name=""/>
        <dsp:cNvSpPr/>
      </dsp:nvSpPr>
      <dsp:spPr>
        <a:xfrm>
          <a:off x="0" y="1964"/>
          <a:ext cx="3499294" cy="12963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t>Pre based feature</a:t>
          </a:r>
        </a:p>
      </dsp:txBody>
      <dsp:txXfrm>
        <a:off x="63284" y="65248"/>
        <a:ext cx="3372726" cy="1169817"/>
      </dsp:txXfrm>
    </dsp:sp>
    <dsp:sp modelId="{72B5A0B6-3091-4083-A818-4D28772467CB}">
      <dsp:nvSpPr>
        <dsp:cNvPr id="0" name=""/>
        <dsp:cNvSpPr/>
      </dsp:nvSpPr>
      <dsp:spPr>
        <a:xfrm rot="5400000">
          <a:off x="6091223" y="-1099121"/>
          <a:ext cx="1037108" cy="6220967"/>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57150" rIns="114300" bIns="5715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err="1"/>
            <a:t>Data_shop_item,month_log,id</a:t>
          </a:r>
          <a:endParaRPr lang="en-US" sz="3000" kern="1200" dirty="0"/>
        </a:p>
        <a:p>
          <a:pPr marL="285750" lvl="1" indent="-285750" algn="l" defTabSz="1333500">
            <a:lnSpc>
              <a:spcPct val="90000"/>
            </a:lnSpc>
            <a:spcBef>
              <a:spcPct val="0"/>
            </a:spcBef>
            <a:spcAft>
              <a:spcPct val="15000"/>
            </a:spcAft>
            <a:buChar char="•"/>
          </a:pPr>
          <a:r>
            <a:rPr lang="en-US" sz="3000" kern="1200" dirty="0"/>
            <a:t>Average ,</a:t>
          </a:r>
          <a:r>
            <a:rPr lang="en-US" sz="3000" kern="1200" dirty="0" err="1"/>
            <a:t>subtype,revenue</a:t>
          </a:r>
          <a:endParaRPr lang="en-US" sz="3000" kern="1200" dirty="0"/>
        </a:p>
      </dsp:txBody>
      <dsp:txXfrm rot="-5400000">
        <a:off x="3499294" y="1543435"/>
        <a:ext cx="6170340" cy="935854"/>
      </dsp:txXfrm>
    </dsp:sp>
    <dsp:sp modelId="{8221CA75-7527-422B-9A9D-C48A1A90DAD2}">
      <dsp:nvSpPr>
        <dsp:cNvPr id="0" name=""/>
        <dsp:cNvSpPr/>
      </dsp:nvSpPr>
      <dsp:spPr>
        <a:xfrm>
          <a:off x="0" y="1363169"/>
          <a:ext cx="3499294" cy="12963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t>Lag based feature</a:t>
          </a:r>
        </a:p>
      </dsp:txBody>
      <dsp:txXfrm>
        <a:off x="63284" y="1426453"/>
        <a:ext cx="3372726" cy="1169817"/>
      </dsp:txXfrm>
    </dsp:sp>
    <dsp:sp modelId="{0444E401-DA0D-4387-9FAA-70CAC7C457C2}">
      <dsp:nvSpPr>
        <dsp:cNvPr id="0" name=""/>
        <dsp:cNvSpPr/>
      </dsp:nvSpPr>
      <dsp:spPr>
        <a:xfrm rot="5400000">
          <a:off x="6091223" y="262083"/>
          <a:ext cx="1037108" cy="6220967"/>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57150" rIns="114300" bIns="5715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err="1"/>
            <a:t>Month,days,item_shop</a:t>
          </a:r>
          <a:r>
            <a:rPr lang="en-US" sz="3000" kern="1200" dirty="0"/>
            <a:t>,</a:t>
          </a:r>
        </a:p>
        <a:p>
          <a:pPr marL="285750" lvl="1" indent="-285750" algn="l" defTabSz="1333500">
            <a:lnSpc>
              <a:spcPct val="90000"/>
            </a:lnSpc>
            <a:spcBef>
              <a:spcPct val="0"/>
            </a:spcBef>
            <a:spcAft>
              <a:spcPct val="15000"/>
            </a:spcAft>
            <a:buChar char="•"/>
          </a:pPr>
          <a:r>
            <a:rPr lang="en-US" sz="3000" kern="1200" dirty="0" err="1"/>
            <a:t>First_sale</a:t>
          </a:r>
          <a:endParaRPr lang="en-US" sz="3000" kern="1200" dirty="0"/>
        </a:p>
      </dsp:txBody>
      <dsp:txXfrm rot="-5400000">
        <a:off x="3499294" y="2904640"/>
        <a:ext cx="6170340" cy="935854"/>
      </dsp:txXfrm>
    </dsp:sp>
    <dsp:sp modelId="{BC783A51-CB4D-4552-9EBC-E127EA7D1CD0}">
      <dsp:nvSpPr>
        <dsp:cNvPr id="0" name=""/>
        <dsp:cNvSpPr/>
      </dsp:nvSpPr>
      <dsp:spPr>
        <a:xfrm>
          <a:off x="0" y="2724374"/>
          <a:ext cx="3499294" cy="12963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t>Other feature</a:t>
          </a:r>
        </a:p>
      </dsp:txBody>
      <dsp:txXfrm>
        <a:off x="63284" y="2787658"/>
        <a:ext cx="3372726" cy="116981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4AE0FCA-7DAB-4257-94EE-0E86894D9678}" type="datetimeFigureOut">
              <a:rPr lang="en-SG" smtClean="0"/>
              <a:t>25/10/2023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49E2BA4-14FC-4630-97FA-68316F0B51AF}" type="slidenum">
              <a:rPr lang="en-SG" smtClean="0"/>
              <a:t>‹#›</a:t>
            </a:fld>
            <a:endParaRPr lang="en-SG"/>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4146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AE0FCA-7DAB-4257-94EE-0E86894D9678}" type="datetimeFigureOut">
              <a:rPr lang="en-SG" smtClean="0"/>
              <a:t>25/10/2023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49E2BA4-14FC-4630-97FA-68316F0B51AF}" type="slidenum">
              <a:rPr lang="en-SG" smtClean="0"/>
              <a:t>‹#›</a:t>
            </a:fld>
            <a:endParaRPr lang="en-SG"/>
          </a:p>
        </p:txBody>
      </p:sp>
    </p:spTree>
    <p:extLst>
      <p:ext uri="{BB962C8B-B14F-4D97-AF65-F5344CB8AC3E}">
        <p14:creationId xmlns:p14="http://schemas.microsoft.com/office/powerpoint/2010/main" val="7804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AE0FCA-7DAB-4257-94EE-0E86894D9678}" type="datetimeFigureOut">
              <a:rPr lang="en-SG" smtClean="0"/>
              <a:t>25/10/2023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49E2BA4-14FC-4630-97FA-68316F0B51AF}" type="slidenum">
              <a:rPr lang="en-SG" smtClean="0"/>
              <a:t>‹#›</a:t>
            </a:fld>
            <a:endParaRPr lang="en-SG"/>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871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AE0FCA-7DAB-4257-94EE-0E86894D9678}" type="datetimeFigureOut">
              <a:rPr lang="en-SG" smtClean="0"/>
              <a:t>25/10/2023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49E2BA4-14FC-4630-97FA-68316F0B51AF}" type="slidenum">
              <a:rPr lang="en-SG" smtClean="0"/>
              <a:t>‹#›</a:t>
            </a:fld>
            <a:endParaRPr lang="en-SG"/>
          </a:p>
        </p:txBody>
      </p:sp>
    </p:spTree>
    <p:extLst>
      <p:ext uri="{BB962C8B-B14F-4D97-AF65-F5344CB8AC3E}">
        <p14:creationId xmlns:p14="http://schemas.microsoft.com/office/powerpoint/2010/main" val="355928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AE0FCA-7DAB-4257-94EE-0E86894D9678}" type="datetimeFigureOut">
              <a:rPr lang="en-SG" smtClean="0"/>
              <a:t>25/10/2023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49E2BA4-14FC-4630-97FA-68316F0B51AF}" type="slidenum">
              <a:rPr lang="en-SG" smtClean="0"/>
              <a:t>‹#›</a:t>
            </a:fld>
            <a:endParaRPr lang="en-SG"/>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620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AE0FCA-7DAB-4257-94EE-0E86894D9678}" type="datetimeFigureOut">
              <a:rPr lang="en-SG" smtClean="0"/>
              <a:t>25/10/2023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249E2BA4-14FC-4630-97FA-68316F0B51AF}" type="slidenum">
              <a:rPr lang="en-SG" smtClean="0"/>
              <a:t>‹#›</a:t>
            </a:fld>
            <a:endParaRPr lang="en-SG"/>
          </a:p>
        </p:txBody>
      </p:sp>
    </p:spTree>
    <p:extLst>
      <p:ext uri="{BB962C8B-B14F-4D97-AF65-F5344CB8AC3E}">
        <p14:creationId xmlns:p14="http://schemas.microsoft.com/office/powerpoint/2010/main" val="3236863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AE0FCA-7DAB-4257-94EE-0E86894D9678}" type="datetimeFigureOut">
              <a:rPr lang="en-SG" smtClean="0"/>
              <a:t>25/10/2023</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249E2BA4-14FC-4630-97FA-68316F0B51AF}" type="slidenum">
              <a:rPr lang="en-SG" smtClean="0"/>
              <a:t>‹#›</a:t>
            </a:fld>
            <a:endParaRPr lang="en-SG"/>
          </a:p>
        </p:txBody>
      </p:sp>
    </p:spTree>
    <p:extLst>
      <p:ext uri="{BB962C8B-B14F-4D97-AF65-F5344CB8AC3E}">
        <p14:creationId xmlns:p14="http://schemas.microsoft.com/office/powerpoint/2010/main" val="1352328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AE0FCA-7DAB-4257-94EE-0E86894D9678}" type="datetimeFigureOut">
              <a:rPr lang="en-SG" smtClean="0"/>
              <a:t>25/10/2023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249E2BA4-14FC-4630-97FA-68316F0B51AF}" type="slidenum">
              <a:rPr lang="en-SG" smtClean="0"/>
              <a:t>‹#›</a:t>
            </a:fld>
            <a:endParaRPr lang="en-SG"/>
          </a:p>
        </p:txBody>
      </p:sp>
    </p:spTree>
    <p:extLst>
      <p:ext uri="{BB962C8B-B14F-4D97-AF65-F5344CB8AC3E}">
        <p14:creationId xmlns:p14="http://schemas.microsoft.com/office/powerpoint/2010/main" val="563729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AE0FCA-7DAB-4257-94EE-0E86894D9678}" type="datetimeFigureOut">
              <a:rPr lang="en-SG" smtClean="0"/>
              <a:t>25/10/2023</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249E2BA4-14FC-4630-97FA-68316F0B51AF}" type="slidenum">
              <a:rPr lang="en-SG" smtClean="0"/>
              <a:t>‹#›</a:t>
            </a:fld>
            <a:endParaRPr lang="en-SG"/>
          </a:p>
        </p:txBody>
      </p:sp>
    </p:spTree>
    <p:extLst>
      <p:ext uri="{BB962C8B-B14F-4D97-AF65-F5344CB8AC3E}">
        <p14:creationId xmlns:p14="http://schemas.microsoft.com/office/powerpoint/2010/main" val="3869557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AE0FCA-7DAB-4257-94EE-0E86894D9678}" type="datetimeFigureOut">
              <a:rPr lang="en-SG" smtClean="0"/>
              <a:t>25/10/2023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249E2BA4-14FC-4630-97FA-68316F0B51AF}" type="slidenum">
              <a:rPr lang="en-SG" smtClean="0"/>
              <a:t>‹#›</a:t>
            </a:fld>
            <a:endParaRPr lang="en-SG"/>
          </a:p>
        </p:txBody>
      </p:sp>
    </p:spTree>
    <p:extLst>
      <p:ext uri="{BB962C8B-B14F-4D97-AF65-F5344CB8AC3E}">
        <p14:creationId xmlns:p14="http://schemas.microsoft.com/office/powerpoint/2010/main" val="202671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AE0FCA-7DAB-4257-94EE-0E86894D9678}" type="datetimeFigureOut">
              <a:rPr lang="en-SG" smtClean="0"/>
              <a:t>25/10/2023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249E2BA4-14FC-4630-97FA-68316F0B51AF}" type="slidenum">
              <a:rPr lang="en-SG" smtClean="0"/>
              <a:t>‹#›</a:t>
            </a:fld>
            <a:endParaRPr lang="en-SG"/>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4944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4AE0FCA-7DAB-4257-94EE-0E86894D9678}" type="datetimeFigureOut">
              <a:rPr lang="en-SG" smtClean="0"/>
              <a:t>25/10/2023</a:t>
            </a:fld>
            <a:endParaRPr lang="en-SG"/>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SG"/>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49E2BA4-14FC-4630-97FA-68316F0B51AF}" type="slidenum">
              <a:rPr lang="en-SG" smtClean="0"/>
              <a:t>‹#›</a:t>
            </a:fld>
            <a:endParaRPr lang="en-SG"/>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7794870"/>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DF9BF-7023-4D8C-BA4D-FDF7E6FFDA6B}"/>
              </a:ext>
            </a:extLst>
          </p:cNvPr>
          <p:cNvSpPr>
            <a:spLocks noGrp="1"/>
          </p:cNvSpPr>
          <p:nvPr>
            <p:ph type="ctrTitle"/>
          </p:nvPr>
        </p:nvSpPr>
        <p:spPr/>
        <p:txBody>
          <a:bodyPr/>
          <a:lstStyle/>
          <a:p>
            <a:r>
              <a:rPr lang="en-US" dirty="0">
                <a:latin typeface="Bodoni MT Black" panose="02070A03080606020203" pitchFamily="18" charset="0"/>
              </a:rPr>
              <a:t>FUTURE SALES PREDICTION</a:t>
            </a:r>
            <a:endParaRPr lang="en-SG" dirty="0">
              <a:latin typeface="Bodoni MT Black" panose="02070A03080606020203" pitchFamily="18" charset="0"/>
            </a:endParaRPr>
          </a:p>
        </p:txBody>
      </p:sp>
      <p:sp>
        <p:nvSpPr>
          <p:cNvPr id="3" name="Subtitle 2">
            <a:extLst>
              <a:ext uri="{FF2B5EF4-FFF2-40B4-BE49-F238E27FC236}">
                <a16:creationId xmlns:a16="http://schemas.microsoft.com/office/drawing/2014/main" id="{94F38DDF-12A0-4F67-BC38-787E7FB16E62}"/>
              </a:ext>
            </a:extLst>
          </p:cNvPr>
          <p:cNvSpPr>
            <a:spLocks noGrp="1"/>
          </p:cNvSpPr>
          <p:nvPr>
            <p:ph type="subTitle" idx="1"/>
          </p:nvPr>
        </p:nvSpPr>
        <p:spPr/>
        <p:txBody>
          <a:bodyPr>
            <a:normAutofit/>
          </a:bodyPr>
          <a:lstStyle/>
          <a:p>
            <a:r>
              <a:rPr lang="en-US" sz="2400" dirty="0">
                <a:latin typeface="Bahnschrift Light Condensed" panose="020B0502040204020203" pitchFamily="34" charset="0"/>
              </a:rPr>
              <a:t>PHASE4:Development Part2</a:t>
            </a:r>
            <a:endParaRPr lang="en-SG" sz="2400" dirty="0">
              <a:latin typeface="Bahnschrift Light Condensed" panose="020B0502040204020203" pitchFamily="34" charset="0"/>
            </a:endParaRPr>
          </a:p>
        </p:txBody>
      </p:sp>
    </p:spTree>
    <p:extLst>
      <p:ext uri="{BB962C8B-B14F-4D97-AF65-F5344CB8AC3E}">
        <p14:creationId xmlns:p14="http://schemas.microsoft.com/office/powerpoint/2010/main" val="3038624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DA3D-E28A-4E3A-A40C-4E290E342EFC}"/>
              </a:ext>
            </a:extLst>
          </p:cNvPr>
          <p:cNvSpPr>
            <a:spLocks noGrp="1"/>
          </p:cNvSpPr>
          <p:nvPr>
            <p:ph type="title"/>
          </p:nvPr>
        </p:nvSpPr>
        <p:spPr/>
        <p:txBody>
          <a:bodyPr/>
          <a:lstStyle/>
          <a:p>
            <a:r>
              <a:rPr lang="en-US" dirty="0">
                <a:latin typeface="Bell MT" panose="02020503060305020303" pitchFamily="18" charset="0"/>
              </a:rPr>
              <a:t>Final feature set</a:t>
            </a:r>
            <a:endParaRPr lang="en-SG" dirty="0">
              <a:latin typeface="Bell MT" panose="02020503060305020303" pitchFamily="18" charset="0"/>
            </a:endParaRPr>
          </a:p>
        </p:txBody>
      </p:sp>
      <p:sp>
        <p:nvSpPr>
          <p:cNvPr id="3" name="Content Placeholder 2">
            <a:extLst>
              <a:ext uri="{FF2B5EF4-FFF2-40B4-BE49-F238E27FC236}">
                <a16:creationId xmlns:a16="http://schemas.microsoft.com/office/drawing/2014/main" id="{7765F045-B4E7-4F1F-B5CA-419D2671BE7A}"/>
              </a:ext>
            </a:extLst>
          </p:cNvPr>
          <p:cNvSpPr>
            <a:spLocks noGrp="1"/>
          </p:cNvSpPr>
          <p:nvPr>
            <p:ph idx="1"/>
          </p:nvPr>
        </p:nvSpPr>
        <p:spPr/>
        <p:txBody>
          <a:bodyPr/>
          <a:lstStyle/>
          <a:p>
            <a:r>
              <a:rPr lang="en-US" dirty="0"/>
              <a:t>We encode all the categorical data like name_2,name_3,type_code </a:t>
            </a:r>
            <a:r>
              <a:rPr lang="en-US" dirty="0" err="1"/>
              <a:t>etcinto</a:t>
            </a:r>
            <a:r>
              <a:rPr lang="en-US" dirty="0"/>
              <a:t> integer features using the Label Encoder utility in </a:t>
            </a:r>
            <a:r>
              <a:rPr lang="en-US" dirty="0" err="1"/>
              <a:t>scikit</a:t>
            </a:r>
            <a:r>
              <a:rPr lang="en-US" dirty="0"/>
              <a:t>-learn. For the final set of experiments, we use a set of 32 features for training our model, shown in Table 1. We consider the data from the 3rd month to 32nd month as our training set (9106486 samples). The data from 33rd month(238172 samples) is taken as the validation set. </a:t>
            </a:r>
          </a:p>
          <a:p>
            <a:endParaRPr lang="en-US" dirty="0"/>
          </a:p>
          <a:p>
            <a:endParaRPr lang="en-SG" dirty="0"/>
          </a:p>
        </p:txBody>
      </p:sp>
    </p:spTree>
    <p:extLst>
      <p:ext uri="{BB962C8B-B14F-4D97-AF65-F5344CB8AC3E}">
        <p14:creationId xmlns:p14="http://schemas.microsoft.com/office/powerpoint/2010/main" val="2216355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5F7AD-4BD2-4515-AF8D-25D76E8BBF5C}"/>
              </a:ext>
            </a:extLst>
          </p:cNvPr>
          <p:cNvSpPr>
            <a:spLocks noGrp="1"/>
          </p:cNvSpPr>
          <p:nvPr>
            <p:ph type="title"/>
          </p:nvPr>
        </p:nvSpPr>
        <p:spPr/>
        <p:txBody>
          <a:bodyPr/>
          <a:lstStyle/>
          <a:p>
            <a:r>
              <a:rPr lang="en-US" dirty="0">
                <a:latin typeface="Bell MT" panose="02020503060305020303" pitchFamily="18" charset="0"/>
              </a:rPr>
              <a:t>Feature </a:t>
            </a:r>
            <a:r>
              <a:rPr lang="en-US" dirty="0" err="1">
                <a:latin typeface="Bell MT" panose="02020503060305020303" pitchFamily="18" charset="0"/>
              </a:rPr>
              <a:t>type|feature</a:t>
            </a:r>
            <a:r>
              <a:rPr lang="en-US" dirty="0">
                <a:latin typeface="Bell MT" panose="02020503060305020303" pitchFamily="18" charset="0"/>
              </a:rPr>
              <a:t> set</a:t>
            </a:r>
            <a:endParaRPr lang="en-SG" dirty="0">
              <a:latin typeface="Bell MT" panose="02020503060305020303" pitchFamily="18" charset="0"/>
            </a:endParaRPr>
          </a:p>
        </p:txBody>
      </p:sp>
      <p:graphicFrame>
        <p:nvGraphicFramePr>
          <p:cNvPr id="4" name="Content Placeholder 3">
            <a:extLst>
              <a:ext uri="{FF2B5EF4-FFF2-40B4-BE49-F238E27FC236}">
                <a16:creationId xmlns:a16="http://schemas.microsoft.com/office/drawing/2014/main" id="{0315E20F-BF15-4AB5-841B-2EA70FF6322F}"/>
              </a:ext>
            </a:extLst>
          </p:cNvPr>
          <p:cNvGraphicFramePr>
            <a:graphicFrameLocks noGrp="1"/>
          </p:cNvGraphicFramePr>
          <p:nvPr>
            <p:ph idx="1"/>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3154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E0DF1-57E9-4B38-B363-97E3E852300A}"/>
              </a:ext>
            </a:extLst>
          </p:cNvPr>
          <p:cNvSpPr>
            <a:spLocks noGrp="1"/>
          </p:cNvSpPr>
          <p:nvPr>
            <p:ph type="title"/>
          </p:nvPr>
        </p:nvSpPr>
        <p:spPr/>
        <p:txBody>
          <a:bodyPr/>
          <a:lstStyle/>
          <a:p>
            <a:r>
              <a:rPr lang="en-US" dirty="0">
                <a:latin typeface="Bell MT" panose="02020503060305020303" pitchFamily="18" charset="0"/>
              </a:rPr>
              <a:t>2.MODEL SELECTION</a:t>
            </a:r>
            <a:endParaRPr lang="en-SG" dirty="0">
              <a:latin typeface="Bell MT" panose="02020503060305020303" pitchFamily="18" charset="0"/>
            </a:endParaRPr>
          </a:p>
        </p:txBody>
      </p:sp>
      <p:sp>
        <p:nvSpPr>
          <p:cNvPr id="3" name="Content Placeholder 2">
            <a:extLst>
              <a:ext uri="{FF2B5EF4-FFF2-40B4-BE49-F238E27FC236}">
                <a16:creationId xmlns:a16="http://schemas.microsoft.com/office/drawing/2014/main" id="{83D3D4C3-8B82-4DFE-A5D3-78AA69F1F807}"/>
              </a:ext>
            </a:extLst>
          </p:cNvPr>
          <p:cNvSpPr>
            <a:spLocks noGrp="1"/>
          </p:cNvSpPr>
          <p:nvPr>
            <p:ph idx="1"/>
          </p:nvPr>
        </p:nvSpPr>
        <p:spPr/>
        <p:txBody>
          <a:bodyPr/>
          <a:lstStyle/>
          <a:p>
            <a:r>
              <a:rPr lang="en-US" dirty="0"/>
              <a:t>This section describes the models which we have used for our future sales prediction. In particular, we have successfully used three decision tree based models namely, </a:t>
            </a:r>
            <a:r>
              <a:rPr lang="en-US" dirty="0" err="1"/>
              <a:t>XGBoost</a:t>
            </a:r>
            <a:r>
              <a:rPr lang="en-US" dirty="0"/>
              <a:t>, random forest, and light GBM to get competitive performance. The models are described in the following subsections. </a:t>
            </a:r>
          </a:p>
          <a:p>
            <a:endParaRPr lang="en-SG" dirty="0"/>
          </a:p>
        </p:txBody>
      </p:sp>
    </p:spTree>
    <p:extLst>
      <p:ext uri="{BB962C8B-B14F-4D97-AF65-F5344CB8AC3E}">
        <p14:creationId xmlns:p14="http://schemas.microsoft.com/office/powerpoint/2010/main" val="2295978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4989D-1777-4193-B9DA-BBD79486DF58}"/>
              </a:ext>
            </a:extLst>
          </p:cNvPr>
          <p:cNvSpPr>
            <a:spLocks noGrp="1"/>
          </p:cNvSpPr>
          <p:nvPr>
            <p:ph type="title"/>
          </p:nvPr>
        </p:nvSpPr>
        <p:spPr/>
        <p:txBody>
          <a:bodyPr/>
          <a:lstStyle/>
          <a:p>
            <a:r>
              <a:rPr lang="en-US" dirty="0" err="1">
                <a:latin typeface="Bell MT" panose="02020503060305020303" pitchFamily="18" charset="0"/>
              </a:rPr>
              <a:t>XGBoost</a:t>
            </a:r>
            <a:endParaRPr lang="en-SG" dirty="0">
              <a:latin typeface="Bell MT" panose="02020503060305020303" pitchFamily="18" charset="0"/>
            </a:endParaRPr>
          </a:p>
        </p:txBody>
      </p:sp>
      <p:sp>
        <p:nvSpPr>
          <p:cNvPr id="3" name="Content Placeholder 2">
            <a:extLst>
              <a:ext uri="{FF2B5EF4-FFF2-40B4-BE49-F238E27FC236}">
                <a16:creationId xmlns:a16="http://schemas.microsoft.com/office/drawing/2014/main" id="{6C28DEF3-B9A4-4712-A152-CA9C49B31E08}"/>
              </a:ext>
            </a:extLst>
          </p:cNvPr>
          <p:cNvSpPr>
            <a:spLocks noGrp="1"/>
          </p:cNvSpPr>
          <p:nvPr>
            <p:ph idx="1"/>
          </p:nvPr>
        </p:nvSpPr>
        <p:spPr/>
        <p:txBody>
          <a:bodyPr/>
          <a:lstStyle/>
          <a:p>
            <a:r>
              <a:rPr lang="en-US" dirty="0" err="1"/>
              <a:t>XGBoost</a:t>
            </a:r>
            <a:r>
              <a:rPr lang="en-US" dirty="0"/>
              <a:t> [1] stands for extreme Gradient Boosting. It is an open source library providing a </a:t>
            </a:r>
            <a:r>
              <a:rPr lang="en-US" dirty="0" err="1"/>
              <a:t>highperformance</a:t>
            </a:r>
            <a:r>
              <a:rPr lang="en-US" dirty="0"/>
              <a:t> implementation of gradient boosted decision trees (GBDT). The implementation of the algorithm was engineered for efficiency of compute time and memory resources. A major design goal is to make the best use of available resources to train the model. Some key algorithm implementation features include: (a) Sparsity Aware implementation with automatic handling of missing data values. (b) block Structure to support the parallelization of tree construction. To learn the set of functions used in the model, </a:t>
            </a:r>
            <a:r>
              <a:rPr lang="en-US" dirty="0" err="1"/>
              <a:t>XGBoost</a:t>
            </a:r>
            <a:r>
              <a:rPr lang="en-US" dirty="0"/>
              <a:t> minimizes the following regularized objective. </a:t>
            </a:r>
          </a:p>
          <a:p>
            <a:r>
              <a:rPr lang="en-US" dirty="0"/>
              <a:t>L(φ) = X </a:t>
            </a:r>
            <a:r>
              <a:rPr lang="en-US" dirty="0" err="1"/>
              <a:t>i</a:t>
            </a:r>
            <a:r>
              <a:rPr lang="en-US" dirty="0"/>
              <a:t> l( ˆ</a:t>
            </a:r>
            <a:r>
              <a:rPr lang="en-US" dirty="0" err="1"/>
              <a:t>yi</a:t>
            </a:r>
            <a:r>
              <a:rPr lang="en-US" dirty="0"/>
              <a:t> , </a:t>
            </a:r>
            <a:r>
              <a:rPr lang="en-US" dirty="0" err="1"/>
              <a:t>yi</a:t>
            </a:r>
            <a:r>
              <a:rPr lang="en-US" dirty="0"/>
              <a:t>) +X k Ω(</a:t>
            </a:r>
            <a:r>
              <a:rPr lang="en-US" dirty="0" err="1"/>
              <a:t>fk</a:t>
            </a:r>
            <a:r>
              <a:rPr lang="en-US" dirty="0"/>
              <a:t>) (1) </a:t>
            </a:r>
          </a:p>
          <a:p>
            <a:r>
              <a:rPr lang="en-US" dirty="0"/>
              <a:t>Ω(f) = </a:t>
            </a:r>
            <a:r>
              <a:rPr lang="en-US" dirty="0" err="1"/>
              <a:t>γT</a:t>
            </a:r>
            <a:r>
              <a:rPr lang="en-US" dirty="0"/>
              <a:t> + 1 2 λ||w||2</a:t>
            </a:r>
          </a:p>
          <a:p>
            <a:endParaRPr lang="en-SG" dirty="0"/>
          </a:p>
        </p:txBody>
      </p:sp>
    </p:spTree>
    <p:extLst>
      <p:ext uri="{BB962C8B-B14F-4D97-AF65-F5344CB8AC3E}">
        <p14:creationId xmlns:p14="http://schemas.microsoft.com/office/powerpoint/2010/main" val="3337942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F438A-D80A-486F-83F7-2B97D81FA180}"/>
              </a:ext>
            </a:extLst>
          </p:cNvPr>
          <p:cNvSpPr>
            <a:spLocks noGrp="1"/>
          </p:cNvSpPr>
          <p:nvPr>
            <p:ph type="title"/>
          </p:nvPr>
        </p:nvSpPr>
        <p:spPr>
          <a:xfrm>
            <a:off x="945598" y="786384"/>
            <a:ext cx="9720072" cy="1499616"/>
          </a:xfrm>
        </p:spPr>
        <p:txBody>
          <a:bodyPr>
            <a:normAutofit/>
          </a:bodyPr>
          <a:lstStyle/>
          <a:p>
            <a:r>
              <a:rPr lang="en-US" dirty="0">
                <a:latin typeface="Bell MT" panose="02020503060305020303" pitchFamily="18" charset="0"/>
              </a:rPr>
              <a:t>Random Forest</a:t>
            </a:r>
            <a:endParaRPr lang="en-SG" dirty="0">
              <a:latin typeface="Bell MT" panose="02020503060305020303" pitchFamily="18" charset="0"/>
            </a:endParaRPr>
          </a:p>
        </p:txBody>
      </p:sp>
      <p:sp>
        <p:nvSpPr>
          <p:cNvPr id="3" name="Content Placeholder 2">
            <a:extLst>
              <a:ext uri="{FF2B5EF4-FFF2-40B4-BE49-F238E27FC236}">
                <a16:creationId xmlns:a16="http://schemas.microsoft.com/office/drawing/2014/main" id="{5A540B20-CD10-45C9-B046-CF9AC20FDF57}"/>
              </a:ext>
            </a:extLst>
          </p:cNvPr>
          <p:cNvSpPr>
            <a:spLocks noGrp="1"/>
          </p:cNvSpPr>
          <p:nvPr>
            <p:ph idx="1"/>
          </p:nvPr>
        </p:nvSpPr>
        <p:spPr/>
        <p:txBody>
          <a:bodyPr/>
          <a:lstStyle/>
          <a:p>
            <a:r>
              <a:rPr lang="en-US" dirty="0"/>
              <a:t>The random forest is a model made up of many decision trees. Rather than just simply averaging the prediction of trees (which we could call a “forest”), this model uses two key concepts that gives it the name random, and are described next. 1. Random Sampling of Training Observations When training, each tree in a random forest learns from a random sample of the data points. The samples are drawn with replacement, known as bootstrapping, which means that some samples will be used multiple times in a single tree. The idea is that by training each tree on different samples, although each tree might have high variance with respect to a particular set of the training </a:t>
            </a:r>
            <a:r>
              <a:rPr lang="en-US" dirty="0" err="1"/>
              <a:t>data.Overall</a:t>
            </a:r>
            <a:r>
              <a:rPr lang="en-US" dirty="0"/>
              <a:t>, the entire forest will have lower variance but not at the cost of increasing the </a:t>
            </a:r>
            <a:r>
              <a:rPr lang="en-US" dirty="0" err="1"/>
              <a:t>bias.At</a:t>
            </a:r>
            <a:r>
              <a:rPr lang="en-US" dirty="0"/>
              <a:t> test time, predictions are made by averaging the predictions of each decision tree</a:t>
            </a:r>
          </a:p>
          <a:p>
            <a:endParaRPr lang="en-SG" dirty="0"/>
          </a:p>
        </p:txBody>
      </p:sp>
    </p:spTree>
    <p:extLst>
      <p:ext uri="{BB962C8B-B14F-4D97-AF65-F5344CB8AC3E}">
        <p14:creationId xmlns:p14="http://schemas.microsoft.com/office/powerpoint/2010/main" val="2667185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9C0E3-ED66-4077-B8EB-94AD12E48F5E}"/>
              </a:ext>
            </a:extLst>
          </p:cNvPr>
          <p:cNvSpPr>
            <a:spLocks noGrp="1"/>
          </p:cNvSpPr>
          <p:nvPr>
            <p:ph type="title"/>
          </p:nvPr>
        </p:nvSpPr>
        <p:spPr/>
        <p:txBody>
          <a:bodyPr/>
          <a:lstStyle/>
          <a:p>
            <a:r>
              <a:rPr lang="en-US" dirty="0">
                <a:latin typeface="Bell MT" panose="02020503060305020303" pitchFamily="18" charset="0"/>
              </a:rPr>
              <a:t>Light GBM</a:t>
            </a:r>
            <a:endParaRPr lang="en-SG" dirty="0">
              <a:latin typeface="Bell MT" panose="02020503060305020303" pitchFamily="18" charset="0"/>
            </a:endParaRPr>
          </a:p>
        </p:txBody>
      </p:sp>
      <p:sp>
        <p:nvSpPr>
          <p:cNvPr id="3" name="Content Placeholder 2">
            <a:extLst>
              <a:ext uri="{FF2B5EF4-FFF2-40B4-BE49-F238E27FC236}">
                <a16:creationId xmlns:a16="http://schemas.microsoft.com/office/drawing/2014/main" id="{9E68B516-85FC-47BC-A721-BF851406AF32}"/>
              </a:ext>
            </a:extLst>
          </p:cNvPr>
          <p:cNvSpPr>
            <a:spLocks noGrp="1"/>
          </p:cNvSpPr>
          <p:nvPr>
            <p:ph idx="1"/>
          </p:nvPr>
        </p:nvSpPr>
        <p:spPr/>
        <p:txBody>
          <a:bodyPr/>
          <a:lstStyle/>
          <a:p>
            <a:r>
              <a:rPr lang="en-US" dirty="0"/>
              <a:t>For every </a:t>
            </a:r>
            <a:r>
              <a:rPr lang="en-US" dirty="0" err="1"/>
              <a:t>feature,conventional</a:t>
            </a:r>
            <a:r>
              <a:rPr lang="en-US" dirty="0"/>
              <a:t> implementations of GBDT scan all the data instances to estimate the information gain of all the possible split points. Therefore, their computational complexities will be proportional to both the number of features and the number of instances. This makes these implementations very time consuming when handling big data. To tackle this issue Light GBM (LGBM) [2] uses two novel techniques, namely Gradient-based One-Side Sampling (GOSS) and Exclusive Feature Bundling (EFB). In GOSS technique, when down sampling the data instances, in order to retain the accuracy of information gain estimation, it is recommended to keep those instances with large gradients (e.g., larger than a pre-defined threshold, or among the top percentiles), and only randomly drop those instances with small gradients</a:t>
            </a:r>
          </a:p>
          <a:p>
            <a:endParaRPr lang="en-SG" dirty="0"/>
          </a:p>
        </p:txBody>
      </p:sp>
    </p:spTree>
    <p:extLst>
      <p:ext uri="{BB962C8B-B14F-4D97-AF65-F5344CB8AC3E}">
        <p14:creationId xmlns:p14="http://schemas.microsoft.com/office/powerpoint/2010/main" val="2585274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ABD46-4A3D-4FE5-B925-82B8A0FECB42}"/>
              </a:ext>
            </a:extLst>
          </p:cNvPr>
          <p:cNvSpPr>
            <a:spLocks noGrp="1"/>
          </p:cNvSpPr>
          <p:nvPr>
            <p:ph type="title"/>
          </p:nvPr>
        </p:nvSpPr>
        <p:spPr>
          <a:xfrm>
            <a:off x="1024128" y="585216"/>
            <a:ext cx="9720072" cy="1499616"/>
          </a:xfrm>
        </p:spPr>
        <p:txBody>
          <a:bodyPr/>
          <a:lstStyle/>
          <a:p>
            <a:endParaRPr lang="en-SG" dirty="0"/>
          </a:p>
        </p:txBody>
      </p:sp>
      <p:graphicFrame>
        <p:nvGraphicFramePr>
          <p:cNvPr id="4" name="Content Placeholder 3">
            <a:extLst>
              <a:ext uri="{FF2B5EF4-FFF2-40B4-BE49-F238E27FC236}">
                <a16:creationId xmlns:a16="http://schemas.microsoft.com/office/drawing/2014/main" id="{90A8A6C4-2CA9-4978-8AED-7E0C5793FFAF}"/>
              </a:ext>
            </a:extLst>
          </p:cNvPr>
          <p:cNvGraphicFramePr>
            <a:graphicFrameLocks noGrp="1"/>
          </p:cNvGraphicFramePr>
          <p:nvPr>
            <p:ph idx="1"/>
          </p:nvPr>
        </p:nvGraphicFramePr>
        <p:xfrm>
          <a:off x="1023938" y="2286000"/>
          <a:ext cx="9720262"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95833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AF23-CB3C-44CC-8A19-85D46540C1E0}"/>
              </a:ext>
            </a:extLst>
          </p:cNvPr>
          <p:cNvSpPr>
            <a:spLocks noGrp="1"/>
          </p:cNvSpPr>
          <p:nvPr>
            <p:ph type="title"/>
          </p:nvPr>
        </p:nvSpPr>
        <p:spPr/>
        <p:txBody>
          <a:bodyPr/>
          <a:lstStyle/>
          <a:p>
            <a:r>
              <a:rPr lang="en-US" dirty="0">
                <a:latin typeface="Bell MT" panose="02020503060305020303" pitchFamily="18" charset="0"/>
              </a:rPr>
              <a:t>MODEL EVALUATION</a:t>
            </a:r>
            <a:endParaRPr lang="en-SG" dirty="0">
              <a:latin typeface="Bell MT" panose="02020503060305020303" pitchFamily="18" charset="0"/>
            </a:endParaRPr>
          </a:p>
        </p:txBody>
      </p:sp>
      <p:sp>
        <p:nvSpPr>
          <p:cNvPr id="3" name="Content Placeholder 2">
            <a:extLst>
              <a:ext uri="{FF2B5EF4-FFF2-40B4-BE49-F238E27FC236}">
                <a16:creationId xmlns:a16="http://schemas.microsoft.com/office/drawing/2014/main" id="{573AF272-E148-4FB8-A4AC-C2D95375C30B}"/>
              </a:ext>
            </a:extLst>
          </p:cNvPr>
          <p:cNvSpPr>
            <a:spLocks noGrp="1"/>
          </p:cNvSpPr>
          <p:nvPr>
            <p:ph idx="1"/>
          </p:nvPr>
        </p:nvSpPr>
        <p:spPr/>
        <p:txBody>
          <a:bodyPr/>
          <a:lstStyle/>
          <a:p>
            <a:r>
              <a:rPr lang="en-US" dirty="0">
                <a:latin typeface="Algerian" panose="04020705040A02060702" pitchFamily="82" charset="0"/>
              </a:rPr>
              <a:t>RESULTS:</a:t>
            </a:r>
          </a:p>
          <a:p>
            <a:r>
              <a:rPr lang="en-US" dirty="0"/>
              <a:t>It is noteworthy that our best performing model provides a leaderboard RMSE of 0.87605 which achieved a class rank of 6 and Global rank of 62 in Kaggle</a:t>
            </a:r>
          </a:p>
          <a:p>
            <a:r>
              <a:rPr lang="en-US" i="1" dirty="0"/>
              <a:t>INSIGHTS:</a:t>
            </a:r>
          </a:p>
          <a:p>
            <a:r>
              <a:rPr lang="en-US" dirty="0"/>
              <a:t>Here we first present our insights from the models which worked better for the proposed problem statement before summarizing the possible loop-holes for the failure of other models which did not provide competitive RMSE.</a:t>
            </a:r>
            <a:endParaRPr lang="en-US" i="1" dirty="0"/>
          </a:p>
          <a:p>
            <a:endParaRPr lang="en-SG" dirty="0"/>
          </a:p>
        </p:txBody>
      </p:sp>
    </p:spTree>
    <p:extLst>
      <p:ext uri="{BB962C8B-B14F-4D97-AF65-F5344CB8AC3E}">
        <p14:creationId xmlns:p14="http://schemas.microsoft.com/office/powerpoint/2010/main" val="1268495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8E409-DC0A-41D7-9D11-FA18647952FE}"/>
              </a:ext>
            </a:extLst>
          </p:cNvPr>
          <p:cNvSpPr>
            <a:spLocks noGrp="1"/>
          </p:cNvSpPr>
          <p:nvPr>
            <p:ph type="title"/>
          </p:nvPr>
        </p:nvSpPr>
        <p:spPr/>
        <p:txBody>
          <a:bodyPr/>
          <a:lstStyle/>
          <a:p>
            <a:r>
              <a:rPr lang="en-US" dirty="0">
                <a:latin typeface="Bell MT" panose="02020503060305020303" pitchFamily="18" charset="0"/>
              </a:rPr>
              <a:t>Val RMSE performance of LGBM </a:t>
            </a:r>
            <a:endParaRPr lang="en-SG" dirty="0">
              <a:latin typeface="Bell MT" panose="02020503060305020303" pitchFamily="18" charset="0"/>
            </a:endParaRPr>
          </a:p>
        </p:txBody>
      </p:sp>
      <p:graphicFrame>
        <p:nvGraphicFramePr>
          <p:cNvPr id="4" name="Content Placeholder 3">
            <a:extLst>
              <a:ext uri="{FF2B5EF4-FFF2-40B4-BE49-F238E27FC236}">
                <a16:creationId xmlns:a16="http://schemas.microsoft.com/office/drawing/2014/main" id="{C16D4562-2FBD-4FB5-A43F-6BA25B9A4AEA}"/>
              </a:ext>
            </a:extLst>
          </p:cNvPr>
          <p:cNvGraphicFramePr>
            <a:graphicFrameLocks noGrp="1"/>
          </p:cNvGraphicFramePr>
          <p:nvPr>
            <p:ph idx="1"/>
          </p:nvPr>
        </p:nvGraphicFramePr>
        <p:xfrm>
          <a:off x="1023938" y="2286000"/>
          <a:ext cx="9720262"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83970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CFCF1-BC70-40C8-AB3F-DEC3050B00EB}"/>
              </a:ext>
            </a:extLst>
          </p:cNvPr>
          <p:cNvSpPr>
            <a:spLocks noGrp="1"/>
          </p:cNvSpPr>
          <p:nvPr>
            <p:ph type="title"/>
          </p:nvPr>
        </p:nvSpPr>
        <p:spPr>
          <a:xfrm>
            <a:off x="1024129" y="548640"/>
            <a:ext cx="9720072" cy="1499616"/>
          </a:xfrm>
        </p:spPr>
        <p:txBody>
          <a:bodyPr/>
          <a:lstStyle/>
          <a:p>
            <a:r>
              <a:rPr lang="en-US" dirty="0">
                <a:latin typeface="Bell MT" panose="02020503060305020303" pitchFamily="18" charset="0"/>
              </a:rPr>
              <a:t>Conclusions</a:t>
            </a:r>
            <a:endParaRPr lang="en-SG" dirty="0">
              <a:latin typeface="Bell MT" panose="02020503060305020303" pitchFamily="18" charset="0"/>
            </a:endParaRPr>
          </a:p>
        </p:txBody>
      </p:sp>
      <p:sp>
        <p:nvSpPr>
          <p:cNvPr id="3" name="Content Placeholder 2">
            <a:extLst>
              <a:ext uri="{FF2B5EF4-FFF2-40B4-BE49-F238E27FC236}">
                <a16:creationId xmlns:a16="http://schemas.microsoft.com/office/drawing/2014/main" id="{7B604F87-64AD-4E2F-B91E-F631541A6B90}"/>
              </a:ext>
            </a:extLst>
          </p:cNvPr>
          <p:cNvSpPr>
            <a:spLocks noGrp="1"/>
          </p:cNvSpPr>
          <p:nvPr>
            <p:ph idx="1"/>
          </p:nvPr>
        </p:nvSpPr>
        <p:spPr/>
        <p:txBody>
          <a:bodyPr/>
          <a:lstStyle/>
          <a:p>
            <a:r>
              <a:rPr lang="en-US" dirty="0"/>
              <a:t>In this work we presented future sales prediction models based on decision tree structures. Our evaluation showed the best performing model can be achieved through </a:t>
            </a:r>
            <a:r>
              <a:rPr lang="en-US" dirty="0" err="1"/>
              <a:t>ensembling</a:t>
            </a:r>
            <a:r>
              <a:rPr lang="en-US" dirty="0"/>
              <a:t> of LGBM and random-forest giving equal weight to each.</a:t>
            </a:r>
          </a:p>
          <a:p>
            <a:endParaRPr lang="en-SG" dirty="0"/>
          </a:p>
        </p:txBody>
      </p:sp>
    </p:spTree>
    <p:extLst>
      <p:ext uri="{BB962C8B-B14F-4D97-AF65-F5344CB8AC3E}">
        <p14:creationId xmlns:p14="http://schemas.microsoft.com/office/powerpoint/2010/main" val="3903267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6CAA8-57DE-485A-9E2F-AA99C6F0F824}"/>
              </a:ext>
            </a:extLst>
          </p:cNvPr>
          <p:cNvSpPr>
            <a:spLocks noGrp="1"/>
          </p:cNvSpPr>
          <p:nvPr>
            <p:ph type="title"/>
          </p:nvPr>
        </p:nvSpPr>
        <p:spPr>
          <a:xfrm>
            <a:off x="1024128" y="548640"/>
            <a:ext cx="9931908" cy="1499616"/>
          </a:xfrm>
        </p:spPr>
        <p:txBody>
          <a:bodyPr/>
          <a:lstStyle/>
          <a:p>
            <a:r>
              <a:rPr lang="en-US" dirty="0">
                <a:latin typeface="Bell MT" panose="02020503060305020303" pitchFamily="18" charset="0"/>
              </a:rPr>
              <a:t>Data description</a:t>
            </a:r>
            <a:endParaRPr lang="en-SG" dirty="0">
              <a:latin typeface="Bell MT" panose="02020503060305020303" pitchFamily="18" charset="0"/>
            </a:endParaRPr>
          </a:p>
        </p:txBody>
      </p:sp>
      <p:sp>
        <p:nvSpPr>
          <p:cNvPr id="3" name="Content Placeholder 2">
            <a:extLst>
              <a:ext uri="{FF2B5EF4-FFF2-40B4-BE49-F238E27FC236}">
                <a16:creationId xmlns:a16="http://schemas.microsoft.com/office/drawing/2014/main" id="{DDFE9E19-E253-4C4A-AC5D-1818916114E8}"/>
              </a:ext>
            </a:extLst>
          </p:cNvPr>
          <p:cNvSpPr>
            <a:spLocks noGrp="1"/>
          </p:cNvSpPr>
          <p:nvPr>
            <p:ph idx="1"/>
          </p:nvPr>
        </p:nvSpPr>
        <p:spPr/>
        <p:txBody>
          <a:bodyPr/>
          <a:lstStyle/>
          <a:p>
            <a:r>
              <a:rPr lang="en-US" sz="3200" dirty="0">
                <a:latin typeface="Algerian" panose="04020705040A02060702" pitchFamily="82" charset="0"/>
              </a:rPr>
              <a:t>INTRODUCTION:</a:t>
            </a:r>
          </a:p>
          <a:p>
            <a:r>
              <a:rPr lang="en-US" dirty="0"/>
              <a:t>This series of articles was designed to explain how to use python in a simplistic way to fuel your company’s growth by applying the predictive approach to all your </a:t>
            </a:r>
            <a:r>
              <a:rPr lang="en-US" dirty="0" err="1"/>
              <a:t>actions.It</a:t>
            </a:r>
            <a:r>
              <a:rPr lang="en-US" dirty="0"/>
              <a:t> will be a combination of programming ,data </a:t>
            </a:r>
            <a:r>
              <a:rPr lang="en-US" dirty="0" err="1"/>
              <a:t>analysis,and</a:t>
            </a:r>
            <a:r>
              <a:rPr lang="en-US" dirty="0"/>
              <a:t> data science model.</a:t>
            </a:r>
          </a:p>
          <a:p>
            <a:r>
              <a:rPr lang="en-US" dirty="0"/>
              <a:t>I will cover all the topics in the following three articles</a:t>
            </a:r>
          </a:p>
          <a:p>
            <a:r>
              <a:rPr lang="en-US" dirty="0"/>
              <a:t>Feature Engineering</a:t>
            </a:r>
          </a:p>
          <a:p>
            <a:r>
              <a:rPr lang="en-US" dirty="0"/>
              <a:t>Model Training</a:t>
            </a:r>
          </a:p>
          <a:p>
            <a:r>
              <a:rPr lang="en-US" dirty="0"/>
              <a:t>Evaluation</a:t>
            </a:r>
            <a:endParaRPr lang="en-SG" dirty="0"/>
          </a:p>
        </p:txBody>
      </p:sp>
    </p:spTree>
    <p:extLst>
      <p:ext uri="{BB962C8B-B14F-4D97-AF65-F5344CB8AC3E}">
        <p14:creationId xmlns:p14="http://schemas.microsoft.com/office/powerpoint/2010/main" val="317031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DBAA4-D01C-488F-860B-6ACF352B8A97}"/>
              </a:ext>
            </a:extLst>
          </p:cNvPr>
          <p:cNvSpPr>
            <a:spLocks noGrp="1"/>
          </p:cNvSpPr>
          <p:nvPr>
            <p:ph type="title"/>
          </p:nvPr>
        </p:nvSpPr>
        <p:spPr/>
        <p:txBody>
          <a:bodyPr/>
          <a:lstStyle/>
          <a:p>
            <a:r>
              <a:rPr lang="en-US" dirty="0">
                <a:latin typeface="Bell MT" panose="02020503060305020303" pitchFamily="18" charset="0"/>
              </a:rPr>
              <a:t>References</a:t>
            </a:r>
            <a:endParaRPr lang="en-SG" dirty="0">
              <a:latin typeface="Bell MT" panose="02020503060305020303" pitchFamily="18" charset="0"/>
            </a:endParaRPr>
          </a:p>
        </p:txBody>
      </p:sp>
      <p:sp>
        <p:nvSpPr>
          <p:cNvPr id="3" name="Content Placeholder 2">
            <a:extLst>
              <a:ext uri="{FF2B5EF4-FFF2-40B4-BE49-F238E27FC236}">
                <a16:creationId xmlns:a16="http://schemas.microsoft.com/office/drawing/2014/main" id="{CD55AA61-645A-456C-8217-3C9E597E46E0}"/>
              </a:ext>
            </a:extLst>
          </p:cNvPr>
          <p:cNvSpPr>
            <a:spLocks noGrp="1"/>
          </p:cNvSpPr>
          <p:nvPr>
            <p:ph idx="1"/>
          </p:nvPr>
        </p:nvSpPr>
        <p:spPr/>
        <p:txBody>
          <a:bodyPr/>
          <a:lstStyle/>
          <a:p>
            <a:r>
              <a:rPr lang="en-US" dirty="0" err="1"/>
              <a:t>Tianqi</a:t>
            </a:r>
            <a:r>
              <a:rPr lang="en-US" dirty="0"/>
              <a:t> Chen and Carlos </a:t>
            </a:r>
            <a:r>
              <a:rPr lang="en-US" dirty="0" err="1"/>
              <a:t>Guestrin</a:t>
            </a:r>
            <a:r>
              <a:rPr lang="en-US" dirty="0"/>
              <a:t>. </a:t>
            </a:r>
            <a:r>
              <a:rPr lang="en-US" dirty="0" err="1"/>
              <a:t>Xgboost</a:t>
            </a:r>
            <a:r>
              <a:rPr lang="en-US" dirty="0"/>
              <a:t>: A scalable tree boosting system. In Proceedings of the 22nd ACM SIG-KDD international conference on knowledge discovery and data mining, pages 785–794, 2016. </a:t>
            </a:r>
          </a:p>
          <a:p>
            <a:r>
              <a:rPr lang="en-US" dirty="0" err="1"/>
              <a:t>Guolin</a:t>
            </a:r>
            <a:r>
              <a:rPr lang="en-US" dirty="0"/>
              <a:t> </a:t>
            </a:r>
            <a:r>
              <a:rPr lang="en-US" dirty="0" err="1"/>
              <a:t>Ke</a:t>
            </a:r>
            <a:r>
              <a:rPr lang="en-US" dirty="0"/>
              <a:t> et al. lightgbm.readthedocs.io. In https://lightgbm.readthedocs.io/en/latest/Features.html, 2017. 6</a:t>
            </a:r>
          </a:p>
          <a:p>
            <a:endParaRPr lang="en-SG" dirty="0"/>
          </a:p>
        </p:txBody>
      </p:sp>
    </p:spTree>
    <p:extLst>
      <p:ext uri="{BB962C8B-B14F-4D97-AF65-F5344CB8AC3E}">
        <p14:creationId xmlns:p14="http://schemas.microsoft.com/office/powerpoint/2010/main" val="2526652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EF155-D02B-4539-B309-B9BA07E0DAC0}"/>
              </a:ext>
            </a:extLst>
          </p:cNvPr>
          <p:cNvSpPr>
            <a:spLocks noGrp="1"/>
          </p:cNvSpPr>
          <p:nvPr>
            <p:ph type="title"/>
          </p:nvPr>
        </p:nvSpPr>
        <p:spPr/>
        <p:txBody>
          <a:bodyPr/>
          <a:lstStyle/>
          <a:p>
            <a:r>
              <a:rPr lang="en-US" dirty="0">
                <a:latin typeface="Bell MT" panose="02020503060305020303" pitchFamily="18" charset="0"/>
              </a:rPr>
              <a:t>Data-preprocessing</a:t>
            </a:r>
            <a:endParaRPr lang="en-SG" dirty="0">
              <a:latin typeface="Bell MT" panose="02020503060305020303" pitchFamily="18" charset="0"/>
            </a:endParaRPr>
          </a:p>
        </p:txBody>
      </p:sp>
      <p:sp>
        <p:nvSpPr>
          <p:cNvPr id="3" name="Content Placeholder 2">
            <a:extLst>
              <a:ext uri="{FF2B5EF4-FFF2-40B4-BE49-F238E27FC236}">
                <a16:creationId xmlns:a16="http://schemas.microsoft.com/office/drawing/2014/main" id="{D795E4D9-830F-49C0-9303-E0078D535D40}"/>
              </a:ext>
            </a:extLst>
          </p:cNvPr>
          <p:cNvSpPr>
            <a:spLocks noGrp="1"/>
          </p:cNvSpPr>
          <p:nvPr>
            <p:ph idx="1"/>
          </p:nvPr>
        </p:nvSpPr>
        <p:spPr/>
        <p:txBody>
          <a:bodyPr/>
          <a:lstStyle/>
          <a:p>
            <a:r>
              <a:rPr lang="en-US" dirty="0"/>
              <a:t>The data preprocessing part consists of modifying the outlier elements and merging duplicate information. For cleaning the outlier elements, we consider the fields </a:t>
            </a:r>
            <a:r>
              <a:rPr lang="en-US" dirty="0" err="1"/>
              <a:t>item_cnt_day</a:t>
            </a:r>
            <a:r>
              <a:rPr lang="en-US" dirty="0"/>
              <a:t> and </a:t>
            </a:r>
            <a:r>
              <a:rPr lang="en-US" dirty="0" err="1"/>
              <a:t>item_price</a:t>
            </a:r>
            <a:r>
              <a:rPr lang="en-US" dirty="0"/>
              <a:t>. We plot the distribution of </a:t>
            </a:r>
            <a:r>
              <a:rPr lang="en-US" dirty="0" err="1"/>
              <a:t>item_cnt_day</a:t>
            </a:r>
            <a:r>
              <a:rPr lang="en-US" dirty="0"/>
              <a:t> and find the number of entries having values less than zero. The distribution of entries less than zero are shown in Figure 1(b)-(c). From Fig 1(b)-(c), we can see that there are 7356 entries with </a:t>
            </a:r>
            <a:r>
              <a:rPr lang="en-US" dirty="0" err="1"/>
              <a:t>item_cnt_day</a:t>
            </a:r>
            <a:r>
              <a:rPr lang="en-US" dirty="0"/>
              <a:t> values less than zero. The negative values span from -22 to -1. We fix these 7356 entries from training data by setting the </a:t>
            </a:r>
            <a:r>
              <a:rPr lang="en-US" dirty="0" err="1"/>
              <a:t>item_cnt_day</a:t>
            </a:r>
            <a:r>
              <a:rPr lang="en-US" dirty="0"/>
              <a:t> values to 0. Since </a:t>
            </a:r>
            <a:r>
              <a:rPr lang="en-US" dirty="0" err="1"/>
              <a:t>item_price</a:t>
            </a:r>
            <a:r>
              <a:rPr lang="en-US" dirty="0"/>
              <a:t> cannot be negative, we keep only those entries whose </a:t>
            </a:r>
            <a:r>
              <a:rPr lang="en-US" dirty="0" err="1"/>
              <a:t>item_price</a:t>
            </a:r>
            <a:r>
              <a:rPr lang="en-US" dirty="0"/>
              <a:t> values are positive.</a:t>
            </a:r>
          </a:p>
          <a:p>
            <a:endParaRPr lang="en-SG" dirty="0"/>
          </a:p>
        </p:txBody>
      </p:sp>
    </p:spTree>
    <p:extLst>
      <p:ext uri="{BB962C8B-B14F-4D97-AF65-F5344CB8AC3E}">
        <p14:creationId xmlns:p14="http://schemas.microsoft.com/office/powerpoint/2010/main" val="515798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C6B92-79AE-4583-A2CC-F1A1830D56AC}"/>
              </a:ext>
            </a:extLst>
          </p:cNvPr>
          <p:cNvSpPr>
            <a:spLocks noGrp="1"/>
          </p:cNvSpPr>
          <p:nvPr>
            <p:ph type="title"/>
          </p:nvPr>
        </p:nvSpPr>
        <p:spPr/>
        <p:txBody>
          <a:bodyPr/>
          <a:lstStyle/>
          <a:p>
            <a:r>
              <a:rPr lang="en-US" dirty="0">
                <a:latin typeface="Bell MT" panose="02020503060305020303" pitchFamily="18" charset="0"/>
              </a:rPr>
              <a:t>Example for data distribution</a:t>
            </a:r>
            <a:endParaRPr lang="en-SG" dirty="0">
              <a:latin typeface="Bell MT" panose="02020503060305020303" pitchFamily="18" charset="0"/>
            </a:endParaRPr>
          </a:p>
        </p:txBody>
      </p:sp>
      <p:graphicFrame>
        <p:nvGraphicFramePr>
          <p:cNvPr id="4" name="Content Placeholder 5">
            <a:extLst>
              <a:ext uri="{FF2B5EF4-FFF2-40B4-BE49-F238E27FC236}">
                <a16:creationId xmlns:a16="http://schemas.microsoft.com/office/drawing/2014/main" id="{B9EE9F76-DD5A-4710-B74F-D5B66B0C45BD}"/>
              </a:ext>
            </a:extLst>
          </p:cNvPr>
          <p:cNvGraphicFramePr>
            <a:graphicFrameLocks noGrp="1"/>
          </p:cNvGraphicFramePr>
          <p:nvPr>
            <p:ph idx="1"/>
          </p:nvPr>
        </p:nvGraphicFramePr>
        <p:xfrm>
          <a:off x="1023938" y="2286000"/>
          <a:ext cx="9720262"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73120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64EA4-47A7-4DE9-934A-FF30A3EB24EA}"/>
              </a:ext>
            </a:extLst>
          </p:cNvPr>
          <p:cNvSpPr>
            <a:spLocks noGrp="1"/>
          </p:cNvSpPr>
          <p:nvPr>
            <p:ph type="title"/>
          </p:nvPr>
        </p:nvSpPr>
        <p:spPr/>
        <p:txBody>
          <a:bodyPr/>
          <a:lstStyle/>
          <a:p>
            <a:r>
              <a:rPr lang="en-US" dirty="0">
                <a:latin typeface="Bell MT" panose="02020503060305020303" pitchFamily="18" charset="0"/>
              </a:rPr>
              <a:t>1.FEATURE ENGINEERING</a:t>
            </a:r>
            <a:endParaRPr lang="en-SG" dirty="0">
              <a:latin typeface="Bell MT" panose="02020503060305020303" pitchFamily="18" charset="0"/>
            </a:endParaRPr>
          </a:p>
        </p:txBody>
      </p:sp>
      <p:sp>
        <p:nvSpPr>
          <p:cNvPr id="3" name="Content Placeholder 2">
            <a:extLst>
              <a:ext uri="{FF2B5EF4-FFF2-40B4-BE49-F238E27FC236}">
                <a16:creationId xmlns:a16="http://schemas.microsoft.com/office/drawing/2014/main" id="{FB6DDFBA-8098-4F49-AFD3-A7BB61E7A6DB}"/>
              </a:ext>
            </a:extLst>
          </p:cNvPr>
          <p:cNvSpPr>
            <a:spLocks noGrp="1"/>
          </p:cNvSpPr>
          <p:nvPr>
            <p:ph idx="1"/>
          </p:nvPr>
        </p:nvSpPr>
        <p:spPr/>
        <p:txBody>
          <a:bodyPr/>
          <a:lstStyle/>
          <a:p>
            <a:r>
              <a:rPr lang="en-US" dirty="0">
                <a:latin typeface="Algerian" panose="04020705040A02060702" pitchFamily="82" charset="0"/>
              </a:rPr>
              <a:t>DATA EXPLORATION:</a:t>
            </a:r>
          </a:p>
          <a:p>
            <a:r>
              <a:rPr lang="en-US" dirty="0"/>
              <a:t>In order to find the distribution of data across different shops and item categories, we plot the monthly item count with different item category ids (84 in total) and shop ids (60 in total)</a:t>
            </a:r>
          </a:p>
          <a:p>
            <a:endParaRPr lang="en-SG" dirty="0"/>
          </a:p>
        </p:txBody>
      </p:sp>
    </p:spTree>
    <p:extLst>
      <p:ext uri="{BB962C8B-B14F-4D97-AF65-F5344CB8AC3E}">
        <p14:creationId xmlns:p14="http://schemas.microsoft.com/office/powerpoint/2010/main" val="204961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F5547-3122-44F4-8D91-6F5310BE4A40}"/>
              </a:ext>
            </a:extLst>
          </p:cNvPr>
          <p:cNvSpPr>
            <a:spLocks noGrp="1"/>
          </p:cNvSpPr>
          <p:nvPr>
            <p:ph type="title"/>
          </p:nvPr>
        </p:nvSpPr>
        <p:spPr/>
        <p:txBody>
          <a:bodyPr/>
          <a:lstStyle/>
          <a:p>
            <a:r>
              <a:rPr lang="en-US" dirty="0">
                <a:latin typeface="Bell MT" panose="02020503060305020303" pitchFamily="18" charset="0"/>
              </a:rPr>
              <a:t>Distribution category of monthly count</a:t>
            </a:r>
            <a:endParaRPr lang="en-SG" dirty="0">
              <a:latin typeface="Bell MT" panose="02020503060305020303" pitchFamily="18" charset="0"/>
            </a:endParaRPr>
          </a:p>
        </p:txBody>
      </p:sp>
      <p:graphicFrame>
        <p:nvGraphicFramePr>
          <p:cNvPr id="4" name="Content Placeholder 3">
            <a:extLst>
              <a:ext uri="{FF2B5EF4-FFF2-40B4-BE49-F238E27FC236}">
                <a16:creationId xmlns:a16="http://schemas.microsoft.com/office/drawing/2014/main" id="{3DFD4AF4-F895-49BF-83E7-4233707D6EBA}"/>
              </a:ext>
            </a:extLst>
          </p:cNvPr>
          <p:cNvGraphicFramePr>
            <a:graphicFrameLocks noGrp="1"/>
          </p:cNvGraphicFramePr>
          <p:nvPr>
            <p:ph idx="1"/>
          </p:nvPr>
        </p:nvGraphicFramePr>
        <p:xfrm>
          <a:off x="1023938" y="2286000"/>
          <a:ext cx="9720262"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1473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D765D-7EDF-41CB-9DD9-9C10C7AE980C}"/>
              </a:ext>
            </a:extLst>
          </p:cNvPr>
          <p:cNvSpPr>
            <a:spLocks noGrp="1"/>
          </p:cNvSpPr>
          <p:nvPr>
            <p:ph type="title"/>
          </p:nvPr>
        </p:nvSpPr>
        <p:spPr/>
        <p:txBody>
          <a:bodyPr/>
          <a:lstStyle/>
          <a:p>
            <a:r>
              <a:rPr lang="en-US" dirty="0">
                <a:latin typeface="Bell MT" panose="02020503060305020303" pitchFamily="18" charset="0"/>
              </a:rPr>
              <a:t>Item category and name based features </a:t>
            </a:r>
            <a:endParaRPr lang="en-SG" dirty="0">
              <a:latin typeface="Bell MT" panose="02020503060305020303" pitchFamily="18" charset="0"/>
            </a:endParaRPr>
          </a:p>
        </p:txBody>
      </p:sp>
      <p:sp>
        <p:nvSpPr>
          <p:cNvPr id="3" name="Content Placeholder 2">
            <a:extLst>
              <a:ext uri="{FF2B5EF4-FFF2-40B4-BE49-F238E27FC236}">
                <a16:creationId xmlns:a16="http://schemas.microsoft.com/office/drawing/2014/main" id="{6A69A76B-6861-48B6-A493-B4DE6C93587F}"/>
              </a:ext>
            </a:extLst>
          </p:cNvPr>
          <p:cNvSpPr>
            <a:spLocks noGrp="1"/>
          </p:cNvSpPr>
          <p:nvPr>
            <p:ph idx="1"/>
          </p:nvPr>
        </p:nvSpPr>
        <p:spPr/>
        <p:txBody>
          <a:bodyPr/>
          <a:lstStyle/>
          <a:p>
            <a:r>
              <a:rPr lang="en-US" dirty="0"/>
              <a:t>In order to extract information from the item category data given in item_categories.csv, we split the </a:t>
            </a:r>
            <a:r>
              <a:rPr lang="en-US" dirty="0" err="1"/>
              <a:t>item_category_name</a:t>
            </a:r>
            <a:r>
              <a:rPr lang="en-US" dirty="0"/>
              <a:t> into fields subtype and type. While splitting using the delimiter " ", we consider the first word obtained from split as the type. We further filter out the field type by considering only those type entries whose number of occurrences are greater than 4. The type entries whose number of occurrences are less than 4 are grouped together in one field called ’</a:t>
            </a:r>
            <a:r>
              <a:rPr lang="en-US" dirty="0" err="1"/>
              <a:t>etc</a:t>
            </a:r>
            <a:r>
              <a:rPr lang="en-US" dirty="0"/>
              <a:t>’. In order to extract the subtype, the </a:t>
            </a:r>
            <a:r>
              <a:rPr lang="en-US" dirty="0" err="1"/>
              <a:t>item_category_name</a:t>
            </a:r>
            <a:r>
              <a:rPr lang="en-US" dirty="0"/>
              <a:t> is split using the delimiter "-" and the second split is considered as the subtype.</a:t>
            </a:r>
          </a:p>
          <a:p>
            <a:endParaRPr lang="en-SG" dirty="0"/>
          </a:p>
        </p:txBody>
      </p:sp>
    </p:spTree>
    <p:extLst>
      <p:ext uri="{BB962C8B-B14F-4D97-AF65-F5344CB8AC3E}">
        <p14:creationId xmlns:p14="http://schemas.microsoft.com/office/powerpoint/2010/main" val="348411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D16D2-827B-4388-84E3-97F9EF8D25B6}"/>
              </a:ext>
            </a:extLst>
          </p:cNvPr>
          <p:cNvSpPr>
            <a:spLocks noGrp="1"/>
          </p:cNvSpPr>
          <p:nvPr>
            <p:ph type="title"/>
          </p:nvPr>
        </p:nvSpPr>
        <p:spPr/>
        <p:txBody>
          <a:bodyPr/>
          <a:lstStyle/>
          <a:p>
            <a:r>
              <a:rPr lang="en-US" dirty="0">
                <a:latin typeface="Bell MT" panose="02020503060305020303" pitchFamily="18" charset="0"/>
              </a:rPr>
              <a:t>Shop based features</a:t>
            </a:r>
            <a:endParaRPr lang="en-SG" dirty="0">
              <a:latin typeface="Bell MT" panose="02020503060305020303" pitchFamily="18" charset="0"/>
            </a:endParaRPr>
          </a:p>
        </p:txBody>
      </p:sp>
      <p:sp>
        <p:nvSpPr>
          <p:cNvPr id="3" name="Content Placeholder 2">
            <a:extLst>
              <a:ext uri="{FF2B5EF4-FFF2-40B4-BE49-F238E27FC236}">
                <a16:creationId xmlns:a16="http://schemas.microsoft.com/office/drawing/2014/main" id="{B47B4CD5-6FAC-4A8D-B7AE-1A8F63BB3108}"/>
              </a:ext>
            </a:extLst>
          </p:cNvPr>
          <p:cNvSpPr>
            <a:spLocks noGrp="1"/>
          </p:cNvSpPr>
          <p:nvPr>
            <p:ph idx="1"/>
          </p:nvPr>
        </p:nvSpPr>
        <p:spPr/>
        <p:txBody>
          <a:bodyPr/>
          <a:lstStyle/>
          <a:p>
            <a:r>
              <a:rPr lang="en-US" dirty="0"/>
              <a:t>To extract shop based features, we use the information given in shops.csv. Each entry in </a:t>
            </a:r>
            <a:r>
              <a:rPr lang="en-US" dirty="0" err="1"/>
              <a:t>shop_name</a:t>
            </a:r>
            <a:r>
              <a:rPr lang="en-US" dirty="0"/>
              <a:t> column is split into </a:t>
            </a:r>
            <a:r>
              <a:rPr lang="en-US" dirty="0" err="1"/>
              <a:t>shop_category</a:t>
            </a:r>
            <a:r>
              <a:rPr lang="en-US" dirty="0"/>
              <a:t> and </a:t>
            </a:r>
            <a:r>
              <a:rPr lang="en-US" dirty="0" err="1"/>
              <a:t>shop_name</a:t>
            </a:r>
            <a:r>
              <a:rPr lang="en-US" dirty="0"/>
              <a:t>. We split the </a:t>
            </a:r>
            <a:r>
              <a:rPr lang="en-US" dirty="0" err="1"/>
              <a:t>shop_name</a:t>
            </a:r>
            <a:r>
              <a:rPr lang="en-US" dirty="0"/>
              <a:t> based on " " delimiter and use the first split string as city and the subsequent one as the shop category. We broadly group the shop categories into 5 segments based on number of occurrences. The distribution of shop categories are listed in Fig 3a. In Fig 3b, the category names are listed in Russian. </a:t>
            </a:r>
          </a:p>
          <a:p>
            <a:endParaRPr lang="en-SG" dirty="0"/>
          </a:p>
        </p:txBody>
      </p:sp>
    </p:spTree>
    <p:extLst>
      <p:ext uri="{BB962C8B-B14F-4D97-AF65-F5344CB8AC3E}">
        <p14:creationId xmlns:p14="http://schemas.microsoft.com/office/powerpoint/2010/main" val="1172620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8A207-388A-487F-A7DD-6AE3C6D9E08B}"/>
              </a:ext>
            </a:extLst>
          </p:cNvPr>
          <p:cNvSpPr>
            <a:spLocks noGrp="1"/>
          </p:cNvSpPr>
          <p:nvPr>
            <p:ph type="title"/>
          </p:nvPr>
        </p:nvSpPr>
        <p:spPr/>
        <p:txBody>
          <a:bodyPr>
            <a:normAutofit fontScale="90000"/>
          </a:bodyPr>
          <a:lstStyle/>
          <a:p>
            <a:r>
              <a:rPr lang="en-US" dirty="0">
                <a:latin typeface="Bell MT" panose="02020503060305020303" pitchFamily="18" charset="0"/>
              </a:rPr>
              <a:t>Distribution of type codes of various 84 item categories</a:t>
            </a:r>
            <a:endParaRPr lang="en-SG" dirty="0">
              <a:latin typeface="Bell MT" panose="02020503060305020303" pitchFamily="18" charset="0"/>
            </a:endParaRPr>
          </a:p>
        </p:txBody>
      </p:sp>
      <p:graphicFrame>
        <p:nvGraphicFramePr>
          <p:cNvPr id="4" name="Content Placeholder 3">
            <a:extLst>
              <a:ext uri="{FF2B5EF4-FFF2-40B4-BE49-F238E27FC236}">
                <a16:creationId xmlns:a16="http://schemas.microsoft.com/office/drawing/2014/main" id="{87CD4F2D-FC9C-467F-ACE9-A95AC1175DC5}"/>
              </a:ext>
            </a:extLst>
          </p:cNvPr>
          <p:cNvGraphicFramePr>
            <a:graphicFrameLocks noGrp="1"/>
          </p:cNvGraphicFramePr>
          <p:nvPr>
            <p:ph idx="1"/>
          </p:nvPr>
        </p:nvGraphicFramePr>
        <p:xfrm>
          <a:off x="1023938" y="2286000"/>
          <a:ext cx="9720262"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546802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24</TotalTime>
  <Words>1375</Words>
  <Application>Microsoft Office PowerPoint</Application>
  <PresentationFormat>Widescreen</PresentationFormat>
  <Paragraphs>53</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Algerian</vt:lpstr>
      <vt:lpstr>Bahnschrift Light Condensed</vt:lpstr>
      <vt:lpstr>Bell MT</vt:lpstr>
      <vt:lpstr>Bodoni MT Black</vt:lpstr>
      <vt:lpstr>Tw Cen MT</vt:lpstr>
      <vt:lpstr>Tw Cen MT Condensed</vt:lpstr>
      <vt:lpstr>Wingdings 3</vt:lpstr>
      <vt:lpstr>Integral</vt:lpstr>
      <vt:lpstr>FUTURE SALES PREDICTION</vt:lpstr>
      <vt:lpstr>Data description</vt:lpstr>
      <vt:lpstr>Data-preprocessing</vt:lpstr>
      <vt:lpstr>Example for data distribution</vt:lpstr>
      <vt:lpstr>1.FEATURE ENGINEERING</vt:lpstr>
      <vt:lpstr>Distribution category of monthly count</vt:lpstr>
      <vt:lpstr>Item category and name based features </vt:lpstr>
      <vt:lpstr>Shop based features</vt:lpstr>
      <vt:lpstr>Distribution of type codes of various 84 item categories</vt:lpstr>
      <vt:lpstr>Final feature set</vt:lpstr>
      <vt:lpstr>Feature type|feature set</vt:lpstr>
      <vt:lpstr>2.MODEL SELECTION</vt:lpstr>
      <vt:lpstr>XGBoost</vt:lpstr>
      <vt:lpstr>Random Forest</vt:lpstr>
      <vt:lpstr>Light GBM</vt:lpstr>
      <vt:lpstr>PowerPoint Presentation</vt:lpstr>
      <vt:lpstr>MODEL EVALUATION</vt:lpstr>
      <vt:lpstr>Val RMSE performance of LGBM </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SALES PREDICTION</dc:title>
  <dc:creator>Meenaloshini A</dc:creator>
  <cp:lastModifiedBy>Meenaloshini A</cp:lastModifiedBy>
  <cp:revision>3</cp:revision>
  <dcterms:created xsi:type="dcterms:W3CDTF">2023-10-25T12:57:26Z</dcterms:created>
  <dcterms:modified xsi:type="dcterms:W3CDTF">2023-10-25T13:21:39Z</dcterms:modified>
</cp:coreProperties>
</file>