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71" r:id="rId6"/>
    <p:sldId id="272" r:id="rId7"/>
    <p:sldId id="268" r:id="rId8"/>
    <p:sldId id="259" r:id="rId9"/>
    <p:sldId id="263" r:id="rId10"/>
    <p:sldId id="265" r:id="rId11"/>
    <p:sldId id="264"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735D-2987-49D1-9CF8-52FD29DBC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2CFEF6-E890-4419-894B-6E475BD71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5EFE7-EF17-49C1-B521-3D234A6B9D0F}"/>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DD1519A5-B6B7-4DEC-A2A6-AC21667AF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0C589-3FA7-4E89-8631-319E3A44D6F0}"/>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459578622"/>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1A1C-952D-48B5-A1F8-6B5CE65FD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EB0E7-0977-402A-85D6-9632CD080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5C6A3-5D95-4F25-9FA2-6FFA21776A63}"/>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C820C1D6-0D41-4B4F-AC49-7EF807B8B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A6A24-8FB3-4BC4-A0EF-701F400B3FCA}"/>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117185989"/>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81436-1C76-4656-AF11-20E17C5BCE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2C92AE-1C33-4D49-A42E-07FD601C4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34E7C-B541-45A9-99F6-0394A0EACCD2}"/>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59B8EC48-8948-4DAA-8405-6A649D977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58861-12DB-44F7-AE1D-010E69462934}"/>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30119383"/>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05355167"/>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2286124966"/>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635112197"/>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4104862423"/>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79367-E797-4266-BB45-B02349374CDD}" type="datetimeFigureOut">
              <a:rPr lang="en-US" smtClean="0"/>
              <a:t>12-May-21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826650550"/>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79367-E797-4266-BB45-B02349374CDD}" type="datetimeFigureOut">
              <a:rPr lang="en-US" smtClean="0"/>
              <a:t>12-May-21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985705001"/>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79367-E797-4266-BB45-B02349374CDD}" type="datetimeFigureOut">
              <a:rPr lang="en-US" smtClean="0"/>
              <a:t>12-May-21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978790650"/>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274422527"/>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8463-2F4D-4FA4-8DF1-F26929094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C1BFC-79DC-467F-8726-92F3DDAED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0F2D-666C-4ABA-8F24-B64621B85815}"/>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1F02349F-2148-4555-88D1-D7744795B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25239-63B3-47C9-B5C3-C5AD3F4D421B}"/>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2240832950"/>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139592447"/>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63271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2070132584"/>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915836643"/>
      </p:ext>
    </p:extLst>
  </p:cSld>
  <p:clrMapOvr>
    <a:masterClrMapping/>
  </p:clrMapOvr>
  <p:transition spd="slow">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2871640350"/>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979367-E797-4266-BB45-B02349374CDD}" type="datetimeFigureOut">
              <a:rPr lang="en-US" smtClean="0"/>
              <a:t>12-May-21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945075210"/>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979367-E797-4266-BB45-B02349374CDD}" type="datetimeFigureOut">
              <a:rPr lang="en-US" smtClean="0"/>
              <a:t>12-May-21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4088489789"/>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913572640"/>
      </p:ext>
    </p:extLst>
  </p:cSld>
  <p:clrMapOvr>
    <a:masterClrMapping/>
  </p:clrMapOvr>
  <p:transition spd="slow">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979367-E797-4266-BB45-B02349374CDD}"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843229277"/>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5507-EB56-4D07-B47A-D1B274AC2C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3B41A-2604-4276-9103-082C2CC6E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F7BD9-2B55-4DF8-A60D-6F64FB976913}"/>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107B1018-637B-413E-BA45-1C27068E0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40BCE-726A-4D39-BD93-FB1C9C6FC1F4}"/>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503014649"/>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990F-AFF8-4399-AEDD-3DD3EF03A3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33EEB-21F8-42F7-AEF3-E484471D7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78EAC-8A0B-4BBC-B9F9-8D86B7D0B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5D5D8-6670-4403-872B-999EA4101D5E}"/>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a:extLst>
              <a:ext uri="{FF2B5EF4-FFF2-40B4-BE49-F238E27FC236}">
                <a16:creationId xmlns:a16="http://schemas.microsoft.com/office/drawing/2014/main" id="{FF730C45-9B54-4610-BF6B-280A8650B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DD193-F085-4A43-8D69-EDAC5E21B478}"/>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3183146594"/>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43FA-E91E-4F80-A616-2C3B96492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2511EB-B356-4855-AAB1-F2977A375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9F76A-564A-422B-BF4B-02050819E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1A2E96-542F-4FF2-BAEB-48D92349A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416F8-5182-4E05-A1E2-053C7A027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4F906-C97C-4218-9CAD-4EE29198C3D8}"/>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8" name="Footer Placeholder 7">
            <a:extLst>
              <a:ext uri="{FF2B5EF4-FFF2-40B4-BE49-F238E27FC236}">
                <a16:creationId xmlns:a16="http://schemas.microsoft.com/office/drawing/2014/main" id="{543D3CAF-F1A9-48A3-962A-673F018645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BD634-D25F-409B-B3DD-30AC4CF6087D}"/>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657507319"/>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C794-BADB-4F75-A207-196E49830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1380FA-8BE1-4054-AD41-6B4BD4951B4A}"/>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4" name="Footer Placeholder 3">
            <a:extLst>
              <a:ext uri="{FF2B5EF4-FFF2-40B4-BE49-F238E27FC236}">
                <a16:creationId xmlns:a16="http://schemas.microsoft.com/office/drawing/2014/main" id="{9317BB66-718E-4363-89B6-BAE3741AC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000D0-7D1A-4404-A37F-12E5853A4F84}"/>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961634458"/>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2FEFE-C5CE-4E49-829B-BB5E31FDAFF0}"/>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3" name="Footer Placeholder 2">
            <a:extLst>
              <a:ext uri="{FF2B5EF4-FFF2-40B4-BE49-F238E27FC236}">
                <a16:creationId xmlns:a16="http://schemas.microsoft.com/office/drawing/2014/main" id="{408B00DD-2CF6-4509-8002-6F88C5D834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C553AF-7CCE-49FF-AD01-E6B2D620F88D}"/>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427173523"/>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E30D-6231-4721-A1CB-47443557F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BB7176-CB7A-4943-A5EA-5A658C748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9C1A2B-E139-491F-96BE-1263A335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B6C07-F34D-4783-BD45-72D79FCAD29D}"/>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a:extLst>
              <a:ext uri="{FF2B5EF4-FFF2-40B4-BE49-F238E27FC236}">
                <a16:creationId xmlns:a16="http://schemas.microsoft.com/office/drawing/2014/main" id="{6C8BEED9-B588-4820-BF78-D819CD383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1CDC1-D1FF-4305-96CB-D25B1A18F8FD}"/>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2599107108"/>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DACA-4E59-4274-BACC-4D6886E2C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ED8753-B9F4-4E1D-A690-33ED682C8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A6C09-CE88-4C40-A5EF-C079F28B4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93131-4CA5-47EE-A18E-2B40193D2884}"/>
              </a:ext>
            </a:extLst>
          </p:cNvPr>
          <p:cNvSpPr>
            <a:spLocks noGrp="1"/>
          </p:cNvSpPr>
          <p:nvPr>
            <p:ph type="dt" sz="half" idx="10"/>
          </p:nvPr>
        </p:nvSpPr>
        <p:spPr/>
        <p:txBody>
          <a:bodyPr/>
          <a:lstStyle/>
          <a:p>
            <a:fld id="{AF979367-E797-4266-BB45-B02349374CDD}" type="datetimeFigureOut">
              <a:rPr lang="en-US" smtClean="0"/>
              <a:t>12-May-21</a:t>
            </a:fld>
            <a:endParaRPr lang="en-US"/>
          </a:p>
        </p:txBody>
      </p:sp>
      <p:sp>
        <p:nvSpPr>
          <p:cNvPr id="6" name="Footer Placeholder 5">
            <a:extLst>
              <a:ext uri="{FF2B5EF4-FFF2-40B4-BE49-F238E27FC236}">
                <a16:creationId xmlns:a16="http://schemas.microsoft.com/office/drawing/2014/main" id="{6D81CC0F-2B4F-4162-B12F-7D9DC6E8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8CFE7-9BF5-4031-ACBE-36D48BFF693A}"/>
              </a:ext>
            </a:extLst>
          </p:cNvPr>
          <p:cNvSpPr>
            <a:spLocks noGrp="1"/>
          </p:cNvSpPr>
          <p:nvPr>
            <p:ph type="sldNum" sz="quarter" idx="12"/>
          </p:nvPr>
        </p:nvSpPr>
        <p:spPr/>
        <p:txBody>
          <a:bodyPr/>
          <a:lstStyle/>
          <a:p>
            <a:fld id="{FDB03CF1-6FDA-42A0-9FDD-30B05A107C4E}" type="slidenum">
              <a:rPr lang="en-US" smtClean="0"/>
              <a:t>‹#›</a:t>
            </a:fld>
            <a:endParaRPr lang="en-US"/>
          </a:p>
        </p:txBody>
      </p:sp>
    </p:spTree>
    <p:extLst>
      <p:ext uri="{BB962C8B-B14F-4D97-AF65-F5344CB8AC3E}">
        <p14:creationId xmlns:p14="http://schemas.microsoft.com/office/powerpoint/2010/main" val="1544810745"/>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D0938-BBB9-4813-97FE-780141B3C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E6430-A6E1-4C49-B5B7-7B1D5F307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F95A-2FF4-43A4-A936-833033191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79367-E797-4266-BB45-B02349374CDD}" type="datetimeFigureOut">
              <a:rPr lang="en-US" smtClean="0"/>
              <a:t>12-May-21</a:t>
            </a:fld>
            <a:endParaRPr lang="en-US"/>
          </a:p>
        </p:txBody>
      </p:sp>
      <p:sp>
        <p:nvSpPr>
          <p:cNvPr id="5" name="Footer Placeholder 4">
            <a:extLst>
              <a:ext uri="{FF2B5EF4-FFF2-40B4-BE49-F238E27FC236}">
                <a16:creationId xmlns:a16="http://schemas.microsoft.com/office/drawing/2014/main" id="{311D971F-532C-43F3-84BA-5556D855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998C4-0DD7-461F-8C08-401B7BE80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03CF1-6FDA-42A0-9FDD-30B05A107C4E}" type="slidenum">
              <a:rPr lang="en-US" smtClean="0"/>
              <a:t>‹#›</a:t>
            </a:fld>
            <a:endParaRPr lang="en-US"/>
          </a:p>
        </p:txBody>
      </p:sp>
    </p:spTree>
    <p:extLst>
      <p:ext uri="{BB962C8B-B14F-4D97-AF65-F5344CB8AC3E}">
        <p14:creationId xmlns:p14="http://schemas.microsoft.com/office/powerpoint/2010/main" val="1729803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979367-E797-4266-BB45-B02349374CDD}" type="datetimeFigureOut">
              <a:rPr lang="en-US" smtClean="0"/>
              <a:t>12-May-21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B03CF1-6FDA-42A0-9FDD-30B05A107C4E}" type="slidenum">
              <a:rPr lang="en-US" smtClean="0"/>
              <a:t>‹#›</a:t>
            </a:fld>
            <a:endParaRPr lang="en-US"/>
          </a:p>
        </p:txBody>
      </p:sp>
    </p:spTree>
    <p:extLst>
      <p:ext uri="{BB962C8B-B14F-4D97-AF65-F5344CB8AC3E}">
        <p14:creationId xmlns:p14="http://schemas.microsoft.com/office/powerpoint/2010/main" val="399652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fade thruBlk="1"/>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154286A-7646-4665-AD06-A6060149F844}"/>
              </a:ext>
            </a:extLst>
          </p:cNvPr>
          <p:cNvSpPr>
            <a:spLocks noGrp="1"/>
          </p:cNvSpPr>
          <p:nvPr>
            <p:ph type="ctrTitle"/>
          </p:nvPr>
        </p:nvSpPr>
        <p:spPr>
          <a:xfrm>
            <a:off x="3043158" y="108741"/>
            <a:ext cx="5782716" cy="6626909"/>
          </a:xfrm>
          <a:noFill/>
        </p:spPr>
        <p:txBody>
          <a:bodyPr anchor="ctr">
            <a:normAutofit fontScale="90000"/>
          </a:bodyPr>
          <a:lstStyle/>
          <a:p>
            <a:br>
              <a:rPr lang="en-US" sz="1800" b="0" i="0" u="none" strike="noStrike" baseline="0" dirty="0">
                <a:solidFill>
                  <a:srgbClr val="000000"/>
                </a:solidFill>
                <a:latin typeface="Book Antiqua" panose="02040602050305030304" pitchFamily="18" charset="0"/>
              </a:rPr>
            </a:br>
            <a:r>
              <a:rPr lang="en-US" sz="1800" b="0" i="0" u="none" strike="noStrike" baseline="0" dirty="0">
                <a:solidFill>
                  <a:srgbClr val="000000"/>
                </a:solidFill>
                <a:latin typeface="Book Antiqua" panose="02040602050305030304" pitchFamily="18" charset="0"/>
              </a:rPr>
              <a:t> </a:t>
            </a:r>
            <a:r>
              <a:rPr lang="en-US" sz="2700" b="1" i="0" u="none" strike="noStrike" baseline="0" dirty="0">
                <a:solidFill>
                  <a:srgbClr val="000000"/>
                </a:solidFill>
                <a:latin typeface="Book Antiqua" panose="02040602050305030304" pitchFamily="18" charset="0"/>
              </a:rPr>
              <a:t>Project Requirement and Specification </a:t>
            </a:r>
            <a:br>
              <a:rPr lang="en-US" sz="2700" dirty="0">
                <a:solidFill>
                  <a:srgbClr val="000000"/>
                </a:solidFill>
                <a:latin typeface="Book Antiqua" panose="02040602050305030304" pitchFamily="18" charset="0"/>
              </a:rPr>
            </a:br>
            <a:r>
              <a:rPr lang="en-US" sz="2000" b="1" i="0" u="none" strike="noStrike" baseline="0" dirty="0">
                <a:solidFill>
                  <a:srgbClr val="000000"/>
                </a:solidFill>
                <a:latin typeface="Times New Roman" panose="02020603050405020304" pitchFamily="18" charset="0"/>
              </a:rPr>
              <a:t>on </a:t>
            </a:r>
            <a:br>
              <a:rPr lang="en-US" sz="2700" b="0" i="0" u="none" strike="noStrike" baseline="0" dirty="0">
                <a:solidFill>
                  <a:srgbClr val="000000"/>
                </a:solidFill>
                <a:latin typeface="Times New Roman" panose="02020603050405020304" pitchFamily="18" charset="0"/>
              </a:rPr>
            </a:br>
            <a:r>
              <a:rPr lang="en-US" sz="2200" b="1" u="sng" dirty="0">
                <a:solidFill>
                  <a:srgbClr val="000000"/>
                </a:solidFill>
                <a:latin typeface="Times New Roman" panose="02020603050405020304" pitchFamily="18" charset="0"/>
              </a:rPr>
              <a:t>Voice Based E-mail for Visually Challenged</a:t>
            </a:r>
            <a:br>
              <a:rPr lang="en-US" sz="2000" b="0" i="0" u="none" strike="noStrike" baseline="0" dirty="0">
                <a:solidFill>
                  <a:srgbClr val="000000"/>
                </a:solidFill>
                <a:latin typeface="Book Antiqua" panose="02040602050305030304" pitchFamily="18" charset="0"/>
              </a:rPr>
            </a:br>
            <a:r>
              <a:rPr lang="en-US" sz="1600" b="1" i="0" u="none" strike="noStrike" baseline="0" dirty="0">
                <a:solidFill>
                  <a:srgbClr val="000000"/>
                </a:solidFill>
                <a:latin typeface="Times New Roman" panose="02020603050405020304" pitchFamily="18" charset="0"/>
              </a:rPr>
              <a:t>(CSE IV Semester Mini project) </a:t>
            </a:r>
            <a:br>
              <a:rPr lang="en-US" sz="1600" b="0" i="0" u="none" strike="noStrike" baseline="0" dirty="0">
                <a:solidFill>
                  <a:srgbClr val="000000"/>
                </a:solidFill>
                <a:latin typeface="Book Antiqua" panose="02040602050305030304" pitchFamily="18" charset="0"/>
              </a:rPr>
            </a:br>
            <a:r>
              <a:rPr lang="en-US" sz="1600" b="1" i="0" u="none" strike="noStrike" baseline="0" dirty="0">
                <a:solidFill>
                  <a:srgbClr val="000000"/>
                </a:solidFill>
                <a:latin typeface="Times New Roman" panose="02020603050405020304" pitchFamily="18" charset="0"/>
              </a:rPr>
              <a:t>2021-2022</a:t>
            </a:r>
            <a:r>
              <a:rPr lang="en-US" sz="2700" b="1" i="0" u="none" strike="noStrike" baseline="0" dirty="0">
                <a:solidFill>
                  <a:srgbClr val="000000"/>
                </a:solidFill>
                <a:latin typeface="Times New Roman" panose="02020603050405020304" pitchFamily="18" charset="0"/>
              </a:rPr>
              <a:t> </a:t>
            </a:r>
            <a:br>
              <a:rPr lang="en-US" sz="27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1"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DEPARTMENT OF COMPUTER SCIENCE AND ENGINEERING </a:t>
            </a: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GRAPHIC ERA DEEMED TO BE UNIVERSITY </a:t>
            </a: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DEHRADUN, UTTRAKHAND </a:t>
            </a:r>
            <a:endParaRPr 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A8CDF2B7-7831-429A-A67C-F274D5D078A7}"/>
              </a:ext>
            </a:extLst>
          </p:cNvPr>
          <p:cNvSpPr txBox="1"/>
          <p:nvPr/>
        </p:nvSpPr>
        <p:spPr>
          <a:xfrm>
            <a:off x="1232182" y="3408389"/>
            <a:ext cx="2213388" cy="1631216"/>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S</a:t>
            </a:r>
            <a:r>
              <a:rPr lang="en-US" sz="1800" b="1" i="0" u="none" strike="noStrike" baseline="0" dirty="0">
                <a:solidFill>
                  <a:srgbClr val="000000"/>
                </a:solidFill>
                <a:latin typeface="Times New Roman" panose="02020603050405020304" pitchFamily="18" charset="0"/>
              </a:rPr>
              <a:t>ubmitted to:</a:t>
            </a:r>
          </a:p>
          <a:p>
            <a:r>
              <a:rPr lang="en-US" sz="1600" b="0" i="0" u="none" strike="noStrike" baseline="0" dirty="0">
                <a:solidFill>
                  <a:srgbClr val="000000"/>
                </a:solidFill>
                <a:latin typeface="Times New Roman" panose="02020603050405020304" pitchFamily="18" charset="0"/>
              </a:rPr>
              <a:t>Mr. </a:t>
            </a:r>
            <a:r>
              <a:rPr lang="en-US" sz="1600" dirty="0">
                <a:solidFill>
                  <a:srgbClr val="000000"/>
                </a:solidFill>
                <a:latin typeface="Times New Roman" panose="02020603050405020304" pitchFamily="18" charset="0"/>
              </a:rPr>
              <a:t>Pankaj Kumar</a:t>
            </a:r>
            <a:endParaRPr lang="en-US" sz="1600" b="0" i="0" u="none" strike="noStrike" baseline="0" dirty="0">
              <a:solidFill>
                <a:srgbClr val="000000"/>
              </a:solidFill>
              <a:latin typeface="Times New Roman" panose="02020603050405020304" pitchFamily="18" charset="0"/>
            </a:endParaRPr>
          </a:p>
          <a:p>
            <a:r>
              <a:rPr lang="en-US" sz="1600" b="0" i="0" u="none" strike="noStrike" baseline="0" dirty="0">
                <a:solidFill>
                  <a:srgbClr val="000000"/>
                </a:solidFill>
                <a:latin typeface="Times New Roman" panose="02020603050405020304" pitchFamily="18" charset="0"/>
              </a:rPr>
              <a:t>(Mini Project Evaluator)</a:t>
            </a:r>
            <a:br>
              <a:rPr lang="en-US" sz="1600" b="0"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Guided by: </a:t>
            </a:r>
          </a:p>
          <a:p>
            <a:r>
              <a:rPr lang="en-US" sz="1600" b="0" i="0" u="none" strike="noStrike" baseline="0" dirty="0">
                <a:solidFill>
                  <a:srgbClr val="000000"/>
                </a:solidFill>
                <a:latin typeface="Times New Roman" panose="02020603050405020304" pitchFamily="18" charset="0"/>
              </a:rPr>
              <a:t>Mr</a:t>
            </a:r>
            <a:r>
              <a:rPr lang="en-US" sz="1600" dirty="0">
                <a:solidFill>
                  <a:srgbClr val="000000"/>
                </a:solidFill>
                <a:latin typeface="Times New Roman" panose="02020603050405020304" pitchFamily="18" charset="0"/>
              </a:rPr>
              <a:t>. Saurabh Mishra</a:t>
            </a:r>
            <a:br>
              <a:rPr lang="en-US" sz="1600" b="0" i="0" u="none" strike="noStrike" baseline="0" dirty="0">
                <a:solidFill>
                  <a:srgbClr val="000000"/>
                </a:solidFill>
                <a:latin typeface="Times New Roman" panose="02020603050405020304" pitchFamily="18" charset="0"/>
              </a:rPr>
            </a:br>
            <a:r>
              <a:rPr lang="en-US" sz="1600" b="0" i="0" u="none" strike="noStrike" baseline="0" dirty="0">
                <a:solidFill>
                  <a:srgbClr val="000000"/>
                </a:solidFill>
                <a:latin typeface="Times New Roman" panose="02020603050405020304" pitchFamily="18" charset="0"/>
              </a:rPr>
              <a:t>(Resource Person) </a:t>
            </a:r>
            <a:endParaRPr lang="en-US" sz="1600" dirty="0"/>
          </a:p>
        </p:txBody>
      </p:sp>
      <p:sp>
        <p:nvSpPr>
          <p:cNvPr id="5" name="TextBox 4">
            <a:extLst>
              <a:ext uri="{FF2B5EF4-FFF2-40B4-BE49-F238E27FC236}">
                <a16:creationId xmlns:a16="http://schemas.microsoft.com/office/drawing/2014/main" id="{1F6FFCA3-663F-498A-AB17-5A8EE193B094}"/>
              </a:ext>
            </a:extLst>
          </p:cNvPr>
          <p:cNvSpPr txBox="1"/>
          <p:nvPr/>
        </p:nvSpPr>
        <p:spPr>
          <a:xfrm>
            <a:off x="8746431" y="3643185"/>
            <a:ext cx="1999289" cy="1600438"/>
          </a:xfrm>
          <a:prstGeom prst="rect">
            <a:avLst/>
          </a:prstGeom>
          <a:noFill/>
        </p:spPr>
        <p:txBody>
          <a:bodyPr wrap="square" rtlCol="0">
            <a:spAutoFit/>
          </a:bodyPr>
          <a:lstStyle/>
          <a:p>
            <a:r>
              <a:rPr lang="en-US" b="1" i="0" u="none" strike="noStrike" baseline="0" dirty="0">
                <a:solidFill>
                  <a:srgbClr val="000000"/>
                </a:solidFill>
                <a:latin typeface="Times New Roman" panose="02020603050405020304" pitchFamily="18" charset="0"/>
              </a:rPr>
              <a:t>Submitted by: </a:t>
            </a:r>
            <a:br>
              <a:rPr lang="en-US" sz="1600" b="0" i="0" u="none" strike="noStrike" baseline="0" dirty="0">
                <a:solidFill>
                  <a:srgbClr val="000000"/>
                </a:solidFill>
                <a:latin typeface="Times New Roman" panose="02020603050405020304" pitchFamily="18" charset="0"/>
              </a:rPr>
            </a:br>
            <a:r>
              <a:rPr lang="en-US" sz="1600" b="0" i="0" u="none" strike="noStrike" baseline="0" dirty="0">
                <a:solidFill>
                  <a:srgbClr val="000000"/>
                </a:solidFill>
                <a:latin typeface="Times New Roman" panose="02020603050405020304" pitchFamily="18" charset="0"/>
              </a:rPr>
              <a:t>Ms. Meenal Phartiyal </a:t>
            </a:r>
            <a:br>
              <a:rPr lang="en-US" sz="1600" b="0" i="0" u="none" strike="noStrike" baseline="0" dirty="0">
                <a:solidFill>
                  <a:srgbClr val="000000"/>
                </a:solidFill>
                <a:latin typeface="Times New Roman" panose="02020603050405020304" pitchFamily="18" charset="0"/>
              </a:rPr>
            </a:br>
            <a:r>
              <a:rPr lang="en-US" sz="1600" b="0" i="0" u="none" strike="noStrike" baseline="0" dirty="0">
                <a:solidFill>
                  <a:srgbClr val="000000"/>
                </a:solidFill>
                <a:latin typeface="Times New Roman" panose="02020603050405020304" pitchFamily="18" charset="0"/>
              </a:rPr>
              <a:t>Roll. No: 2014723</a:t>
            </a:r>
          </a:p>
          <a:p>
            <a:r>
              <a:rPr lang="en-US" sz="1600" b="1" i="0" u="none" strike="noStrike" baseline="0" dirty="0">
                <a:solidFill>
                  <a:srgbClr val="000000"/>
                </a:solidFill>
                <a:latin typeface="Times New Roman" panose="02020603050405020304" pitchFamily="18" charset="0"/>
              </a:rPr>
              <a:t>(</a:t>
            </a:r>
            <a:r>
              <a:rPr lang="en-US" sz="1600" b="0" i="0" u="none" strike="noStrike" baseline="0" dirty="0">
                <a:solidFill>
                  <a:srgbClr val="000000"/>
                </a:solidFill>
                <a:latin typeface="Times New Roman" panose="02020603050405020304" pitchFamily="18" charset="0"/>
              </a:rPr>
              <a:t>CSE-D-4th-Sem)</a:t>
            </a:r>
          </a:p>
          <a:p>
            <a:r>
              <a:rPr lang="en-US" sz="1600" b="0" i="0" u="none" strike="noStrike" baseline="0" dirty="0">
                <a:solidFill>
                  <a:srgbClr val="000000"/>
                </a:solidFill>
                <a:latin typeface="Times New Roman" panose="02020603050405020304" pitchFamily="18" charset="0"/>
              </a:rPr>
              <a:t>Session: 2021-2022 </a:t>
            </a:r>
            <a:br>
              <a:rPr lang="en-US" sz="1600" b="0" i="0" u="none" strike="noStrike" baseline="0" dirty="0">
                <a:solidFill>
                  <a:srgbClr val="000000"/>
                </a:solidFill>
                <a:latin typeface="Times New Roman" panose="02020603050405020304" pitchFamily="18" charset="0"/>
              </a:rPr>
            </a:br>
            <a:endParaRPr lang="en-US" sz="1600" dirty="0"/>
          </a:p>
        </p:txBody>
      </p:sp>
      <p:pic>
        <p:nvPicPr>
          <p:cNvPr id="6" name="Picture 5">
            <a:extLst>
              <a:ext uri="{FF2B5EF4-FFF2-40B4-BE49-F238E27FC236}">
                <a16:creationId xmlns:a16="http://schemas.microsoft.com/office/drawing/2014/main" id="{80F6E2F5-D9A7-4506-B2D9-9C8B838BAE4B}"/>
              </a:ext>
            </a:extLst>
          </p:cNvPr>
          <p:cNvPicPr>
            <a:picLocks noChangeAspect="1"/>
          </p:cNvPicPr>
          <p:nvPr/>
        </p:nvPicPr>
        <p:blipFill>
          <a:blip r:embed="rId2"/>
          <a:stretch>
            <a:fillRect/>
          </a:stretch>
        </p:blipFill>
        <p:spPr>
          <a:xfrm>
            <a:off x="4418133" y="2174024"/>
            <a:ext cx="3069599" cy="3069599"/>
          </a:xfrm>
          <a:prstGeom prst="rect">
            <a:avLst/>
          </a:prstGeom>
        </p:spPr>
      </p:pic>
    </p:spTree>
    <p:extLst>
      <p:ext uri="{BB962C8B-B14F-4D97-AF65-F5344CB8AC3E}">
        <p14:creationId xmlns:p14="http://schemas.microsoft.com/office/powerpoint/2010/main" val="422357754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E9B42-D230-4C83-916A-B97663BF4460}"/>
              </a:ext>
            </a:extLst>
          </p:cNvPr>
          <p:cNvSpPr>
            <a:spLocks noGrp="1"/>
          </p:cNvSpPr>
          <p:nvPr>
            <p:ph type="title"/>
          </p:nvPr>
        </p:nvSpPr>
        <p:spPr/>
        <p:txBody>
          <a:bodyPr/>
          <a:lstStyle/>
          <a:p>
            <a:r>
              <a:rPr lang="en-US" sz="4000" i="0" u="none" strike="noStrike" baseline="0" dirty="0">
                <a:solidFill>
                  <a:schemeClr val="bg1"/>
                </a:solidFill>
              </a:rPr>
              <a:t>Conclusion</a:t>
            </a:r>
            <a:endParaRPr lang="en-US" sz="4000" dirty="0"/>
          </a:p>
        </p:txBody>
      </p:sp>
      <p:sp>
        <p:nvSpPr>
          <p:cNvPr id="6" name="Content Placeholder 5">
            <a:extLst>
              <a:ext uri="{FF2B5EF4-FFF2-40B4-BE49-F238E27FC236}">
                <a16:creationId xmlns:a16="http://schemas.microsoft.com/office/drawing/2014/main" id="{9D737827-9095-4AD9-BD27-EF981B1D6C50}"/>
              </a:ext>
            </a:extLst>
          </p:cNvPr>
          <p:cNvSpPr>
            <a:spLocks noGrp="1"/>
          </p:cNvSpPr>
          <p:nvPr>
            <p:ph idx="1"/>
          </p:nvPr>
        </p:nvSpPr>
        <p:spPr>
          <a:xfrm>
            <a:off x="1154954" y="2603500"/>
            <a:ext cx="9607781" cy="2919970"/>
          </a:xfrm>
        </p:spPr>
        <p:txBody>
          <a:bodyPr>
            <a:normAutofit/>
          </a:bodyPr>
          <a:lstStyle/>
          <a:p>
            <a:pPr marL="0" indent="0">
              <a:buNone/>
            </a:pPr>
            <a:r>
              <a:rPr lang="en-US" dirty="0"/>
              <a:t>The project that I have presented is a system which will help the visually impaired people to access email services efficiently. This system will help in overcoming some drawbacks that were earlier faced by the blind people in accessing emails. I have eliminated the concept of using keyboard shortcuts along with screen readers which will help reducing the cognitive load of remembering keyboard shortcuts. Also, any non-sophisticated user who does not know the position of keys on the keyboard need not bother as keyboard usage is eliminated. Other than this the user might need to feed in information through voice inputs when specified. This architecture will reduce cognitive load taken by blind to remember and type characters using keyboard. It also helps handicapped and illiterate people.</a:t>
            </a:r>
            <a:endParaRPr lang="en-US" sz="2000" dirty="0"/>
          </a:p>
        </p:txBody>
      </p:sp>
    </p:spTree>
    <p:extLst>
      <p:ext uri="{BB962C8B-B14F-4D97-AF65-F5344CB8AC3E}">
        <p14:creationId xmlns:p14="http://schemas.microsoft.com/office/powerpoint/2010/main" val="30483359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C1D2-BD6A-41D1-A5B4-A7A690D6E9F3}"/>
              </a:ext>
            </a:extLst>
          </p:cNvPr>
          <p:cNvSpPr>
            <a:spLocks noGrp="1"/>
          </p:cNvSpPr>
          <p:nvPr>
            <p:ph type="title"/>
          </p:nvPr>
        </p:nvSpPr>
        <p:spPr>
          <a:xfrm>
            <a:off x="1489805" y="2287088"/>
            <a:ext cx="4351025" cy="2283824"/>
          </a:xfrm>
        </p:spPr>
        <p:txBody>
          <a:bodyPr/>
          <a:lstStyle/>
          <a:p>
            <a:r>
              <a:rPr lang="en-US" sz="6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97137043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7721794-03C5-436B-928C-A3AD0C4C663D}"/>
              </a:ext>
            </a:extLst>
          </p:cNvPr>
          <p:cNvPicPr>
            <a:picLocks noChangeAspect="1"/>
          </p:cNvPicPr>
          <p:nvPr/>
        </p:nvPicPr>
        <p:blipFill rotWithShape="1">
          <a:blip r:embed="rId2">
            <a:extLst>
              <a:ext uri="{28A0092B-C50C-407E-A947-70E740481C1C}">
                <a14:useLocalDpi xmlns:a14="http://schemas.microsoft.com/office/drawing/2010/main" val="0"/>
              </a:ext>
            </a:extLst>
          </a:blip>
          <a:srcRect l="11511" t="14882" r="5073" b="-1465"/>
          <a:stretch/>
        </p:blipFill>
        <p:spPr>
          <a:xfrm>
            <a:off x="6248400" y="0"/>
            <a:ext cx="5943600" cy="3429000"/>
          </a:xfrm>
          <a:prstGeom prst="rect">
            <a:avLst/>
          </a:prstGeom>
        </p:spPr>
      </p:pic>
      <p:pic>
        <p:nvPicPr>
          <p:cNvPr id="22" name="Picture 21">
            <a:extLst>
              <a:ext uri="{FF2B5EF4-FFF2-40B4-BE49-F238E27FC236}">
                <a16:creationId xmlns:a16="http://schemas.microsoft.com/office/drawing/2014/main" id="{A5BB334F-B787-4617-87C5-F20C4E86ED71}"/>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175" b="1334"/>
          <a:stretch/>
        </p:blipFill>
        <p:spPr>
          <a:xfrm>
            <a:off x="-17175" y="4877"/>
            <a:ext cx="7399174" cy="3383280"/>
          </a:xfrm>
          <a:prstGeom prst="rect">
            <a:avLst/>
          </a:prstGeom>
        </p:spPr>
      </p:pic>
      <p:pic>
        <p:nvPicPr>
          <p:cNvPr id="23" name="Picture 22">
            <a:extLst>
              <a:ext uri="{FF2B5EF4-FFF2-40B4-BE49-F238E27FC236}">
                <a16:creationId xmlns:a16="http://schemas.microsoft.com/office/drawing/2014/main" id="{D7887BF4-4520-4AF1-ABB4-C1E25172CE1C}"/>
              </a:ext>
            </a:extLst>
          </p:cNvPr>
          <p:cNvPicPr>
            <a:picLocks noChangeAspect="1"/>
          </p:cNvPicPr>
          <p:nvPr/>
        </p:nvPicPr>
        <p:blipFill rotWithShape="1">
          <a:blip r:embed="rId4">
            <a:extLst>
              <a:ext uri="{28A0092B-C50C-407E-A947-70E740481C1C}">
                <a14:useLocalDpi xmlns:a14="http://schemas.microsoft.com/office/drawing/2010/main" val="0"/>
              </a:ext>
            </a:extLst>
          </a:blip>
          <a:srcRect t="6344" b="-2"/>
          <a:stretch/>
        </p:blipFill>
        <p:spPr>
          <a:xfrm>
            <a:off x="0" y="3379155"/>
            <a:ext cx="6595673" cy="3474720"/>
          </a:xfrm>
          <a:prstGeom prst="rect">
            <a:avLst/>
          </a:prstGeom>
        </p:spPr>
      </p:pic>
      <p:pic>
        <p:nvPicPr>
          <p:cNvPr id="24" name="Picture 23">
            <a:extLst>
              <a:ext uri="{FF2B5EF4-FFF2-40B4-BE49-F238E27FC236}">
                <a16:creationId xmlns:a16="http://schemas.microsoft.com/office/drawing/2014/main" id="{25CBE3A1-B274-4E90-9EFA-78F24232BF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5110" y="3383279"/>
            <a:ext cx="5596890" cy="3512195"/>
          </a:xfrm>
          <a:prstGeom prst="rect">
            <a:avLst/>
          </a:prstGeom>
        </p:spPr>
      </p:pic>
      <p:pic>
        <p:nvPicPr>
          <p:cNvPr id="10" name="Picture 9">
            <a:extLst>
              <a:ext uri="{FF2B5EF4-FFF2-40B4-BE49-F238E27FC236}">
                <a16:creationId xmlns:a16="http://schemas.microsoft.com/office/drawing/2014/main" id="{9EEE1389-5310-4ED0-9A00-98D40C7DA1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46" y="1"/>
            <a:ext cx="12313346" cy="6895473"/>
          </a:xfrm>
          <a:prstGeom prst="rect">
            <a:avLst/>
          </a:prstGeom>
        </p:spPr>
      </p:pic>
      <p:sp>
        <p:nvSpPr>
          <p:cNvPr id="2" name="Title 1">
            <a:extLst>
              <a:ext uri="{FF2B5EF4-FFF2-40B4-BE49-F238E27FC236}">
                <a16:creationId xmlns:a16="http://schemas.microsoft.com/office/drawing/2014/main" id="{91E6FA68-8641-4AAE-BF10-6793241A473F}"/>
              </a:ext>
            </a:extLst>
          </p:cNvPr>
          <p:cNvSpPr>
            <a:spLocks noGrp="1"/>
          </p:cNvSpPr>
          <p:nvPr>
            <p:ph type="title"/>
          </p:nvPr>
        </p:nvSpPr>
        <p:spPr>
          <a:xfrm>
            <a:off x="3460073" y="2156244"/>
            <a:ext cx="5576654" cy="1112729"/>
          </a:xfrm>
        </p:spPr>
        <p:txBody>
          <a:bodyPr/>
          <a:lstStyle/>
          <a:p>
            <a:r>
              <a:rPr lang="en-US" sz="6000" b="1" dirty="0">
                <a:solidFill>
                  <a:schemeClr val="tx1"/>
                </a:solidFill>
                <a:effectLst>
                  <a:outerShdw blurRad="38100" dist="38100" dir="2700000" algn="tl">
                    <a:srgbClr val="000000">
                      <a:alpha val="43137"/>
                    </a:srgbClr>
                  </a:outerShdw>
                </a:effectLst>
              </a:rPr>
              <a:t>About Project</a:t>
            </a:r>
          </a:p>
        </p:txBody>
      </p:sp>
    </p:spTree>
    <p:extLst>
      <p:ext uri="{BB962C8B-B14F-4D97-AF65-F5344CB8AC3E}">
        <p14:creationId xmlns:p14="http://schemas.microsoft.com/office/powerpoint/2010/main" val="109780574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E9B42-D230-4C83-916A-B97663BF4460}"/>
              </a:ext>
            </a:extLst>
          </p:cNvPr>
          <p:cNvSpPr>
            <a:spLocks noGrp="1"/>
          </p:cNvSpPr>
          <p:nvPr>
            <p:ph type="title"/>
          </p:nvPr>
        </p:nvSpPr>
        <p:spPr/>
        <p:txBody>
          <a:bodyPr/>
          <a:lstStyle/>
          <a:p>
            <a:r>
              <a:rPr lang="en-US" sz="4000" i="0" u="none" strike="noStrike" baseline="0" dirty="0">
                <a:solidFill>
                  <a:schemeClr val="bg1"/>
                </a:solidFill>
              </a:rPr>
              <a:t>Design</a:t>
            </a:r>
            <a:endParaRPr lang="en-US" sz="4000" dirty="0"/>
          </a:p>
        </p:txBody>
      </p:sp>
      <p:sp>
        <p:nvSpPr>
          <p:cNvPr id="2" name="Text Placeholder 1">
            <a:extLst>
              <a:ext uri="{FF2B5EF4-FFF2-40B4-BE49-F238E27FC236}">
                <a16:creationId xmlns:a16="http://schemas.microsoft.com/office/drawing/2014/main" id="{4BDB0ACA-B738-42DB-B8E9-1C2C34BE5DF1}"/>
              </a:ext>
            </a:extLst>
          </p:cNvPr>
          <p:cNvSpPr>
            <a:spLocks noGrp="1"/>
          </p:cNvSpPr>
          <p:nvPr>
            <p:ph type="body" idx="1"/>
          </p:nvPr>
        </p:nvSpPr>
        <p:spPr>
          <a:xfrm>
            <a:off x="1154954" y="2142066"/>
            <a:ext cx="9882092" cy="576262"/>
          </a:xfrm>
        </p:spPr>
        <p:txBody>
          <a:bodyPr/>
          <a:lstStyle/>
          <a:p>
            <a:r>
              <a:rPr lang="en-US" dirty="0"/>
              <a:t>Phase 1</a:t>
            </a:r>
          </a:p>
        </p:txBody>
      </p:sp>
      <p:sp>
        <p:nvSpPr>
          <p:cNvPr id="6" name="Content Placeholder 5">
            <a:extLst>
              <a:ext uri="{FF2B5EF4-FFF2-40B4-BE49-F238E27FC236}">
                <a16:creationId xmlns:a16="http://schemas.microsoft.com/office/drawing/2014/main" id="{9D737827-9095-4AD9-BD27-EF981B1D6C50}"/>
              </a:ext>
            </a:extLst>
          </p:cNvPr>
          <p:cNvSpPr>
            <a:spLocks noGrp="1"/>
          </p:cNvSpPr>
          <p:nvPr>
            <p:ph sz="half" idx="2"/>
          </p:nvPr>
        </p:nvSpPr>
        <p:spPr>
          <a:xfrm>
            <a:off x="1154954" y="2842054"/>
            <a:ext cx="9882092" cy="3682314"/>
          </a:xfrm>
        </p:spPr>
        <p:txBody>
          <a:bodyPr>
            <a:normAutofit/>
          </a:bodyPr>
          <a:lstStyle/>
          <a:p>
            <a:r>
              <a:rPr lang="en-US" dirty="0"/>
              <a:t>The tasks that can be performed using the program developed will be prompted using the voice prompt. In background python module pyttsx3 is used for text to speech conversion. </a:t>
            </a:r>
            <a:endParaRPr lang="en-US" sz="1600" dirty="0"/>
          </a:p>
          <a:p>
            <a:r>
              <a:rPr lang="en-US" dirty="0"/>
              <a:t>User will be asked to provide input for the following tasks written below. The input is expected in the form of speech by the user which will be converted to text by the Google speech application interface in python and accordingly tasks will be performed.</a:t>
            </a:r>
            <a:endParaRPr lang="en-US" sz="1600" dirty="0"/>
          </a:p>
          <a:p>
            <a:pPr lvl="1"/>
            <a:r>
              <a:rPr lang="en-US" dirty="0"/>
              <a:t>Login to their Gmail account. </a:t>
            </a:r>
            <a:endParaRPr lang="en-US" sz="1400" dirty="0"/>
          </a:p>
          <a:p>
            <a:pPr lvl="1"/>
            <a:r>
              <a:rPr lang="en-US" dirty="0"/>
              <a:t>Send e-mail through Gmail.</a:t>
            </a:r>
            <a:endParaRPr lang="en-US" sz="1400" dirty="0"/>
          </a:p>
        </p:txBody>
      </p:sp>
    </p:spTree>
    <p:extLst>
      <p:ext uri="{BB962C8B-B14F-4D97-AF65-F5344CB8AC3E}">
        <p14:creationId xmlns:p14="http://schemas.microsoft.com/office/powerpoint/2010/main" val="115355946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E9B42-D230-4C83-916A-B97663BF4460}"/>
              </a:ext>
            </a:extLst>
          </p:cNvPr>
          <p:cNvSpPr>
            <a:spLocks noGrp="1"/>
          </p:cNvSpPr>
          <p:nvPr>
            <p:ph type="title"/>
          </p:nvPr>
        </p:nvSpPr>
        <p:spPr/>
        <p:txBody>
          <a:bodyPr/>
          <a:lstStyle/>
          <a:p>
            <a:r>
              <a:rPr lang="en-US" sz="4000" i="0" u="none" strike="noStrike" baseline="0" dirty="0">
                <a:solidFill>
                  <a:schemeClr val="bg1"/>
                </a:solidFill>
              </a:rPr>
              <a:t>Design</a:t>
            </a:r>
            <a:endParaRPr lang="en-US" sz="4000" dirty="0"/>
          </a:p>
        </p:txBody>
      </p:sp>
      <p:sp>
        <p:nvSpPr>
          <p:cNvPr id="2" name="Text Placeholder 1">
            <a:extLst>
              <a:ext uri="{FF2B5EF4-FFF2-40B4-BE49-F238E27FC236}">
                <a16:creationId xmlns:a16="http://schemas.microsoft.com/office/drawing/2014/main" id="{4BDB0ACA-B738-42DB-B8E9-1C2C34BE5DF1}"/>
              </a:ext>
            </a:extLst>
          </p:cNvPr>
          <p:cNvSpPr>
            <a:spLocks noGrp="1"/>
          </p:cNvSpPr>
          <p:nvPr>
            <p:ph type="body" idx="1"/>
          </p:nvPr>
        </p:nvSpPr>
        <p:spPr>
          <a:xfrm>
            <a:off x="1154954" y="2339774"/>
            <a:ext cx="9882092" cy="576262"/>
          </a:xfrm>
        </p:spPr>
        <p:txBody>
          <a:bodyPr/>
          <a:lstStyle/>
          <a:p>
            <a:r>
              <a:rPr lang="en-US" dirty="0"/>
              <a:t>Phase 2</a:t>
            </a:r>
          </a:p>
        </p:txBody>
      </p:sp>
      <p:sp>
        <p:nvSpPr>
          <p:cNvPr id="6" name="Content Placeholder 5">
            <a:extLst>
              <a:ext uri="{FF2B5EF4-FFF2-40B4-BE49-F238E27FC236}">
                <a16:creationId xmlns:a16="http://schemas.microsoft.com/office/drawing/2014/main" id="{9D737827-9095-4AD9-BD27-EF981B1D6C50}"/>
              </a:ext>
            </a:extLst>
          </p:cNvPr>
          <p:cNvSpPr>
            <a:spLocks noGrp="1"/>
          </p:cNvSpPr>
          <p:nvPr>
            <p:ph sz="half" idx="2"/>
          </p:nvPr>
        </p:nvSpPr>
        <p:spPr>
          <a:xfrm>
            <a:off x="1154954" y="3179762"/>
            <a:ext cx="9882092" cy="3042278"/>
          </a:xfrm>
        </p:spPr>
        <p:txBody>
          <a:bodyPr>
            <a:normAutofit/>
          </a:bodyPr>
          <a:lstStyle/>
          <a:p>
            <a:r>
              <a:rPr lang="en-US" sz="1800" dirty="0">
                <a:solidFill>
                  <a:srgbClr val="000000"/>
                </a:solidFill>
                <a:effectLst/>
                <a:ea typeface="Calibri" panose="020F0502020204030204" pitchFamily="34" charset="0"/>
              </a:rPr>
              <a:t>In phase-2 of our program the user will give speech input to the system. This speech input will be handled by </a:t>
            </a:r>
            <a:r>
              <a:rPr lang="en-US" sz="1800" b="1" dirty="0">
                <a:solidFill>
                  <a:srgbClr val="000000"/>
                </a:solidFill>
                <a:effectLst/>
                <a:ea typeface="Calibri" panose="020F0502020204030204" pitchFamily="34" charset="0"/>
              </a:rPr>
              <a:t>speech_recognition</a:t>
            </a:r>
            <a:r>
              <a:rPr lang="en-US" sz="1800" dirty="0">
                <a:solidFill>
                  <a:srgbClr val="000000"/>
                </a:solidFill>
                <a:effectLst/>
                <a:ea typeface="Calibri" panose="020F0502020204030204" pitchFamily="34" charset="0"/>
              </a:rPr>
              <a:t> module. </a:t>
            </a:r>
          </a:p>
          <a:p>
            <a:r>
              <a:rPr lang="en-US" sz="1800" dirty="0">
                <a:solidFill>
                  <a:srgbClr val="000000"/>
                </a:solidFill>
                <a:effectLst/>
                <a:ea typeface="Calibri" panose="020F0502020204030204" pitchFamily="34" charset="0"/>
              </a:rPr>
              <a:t>It is a python library which is used to handle the voice requests and it converts speech into text. </a:t>
            </a:r>
          </a:p>
          <a:p>
            <a:r>
              <a:rPr lang="en-US" sz="1800" dirty="0">
                <a:solidFill>
                  <a:srgbClr val="000000"/>
                </a:solidFill>
                <a:effectLst/>
                <a:ea typeface="Calibri" panose="020F0502020204030204" pitchFamily="34" charset="0"/>
              </a:rPr>
              <a:t>Now after receiving input from the user speech to text converter will save the response in respective variables used in the script and based on their value it will further enter into respective modules.</a:t>
            </a:r>
            <a:endParaRPr lang="en-US" sz="1400" dirty="0"/>
          </a:p>
        </p:txBody>
      </p:sp>
    </p:spTree>
    <p:extLst>
      <p:ext uri="{BB962C8B-B14F-4D97-AF65-F5344CB8AC3E}">
        <p14:creationId xmlns:p14="http://schemas.microsoft.com/office/powerpoint/2010/main" val="30680288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E9B42-D230-4C83-916A-B97663BF4460}"/>
              </a:ext>
            </a:extLst>
          </p:cNvPr>
          <p:cNvSpPr>
            <a:spLocks noGrp="1"/>
          </p:cNvSpPr>
          <p:nvPr>
            <p:ph type="title"/>
          </p:nvPr>
        </p:nvSpPr>
        <p:spPr/>
        <p:txBody>
          <a:bodyPr/>
          <a:lstStyle/>
          <a:p>
            <a:r>
              <a:rPr lang="en-US" sz="4000" i="0" u="none" strike="noStrike" baseline="0" dirty="0">
                <a:solidFill>
                  <a:schemeClr val="bg1"/>
                </a:solidFill>
              </a:rPr>
              <a:t>Design</a:t>
            </a:r>
            <a:endParaRPr lang="en-US" sz="4000" dirty="0"/>
          </a:p>
        </p:txBody>
      </p:sp>
      <p:sp>
        <p:nvSpPr>
          <p:cNvPr id="2" name="Text Placeholder 1">
            <a:extLst>
              <a:ext uri="{FF2B5EF4-FFF2-40B4-BE49-F238E27FC236}">
                <a16:creationId xmlns:a16="http://schemas.microsoft.com/office/drawing/2014/main" id="{4BDB0ACA-B738-42DB-B8E9-1C2C34BE5DF1}"/>
              </a:ext>
            </a:extLst>
          </p:cNvPr>
          <p:cNvSpPr>
            <a:spLocks noGrp="1"/>
          </p:cNvSpPr>
          <p:nvPr>
            <p:ph type="body" idx="1"/>
          </p:nvPr>
        </p:nvSpPr>
        <p:spPr>
          <a:xfrm>
            <a:off x="1154954" y="2327418"/>
            <a:ext cx="9882092" cy="576262"/>
          </a:xfrm>
        </p:spPr>
        <p:txBody>
          <a:bodyPr/>
          <a:lstStyle/>
          <a:p>
            <a:r>
              <a:rPr lang="en-US" dirty="0"/>
              <a:t>Phase 3</a:t>
            </a:r>
          </a:p>
        </p:txBody>
      </p:sp>
      <p:sp>
        <p:nvSpPr>
          <p:cNvPr id="6" name="Content Placeholder 5">
            <a:extLst>
              <a:ext uri="{FF2B5EF4-FFF2-40B4-BE49-F238E27FC236}">
                <a16:creationId xmlns:a16="http://schemas.microsoft.com/office/drawing/2014/main" id="{9D737827-9095-4AD9-BD27-EF981B1D6C50}"/>
              </a:ext>
            </a:extLst>
          </p:cNvPr>
          <p:cNvSpPr>
            <a:spLocks noGrp="1"/>
          </p:cNvSpPr>
          <p:nvPr>
            <p:ph sz="half" idx="2"/>
          </p:nvPr>
        </p:nvSpPr>
        <p:spPr>
          <a:xfrm>
            <a:off x="1154954" y="3052119"/>
            <a:ext cx="9882092" cy="3188043"/>
          </a:xfrm>
        </p:spPr>
        <p:txBody>
          <a:bodyPr>
            <a:noAutofit/>
          </a:bodyPr>
          <a:lstStyle/>
          <a:p>
            <a:pPr marL="685800" marR="0" algn="just">
              <a:lnSpc>
                <a:spcPct val="115000"/>
              </a:lnSpc>
              <a:spcBef>
                <a:spcPts val="0"/>
              </a:spcBef>
              <a:spcAft>
                <a:spcPts val="0"/>
              </a:spcAft>
            </a:pPr>
            <a:r>
              <a:rPr lang="en-US" dirty="0">
                <a:solidFill>
                  <a:srgbClr val="000000"/>
                </a:solidFill>
                <a:effectLst/>
                <a:ea typeface="Calibri" panose="020F0502020204030204" pitchFamily="34" charset="0"/>
                <a:cs typeface="Mangal" panose="02040503050203030202" pitchFamily="18" charset="0"/>
              </a:rPr>
              <a:t>In this phase our program will handle the requests by the user. Based on the speech input given by the user it will launch the modules. </a:t>
            </a:r>
            <a:endParaRPr lang="en-US" dirty="0">
              <a:solidFill>
                <a:srgbClr val="000000"/>
              </a:solidFill>
              <a:ea typeface="Calibri" panose="020F0502020204030204" pitchFamily="34" charset="0"/>
              <a:cs typeface="Mangal" panose="02040503050203030202" pitchFamily="18" charset="0"/>
            </a:endParaRPr>
          </a:p>
          <a:p>
            <a:pPr marR="0" indent="0" algn="just">
              <a:lnSpc>
                <a:spcPct val="115000"/>
              </a:lnSpc>
              <a:spcBef>
                <a:spcPts val="0"/>
              </a:spcBef>
              <a:spcAft>
                <a:spcPts val="0"/>
              </a:spcAft>
              <a:buNone/>
            </a:pPr>
            <a:endParaRPr lang="en-US" dirty="0">
              <a:effectLst/>
              <a:ea typeface="Calibri" panose="020F0502020204030204" pitchFamily="34" charset="0"/>
              <a:cs typeface="Mangal" panose="02040503050203030202" pitchFamily="18" charset="0"/>
            </a:endParaRPr>
          </a:p>
          <a:p>
            <a:pPr marL="1143000" marR="0" lvl="2" indent="-228600" algn="just">
              <a:lnSpc>
                <a:spcPct val="115000"/>
              </a:lnSpc>
              <a:spcBef>
                <a:spcPts val="0"/>
              </a:spcBef>
              <a:spcAft>
                <a:spcPts val="0"/>
              </a:spcAft>
              <a:buFont typeface="Wingdings" panose="05000000000000000000" pitchFamily="2" charset="2"/>
              <a:buChar char=""/>
            </a:pPr>
            <a:r>
              <a:rPr lang="en-US" sz="1800" b="1" dirty="0">
                <a:solidFill>
                  <a:srgbClr val="000000"/>
                </a:solidFill>
                <a:effectLst/>
                <a:ea typeface="Calibri" panose="020F0502020204030204" pitchFamily="34" charset="0"/>
                <a:cs typeface="Mangal" panose="02040503050203030202" pitchFamily="18" charset="0"/>
              </a:rPr>
              <a:t>Login to G-mail account</a:t>
            </a:r>
            <a:r>
              <a:rPr lang="en-US" sz="1800" dirty="0">
                <a:solidFill>
                  <a:srgbClr val="000000"/>
                </a:solidFill>
                <a:effectLst/>
                <a:ea typeface="Calibri" panose="020F0502020204030204" pitchFamily="34" charset="0"/>
                <a:cs typeface="Mangal" panose="02040503050203030202" pitchFamily="18" charset="0"/>
              </a:rPr>
              <a:t>: This module will handle the request by user to login in their g-mail account. </a:t>
            </a:r>
          </a:p>
          <a:p>
            <a:pPr marL="914400" marR="0" lvl="2" indent="0" algn="just">
              <a:lnSpc>
                <a:spcPct val="115000"/>
              </a:lnSpc>
              <a:spcBef>
                <a:spcPts val="0"/>
              </a:spcBef>
              <a:spcAft>
                <a:spcPts val="0"/>
              </a:spcAft>
              <a:buNone/>
            </a:pPr>
            <a:r>
              <a:rPr lang="en-US" dirty="0">
                <a:solidFill>
                  <a:srgbClr val="000000"/>
                </a:solidFill>
                <a:effectLst/>
                <a:ea typeface="Calibri" panose="020F0502020204030204" pitchFamily="34" charset="0"/>
                <a:cs typeface="Mangal" panose="02040503050203030202" pitchFamily="18" charset="0"/>
              </a:rPr>
              <a:t> </a:t>
            </a:r>
            <a:endParaRPr lang="en-US" dirty="0">
              <a:effectLst/>
              <a:ea typeface="Calibri" panose="020F0502020204030204" pitchFamily="34" charset="0"/>
              <a:cs typeface="Mangal" panose="02040503050203030202" pitchFamily="18" charset="0"/>
            </a:endParaRPr>
          </a:p>
          <a:p>
            <a:pPr marL="1143000" marR="0" lvl="2" indent="-228600" algn="just">
              <a:lnSpc>
                <a:spcPct val="115000"/>
              </a:lnSpc>
              <a:spcBef>
                <a:spcPts val="0"/>
              </a:spcBef>
              <a:spcAft>
                <a:spcPts val="0"/>
              </a:spcAft>
              <a:buFont typeface="Wingdings" panose="05000000000000000000" pitchFamily="2" charset="2"/>
              <a:buChar char=""/>
            </a:pPr>
            <a:r>
              <a:rPr lang="en-US" sz="1800" b="1" dirty="0">
                <a:solidFill>
                  <a:srgbClr val="000000"/>
                </a:solidFill>
                <a:effectLst/>
                <a:ea typeface="Calibri" panose="020F0502020204030204" pitchFamily="34" charset="0"/>
                <a:cs typeface="Mangal" panose="02040503050203030202" pitchFamily="18" charset="0"/>
              </a:rPr>
              <a:t>Send E-mail through G-mail</a:t>
            </a:r>
            <a:r>
              <a:rPr lang="en-US" sz="1800" dirty="0">
                <a:solidFill>
                  <a:srgbClr val="000000"/>
                </a:solidFill>
                <a:effectLst/>
                <a:ea typeface="Calibri" panose="020F0502020204030204" pitchFamily="34" charset="0"/>
                <a:cs typeface="Mangal" panose="02040503050203030202" pitchFamily="18" charset="0"/>
              </a:rPr>
              <a:t>: This module will handle the request by user to send email through their g-mail account. And then it will allow the user to speak their message and send the mail.</a:t>
            </a:r>
            <a:endParaRPr lang="en-US" sz="18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655641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A9DD6D-E234-4685-878E-8E000F093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35" y="1180239"/>
            <a:ext cx="9316994" cy="5517122"/>
          </a:xfrm>
          <a:prstGeom prst="rect">
            <a:avLst/>
          </a:prstGeom>
        </p:spPr>
      </p:pic>
    </p:spTree>
    <p:extLst>
      <p:ext uri="{BB962C8B-B14F-4D97-AF65-F5344CB8AC3E}">
        <p14:creationId xmlns:p14="http://schemas.microsoft.com/office/powerpoint/2010/main" val="66049734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EDDA-0510-43DD-B0F7-77A991010052}"/>
              </a:ext>
            </a:extLst>
          </p:cNvPr>
          <p:cNvSpPr>
            <a:spLocks noGrp="1"/>
          </p:cNvSpPr>
          <p:nvPr>
            <p:ph type="title"/>
          </p:nvPr>
        </p:nvSpPr>
        <p:spPr/>
        <p:txBody>
          <a:bodyPr/>
          <a:lstStyle/>
          <a:p>
            <a:r>
              <a:rPr lang="en-US" sz="4000" dirty="0"/>
              <a:t>Requirement of Project</a:t>
            </a:r>
          </a:p>
        </p:txBody>
      </p:sp>
      <p:sp>
        <p:nvSpPr>
          <p:cNvPr id="3" name="Content Placeholder 2">
            <a:extLst>
              <a:ext uri="{FF2B5EF4-FFF2-40B4-BE49-F238E27FC236}">
                <a16:creationId xmlns:a16="http://schemas.microsoft.com/office/drawing/2014/main" id="{48EBBB56-63D6-4274-B2D3-8EBBB58C96BC}"/>
              </a:ext>
            </a:extLst>
          </p:cNvPr>
          <p:cNvSpPr>
            <a:spLocks noGrp="1"/>
          </p:cNvSpPr>
          <p:nvPr>
            <p:ph sz="half" idx="1"/>
          </p:nvPr>
        </p:nvSpPr>
        <p:spPr>
          <a:xfrm>
            <a:off x="6656341" y="2603500"/>
            <a:ext cx="4825158" cy="3624331"/>
          </a:xfrm>
        </p:spPr>
        <p:txBody>
          <a:bodyPr>
            <a:normAutofit/>
          </a:bodyPr>
          <a:lstStyle/>
          <a:p>
            <a:r>
              <a:rPr lang="en-US" sz="2400" dirty="0"/>
              <a:t>Hardware Requirement</a:t>
            </a:r>
          </a:p>
          <a:p>
            <a:pPr lvl="1"/>
            <a:r>
              <a:rPr lang="en-US" sz="2000" dirty="0"/>
              <a:t>Personal Computer</a:t>
            </a:r>
          </a:p>
        </p:txBody>
      </p:sp>
      <p:sp>
        <p:nvSpPr>
          <p:cNvPr id="4" name="Content Placeholder 3">
            <a:extLst>
              <a:ext uri="{FF2B5EF4-FFF2-40B4-BE49-F238E27FC236}">
                <a16:creationId xmlns:a16="http://schemas.microsoft.com/office/drawing/2014/main" id="{295CD516-C6F1-4C9D-B0F8-B92641B7562A}"/>
              </a:ext>
            </a:extLst>
          </p:cNvPr>
          <p:cNvSpPr>
            <a:spLocks noGrp="1"/>
          </p:cNvSpPr>
          <p:nvPr>
            <p:ph sz="half" idx="2"/>
          </p:nvPr>
        </p:nvSpPr>
        <p:spPr>
          <a:xfrm>
            <a:off x="710501" y="2603500"/>
            <a:ext cx="4825159" cy="3416300"/>
          </a:xfrm>
        </p:spPr>
        <p:txBody>
          <a:bodyPr>
            <a:normAutofit/>
          </a:bodyPr>
          <a:lstStyle/>
          <a:p>
            <a:r>
              <a:rPr lang="en-US" sz="2400" dirty="0"/>
              <a:t>Software Requirement</a:t>
            </a:r>
          </a:p>
          <a:p>
            <a:pPr lvl="1"/>
            <a:r>
              <a:rPr lang="en-US" dirty="0"/>
              <a:t>Python IDLE. </a:t>
            </a:r>
            <a:endParaRPr lang="en-US" sz="1400" dirty="0"/>
          </a:p>
          <a:p>
            <a:pPr lvl="1"/>
            <a:r>
              <a:rPr lang="en-US" dirty="0"/>
              <a:t>Interpreters for scripts</a:t>
            </a:r>
            <a:endParaRPr lang="en-US" sz="1400" dirty="0"/>
          </a:p>
          <a:p>
            <a:pPr lvl="1"/>
            <a:r>
              <a:rPr lang="en-US" dirty="0"/>
              <a:t>Google Speech-to-text and text-to-speech Converters.</a:t>
            </a:r>
            <a:endParaRPr lang="en-US" sz="1400" dirty="0"/>
          </a:p>
          <a:p>
            <a:pPr lvl="1"/>
            <a:r>
              <a:rPr lang="en-US" dirty="0"/>
              <a:t>Pyttsx text to speech API in python</a:t>
            </a:r>
            <a:endParaRPr lang="en-US" sz="1400" dirty="0"/>
          </a:p>
          <a:p>
            <a:pPr lvl="1"/>
            <a:endParaRPr lang="en-US" sz="2000" dirty="0"/>
          </a:p>
          <a:p>
            <a:endParaRPr lang="en-US" sz="2400" dirty="0"/>
          </a:p>
        </p:txBody>
      </p:sp>
      <p:pic>
        <p:nvPicPr>
          <p:cNvPr id="10" name="Picture 9">
            <a:extLst>
              <a:ext uri="{FF2B5EF4-FFF2-40B4-BE49-F238E27FC236}">
                <a16:creationId xmlns:a16="http://schemas.microsoft.com/office/drawing/2014/main" id="{64A304E1-C8C3-4D91-A89F-4BFAFD573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385" y="3585592"/>
            <a:ext cx="3783069" cy="2298740"/>
          </a:xfrm>
          <a:prstGeom prst="rect">
            <a:avLst/>
          </a:prstGeom>
        </p:spPr>
      </p:pic>
    </p:spTree>
    <p:extLst>
      <p:ext uri="{BB962C8B-B14F-4D97-AF65-F5344CB8AC3E}">
        <p14:creationId xmlns:p14="http://schemas.microsoft.com/office/powerpoint/2010/main" val="8625934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E8D0-6544-4D95-8DDF-C35F27232A00}"/>
              </a:ext>
            </a:extLst>
          </p:cNvPr>
          <p:cNvSpPr>
            <a:spLocks noGrp="1"/>
          </p:cNvSpPr>
          <p:nvPr>
            <p:ph type="title"/>
          </p:nvPr>
        </p:nvSpPr>
        <p:spPr>
          <a:xfrm>
            <a:off x="1489804" y="1314599"/>
            <a:ext cx="8825660" cy="1822514"/>
          </a:xfrm>
        </p:spPr>
        <p:txBody>
          <a:bodyPr/>
          <a:lstStyle/>
          <a:p>
            <a:pPr algn="ctr"/>
            <a:r>
              <a:rPr lang="en-US" sz="7200" b="1" dirty="0">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28970561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E9B42-D230-4C83-916A-B97663BF4460}"/>
              </a:ext>
            </a:extLst>
          </p:cNvPr>
          <p:cNvSpPr>
            <a:spLocks noGrp="1"/>
          </p:cNvSpPr>
          <p:nvPr>
            <p:ph type="title"/>
          </p:nvPr>
        </p:nvSpPr>
        <p:spPr/>
        <p:txBody>
          <a:bodyPr/>
          <a:lstStyle/>
          <a:p>
            <a:r>
              <a:rPr lang="en-US" sz="4000" i="0" u="none" strike="noStrike" baseline="0" dirty="0">
                <a:solidFill>
                  <a:schemeClr val="bg1"/>
                </a:solidFill>
              </a:rPr>
              <a:t>Motivation</a:t>
            </a:r>
            <a:endParaRPr lang="en-US" sz="4000" dirty="0"/>
          </a:p>
        </p:txBody>
      </p:sp>
      <p:sp>
        <p:nvSpPr>
          <p:cNvPr id="6" name="Content Placeholder 5">
            <a:extLst>
              <a:ext uri="{FF2B5EF4-FFF2-40B4-BE49-F238E27FC236}">
                <a16:creationId xmlns:a16="http://schemas.microsoft.com/office/drawing/2014/main" id="{9D737827-9095-4AD9-BD27-EF981B1D6C50}"/>
              </a:ext>
            </a:extLst>
          </p:cNvPr>
          <p:cNvSpPr>
            <a:spLocks noGrp="1"/>
          </p:cNvSpPr>
          <p:nvPr>
            <p:ph idx="1"/>
          </p:nvPr>
        </p:nvSpPr>
        <p:spPr>
          <a:xfrm>
            <a:off x="1154954" y="2418149"/>
            <a:ext cx="9418601" cy="1894360"/>
          </a:xfrm>
        </p:spPr>
        <p:txBody>
          <a:bodyPr>
            <a:normAutofit/>
          </a:bodyPr>
          <a:lstStyle/>
          <a:p>
            <a:r>
              <a:rPr lang="en-US" dirty="0"/>
              <a:t>This project is proposed for the betterment of society. It aims to help the visually impaired people to be a part of growing digital society by using internet and also aims to make life of such people quite easy. </a:t>
            </a:r>
          </a:p>
          <a:p>
            <a:r>
              <a:rPr lang="en-US" dirty="0"/>
              <a:t>Also, the success of this project will encourage developers to build something more useful for visually impaired or illiterate people, who also deserves an equal standard in society.</a:t>
            </a:r>
          </a:p>
        </p:txBody>
      </p:sp>
      <p:pic>
        <p:nvPicPr>
          <p:cNvPr id="4" name="Picture 3">
            <a:extLst>
              <a:ext uri="{FF2B5EF4-FFF2-40B4-BE49-F238E27FC236}">
                <a16:creationId xmlns:a16="http://schemas.microsoft.com/office/drawing/2014/main" id="{6ADFDC91-174F-45AC-AAF7-C97D3BE3B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312509"/>
            <a:ext cx="3973915" cy="2392599"/>
          </a:xfrm>
          <a:prstGeom prst="rect">
            <a:avLst/>
          </a:prstGeom>
        </p:spPr>
      </p:pic>
      <p:pic>
        <p:nvPicPr>
          <p:cNvPr id="7" name="Picture 6">
            <a:extLst>
              <a:ext uri="{FF2B5EF4-FFF2-40B4-BE49-F238E27FC236}">
                <a16:creationId xmlns:a16="http://schemas.microsoft.com/office/drawing/2014/main" id="{599B6FD4-E898-4F5F-B9B3-D11323AC0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954" y="4159617"/>
            <a:ext cx="6341081" cy="2545491"/>
          </a:xfrm>
          <a:prstGeom prst="rect">
            <a:avLst/>
          </a:prstGeom>
        </p:spPr>
      </p:pic>
    </p:spTree>
    <p:extLst>
      <p:ext uri="{BB962C8B-B14F-4D97-AF65-F5344CB8AC3E}">
        <p14:creationId xmlns:p14="http://schemas.microsoft.com/office/powerpoint/2010/main" val="70936740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289</TotalTime>
  <Words>613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Book Antiqua</vt:lpstr>
      <vt:lpstr>Calibri</vt:lpstr>
      <vt:lpstr>Calibri Light</vt:lpstr>
      <vt:lpstr>Century Gothic</vt:lpstr>
      <vt:lpstr>Times New Roman</vt:lpstr>
      <vt:lpstr>Wingdings</vt:lpstr>
      <vt:lpstr>Wingdings 3</vt:lpstr>
      <vt:lpstr>Office Theme</vt:lpstr>
      <vt:lpstr>Ion Boardroom</vt:lpstr>
      <vt:lpstr>  Project Requirement and Specification  on  Voice Based E-mail for Visually Challenged (CSE IV Semester Mini project)  2021-2022                  DEPARTMENT OF COMPUTER SCIENCE AND ENGINEERING  GRAPHIC ERA DEEMED TO BE UNIVERSITY  DEHRADUN, UTTRAKHAND </vt:lpstr>
      <vt:lpstr>About Project</vt:lpstr>
      <vt:lpstr>Design</vt:lpstr>
      <vt:lpstr>Design</vt:lpstr>
      <vt:lpstr>Design</vt:lpstr>
      <vt:lpstr>PowerPoint Presentation</vt:lpstr>
      <vt:lpstr>Requirement of Project</vt:lpstr>
      <vt:lpstr>OUTPUT</vt:lpstr>
      <vt:lpstr>Motivation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Requirement and Specification  on  Student Report Card Handling System  (CSE III Semester Mini project PCS-307)  2020-2021                  DEPARTMENT OF COMPUTER SCIENCE AND ENGINEERING  GRAPHIC ERA DEEMED TO BE UNIVERSITY  DEHRADUN, UTTRAKHAND</dc:title>
  <dc:creator>Meenal Phartiyal</dc:creator>
  <cp:lastModifiedBy>Meenal Phartiyal</cp:lastModifiedBy>
  <cp:revision>23</cp:revision>
  <dcterms:created xsi:type="dcterms:W3CDTF">2020-12-04T10:43:00Z</dcterms:created>
  <dcterms:modified xsi:type="dcterms:W3CDTF">2021-05-12T08:41:52Z</dcterms:modified>
</cp:coreProperties>
</file>