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85" r:id="rId8"/>
    <p:sldId id="274" r:id="rId9"/>
    <p:sldId id="260" r:id="rId10"/>
    <p:sldId id="287" r:id="rId11"/>
    <p:sldId id="286" r:id="rId12"/>
    <p:sldId id="279" r:id="rId13"/>
    <p:sldId id="281" r:id="rId14"/>
    <p:sldId id="276" r:id="rId15"/>
    <p:sldId id="273" r:id="rId16"/>
    <p:sldId id="270" r:id="rId17"/>
    <p:sldId id="277" r:id="rId18"/>
    <p:sldId id="271" r:id="rId19"/>
    <p:sldId id="278" r:id="rId20"/>
    <p:sldId id="272" r:id="rId21"/>
    <p:sldId id="282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C000"/>
    <a:srgbClr val="EC721E"/>
    <a:srgbClr val="ED7D31"/>
    <a:srgbClr val="E86E1A"/>
    <a:srgbClr val="E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83DD2-4AFD-4221-AD52-3B986C0E2ED1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547FB5-5778-4FD6-B9A7-FC787A56D55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Dec - Jan</a:t>
          </a:r>
        </a:p>
      </dgm:t>
    </dgm:pt>
    <dgm:pt modelId="{F97A3E76-F8CC-4863-B9B4-BE69AA110959}" type="parTrans" cxnId="{0CB8E068-23DB-40FD-AC45-DA8E3AAE9C21}">
      <dgm:prSet/>
      <dgm:spPr/>
      <dgm:t>
        <a:bodyPr/>
        <a:lstStyle/>
        <a:p>
          <a:endParaRPr lang="en-US"/>
        </a:p>
      </dgm:t>
    </dgm:pt>
    <dgm:pt modelId="{DDAD42AC-08AD-4162-8F93-50FA97F785E2}" type="sibTrans" cxnId="{0CB8E068-23DB-40FD-AC45-DA8E3AAE9C21}">
      <dgm:prSet/>
      <dgm:spPr/>
      <dgm:t>
        <a:bodyPr/>
        <a:lstStyle/>
        <a:p>
          <a:endParaRPr lang="en-US"/>
        </a:p>
      </dgm:t>
    </dgm:pt>
    <dgm:pt modelId="{3713194D-7E5E-4129-BC94-F6D42C8DBBBD}">
      <dgm:prSet phldrT="[Text]"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31 Dec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China reported a cluster of cases of pneumonia in Wuhan</a:t>
          </a:r>
        </a:p>
      </dgm:t>
    </dgm:pt>
    <dgm:pt modelId="{766D07DC-0FE0-42C2-B33E-B1AA071A82CF}" type="parTrans" cxnId="{AEEAFF9F-5B68-4BCE-AE0A-38B983FDE80D}">
      <dgm:prSet/>
      <dgm:spPr/>
      <dgm:t>
        <a:bodyPr/>
        <a:lstStyle/>
        <a:p>
          <a:endParaRPr lang="en-US"/>
        </a:p>
      </dgm:t>
    </dgm:pt>
    <dgm:pt modelId="{1B1033DB-FE85-43FD-95B8-7E278BAFB718}" type="sibTrans" cxnId="{AEEAFF9F-5B68-4BCE-AE0A-38B983FDE80D}">
      <dgm:prSet/>
      <dgm:spPr/>
      <dgm:t>
        <a:bodyPr/>
        <a:lstStyle/>
        <a:p>
          <a:endParaRPr lang="en-US"/>
        </a:p>
      </dgm:t>
    </dgm:pt>
    <dgm:pt modelId="{EEB5EA31-07AE-49D0-AD42-0FAF5239BD1D}">
      <dgm:prSet phldrT="[Text]"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01 Jan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Wuhan Seafood Market closes</a:t>
          </a:r>
        </a:p>
      </dgm:t>
    </dgm:pt>
    <dgm:pt modelId="{89544918-75E9-4A95-8F1A-F7E12DDD4967}" type="parTrans" cxnId="{A49C0D76-A1CC-4A88-99EA-E4733B552AA4}">
      <dgm:prSet/>
      <dgm:spPr/>
      <dgm:t>
        <a:bodyPr/>
        <a:lstStyle/>
        <a:p>
          <a:endParaRPr lang="en-US"/>
        </a:p>
      </dgm:t>
    </dgm:pt>
    <dgm:pt modelId="{C19C128F-9613-4120-B84F-0AD11528DC46}" type="sibTrans" cxnId="{A49C0D76-A1CC-4A88-99EA-E4733B552AA4}">
      <dgm:prSet/>
      <dgm:spPr/>
      <dgm:t>
        <a:bodyPr/>
        <a:lstStyle/>
        <a:p>
          <a:endParaRPr lang="en-US"/>
        </a:p>
      </dgm:t>
    </dgm:pt>
    <dgm:pt modelId="{21F5DFA5-62AE-4562-A9B5-0C198F5AB5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Feb - Mar</a:t>
          </a:r>
        </a:p>
      </dgm:t>
    </dgm:pt>
    <dgm:pt modelId="{207BF5DC-4E83-400A-AECB-B4537D88CBF7}" type="parTrans" cxnId="{BAB9F5F8-6268-4A89-B9B3-36564AF0ABF3}">
      <dgm:prSet/>
      <dgm:spPr/>
      <dgm:t>
        <a:bodyPr/>
        <a:lstStyle/>
        <a:p>
          <a:endParaRPr lang="en-US"/>
        </a:p>
      </dgm:t>
    </dgm:pt>
    <dgm:pt modelId="{27C16A44-BF03-4A6B-AA55-3BA2BD5EF150}" type="sibTrans" cxnId="{BAB9F5F8-6268-4A89-B9B3-36564AF0ABF3}">
      <dgm:prSet/>
      <dgm:spPr/>
      <dgm:t>
        <a:bodyPr/>
        <a:lstStyle/>
        <a:p>
          <a:endParaRPr lang="en-US"/>
        </a:p>
      </dgm:t>
    </dgm:pt>
    <dgm:pt modelId="{A663CD2D-7D88-4D53-9433-A2FB0439FC5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Apr - May</a:t>
          </a:r>
        </a:p>
      </dgm:t>
    </dgm:pt>
    <dgm:pt modelId="{6322BF2B-B86C-428D-A281-2BAB538D5375}" type="parTrans" cxnId="{1865125A-D465-4334-871C-BE46A6403219}">
      <dgm:prSet/>
      <dgm:spPr/>
      <dgm:t>
        <a:bodyPr/>
        <a:lstStyle/>
        <a:p>
          <a:endParaRPr lang="en-US"/>
        </a:p>
      </dgm:t>
    </dgm:pt>
    <dgm:pt modelId="{ED0840B2-6015-44AB-9497-362CFEC2BE6C}" type="sibTrans" cxnId="{1865125A-D465-4334-871C-BE46A6403219}">
      <dgm:prSet/>
      <dgm:spPr/>
      <dgm:t>
        <a:bodyPr/>
        <a:lstStyle/>
        <a:p>
          <a:endParaRPr lang="en-US"/>
        </a:p>
      </dgm:t>
    </dgm:pt>
    <dgm:pt modelId="{27C3FC88-E23D-492C-B05B-00B2A9CEF2B0}">
      <dgm:prSet phldrT="[Text]" custT="1"/>
      <dgm:spPr>
        <a:ln w="19050">
          <a:solidFill>
            <a:srgbClr val="FFC000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02 Apr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 world passes 1 million COVID-19 infections</a:t>
          </a:r>
        </a:p>
      </dgm:t>
    </dgm:pt>
    <dgm:pt modelId="{4713687E-5E8A-4C41-8FA2-7D244888D3C4}" type="parTrans" cxnId="{27817FFC-1763-4601-996F-56A13ABB5E4C}">
      <dgm:prSet/>
      <dgm:spPr/>
      <dgm:t>
        <a:bodyPr/>
        <a:lstStyle/>
        <a:p>
          <a:endParaRPr lang="en-US"/>
        </a:p>
      </dgm:t>
    </dgm:pt>
    <dgm:pt modelId="{528920A5-7912-4DBE-9506-22F16CF371BC}" type="sibTrans" cxnId="{27817FFC-1763-4601-996F-56A13ABB5E4C}">
      <dgm:prSet/>
      <dgm:spPr/>
      <dgm:t>
        <a:bodyPr/>
        <a:lstStyle/>
        <a:p>
          <a:endParaRPr lang="en-US"/>
        </a:p>
      </dgm:t>
    </dgm:pt>
    <dgm:pt modelId="{AE41BF06-5CC1-4BF5-9F1C-8B1B82BE12D4}">
      <dgm:prSet phldrT="[Text]"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11 Jan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China records its first death</a:t>
          </a:r>
        </a:p>
      </dgm:t>
    </dgm:pt>
    <dgm:pt modelId="{B88B292F-74D9-4F66-9D2B-9330F418F244}" type="parTrans" cxnId="{15A487E6-8A52-4455-AAE6-A3C9FEE76039}">
      <dgm:prSet/>
      <dgm:spPr/>
      <dgm:t>
        <a:bodyPr/>
        <a:lstStyle/>
        <a:p>
          <a:endParaRPr lang="en-US"/>
        </a:p>
      </dgm:t>
    </dgm:pt>
    <dgm:pt modelId="{86635B35-576B-4085-A736-1B7682F9101D}" type="sibTrans" cxnId="{15A487E6-8A52-4455-AAE6-A3C9FEE76039}">
      <dgm:prSet/>
      <dgm:spPr/>
      <dgm:t>
        <a:bodyPr/>
        <a:lstStyle/>
        <a:p>
          <a:endParaRPr lang="en-US"/>
        </a:p>
      </dgm:t>
    </dgm:pt>
    <dgm:pt modelId="{6201299D-D026-45E4-9D20-F65CA41FB933}">
      <dgm:prSet phldrT="[Text]"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13 Jan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First case outside of China(Thailand)</a:t>
          </a:r>
        </a:p>
      </dgm:t>
    </dgm:pt>
    <dgm:pt modelId="{7BFBE517-E854-4996-B289-466C8EE50350}" type="parTrans" cxnId="{0F2E2D2A-EF04-471E-9674-E24D06F5496C}">
      <dgm:prSet/>
      <dgm:spPr/>
      <dgm:t>
        <a:bodyPr/>
        <a:lstStyle/>
        <a:p>
          <a:endParaRPr lang="en-US"/>
        </a:p>
      </dgm:t>
    </dgm:pt>
    <dgm:pt modelId="{928CD39C-7F3C-4C4B-A70D-2F9AD8DABB4E}" type="sibTrans" cxnId="{0F2E2D2A-EF04-471E-9674-E24D06F5496C}">
      <dgm:prSet/>
      <dgm:spPr/>
      <dgm:t>
        <a:bodyPr/>
        <a:lstStyle/>
        <a:p>
          <a:endParaRPr lang="en-US"/>
        </a:p>
      </dgm:t>
    </dgm:pt>
    <dgm:pt modelId="{47D7ACD4-A629-4956-8591-75E5A7F6982E}">
      <dgm:prSet phldrT="[Text]"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20 Jan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First US case reported in Washington</a:t>
          </a:r>
        </a:p>
      </dgm:t>
    </dgm:pt>
    <dgm:pt modelId="{1D3354A2-5B74-4C96-A99D-4193BB91154A}" type="parTrans" cxnId="{87E09A06-6A7A-45DB-91D3-724BD720BC36}">
      <dgm:prSet/>
      <dgm:spPr/>
      <dgm:t>
        <a:bodyPr/>
        <a:lstStyle/>
        <a:p>
          <a:endParaRPr lang="en-US"/>
        </a:p>
      </dgm:t>
    </dgm:pt>
    <dgm:pt modelId="{D01FA472-D3EB-4C59-87BE-A4E6F4BD5F6E}" type="sibTrans" cxnId="{87E09A06-6A7A-45DB-91D3-724BD720BC36}">
      <dgm:prSet/>
      <dgm:spPr/>
      <dgm:t>
        <a:bodyPr/>
        <a:lstStyle/>
        <a:p>
          <a:endParaRPr lang="en-US"/>
        </a:p>
      </dgm:t>
    </dgm:pt>
    <dgm:pt modelId="{F48D454D-EFCF-458C-A7A7-15541E88C641}">
      <dgm:prSet custT="1"/>
      <dgm:spPr>
        <a:ln w="19050">
          <a:solidFill>
            <a:srgbClr val="EC721E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30 Jan </a:t>
          </a:r>
          <a:r>
            <a:rPr lang="en-US" sz="1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WHO declares a global public-health emergency</a:t>
          </a:r>
        </a:p>
      </dgm:t>
    </dgm:pt>
    <dgm:pt modelId="{6D635E68-E26C-4BC9-A072-D751444A0BBF}" type="parTrans" cxnId="{80849CC5-B6BB-46C0-9C5A-EEB3664D09BA}">
      <dgm:prSet/>
      <dgm:spPr/>
      <dgm:t>
        <a:bodyPr/>
        <a:lstStyle/>
        <a:p>
          <a:endParaRPr lang="en-US"/>
        </a:p>
      </dgm:t>
    </dgm:pt>
    <dgm:pt modelId="{0A9BF744-BCA5-4291-BB25-4BF3D235D8B7}" type="sibTrans" cxnId="{80849CC5-B6BB-46C0-9C5A-EEB3664D09BA}">
      <dgm:prSet/>
      <dgm:spPr/>
      <dgm:t>
        <a:bodyPr/>
        <a:lstStyle/>
        <a:p>
          <a:endParaRPr lang="en-US"/>
        </a:p>
      </dgm:t>
    </dgm:pt>
    <dgm:pt modelId="{9F883DF9-5277-48AE-8FE1-1BFBF513A8F8}">
      <dgm:prSet custT="1"/>
      <dgm:spPr>
        <a:ln w="19050">
          <a:solidFill>
            <a:srgbClr val="FFC000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10 Apr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 global death toll surpasses 100,000</a:t>
          </a:r>
        </a:p>
      </dgm:t>
    </dgm:pt>
    <dgm:pt modelId="{921F0356-8A4B-4338-914B-A9DE3AD1175F}" type="parTrans" cxnId="{2517AF31-5666-483A-8D94-1A945DCF5926}">
      <dgm:prSet/>
      <dgm:spPr/>
      <dgm:t>
        <a:bodyPr/>
        <a:lstStyle/>
        <a:p>
          <a:endParaRPr lang="en-US"/>
        </a:p>
      </dgm:t>
    </dgm:pt>
    <dgm:pt modelId="{F650B6A3-773F-4F2A-B6CB-8C3A4BFCE93F}" type="sibTrans" cxnId="{2517AF31-5666-483A-8D94-1A945DCF5926}">
      <dgm:prSet/>
      <dgm:spPr/>
      <dgm:t>
        <a:bodyPr/>
        <a:lstStyle/>
        <a:p>
          <a:endParaRPr lang="en-US"/>
        </a:p>
      </dgm:t>
    </dgm:pt>
    <dgm:pt modelId="{2D074B17-5A77-4369-AC84-CEF80265C5C4}">
      <dgm:prSet custT="1"/>
      <dgm:spPr>
        <a:ln w="19050">
          <a:solidFill>
            <a:srgbClr val="FFC000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15 Apr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 of global COVID-19 cases surpasses 2 million</a:t>
          </a:r>
        </a:p>
      </dgm:t>
    </dgm:pt>
    <dgm:pt modelId="{35A19A92-D022-41E6-88FA-E9A37B78FA30}" type="parTrans" cxnId="{478FEB5E-81A1-440C-AE2D-4D6110E50ECF}">
      <dgm:prSet/>
      <dgm:spPr/>
      <dgm:t>
        <a:bodyPr/>
        <a:lstStyle/>
        <a:p>
          <a:endParaRPr lang="en-US"/>
        </a:p>
      </dgm:t>
    </dgm:pt>
    <dgm:pt modelId="{CB1FCEFC-D1D0-4822-A82E-73117B1D504E}" type="sibTrans" cxnId="{478FEB5E-81A1-440C-AE2D-4D6110E50ECF}">
      <dgm:prSet/>
      <dgm:spPr/>
      <dgm:t>
        <a:bodyPr/>
        <a:lstStyle/>
        <a:p>
          <a:endParaRPr lang="en-US"/>
        </a:p>
      </dgm:t>
    </dgm:pt>
    <dgm:pt modelId="{DBBCE0F0-39AB-42AA-B6D6-0767214276F7}">
      <dgm:prSet custT="1"/>
      <dgm:spPr>
        <a:ln w="19050">
          <a:solidFill>
            <a:srgbClr val="FFC000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22 Apr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US reports the highest single-day death toll for any country: more than 2,600</a:t>
          </a:r>
        </a:p>
      </dgm:t>
    </dgm:pt>
    <dgm:pt modelId="{53FBBA74-FDFC-4407-A1AC-CB951F79BF68}" type="parTrans" cxnId="{E55E342A-A270-4274-A20B-4E45810C7349}">
      <dgm:prSet/>
      <dgm:spPr/>
      <dgm:t>
        <a:bodyPr/>
        <a:lstStyle/>
        <a:p>
          <a:endParaRPr lang="en-US"/>
        </a:p>
      </dgm:t>
    </dgm:pt>
    <dgm:pt modelId="{178CAC70-9B1C-4516-BAD8-7B6309D25D49}" type="sibTrans" cxnId="{E55E342A-A270-4274-A20B-4E45810C7349}">
      <dgm:prSet/>
      <dgm:spPr/>
      <dgm:t>
        <a:bodyPr/>
        <a:lstStyle/>
        <a:p>
          <a:endParaRPr lang="en-US"/>
        </a:p>
      </dgm:t>
    </dgm:pt>
    <dgm:pt modelId="{C6FF0C23-92DD-42E1-B141-C178D8175ABB}">
      <dgm:prSet custT="1"/>
      <dgm:spPr>
        <a:ln w="19050">
          <a:solidFill>
            <a:srgbClr val="FFC000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01 May </a:t>
          </a:r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Roughly 3.3 million confirmed cases of COVID-19, with about 1.2 million being active and ongoing cases, roughly 1 million recoveries, and 234,000 deaths</a:t>
          </a:r>
        </a:p>
      </dgm:t>
    </dgm:pt>
    <dgm:pt modelId="{3E859C68-223D-468A-9F12-F2BAFAAFADD4}" type="parTrans" cxnId="{C24F008E-0D57-4EF1-ADA6-D02E1D459539}">
      <dgm:prSet/>
      <dgm:spPr/>
      <dgm:t>
        <a:bodyPr/>
        <a:lstStyle/>
        <a:p>
          <a:endParaRPr lang="en-US"/>
        </a:p>
      </dgm:t>
    </dgm:pt>
    <dgm:pt modelId="{9A571111-2083-4E77-A675-FEF40054A895}" type="sibTrans" cxnId="{C24F008E-0D57-4EF1-ADA6-D02E1D459539}">
      <dgm:prSet/>
      <dgm:spPr/>
      <dgm:t>
        <a:bodyPr/>
        <a:lstStyle/>
        <a:p>
          <a:endParaRPr lang="en-US"/>
        </a:p>
      </dgm:t>
    </dgm:pt>
    <dgm:pt modelId="{DE4C8C33-CD2C-425D-B06B-49689A258768}">
      <dgm:prSet phldrT="[Text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09 Feb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Death toll in China surpasses that of the 2002-2003 SARS epidemic, with 811 deaths recorded</a:t>
          </a:r>
        </a:p>
      </dgm:t>
    </dgm:pt>
    <dgm:pt modelId="{150DD774-598F-4DC3-A6CA-E513ECDA78B7}" type="sibTrans" cxnId="{8056B9F6-4A5E-4731-BA74-616392543845}">
      <dgm:prSet/>
      <dgm:spPr/>
      <dgm:t>
        <a:bodyPr/>
        <a:lstStyle/>
        <a:p>
          <a:endParaRPr lang="en-US"/>
        </a:p>
      </dgm:t>
    </dgm:pt>
    <dgm:pt modelId="{EE95B130-6CC4-442C-B23C-35335F6A5E89}" type="parTrans" cxnId="{8056B9F6-4A5E-4731-BA74-616392543845}">
      <dgm:prSet/>
      <dgm:spPr/>
      <dgm:t>
        <a:bodyPr/>
        <a:lstStyle/>
        <a:p>
          <a:endParaRPr lang="en-US"/>
        </a:p>
      </dgm:t>
    </dgm:pt>
    <dgm:pt modelId="{190DBA03-352D-4A99-A543-C4CC29E63E14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19 Feb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Iran outbreak begins</a:t>
          </a:r>
        </a:p>
      </dgm:t>
    </dgm:pt>
    <dgm:pt modelId="{C0B1DB3F-0703-4252-91D2-8BA887ED4681}" type="sibTrans" cxnId="{1154A603-7DEB-4B91-A3F3-463A039A395D}">
      <dgm:prSet/>
      <dgm:spPr/>
      <dgm:t>
        <a:bodyPr/>
        <a:lstStyle/>
        <a:p>
          <a:endParaRPr lang="en-US"/>
        </a:p>
      </dgm:t>
    </dgm:pt>
    <dgm:pt modelId="{4A1678EF-E02B-4F7E-8886-58C8B7BDE3E6}" type="parTrans" cxnId="{1154A603-7DEB-4B91-A3F3-463A039A395D}">
      <dgm:prSet/>
      <dgm:spPr/>
      <dgm:t>
        <a:bodyPr/>
        <a:lstStyle/>
        <a:p>
          <a:endParaRPr lang="en-US"/>
        </a:p>
      </dgm:t>
    </dgm:pt>
    <dgm:pt modelId="{3C0ED4A4-EB84-43D3-A64E-4CABC973CE5F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21 Feb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Italy outbreak begins</a:t>
          </a:r>
        </a:p>
      </dgm:t>
    </dgm:pt>
    <dgm:pt modelId="{F712EA72-A822-4D22-8089-ABD19E02DFD3}" type="sibTrans" cxnId="{B9223D52-6F41-48FC-8F97-68D3238C0D6B}">
      <dgm:prSet/>
      <dgm:spPr/>
      <dgm:t>
        <a:bodyPr/>
        <a:lstStyle/>
        <a:p>
          <a:endParaRPr lang="en-US"/>
        </a:p>
      </dgm:t>
    </dgm:pt>
    <dgm:pt modelId="{CEF468C5-19D8-4B52-999A-87427557E7FC}" type="parTrans" cxnId="{B9223D52-6F41-48FC-8F97-68D3238C0D6B}">
      <dgm:prSet/>
      <dgm:spPr/>
      <dgm:t>
        <a:bodyPr/>
        <a:lstStyle/>
        <a:p>
          <a:endParaRPr lang="en-US"/>
        </a:p>
      </dgm:t>
    </dgm:pt>
    <dgm:pt modelId="{C9D38391-44EF-4064-8C24-EBC0E6EEA642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11 Mar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WHO characterized COVID-19 as a pandemic</a:t>
          </a:r>
        </a:p>
      </dgm:t>
    </dgm:pt>
    <dgm:pt modelId="{6FAB13B4-379D-4697-B549-4D2F4457C6FB}" type="sibTrans" cxnId="{E0BA3D51-D0D1-495D-8E43-C373A3583829}">
      <dgm:prSet/>
      <dgm:spPr/>
      <dgm:t>
        <a:bodyPr/>
        <a:lstStyle/>
        <a:p>
          <a:endParaRPr lang="en-US"/>
        </a:p>
      </dgm:t>
    </dgm:pt>
    <dgm:pt modelId="{5DCC18FA-9CD9-46FC-9DB4-AD9DE2D11CC1}" type="parTrans" cxnId="{E0BA3D51-D0D1-495D-8E43-C373A3583829}">
      <dgm:prSet/>
      <dgm:spPr/>
      <dgm:t>
        <a:bodyPr/>
        <a:lstStyle/>
        <a:p>
          <a:endParaRPr lang="en-US"/>
        </a:p>
      </dgm:t>
    </dgm:pt>
    <dgm:pt modelId="{C573DDAB-4A96-4F09-988D-6AE007C0E74F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23 Mar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NYC confirms 21,000 cases, making it the biggest epicenter of the outbreak in the US</a:t>
          </a:r>
        </a:p>
      </dgm:t>
    </dgm:pt>
    <dgm:pt modelId="{66B00F1E-B025-4DC0-AC39-6A07399695F5}" type="sibTrans" cxnId="{166DEDEB-8CEE-47AC-A53D-B0363167F283}">
      <dgm:prSet/>
      <dgm:spPr/>
      <dgm:t>
        <a:bodyPr/>
        <a:lstStyle/>
        <a:p>
          <a:endParaRPr lang="en-US"/>
        </a:p>
      </dgm:t>
    </dgm:pt>
    <dgm:pt modelId="{CE0488D3-F876-4EDC-962B-87FE68562CE8}" type="parTrans" cxnId="{166DEDEB-8CEE-47AC-A53D-B0363167F283}">
      <dgm:prSet/>
      <dgm:spPr/>
      <dgm:t>
        <a:bodyPr/>
        <a:lstStyle/>
        <a:p>
          <a:endParaRPr lang="en-US"/>
        </a:p>
      </dgm:t>
    </dgm:pt>
    <dgm:pt modelId="{7DBE8686-B63C-42D3-851E-7605F4172B0C}" type="pres">
      <dgm:prSet presAssocID="{A0D83DD2-4AFD-4221-AD52-3B986C0E2ED1}" presName="Name0" presStyleCnt="0">
        <dgm:presLayoutVars>
          <dgm:dir/>
          <dgm:animLvl val="lvl"/>
          <dgm:resizeHandles val="exact"/>
        </dgm:presLayoutVars>
      </dgm:prSet>
      <dgm:spPr/>
    </dgm:pt>
    <dgm:pt modelId="{6036DA66-2510-4BF1-9D93-0AD8B4156E48}" type="pres">
      <dgm:prSet presAssocID="{A0D83DD2-4AFD-4221-AD52-3B986C0E2ED1}" presName="tSp" presStyleCnt="0"/>
      <dgm:spPr/>
    </dgm:pt>
    <dgm:pt modelId="{A296C5DB-4A89-40E6-9A41-4E62CC4DF046}" type="pres">
      <dgm:prSet presAssocID="{A0D83DD2-4AFD-4221-AD52-3B986C0E2ED1}" presName="bSp" presStyleCnt="0"/>
      <dgm:spPr/>
    </dgm:pt>
    <dgm:pt modelId="{3E93A34F-DA13-430B-AA27-2C6F2A178384}" type="pres">
      <dgm:prSet presAssocID="{A0D83DD2-4AFD-4221-AD52-3B986C0E2ED1}" presName="process" presStyleCnt="0"/>
      <dgm:spPr/>
    </dgm:pt>
    <dgm:pt modelId="{C91B4A25-6DAE-491D-95EE-E504A16E9327}" type="pres">
      <dgm:prSet presAssocID="{BD547FB5-5778-4FD6-B9A7-FC787A56D55D}" presName="composite1" presStyleCnt="0"/>
      <dgm:spPr/>
    </dgm:pt>
    <dgm:pt modelId="{36CA1A45-7A86-4A4A-AC8E-97625E6D991D}" type="pres">
      <dgm:prSet presAssocID="{BD547FB5-5778-4FD6-B9A7-FC787A56D55D}" presName="dummyNode1" presStyleLbl="node1" presStyleIdx="0" presStyleCnt="3"/>
      <dgm:spPr/>
    </dgm:pt>
    <dgm:pt modelId="{FBB564A4-8BFF-4284-8CFA-50FBABDD5571}" type="pres">
      <dgm:prSet presAssocID="{BD547FB5-5778-4FD6-B9A7-FC787A56D55D}" presName="childNode1" presStyleLbl="bgAcc1" presStyleIdx="0" presStyleCnt="3" custScaleX="131297" custScaleY="103493" custLinFactNeighborY="6197">
        <dgm:presLayoutVars>
          <dgm:bulletEnabled val="1"/>
        </dgm:presLayoutVars>
      </dgm:prSet>
      <dgm:spPr/>
    </dgm:pt>
    <dgm:pt modelId="{8492210A-F70E-41F0-95B5-78D193A84154}" type="pres">
      <dgm:prSet presAssocID="{BD547FB5-5778-4FD6-B9A7-FC787A56D55D}" presName="childNode1tx" presStyleLbl="bgAcc1" presStyleIdx="0" presStyleCnt="3">
        <dgm:presLayoutVars>
          <dgm:bulletEnabled val="1"/>
        </dgm:presLayoutVars>
      </dgm:prSet>
      <dgm:spPr/>
    </dgm:pt>
    <dgm:pt modelId="{B0811B52-43E1-4749-95A3-A7244E6A44BC}" type="pres">
      <dgm:prSet presAssocID="{BD547FB5-5778-4FD6-B9A7-FC787A56D55D}" presName="parentNode1" presStyleLbl="node1" presStyleIdx="0" presStyleCnt="3" custScaleX="59401" custScaleY="77256" custLinFactNeighborX="958" custLinFactNeighborY="47717">
        <dgm:presLayoutVars>
          <dgm:chMax val="1"/>
          <dgm:bulletEnabled val="1"/>
        </dgm:presLayoutVars>
      </dgm:prSet>
      <dgm:spPr/>
    </dgm:pt>
    <dgm:pt modelId="{EF703F28-0011-4BE5-AD28-E504861D02DB}" type="pres">
      <dgm:prSet presAssocID="{BD547FB5-5778-4FD6-B9A7-FC787A56D55D}" presName="connSite1" presStyleCnt="0"/>
      <dgm:spPr/>
    </dgm:pt>
    <dgm:pt modelId="{3B4856A6-DBE1-4791-988D-2EBC754C4AC9}" type="pres">
      <dgm:prSet presAssocID="{DDAD42AC-08AD-4162-8F93-50FA97F785E2}" presName="Name9" presStyleLbl="sibTrans2D1" presStyleIdx="0" presStyleCnt="2" custLinFactNeighborY="-5149"/>
      <dgm:spPr/>
    </dgm:pt>
    <dgm:pt modelId="{BB11DA31-3B0B-451E-8361-339C08685BB5}" type="pres">
      <dgm:prSet presAssocID="{21F5DFA5-62AE-4562-A9B5-0C198F5AB56A}" presName="composite2" presStyleCnt="0"/>
      <dgm:spPr/>
    </dgm:pt>
    <dgm:pt modelId="{7D7919CE-BA62-4123-96FD-74ACAF8EFA7A}" type="pres">
      <dgm:prSet presAssocID="{21F5DFA5-62AE-4562-A9B5-0C198F5AB56A}" presName="dummyNode2" presStyleLbl="node1" presStyleIdx="0" presStyleCnt="3"/>
      <dgm:spPr/>
    </dgm:pt>
    <dgm:pt modelId="{50AFE46B-54BD-4C0D-9DD3-9A1F14DD94A4}" type="pres">
      <dgm:prSet presAssocID="{21F5DFA5-62AE-4562-A9B5-0C198F5AB56A}" presName="childNode2" presStyleLbl="bgAcc1" presStyleIdx="1" presStyleCnt="3" custScaleX="132168" custScaleY="116366" custLinFactNeighborX="341" custLinFactNeighborY="-9915">
        <dgm:presLayoutVars>
          <dgm:bulletEnabled val="1"/>
        </dgm:presLayoutVars>
      </dgm:prSet>
      <dgm:spPr/>
    </dgm:pt>
    <dgm:pt modelId="{BE80546F-43CB-4528-9B98-7F1C1823EDF4}" type="pres">
      <dgm:prSet presAssocID="{21F5DFA5-62AE-4562-A9B5-0C198F5AB56A}" presName="childNode2tx" presStyleLbl="bgAcc1" presStyleIdx="1" presStyleCnt="3">
        <dgm:presLayoutVars>
          <dgm:bulletEnabled val="1"/>
        </dgm:presLayoutVars>
      </dgm:prSet>
      <dgm:spPr/>
    </dgm:pt>
    <dgm:pt modelId="{601D8ADD-1405-4139-989C-1B7A495A6599}" type="pres">
      <dgm:prSet presAssocID="{21F5DFA5-62AE-4562-A9B5-0C198F5AB56A}" presName="parentNode2" presStyleLbl="node1" presStyleIdx="1" presStyleCnt="3" custScaleX="59935" custScaleY="60876" custLinFactNeighborX="767" custLinFactNeighborY="-36149">
        <dgm:presLayoutVars>
          <dgm:chMax val="0"/>
          <dgm:bulletEnabled val="1"/>
        </dgm:presLayoutVars>
      </dgm:prSet>
      <dgm:spPr/>
    </dgm:pt>
    <dgm:pt modelId="{CE0E7CEE-DCE2-401A-951A-093761065C4E}" type="pres">
      <dgm:prSet presAssocID="{21F5DFA5-62AE-4562-A9B5-0C198F5AB56A}" presName="connSite2" presStyleCnt="0"/>
      <dgm:spPr/>
    </dgm:pt>
    <dgm:pt modelId="{E3A654EE-61DC-4700-BEBC-465555683B7E}" type="pres">
      <dgm:prSet presAssocID="{27C16A44-BF03-4A6B-AA55-3BA2BD5EF150}" presName="Name18" presStyleLbl="sibTrans2D1" presStyleIdx="1" presStyleCnt="2"/>
      <dgm:spPr/>
    </dgm:pt>
    <dgm:pt modelId="{115F3709-AA2A-48B0-8544-D231B915F3E6}" type="pres">
      <dgm:prSet presAssocID="{A663CD2D-7D88-4D53-9433-A2FB0439FC5A}" presName="composite1" presStyleCnt="0"/>
      <dgm:spPr/>
    </dgm:pt>
    <dgm:pt modelId="{2E5C3536-9739-4745-BDCF-F6E624539ED7}" type="pres">
      <dgm:prSet presAssocID="{A663CD2D-7D88-4D53-9433-A2FB0439FC5A}" presName="dummyNode1" presStyleLbl="node1" presStyleIdx="1" presStyleCnt="3"/>
      <dgm:spPr/>
    </dgm:pt>
    <dgm:pt modelId="{7ED2C084-64BC-4D38-8EFE-F4AA93E597C8}" type="pres">
      <dgm:prSet presAssocID="{A663CD2D-7D88-4D53-9433-A2FB0439FC5A}" presName="childNode1" presStyleLbl="bgAcc1" presStyleIdx="2" presStyleCnt="3" custScaleX="139065" custScaleY="133758" custLinFactNeighborY="-22946">
        <dgm:presLayoutVars>
          <dgm:bulletEnabled val="1"/>
        </dgm:presLayoutVars>
      </dgm:prSet>
      <dgm:spPr/>
    </dgm:pt>
    <dgm:pt modelId="{63AF1706-877D-4A78-BE45-DCD2AFA05793}" type="pres">
      <dgm:prSet presAssocID="{A663CD2D-7D88-4D53-9433-A2FB0439FC5A}" presName="childNode1tx" presStyleLbl="bgAcc1" presStyleIdx="2" presStyleCnt="3">
        <dgm:presLayoutVars>
          <dgm:bulletEnabled val="1"/>
        </dgm:presLayoutVars>
      </dgm:prSet>
      <dgm:spPr/>
    </dgm:pt>
    <dgm:pt modelId="{1A09F9A8-869F-49F9-83FF-39D5B1BFABCD}" type="pres">
      <dgm:prSet presAssocID="{A663CD2D-7D88-4D53-9433-A2FB0439FC5A}" presName="parentNode1" presStyleLbl="node1" presStyleIdx="2" presStyleCnt="3" custScaleX="66166" custScaleY="75764" custLinFactNeighborX="3833" custLinFactNeighborY="-11804">
        <dgm:presLayoutVars>
          <dgm:chMax val="1"/>
          <dgm:bulletEnabled val="1"/>
        </dgm:presLayoutVars>
      </dgm:prSet>
      <dgm:spPr/>
    </dgm:pt>
    <dgm:pt modelId="{66FF1203-D29D-483A-AB07-34109D9611F2}" type="pres">
      <dgm:prSet presAssocID="{A663CD2D-7D88-4D53-9433-A2FB0439FC5A}" presName="connSite1" presStyleCnt="0"/>
      <dgm:spPr/>
    </dgm:pt>
  </dgm:ptLst>
  <dgm:cxnLst>
    <dgm:cxn modelId="{F7254D03-EDC1-4260-B252-223A88E3883C}" type="presOf" srcId="{3C0ED4A4-EB84-43D3-A64E-4CABC973CE5F}" destId="{50AFE46B-54BD-4C0D-9DD3-9A1F14DD94A4}" srcOrd="0" destOrd="2" presId="urn:microsoft.com/office/officeart/2005/8/layout/hProcess4"/>
    <dgm:cxn modelId="{1154A603-7DEB-4B91-A3F3-463A039A395D}" srcId="{21F5DFA5-62AE-4562-A9B5-0C198F5AB56A}" destId="{190DBA03-352D-4A99-A543-C4CC29E63E14}" srcOrd="1" destOrd="0" parTransId="{4A1678EF-E02B-4F7E-8886-58C8B7BDE3E6}" sibTransId="{C0B1DB3F-0703-4252-91D2-8BA887ED4681}"/>
    <dgm:cxn modelId="{C6695304-A67B-479F-B674-298EAD699746}" type="presOf" srcId="{DE4C8C33-CD2C-425D-B06B-49689A258768}" destId="{50AFE46B-54BD-4C0D-9DD3-9A1F14DD94A4}" srcOrd="0" destOrd="0" presId="urn:microsoft.com/office/officeart/2005/8/layout/hProcess4"/>
    <dgm:cxn modelId="{87E09A06-6A7A-45DB-91D3-724BD720BC36}" srcId="{BD547FB5-5778-4FD6-B9A7-FC787A56D55D}" destId="{47D7ACD4-A629-4956-8591-75E5A7F6982E}" srcOrd="4" destOrd="0" parTransId="{1D3354A2-5B74-4C96-A99D-4193BB91154A}" sibTransId="{D01FA472-D3EB-4C59-87BE-A4E6F4BD5F6E}"/>
    <dgm:cxn modelId="{4D624308-230D-48F9-A3E9-B505295C7EC7}" type="presOf" srcId="{47D7ACD4-A629-4956-8591-75E5A7F6982E}" destId="{FBB564A4-8BFF-4284-8CFA-50FBABDD5571}" srcOrd="0" destOrd="4" presId="urn:microsoft.com/office/officeart/2005/8/layout/hProcess4"/>
    <dgm:cxn modelId="{0DAE9B0B-21E7-459D-8EB1-544FBDDC17B7}" type="presOf" srcId="{DDAD42AC-08AD-4162-8F93-50FA97F785E2}" destId="{3B4856A6-DBE1-4791-988D-2EBC754C4AC9}" srcOrd="0" destOrd="0" presId="urn:microsoft.com/office/officeart/2005/8/layout/hProcess4"/>
    <dgm:cxn modelId="{74A8E019-10D3-44BB-B0DA-F5CBA6EB807C}" type="presOf" srcId="{DBBCE0F0-39AB-42AA-B6D6-0767214276F7}" destId="{63AF1706-877D-4A78-BE45-DCD2AFA05793}" srcOrd="1" destOrd="3" presId="urn:microsoft.com/office/officeart/2005/8/layout/hProcess4"/>
    <dgm:cxn modelId="{1CD6491E-5AE9-4888-BB49-B0E13B291408}" type="presOf" srcId="{C9D38391-44EF-4064-8C24-EBC0E6EEA642}" destId="{BE80546F-43CB-4528-9B98-7F1C1823EDF4}" srcOrd="1" destOrd="3" presId="urn:microsoft.com/office/officeart/2005/8/layout/hProcess4"/>
    <dgm:cxn modelId="{C8D9B122-C87A-4F2A-B98E-173C5E0B404D}" type="presOf" srcId="{6201299D-D026-45E4-9D20-F65CA41FB933}" destId="{FBB564A4-8BFF-4284-8CFA-50FBABDD5571}" srcOrd="0" destOrd="3" presId="urn:microsoft.com/office/officeart/2005/8/layout/hProcess4"/>
    <dgm:cxn modelId="{B8403223-777B-40E4-A3C1-D9C7D61DC8DB}" type="presOf" srcId="{3713194D-7E5E-4129-BC94-F6D42C8DBBBD}" destId="{FBB564A4-8BFF-4284-8CFA-50FBABDD5571}" srcOrd="0" destOrd="0" presId="urn:microsoft.com/office/officeart/2005/8/layout/hProcess4"/>
    <dgm:cxn modelId="{BB0B0825-6F4F-4CFA-B857-9130A799CF84}" type="presOf" srcId="{EEB5EA31-07AE-49D0-AD42-0FAF5239BD1D}" destId="{FBB564A4-8BFF-4284-8CFA-50FBABDD5571}" srcOrd="0" destOrd="1" presId="urn:microsoft.com/office/officeart/2005/8/layout/hProcess4"/>
    <dgm:cxn modelId="{8C435C28-B826-462A-A7DB-0E9C731FC60F}" type="presOf" srcId="{21F5DFA5-62AE-4562-A9B5-0C198F5AB56A}" destId="{601D8ADD-1405-4139-989C-1B7A495A6599}" srcOrd="0" destOrd="0" presId="urn:microsoft.com/office/officeart/2005/8/layout/hProcess4"/>
    <dgm:cxn modelId="{0F2E2D2A-EF04-471E-9674-E24D06F5496C}" srcId="{BD547FB5-5778-4FD6-B9A7-FC787A56D55D}" destId="{6201299D-D026-45E4-9D20-F65CA41FB933}" srcOrd="3" destOrd="0" parTransId="{7BFBE517-E854-4996-B289-466C8EE50350}" sibTransId="{928CD39C-7F3C-4C4B-A70D-2F9AD8DABB4E}"/>
    <dgm:cxn modelId="{E55E342A-A270-4274-A20B-4E45810C7349}" srcId="{A663CD2D-7D88-4D53-9433-A2FB0439FC5A}" destId="{DBBCE0F0-39AB-42AA-B6D6-0767214276F7}" srcOrd="3" destOrd="0" parTransId="{53FBBA74-FDFC-4407-A1AC-CB951F79BF68}" sibTransId="{178CAC70-9B1C-4516-BAD8-7B6309D25D49}"/>
    <dgm:cxn modelId="{CF278F2C-77B2-4749-978D-7956717E2742}" type="presOf" srcId="{190DBA03-352D-4A99-A543-C4CC29E63E14}" destId="{BE80546F-43CB-4528-9B98-7F1C1823EDF4}" srcOrd="1" destOrd="1" presId="urn:microsoft.com/office/officeart/2005/8/layout/hProcess4"/>
    <dgm:cxn modelId="{A9FD982D-B280-470C-97E7-52A56FAA08C1}" type="presOf" srcId="{F48D454D-EFCF-458C-A7A7-15541E88C641}" destId="{FBB564A4-8BFF-4284-8CFA-50FBABDD5571}" srcOrd="0" destOrd="5" presId="urn:microsoft.com/office/officeart/2005/8/layout/hProcess4"/>
    <dgm:cxn modelId="{2517AF31-5666-483A-8D94-1A945DCF5926}" srcId="{A663CD2D-7D88-4D53-9433-A2FB0439FC5A}" destId="{9F883DF9-5277-48AE-8FE1-1BFBF513A8F8}" srcOrd="1" destOrd="0" parTransId="{921F0356-8A4B-4338-914B-A9DE3AD1175F}" sibTransId="{F650B6A3-773F-4F2A-B6CB-8C3A4BFCE93F}"/>
    <dgm:cxn modelId="{42B8135B-B93D-430B-8F1F-9AC79737769A}" type="presOf" srcId="{47D7ACD4-A629-4956-8591-75E5A7F6982E}" destId="{8492210A-F70E-41F0-95B5-78D193A84154}" srcOrd="1" destOrd="4" presId="urn:microsoft.com/office/officeart/2005/8/layout/hProcess4"/>
    <dgm:cxn modelId="{478FEB5E-81A1-440C-AE2D-4D6110E50ECF}" srcId="{A663CD2D-7D88-4D53-9433-A2FB0439FC5A}" destId="{2D074B17-5A77-4369-AC84-CEF80265C5C4}" srcOrd="2" destOrd="0" parTransId="{35A19A92-D022-41E6-88FA-E9A37B78FA30}" sibTransId="{CB1FCEFC-D1D0-4822-A82E-73117B1D504E}"/>
    <dgm:cxn modelId="{657AFB5F-DA2C-431D-911F-F403CF132D02}" type="presOf" srcId="{EEB5EA31-07AE-49D0-AD42-0FAF5239BD1D}" destId="{8492210A-F70E-41F0-95B5-78D193A84154}" srcOrd="1" destOrd="1" presId="urn:microsoft.com/office/officeart/2005/8/layout/hProcess4"/>
    <dgm:cxn modelId="{A92C2A64-1B57-481B-BF1E-953803E7EA46}" type="presOf" srcId="{6201299D-D026-45E4-9D20-F65CA41FB933}" destId="{8492210A-F70E-41F0-95B5-78D193A84154}" srcOrd="1" destOrd="3" presId="urn:microsoft.com/office/officeart/2005/8/layout/hProcess4"/>
    <dgm:cxn modelId="{0CB8E068-23DB-40FD-AC45-DA8E3AAE9C21}" srcId="{A0D83DD2-4AFD-4221-AD52-3B986C0E2ED1}" destId="{BD547FB5-5778-4FD6-B9A7-FC787A56D55D}" srcOrd="0" destOrd="0" parTransId="{F97A3E76-F8CC-4863-B9B4-BE69AA110959}" sibTransId="{DDAD42AC-08AD-4162-8F93-50FA97F785E2}"/>
    <dgm:cxn modelId="{E0BA3D51-D0D1-495D-8E43-C373A3583829}" srcId="{21F5DFA5-62AE-4562-A9B5-0C198F5AB56A}" destId="{C9D38391-44EF-4064-8C24-EBC0E6EEA642}" srcOrd="3" destOrd="0" parTransId="{5DCC18FA-9CD9-46FC-9DB4-AD9DE2D11CC1}" sibTransId="{6FAB13B4-379D-4697-B549-4D2F4457C6FB}"/>
    <dgm:cxn modelId="{B9223D52-6F41-48FC-8F97-68D3238C0D6B}" srcId="{21F5DFA5-62AE-4562-A9B5-0C198F5AB56A}" destId="{3C0ED4A4-EB84-43D3-A64E-4CABC973CE5F}" srcOrd="2" destOrd="0" parTransId="{CEF468C5-19D8-4B52-999A-87427557E7FC}" sibTransId="{F712EA72-A822-4D22-8089-ABD19E02DFD3}"/>
    <dgm:cxn modelId="{EF180954-DBE4-4EE5-A8F9-8B5E41EF87FE}" type="presOf" srcId="{3C0ED4A4-EB84-43D3-A64E-4CABC973CE5F}" destId="{BE80546F-43CB-4528-9B98-7F1C1823EDF4}" srcOrd="1" destOrd="2" presId="urn:microsoft.com/office/officeart/2005/8/layout/hProcess4"/>
    <dgm:cxn modelId="{A49C0D76-A1CC-4A88-99EA-E4733B552AA4}" srcId="{BD547FB5-5778-4FD6-B9A7-FC787A56D55D}" destId="{EEB5EA31-07AE-49D0-AD42-0FAF5239BD1D}" srcOrd="1" destOrd="0" parTransId="{89544918-75E9-4A95-8F1A-F7E12DDD4967}" sibTransId="{C19C128F-9613-4120-B84F-0AD11528DC46}"/>
    <dgm:cxn modelId="{8E28DF59-B29B-4F9E-ADC6-81044E19BC21}" type="presOf" srcId="{2D074B17-5A77-4369-AC84-CEF80265C5C4}" destId="{63AF1706-877D-4A78-BE45-DCD2AFA05793}" srcOrd="1" destOrd="2" presId="urn:microsoft.com/office/officeart/2005/8/layout/hProcess4"/>
    <dgm:cxn modelId="{1865125A-D465-4334-871C-BE46A6403219}" srcId="{A0D83DD2-4AFD-4221-AD52-3B986C0E2ED1}" destId="{A663CD2D-7D88-4D53-9433-A2FB0439FC5A}" srcOrd="2" destOrd="0" parTransId="{6322BF2B-B86C-428D-A281-2BAB538D5375}" sibTransId="{ED0840B2-6015-44AB-9497-362CFEC2BE6C}"/>
    <dgm:cxn modelId="{AB384C7E-1FA5-45C0-B2B1-1D1FE1B92641}" type="presOf" srcId="{C6FF0C23-92DD-42E1-B141-C178D8175ABB}" destId="{7ED2C084-64BC-4D38-8EFE-F4AA93E597C8}" srcOrd="0" destOrd="4" presId="urn:microsoft.com/office/officeart/2005/8/layout/hProcess4"/>
    <dgm:cxn modelId="{F43ED98A-8A5A-4DEA-8D95-41831E5CB578}" type="presOf" srcId="{C9D38391-44EF-4064-8C24-EBC0E6EEA642}" destId="{50AFE46B-54BD-4C0D-9DD3-9A1F14DD94A4}" srcOrd="0" destOrd="3" presId="urn:microsoft.com/office/officeart/2005/8/layout/hProcess4"/>
    <dgm:cxn modelId="{C24F008E-0D57-4EF1-ADA6-D02E1D459539}" srcId="{A663CD2D-7D88-4D53-9433-A2FB0439FC5A}" destId="{C6FF0C23-92DD-42E1-B141-C178D8175ABB}" srcOrd="4" destOrd="0" parTransId="{3E859C68-223D-468A-9F12-F2BAFAAFADD4}" sibTransId="{9A571111-2083-4E77-A675-FEF40054A895}"/>
    <dgm:cxn modelId="{836F0391-CC70-441C-ACB7-AC2D2CCD0E7D}" type="presOf" srcId="{27C16A44-BF03-4A6B-AA55-3BA2BD5EF150}" destId="{E3A654EE-61DC-4700-BEBC-465555683B7E}" srcOrd="0" destOrd="0" presId="urn:microsoft.com/office/officeart/2005/8/layout/hProcess4"/>
    <dgm:cxn modelId="{A4F1DE9A-8D17-4BBD-9330-03D6A23B38A1}" type="presOf" srcId="{A663CD2D-7D88-4D53-9433-A2FB0439FC5A}" destId="{1A09F9A8-869F-49F9-83FF-39D5B1BFABCD}" srcOrd="0" destOrd="0" presId="urn:microsoft.com/office/officeart/2005/8/layout/hProcess4"/>
    <dgm:cxn modelId="{C352F89A-EF03-4B8B-AEAE-460785A9B843}" type="presOf" srcId="{C573DDAB-4A96-4F09-988D-6AE007C0E74F}" destId="{50AFE46B-54BD-4C0D-9DD3-9A1F14DD94A4}" srcOrd="0" destOrd="4" presId="urn:microsoft.com/office/officeart/2005/8/layout/hProcess4"/>
    <dgm:cxn modelId="{8C4ADD9E-F99B-4AC1-BA41-4A49C90E5701}" type="presOf" srcId="{190DBA03-352D-4A99-A543-C4CC29E63E14}" destId="{50AFE46B-54BD-4C0D-9DD3-9A1F14DD94A4}" srcOrd="0" destOrd="1" presId="urn:microsoft.com/office/officeart/2005/8/layout/hProcess4"/>
    <dgm:cxn modelId="{AEEAFF9F-5B68-4BCE-AE0A-38B983FDE80D}" srcId="{BD547FB5-5778-4FD6-B9A7-FC787A56D55D}" destId="{3713194D-7E5E-4129-BC94-F6D42C8DBBBD}" srcOrd="0" destOrd="0" parTransId="{766D07DC-0FE0-42C2-B33E-B1AA071A82CF}" sibTransId="{1B1033DB-FE85-43FD-95B8-7E278BAFB718}"/>
    <dgm:cxn modelId="{D0FD48A3-666E-4798-9ED1-8398B92CDB30}" type="presOf" srcId="{27C3FC88-E23D-492C-B05B-00B2A9CEF2B0}" destId="{63AF1706-877D-4A78-BE45-DCD2AFA05793}" srcOrd="1" destOrd="0" presId="urn:microsoft.com/office/officeart/2005/8/layout/hProcess4"/>
    <dgm:cxn modelId="{075571A6-2450-4023-9CD5-8FFD501B7188}" type="presOf" srcId="{AE41BF06-5CC1-4BF5-9F1C-8B1B82BE12D4}" destId="{FBB564A4-8BFF-4284-8CFA-50FBABDD5571}" srcOrd="0" destOrd="2" presId="urn:microsoft.com/office/officeart/2005/8/layout/hProcess4"/>
    <dgm:cxn modelId="{CDFA26A7-A856-4B4A-AE03-F66709F14B64}" type="presOf" srcId="{A0D83DD2-4AFD-4221-AD52-3B986C0E2ED1}" destId="{7DBE8686-B63C-42D3-851E-7605F4172B0C}" srcOrd="0" destOrd="0" presId="urn:microsoft.com/office/officeart/2005/8/layout/hProcess4"/>
    <dgm:cxn modelId="{B206EDBE-E08A-4B2A-ABAE-77B8152CC39A}" type="presOf" srcId="{C573DDAB-4A96-4F09-988D-6AE007C0E74F}" destId="{BE80546F-43CB-4528-9B98-7F1C1823EDF4}" srcOrd="1" destOrd="4" presId="urn:microsoft.com/office/officeart/2005/8/layout/hProcess4"/>
    <dgm:cxn modelId="{240C84BF-10FE-48B7-8E58-DDEAF7A5D4F8}" type="presOf" srcId="{27C3FC88-E23D-492C-B05B-00B2A9CEF2B0}" destId="{7ED2C084-64BC-4D38-8EFE-F4AA93E597C8}" srcOrd="0" destOrd="0" presId="urn:microsoft.com/office/officeart/2005/8/layout/hProcess4"/>
    <dgm:cxn modelId="{630DD0C0-D2DB-42D6-BB65-F8345EB04A99}" type="presOf" srcId="{9F883DF9-5277-48AE-8FE1-1BFBF513A8F8}" destId="{63AF1706-877D-4A78-BE45-DCD2AFA05793}" srcOrd="1" destOrd="1" presId="urn:microsoft.com/office/officeart/2005/8/layout/hProcess4"/>
    <dgm:cxn modelId="{80849CC5-B6BB-46C0-9C5A-EEB3664D09BA}" srcId="{BD547FB5-5778-4FD6-B9A7-FC787A56D55D}" destId="{F48D454D-EFCF-458C-A7A7-15541E88C641}" srcOrd="5" destOrd="0" parTransId="{6D635E68-E26C-4BC9-A072-D751444A0BBF}" sibTransId="{0A9BF744-BCA5-4291-BB25-4BF3D235D8B7}"/>
    <dgm:cxn modelId="{3A45DFC9-536A-4226-BC30-2BD7B66852B9}" type="presOf" srcId="{BD547FB5-5778-4FD6-B9A7-FC787A56D55D}" destId="{B0811B52-43E1-4749-95A3-A7244E6A44BC}" srcOrd="0" destOrd="0" presId="urn:microsoft.com/office/officeart/2005/8/layout/hProcess4"/>
    <dgm:cxn modelId="{2C7AFDCA-C623-42AC-9C9B-9A685AC5C1F9}" type="presOf" srcId="{DBBCE0F0-39AB-42AA-B6D6-0767214276F7}" destId="{7ED2C084-64BC-4D38-8EFE-F4AA93E597C8}" srcOrd="0" destOrd="3" presId="urn:microsoft.com/office/officeart/2005/8/layout/hProcess4"/>
    <dgm:cxn modelId="{52F075D0-F7BA-40FA-9572-FAFBBD076C5C}" type="presOf" srcId="{AE41BF06-5CC1-4BF5-9F1C-8B1B82BE12D4}" destId="{8492210A-F70E-41F0-95B5-78D193A84154}" srcOrd="1" destOrd="2" presId="urn:microsoft.com/office/officeart/2005/8/layout/hProcess4"/>
    <dgm:cxn modelId="{BA7E6DD2-C25C-46DE-A2DF-9FBFD286489B}" type="presOf" srcId="{F48D454D-EFCF-458C-A7A7-15541E88C641}" destId="{8492210A-F70E-41F0-95B5-78D193A84154}" srcOrd="1" destOrd="5" presId="urn:microsoft.com/office/officeart/2005/8/layout/hProcess4"/>
    <dgm:cxn modelId="{EFF9C7D8-35EF-40CF-8E6E-0C49C3AE86FB}" type="presOf" srcId="{9F883DF9-5277-48AE-8FE1-1BFBF513A8F8}" destId="{7ED2C084-64BC-4D38-8EFE-F4AA93E597C8}" srcOrd="0" destOrd="1" presId="urn:microsoft.com/office/officeart/2005/8/layout/hProcess4"/>
    <dgm:cxn modelId="{B60F2DE0-687C-4A91-B1AF-A83A7C58BCDB}" type="presOf" srcId="{2D074B17-5A77-4369-AC84-CEF80265C5C4}" destId="{7ED2C084-64BC-4D38-8EFE-F4AA93E597C8}" srcOrd="0" destOrd="2" presId="urn:microsoft.com/office/officeart/2005/8/layout/hProcess4"/>
    <dgm:cxn modelId="{15A487E6-8A52-4455-AAE6-A3C9FEE76039}" srcId="{BD547FB5-5778-4FD6-B9A7-FC787A56D55D}" destId="{AE41BF06-5CC1-4BF5-9F1C-8B1B82BE12D4}" srcOrd="2" destOrd="0" parTransId="{B88B292F-74D9-4F66-9D2B-9330F418F244}" sibTransId="{86635B35-576B-4085-A736-1B7682F9101D}"/>
    <dgm:cxn modelId="{1F7272EA-E7EC-44DA-AB5F-25E5C6DF04D5}" type="presOf" srcId="{C6FF0C23-92DD-42E1-B141-C178D8175ABB}" destId="{63AF1706-877D-4A78-BE45-DCD2AFA05793}" srcOrd="1" destOrd="4" presId="urn:microsoft.com/office/officeart/2005/8/layout/hProcess4"/>
    <dgm:cxn modelId="{166DEDEB-8CEE-47AC-A53D-B0363167F283}" srcId="{21F5DFA5-62AE-4562-A9B5-0C198F5AB56A}" destId="{C573DDAB-4A96-4F09-988D-6AE007C0E74F}" srcOrd="4" destOrd="0" parTransId="{CE0488D3-F876-4EDC-962B-87FE68562CE8}" sibTransId="{66B00F1E-B025-4DC0-AC39-6A07399695F5}"/>
    <dgm:cxn modelId="{BF9FABF4-E895-428A-861A-5759081FAD18}" type="presOf" srcId="{3713194D-7E5E-4129-BC94-F6D42C8DBBBD}" destId="{8492210A-F70E-41F0-95B5-78D193A84154}" srcOrd="1" destOrd="0" presId="urn:microsoft.com/office/officeart/2005/8/layout/hProcess4"/>
    <dgm:cxn modelId="{8056B9F6-4A5E-4731-BA74-616392543845}" srcId="{21F5DFA5-62AE-4562-A9B5-0C198F5AB56A}" destId="{DE4C8C33-CD2C-425D-B06B-49689A258768}" srcOrd="0" destOrd="0" parTransId="{EE95B130-6CC4-442C-B23C-35335F6A5E89}" sibTransId="{150DD774-598F-4DC3-A6CA-E513ECDA78B7}"/>
    <dgm:cxn modelId="{BAB9F5F8-6268-4A89-B9B3-36564AF0ABF3}" srcId="{A0D83DD2-4AFD-4221-AD52-3B986C0E2ED1}" destId="{21F5DFA5-62AE-4562-A9B5-0C198F5AB56A}" srcOrd="1" destOrd="0" parTransId="{207BF5DC-4E83-400A-AECB-B4537D88CBF7}" sibTransId="{27C16A44-BF03-4A6B-AA55-3BA2BD5EF150}"/>
    <dgm:cxn modelId="{435EDFFA-5D7A-4F75-A7E2-5A4CB4A4FB45}" type="presOf" srcId="{DE4C8C33-CD2C-425D-B06B-49689A258768}" destId="{BE80546F-43CB-4528-9B98-7F1C1823EDF4}" srcOrd="1" destOrd="0" presId="urn:microsoft.com/office/officeart/2005/8/layout/hProcess4"/>
    <dgm:cxn modelId="{27817FFC-1763-4601-996F-56A13ABB5E4C}" srcId="{A663CD2D-7D88-4D53-9433-A2FB0439FC5A}" destId="{27C3FC88-E23D-492C-B05B-00B2A9CEF2B0}" srcOrd="0" destOrd="0" parTransId="{4713687E-5E8A-4C41-8FA2-7D244888D3C4}" sibTransId="{528920A5-7912-4DBE-9506-22F16CF371BC}"/>
    <dgm:cxn modelId="{66BDCA31-36C9-4D15-9DCB-F64F941513A0}" type="presParOf" srcId="{7DBE8686-B63C-42D3-851E-7605F4172B0C}" destId="{6036DA66-2510-4BF1-9D93-0AD8B4156E48}" srcOrd="0" destOrd="0" presId="urn:microsoft.com/office/officeart/2005/8/layout/hProcess4"/>
    <dgm:cxn modelId="{F8909DE3-AA60-4F69-ACFB-DAAA980EE8E5}" type="presParOf" srcId="{7DBE8686-B63C-42D3-851E-7605F4172B0C}" destId="{A296C5DB-4A89-40E6-9A41-4E62CC4DF046}" srcOrd="1" destOrd="0" presId="urn:microsoft.com/office/officeart/2005/8/layout/hProcess4"/>
    <dgm:cxn modelId="{F4C1D183-6B5C-45E8-B493-1994FEA8D75B}" type="presParOf" srcId="{7DBE8686-B63C-42D3-851E-7605F4172B0C}" destId="{3E93A34F-DA13-430B-AA27-2C6F2A178384}" srcOrd="2" destOrd="0" presId="urn:microsoft.com/office/officeart/2005/8/layout/hProcess4"/>
    <dgm:cxn modelId="{3F3792EC-455B-49E5-891A-37804A3AAE33}" type="presParOf" srcId="{3E93A34F-DA13-430B-AA27-2C6F2A178384}" destId="{C91B4A25-6DAE-491D-95EE-E504A16E9327}" srcOrd="0" destOrd="0" presId="urn:microsoft.com/office/officeart/2005/8/layout/hProcess4"/>
    <dgm:cxn modelId="{A67232D7-F6C9-4172-9F16-7176335972B7}" type="presParOf" srcId="{C91B4A25-6DAE-491D-95EE-E504A16E9327}" destId="{36CA1A45-7A86-4A4A-AC8E-97625E6D991D}" srcOrd="0" destOrd="0" presId="urn:microsoft.com/office/officeart/2005/8/layout/hProcess4"/>
    <dgm:cxn modelId="{F50D9818-DEB1-4E18-91B3-72D75190184B}" type="presParOf" srcId="{C91B4A25-6DAE-491D-95EE-E504A16E9327}" destId="{FBB564A4-8BFF-4284-8CFA-50FBABDD5571}" srcOrd="1" destOrd="0" presId="urn:microsoft.com/office/officeart/2005/8/layout/hProcess4"/>
    <dgm:cxn modelId="{389BB7D8-A2DB-4EB8-A33B-7DEB5F68DBDB}" type="presParOf" srcId="{C91B4A25-6DAE-491D-95EE-E504A16E9327}" destId="{8492210A-F70E-41F0-95B5-78D193A84154}" srcOrd="2" destOrd="0" presId="urn:microsoft.com/office/officeart/2005/8/layout/hProcess4"/>
    <dgm:cxn modelId="{00A81577-1A26-454A-85E2-2602E36960F8}" type="presParOf" srcId="{C91B4A25-6DAE-491D-95EE-E504A16E9327}" destId="{B0811B52-43E1-4749-95A3-A7244E6A44BC}" srcOrd="3" destOrd="0" presId="urn:microsoft.com/office/officeart/2005/8/layout/hProcess4"/>
    <dgm:cxn modelId="{26EA930E-39D9-4A2C-83CB-5517FEA41571}" type="presParOf" srcId="{C91B4A25-6DAE-491D-95EE-E504A16E9327}" destId="{EF703F28-0011-4BE5-AD28-E504861D02DB}" srcOrd="4" destOrd="0" presId="urn:microsoft.com/office/officeart/2005/8/layout/hProcess4"/>
    <dgm:cxn modelId="{ADDAEEC1-02C6-4E04-BE46-88AA5208F825}" type="presParOf" srcId="{3E93A34F-DA13-430B-AA27-2C6F2A178384}" destId="{3B4856A6-DBE1-4791-988D-2EBC754C4AC9}" srcOrd="1" destOrd="0" presId="urn:microsoft.com/office/officeart/2005/8/layout/hProcess4"/>
    <dgm:cxn modelId="{6EF353E2-2A58-4BEB-913B-BE790AD9D4F2}" type="presParOf" srcId="{3E93A34F-DA13-430B-AA27-2C6F2A178384}" destId="{BB11DA31-3B0B-451E-8361-339C08685BB5}" srcOrd="2" destOrd="0" presId="urn:microsoft.com/office/officeart/2005/8/layout/hProcess4"/>
    <dgm:cxn modelId="{7C04555B-D6FF-45D9-A891-62E7F963C56D}" type="presParOf" srcId="{BB11DA31-3B0B-451E-8361-339C08685BB5}" destId="{7D7919CE-BA62-4123-96FD-74ACAF8EFA7A}" srcOrd="0" destOrd="0" presId="urn:microsoft.com/office/officeart/2005/8/layout/hProcess4"/>
    <dgm:cxn modelId="{A92508F4-A379-4BB8-9FC6-4E45E2B04CC5}" type="presParOf" srcId="{BB11DA31-3B0B-451E-8361-339C08685BB5}" destId="{50AFE46B-54BD-4C0D-9DD3-9A1F14DD94A4}" srcOrd="1" destOrd="0" presId="urn:microsoft.com/office/officeart/2005/8/layout/hProcess4"/>
    <dgm:cxn modelId="{859AE40B-03EF-4B26-9190-A9626ACE4EB1}" type="presParOf" srcId="{BB11DA31-3B0B-451E-8361-339C08685BB5}" destId="{BE80546F-43CB-4528-9B98-7F1C1823EDF4}" srcOrd="2" destOrd="0" presId="urn:microsoft.com/office/officeart/2005/8/layout/hProcess4"/>
    <dgm:cxn modelId="{628A9274-0007-4C8A-BAA4-0B85C1B788DC}" type="presParOf" srcId="{BB11DA31-3B0B-451E-8361-339C08685BB5}" destId="{601D8ADD-1405-4139-989C-1B7A495A6599}" srcOrd="3" destOrd="0" presId="urn:microsoft.com/office/officeart/2005/8/layout/hProcess4"/>
    <dgm:cxn modelId="{E815B39A-1045-47BF-8C1C-6DF1EE62B9E4}" type="presParOf" srcId="{BB11DA31-3B0B-451E-8361-339C08685BB5}" destId="{CE0E7CEE-DCE2-401A-951A-093761065C4E}" srcOrd="4" destOrd="0" presId="urn:microsoft.com/office/officeart/2005/8/layout/hProcess4"/>
    <dgm:cxn modelId="{9F6C4E3D-CB61-4F40-A491-462A7DC54A3D}" type="presParOf" srcId="{3E93A34F-DA13-430B-AA27-2C6F2A178384}" destId="{E3A654EE-61DC-4700-BEBC-465555683B7E}" srcOrd="3" destOrd="0" presId="urn:microsoft.com/office/officeart/2005/8/layout/hProcess4"/>
    <dgm:cxn modelId="{E28C6EBD-CB2C-4248-8F27-6222355DB539}" type="presParOf" srcId="{3E93A34F-DA13-430B-AA27-2C6F2A178384}" destId="{115F3709-AA2A-48B0-8544-D231B915F3E6}" srcOrd="4" destOrd="0" presId="urn:microsoft.com/office/officeart/2005/8/layout/hProcess4"/>
    <dgm:cxn modelId="{9ADB7E41-E820-4971-9A03-81A472275A23}" type="presParOf" srcId="{115F3709-AA2A-48B0-8544-D231B915F3E6}" destId="{2E5C3536-9739-4745-BDCF-F6E624539ED7}" srcOrd="0" destOrd="0" presId="urn:microsoft.com/office/officeart/2005/8/layout/hProcess4"/>
    <dgm:cxn modelId="{49EFD0BA-D341-492B-980A-6C0D6AF1EBDE}" type="presParOf" srcId="{115F3709-AA2A-48B0-8544-D231B915F3E6}" destId="{7ED2C084-64BC-4D38-8EFE-F4AA93E597C8}" srcOrd="1" destOrd="0" presId="urn:microsoft.com/office/officeart/2005/8/layout/hProcess4"/>
    <dgm:cxn modelId="{78159362-16A9-43B7-9DBA-47E3DC26888E}" type="presParOf" srcId="{115F3709-AA2A-48B0-8544-D231B915F3E6}" destId="{63AF1706-877D-4A78-BE45-DCD2AFA05793}" srcOrd="2" destOrd="0" presId="urn:microsoft.com/office/officeart/2005/8/layout/hProcess4"/>
    <dgm:cxn modelId="{4954297C-A7B4-4F28-80B4-7B6BA7D34FBB}" type="presParOf" srcId="{115F3709-AA2A-48B0-8544-D231B915F3E6}" destId="{1A09F9A8-869F-49F9-83FF-39D5B1BFABCD}" srcOrd="3" destOrd="0" presId="urn:microsoft.com/office/officeart/2005/8/layout/hProcess4"/>
    <dgm:cxn modelId="{569718A4-9F66-4637-B0E4-0DD5607E92D1}" type="presParOf" srcId="{115F3709-AA2A-48B0-8544-D231B915F3E6}" destId="{66FF1203-D29D-483A-AB07-34109D9611F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564A4-8BFF-4284-8CFA-50FBABDD5571}">
      <dsp:nvSpPr>
        <dsp:cNvPr id="0" name=""/>
        <dsp:cNvSpPr/>
      </dsp:nvSpPr>
      <dsp:spPr>
        <a:xfrm>
          <a:off x="2922" y="1811098"/>
          <a:ext cx="3454303" cy="2245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EC721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31 Dec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China reported a cluster of cases of pneumonia in Wuhan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01 Jan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Wuhan Seafood Market closes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11 Jan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China records its first death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13 Jan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First case outside of China(Thailand)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20 Jan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First US case reported in Washington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30 Jan </a:t>
          </a:r>
          <a:r>
            <a:rPr lang="en-US" sz="14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WHO declares a global public-health emergency</a:t>
          </a:r>
        </a:p>
      </dsp:txBody>
      <dsp:txXfrm>
        <a:off x="54603" y="1862779"/>
        <a:ext cx="3350941" cy="1661152"/>
      </dsp:txXfrm>
    </dsp:sp>
    <dsp:sp modelId="{3B4856A6-DBE1-4791-988D-2EBC754C4AC9}">
      <dsp:nvSpPr>
        <dsp:cNvPr id="0" name=""/>
        <dsp:cNvSpPr/>
      </dsp:nvSpPr>
      <dsp:spPr>
        <a:xfrm>
          <a:off x="1683267" y="1602497"/>
          <a:ext cx="3600721" cy="3600721"/>
        </a:xfrm>
        <a:prstGeom prst="leftCircularArrow">
          <a:avLst>
            <a:gd name="adj1" fmla="val 2654"/>
            <a:gd name="adj2" fmla="val 322812"/>
            <a:gd name="adj3" fmla="val 1451284"/>
            <a:gd name="adj4" fmla="val 8377451"/>
            <a:gd name="adj5" fmla="val 309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811B52-43E1-4749-95A3-A7244E6A44BC}">
      <dsp:nvSpPr>
        <dsp:cNvPr id="0" name=""/>
        <dsp:cNvSpPr/>
      </dsp:nvSpPr>
      <dsp:spPr>
        <a:xfrm>
          <a:off x="1496391" y="3969000"/>
          <a:ext cx="1389143" cy="718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Dec - Jan</a:t>
          </a:r>
        </a:p>
      </dsp:txBody>
      <dsp:txXfrm>
        <a:off x="1517434" y="3990043"/>
        <a:ext cx="1347057" cy="676377"/>
      </dsp:txXfrm>
    </dsp:sp>
    <dsp:sp modelId="{50AFE46B-54BD-4C0D-9DD3-9A1F14DD94A4}">
      <dsp:nvSpPr>
        <dsp:cNvPr id="0" name=""/>
        <dsp:cNvSpPr/>
      </dsp:nvSpPr>
      <dsp:spPr>
        <a:xfrm>
          <a:off x="3921277" y="1320268"/>
          <a:ext cx="3477219" cy="2525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</a:rPr>
            <a:t>09 Feb </a:t>
          </a: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Death toll in China surpasses that of the 2002-2003 SARS epidemic, with 811 deaths recorded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</a:rPr>
            <a:t>19 Feb </a:t>
          </a: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Iran outbreak begins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</a:rPr>
            <a:t>21 Feb </a:t>
          </a: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Italy outbreak begins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</a:rPr>
            <a:t>11 Mar </a:t>
          </a: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WHO characterized COVID-19 as a pandemic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</a:rPr>
            <a:t>23 Mar </a:t>
          </a: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NYC confirms 21,000 cases, making it the biggest epicenter of the outbreak in the US</a:t>
          </a:r>
        </a:p>
      </dsp:txBody>
      <dsp:txXfrm>
        <a:off x="3979386" y="1919466"/>
        <a:ext cx="3361001" cy="1867775"/>
      </dsp:txXfrm>
    </dsp:sp>
    <dsp:sp modelId="{E3A654EE-61DC-4700-BEBC-465555683B7E}">
      <dsp:nvSpPr>
        <dsp:cNvPr id="0" name=""/>
        <dsp:cNvSpPr/>
      </dsp:nvSpPr>
      <dsp:spPr>
        <a:xfrm>
          <a:off x="5844726" y="-149918"/>
          <a:ext cx="4010045" cy="4010045"/>
        </a:xfrm>
        <a:prstGeom prst="circularArrow">
          <a:avLst>
            <a:gd name="adj1" fmla="val 2383"/>
            <a:gd name="adj2" fmla="val 288046"/>
            <a:gd name="adj3" fmla="val 19177134"/>
            <a:gd name="adj4" fmla="val 12216201"/>
            <a:gd name="adj5" fmla="val 278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1D8ADD-1405-4139-989C-1B7A495A6599}">
      <dsp:nvSpPr>
        <dsp:cNvPr id="0" name=""/>
        <dsp:cNvSpPr/>
      </dsp:nvSpPr>
      <dsp:spPr>
        <a:xfrm>
          <a:off x="5406521" y="1093741"/>
          <a:ext cx="1401631" cy="566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Feb - Mar</a:t>
          </a:r>
        </a:p>
      </dsp:txBody>
      <dsp:txXfrm>
        <a:off x="5423102" y="1110322"/>
        <a:ext cx="1368469" cy="532971"/>
      </dsp:txXfrm>
    </dsp:sp>
    <dsp:sp modelId="{7ED2C084-64BC-4D38-8EFE-F4AA93E597C8}">
      <dsp:nvSpPr>
        <dsp:cNvPr id="0" name=""/>
        <dsp:cNvSpPr/>
      </dsp:nvSpPr>
      <dsp:spPr>
        <a:xfrm>
          <a:off x="7844604" y="852688"/>
          <a:ext cx="3658672" cy="2902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02 Apr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 world passes 1 million COVID-19 infections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10 Apr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 global death toll surpasses 100,000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15 Apr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 of global COVID-19 cases surpasses 2 million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22 Apr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US reports the highest single-day death toll for any country: more than 2,600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01 May </a:t>
          </a: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Roughly 3.3 million confirmed cases of COVID-19, with about 1.2 million being active and ongoing cases, roughly 1 million recoveries, and 234,000 deaths</a:t>
          </a:r>
        </a:p>
      </dsp:txBody>
      <dsp:txXfrm>
        <a:off x="7911398" y="919482"/>
        <a:ext cx="3525084" cy="2146932"/>
      </dsp:txXfrm>
    </dsp:sp>
    <dsp:sp modelId="{1A09F9A8-869F-49F9-83FF-39D5B1BFABCD}">
      <dsp:nvSpPr>
        <dsp:cNvPr id="0" name=""/>
        <dsp:cNvSpPr/>
      </dsp:nvSpPr>
      <dsp:spPr>
        <a:xfrm>
          <a:off x="9428389" y="3424750"/>
          <a:ext cx="1547348" cy="704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Apr - May</a:t>
          </a:r>
        </a:p>
      </dsp:txBody>
      <dsp:txXfrm>
        <a:off x="9449026" y="3445387"/>
        <a:ext cx="1506074" cy="66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EB70-9190-4033-AB5B-9FF6EA7EB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0E29-72AF-4869-979B-2DDC4117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3A6C-ED82-44F6-8675-98321A62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8467-92C3-4E2D-9EF0-C9CD2F9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2635-B983-4733-AAC0-DB4827A6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906C-3387-419A-833B-8F0BC05B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9583F-57AE-49EE-A382-F80904DE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8112-A6FE-47FA-B759-A334A9AA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7E16-6598-4507-BBDC-DF75D39C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EDAB-EC3D-4CB9-BA4F-562446B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071BD-74A3-4A7E-92B6-C1B313F6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6CA5-A3AC-48D3-B960-C5A1ED5A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3AB4-F6F2-42CD-95D6-39A6048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DE76-A238-4612-A5C1-8571C144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72F9-7806-466F-BE02-A6424426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CC24-C924-4603-BFFA-B071407D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0661-6654-47C2-9A5B-6FBD1B4B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3C0C-52A8-4DD8-B6BA-50C8C7CB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75F9-911F-4A10-97BC-61DEE7E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74B6-34D3-4B67-9ED7-43E2EAF6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9C7B-F3B8-4BFF-9F47-154D1EBC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4E0F-10AB-4442-854B-16DE9BC9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2482-3D4A-4CBE-BA91-CF833BAE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CD3E-2840-42CE-8AD0-58DAC83F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1A66-F54A-42C2-81BD-9046CF1C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6E14-9B41-4DF2-955D-52B8068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13A6-9CE5-4A5A-B5B8-2A979062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2F8C-56AC-446F-97C2-8E77E3A00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E4C2-C773-4F9A-BDB6-8FB22729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8636-0322-48BC-AE03-0D6ACC93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5BB6-89F2-4B42-96AF-AE8F3253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4597-0482-4599-9B16-89145DF5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3CA8-496B-426C-B086-07E7B947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3FFF-9E1B-4252-B6AF-3653CB41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3A53B-2CEA-44D6-8693-73E9D7FC9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D1B48-2C73-40A2-9117-7D05DF169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95A48-C04B-41A2-8D4B-7E2449BE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5F884-F143-4E9C-9003-B143A5E4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62B12-8C8D-40FD-8F8A-5BA2B63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85E3-974F-4EA8-8149-79CEC073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D5DC-C1A3-42E6-B950-A34D1C4A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90E1-6412-4C05-BF21-A1D36319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A528D-ABB1-48E5-AB26-5485A4D0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66C4A-04E8-4F3B-9F1C-AEBD8BA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F01D1-3725-4FF7-A063-C6C46E6D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1BDB-21D6-4F21-99E7-92A2B54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5D2-4F29-4412-B6C7-9C02AF5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143-421C-4F58-AC84-CAE7F4F6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70186-824D-40B5-B077-E3A62A13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078C-BAE0-4D21-9BFA-E899ACB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6529-3E37-4AFF-8358-D9C795CE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A9A9F-317D-42A5-B96B-564D56D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CB11-1C61-4CA6-A75B-438B3894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14093-8571-4C13-9BD5-94C166E5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F951A-43F3-48BD-942F-FD8A1BCE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72AD9-90D0-42C1-8B0C-2627DB06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B175-9B94-4875-B1AB-EB91D8F9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C7658-CED4-4F2F-B55C-94D51014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DCE95-4C02-4A8E-9C3A-6E55B8E4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F65D1-A992-444D-8519-02297188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8B2E-17AF-4D7C-91F3-AD88D8059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0DE0-1C0A-4424-B836-D6F39F62438B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CCF6-2B0C-4F9D-9C29-D755409A5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AAF4-865A-4B20-88A4-51540A276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AA2E-147F-433C-A5A5-ACE2C051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0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hotius.com/rankings/healthranks_alpha.html" TargetMode="External"/><Relationship Id="rId3" Type="http://schemas.openxmlformats.org/officeDocument/2006/relationships/hyperlink" Target="https://www.businessinsider.com/coronavirus-pandemic-timeline-history-major-events-2020-3" TargetMode="External"/><Relationship Id="rId7" Type="http://schemas.openxmlformats.org/officeDocument/2006/relationships/hyperlink" Target="https://www.worldometers.info/world-population/population-by-country/" TargetMode="External"/><Relationship Id="rId12" Type="http://schemas.openxmlformats.org/officeDocument/2006/relationships/hyperlink" Target="https://en.wikipedia.org/wiki/COVID-19_pandemic_in_the_Gambia" TargetMode="External"/><Relationship Id="rId2" Type="http://schemas.openxmlformats.org/officeDocument/2006/relationships/hyperlink" Target="https://www.who.int/news-room/detail/27-04-2020-who-timeline---covid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sets/covid-19/blob/master/data/countries-aggregated.csv" TargetMode="External"/><Relationship Id="rId11" Type="http://schemas.openxmlformats.org/officeDocument/2006/relationships/hyperlink" Target="https://en.wikipedia.org/wiki/List_of_countries_by_length_of_coastline" TargetMode="External"/><Relationship Id="rId5" Type="http://schemas.openxmlformats.org/officeDocument/2006/relationships/hyperlink" Target="https://www.aljazeera.com/news/2020/01/countries-confirmed-cases-coronavirus-200125070959786.html" TargetMode="External"/><Relationship Id="rId10" Type="http://schemas.openxmlformats.org/officeDocument/2006/relationships/hyperlink" Target="https://en.wikipedia.org/wiki/List_of_countries_by_median_age" TargetMode="External"/><Relationship Id="rId4" Type="http://schemas.openxmlformats.org/officeDocument/2006/relationships/hyperlink" Target="https://abc7ny.com/coronavirus-travel-to-new-york-nyc-china/6084186/" TargetMode="External"/><Relationship Id="rId9" Type="http://schemas.openxmlformats.org/officeDocument/2006/relationships/hyperlink" Target="https://www.un.org/en/development/desa/policy/wesp/wesp_current/2014wesp_country_classification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FE90B-6F49-4E43-8515-D20C84F6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454" y="915171"/>
            <a:ext cx="9910296" cy="2590027"/>
          </a:xfrm>
        </p:spPr>
        <p:txBody>
          <a:bodyPr anchor="t">
            <a:normAutofit/>
          </a:bodyPr>
          <a:lstStyle/>
          <a:p>
            <a:r>
              <a:rPr lang="en-US" sz="7200" dirty="0">
                <a:latin typeface="Cambria" panose="02040503050406030204" pitchFamily="18" charset="0"/>
                <a:ea typeface="Cambria" panose="02040503050406030204" pitchFamily="18" charset="0"/>
              </a:rPr>
              <a:t>IS 665 - Exploratory Analysis on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7497-CBF3-404E-9815-C9BC86D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91" y="3637392"/>
            <a:ext cx="7602070" cy="1281733"/>
          </a:xfrm>
        </p:spPr>
        <p:txBody>
          <a:bodyPr anchor="b">
            <a:normAutofit/>
          </a:bodyPr>
          <a:lstStyle/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By Group Fast and Serious</a:t>
            </a:r>
          </a:p>
          <a:p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2200" b="1" dirty="0" err="1">
                <a:latin typeface="Cambria" panose="02040503050406030204" pitchFamily="18" charset="0"/>
                <a:ea typeface="Cambria" panose="02040503050406030204" pitchFamily="18" charset="0"/>
              </a:rPr>
              <a:t>Jatin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en-US" sz="22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Meenal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US" sz="2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Komal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	          Pradeepti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841E-56C5-4BD3-AE01-05A0F174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Countries with most affected cases based upon count per 100k people?</a:t>
            </a:r>
            <a:endParaRPr lang="en-US" sz="2800" dirty="0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6D17BD2F-9018-4598-8CC7-C6160CACF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3" y="1690688"/>
            <a:ext cx="6944657" cy="4351338"/>
          </a:xfrm>
        </p:spPr>
      </p:pic>
    </p:spTree>
    <p:extLst>
      <p:ext uri="{BB962C8B-B14F-4D97-AF65-F5344CB8AC3E}">
        <p14:creationId xmlns:p14="http://schemas.microsoft.com/office/powerpoint/2010/main" val="388065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0C1D0F-EEDB-4217-8BBB-6AB11953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467" y="319998"/>
            <a:ext cx="9472685" cy="61651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When was COVID-19 declared a pandemic and why?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92A9F3-C1F1-4CB7-A75E-BCDE803C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428" y="1731631"/>
            <a:ext cx="3133297" cy="3850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number of cases observed world wide suddenly increased from March 2020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causes: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Virus was not contained in China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Fast spreading nature of the virus(respiratory and human contact)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Lack of awareness globally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7DDB9C-4A2A-44CB-B1CA-7D21BB68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38" y="1666621"/>
            <a:ext cx="594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2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297" y="1409421"/>
            <a:ext cx="313329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We can see that the number of deaths and recovered cases has had an exponential rise post from Feb 2020.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causes: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No vaccine available yet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Pre-existing medical conditions of the patients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 ones with good immunity and proper medical care have had recoveries.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Patient promptly getting tested as and when symptoms showed up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9" y="251759"/>
            <a:ext cx="11057965" cy="61651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Trend of deaths vs recovered cases of COVID-19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E98D0-B1FF-4B25-89C1-F728EF55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3" y="1413903"/>
            <a:ext cx="6746457" cy="35570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8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981" y="1271701"/>
            <a:ext cx="4338426" cy="3600550"/>
          </a:xfrm>
        </p:spPr>
        <p:txBody>
          <a:bodyPr>
            <a:normAutofit/>
          </a:bodyPr>
          <a:lstStyle/>
          <a:p>
            <a:r>
              <a:rPr lang="en-US" sz="2000" dirty="0"/>
              <a:t>We can see that people of ages 34 and older are majorly affected by COVID-19. </a:t>
            </a:r>
          </a:p>
          <a:p>
            <a:r>
              <a:rPr lang="en-US" sz="2000" dirty="0"/>
              <a:t>As older people are prone to conditions such as hypertension, diabetes, cardiovascular, etc., they are at a greater risk.</a:t>
            </a:r>
            <a:br>
              <a:rPr lang="en-US" sz="3200" dirty="0"/>
            </a:br>
            <a:endParaRPr lang="en-US" sz="29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4C19A8-5E4F-4DF2-A24F-953E320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85" y="255040"/>
            <a:ext cx="10408692" cy="563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How is the age affecting the number of confirmed cases?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D09D87-3865-4133-BA22-0285227C2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8"/>
          <a:stretch/>
        </p:blipFill>
        <p:spPr bwMode="auto">
          <a:xfrm>
            <a:off x="6403815" y="4234899"/>
            <a:ext cx="4726757" cy="11670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863BA5-7BEB-40B4-BDDE-03D0E605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5" y="1271700"/>
            <a:ext cx="5085608" cy="41646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3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7" y="336177"/>
            <a:ext cx="11627223" cy="111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Which country has been most affected even though they have good healthcare facilities?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ED35E8-E317-4384-93FE-EB6DC3DD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2" y="1447800"/>
            <a:ext cx="7142930" cy="41103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1CE8-AC39-4900-B6EC-52A5AAF8317F}"/>
              </a:ext>
            </a:extLst>
          </p:cNvPr>
          <p:cNvSpPr txBox="1">
            <a:spLocks/>
          </p:cNvSpPr>
          <p:nvPr/>
        </p:nvSpPr>
        <p:spPr>
          <a:xfrm>
            <a:off x="7959689" y="1447800"/>
            <a:ext cx="3514164" cy="388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Summary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France, Italy and Spain are observed with the highest death rate.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causes: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Older population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More tourism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Densely populated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39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624" y="1215379"/>
            <a:ext cx="5172635" cy="197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US, China, Afghanistan have the most confirmed cases in the three categories respectively.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More international travel, tourism in countries.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109631"/>
            <a:ext cx="11671363" cy="61651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COVID – 19 confirmed cases based on development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844A8-0452-4375-94AD-C2B2ABBA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4241732"/>
            <a:ext cx="3657600" cy="2168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DD495-E396-4340-9F10-82C026F8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678" y="4241731"/>
            <a:ext cx="3585441" cy="2182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DEEA7F-D99E-402A-9E72-CB6B7F348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47" y="1148003"/>
            <a:ext cx="5285690" cy="2755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020C47-CD37-4C05-AF08-A399B5C85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476" y="4232633"/>
            <a:ext cx="3761703" cy="2191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56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042" y="1639476"/>
            <a:ext cx="3061448" cy="419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Summary</a:t>
            </a:r>
          </a:p>
          <a:p>
            <a:r>
              <a:rPr lang="en-US" sz="1800" dirty="0"/>
              <a:t>For a fast spreading communicable disease, we found no direct relationship between the population density and number of cases in a country.</a:t>
            </a:r>
          </a:p>
          <a:p>
            <a:pPr marL="0" indent="0">
              <a:buNone/>
            </a:pPr>
            <a:r>
              <a:rPr lang="en-US" sz="1800" dirty="0"/>
              <a:t>Probable causes could include </a:t>
            </a:r>
          </a:p>
          <a:p>
            <a:pPr lvl="1"/>
            <a:r>
              <a:rPr lang="en-US" sz="1800" dirty="0"/>
              <a:t>Difficulty in practicing social distancing in densely populated cities</a:t>
            </a:r>
          </a:p>
          <a:p>
            <a:pPr lvl="1"/>
            <a:r>
              <a:rPr lang="en-US" sz="1800" dirty="0"/>
              <a:t>Lack of proper standards/measures in testing </a:t>
            </a:r>
          </a:p>
          <a:p>
            <a:pPr lvl="1"/>
            <a:endParaRPr lang="en-US" sz="1800" dirty="0"/>
          </a:p>
          <a:p>
            <a:pPr lvl="1"/>
            <a:endParaRPr lang="en-US" sz="12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6" y="368269"/>
            <a:ext cx="12160623" cy="61651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How is the Population Density of a country influencing the cases?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09EF-8068-4690-AF62-5603ED01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7" y="1640923"/>
            <a:ext cx="8614395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38" y="171783"/>
            <a:ext cx="10753163" cy="61651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Which country has the highest number of active cases?</a:t>
            </a:r>
            <a:endParaRPr lang="en-US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0482D5-D8F1-4420-8B9B-21E6FD6B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9" y="4504068"/>
            <a:ext cx="2990800" cy="22408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45F585-CD36-4DE2-9BF1-02DA637CE9A8}"/>
              </a:ext>
            </a:extLst>
          </p:cNvPr>
          <p:cNvSpPr txBox="1">
            <a:spLocks/>
          </p:cNvSpPr>
          <p:nvPr/>
        </p:nvSpPr>
        <p:spPr>
          <a:xfrm>
            <a:off x="7022721" y="1118905"/>
            <a:ext cx="4245781" cy="396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Active cases = Confirmed – (death+ recovered)</a:t>
            </a:r>
          </a:p>
          <a:p>
            <a:r>
              <a:rPr lang="en-US" sz="1800" dirty="0"/>
              <a:t>US has the most confirmed cases, followed by Italy and Spain.</a:t>
            </a:r>
          </a:p>
          <a:p>
            <a:pPr marL="0" indent="0">
              <a:buNone/>
            </a:pPr>
            <a:r>
              <a:rPr lang="en-US" sz="1800" dirty="0"/>
              <a:t>Causes </a:t>
            </a:r>
          </a:p>
          <a:p>
            <a:r>
              <a:rPr lang="en-US" sz="1800" dirty="0"/>
              <a:t>Late shutdown</a:t>
            </a:r>
          </a:p>
          <a:p>
            <a:r>
              <a:rPr lang="en-US" sz="1800" dirty="0"/>
              <a:t>Testing at airports was not done on travelers from all the countries' airports initially</a:t>
            </a:r>
          </a:p>
          <a:p>
            <a:r>
              <a:rPr lang="en-US" sz="1800" dirty="0"/>
              <a:t>Lack of checks on travel history</a:t>
            </a:r>
          </a:p>
          <a:p>
            <a:r>
              <a:rPr lang="en-US" sz="1800" dirty="0"/>
              <a:t>Lack of necessary medical equipment and medical personnel.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533127-ECBF-4E50-ACE3-FD500984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81" y="1118904"/>
            <a:ext cx="5943600" cy="3209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2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18" y="79211"/>
            <a:ext cx="9435152" cy="563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Confirmed Cases by Coastal/Noncoastal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B3ECE-F18F-4CC5-B9FD-AFB83E15BEAA}"/>
              </a:ext>
            </a:extLst>
          </p:cNvPr>
          <p:cNvSpPr txBox="1"/>
          <p:nvPr/>
        </p:nvSpPr>
        <p:spPr>
          <a:xfrm>
            <a:off x="9108740" y="1001037"/>
            <a:ext cx="2756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  <a:p>
            <a:r>
              <a:rPr lang="en-US" dirty="0"/>
              <a:t>Most cases were found </a:t>
            </a:r>
            <a:r>
              <a:rPr lang="en-US"/>
              <a:t>in Coastal countries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 from airport entry there are many points of entries</a:t>
            </a:r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E82FF2-21F0-4B37-9229-920C0740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2" y="2592660"/>
            <a:ext cx="7431938" cy="15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889" y="957769"/>
            <a:ext cx="5451893" cy="2154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Mortality rate = (Recovered/confirmed)*100</a:t>
            </a:r>
          </a:p>
          <a:p>
            <a:pPr marL="0" indent="0">
              <a:buNone/>
            </a:pPr>
            <a:r>
              <a:rPr lang="en-US" sz="1800" dirty="0"/>
              <a:t>Probable causes:</a:t>
            </a:r>
          </a:p>
          <a:p>
            <a:r>
              <a:rPr lang="en-US" sz="1800" dirty="0"/>
              <a:t>China has the highest recovery rate may be because of the intense lockdown and social distancing measures.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771" y="91434"/>
            <a:ext cx="8449235" cy="61651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Which country has the highest mortality rate?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FBE5D0-CE20-4099-91FD-FD5CCA74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3" y="3839251"/>
            <a:ext cx="5570107" cy="25797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C240E-9FC8-4479-B54B-047B30F15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7" y="707944"/>
            <a:ext cx="5707336" cy="35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A526-B2A8-4C22-829E-BABAB808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F6A2D5-9680-4314-9DEC-EC9281A01E59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COVID – 19 Global Timeline</a:t>
            </a: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About the Dataset</a:t>
            </a: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Descriptive Statistics</a:t>
            </a: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10287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Exploratory Analysis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oronavirus: Which countries have confirmed cases? | News | Al Jazeera">
            <a:extLst>
              <a:ext uri="{FF2B5EF4-FFF2-40B4-BE49-F238E27FC236}">
                <a16:creationId xmlns:a16="http://schemas.microsoft.com/office/drawing/2014/main" id="{F6F4BAAC-7EC4-484A-BDCA-808A60457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r="18750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0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995" y="1209550"/>
            <a:ext cx="4763469" cy="2893877"/>
          </a:xfrm>
        </p:spPr>
        <p:txBody>
          <a:bodyPr>
            <a:normAutofit/>
          </a:bodyPr>
          <a:lstStyle/>
          <a:p>
            <a:r>
              <a:rPr lang="en-US" sz="1800" dirty="0"/>
              <a:t>Fatality rate = (Death/confirmed)*100</a:t>
            </a:r>
          </a:p>
          <a:p>
            <a:r>
              <a:rPr lang="en-US" sz="1800" dirty="0"/>
              <a:t>Gambia has the highest no of death count vs confirmed count.</a:t>
            </a:r>
          </a:p>
          <a:p>
            <a:pPr marL="0" indent="0">
              <a:buNone/>
            </a:pPr>
            <a:r>
              <a:rPr lang="en-US" sz="1800" dirty="0"/>
              <a:t>Probable Causes</a:t>
            </a:r>
          </a:p>
          <a:p>
            <a:r>
              <a:rPr lang="en-US" sz="1800" dirty="0"/>
              <a:t>Lack of necessary medical facilities</a:t>
            </a:r>
          </a:p>
          <a:p>
            <a:r>
              <a:rPr lang="en-US" sz="1800" dirty="0"/>
              <a:t>Lack of appropriate quarantine, isolation measures and lack of contact tracing</a:t>
            </a:r>
          </a:p>
          <a:p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4C19A8-5E4F-4DF2-A24F-953E320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42" y="150406"/>
            <a:ext cx="7391400" cy="5639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Which country has the highest fatality rate?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799C7F9-594A-4FF2-815A-EA32CBA1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922" y="4303952"/>
            <a:ext cx="5201614" cy="24757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310AE5F-365F-46AE-83A7-69CB09BBB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7" y="1015178"/>
            <a:ext cx="6256386" cy="38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" y="1130674"/>
            <a:ext cx="11004644" cy="47378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Developed countries have experienced the highest number of cases.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Countries with a good healthcare index are worst hit, but are trying to flatten the curve with strict lockdowns and social distancing measures.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Age is a great contributing factor. People of 34 years and older are at a higher risk. Pre-existing medical conditions can cause more complications.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Population density, surprisingly has not been a contributor for the widespread cases. Countries like US, Italy, Spain with very less Population density are the worst hit.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Coastal countries have recorded more cases than non-coastal ones.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Governments should not re-open the states/countries soon as there could be a chance of a second wave of infections.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We can learn from some countries on how to implement strict lockdown guidelines, so that we achieve good recovery rate and reduce the burden on healthcare system.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 marL="0" indent="0">
              <a:buNone/>
            </a:pPr>
            <a:endParaRPr lang="en-US" sz="29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9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endParaRPr lang="en-US" sz="29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4C19A8-5E4F-4DF2-A24F-953E3208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232" y="295982"/>
            <a:ext cx="7391400" cy="563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824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0289-1C64-43F8-BDB3-6D7E43C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https://www.who.int/news-room/detail/27-04-2020-who-timeline---covid-19</a:t>
            </a:r>
            <a:endParaRPr lang="en-US" dirty="0"/>
          </a:p>
          <a:p>
            <a:r>
              <a:rPr lang="en-US" dirty="0">
                <a:hlinkClick r:id="rId3"/>
              </a:rPr>
              <a:t>https://www.businessinsider.com/coronavirus-pandemic-timeline-history-major-events-2020-3</a:t>
            </a:r>
            <a:endParaRPr lang="en-US" dirty="0"/>
          </a:p>
          <a:p>
            <a:r>
              <a:rPr lang="en-US" dirty="0">
                <a:hlinkClick r:id="rId4"/>
              </a:rPr>
              <a:t>https://abc7ny.com/coronavirus-travel-to-new-york-nyc-china/6084186/</a:t>
            </a:r>
            <a:endParaRPr lang="en-US" dirty="0"/>
          </a:p>
          <a:p>
            <a:r>
              <a:rPr lang="en-US" dirty="0">
                <a:hlinkClick r:id="rId5"/>
              </a:rPr>
              <a:t>https://www.aljazeera.com/news/2020/01/countries-confirmed-cases-coronavirus-200125070959786.html</a:t>
            </a:r>
            <a:endParaRPr lang="en-US" dirty="0"/>
          </a:p>
          <a:p>
            <a:r>
              <a:rPr lang="en-US" dirty="0"/>
              <a:t>Datasets source: </a:t>
            </a:r>
            <a:r>
              <a:rPr lang="en-US" u="sng" dirty="0">
                <a:hlinkClick r:id="rId6"/>
              </a:rPr>
              <a:t>https://github.com/datasets/covid-19/blob/master/data/countries-aggregated.csv</a:t>
            </a:r>
            <a:endParaRPr lang="en-US" dirty="0"/>
          </a:p>
          <a:p>
            <a:r>
              <a:rPr lang="en-US" dirty="0"/>
              <a:t>Country Population: </a:t>
            </a:r>
            <a:r>
              <a:rPr lang="en-US" u="sng" dirty="0">
                <a:hlinkClick r:id="rId7"/>
              </a:rPr>
              <a:t>https://www.worldometers.info/world-population/population-by-country/</a:t>
            </a:r>
            <a:endParaRPr lang="en-US" u="sng" dirty="0"/>
          </a:p>
          <a:p>
            <a:r>
              <a:rPr lang="en-US" dirty="0"/>
              <a:t>Healthcare system rank: </a:t>
            </a:r>
            <a:r>
              <a:rPr lang="en-US" u="sng" dirty="0">
                <a:hlinkClick r:id="rId8"/>
              </a:rPr>
              <a:t>https://photius.com/rankings/healthranks_alpha.html</a:t>
            </a:r>
            <a:endParaRPr lang="en-US" dirty="0"/>
          </a:p>
          <a:p>
            <a:r>
              <a:rPr lang="en-US" dirty="0" err="1"/>
              <a:t>Classification:</a:t>
            </a:r>
            <a:r>
              <a:rPr lang="en-US" u="sng" dirty="0" err="1">
                <a:hlinkClick r:id="rId9"/>
              </a:rPr>
              <a:t>https</a:t>
            </a:r>
            <a:r>
              <a:rPr lang="en-US" u="sng" dirty="0">
                <a:hlinkClick r:id="rId9"/>
              </a:rPr>
              <a:t>://www.un.org/en/development/desa/policy/wesp/wesp_current/2014wesp_country_classification.pdf</a:t>
            </a:r>
            <a:endParaRPr lang="en-US" dirty="0"/>
          </a:p>
          <a:p>
            <a:r>
              <a:rPr lang="en-US" dirty="0"/>
              <a:t>Age median of countries: </a:t>
            </a:r>
            <a:r>
              <a:rPr lang="en-US" u="sng" dirty="0">
                <a:hlinkClick r:id="rId10"/>
              </a:rPr>
              <a:t>https://en.wikipedia.org/wiki/List_of_countries_by_median_age</a:t>
            </a:r>
            <a:endParaRPr lang="en-US" dirty="0"/>
          </a:p>
          <a:p>
            <a:r>
              <a:rPr lang="en-US" dirty="0"/>
              <a:t>Coastal/Non coastal countries : </a:t>
            </a:r>
            <a:r>
              <a:rPr lang="en-US" u="sng" dirty="0">
                <a:hlinkClick r:id="rId11"/>
              </a:rPr>
              <a:t>https://en.wikipedia.org/wiki/List_of_countries_by_length_of_coastline</a:t>
            </a:r>
            <a:endParaRPr lang="en-US" u="sng" dirty="0"/>
          </a:p>
          <a:p>
            <a:r>
              <a:rPr lang="en-US" dirty="0">
                <a:hlinkClick r:id="rId12"/>
              </a:rPr>
              <a:t>https://en.wikipedia.org/wiki/COVID-19_pandemic_in_the_Gambia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713-1F02-4BFE-A9A8-F056B01B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79" y="342847"/>
            <a:ext cx="5791201" cy="61651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COVID – 19 Global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E4743A-0CEA-4754-9BBE-AC94B15B6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39969"/>
              </p:ext>
            </p:extLst>
          </p:nvPr>
        </p:nvGraphicFramePr>
        <p:xfrm>
          <a:off x="273424" y="1125072"/>
          <a:ext cx="11506200" cy="559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6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777F7D-B9D6-4BEA-B64D-13FDDDA7D096}"/>
              </a:ext>
            </a:extLst>
          </p:cNvPr>
          <p:cNvSpPr txBox="1">
            <a:spLocks/>
          </p:cNvSpPr>
          <p:nvPr/>
        </p:nvSpPr>
        <p:spPr>
          <a:xfrm>
            <a:off x="589560" y="1096185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About the Dataset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EFDF-44CA-4410-8CB8-271DB9F2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0" y="2330505"/>
            <a:ext cx="4372046" cy="3864107"/>
          </a:xfr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Variables in the dataset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Confirmed cases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Recovered cases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Deaths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Classification of the country (Developed, Underdeveloped, Developing)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Total Population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Population density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Healthcare system index ranked by WHO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Median age of people in the country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Costal / Non costal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6CDDC-1234-4613-8858-9B30F32A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" r="4" b="3"/>
          <a:stretch/>
        </p:blipFill>
        <p:spPr>
          <a:xfrm>
            <a:off x="8165838" y="2920408"/>
            <a:ext cx="3237360" cy="313823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1C98EA5-D3DE-4190-9B9E-37E30B6653DE}"/>
              </a:ext>
            </a:extLst>
          </p:cNvPr>
          <p:cNvSpPr txBox="1">
            <a:spLocks/>
          </p:cNvSpPr>
          <p:nvPr/>
        </p:nvSpPr>
        <p:spPr>
          <a:xfrm>
            <a:off x="6095998" y="1206096"/>
            <a:ext cx="5226425" cy="12004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168 countries included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Date range: Jan 2020 to Apr 2020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327CA-B57B-4A0B-932C-64513F90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45" y="392392"/>
            <a:ext cx="10071536" cy="929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Descriptive Statistics of Global cases as on 4/7/2020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2F4B77-4A32-4691-A2E0-395E0C63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59" y="1673258"/>
            <a:ext cx="9225573" cy="310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531DF9-4048-4832-A08A-74C47EF14976}"/>
              </a:ext>
            </a:extLst>
          </p:cNvPr>
          <p:cNvSpPr txBox="1">
            <a:spLocks/>
          </p:cNvSpPr>
          <p:nvPr/>
        </p:nvSpPr>
        <p:spPr>
          <a:xfrm>
            <a:off x="3760694" y="2744662"/>
            <a:ext cx="79225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Exploratory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D483-8E92-459F-A0F4-5A95555A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28" y="366057"/>
            <a:ext cx="9028497" cy="7733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Trend of confirmed cases of COVID-19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FC5F92-AD6E-4AF0-8FC8-C1643A0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0" y="1420906"/>
            <a:ext cx="7052902" cy="36620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CBA54-5869-4C88-914C-CA0648AB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121" y="1416424"/>
            <a:ext cx="31332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We can see that the number of confirmed cases has been on an exponential rise post from Mar 2020.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causes: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More testing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Less awareness of social distancing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Delayed shutdown in some countries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64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269" y="968857"/>
            <a:ext cx="4293922" cy="28866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There has been a steep rise in the cases from Jan 22nd globally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Probable causes: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More International travel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Incubation period of 14 days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Lack of early preventive measures by the governments from Jan 2020</a:t>
            </a:r>
          </a:p>
          <a:p>
            <a:endParaRPr lang="en-US" sz="24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A63E9-4159-453D-9600-BF54499A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09631"/>
            <a:ext cx="12057529" cy="61651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COVID – 19 Number of cases increasing per day globally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B3E4C-8F96-4597-8D50-761BAAC7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54" y="4170595"/>
            <a:ext cx="3906824" cy="251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red, water, kite, photo&#10;&#10;Description automatically generated">
            <a:extLst>
              <a:ext uri="{FF2B5EF4-FFF2-40B4-BE49-F238E27FC236}">
                <a16:creationId xmlns:a16="http://schemas.microsoft.com/office/drawing/2014/main" id="{B70F0175-B262-4B15-98C7-287F43391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51" y="726141"/>
            <a:ext cx="5377727" cy="33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4800-5043-4101-8216-25CE8C39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098" y="1159802"/>
            <a:ext cx="3114553" cy="4236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Summary</a:t>
            </a:r>
          </a:p>
          <a:p>
            <a:r>
              <a:rPr lang="en-US" sz="1800" dirty="0"/>
              <a:t>US has the most confirmed cases, followed by Italy and Spain.</a:t>
            </a:r>
          </a:p>
          <a:p>
            <a:r>
              <a:rPr lang="en-US" sz="1800" dirty="0"/>
              <a:t>China has the most recovered cases</a:t>
            </a:r>
          </a:p>
          <a:p>
            <a:r>
              <a:rPr lang="en-US" sz="1800" dirty="0"/>
              <a:t>Italy has </a:t>
            </a:r>
            <a:r>
              <a:rPr lang="en-US" sz="1800"/>
              <a:t>experienced highest </a:t>
            </a:r>
            <a:r>
              <a:rPr lang="en-US" sz="1800" dirty="0"/>
              <a:t>deaths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95AF35A-C2BF-4507-A2C4-217BFA7C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55" y="209714"/>
            <a:ext cx="10167582" cy="61651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Which countries are the most affected by COVID – 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2ED95-5A04-45AC-9BC4-73219860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2" y="1159802"/>
            <a:ext cx="8184423" cy="42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1255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Wingdings</vt:lpstr>
      <vt:lpstr>Office Theme</vt:lpstr>
      <vt:lpstr>IS 665 - Exploratory Analysis on COVID-19</vt:lpstr>
      <vt:lpstr>Contents</vt:lpstr>
      <vt:lpstr>COVID – 19 Global Timeline</vt:lpstr>
      <vt:lpstr>PowerPoint Presentation</vt:lpstr>
      <vt:lpstr>Descriptive Statistics of Global cases as on 4/7/2020</vt:lpstr>
      <vt:lpstr>PowerPoint Presentation</vt:lpstr>
      <vt:lpstr>Trend of confirmed cases of COVID-19 </vt:lpstr>
      <vt:lpstr>COVID – 19 Number of cases increasing per day globally</vt:lpstr>
      <vt:lpstr>Which countries are the most affected by COVID – 19</vt:lpstr>
      <vt:lpstr>Countries with most affected cases based upon count per 100k people?</vt:lpstr>
      <vt:lpstr>When was COVID-19 declared a pandemic and why?</vt:lpstr>
      <vt:lpstr>Trend of deaths vs recovered cases of COVID-19</vt:lpstr>
      <vt:lpstr>How is the age affecting the number of confirmed cases?</vt:lpstr>
      <vt:lpstr>PowerPoint Presentation</vt:lpstr>
      <vt:lpstr>COVID – 19 confirmed cases based on development classification</vt:lpstr>
      <vt:lpstr>How is the Population Density of a country influencing the cases?</vt:lpstr>
      <vt:lpstr>Which country has the highest number of active cases?</vt:lpstr>
      <vt:lpstr>Confirmed Cases by Coastal/Noncoastal classification</vt:lpstr>
      <vt:lpstr>Which country has the highest mortality rate?</vt:lpstr>
      <vt:lpstr>Which country has the highest fatality rate?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665 - Exploratory Analysis on COVID-19</dc:title>
  <dc:creator>Upadhyayula, Pradeepti</dc:creator>
  <cp:lastModifiedBy>Komal Ghugare</cp:lastModifiedBy>
  <cp:revision>49</cp:revision>
  <dcterms:created xsi:type="dcterms:W3CDTF">2020-05-06T19:28:55Z</dcterms:created>
  <dcterms:modified xsi:type="dcterms:W3CDTF">2020-05-08T16:55:39Z</dcterms:modified>
</cp:coreProperties>
</file>