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2" r:id="rId5"/>
    <p:sldId id="264" r:id="rId6"/>
    <p:sldId id="259" r:id="rId7"/>
    <p:sldId id="260" r:id="rId8"/>
    <p:sldId id="261" r:id="rId9"/>
    <p:sldId id="265" r:id="rId10"/>
    <p:sldId id="266" r:id="rId11"/>
    <p:sldId id="267" r:id="rId12"/>
    <p:sldId id="263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577" autoAdjust="0"/>
  </p:normalViewPr>
  <p:slideViewPr>
    <p:cSldViewPr>
      <p:cViewPr varScale="1">
        <p:scale>
          <a:sx n="67" d="100"/>
          <a:sy n="67" d="100"/>
        </p:scale>
        <p:origin x="-14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ED7D61-1C51-42A4-AD9E-D4EFEAD72BD3}" type="datetimeFigureOut">
              <a:rPr lang="en-IN" smtClean="0"/>
              <a:pPr/>
              <a:t>07-05-2020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8027A-9E8C-4FDC-A825-8245A8CCD8C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48027A-9E8C-4FDC-A825-8245A8CCD8CB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1. This is where</a:t>
            </a:r>
            <a:r>
              <a:rPr lang="en-IN" baseline="0" dirty="0" smtClean="0"/>
              <a:t> parallel processing comes in picture. If we are reading 1-terabyte of data we would be able to do that in 2 and a half hours . Working in parallel, we could read that data in 2 minutes.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48027A-9E8C-4FDC-A825-8245A8CCD8CB}" type="slidenum">
              <a:rPr lang="en-IN" smtClean="0"/>
              <a:pPr/>
              <a:t>5</a:t>
            </a:fld>
            <a:endParaRPr lang="en-I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IN" dirty="0" smtClean="0"/>
              <a:t>Volume (Large amount of Data)  - Typical PC has gigabytes of storage, </a:t>
            </a:r>
            <a:r>
              <a:rPr lang="en-IN" dirty="0" err="1" smtClean="0"/>
              <a:t>Facebook</a:t>
            </a:r>
            <a:r>
              <a:rPr lang="en-IN" baseline="0" dirty="0" smtClean="0"/>
              <a:t> ingests 500 terabytes of new data every day.</a:t>
            </a:r>
          </a:p>
          <a:p>
            <a:pPr marL="228600" indent="-228600">
              <a:buAutoNum type="arabicPeriod"/>
            </a:pPr>
            <a:r>
              <a:rPr lang="en-IN" baseline="0" dirty="0" smtClean="0"/>
              <a:t>Velocity (Speed of Data) – High Frequency stock trading algorithms reflect market changes within microseconds.</a:t>
            </a:r>
          </a:p>
          <a:p>
            <a:pPr marL="228600" indent="-228600">
              <a:buAutoNum type="arabicPeriod"/>
            </a:pPr>
            <a:r>
              <a:rPr lang="en-IN" baseline="0" dirty="0" smtClean="0"/>
              <a:t>Variety (Different type of Data) – It can include geospatial data, 3D data, audio files, unstructured texts, log files and social media.</a:t>
            </a:r>
          </a:p>
          <a:p>
            <a:pPr marL="228600" indent="-228600">
              <a:buAutoNum type="arabicPeriod"/>
            </a:pPr>
            <a:r>
              <a:rPr lang="en-IN" baseline="0" dirty="0" smtClean="0"/>
              <a:t>Veracity(Trustworthiness of Data)- Twitter </a:t>
            </a:r>
            <a:r>
              <a:rPr lang="en-IN" baseline="0" dirty="0" err="1" smtClean="0"/>
              <a:t>Hashtags</a:t>
            </a:r>
            <a:r>
              <a:rPr lang="en-IN" baseline="0" dirty="0" smtClean="0"/>
              <a:t>, Abbreviations, Typos – Reliability and accuracy of contents</a:t>
            </a:r>
          </a:p>
          <a:p>
            <a:pPr marL="228600" indent="-228600">
              <a:buAutoNum type="arabicPeriod"/>
            </a:pPr>
            <a:endParaRPr lang="en-IN" baseline="0" dirty="0" smtClean="0"/>
          </a:p>
          <a:p>
            <a:pPr marL="228600" indent="-228600">
              <a:buAutoNum type="arabi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48027A-9E8C-4FDC-A825-8245A8CCD8CB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IN" dirty="0" smtClean="0"/>
              <a:t>Structured Data</a:t>
            </a:r>
            <a:r>
              <a:rPr lang="en-IN" baseline="0" dirty="0" smtClean="0"/>
              <a:t> : It is organized into entities that have a defined format such as XML documents or database tables that have some predefined schema.</a:t>
            </a:r>
          </a:p>
          <a:p>
            <a:pPr marL="228600" indent="-228600">
              <a:buAutoNum type="arabicPeriod"/>
            </a:pPr>
            <a:r>
              <a:rPr lang="en-IN" baseline="0" dirty="0" smtClean="0"/>
              <a:t>Semi-structured Data : Although it may have a schema, but it only act as a guide to the structure of data. </a:t>
            </a:r>
            <a:r>
              <a:rPr lang="en-IN" baseline="0" dirty="0" err="1" smtClean="0"/>
              <a:t>Eg</a:t>
            </a:r>
            <a:r>
              <a:rPr lang="en-IN" baseline="0" dirty="0" smtClean="0"/>
              <a:t> : Spreadsheet</a:t>
            </a:r>
          </a:p>
          <a:p>
            <a:pPr marL="228600" indent="-228600">
              <a:buAutoNum type="arabicPeriod"/>
            </a:pPr>
            <a:r>
              <a:rPr lang="en-IN" baseline="0" dirty="0" smtClean="0"/>
              <a:t>Unstructured Data : </a:t>
            </a:r>
            <a:r>
              <a:rPr lang="en-IN" baseline="0" dirty="0" err="1" smtClean="0"/>
              <a:t>Doesnot</a:t>
            </a:r>
            <a:r>
              <a:rPr lang="en-IN" baseline="0" dirty="0" smtClean="0"/>
              <a:t> have any particular internal </a:t>
            </a:r>
            <a:r>
              <a:rPr lang="en-IN" baseline="0" dirty="0" err="1" smtClean="0"/>
              <a:t>strcutures</a:t>
            </a:r>
            <a:r>
              <a:rPr lang="en-IN" baseline="0" dirty="0" smtClean="0"/>
              <a:t>. </a:t>
            </a:r>
            <a:r>
              <a:rPr lang="en-IN" baseline="0" dirty="0" err="1" smtClean="0"/>
              <a:t>Eg</a:t>
            </a:r>
            <a:r>
              <a:rPr lang="en-IN" baseline="0" dirty="0" smtClean="0"/>
              <a:t>: Images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48027A-9E8C-4FDC-A825-8245A8CCD8CB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8607B80-C60D-4F89-A509-96F88E1056F8}" type="datetimeFigureOut">
              <a:rPr lang="en-IN" smtClean="0"/>
              <a:pPr/>
              <a:t>07-05-2020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7554A02-FDA4-469F-83EA-6F9B699B3C0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607B80-C60D-4F89-A509-96F88E1056F8}" type="datetimeFigureOut">
              <a:rPr lang="en-IN" smtClean="0"/>
              <a:pPr/>
              <a:t>07-05-2020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554A02-FDA4-469F-83EA-6F9B699B3C0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607B80-C60D-4F89-A509-96F88E1056F8}" type="datetimeFigureOut">
              <a:rPr lang="en-IN" smtClean="0"/>
              <a:pPr/>
              <a:t>07-05-2020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554A02-FDA4-469F-83EA-6F9B699B3C0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607B80-C60D-4F89-A509-96F88E1056F8}" type="datetimeFigureOut">
              <a:rPr lang="en-IN" smtClean="0"/>
              <a:pPr/>
              <a:t>07-05-2020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554A02-FDA4-469F-83EA-6F9B699B3C0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607B80-C60D-4F89-A509-96F88E1056F8}" type="datetimeFigureOut">
              <a:rPr lang="en-IN" smtClean="0"/>
              <a:pPr/>
              <a:t>07-05-2020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554A02-FDA4-469F-83EA-6F9B699B3C0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607B80-C60D-4F89-A509-96F88E1056F8}" type="datetimeFigureOut">
              <a:rPr lang="en-IN" smtClean="0"/>
              <a:pPr/>
              <a:t>07-05-2020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554A02-FDA4-469F-83EA-6F9B699B3C0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607B80-C60D-4F89-A509-96F88E1056F8}" type="datetimeFigureOut">
              <a:rPr lang="en-IN" smtClean="0"/>
              <a:pPr/>
              <a:t>07-05-2020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554A02-FDA4-469F-83EA-6F9B699B3C0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607B80-C60D-4F89-A509-96F88E1056F8}" type="datetimeFigureOut">
              <a:rPr lang="en-IN" smtClean="0"/>
              <a:pPr/>
              <a:t>07-05-2020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554A02-FDA4-469F-83EA-6F9B699B3C0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607B80-C60D-4F89-A509-96F88E1056F8}" type="datetimeFigureOut">
              <a:rPr lang="en-IN" smtClean="0"/>
              <a:pPr/>
              <a:t>07-05-2020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554A02-FDA4-469F-83EA-6F9B699B3C0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8607B80-C60D-4F89-A509-96F88E1056F8}" type="datetimeFigureOut">
              <a:rPr lang="en-IN" smtClean="0"/>
              <a:pPr/>
              <a:t>07-05-2020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554A02-FDA4-469F-83EA-6F9B699B3C0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8607B80-C60D-4F89-A509-96F88E1056F8}" type="datetimeFigureOut">
              <a:rPr lang="en-IN" smtClean="0"/>
              <a:pPr/>
              <a:t>07-05-2020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7554A02-FDA4-469F-83EA-6F9B699B3C0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8607B80-C60D-4F89-A509-96F88E1056F8}" type="datetimeFigureOut">
              <a:rPr lang="en-IN" smtClean="0"/>
              <a:pPr/>
              <a:t>07-05-2020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7554A02-FDA4-469F-83EA-6F9B699B3C0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340768"/>
            <a:ext cx="7772400" cy="1470025"/>
          </a:xfrm>
        </p:spPr>
        <p:txBody>
          <a:bodyPr>
            <a:normAutofit/>
          </a:bodyPr>
          <a:lstStyle/>
          <a:p>
            <a:r>
              <a:rPr lang="en-IN" sz="4800" b="1" i="1" dirty="0" smtClean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Lecture 1 </a:t>
            </a:r>
            <a:endParaRPr lang="en-IN" sz="4800" b="1" i="1" dirty="0">
              <a:solidFill>
                <a:schemeClr val="tx1">
                  <a:tint val="75000"/>
                </a:schemeClr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2492896"/>
            <a:ext cx="7200800" cy="1752600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sz="4800" b="1" i="1" dirty="0" smtClean="0">
                <a:latin typeface="Times New Roman" pitchFamily="18" charset="0"/>
                <a:cs typeface="Times New Roman" pitchFamily="18" charset="0"/>
              </a:rPr>
              <a:t>    Introduction to Big Data</a:t>
            </a:r>
            <a:endParaRPr lang="en-IN" sz="4800" b="1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Meenansha\Desktop\Urbanpro\hadoop_ecosyste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620688"/>
            <a:ext cx="1728192" cy="17281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56268"/>
          <a:ext cx="8229600" cy="3200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59229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Traditional RDBMS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MapReduce</a:t>
                      </a:r>
                      <a:endParaRPr lang="en-IN" dirty="0"/>
                    </a:p>
                  </a:txBody>
                  <a:tcPr/>
                </a:tc>
              </a:tr>
              <a:tr h="592295">
                <a:tc>
                  <a:txBody>
                    <a:bodyPr/>
                    <a:lstStyle/>
                    <a:p>
                      <a:r>
                        <a:rPr lang="en-IN" dirty="0" smtClean="0"/>
                        <a:t>Data Size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Gigabytes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Petabytes</a:t>
                      </a:r>
                      <a:endParaRPr lang="en-IN" dirty="0"/>
                    </a:p>
                  </a:txBody>
                  <a:tcPr/>
                </a:tc>
              </a:tr>
              <a:tr h="592295">
                <a:tc>
                  <a:txBody>
                    <a:bodyPr/>
                    <a:lstStyle/>
                    <a:p>
                      <a:r>
                        <a:rPr lang="en-IN" dirty="0" smtClean="0"/>
                        <a:t>Access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Interactive</a:t>
                      </a:r>
                      <a:r>
                        <a:rPr lang="en-IN" baseline="0" dirty="0" smtClean="0"/>
                        <a:t> and Batch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Batch</a:t>
                      </a:r>
                      <a:endParaRPr lang="en-IN" dirty="0"/>
                    </a:p>
                  </a:txBody>
                  <a:tcPr/>
                </a:tc>
              </a:tr>
              <a:tr h="831742">
                <a:tc>
                  <a:txBody>
                    <a:bodyPr/>
                    <a:lstStyle/>
                    <a:p>
                      <a:r>
                        <a:rPr lang="en-IN" dirty="0" smtClean="0"/>
                        <a:t>Updates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Read and write many times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Write once, read</a:t>
                      </a:r>
                      <a:r>
                        <a:rPr lang="en-IN" baseline="0" dirty="0" smtClean="0"/>
                        <a:t> many times</a:t>
                      </a:r>
                      <a:endParaRPr lang="en-IN" dirty="0"/>
                    </a:p>
                  </a:txBody>
                  <a:tcPr/>
                </a:tc>
              </a:tr>
              <a:tr h="592295">
                <a:tc>
                  <a:txBody>
                    <a:bodyPr/>
                    <a:lstStyle/>
                    <a:p>
                      <a:r>
                        <a:rPr lang="en-IN" dirty="0" smtClean="0"/>
                        <a:t>Transactions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Schema on write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Schema on read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RDBMS and </a:t>
            </a:r>
            <a:r>
              <a:rPr lang="en-IN" dirty="0" err="1" smtClean="0"/>
              <a:t>MapReduce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 err="1" smtClean="0"/>
              <a:t>Hadoop</a:t>
            </a:r>
            <a:r>
              <a:rPr lang="en-IN" sz="2400" dirty="0" smtClean="0"/>
              <a:t> tries to co-locate the data with the compute nodes, so data access is fast because it is local.</a:t>
            </a:r>
          </a:p>
          <a:p>
            <a:r>
              <a:rPr lang="en-IN" sz="2400" dirty="0" smtClean="0"/>
              <a:t>Processing in </a:t>
            </a:r>
            <a:r>
              <a:rPr lang="en-IN" sz="2400" dirty="0" err="1" smtClean="0"/>
              <a:t>Hadoop</a:t>
            </a:r>
            <a:r>
              <a:rPr lang="en-IN" sz="2400" dirty="0" smtClean="0"/>
              <a:t> operates only at the higher level, the programmer thinks in terms of data model, while the data flow remains implicit.</a:t>
            </a:r>
          </a:p>
          <a:p>
            <a:r>
              <a:rPr lang="en-IN" sz="2400" dirty="0" smtClean="0"/>
              <a:t>Distributed processing frameworks like </a:t>
            </a:r>
            <a:r>
              <a:rPr lang="en-IN" sz="2400" dirty="0" err="1" smtClean="0"/>
              <a:t>MapReduce</a:t>
            </a:r>
            <a:r>
              <a:rPr lang="en-IN" sz="2400" dirty="0" smtClean="0"/>
              <a:t> spare the programmer from having to think about failure, since the implementations detects failed tasks and reschedules replacements on machines that are healthy.</a:t>
            </a:r>
            <a:endParaRPr lang="en-IN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eenansha\Desktop\Urbanpro\Hadoop Ecosystem\hadoop_ecosystem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4501" y="476672"/>
            <a:ext cx="8034997" cy="56494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Any Questions??</a:t>
            </a:r>
          </a:p>
          <a:p>
            <a:endParaRPr lang="en-IN" dirty="0" smtClean="0"/>
          </a:p>
          <a:p>
            <a:pPr>
              <a:buNone/>
            </a:pPr>
            <a:r>
              <a:rPr lang="en-IN" sz="5400" dirty="0" smtClean="0"/>
              <a:t>			</a:t>
            </a:r>
          </a:p>
          <a:p>
            <a:pPr>
              <a:buNone/>
            </a:pPr>
            <a:r>
              <a:rPr lang="en-IN" sz="5400" dirty="0" smtClean="0"/>
              <a:t>			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IN" sz="1600" dirty="0" smtClean="0"/>
              <a:t>What is Big Data?</a:t>
            </a:r>
          </a:p>
          <a:p>
            <a:pPr marL="514350" indent="-514350">
              <a:buAutoNum type="arabicPeriod"/>
            </a:pPr>
            <a:r>
              <a:rPr lang="en-IN" sz="1600" dirty="0" smtClean="0"/>
              <a:t>Why Big Data?</a:t>
            </a:r>
          </a:p>
          <a:p>
            <a:pPr marL="514350" indent="-514350">
              <a:buAutoNum type="arabicPeriod"/>
            </a:pPr>
            <a:r>
              <a:rPr lang="en-IN" sz="1600" dirty="0" smtClean="0"/>
              <a:t>Data Storage and Analysis</a:t>
            </a:r>
          </a:p>
          <a:p>
            <a:pPr marL="514350" indent="-514350">
              <a:buAutoNum type="arabicPeriod"/>
            </a:pPr>
            <a:r>
              <a:rPr lang="en-IN" sz="1600" dirty="0" smtClean="0"/>
              <a:t>Characteristics of Big Data</a:t>
            </a:r>
          </a:p>
          <a:p>
            <a:pPr marL="514350" indent="-514350">
              <a:buAutoNum type="arabicPeriod"/>
            </a:pPr>
            <a:r>
              <a:rPr lang="en-IN" sz="1600" dirty="0" smtClean="0"/>
              <a:t>Structure of Big Data</a:t>
            </a:r>
          </a:p>
          <a:p>
            <a:pPr marL="514350" indent="-514350">
              <a:buAutoNum type="arabicPeriod"/>
            </a:pPr>
            <a:r>
              <a:rPr lang="en-IN" sz="1600" dirty="0" smtClean="0"/>
              <a:t>Applications of Big Data</a:t>
            </a:r>
          </a:p>
          <a:p>
            <a:pPr marL="514350" indent="-514350">
              <a:buAutoNum type="arabicPeriod"/>
            </a:pPr>
            <a:r>
              <a:rPr lang="en-IN" sz="1600" dirty="0" smtClean="0"/>
              <a:t>History of </a:t>
            </a:r>
            <a:r>
              <a:rPr lang="en-IN" sz="1600" dirty="0" err="1" smtClean="0"/>
              <a:t>Hadoop</a:t>
            </a:r>
            <a:r>
              <a:rPr lang="en-IN" sz="1600" dirty="0" smtClean="0"/>
              <a:t> </a:t>
            </a:r>
          </a:p>
          <a:p>
            <a:pPr marL="514350" indent="-514350">
              <a:buAutoNum type="arabicPeriod"/>
            </a:pPr>
            <a:r>
              <a:rPr lang="en-IN" sz="1600" dirty="0" smtClean="0"/>
              <a:t>RDBMS and </a:t>
            </a:r>
            <a:r>
              <a:rPr lang="en-IN" sz="1600" dirty="0" err="1" smtClean="0"/>
              <a:t>MapReduce</a:t>
            </a:r>
            <a:endParaRPr lang="en-IN" sz="1600" dirty="0" smtClean="0"/>
          </a:p>
          <a:p>
            <a:pPr marL="514350" indent="-514350">
              <a:buAutoNum type="arabicPeriod"/>
            </a:pPr>
            <a:r>
              <a:rPr lang="en-IN" sz="1600" dirty="0" err="1" smtClean="0"/>
              <a:t>Hadoop</a:t>
            </a:r>
            <a:r>
              <a:rPr lang="en-IN" sz="1600" dirty="0" smtClean="0"/>
              <a:t> Ecosystems</a:t>
            </a:r>
          </a:p>
          <a:p>
            <a:pPr marL="514350" indent="-514350">
              <a:buAutoNum type="arabicPeriod"/>
            </a:pPr>
            <a:endParaRPr lang="en-IN" sz="2800" dirty="0" smtClean="0"/>
          </a:p>
          <a:p>
            <a:pPr marL="514350" indent="-514350">
              <a:buAutoNum type="arabicPeriod"/>
            </a:pPr>
            <a:endParaRPr lang="en-IN" sz="2800" dirty="0" smtClean="0"/>
          </a:p>
          <a:p>
            <a:pPr marL="514350" indent="-514350">
              <a:buAutoNum type="arabicPeriod"/>
            </a:pPr>
            <a:endParaRPr lang="en-IN" sz="2800" dirty="0" smtClean="0"/>
          </a:p>
          <a:p>
            <a:pPr marL="514350" indent="-514350">
              <a:buAutoNum type="arabicPeriod"/>
            </a:pPr>
            <a:endParaRPr lang="en-IN" sz="2800" dirty="0" smtClean="0"/>
          </a:p>
          <a:p>
            <a:pPr marL="514350" indent="-514350">
              <a:buAutoNum type="arabicPeriod"/>
            </a:pPr>
            <a:endParaRPr lang="en-IN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Table of Contents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sz="2400" dirty="0" smtClean="0"/>
              <a:t>IDC estimates that by 2020, digital universe would grow </a:t>
            </a:r>
            <a:r>
              <a:rPr lang="en-IN" sz="2400" dirty="0" err="1" smtClean="0"/>
              <a:t>upto</a:t>
            </a:r>
            <a:r>
              <a:rPr lang="en-IN" sz="2400" dirty="0" smtClean="0"/>
              <a:t> 44 </a:t>
            </a:r>
            <a:r>
              <a:rPr lang="en-IN" sz="2400" dirty="0" err="1" smtClean="0"/>
              <a:t>zettabytes</a:t>
            </a:r>
            <a:r>
              <a:rPr lang="en-IN" sz="2400" dirty="0" smtClean="0"/>
              <a:t>.</a:t>
            </a:r>
          </a:p>
          <a:p>
            <a:r>
              <a:rPr lang="en-IN" sz="2400" dirty="0" err="1" smtClean="0"/>
              <a:t>Walmart</a:t>
            </a:r>
            <a:r>
              <a:rPr lang="en-IN" sz="2400" dirty="0" smtClean="0"/>
              <a:t> handles more than 1 million customers transactions every hour.</a:t>
            </a:r>
          </a:p>
          <a:p>
            <a:r>
              <a:rPr lang="en-IN" sz="2400" dirty="0" err="1" smtClean="0"/>
              <a:t>Facebook</a:t>
            </a:r>
            <a:r>
              <a:rPr lang="en-IN" sz="2400" dirty="0" smtClean="0"/>
              <a:t> handles 40 billion photos from its user base.</a:t>
            </a:r>
          </a:p>
          <a:p>
            <a:r>
              <a:rPr lang="en-IN" sz="2400" dirty="0"/>
              <a:t>Decoding the human genome originally took </a:t>
            </a:r>
            <a:r>
              <a:rPr lang="en-IN" sz="2400" dirty="0" smtClean="0"/>
              <a:t>10 years to process</a:t>
            </a:r>
            <a:r>
              <a:rPr lang="en-IN" sz="2400" dirty="0"/>
              <a:t>; now it can be achieved in one week.</a:t>
            </a:r>
            <a:r>
              <a:rPr lang="en-IN" sz="2400" dirty="0" smtClean="0"/>
              <a:t> </a:t>
            </a:r>
          </a:p>
          <a:p>
            <a:r>
              <a:rPr lang="en-IN" sz="2400" dirty="0" smtClean="0"/>
              <a:t>Big Data is the big thing in the IT World.</a:t>
            </a:r>
          </a:p>
          <a:p>
            <a:r>
              <a:rPr lang="en-IN" sz="2400" dirty="0" smtClean="0"/>
              <a:t>The first organizations to embrace it were online and </a:t>
            </a:r>
            <a:r>
              <a:rPr lang="en-IN" sz="2400" dirty="0" err="1" smtClean="0"/>
              <a:t>startup</a:t>
            </a:r>
            <a:r>
              <a:rPr lang="en-IN" sz="2400" dirty="0" smtClean="0"/>
              <a:t> firms. Firms like Google, eBay, LinkedIn, and </a:t>
            </a:r>
            <a:r>
              <a:rPr lang="en-IN" sz="2400" dirty="0" err="1" smtClean="0"/>
              <a:t>Facebook</a:t>
            </a:r>
            <a:r>
              <a:rPr lang="en-IN" sz="2400" dirty="0" smtClean="0"/>
              <a:t> were built around big data from the beginning.</a:t>
            </a:r>
          </a:p>
          <a:p>
            <a:endParaRPr lang="en-IN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Big Data?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There are some things that are so big that they have implications for everyone, whether we want it or not. (</a:t>
            </a:r>
            <a:r>
              <a:rPr lang="en-IN" sz="2400" dirty="0" err="1" smtClean="0"/>
              <a:t>Eg</a:t>
            </a:r>
            <a:r>
              <a:rPr lang="en-IN" sz="2400" dirty="0" smtClean="0"/>
              <a:t>. Photos we are taking on daily basis.)</a:t>
            </a:r>
          </a:p>
          <a:p>
            <a:r>
              <a:rPr lang="en-IN" sz="2400" dirty="0" smtClean="0"/>
              <a:t>The basic idea behind the phrase ‘Big Data’ is that everything we do is increasingly leaving a digital trace which we can analyze and use.</a:t>
            </a:r>
          </a:p>
          <a:p>
            <a:r>
              <a:rPr lang="en-IN" sz="2400" dirty="0" smtClean="0"/>
              <a:t>Big Data therefore refers to our ability to make use of ever increasing volumes of data.</a:t>
            </a:r>
          </a:p>
          <a:p>
            <a:r>
              <a:rPr lang="en-IN" sz="2400" dirty="0" smtClean="0"/>
              <a:t>More data usually means better algorithms.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Why Big Data?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Although the storage capacities of hard drives have increased massively over the years ,access speeds- the rate at which data can be read from drives have not kept up.</a:t>
            </a:r>
          </a:p>
          <a:p>
            <a:r>
              <a:rPr lang="en-IN" sz="2000" dirty="0" smtClean="0"/>
              <a:t>Parallel processing comes in picture</a:t>
            </a:r>
            <a:r>
              <a:rPr lang="en-IN" sz="2000" dirty="0" smtClean="0"/>
              <a:t>.</a:t>
            </a:r>
          </a:p>
          <a:p>
            <a:r>
              <a:rPr lang="en-IN" sz="2000" dirty="0" smtClean="0"/>
              <a:t>File system that manage the storage across a network of machines are called distributed file systems.</a:t>
            </a:r>
            <a:endParaRPr lang="en-IN" sz="2000" dirty="0" smtClean="0"/>
          </a:p>
          <a:p>
            <a:r>
              <a:rPr lang="en-IN" sz="2000" dirty="0" smtClean="0"/>
              <a:t>Two issues:</a:t>
            </a:r>
          </a:p>
          <a:p>
            <a:pPr lvl="1"/>
            <a:r>
              <a:rPr lang="en-IN" sz="2000" dirty="0" smtClean="0"/>
              <a:t>Hardware failure – Data replication</a:t>
            </a:r>
          </a:p>
          <a:p>
            <a:pPr lvl="1"/>
            <a:r>
              <a:rPr lang="en-IN" sz="2000" dirty="0" smtClean="0"/>
              <a:t>Combining the data from multiple disk and generating meaning out of it.</a:t>
            </a:r>
            <a:endParaRPr lang="en-IN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Storage and Analysis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Four Characteristics of Big Data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1115616" y="1772816"/>
            <a:ext cx="2880320" cy="1800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Volume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148064" y="4077072"/>
            <a:ext cx="2880320" cy="1800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Veracity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259632" y="4221088"/>
            <a:ext cx="2880320" cy="1800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Variety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932040" y="1772816"/>
            <a:ext cx="2880320" cy="1800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Velocity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Structured: </a:t>
            </a:r>
          </a:p>
          <a:p>
            <a:pPr lvl="1"/>
            <a:r>
              <a:rPr lang="en-IN" dirty="0" smtClean="0"/>
              <a:t>Most traditional data sources.</a:t>
            </a:r>
            <a:endParaRPr lang="en-IN" dirty="0"/>
          </a:p>
          <a:p>
            <a:r>
              <a:rPr lang="en-IN" dirty="0" smtClean="0"/>
              <a:t>Semi Structured:</a:t>
            </a:r>
          </a:p>
          <a:p>
            <a:r>
              <a:rPr lang="en-IN" dirty="0" smtClean="0"/>
              <a:t>Unstructured:</a:t>
            </a:r>
          </a:p>
          <a:p>
            <a:pPr lvl="1"/>
            <a:r>
              <a:rPr lang="en-IN" dirty="0" smtClean="0"/>
              <a:t>Video data, Audio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Structure of Big Data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Smarter Healthcare</a:t>
            </a:r>
          </a:p>
          <a:p>
            <a:r>
              <a:rPr lang="en-IN" dirty="0" smtClean="0"/>
              <a:t>Homeland Security</a:t>
            </a:r>
          </a:p>
          <a:p>
            <a:r>
              <a:rPr lang="en-IN" dirty="0" smtClean="0"/>
              <a:t>Traffic Control</a:t>
            </a:r>
          </a:p>
          <a:p>
            <a:r>
              <a:rPr lang="en-IN" dirty="0" smtClean="0"/>
              <a:t>Manufacturing</a:t>
            </a:r>
          </a:p>
          <a:p>
            <a:r>
              <a:rPr lang="en-IN" dirty="0" smtClean="0"/>
              <a:t>Multi-channel sales</a:t>
            </a:r>
          </a:p>
          <a:p>
            <a:r>
              <a:rPr lang="en-IN" dirty="0" smtClean="0"/>
              <a:t>Telecom</a:t>
            </a:r>
          </a:p>
          <a:p>
            <a:r>
              <a:rPr lang="en-IN" dirty="0" smtClean="0"/>
              <a:t>Trading Analytics</a:t>
            </a:r>
          </a:p>
          <a:p>
            <a:r>
              <a:rPr lang="en-IN" dirty="0" smtClean="0"/>
              <a:t>Search Quality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Applications of Big Data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Created by Doug Cutting. </a:t>
            </a:r>
          </a:p>
          <a:p>
            <a:r>
              <a:rPr lang="en-IN" dirty="0" smtClean="0"/>
              <a:t>Open source apache project.</a:t>
            </a:r>
          </a:p>
          <a:p>
            <a:r>
              <a:rPr lang="en-IN" dirty="0" smtClean="0"/>
              <a:t>Initially there was a project developed called GFS (Google File system), which was then combined with </a:t>
            </a:r>
            <a:r>
              <a:rPr lang="en-IN" dirty="0" err="1" smtClean="0"/>
              <a:t>Mapreduce</a:t>
            </a:r>
            <a:r>
              <a:rPr lang="en-IN" dirty="0" smtClean="0"/>
              <a:t> to be called as </a:t>
            </a:r>
            <a:r>
              <a:rPr lang="en-IN" dirty="0" err="1" smtClean="0"/>
              <a:t>Hadoop</a:t>
            </a:r>
            <a:r>
              <a:rPr lang="en-IN" dirty="0" smtClean="0"/>
              <a:t> and was adopted by Apache.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History of </a:t>
            </a:r>
            <a:r>
              <a:rPr lang="en-IN" dirty="0" err="1" smtClean="0"/>
              <a:t>Hadoop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1284</TotalTime>
  <Words>720</Words>
  <Application>Microsoft Office PowerPoint</Application>
  <PresentationFormat>On-screen Show (4:3)</PresentationFormat>
  <Paragraphs>93</Paragraphs>
  <Slides>13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Lecture 1 </vt:lpstr>
      <vt:lpstr>Table of Contents</vt:lpstr>
      <vt:lpstr>What is Big Data?</vt:lpstr>
      <vt:lpstr>Why Big Data?</vt:lpstr>
      <vt:lpstr>Data Storage and Analysis</vt:lpstr>
      <vt:lpstr>Four Characteristics of Big Data</vt:lpstr>
      <vt:lpstr>Structure of Big Data</vt:lpstr>
      <vt:lpstr>Applications of Big Data</vt:lpstr>
      <vt:lpstr>History of Hadoop</vt:lpstr>
      <vt:lpstr>RDBMS and MapReduce</vt:lpstr>
      <vt:lpstr>Slide 11</vt:lpstr>
      <vt:lpstr>Slide 12</vt:lpstr>
      <vt:lpstr>Slide 13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</dc:title>
  <dc:creator>Meenansha</dc:creator>
  <cp:lastModifiedBy>Meenansha</cp:lastModifiedBy>
  <cp:revision>5</cp:revision>
  <dcterms:created xsi:type="dcterms:W3CDTF">2020-05-05T07:27:16Z</dcterms:created>
  <dcterms:modified xsi:type="dcterms:W3CDTF">2020-05-08T08:28:40Z</dcterms:modified>
</cp:coreProperties>
</file>