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00" autoAdjust="0"/>
  </p:normalViewPr>
  <p:slideViewPr>
    <p:cSldViewPr>
      <p:cViewPr varScale="1">
        <p:scale>
          <a:sx n="59" d="100"/>
          <a:sy n="59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019E4-C985-4BF1-9488-2FCDDE0EBF75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A3949-0BC9-4FAF-8A34-3BF7187A713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IN" baseline="0" dirty="0" smtClean="0"/>
              <a:t>Files that are hundreds of megabytes, gigabytes, </a:t>
            </a:r>
            <a:r>
              <a:rPr lang="en-IN" baseline="0" dirty="0" err="1" smtClean="0"/>
              <a:t>petabytes</a:t>
            </a:r>
            <a:r>
              <a:rPr lang="en-IN" baseline="0" dirty="0" smtClean="0"/>
              <a:t> and terabytes of data.</a:t>
            </a:r>
          </a:p>
          <a:p>
            <a:pPr marL="228600" indent="-228600">
              <a:buNone/>
            </a:pPr>
            <a:r>
              <a:rPr lang="en-IN" baseline="0" dirty="0" smtClean="0"/>
              <a:t>2. Data processing pattern is write once and read many times pattern.</a:t>
            </a:r>
          </a:p>
          <a:p>
            <a:pPr marL="228600" indent="-228600">
              <a:buAutoNum type="arabicPeriod" startAt="3"/>
            </a:pPr>
            <a:r>
              <a:rPr lang="en-IN" baseline="0" dirty="0" smtClean="0"/>
              <a:t>It doesn’t require expensive, highly reliable hardware. HDFS knows how to handle failures.</a:t>
            </a:r>
          </a:p>
          <a:p>
            <a:pPr marL="228600" indent="-228600">
              <a:buAutoNum type="arabicPeriod" startAt="3"/>
            </a:pPr>
            <a:r>
              <a:rPr lang="en-IN" baseline="0" dirty="0" smtClean="0"/>
              <a:t>Applications that require low latency access to data will not work well with HDFS</a:t>
            </a:r>
          </a:p>
          <a:p>
            <a:pPr marL="228600" indent="-228600">
              <a:buAutoNum type="arabicPeriod" startAt="3"/>
            </a:pPr>
            <a:r>
              <a:rPr lang="en-IN" baseline="0" dirty="0" smtClean="0"/>
              <a:t>Files in HDFS are written by a single writer. Writers always write at the end of file , in append only fashion.</a:t>
            </a:r>
          </a:p>
          <a:p>
            <a:pPr marL="228600" indent="-228600">
              <a:buAutoNum type="arabicPeriod" startAt="3"/>
            </a:pPr>
            <a:endParaRPr lang="en-IN" baseline="0" dirty="0" smtClean="0"/>
          </a:p>
          <a:p>
            <a:pPr marL="228600" indent="-228600">
              <a:buAutoNum type="arabicPeriod" startAt="3"/>
            </a:pPr>
            <a:endParaRPr lang="en-IN" baseline="0" dirty="0" smtClean="0"/>
          </a:p>
          <a:p>
            <a:pPr marL="228600" indent="-228600">
              <a:buNone/>
            </a:pPr>
            <a:endParaRPr lang="en-IN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3949-0BC9-4FAF-8A34-3BF7187A7134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 Queue is responsible for asking </a:t>
            </a:r>
            <a:r>
              <a:rPr lang="en-IN" dirty="0" err="1" smtClean="0"/>
              <a:t>namenode</a:t>
            </a:r>
            <a:r>
              <a:rPr lang="en-IN" dirty="0" smtClean="0"/>
              <a:t> on</a:t>
            </a:r>
            <a:r>
              <a:rPr lang="en-IN" baseline="0" dirty="0" smtClean="0"/>
              <a:t> which </a:t>
            </a:r>
            <a:r>
              <a:rPr lang="en-IN" baseline="0" dirty="0" err="1" smtClean="0"/>
              <a:t>datanodes</a:t>
            </a:r>
            <a:r>
              <a:rPr lang="en-IN" baseline="0" dirty="0" smtClean="0"/>
              <a:t> the blocks needs to be stored. If the replication factor is 3, it will send the first copy to first </a:t>
            </a:r>
            <a:r>
              <a:rPr lang="en-IN" baseline="0" dirty="0" err="1" smtClean="0"/>
              <a:t>datanode</a:t>
            </a:r>
            <a:r>
              <a:rPr lang="en-IN" baseline="0" dirty="0" smtClean="0"/>
              <a:t> then second and so 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3949-0BC9-4FAF-8A34-3BF7187A7134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3949-0BC9-4FAF-8A34-3BF7187A7134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dirty="0" smtClean="0"/>
              <a:t>Usually a disk has a block size which is the minimum amount of data that it</a:t>
            </a:r>
            <a:r>
              <a:rPr lang="en-IN" baseline="0" dirty="0" smtClean="0"/>
              <a:t> can read or write. Blocks are typically a few kilobytes in size whereas disk blocks are normally 512 bytes.</a:t>
            </a:r>
          </a:p>
          <a:p>
            <a:pPr>
              <a:buFontTx/>
              <a:buChar char="-"/>
            </a:pPr>
            <a:r>
              <a:rPr lang="en-IN" baseline="0" dirty="0" smtClean="0"/>
              <a:t>HDFS too has the concept of block level.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3949-0BC9-4FAF-8A34-3BF7187A7134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IN" dirty="0" smtClean="0"/>
              <a:t>Since there is no limitation</a:t>
            </a:r>
            <a:r>
              <a:rPr lang="en-IN" baseline="0" dirty="0" smtClean="0"/>
              <a:t> that the blocks of a file to be stored in a single disk, we can store such big of a file that can take up all the disk of the cluster.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Simplifies storage management( because blocks are of fixed size, it is easy to calculate how many can be stored on a given disk) and eliminating metadata concerns (file metadata such as permissions information does not need to be stored in blocks, so other systems can maintain separately.)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Each block is replicated to a small number physically separate machine. If a copy is unavailable it can be read from another location.</a:t>
            </a:r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3949-0BC9-4FAF-8A34-3BF7187A7134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1. Metadata is stored</a:t>
            </a:r>
            <a:r>
              <a:rPr lang="en-IN" baseline="0" dirty="0" smtClean="0"/>
              <a:t> persistently on local disk in form of two files : namespace image and edit log.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3949-0BC9-4FAF-8A34-3BF7187A7134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 a large cluster, with many small files , memory becomes the limiting factor for scaling.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3949-0BC9-4FAF-8A34-3BF7187A7134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Transition</a:t>
            </a:r>
            <a:r>
              <a:rPr lang="en-IN" baseline="0" dirty="0" smtClean="0"/>
              <a:t> from active to standby </a:t>
            </a:r>
            <a:r>
              <a:rPr lang="en-IN" baseline="0" dirty="0" err="1" smtClean="0"/>
              <a:t>namenode</a:t>
            </a:r>
            <a:r>
              <a:rPr lang="en-IN" baseline="0" dirty="0" smtClean="0"/>
              <a:t> is managed by a new entity in the system called failover controller. Default implementations uses zookeeper to ensure that only one </a:t>
            </a:r>
            <a:r>
              <a:rPr lang="en-IN" baseline="0" dirty="0" err="1" smtClean="0"/>
              <a:t>namenode</a:t>
            </a:r>
            <a:r>
              <a:rPr lang="en-IN" baseline="0" dirty="0" smtClean="0"/>
              <a:t> is active.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3949-0BC9-4FAF-8A34-3BF7187A7134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If it</a:t>
            </a:r>
            <a:r>
              <a:rPr lang="en-IN" baseline="0" dirty="0" smtClean="0"/>
              <a:t> encounters while reading from </a:t>
            </a:r>
            <a:r>
              <a:rPr lang="en-IN" baseline="0" dirty="0" err="1" smtClean="0"/>
              <a:t>datanode</a:t>
            </a:r>
            <a:r>
              <a:rPr lang="en-IN" baseline="0" dirty="0" smtClean="0"/>
              <a:t>, it will try the next closest one for that block.</a:t>
            </a:r>
          </a:p>
          <a:p>
            <a:r>
              <a:rPr lang="en-IN" baseline="0" dirty="0" smtClean="0"/>
              <a:t>It also verifies checksums for data transferred to the </a:t>
            </a:r>
            <a:r>
              <a:rPr lang="en-IN" baseline="0" dirty="0" err="1" smtClean="0"/>
              <a:t>datanode</a:t>
            </a:r>
            <a:r>
              <a:rPr lang="en-IN" baseline="0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3949-0BC9-4FAF-8A34-3BF7187A7134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IN" dirty="0" smtClean="0"/>
              <a:t>Processed</a:t>
            </a:r>
            <a:r>
              <a:rPr lang="en-IN" baseline="0" dirty="0" smtClean="0"/>
              <a:t> on same node.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Different nodes on same rack.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Nodes on different racks in same data </a:t>
            </a:r>
            <a:r>
              <a:rPr lang="en-IN" baseline="0" dirty="0" err="1" smtClean="0"/>
              <a:t>center</a:t>
            </a:r>
            <a:r>
              <a:rPr lang="en-IN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Nodes in different data </a:t>
            </a:r>
            <a:r>
              <a:rPr lang="en-IN" baseline="0" dirty="0" err="1" smtClean="0"/>
              <a:t>centers</a:t>
            </a:r>
            <a:r>
              <a:rPr lang="en-IN" baseline="0" dirty="0" smtClean="0"/>
              <a:t>.</a:t>
            </a:r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3949-0BC9-4FAF-8A34-3BF7187A7134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3949-0BC9-4FAF-8A34-3BF7187A7134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7C7E05-9953-4AB9-9F69-C23B7A99B4A5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EFEE57-872C-4706-8B48-B8493362A1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7C7E05-9953-4AB9-9F69-C23B7A99B4A5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FEE57-872C-4706-8B48-B8493362A1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7C7E05-9953-4AB9-9F69-C23B7A99B4A5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FEE57-872C-4706-8B48-B8493362A1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7C7E05-9953-4AB9-9F69-C23B7A99B4A5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FEE57-872C-4706-8B48-B8493362A1E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7C7E05-9953-4AB9-9F69-C23B7A99B4A5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FEE57-872C-4706-8B48-B8493362A1E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7C7E05-9953-4AB9-9F69-C23B7A99B4A5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FEE57-872C-4706-8B48-B8493362A1E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7C7E05-9953-4AB9-9F69-C23B7A99B4A5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FEE57-872C-4706-8B48-B8493362A1E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7C7E05-9953-4AB9-9F69-C23B7A99B4A5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FEE57-872C-4706-8B48-B8493362A1E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7C7E05-9953-4AB9-9F69-C23B7A99B4A5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FEE57-872C-4706-8B48-B8493362A1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7C7E05-9953-4AB9-9F69-C23B7A99B4A5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FEE57-872C-4706-8B48-B8493362A1E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7C7E05-9953-4AB9-9F69-C23B7A99B4A5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EFEE57-872C-4706-8B48-B8493362A1E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7C7E05-9953-4AB9-9F69-C23B7A99B4A5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2EFEE57-872C-4706-8B48-B8493362A1E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Lecture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3611607"/>
            <a:ext cx="8134672" cy="1199704"/>
          </a:xfrm>
        </p:spPr>
        <p:txBody>
          <a:bodyPr>
            <a:noAutofit/>
          </a:bodyPr>
          <a:lstStyle/>
          <a:p>
            <a:r>
              <a:rPr lang="en-IN" sz="4000" b="1" i="1" dirty="0" smtClean="0">
                <a:solidFill>
                  <a:schemeClr val="tx1">
                    <a:tint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HDFS(</a:t>
            </a:r>
            <a:r>
              <a:rPr lang="en-IN" sz="4000" b="1" i="1" dirty="0" err="1" smtClean="0">
                <a:solidFill>
                  <a:schemeClr val="tx1">
                    <a:tint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Hadoop</a:t>
            </a:r>
            <a:r>
              <a:rPr lang="en-IN" sz="4000" b="1" i="1" dirty="0" smtClean="0">
                <a:solidFill>
                  <a:schemeClr val="tx1">
                    <a:tint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Distributed File Systems)</a:t>
            </a:r>
            <a:endParaRPr lang="en-IN" sz="4000" b="1" i="1" dirty="0">
              <a:solidFill>
                <a:schemeClr val="tx1">
                  <a:tint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" name="Picture 2" descr="C:\Users\Meenansha\Desktop\Urbanpro\hadoop_ecosyste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620688"/>
            <a:ext cx="1728192" cy="1728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Hadoop</a:t>
            </a:r>
            <a:r>
              <a:rPr lang="en-IN" dirty="0" smtClean="0"/>
              <a:t> 2 added support for pair of </a:t>
            </a:r>
            <a:r>
              <a:rPr lang="en-IN" dirty="0" err="1" smtClean="0"/>
              <a:t>namenodes</a:t>
            </a:r>
            <a:r>
              <a:rPr lang="en-IN" dirty="0" smtClean="0"/>
              <a:t> in active-standby mode.</a:t>
            </a:r>
          </a:p>
          <a:p>
            <a:r>
              <a:rPr lang="en-IN" dirty="0" smtClean="0"/>
              <a:t>In case of failure, standby takes over without a significant interruption.</a:t>
            </a:r>
          </a:p>
          <a:p>
            <a:r>
              <a:rPr lang="en-IN" dirty="0" smtClean="0"/>
              <a:t>Changes </a:t>
            </a:r>
            <a:r>
              <a:rPr lang="en-IN" dirty="0" err="1" smtClean="0"/>
              <a:t>wrt</a:t>
            </a:r>
            <a:r>
              <a:rPr lang="en-IN" dirty="0" smtClean="0"/>
              <a:t> previous architecture:</a:t>
            </a:r>
          </a:p>
          <a:p>
            <a:pPr lvl="1"/>
            <a:r>
              <a:rPr lang="en-IN" dirty="0" err="1" smtClean="0"/>
              <a:t>Namenode</a:t>
            </a:r>
            <a:r>
              <a:rPr lang="en-IN" dirty="0" smtClean="0"/>
              <a:t> uses highly available shared storage to share the edit log. Continuous process.</a:t>
            </a:r>
          </a:p>
          <a:p>
            <a:pPr lvl="1"/>
            <a:r>
              <a:rPr lang="en-IN" dirty="0" err="1" smtClean="0"/>
              <a:t>Datanodes</a:t>
            </a:r>
            <a:r>
              <a:rPr lang="en-IN" dirty="0" smtClean="0"/>
              <a:t> must send block reports to both </a:t>
            </a:r>
            <a:r>
              <a:rPr lang="en-IN" dirty="0" err="1" smtClean="0"/>
              <a:t>namenodes</a:t>
            </a:r>
            <a:r>
              <a:rPr lang="en-IN" dirty="0" smtClean="0"/>
              <a:t> because the block mappings are stored in </a:t>
            </a:r>
            <a:r>
              <a:rPr lang="en-IN" dirty="0" err="1" smtClean="0"/>
              <a:t>namenode’s</a:t>
            </a:r>
            <a:r>
              <a:rPr lang="en-IN" dirty="0" smtClean="0"/>
              <a:t> memory.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HDFS Concepts(High Availability)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Copy From Local:</a:t>
            </a:r>
          </a:p>
          <a:p>
            <a:pPr lvl="1"/>
            <a:r>
              <a:rPr lang="en-IN" dirty="0" err="1" smtClean="0"/>
              <a:t>h</a:t>
            </a:r>
            <a:r>
              <a:rPr lang="en-IN" dirty="0" err="1" smtClean="0"/>
              <a:t>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</a:t>
            </a:r>
            <a:r>
              <a:rPr lang="en-IN" dirty="0" err="1" smtClean="0"/>
              <a:t>copyFromLocal</a:t>
            </a:r>
            <a:r>
              <a:rPr lang="en-IN" dirty="0" smtClean="0"/>
              <a:t> input/docs/abc.txt hdfs://localhost/user/tom/abc.txt</a:t>
            </a:r>
            <a:endParaRPr lang="en-IN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IN" sz="2700" dirty="0" smtClean="0"/>
              <a:t>Copy to Local :</a:t>
            </a:r>
          </a:p>
          <a:p>
            <a:pPr lvl="1"/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</a:t>
            </a:r>
            <a:r>
              <a:rPr lang="en-IN" dirty="0" err="1" smtClean="0"/>
              <a:t>copyToLocal</a:t>
            </a:r>
            <a:r>
              <a:rPr lang="en-IN" dirty="0" smtClean="0"/>
              <a:t> input/docs/abc.txt </a:t>
            </a:r>
            <a:r>
              <a:rPr lang="en-IN" dirty="0" err="1" smtClean="0"/>
              <a:t>abc.txt</a:t>
            </a:r>
            <a:endParaRPr lang="en-IN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IN" sz="2700" dirty="0" smtClean="0"/>
              <a:t>Make </a:t>
            </a:r>
            <a:r>
              <a:rPr lang="en-IN" sz="2700" dirty="0" smtClean="0"/>
              <a:t>and List  </a:t>
            </a:r>
            <a:endParaRPr lang="en-IN" sz="2700" dirty="0" smtClean="0"/>
          </a:p>
          <a:p>
            <a:pPr lvl="1">
              <a:buNone/>
            </a:pPr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</a:t>
            </a:r>
            <a:r>
              <a:rPr lang="en-IN" dirty="0" err="1" smtClean="0"/>
              <a:t>mkdir</a:t>
            </a:r>
            <a:r>
              <a:rPr lang="en-IN" dirty="0" smtClean="0"/>
              <a:t> </a:t>
            </a:r>
          </a:p>
          <a:p>
            <a:pPr lvl="1">
              <a:buNone/>
            </a:pPr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fs</a:t>
            </a:r>
            <a:r>
              <a:rPr lang="en-IN" dirty="0" smtClean="0"/>
              <a:t> –</a:t>
            </a:r>
            <a:r>
              <a:rPr lang="en-IN" dirty="0" err="1" smtClean="0"/>
              <a:t>ls</a:t>
            </a:r>
            <a:r>
              <a:rPr lang="en-IN" dirty="0" smtClean="0"/>
              <a:t> </a:t>
            </a:r>
          </a:p>
          <a:p>
            <a:pPr lvl="1"/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Hadoop</a:t>
            </a:r>
            <a:r>
              <a:rPr lang="en-IN" dirty="0" smtClean="0"/>
              <a:t> Commands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Anotamy</a:t>
            </a:r>
            <a:r>
              <a:rPr lang="en-IN" dirty="0" smtClean="0"/>
              <a:t> of File Read: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0768"/>
            <a:ext cx="734481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1. Client calls for open() on </a:t>
            </a:r>
            <a:r>
              <a:rPr lang="en-IN" sz="2000" dirty="0" err="1" smtClean="0"/>
              <a:t>DistributedFileSystem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2. DFS calls the name the </a:t>
            </a:r>
            <a:r>
              <a:rPr lang="en-IN" sz="2000" dirty="0" err="1" smtClean="0"/>
              <a:t>namenode</a:t>
            </a:r>
            <a:r>
              <a:rPr lang="en-IN" sz="2000" dirty="0" smtClean="0"/>
              <a:t> using Remote procedure calls to determine locations of first few blocks. </a:t>
            </a:r>
            <a:r>
              <a:rPr lang="en-IN" sz="2000" dirty="0" err="1" smtClean="0"/>
              <a:t>Namenode</a:t>
            </a:r>
            <a:r>
              <a:rPr lang="en-IN" sz="2000" dirty="0" smtClean="0"/>
              <a:t> returns the address of each </a:t>
            </a:r>
            <a:r>
              <a:rPr lang="en-IN" sz="2000" dirty="0" err="1" smtClean="0"/>
              <a:t>datanodes</a:t>
            </a:r>
            <a:r>
              <a:rPr lang="en-IN" sz="2000" dirty="0" smtClean="0"/>
              <a:t> that have the copy of the block.</a:t>
            </a:r>
          </a:p>
          <a:p>
            <a:pPr lvl="1"/>
            <a:r>
              <a:rPr lang="en-IN" sz="2000" dirty="0" err="1" smtClean="0"/>
              <a:t>Datanodes</a:t>
            </a:r>
            <a:r>
              <a:rPr lang="en-IN" sz="2000" dirty="0" smtClean="0"/>
              <a:t> are sorted according to data locality and then DFS returns an </a:t>
            </a:r>
            <a:r>
              <a:rPr lang="en-IN" sz="2000" dirty="0" err="1" smtClean="0"/>
              <a:t>FSDataInputStream</a:t>
            </a:r>
            <a:r>
              <a:rPr lang="en-IN" sz="2000" dirty="0" smtClean="0"/>
              <a:t> to the client to read data from.</a:t>
            </a:r>
            <a:endParaRPr lang="en-IN" sz="20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IN" sz="2000" dirty="0" smtClean="0"/>
              <a:t>3. Client then calls read() on the stream. </a:t>
            </a:r>
            <a:r>
              <a:rPr lang="en-IN" sz="2000" dirty="0" err="1" smtClean="0"/>
              <a:t>DFSInputStream</a:t>
            </a:r>
            <a:r>
              <a:rPr lang="en-IN" sz="2000" dirty="0" smtClean="0"/>
              <a:t> will then connect to the first </a:t>
            </a:r>
            <a:r>
              <a:rPr lang="en-IN" sz="2000" dirty="0" err="1" smtClean="0"/>
              <a:t>datanode</a:t>
            </a:r>
            <a:r>
              <a:rPr lang="en-IN" sz="2000" dirty="0" smtClean="0"/>
              <a:t>, read entire data and close the connection and then reconnect to the next best </a:t>
            </a:r>
            <a:r>
              <a:rPr lang="en-IN" sz="2000" dirty="0" err="1" smtClean="0"/>
              <a:t>datanode</a:t>
            </a:r>
            <a:r>
              <a:rPr lang="en-IN" sz="20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Read Explained: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Network Topology</a:t>
            </a:r>
            <a:br>
              <a:rPr lang="en-IN" dirty="0" smtClean="0"/>
            </a:br>
            <a:r>
              <a:rPr lang="en-IN" dirty="0" smtClean="0"/>
              <a:t>(Bandwidth is a scarce commodity)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268760"/>
            <a:ext cx="7848872" cy="465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Anatomy of File Write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0556"/>
            <a:ext cx="792088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1. User calls create() on DFS.</a:t>
            </a:r>
          </a:p>
          <a:p>
            <a:r>
              <a:rPr lang="en-IN" dirty="0" smtClean="0"/>
              <a:t>2. DFS makes RPC call to </a:t>
            </a:r>
            <a:r>
              <a:rPr lang="en-IN" dirty="0" err="1" smtClean="0"/>
              <a:t>namenode</a:t>
            </a:r>
            <a:r>
              <a:rPr lang="en-IN" dirty="0" smtClean="0"/>
              <a:t>. </a:t>
            </a:r>
            <a:r>
              <a:rPr lang="en-IN" dirty="0" err="1" smtClean="0"/>
              <a:t>Namenode</a:t>
            </a:r>
            <a:r>
              <a:rPr lang="en-IN" dirty="0" smtClean="0"/>
              <a:t> performs various checks like file </a:t>
            </a:r>
            <a:r>
              <a:rPr lang="en-IN" dirty="0" err="1" smtClean="0"/>
              <a:t>doesnot</a:t>
            </a:r>
            <a:r>
              <a:rPr lang="en-IN" dirty="0" smtClean="0"/>
              <a:t> already exists, user has necessary permission etc.</a:t>
            </a:r>
          </a:p>
          <a:p>
            <a:r>
              <a:rPr lang="en-IN" dirty="0" smtClean="0"/>
              <a:t>3. </a:t>
            </a:r>
            <a:r>
              <a:rPr lang="en-IN" dirty="0" err="1" smtClean="0"/>
              <a:t>DFStream</a:t>
            </a:r>
            <a:r>
              <a:rPr lang="en-IN" dirty="0" smtClean="0"/>
              <a:t> splits it into packets called Data queue.  </a:t>
            </a:r>
            <a:r>
              <a:rPr lang="en-IN" dirty="0" err="1" smtClean="0"/>
              <a:t>DFStream</a:t>
            </a:r>
            <a:r>
              <a:rPr lang="en-IN" dirty="0" smtClean="0"/>
              <a:t> also maintains internal queue of packets that are waiting to be acknowledged called </a:t>
            </a:r>
            <a:r>
              <a:rPr lang="en-IN" dirty="0" err="1" smtClean="0"/>
              <a:t>ack</a:t>
            </a:r>
            <a:r>
              <a:rPr lang="en-IN" dirty="0" smtClean="0"/>
              <a:t> queue. </a:t>
            </a:r>
          </a:p>
          <a:p>
            <a:r>
              <a:rPr lang="en-IN" dirty="0" smtClean="0"/>
              <a:t>4. Once data is written , it calls close operation on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Anatomy of File Write Explained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Installation of HDP Environment</a:t>
            </a:r>
          </a:p>
          <a:p>
            <a:pPr lvl="1"/>
            <a:r>
              <a:rPr lang="en-IN" dirty="0" err="1" smtClean="0"/>
              <a:t>PreRequisite</a:t>
            </a:r>
            <a:r>
              <a:rPr lang="en-IN" dirty="0" smtClean="0"/>
              <a:t> – Download </a:t>
            </a:r>
            <a:r>
              <a:rPr lang="en-IN" dirty="0" err="1" smtClean="0"/>
              <a:t>Hortonworks</a:t>
            </a:r>
            <a:r>
              <a:rPr lang="en-IN" dirty="0" smtClean="0"/>
              <a:t> Image</a:t>
            </a:r>
            <a:endParaRPr lang="en-IN" sz="27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IN" sz="2700" dirty="0" smtClean="0"/>
              <a:t>Running basic </a:t>
            </a:r>
            <a:r>
              <a:rPr lang="en-IN" sz="2700" dirty="0" err="1" smtClean="0"/>
              <a:t>Hadoop</a:t>
            </a:r>
            <a:r>
              <a:rPr lang="en-IN" sz="2700" dirty="0" smtClean="0"/>
              <a:t> commands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Next Lecture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endParaRPr lang="en-IN" dirty="0" smtClean="0"/>
          </a:p>
          <a:p>
            <a:endParaRPr lang="en-IN" dirty="0" smtClean="0"/>
          </a:p>
          <a:p>
            <a:pPr lvl="2">
              <a:buNone/>
            </a:pPr>
            <a:r>
              <a:rPr lang="en-IN" dirty="0" smtClean="0"/>
              <a:t>			</a:t>
            </a:r>
            <a:r>
              <a:rPr lang="en-IN" sz="5400" dirty="0" smtClean="0"/>
              <a:t>THANK YOU!</a:t>
            </a:r>
            <a:endParaRPr lang="en-IN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HDFS stands for </a:t>
            </a:r>
            <a:r>
              <a:rPr lang="en-IN" dirty="0" err="1" smtClean="0"/>
              <a:t>Hadoop</a:t>
            </a:r>
            <a:r>
              <a:rPr lang="en-IN" dirty="0" smtClean="0"/>
              <a:t> Distributed </a:t>
            </a:r>
            <a:r>
              <a:rPr lang="en-IN" dirty="0" err="1" smtClean="0"/>
              <a:t>Filesystem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Filesystem</a:t>
            </a:r>
            <a:r>
              <a:rPr lang="en-IN" dirty="0" smtClean="0"/>
              <a:t> that manages the storage across a network of machines are called distributed </a:t>
            </a:r>
            <a:r>
              <a:rPr lang="en-IN" dirty="0" err="1" smtClean="0"/>
              <a:t>filesystems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is a </a:t>
            </a:r>
            <a:r>
              <a:rPr lang="en-IN" dirty="0" err="1" smtClean="0"/>
              <a:t>filesystem</a:t>
            </a:r>
            <a:r>
              <a:rPr lang="en-IN" dirty="0" smtClean="0"/>
              <a:t> designed for storing very large files with streaming data access running on clusters of commodity hardware.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HDFS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Very Large Files</a:t>
            </a:r>
          </a:p>
          <a:p>
            <a:r>
              <a:rPr lang="en-IN" dirty="0" smtClean="0"/>
              <a:t>2. Streaming Data Access</a:t>
            </a:r>
          </a:p>
          <a:p>
            <a:r>
              <a:rPr lang="en-IN" dirty="0" smtClean="0"/>
              <a:t>3. Commodity Hardware</a:t>
            </a:r>
          </a:p>
          <a:p>
            <a:r>
              <a:rPr lang="en-IN" dirty="0" smtClean="0"/>
              <a:t>4. Low Latency Data Access</a:t>
            </a:r>
          </a:p>
          <a:p>
            <a:r>
              <a:rPr lang="en-IN" dirty="0" smtClean="0"/>
              <a:t>5. Multiple Writers, arbitrary file modifications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HDFS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HDFS block size is 128 MB by default.</a:t>
            </a:r>
          </a:p>
          <a:p>
            <a:r>
              <a:rPr lang="en-IN" sz="2000" dirty="0" smtClean="0"/>
              <a:t>Like in a </a:t>
            </a:r>
            <a:r>
              <a:rPr lang="en-IN" sz="2000" dirty="0" err="1" smtClean="0"/>
              <a:t>filesystem</a:t>
            </a:r>
            <a:r>
              <a:rPr lang="en-IN" sz="2000" dirty="0" smtClean="0"/>
              <a:t> for single disk, files in HDFS are broken into block sized chunks which are stored as independent units.</a:t>
            </a:r>
          </a:p>
          <a:p>
            <a:r>
              <a:rPr lang="en-IN" sz="2000" dirty="0" smtClean="0"/>
              <a:t>A file in HDFS which is smaller than a single block does not occupy a full block’s worth of underlying storage. For </a:t>
            </a:r>
            <a:r>
              <a:rPr lang="en-IN" sz="2000" dirty="0" err="1" smtClean="0"/>
              <a:t>eg</a:t>
            </a:r>
            <a:r>
              <a:rPr lang="en-IN" sz="2000" dirty="0" smtClean="0"/>
              <a:t> 1 MB file won’t use up entire 128 MB.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HDFS Concepts(Blocks)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Benefits :</a:t>
            </a:r>
          </a:p>
          <a:p>
            <a:pPr lvl="1"/>
            <a:r>
              <a:rPr lang="en-IN" dirty="0" smtClean="0"/>
              <a:t>A file can be larger than any disk in the network.</a:t>
            </a:r>
          </a:p>
          <a:p>
            <a:pPr lvl="1"/>
            <a:r>
              <a:rPr lang="en-IN" dirty="0" smtClean="0"/>
              <a:t>Simplifies the storage subsystem.</a:t>
            </a:r>
          </a:p>
          <a:p>
            <a:pPr lvl="1"/>
            <a:r>
              <a:rPr lang="en-IN" dirty="0" smtClean="0"/>
              <a:t>Fit well with replication for providing fault tolerance and availability.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Command to list blocks in </a:t>
            </a:r>
            <a:r>
              <a:rPr lang="en-IN" dirty="0" err="1" smtClean="0"/>
              <a:t>filesystem</a:t>
            </a:r>
            <a:r>
              <a:rPr lang="en-IN" dirty="0" smtClean="0"/>
              <a:t> :</a:t>
            </a:r>
          </a:p>
          <a:p>
            <a:pPr lvl="1"/>
            <a:r>
              <a:rPr lang="en-IN" dirty="0" err="1" smtClean="0"/>
              <a:t>hdfs</a:t>
            </a:r>
            <a:r>
              <a:rPr lang="en-IN" dirty="0" smtClean="0"/>
              <a:t> </a:t>
            </a:r>
            <a:r>
              <a:rPr lang="en-IN" dirty="0" err="1" smtClean="0"/>
              <a:t>fsck</a:t>
            </a:r>
            <a:r>
              <a:rPr lang="en-IN" dirty="0" smtClean="0"/>
              <a:t> / -files –blocks</a:t>
            </a:r>
          </a:p>
          <a:p>
            <a:pPr lvl="2">
              <a:buNone/>
            </a:pPr>
            <a:r>
              <a:rPr lang="en-IN" dirty="0" smtClean="0"/>
              <a:t>Will list the blocks that makes up each </a:t>
            </a:r>
            <a:r>
              <a:rPr lang="en-IN" dirty="0" err="1" smtClean="0"/>
              <a:t>filesystem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HDFS Concepts (Blocks)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Master (</a:t>
            </a:r>
            <a:r>
              <a:rPr lang="en-IN" dirty="0" err="1" smtClean="0"/>
              <a:t>Namenode</a:t>
            </a:r>
            <a:r>
              <a:rPr lang="en-IN" dirty="0" smtClean="0"/>
              <a:t>) – worker (</a:t>
            </a:r>
            <a:r>
              <a:rPr lang="en-IN" dirty="0" err="1" smtClean="0"/>
              <a:t>Datanode</a:t>
            </a:r>
            <a:r>
              <a:rPr lang="en-IN" dirty="0" smtClean="0"/>
              <a:t>) pattern.</a:t>
            </a:r>
          </a:p>
          <a:p>
            <a:r>
              <a:rPr lang="en-IN" dirty="0" err="1" smtClean="0"/>
              <a:t>Namenode</a:t>
            </a:r>
            <a:r>
              <a:rPr lang="en-IN" dirty="0" smtClean="0"/>
              <a:t> manages the </a:t>
            </a:r>
            <a:r>
              <a:rPr lang="en-IN" dirty="0" err="1" smtClean="0"/>
              <a:t>filesystem</a:t>
            </a:r>
            <a:r>
              <a:rPr lang="en-IN" dirty="0" smtClean="0"/>
              <a:t> tree and metadata for all the files and directories in the tree.</a:t>
            </a:r>
          </a:p>
          <a:p>
            <a:r>
              <a:rPr lang="en-IN" dirty="0" err="1" smtClean="0"/>
              <a:t>Datanodes</a:t>
            </a:r>
            <a:r>
              <a:rPr lang="en-IN" dirty="0" smtClean="0"/>
              <a:t> are where the blocks of given files are located.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HDFS Concepts(</a:t>
            </a:r>
            <a:r>
              <a:rPr lang="en-IN" dirty="0" err="1" smtClean="0"/>
              <a:t>Namenodes</a:t>
            </a:r>
            <a:r>
              <a:rPr lang="en-IN" dirty="0" smtClean="0"/>
              <a:t> &amp; </a:t>
            </a:r>
            <a:r>
              <a:rPr lang="en-IN" dirty="0" err="1" smtClean="0"/>
              <a:t>DataNodes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frequently accessed files, the blocks are explicitly cached in the </a:t>
            </a:r>
            <a:r>
              <a:rPr lang="en-IN" dirty="0" err="1" smtClean="0"/>
              <a:t>datanode’s</a:t>
            </a:r>
            <a:r>
              <a:rPr lang="en-IN" dirty="0" smtClean="0"/>
              <a:t> memory in an off-heap block cache.</a:t>
            </a:r>
          </a:p>
          <a:p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, a small lookup table used in a join can be a good candidate for caching.</a:t>
            </a:r>
          </a:p>
          <a:p>
            <a:r>
              <a:rPr lang="en-IN" dirty="0" smtClean="0"/>
              <a:t>Applications instructs the </a:t>
            </a:r>
            <a:r>
              <a:rPr lang="en-IN" dirty="0" err="1" smtClean="0"/>
              <a:t>namenode</a:t>
            </a:r>
            <a:r>
              <a:rPr lang="en-IN" dirty="0" smtClean="0"/>
              <a:t> which files to cache by adding a cache directory or cache pools.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HDFS Concept(Block Caching)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HDFS federation included in 2.x series, allows a cluster to scale up by adding </a:t>
            </a:r>
            <a:r>
              <a:rPr lang="en-IN" sz="2000" dirty="0" err="1" smtClean="0"/>
              <a:t>namenodes</a:t>
            </a:r>
            <a:r>
              <a:rPr lang="en-IN" sz="2000" dirty="0" smtClean="0"/>
              <a:t>, each of which manages a portion of </a:t>
            </a:r>
            <a:r>
              <a:rPr lang="en-IN" sz="2000" dirty="0" err="1" smtClean="0"/>
              <a:t>filesystem</a:t>
            </a:r>
            <a:r>
              <a:rPr lang="en-IN" sz="2000" dirty="0" smtClean="0"/>
              <a:t> namespace.</a:t>
            </a:r>
          </a:p>
          <a:p>
            <a:r>
              <a:rPr lang="en-IN" sz="2000" dirty="0" smtClean="0"/>
              <a:t>Each </a:t>
            </a:r>
            <a:r>
              <a:rPr lang="en-IN" sz="2000" dirty="0" err="1" smtClean="0"/>
              <a:t>namenode</a:t>
            </a:r>
            <a:r>
              <a:rPr lang="en-IN" sz="2000" dirty="0" smtClean="0"/>
              <a:t> manages a namespace volume , like one </a:t>
            </a:r>
            <a:r>
              <a:rPr lang="en-IN" sz="2000" dirty="0" err="1" smtClean="0"/>
              <a:t>namenode</a:t>
            </a:r>
            <a:r>
              <a:rPr lang="en-IN" sz="2000" dirty="0" smtClean="0"/>
              <a:t> can handle /user and other can handle /share. </a:t>
            </a:r>
          </a:p>
          <a:p>
            <a:r>
              <a:rPr lang="en-IN" sz="2000" dirty="0" err="1" smtClean="0"/>
              <a:t>Namenodes</a:t>
            </a:r>
            <a:r>
              <a:rPr lang="en-IN" sz="2000" dirty="0" smtClean="0"/>
              <a:t> are independent of each other and unavailability of one does not impact the other.</a:t>
            </a:r>
          </a:p>
          <a:p>
            <a:r>
              <a:rPr lang="en-IN" sz="2000" dirty="0" err="1" smtClean="0"/>
              <a:t>Datanodes</a:t>
            </a:r>
            <a:r>
              <a:rPr lang="en-IN" sz="2000" dirty="0" smtClean="0"/>
              <a:t> register with each </a:t>
            </a:r>
            <a:r>
              <a:rPr lang="en-IN" sz="2000" dirty="0" err="1" smtClean="0"/>
              <a:t>namenode</a:t>
            </a:r>
            <a:r>
              <a:rPr lang="en-IN" sz="2000" dirty="0" smtClean="0"/>
              <a:t> in the cluster.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HDFS Concepts(HDFS Federation)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Namenode</a:t>
            </a:r>
            <a:r>
              <a:rPr lang="en-IN" dirty="0" smtClean="0"/>
              <a:t> Failure(Single Point of Failure)</a:t>
            </a:r>
          </a:p>
          <a:p>
            <a:r>
              <a:rPr lang="en-IN" dirty="0" smtClean="0"/>
              <a:t>Two ways:</a:t>
            </a:r>
          </a:p>
          <a:p>
            <a:pPr lvl="1"/>
            <a:r>
              <a:rPr lang="en-IN" dirty="0" smtClean="0"/>
              <a:t>Back up the files that make up the persistent state of the </a:t>
            </a:r>
            <a:r>
              <a:rPr lang="en-IN" dirty="0" err="1" smtClean="0"/>
              <a:t>filesystem</a:t>
            </a:r>
            <a:r>
              <a:rPr lang="en-IN" dirty="0" smtClean="0"/>
              <a:t> metadata. We can write it to local disk as well as NFS mount.</a:t>
            </a:r>
          </a:p>
          <a:p>
            <a:pPr lvl="1"/>
            <a:r>
              <a:rPr lang="en-IN" dirty="0" smtClean="0"/>
              <a:t>Secondary </a:t>
            </a:r>
            <a:r>
              <a:rPr lang="en-IN" dirty="0" err="1" smtClean="0"/>
              <a:t>namenode</a:t>
            </a:r>
            <a:r>
              <a:rPr lang="en-IN" dirty="0" smtClean="0"/>
              <a:t>, It periodically merges the namespace image with the edit logs.  But in this case data loss is certain. </a:t>
            </a:r>
          </a:p>
          <a:p>
            <a:pPr lvl="1"/>
            <a:r>
              <a:rPr lang="en-IN" dirty="0" smtClean="0"/>
              <a:t>Setting up a new </a:t>
            </a:r>
            <a:r>
              <a:rPr lang="en-IN" dirty="0" err="1" smtClean="0"/>
              <a:t>namenode</a:t>
            </a:r>
            <a:r>
              <a:rPr lang="en-IN" dirty="0" smtClean="0"/>
              <a:t> can take about 30 minutes.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Namenode</a:t>
            </a:r>
            <a:r>
              <a:rPr lang="en-IN" dirty="0" smtClean="0"/>
              <a:t> Failures(Need to check)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174</TotalTime>
  <Words>1206</Words>
  <Application>Microsoft Office PowerPoint</Application>
  <PresentationFormat>On-screen Show (4:3)</PresentationFormat>
  <Paragraphs>111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Lecture 2</vt:lpstr>
      <vt:lpstr> HDFS </vt:lpstr>
      <vt:lpstr>Features of HDFS</vt:lpstr>
      <vt:lpstr>HDFS Concepts(Blocks)</vt:lpstr>
      <vt:lpstr>HDFS Concepts (Blocks)</vt:lpstr>
      <vt:lpstr>HDFS Concepts(Namenodes &amp; DataNodes)</vt:lpstr>
      <vt:lpstr>HDFS Concept(Block Caching)</vt:lpstr>
      <vt:lpstr>HDFS Concepts(HDFS Federation)</vt:lpstr>
      <vt:lpstr>Namenode Failures(Need to check)</vt:lpstr>
      <vt:lpstr>HDFS Concepts(High Availability)</vt:lpstr>
      <vt:lpstr>Hadoop Commands</vt:lpstr>
      <vt:lpstr>Anotamy of File Read:</vt:lpstr>
      <vt:lpstr>File Read Explained:</vt:lpstr>
      <vt:lpstr>Network Topology (Bandwidth is a scarce commodity)</vt:lpstr>
      <vt:lpstr>Anatomy of File Write</vt:lpstr>
      <vt:lpstr>Anatomy of File Write Explained</vt:lpstr>
      <vt:lpstr>Next Lecture</vt:lpstr>
      <vt:lpstr>Slide 18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Meenansha</dc:creator>
  <cp:lastModifiedBy>Meenansha</cp:lastModifiedBy>
  <cp:revision>5</cp:revision>
  <dcterms:created xsi:type="dcterms:W3CDTF">2020-05-08T08:23:00Z</dcterms:created>
  <dcterms:modified xsi:type="dcterms:W3CDTF">2020-05-08T11:17:12Z</dcterms:modified>
</cp:coreProperties>
</file>