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64" r:id="rId14"/>
    <p:sldId id="265"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EB6A01-5BF4-4E4B-AF11-AEEBB07A99F8}" type="datetimeFigureOut">
              <a:rPr lang="en-IN" smtClean="0"/>
              <a:pPr/>
              <a:t>26-05-2020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43D5A8-78AF-4BB8-A17B-EED6BA990DB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343D5A8-78AF-4BB8-A17B-EED6BA990D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343D5A8-78AF-4BB8-A17B-EED6BA990D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343D5A8-78AF-4BB8-A17B-EED6BA990DB4}"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343D5A8-78AF-4BB8-A17B-EED6BA990DB4}"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343D5A8-78AF-4BB8-A17B-EED6BA990DB4}"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343D5A8-78AF-4BB8-A17B-EED6BA990DB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343D5A8-78AF-4BB8-A17B-EED6BA990DB4}"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EB6A01-5BF4-4E4B-AF11-AEEBB07A99F8}" type="datetimeFigureOut">
              <a:rPr lang="en-IN" smtClean="0"/>
              <a:pPr/>
              <a:t>26-05-2020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343D5A8-78AF-4BB8-A17B-EED6BA990D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EB6A01-5BF4-4E4B-AF11-AEEBB07A99F8}" type="datetimeFigureOut">
              <a:rPr lang="en-IN" smtClean="0"/>
              <a:pPr/>
              <a:t>26-05-2020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343D5A8-78AF-4BB8-A17B-EED6BA990DB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EB6A01-5BF4-4E4B-AF11-AEEBB07A99F8}" type="datetimeFigureOut">
              <a:rPr lang="en-IN" smtClean="0"/>
              <a:pPr/>
              <a:t>26-05-2020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43D5A8-78AF-4BB8-A17B-EED6BA990DB4}"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EB6A01-5BF4-4E4B-AF11-AEEBB07A99F8}" type="datetimeFigureOut">
              <a:rPr lang="en-IN" smtClean="0"/>
              <a:pPr/>
              <a:t>26-05-2020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43D5A8-78AF-4BB8-A17B-EED6BA990D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Lecture 10</a:t>
            </a:r>
            <a:endParaRPr lang="en-IN" dirty="0"/>
          </a:p>
        </p:txBody>
      </p:sp>
      <p:sp>
        <p:nvSpPr>
          <p:cNvPr id="3" name="Subtitle 2"/>
          <p:cNvSpPr>
            <a:spLocks noGrp="1"/>
          </p:cNvSpPr>
          <p:nvPr>
            <p:ph type="subTitle" idx="1"/>
          </p:nvPr>
        </p:nvSpPr>
        <p:spPr/>
        <p:txBody>
          <a:bodyPr/>
          <a:lstStyle/>
          <a:p>
            <a:r>
              <a:rPr lang="en-IN" sz="4000" b="1" dirty="0" smtClean="0"/>
              <a:t>SQOOP</a:t>
            </a:r>
            <a:endParaRPr lang="en-IN"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IN" dirty="0" smtClean="0"/>
          </a:p>
          <a:p>
            <a:r>
              <a:rPr lang="en-IN" dirty="0" smtClean="0"/>
              <a:t>The connect string is similar to a URL, and is communicated to </a:t>
            </a:r>
            <a:r>
              <a:rPr lang="en-IN" dirty="0" err="1" smtClean="0"/>
              <a:t>Sqoop</a:t>
            </a:r>
            <a:r>
              <a:rPr lang="en-IN" dirty="0" smtClean="0"/>
              <a:t> with the --connect argument. </a:t>
            </a:r>
          </a:p>
          <a:p>
            <a:r>
              <a:rPr lang="en-IN" dirty="0" smtClean="0"/>
              <a:t>This describes the server and database to connect to; it may also specify the port. </a:t>
            </a:r>
          </a:p>
          <a:p>
            <a:r>
              <a:rPr lang="en-IN" dirty="0" smtClean="0"/>
              <a:t>You can use the—username and—password or-P parameters to supply a username and a password to the database.</a:t>
            </a:r>
          </a:p>
          <a:p>
            <a:r>
              <a:rPr lang="en-IN" dirty="0" smtClean="0"/>
              <a:t>For example:</a:t>
            </a:r>
          </a:p>
          <a:p>
            <a:r>
              <a:rPr lang="en-IN" dirty="0" err="1" smtClean="0"/>
              <a:t>sqoopimport</a:t>
            </a:r>
            <a:r>
              <a:rPr lang="en-IN" dirty="0" smtClean="0"/>
              <a:t> --connect </a:t>
            </a:r>
            <a:r>
              <a:rPr lang="en-IN" dirty="0" err="1" smtClean="0"/>
              <a:t>jdbc:mysql</a:t>
            </a:r>
            <a:r>
              <a:rPr lang="en-IN" dirty="0" smtClean="0"/>
              <a:t>://</a:t>
            </a:r>
            <a:r>
              <a:rPr lang="en-IN" dirty="0" err="1" smtClean="0"/>
              <a:t>IPAddress:port</a:t>
            </a:r>
            <a:r>
              <a:rPr lang="en-IN" dirty="0" smtClean="0"/>
              <a:t>/</a:t>
            </a:r>
            <a:r>
              <a:rPr lang="en-IN" dirty="0" err="1" smtClean="0"/>
              <a:t>DBName</a:t>
            </a:r>
            <a:r>
              <a:rPr lang="en-IN" dirty="0" smtClean="0"/>
              <a:t>--table </a:t>
            </a:r>
            <a:r>
              <a:rPr lang="en-IN" dirty="0" err="1" smtClean="0"/>
              <a:t>tableName</a:t>
            </a:r>
            <a:r>
              <a:rPr lang="en-IN" dirty="0" smtClean="0"/>
              <a:t>--username </a:t>
            </a:r>
            <a:r>
              <a:rPr lang="en-IN" dirty="0" err="1" smtClean="0"/>
              <a:t>sqoop</a:t>
            </a:r>
            <a:r>
              <a:rPr lang="en-IN" dirty="0" smtClean="0"/>
              <a:t>--password </a:t>
            </a:r>
            <a:r>
              <a:rPr lang="en-IN" dirty="0" err="1" smtClean="0"/>
              <a:t>sqoop</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IN" dirty="0" smtClean="0"/>
              <a:t>Connecting to a database Server</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268760"/>
            <a:ext cx="8373616" cy="4525963"/>
          </a:xfrm>
        </p:spPr>
        <p:txBody>
          <a:bodyPr>
            <a:noAutofit/>
          </a:bodyPr>
          <a:lstStyle/>
          <a:p>
            <a:endParaRPr lang="en-IN" sz="1600" dirty="0" smtClean="0">
              <a:latin typeface="Times New Roman" pitchFamily="18" charset="0"/>
              <a:cs typeface="Times New Roman" pitchFamily="18" charset="0"/>
            </a:endParaRPr>
          </a:p>
          <a:p>
            <a:r>
              <a:rPr lang="en-IN" sz="1600" dirty="0" err="1" smtClean="0">
                <a:latin typeface="Times New Roman" pitchFamily="18" charset="0"/>
                <a:cs typeface="Times New Roman" pitchFamily="18" charset="0"/>
              </a:rPr>
              <a:t>Sqoop</a:t>
            </a:r>
            <a:r>
              <a:rPr lang="en-IN" sz="1600" dirty="0" smtClean="0">
                <a:latin typeface="Times New Roman" pitchFamily="18" charset="0"/>
                <a:cs typeface="Times New Roman" pitchFamily="18" charset="0"/>
              </a:rPr>
              <a:t> imports data in parallel from most database sources. You can specify the number of map tasks (parallel processes) to use to perform the import by using the -m or --num-</a:t>
            </a:r>
            <a:r>
              <a:rPr lang="en-IN" sz="1600" dirty="0" err="1" smtClean="0">
                <a:latin typeface="Times New Roman" pitchFamily="18" charset="0"/>
                <a:cs typeface="Times New Roman" pitchFamily="18" charset="0"/>
              </a:rPr>
              <a:t>mappers</a:t>
            </a:r>
            <a:r>
              <a:rPr lang="en-IN" sz="1600" dirty="0" smtClean="0">
                <a:latin typeface="Times New Roman" pitchFamily="18" charset="0"/>
                <a:cs typeface="Times New Roman" pitchFamily="18" charset="0"/>
              </a:rPr>
              <a:t> argument. </a:t>
            </a:r>
          </a:p>
          <a:p>
            <a:r>
              <a:rPr lang="en-IN" sz="1600" dirty="0" smtClean="0">
                <a:latin typeface="Times New Roman" pitchFamily="18" charset="0"/>
                <a:cs typeface="Times New Roman" pitchFamily="18" charset="0"/>
              </a:rPr>
              <a:t>NOTE: Do Not increase the degree of parallelism higher than that which your database can reasonably support. For e.g., Connecting 100 concurrent clients to your database may increase the load on the database server to a point where performance suffers as a result.</a:t>
            </a:r>
          </a:p>
          <a:p>
            <a:r>
              <a:rPr lang="en-IN" sz="1600" dirty="0" err="1" smtClean="0">
                <a:latin typeface="Times New Roman" pitchFamily="18" charset="0"/>
                <a:cs typeface="Times New Roman" pitchFamily="18" charset="0"/>
              </a:rPr>
              <a:t>Sqoop</a:t>
            </a:r>
            <a:r>
              <a:rPr lang="en-IN" sz="1600" dirty="0" smtClean="0">
                <a:latin typeface="Times New Roman" pitchFamily="18" charset="0"/>
                <a:cs typeface="Times New Roman" pitchFamily="18" charset="0"/>
              </a:rPr>
              <a:t> uses a splitting column to split the workload. By default, </a:t>
            </a:r>
            <a:r>
              <a:rPr lang="en-IN" sz="1600" dirty="0" err="1" smtClean="0">
                <a:latin typeface="Times New Roman" pitchFamily="18" charset="0"/>
                <a:cs typeface="Times New Roman" pitchFamily="18" charset="0"/>
              </a:rPr>
              <a:t>Sqoop</a:t>
            </a:r>
            <a:r>
              <a:rPr lang="en-IN" sz="1600" dirty="0" smtClean="0">
                <a:latin typeface="Times New Roman" pitchFamily="18" charset="0"/>
                <a:cs typeface="Times New Roman" pitchFamily="18" charset="0"/>
              </a:rPr>
              <a:t> will identify the primary key column (if present) in a table and use it as the splitting column</a:t>
            </a:r>
          </a:p>
          <a:p>
            <a:r>
              <a:rPr lang="en-IN" sz="1600" dirty="0" smtClean="0">
                <a:latin typeface="Times New Roman" pitchFamily="18" charset="0"/>
                <a:cs typeface="Times New Roman" pitchFamily="18" charset="0"/>
              </a:rPr>
              <a:t>The low and high values for the splitting column are retrieved from the database, and the map tasks operate on evenly-sized components of the total range. By default, four tasks are used. For example, if you had a table with a primary key column of id whose minimum value was 0 and maximum value was 1000, and </a:t>
            </a:r>
            <a:r>
              <a:rPr lang="en-IN" sz="1600" dirty="0" err="1" smtClean="0">
                <a:latin typeface="Times New Roman" pitchFamily="18" charset="0"/>
                <a:cs typeface="Times New Roman" pitchFamily="18" charset="0"/>
              </a:rPr>
              <a:t>Sqoop</a:t>
            </a:r>
            <a:r>
              <a:rPr lang="en-IN" sz="1600" dirty="0" smtClean="0">
                <a:latin typeface="Times New Roman" pitchFamily="18" charset="0"/>
                <a:cs typeface="Times New Roman" pitchFamily="18" charset="0"/>
              </a:rPr>
              <a:t> was directed to use 4 tasks, </a:t>
            </a:r>
            <a:r>
              <a:rPr lang="en-IN" sz="1600" dirty="0" err="1" smtClean="0">
                <a:latin typeface="Times New Roman" pitchFamily="18" charset="0"/>
                <a:cs typeface="Times New Roman" pitchFamily="18" charset="0"/>
              </a:rPr>
              <a:t>Sqoop</a:t>
            </a:r>
            <a:r>
              <a:rPr lang="en-IN" sz="1600" dirty="0" smtClean="0">
                <a:latin typeface="Times New Roman" pitchFamily="18" charset="0"/>
                <a:cs typeface="Times New Roman" pitchFamily="18" charset="0"/>
              </a:rPr>
              <a:t> would run four processes which each execute SQL statements of the form SELECT * FROM </a:t>
            </a:r>
            <a:r>
              <a:rPr lang="en-IN" sz="1600" dirty="0" err="1" smtClean="0">
                <a:latin typeface="Times New Roman" pitchFamily="18" charset="0"/>
                <a:cs typeface="Times New Roman" pitchFamily="18" charset="0"/>
              </a:rPr>
              <a:t>sometable</a:t>
            </a:r>
            <a:r>
              <a:rPr lang="en-IN" sz="1600" dirty="0" smtClean="0">
                <a:latin typeface="Times New Roman" pitchFamily="18" charset="0"/>
                <a:cs typeface="Times New Roman" pitchFamily="18" charset="0"/>
              </a:rPr>
              <a:t> WHERE id &gt;= lo AND id &lt; hi, with (lo, hi) set to (0, 250), (250, 500), (500, 750), and (750, 1001) in the different tasks.</a:t>
            </a:r>
          </a:p>
          <a:p>
            <a:r>
              <a:rPr lang="en-IN" sz="1600" dirty="0" smtClean="0">
                <a:latin typeface="Times New Roman" pitchFamily="18" charset="0"/>
                <a:cs typeface="Times New Roman" pitchFamily="18" charset="0"/>
              </a:rPr>
              <a:t>•</a:t>
            </a:r>
            <a:r>
              <a:rPr lang="en-IN" sz="1600" i="1" dirty="0" smtClean="0">
                <a:latin typeface="Times New Roman" pitchFamily="18" charset="0"/>
                <a:cs typeface="Times New Roman" pitchFamily="18" charset="0"/>
              </a:rPr>
              <a:t>NOTE: </a:t>
            </a:r>
            <a:r>
              <a:rPr lang="en-IN" sz="1600" i="1" dirty="0" err="1" smtClean="0">
                <a:latin typeface="Times New Roman" pitchFamily="18" charset="0"/>
                <a:cs typeface="Times New Roman" pitchFamily="18" charset="0"/>
              </a:rPr>
              <a:t>Sqoop</a:t>
            </a:r>
            <a:r>
              <a:rPr lang="en-IN" sz="1600" i="1" dirty="0" smtClean="0">
                <a:latin typeface="Times New Roman" pitchFamily="18" charset="0"/>
                <a:cs typeface="Times New Roman" pitchFamily="18" charset="0"/>
              </a:rPr>
              <a:t> cannot currently split on multi-column primary key. If your table has no index column, or has a multi-column key, then you must also manually choose a splitting column.</a:t>
            </a:r>
          </a:p>
          <a:p>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Controlling Parallelism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IN" dirty="0" smtClean="0"/>
          </a:p>
          <a:p>
            <a:r>
              <a:rPr lang="en-IN" dirty="0" err="1" smtClean="0"/>
              <a:t>Sqoop</a:t>
            </a:r>
            <a:r>
              <a:rPr lang="en-IN" dirty="0" smtClean="0"/>
              <a:t> provides an incremental import mode which can be used to retrieve only rows newer than some previously-imported set of rows.</a:t>
            </a:r>
          </a:p>
          <a:p>
            <a:r>
              <a:rPr lang="en-IN" dirty="0" err="1" smtClean="0"/>
              <a:t>Sqoop</a:t>
            </a:r>
            <a:r>
              <a:rPr lang="en-IN" dirty="0" smtClean="0"/>
              <a:t> supports two types of incremental imports: </a:t>
            </a:r>
          </a:p>
          <a:p>
            <a:pPr lvl="1"/>
            <a:r>
              <a:rPr lang="en-IN" dirty="0" smtClean="0"/>
              <a:t>1)append and 2)</a:t>
            </a:r>
            <a:r>
              <a:rPr lang="en-IN" dirty="0" err="1" smtClean="0"/>
              <a:t>lastmodified</a:t>
            </a:r>
            <a:r>
              <a:rPr lang="en-IN" dirty="0" smtClean="0"/>
              <a:t>.</a:t>
            </a:r>
          </a:p>
          <a:p>
            <a:r>
              <a:rPr lang="en-IN" b="1" dirty="0" smtClean="0"/>
              <a:t>Append : </a:t>
            </a:r>
            <a:r>
              <a:rPr lang="en-IN" dirty="0" smtClean="0"/>
              <a:t>You should specify append mode when importing a table where new rows are continually being added with increasing row id values. You specify the column containing the row’s id with --check-column. </a:t>
            </a:r>
            <a:r>
              <a:rPr lang="en-IN" dirty="0" err="1" smtClean="0"/>
              <a:t>Sqoop</a:t>
            </a:r>
            <a:r>
              <a:rPr lang="en-IN" dirty="0" smtClean="0"/>
              <a:t> imports rows where the check column has a value greater than the one specified with --last-value.</a:t>
            </a:r>
          </a:p>
          <a:p>
            <a:r>
              <a:rPr lang="en-IN" b="1" dirty="0" err="1" smtClean="0"/>
              <a:t>LastModified</a:t>
            </a:r>
            <a:r>
              <a:rPr lang="en-IN" b="1" dirty="0" smtClean="0"/>
              <a:t> :</a:t>
            </a:r>
            <a:r>
              <a:rPr lang="en-IN" dirty="0" smtClean="0"/>
              <a:t> should be used when rows of the source table may be updated, and each such update will set the value of a last-modified column to the current timestamp. Rows where the check column holds a timestamp more recent than the timestamp specified with --last-value are imported.</a:t>
            </a:r>
          </a:p>
          <a:p>
            <a:endParaRPr lang="en-IN" dirty="0"/>
          </a:p>
        </p:txBody>
      </p:sp>
      <p:sp>
        <p:nvSpPr>
          <p:cNvPr id="3" name="Title 2"/>
          <p:cNvSpPr>
            <a:spLocks noGrp="1"/>
          </p:cNvSpPr>
          <p:nvPr>
            <p:ph type="title"/>
          </p:nvPr>
        </p:nvSpPr>
        <p:spPr/>
        <p:txBody>
          <a:bodyPr/>
          <a:lstStyle/>
          <a:p>
            <a:r>
              <a:rPr lang="en-IN" dirty="0" smtClean="0"/>
              <a:t>Incremental Imports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IN" dirty="0"/>
          </a:p>
          <a:p>
            <a:r>
              <a:rPr lang="en-IN" dirty="0" err="1"/>
              <a:t>Sqoop</a:t>
            </a:r>
            <a:r>
              <a:rPr lang="en-IN" dirty="0"/>
              <a:t> </a:t>
            </a:r>
            <a:r>
              <a:rPr lang="en-IN" b="1" dirty="0"/>
              <a:t>cannot be paused and resumed. It is an atomic step. If it is failed we need to clear things up and start again.</a:t>
            </a:r>
          </a:p>
          <a:p>
            <a:r>
              <a:rPr lang="en-IN" dirty="0" err="1" smtClean="0"/>
              <a:t>Sqoop</a:t>
            </a:r>
            <a:r>
              <a:rPr lang="en-IN" dirty="0" smtClean="0"/>
              <a:t> </a:t>
            </a:r>
            <a:r>
              <a:rPr lang="en-IN" dirty="0"/>
              <a:t>Export performance also depends upon the hardware configuration (Memory, Hard disk) of RDBMS server.</a:t>
            </a:r>
          </a:p>
          <a:p>
            <a:r>
              <a:rPr lang="en-IN" dirty="0" err="1" smtClean="0"/>
              <a:t>Sqoop</a:t>
            </a:r>
            <a:r>
              <a:rPr lang="en-IN" dirty="0" smtClean="0"/>
              <a:t> </a:t>
            </a:r>
            <a:r>
              <a:rPr lang="en-IN" dirty="0"/>
              <a:t>is slow because it still uses Map Reduce in backend processing.</a:t>
            </a:r>
          </a:p>
          <a:p>
            <a:r>
              <a:rPr lang="en-IN" dirty="0" smtClean="0"/>
              <a:t>Failures </a:t>
            </a:r>
            <a:r>
              <a:rPr lang="en-IN" dirty="0"/>
              <a:t>need special handling in case of partial import or export.</a:t>
            </a:r>
          </a:p>
          <a:p>
            <a:r>
              <a:rPr lang="en-IN" dirty="0" smtClean="0"/>
              <a:t>For </a:t>
            </a:r>
            <a:r>
              <a:rPr lang="en-IN" dirty="0"/>
              <a:t>few databases </a:t>
            </a:r>
            <a:r>
              <a:rPr lang="en-IN" dirty="0" err="1"/>
              <a:t>Sqoop</a:t>
            </a:r>
            <a:r>
              <a:rPr lang="en-IN" dirty="0"/>
              <a:t> provides bulk connector which has faster performance. It uses a JDBC connection to connect with RDBMS based on data stores, and this can be inefficient and less performance.</a:t>
            </a:r>
          </a:p>
          <a:p>
            <a:endParaRPr lang="en-IN" dirty="0"/>
          </a:p>
          <a:p>
            <a:endParaRPr lang="en-IN" dirty="0"/>
          </a:p>
        </p:txBody>
      </p:sp>
      <p:sp>
        <p:nvSpPr>
          <p:cNvPr id="2" name="Title 1"/>
          <p:cNvSpPr>
            <a:spLocks noGrp="1"/>
          </p:cNvSpPr>
          <p:nvPr>
            <p:ph type="title"/>
          </p:nvPr>
        </p:nvSpPr>
        <p:spPr/>
        <p:txBody>
          <a:bodyPr/>
          <a:lstStyle/>
          <a:p>
            <a:r>
              <a:rPr lang="en-IN" dirty="0" smtClean="0"/>
              <a:t>Limitations of </a:t>
            </a:r>
            <a:r>
              <a:rPr lang="en-IN" dirty="0" err="1" smtClean="0"/>
              <a:t>Sqoop</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endParaRPr lang="en-IN" dirty="0"/>
          </a:p>
          <a:p>
            <a:r>
              <a:rPr lang="en-IN" b="1" dirty="0"/>
              <a:t>A basic import of a table</a:t>
            </a:r>
          </a:p>
          <a:p>
            <a:pPr lvl="1"/>
            <a:r>
              <a:rPr lang="en-IN" dirty="0" err="1" smtClean="0"/>
              <a:t>sqoop</a:t>
            </a:r>
            <a:r>
              <a:rPr lang="en-IN" dirty="0" smtClean="0"/>
              <a:t> import </a:t>
            </a:r>
            <a:r>
              <a:rPr lang="en-IN" dirty="0"/>
              <a:t>--connect </a:t>
            </a:r>
            <a:r>
              <a:rPr lang="en-IN" dirty="0" err="1"/>
              <a:t>jdbc:mysql</a:t>
            </a:r>
            <a:r>
              <a:rPr lang="en-IN" dirty="0"/>
              <a:t>://192.168.45.1:3306/</a:t>
            </a:r>
            <a:r>
              <a:rPr lang="en-IN" dirty="0" err="1"/>
              <a:t>sakila</a:t>
            </a:r>
            <a:r>
              <a:rPr lang="en-IN" dirty="0"/>
              <a:t>--table film --username </a:t>
            </a:r>
            <a:r>
              <a:rPr lang="en-IN" dirty="0" err="1"/>
              <a:t>sqoop</a:t>
            </a:r>
            <a:r>
              <a:rPr lang="en-IN" dirty="0"/>
              <a:t>--password </a:t>
            </a:r>
            <a:r>
              <a:rPr lang="en-IN" dirty="0" err="1"/>
              <a:t>sqoop</a:t>
            </a:r>
            <a:endParaRPr lang="en-IN" dirty="0"/>
          </a:p>
          <a:p>
            <a:r>
              <a:rPr lang="en-IN" b="1" dirty="0" smtClean="0"/>
              <a:t>Load </a:t>
            </a:r>
            <a:r>
              <a:rPr lang="en-IN" b="1" dirty="0"/>
              <a:t>sample data to a target directory</a:t>
            </a:r>
          </a:p>
          <a:p>
            <a:pPr lvl="1"/>
            <a:r>
              <a:rPr lang="en-IN" dirty="0" err="1" smtClean="0"/>
              <a:t>sqoop</a:t>
            </a:r>
            <a:r>
              <a:rPr lang="en-IN" dirty="0" smtClean="0"/>
              <a:t> import </a:t>
            </a:r>
            <a:r>
              <a:rPr lang="en-IN" dirty="0"/>
              <a:t>--connect </a:t>
            </a:r>
            <a:r>
              <a:rPr lang="en-IN" dirty="0" err="1"/>
              <a:t>jdbc:mysql</a:t>
            </a:r>
            <a:r>
              <a:rPr lang="en-IN" dirty="0"/>
              <a:t>://192.168.45.1:3306/</a:t>
            </a:r>
            <a:r>
              <a:rPr lang="en-IN" dirty="0" err="1"/>
              <a:t>sakila</a:t>
            </a:r>
            <a:r>
              <a:rPr lang="en-IN" dirty="0"/>
              <a:t>--table film --username </a:t>
            </a:r>
            <a:r>
              <a:rPr lang="en-IN" dirty="0" err="1"/>
              <a:t>sqoop</a:t>
            </a:r>
            <a:r>
              <a:rPr lang="en-IN" dirty="0"/>
              <a:t>--password </a:t>
            </a:r>
            <a:r>
              <a:rPr lang="en-IN" dirty="0" err="1"/>
              <a:t>sqoop</a:t>
            </a:r>
            <a:r>
              <a:rPr lang="en-IN" dirty="0"/>
              <a:t>--target-dir'/user/</a:t>
            </a:r>
            <a:r>
              <a:rPr lang="en-IN" dirty="0" err="1"/>
              <a:t>cloudera</a:t>
            </a:r>
            <a:r>
              <a:rPr lang="en-IN" dirty="0"/>
              <a:t>/test/film' -m 1 </a:t>
            </a:r>
          </a:p>
          <a:p>
            <a:r>
              <a:rPr lang="en-IN" b="1" dirty="0" smtClean="0"/>
              <a:t>Controlling </a:t>
            </a:r>
            <a:r>
              <a:rPr lang="en-IN" b="1" dirty="0"/>
              <a:t>the import parallelism (8 parallel tasks):</a:t>
            </a:r>
          </a:p>
          <a:p>
            <a:pPr lvl="1"/>
            <a:r>
              <a:rPr lang="en-IN" dirty="0" err="1" smtClean="0"/>
              <a:t>sqoop</a:t>
            </a:r>
            <a:r>
              <a:rPr lang="en-IN" dirty="0" smtClean="0"/>
              <a:t> import </a:t>
            </a:r>
            <a:r>
              <a:rPr lang="en-IN" dirty="0"/>
              <a:t>--connect </a:t>
            </a:r>
            <a:r>
              <a:rPr lang="en-IN" dirty="0" err="1"/>
              <a:t>jdbc:mysql</a:t>
            </a:r>
            <a:r>
              <a:rPr lang="en-IN" dirty="0"/>
              <a:t>://192.168.45.1:3306/</a:t>
            </a:r>
            <a:r>
              <a:rPr lang="en-IN" dirty="0" err="1"/>
              <a:t>sakila</a:t>
            </a:r>
            <a:r>
              <a:rPr lang="en-IN" dirty="0"/>
              <a:t>--table film --username </a:t>
            </a:r>
            <a:r>
              <a:rPr lang="en-IN" dirty="0" err="1"/>
              <a:t>sqoop</a:t>
            </a:r>
            <a:r>
              <a:rPr lang="en-IN" dirty="0"/>
              <a:t>--password </a:t>
            </a:r>
            <a:r>
              <a:rPr lang="en-IN" dirty="0" err="1"/>
              <a:t>sqoop</a:t>
            </a:r>
            <a:r>
              <a:rPr lang="en-IN" dirty="0"/>
              <a:t>--target-dir'/user/</a:t>
            </a:r>
            <a:r>
              <a:rPr lang="en-IN" dirty="0" err="1"/>
              <a:t>cloudera</a:t>
            </a:r>
            <a:r>
              <a:rPr lang="en-IN" dirty="0"/>
              <a:t>/test/film' --split-by </a:t>
            </a:r>
            <a:r>
              <a:rPr lang="en-IN" dirty="0" err="1"/>
              <a:t>film_id</a:t>
            </a:r>
            <a:r>
              <a:rPr lang="en-IN" dirty="0"/>
              <a:t>-m 8</a:t>
            </a:r>
          </a:p>
          <a:p>
            <a:endParaRPr lang="en-IN" dirty="0"/>
          </a:p>
        </p:txBody>
      </p:sp>
      <p:sp>
        <p:nvSpPr>
          <p:cNvPr id="2" name="Title 1"/>
          <p:cNvSpPr>
            <a:spLocks noGrp="1"/>
          </p:cNvSpPr>
          <p:nvPr>
            <p:ph type="title"/>
          </p:nvPr>
        </p:nvSpPr>
        <p:spPr/>
        <p:txBody>
          <a:bodyPr/>
          <a:lstStyle/>
          <a:p>
            <a:r>
              <a:rPr lang="en-IN" dirty="0" err="1" smtClean="0"/>
              <a:t>Sqoop</a:t>
            </a:r>
            <a:r>
              <a:rPr lang="en-IN" dirty="0" smtClean="0"/>
              <a:t> Commands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IN" dirty="0" smtClean="0"/>
          </a:p>
          <a:p>
            <a:r>
              <a:rPr lang="en-IN" b="1" dirty="0" smtClean="0"/>
              <a:t>Import all tables</a:t>
            </a:r>
          </a:p>
          <a:p>
            <a:pPr lvl="1"/>
            <a:r>
              <a:rPr lang="en-IN" dirty="0" err="1" smtClean="0"/>
              <a:t>sqoop</a:t>
            </a:r>
            <a:r>
              <a:rPr lang="en-IN" dirty="0" smtClean="0"/>
              <a:t> import-all-tables --connect </a:t>
            </a:r>
            <a:r>
              <a:rPr lang="en-IN" dirty="0" err="1" smtClean="0"/>
              <a:t>jdbc:mysql</a:t>
            </a:r>
            <a:r>
              <a:rPr lang="en-IN" dirty="0" smtClean="0"/>
              <a:t>://192.168.45.1:3306/</a:t>
            </a:r>
            <a:r>
              <a:rPr lang="en-IN" dirty="0" err="1" smtClean="0"/>
              <a:t>sakila</a:t>
            </a:r>
            <a:r>
              <a:rPr lang="en-IN" dirty="0" smtClean="0"/>
              <a:t>--username </a:t>
            </a:r>
            <a:r>
              <a:rPr lang="en-IN" dirty="0" err="1" smtClean="0"/>
              <a:t>sqoop</a:t>
            </a:r>
            <a:r>
              <a:rPr lang="en-IN" dirty="0" smtClean="0"/>
              <a:t>--password </a:t>
            </a:r>
            <a:r>
              <a:rPr lang="en-IN" dirty="0" err="1" smtClean="0"/>
              <a:t>sqoop</a:t>
            </a:r>
            <a:endParaRPr lang="en-IN" dirty="0" smtClean="0"/>
          </a:p>
          <a:p>
            <a:r>
              <a:rPr lang="en-IN" b="1" dirty="0" smtClean="0"/>
              <a:t>SQOOP  EXPORT</a:t>
            </a:r>
          </a:p>
          <a:p>
            <a:pPr lvl="1"/>
            <a:r>
              <a:rPr lang="en-IN" dirty="0" err="1" smtClean="0"/>
              <a:t>sqoop</a:t>
            </a:r>
            <a:r>
              <a:rPr lang="en-IN" dirty="0" smtClean="0"/>
              <a:t> export --connect </a:t>
            </a:r>
            <a:r>
              <a:rPr lang="en-IN" dirty="0" err="1" smtClean="0"/>
              <a:t>jdbc:mysql</a:t>
            </a:r>
            <a:r>
              <a:rPr lang="en-IN" dirty="0" smtClean="0"/>
              <a:t>://192.168.45.1:3306/</a:t>
            </a:r>
            <a:r>
              <a:rPr lang="en-IN" dirty="0" err="1" smtClean="0"/>
              <a:t>sakila</a:t>
            </a:r>
            <a:r>
              <a:rPr lang="en-IN" dirty="0" smtClean="0"/>
              <a:t>--table test --username </a:t>
            </a:r>
            <a:r>
              <a:rPr lang="en-IN" dirty="0" err="1" smtClean="0"/>
              <a:t>sqoop</a:t>
            </a:r>
            <a:r>
              <a:rPr lang="en-IN" dirty="0" smtClean="0"/>
              <a:t>--password </a:t>
            </a:r>
            <a:r>
              <a:rPr lang="en-IN" dirty="0" err="1" smtClean="0"/>
              <a:t>sqoop</a:t>
            </a:r>
            <a:r>
              <a:rPr lang="en-IN" dirty="0" smtClean="0"/>
              <a:t>--export-dir/user/</a:t>
            </a:r>
            <a:r>
              <a:rPr lang="en-IN" dirty="0" err="1" smtClean="0"/>
              <a:t>cloudera</a:t>
            </a:r>
            <a:r>
              <a:rPr lang="en-IN" dirty="0" smtClean="0"/>
              <a:t>/actor</a:t>
            </a:r>
          </a:p>
          <a:p>
            <a:r>
              <a:rPr lang="en-IN" b="1" dirty="0" smtClean="0"/>
              <a:t>SQOOP Version:</a:t>
            </a:r>
          </a:p>
          <a:p>
            <a:pPr lvl="1"/>
            <a:r>
              <a:rPr lang="en-IN" dirty="0" smtClean="0"/>
              <a:t>$ </a:t>
            </a:r>
            <a:r>
              <a:rPr lang="en-IN" dirty="0" err="1" smtClean="0"/>
              <a:t>sqoop</a:t>
            </a:r>
            <a:r>
              <a:rPr lang="en-IN" dirty="0" smtClean="0"/>
              <a:t> version</a:t>
            </a:r>
          </a:p>
          <a:p>
            <a:r>
              <a:rPr lang="en-IN" b="1" dirty="0" smtClean="0"/>
              <a:t>List tables present in a database</a:t>
            </a:r>
          </a:p>
          <a:p>
            <a:pPr lvl="1"/>
            <a:r>
              <a:rPr lang="en-IN" dirty="0" err="1" smtClean="0"/>
              <a:t>sqoop</a:t>
            </a:r>
            <a:r>
              <a:rPr lang="en-IN" dirty="0" smtClean="0"/>
              <a:t> list-tables --connect </a:t>
            </a:r>
            <a:r>
              <a:rPr lang="en-IN" dirty="0" err="1" smtClean="0"/>
              <a:t>jdbc:mysql</a:t>
            </a:r>
            <a:r>
              <a:rPr lang="en-IN" dirty="0" smtClean="0"/>
              <a:t>://192.168.45.1:3306/</a:t>
            </a:r>
            <a:r>
              <a:rPr lang="en-IN" dirty="0" err="1" smtClean="0"/>
              <a:t>sakila</a:t>
            </a:r>
            <a:r>
              <a:rPr lang="en-IN" dirty="0" smtClean="0"/>
              <a:t>--username </a:t>
            </a:r>
            <a:r>
              <a:rPr lang="en-IN" dirty="0" err="1" smtClean="0"/>
              <a:t>sqoop</a:t>
            </a:r>
            <a:r>
              <a:rPr lang="en-IN" dirty="0" smtClean="0"/>
              <a:t>--password </a:t>
            </a:r>
            <a:r>
              <a:rPr lang="en-IN" dirty="0" err="1" smtClean="0"/>
              <a:t>sqoop</a:t>
            </a:r>
            <a:endParaRPr lang="en-IN" dirty="0" smtClean="0"/>
          </a:p>
          <a:p>
            <a:endParaRPr lang="en-IN" dirty="0"/>
          </a:p>
        </p:txBody>
      </p:sp>
      <p:sp>
        <p:nvSpPr>
          <p:cNvPr id="3" name="Title 2"/>
          <p:cNvSpPr>
            <a:spLocks noGrp="1"/>
          </p:cNvSpPr>
          <p:nvPr>
            <p:ph type="title"/>
          </p:nvPr>
        </p:nvSpPr>
        <p:spPr/>
        <p:txBody>
          <a:bodyPr/>
          <a:lstStyle/>
          <a:p>
            <a:r>
              <a:rPr lang="en-IN" dirty="0" err="1" smtClean="0"/>
              <a:t>Sqoop</a:t>
            </a:r>
            <a:r>
              <a:rPr lang="en-IN" dirty="0" smtClean="0"/>
              <a:t> Commands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endParaRPr lang="en-IN" dirty="0" smtClean="0"/>
          </a:p>
          <a:p>
            <a:r>
              <a:rPr lang="en-IN" b="1" dirty="0" smtClean="0"/>
              <a:t>Incremental </a:t>
            </a:r>
            <a:r>
              <a:rPr lang="en-IN" b="1" dirty="0" smtClean="0"/>
              <a:t>import</a:t>
            </a:r>
          </a:p>
          <a:p>
            <a:pPr lvl="1"/>
            <a:r>
              <a:rPr lang="en-IN" dirty="0" err="1" smtClean="0"/>
              <a:t>s</a:t>
            </a:r>
            <a:r>
              <a:rPr lang="en-IN" dirty="0" err="1" smtClean="0"/>
              <a:t>qoop</a:t>
            </a:r>
            <a:r>
              <a:rPr lang="en-IN" dirty="0" smtClean="0"/>
              <a:t> import </a:t>
            </a:r>
            <a:r>
              <a:rPr lang="en-IN" dirty="0" smtClean="0"/>
              <a:t>--connect </a:t>
            </a:r>
            <a:r>
              <a:rPr lang="en-IN" dirty="0" err="1" smtClean="0"/>
              <a:t>jdbc:mysql</a:t>
            </a:r>
            <a:r>
              <a:rPr lang="en-IN" dirty="0" smtClean="0"/>
              <a:t>://</a:t>
            </a:r>
            <a:r>
              <a:rPr lang="en-IN" dirty="0" smtClean="0"/>
              <a:t>192.168.45.1:3306/</a:t>
            </a:r>
            <a:r>
              <a:rPr lang="en-IN" dirty="0" err="1" smtClean="0"/>
              <a:t>sakila</a:t>
            </a:r>
            <a:r>
              <a:rPr lang="en-IN" dirty="0" smtClean="0"/>
              <a:t> --</a:t>
            </a:r>
            <a:r>
              <a:rPr lang="en-IN" dirty="0" smtClean="0"/>
              <a:t>table film --username </a:t>
            </a:r>
            <a:r>
              <a:rPr lang="en-IN" dirty="0" err="1" smtClean="0"/>
              <a:t>sqoop</a:t>
            </a:r>
            <a:r>
              <a:rPr lang="en-IN" dirty="0" smtClean="0"/>
              <a:t> --</a:t>
            </a:r>
            <a:r>
              <a:rPr lang="en-IN" dirty="0" smtClean="0"/>
              <a:t>password </a:t>
            </a:r>
            <a:r>
              <a:rPr lang="en-IN" dirty="0" err="1" smtClean="0"/>
              <a:t>sqoop</a:t>
            </a:r>
            <a:r>
              <a:rPr lang="en-IN" dirty="0" smtClean="0"/>
              <a:t> --target-dir '/</a:t>
            </a:r>
            <a:r>
              <a:rPr lang="en-IN" dirty="0" smtClean="0"/>
              <a:t>user/</a:t>
            </a:r>
            <a:r>
              <a:rPr lang="en-IN" dirty="0" err="1" smtClean="0"/>
              <a:t>cloudera</a:t>
            </a:r>
            <a:r>
              <a:rPr lang="en-IN" dirty="0" smtClean="0"/>
              <a:t>/test/film' -m 1 </a:t>
            </a:r>
            <a:r>
              <a:rPr lang="en-IN" dirty="0" smtClean="0"/>
              <a:t>–incremental append –check-column </a:t>
            </a:r>
            <a:r>
              <a:rPr lang="en-IN" dirty="0" err="1" smtClean="0"/>
              <a:t>emp_id</a:t>
            </a:r>
            <a:r>
              <a:rPr lang="en-IN" dirty="0" smtClean="0"/>
              <a:t>  --last-value 7</a:t>
            </a:r>
            <a:endParaRPr lang="en-IN" dirty="0" smtClean="0"/>
          </a:p>
          <a:p>
            <a:r>
              <a:rPr lang="en-IN" b="1" dirty="0" smtClean="0"/>
              <a:t>Save </a:t>
            </a:r>
            <a:r>
              <a:rPr lang="en-IN" b="1" dirty="0" smtClean="0"/>
              <a:t>target file in tab separated format</a:t>
            </a:r>
          </a:p>
          <a:p>
            <a:pPr lvl="1"/>
            <a:r>
              <a:rPr lang="en-IN" dirty="0" err="1" smtClean="0"/>
              <a:t>Sqoop</a:t>
            </a:r>
            <a:r>
              <a:rPr lang="en-IN" dirty="0" smtClean="0"/>
              <a:t> import </a:t>
            </a:r>
            <a:r>
              <a:rPr lang="en-IN" dirty="0" smtClean="0"/>
              <a:t>--connect </a:t>
            </a:r>
            <a:r>
              <a:rPr lang="en-IN" dirty="0" err="1" smtClean="0"/>
              <a:t>jdbc:mysql</a:t>
            </a:r>
            <a:r>
              <a:rPr lang="en-IN" dirty="0" smtClean="0"/>
              <a:t>://</a:t>
            </a:r>
            <a:r>
              <a:rPr lang="en-IN" dirty="0" smtClean="0"/>
              <a:t>192.168.45.1:3306/</a:t>
            </a:r>
            <a:r>
              <a:rPr lang="en-IN" dirty="0" err="1" smtClean="0"/>
              <a:t>sakila</a:t>
            </a:r>
            <a:r>
              <a:rPr lang="en-IN" dirty="0" smtClean="0"/>
              <a:t> --</a:t>
            </a:r>
            <a:r>
              <a:rPr lang="en-IN" dirty="0" smtClean="0"/>
              <a:t>table actor --username </a:t>
            </a:r>
            <a:r>
              <a:rPr lang="en-IN" dirty="0" err="1" smtClean="0"/>
              <a:t>sqoop</a:t>
            </a:r>
            <a:r>
              <a:rPr lang="en-IN" dirty="0" smtClean="0"/>
              <a:t>--password </a:t>
            </a:r>
            <a:r>
              <a:rPr lang="en-IN" dirty="0" err="1" smtClean="0"/>
              <a:t>sqoop</a:t>
            </a:r>
            <a:r>
              <a:rPr lang="en-IN" dirty="0" smtClean="0"/>
              <a:t> --</a:t>
            </a:r>
            <a:r>
              <a:rPr lang="en-IN" dirty="0" smtClean="0"/>
              <a:t>check-column </a:t>
            </a:r>
            <a:r>
              <a:rPr lang="en-IN" dirty="0" err="1" smtClean="0"/>
              <a:t>actor_id</a:t>
            </a:r>
            <a:r>
              <a:rPr lang="en-IN" dirty="0" smtClean="0"/>
              <a:t> --</a:t>
            </a:r>
            <a:r>
              <a:rPr lang="en-IN" dirty="0" smtClean="0"/>
              <a:t>incremental append --last-value 180 --target-dir/user/</a:t>
            </a:r>
            <a:r>
              <a:rPr lang="en-IN" dirty="0" err="1" smtClean="0"/>
              <a:t>cloudera</a:t>
            </a:r>
            <a:r>
              <a:rPr lang="en-IN" dirty="0" smtClean="0"/>
              <a:t>/test/film3 --fields-terminated-by '\t‘</a:t>
            </a:r>
          </a:p>
          <a:p>
            <a:r>
              <a:rPr lang="en-IN" b="1" dirty="0" smtClean="0"/>
              <a:t>Selecting </a:t>
            </a:r>
            <a:r>
              <a:rPr lang="en-IN" b="1" dirty="0" smtClean="0"/>
              <a:t>specific columns from </a:t>
            </a:r>
            <a:r>
              <a:rPr lang="en-IN" b="1" dirty="0" smtClean="0"/>
              <a:t>the EMPLOYEES table</a:t>
            </a:r>
            <a:endParaRPr lang="en-IN" b="1" dirty="0" smtClean="0"/>
          </a:p>
          <a:p>
            <a:pPr lvl="1"/>
            <a:r>
              <a:rPr lang="en-IN" dirty="0" err="1" smtClean="0"/>
              <a:t>Sqoop</a:t>
            </a:r>
            <a:r>
              <a:rPr lang="en-IN" dirty="0" smtClean="0"/>
              <a:t> import </a:t>
            </a:r>
            <a:r>
              <a:rPr lang="en-IN" dirty="0" smtClean="0"/>
              <a:t>--connect </a:t>
            </a:r>
            <a:r>
              <a:rPr lang="en-IN" dirty="0" err="1" smtClean="0"/>
              <a:t>jdbc:mysql</a:t>
            </a:r>
            <a:r>
              <a:rPr lang="en-IN" dirty="0" smtClean="0"/>
              <a:t>://192.168.45.1:3306/</a:t>
            </a:r>
            <a:r>
              <a:rPr lang="en-IN" dirty="0" err="1" smtClean="0"/>
              <a:t>sakila</a:t>
            </a:r>
            <a:r>
              <a:rPr lang="en-IN" dirty="0" smtClean="0"/>
              <a:t>--table actor --username </a:t>
            </a:r>
            <a:r>
              <a:rPr lang="en-IN" dirty="0" err="1" smtClean="0"/>
              <a:t>sqoop</a:t>
            </a:r>
            <a:r>
              <a:rPr lang="en-IN" dirty="0" smtClean="0"/>
              <a:t> -</a:t>
            </a:r>
            <a:r>
              <a:rPr lang="en-IN" dirty="0" smtClean="0"/>
              <a:t>password </a:t>
            </a:r>
            <a:r>
              <a:rPr lang="en-IN" dirty="0" err="1" smtClean="0"/>
              <a:t>sqoop</a:t>
            </a:r>
            <a:r>
              <a:rPr lang="en-IN" dirty="0" smtClean="0"/>
              <a:t> --</a:t>
            </a:r>
            <a:r>
              <a:rPr lang="en-IN" dirty="0" smtClean="0"/>
              <a:t>columns '</a:t>
            </a:r>
            <a:r>
              <a:rPr lang="en-IN" dirty="0" err="1" smtClean="0"/>
              <a:t>actor_id,first_name,last_name</a:t>
            </a:r>
            <a:r>
              <a:rPr lang="en-IN" dirty="0" smtClean="0"/>
              <a:t>' --target-dir/user/</a:t>
            </a:r>
            <a:r>
              <a:rPr lang="en-IN" dirty="0" err="1" smtClean="0"/>
              <a:t>cloudera</a:t>
            </a:r>
            <a:r>
              <a:rPr lang="en-IN" dirty="0" smtClean="0"/>
              <a:t>/test/actor1</a:t>
            </a:r>
          </a:p>
          <a:p>
            <a:r>
              <a:rPr lang="en-IN" b="1" dirty="0" smtClean="0"/>
              <a:t>Query </a:t>
            </a:r>
            <a:r>
              <a:rPr lang="en-IN" b="1" dirty="0" smtClean="0"/>
              <a:t>usage to import with condition</a:t>
            </a:r>
          </a:p>
          <a:p>
            <a:pPr lvl="1"/>
            <a:r>
              <a:rPr lang="en-IN" dirty="0" err="1" smtClean="0"/>
              <a:t>Sqoop</a:t>
            </a:r>
            <a:r>
              <a:rPr lang="en-IN" dirty="0" smtClean="0"/>
              <a:t> import </a:t>
            </a:r>
            <a:r>
              <a:rPr lang="en-IN" dirty="0" smtClean="0"/>
              <a:t>--connect </a:t>
            </a:r>
            <a:r>
              <a:rPr lang="en-IN" dirty="0" err="1" smtClean="0"/>
              <a:t>jdbc:mysql</a:t>
            </a:r>
            <a:r>
              <a:rPr lang="en-IN" dirty="0" smtClean="0"/>
              <a:t>://192.168.45.1:3306/</a:t>
            </a:r>
            <a:r>
              <a:rPr lang="en-IN" dirty="0" err="1" smtClean="0"/>
              <a:t>sakila</a:t>
            </a:r>
            <a:r>
              <a:rPr lang="en-IN" dirty="0" smtClean="0"/>
              <a:t>--query 'select * from film where </a:t>
            </a:r>
            <a:r>
              <a:rPr lang="en-IN" dirty="0" err="1" smtClean="0"/>
              <a:t>film_id</a:t>
            </a:r>
            <a:r>
              <a:rPr lang="en-IN" dirty="0" smtClean="0"/>
              <a:t>&lt; 91 and $CONDITIONS' --username </a:t>
            </a:r>
            <a:r>
              <a:rPr lang="en-IN" dirty="0" err="1" smtClean="0"/>
              <a:t>sqoop</a:t>
            </a:r>
            <a:r>
              <a:rPr lang="en-IN" dirty="0" smtClean="0"/>
              <a:t>--password </a:t>
            </a:r>
            <a:r>
              <a:rPr lang="en-IN" dirty="0" err="1" smtClean="0"/>
              <a:t>sqoop</a:t>
            </a:r>
            <a:r>
              <a:rPr lang="en-IN" dirty="0" smtClean="0"/>
              <a:t>--target-dir'/user/</a:t>
            </a:r>
            <a:r>
              <a:rPr lang="en-IN" dirty="0" err="1" smtClean="0"/>
              <a:t>cloudera</a:t>
            </a:r>
            <a:r>
              <a:rPr lang="en-IN" dirty="0" smtClean="0"/>
              <a:t>/test/film2' --split-by </a:t>
            </a:r>
            <a:r>
              <a:rPr lang="en-IN" dirty="0" err="1" smtClean="0"/>
              <a:t>film_id</a:t>
            </a:r>
            <a:r>
              <a:rPr lang="en-IN" dirty="0" smtClean="0"/>
              <a:t>-m 2</a:t>
            </a:r>
          </a:p>
          <a:p>
            <a:endParaRPr lang="en-IN" dirty="0"/>
          </a:p>
        </p:txBody>
      </p:sp>
      <p:sp>
        <p:nvSpPr>
          <p:cNvPr id="3" name="Title 2"/>
          <p:cNvSpPr>
            <a:spLocks noGrp="1"/>
          </p:cNvSpPr>
          <p:nvPr>
            <p:ph type="title"/>
          </p:nvPr>
        </p:nvSpPr>
        <p:spPr/>
        <p:txBody>
          <a:bodyPr/>
          <a:lstStyle/>
          <a:p>
            <a:r>
              <a:rPr lang="en-IN" dirty="0" err="1" smtClean="0"/>
              <a:t>Sqoop</a:t>
            </a:r>
            <a:r>
              <a:rPr lang="en-IN" dirty="0" smtClean="0"/>
              <a:t> Commands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endParaRPr lang="en-IN" dirty="0" smtClean="0"/>
          </a:p>
          <a:p>
            <a:r>
              <a:rPr lang="en-IN" b="1" dirty="0" smtClean="0"/>
              <a:t>Storing data in </a:t>
            </a:r>
            <a:r>
              <a:rPr lang="en-IN" b="1" dirty="0" err="1" smtClean="0"/>
              <a:t>SequenceFiles</a:t>
            </a:r>
            <a:endParaRPr lang="en-IN" b="1" dirty="0" smtClean="0"/>
          </a:p>
          <a:p>
            <a:pPr lvl="1"/>
            <a:r>
              <a:rPr lang="en-IN" dirty="0" err="1" smtClean="0"/>
              <a:t>Sqoop</a:t>
            </a:r>
            <a:r>
              <a:rPr lang="en-IN" dirty="0" smtClean="0"/>
              <a:t> import </a:t>
            </a:r>
            <a:r>
              <a:rPr lang="en-IN" dirty="0" smtClean="0"/>
              <a:t>--connect </a:t>
            </a:r>
            <a:r>
              <a:rPr lang="en-IN" dirty="0" err="1" smtClean="0"/>
              <a:t>jdbc:mysql</a:t>
            </a:r>
            <a:r>
              <a:rPr lang="en-IN" dirty="0" smtClean="0"/>
              <a:t>://</a:t>
            </a:r>
            <a:r>
              <a:rPr lang="en-IN" dirty="0" smtClean="0"/>
              <a:t>192.168.45.1:3306/</a:t>
            </a:r>
            <a:r>
              <a:rPr lang="en-IN" dirty="0" err="1" smtClean="0"/>
              <a:t>sakila</a:t>
            </a:r>
            <a:r>
              <a:rPr lang="en-IN" dirty="0" smtClean="0"/>
              <a:t> --</a:t>
            </a:r>
            <a:r>
              <a:rPr lang="en-IN" dirty="0" smtClean="0"/>
              <a:t>table film --username </a:t>
            </a:r>
            <a:r>
              <a:rPr lang="en-IN" dirty="0" err="1" smtClean="0"/>
              <a:t>sqoop</a:t>
            </a:r>
            <a:r>
              <a:rPr lang="en-IN" dirty="0" smtClean="0"/>
              <a:t> --</a:t>
            </a:r>
            <a:r>
              <a:rPr lang="en-IN" dirty="0" smtClean="0"/>
              <a:t>password </a:t>
            </a:r>
            <a:r>
              <a:rPr lang="en-IN" dirty="0" err="1" smtClean="0"/>
              <a:t>sqoop</a:t>
            </a:r>
            <a:r>
              <a:rPr lang="en-IN" dirty="0" smtClean="0"/>
              <a:t> --as-</a:t>
            </a:r>
            <a:r>
              <a:rPr lang="en-IN" dirty="0" err="1" smtClean="0"/>
              <a:t>sequencefile</a:t>
            </a:r>
            <a:endParaRPr lang="en-IN" dirty="0" smtClean="0"/>
          </a:p>
          <a:p>
            <a:pPr lvl="1">
              <a:buNone/>
            </a:pPr>
            <a:r>
              <a:rPr lang="en-IN" dirty="0" smtClean="0"/>
              <a:t> </a:t>
            </a:r>
            <a:r>
              <a:rPr lang="en-IN" dirty="0" smtClean="0"/>
              <a:t>  --target-dir/user/</a:t>
            </a:r>
            <a:r>
              <a:rPr lang="en-IN" dirty="0" err="1" smtClean="0"/>
              <a:t>cloudera</a:t>
            </a:r>
            <a:r>
              <a:rPr lang="en-IN" dirty="0" smtClean="0"/>
              <a:t>/test</a:t>
            </a:r>
            <a:endParaRPr lang="en-IN" dirty="0" smtClean="0"/>
          </a:p>
          <a:p>
            <a:r>
              <a:rPr lang="en-IN" b="1" dirty="0" smtClean="0"/>
              <a:t>Importing </a:t>
            </a:r>
            <a:r>
              <a:rPr lang="en-IN" b="1" dirty="0" smtClean="0"/>
              <a:t>data to Hive:</a:t>
            </a:r>
          </a:p>
          <a:p>
            <a:pPr lvl="1"/>
            <a:r>
              <a:rPr lang="en-IN" dirty="0" err="1" smtClean="0"/>
              <a:t>Sqoop</a:t>
            </a:r>
            <a:r>
              <a:rPr lang="en-IN" dirty="0" smtClean="0"/>
              <a:t> import --connect </a:t>
            </a:r>
            <a:r>
              <a:rPr lang="en-IN" dirty="0" err="1" smtClean="0"/>
              <a:t>jdbc:mysql</a:t>
            </a:r>
            <a:r>
              <a:rPr lang="en-IN" dirty="0" smtClean="0"/>
              <a:t>://192.168.45.1:3306/</a:t>
            </a:r>
            <a:r>
              <a:rPr lang="en-IN" dirty="0" err="1" smtClean="0"/>
              <a:t>sakila</a:t>
            </a:r>
            <a:r>
              <a:rPr lang="en-IN" dirty="0" smtClean="0"/>
              <a:t> --table language --username </a:t>
            </a:r>
            <a:r>
              <a:rPr lang="en-IN" dirty="0" err="1" smtClean="0"/>
              <a:t>sqoop</a:t>
            </a:r>
            <a:r>
              <a:rPr lang="en-IN" dirty="0" smtClean="0"/>
              <a:t>-password </a:t>
            </a:r>
            <a:r>
              <a:rPr lang="en-IN" dirty="0" err="1" smtClean="0"/>
              <a:t>sqoop</a:t>
            </a:r>
            <a:r>
              <a:rPr lang="en-IN" dirty="0" smtClean="0"/>
              <a:t>-m 1 --hive-import</a:t>
            </a:r>
          </a:p>
          <a:p>
            <a:r>
              <a:rPr lang="en-IN" b="1" dirty="0" smtClean="0"/>
              <a:t>Import only the schema to hive table</a:t>
            </a:r>
          </a:p>
          <a:p>
            <a:r>
              <a:rPr lang="en-IN" dirty="0" err="1" smtClean="0"/>
              <a:t>s</a:t>
            </a:r>
            <a:r>
              <a:rPr lang="en-IN" dirty="0" err="1" smtClean="0"/>
              <a:t>qoop</a:t>
            </a:r>
            <a:r>
              <a:rPr lang="en-IN" dirty="0" smtClean="0"/>
              <a:t> create-hive-table </a:t>
            </a:r>
            <a:r>
              <a:rPr lang="en-IN" dirty="0" smtClean="0"/>
              <a:t>--connect </a:t>
            </a:r>
            <a:r>
              <a:rPr lang="en-IN" dirty="0" err="1" smtClean="0"/>
              <a:t>jdbc:mysql</a:t>
            </a:r>
            <a:r>
              <a:rPr lang="en-IN" dirty="0" smtClean="0"/>
              <a:t>://</a:t>
            </a:r>
            <a:r>
              <a:rPr lang="en-IN" dirty="0" smtClean="0"/>
              <a:t>192.168.45.1:3306/</a:t>
            </a:r>
            <a:r>
              <a:rPr lang="en-IN" dirty="0" err="1" smtClean="0"/>
              <a:t>sakila</a:t>
            </a:r>
            <a:r>
              <a:rPr lang="en-IN" dirty="0" smtClean="0"/>
              <a:t> --</a:t>
            </a:r>
            <a:r>
              <a:rPr lang="en-IN" dirty="0" smtClean="0"/>
              <a:t>table actor --username </a:t>
            </a:r>
            <a:r>
              <a:rPr lang="en-IN" dirty="0" err="1" smtClean="0"/>
              <a:t>sqoop</a:t>
            </a:r>
            <a:r>
              <a:rPr lang="en-IN" dirty="0" smtClean="0"/>
              <a:t>-password </a:t>
            </a:r>
            <a:r>
              <a:rPr lang="en-IN" dirty="0" err="1" smtClean="0"/>
              <a:t>sqoop</a:t>
            </a:r>
            <a:r>
              <a:rPr lang="en-IN" dirty="0" smtClean="0"/>
              <a:t> --</a:t>
            </a:r>
            <a:r>
              <a:rPr lang="en-IN" dirty="0" smtClean="0"/>
              <a:t>fields-terminated-by </a:t>
            </a:r>
            <a:r>
              <a:rPr lang="en-IN" dirty="0" smtClean="0"/>
              <a:t>','</a:t>
            </a:r>
            <a:endParaRPr lang="en-IN" dirty="0" smtClean="0"/>
          </a:p>
          <a:p>
            <a:endParaRPr lang="en-IN" dirty="0"/>
          </a:p>
        </p:txBody>
      </p:sp>
      <p:sp>
        <p:nvSpPr>
          <p:cNvPr id="3" name="Title 2"/>
          <p:cNvSpPr>
            <a:spLocks noGrp="1"/>
          </p:cNvSpPr>
          <p:nvPr>
            <p:ph type="title"/>
          </p:nvPr>
        </p:nvSpPr>
        <p:spPr/>
        <p:txBody>
          <a:bodyPr/>
          <a:lstStyle/>
          <a:p>
            <a:r>
              <a:rPr lang="en-IN" dirty="0" err="1" smtClean="0"/>
              <a:t>Sqoop</a:t>
            </a:r>
            <a:r>
              <a:rPr lang="en-IN" dirty="0" smtClean="0"/>
              <a:t> Commands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The </a:t>
            </a:r>
            <a:r>
              <a:rPr lang="en-IN" dirty="0" err="1" smtClean="0"/>
              <a:t>eval</a:t>
            </a:r>
            <a:r>
              <a:rPr lang="en-IN" dirty="0" smtClean="0"/>
              <a:t> tool allows users to quickly run simple SQL queries against a database; results are printed to the console. This allows users to preview their import queries to ensure they import the data they expect.</a:t>
            </a:r>
          </a:p>
          <a:p>
            <a:pPr lvl="1"/>
            <a:r>
              <a:rPr lang="en-IN" dirty="0" err="1" smtClean="0"/>
              <a:t>sqoopeval</a:t>
            </a:r>
            <a:r>
              <a:rPr lang="en-IN" dirty="0" smtClean="0"/>
              <a:t> </a:t>
            </a:r>
            <a:r>
              <a:rPr lang="en-IN" dirty="0" smtClean="0"/>
              <a:t>--connect </a:t>
            </a:r>
            <a:r>
              <a:rPr lang="en-IN" dirty="0" err="1" smtClean="0"/>
              <a:t>jdbc:mysql</a:t>
            </a:r>
            <a:r>
              <a:rPr lang="en-IN" dirty="0" smtClean="0"/>
              <a:t>://</a:t>
            </a:r>
            <a:r>
              <a:rPr lang="en-IN" dirty="0" smtClean="0"/>
              <a:t>192.168.45.1:3306/</a:t>
            </a:r>
            <a:r>
              <a:rPr lang="en-IN" dirty="0" err="1" smtClean="0"/>
              <a:t>sakila</a:t>
            </a:r>
            <a:r>
              <a:rPr lang="en-IN" dirty="0" smtClean="0"/>
              <a:t> --</a:t>
            </a:r>
            <a:r>
              <a:rPr lang="en-IN" dirty="0" smtClean="0"/>
              <a:t>query 'select * from film limit 10' --username </a:t>
            </a:r>
            <a:r>
              <a:rPr lang="en-IN" dirty="0" err="1" smtClean="0"/>
              <a:t>sqoop</a:t>
            </a:r>
            <a:r>
              <a:rPr lang="en-IN" dirty="0" smtClean="0"/>
              <a:t> --</a:t>
            </a:r>
            <a:r>
              <a:rPr lang="en-IN" dirty="0" smtClean="0"/>
              <a:t>password </a:t>
            </a:r>
            <a:r>
              <a:rPr lang="en-IN" dirty="0" err="1" smtClean="0"/>
              <a:t>sqoop</a:t>
            </a:r>
            <a:endParaRPr lang="en-IN" dirty="0" smtClean="0"/>
          </a:p>
          <a:p>
            <a:pPr lvl="1"/>
            <a:r>
              <a:rPr lang="en-IN" dirty="0" err="1" smtClean="0"/>
              <a:t>sqoopeval</a:t>
            </a:r>
            <a:r>
              <a:rPr lang="en-IN" dirty="0" smtClean="0"/>
              <a:t> </a:t>
            </a:r>
            <a:r>
              <a:rPr lang="en-IN" dirty="0" smtClean="0"/>
              <a:t>--connect </a:t>
            </a:r>
            <a:r>
              <a:rPr lang="en-IN" dirty="0" err="1" smtClean="0"/>
              <a:t>jdbc:mysql</a:t>
            </a:r>
            <a:r>
              <a:rPr lang="en-IN" dirty="0" smtClean="0"/>
              <a:t>://</a:t>
            </a:r>
            <a:r>
              <a:rPr lang="en-IN" dirty="0" smtClean="0"/>
              <a:t>192.168.45.1:3306/</a:t>
            </a:r>
            <a:r>
              <a:rPr lang="en-IN" dirty="0" err="1" smtClean="0"/>
              <a:t>sakila</a:t>
            </a:r>
            <a:r>
              <a:rPr lang="en-IN" dirty="0" smtClean="0"/>
              <a:t> --</a:t>
            </a:r>
            <a:r>
              <a:rPr lang="en-IN" dirty="0" smtClean="0"/>
              <a:t>query "insert into test values(200,'test','test','2006-01-01 00:00:00')" </a:t>
            </a:r>
            <a:r>
              <a:rPr lang="en-IN" dirty="0" smtClean="0"/>
              <a:t> --</a:t>
            </a:r>
            <a:r>
              <a:rPr lang="en-IN" dirty="0" smtClean="0"/>
              <a:t>username </a:t>
            </a:r>
            <a:r>
              <a:rPr lang="en-IN" dirty="0" err="1" smtClean="0"/>
              <a:t>sqoop</a:t>
            </a:r>
            <a:r>
              <a:rPr lang="en-IN" dirty="0" smtClean="0"/>
              <a:t> --</a:t>
            </a:r>
            <a:r>
              <a:rPr lang="en-IN" dirty="0" smtClean="0"/>
              <a:t>password </a:t>
            </a:r>
            <a:r>
              <a:rPr lang="en-IN" dirty="0" err="1" smtClean="0"/>
              <a:t>sqoop</a:t>
            </a:r>
            <a:endParaRPr lang="en-IN" dirty="0" smtClean="0"/>
          </a:p>
          <a:p>
            <a:endParaRPr lang="en-IN" dirty="0"/>
          </a:p>
        </p:txBody>
      </p:sp>
      <p:sp>
        <p:nvSpPr>
          <p:cNvPr id="3" name="Title 2"/>
          <p:cNvSpPr>
            <a:spLocks noGrp="1"/>
          </p:cNvSpPr>
          <p:nvPr>
            <p:ph type="title"/>
          </p:nvPr>
        </p:nvSpPr>
        <p:spPr/>
        <p:txBody>
          <a:bodyPr/>
          <a:lstStyle/>
          <a:p>
            <a:r>
              <a:rPr lang="en-IN" dirty="0" err="1" smtClean="0"/>
              <a:t>Sqoop</a:t>
            </a:r>
            <a:r>
              <a:rPr lang="en-IN" dirty="0" smtClean="0"/>
              <a:t> </a:t>
            </a:r>
            <a:r>
              <a:rPr lang="en-IN" dirty="0" err="1" smtClean="0"/>
              <a:t>eval</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Any Questions?</a:t>
            </a:r>
          </a:p>
          <a:p>
            <a:endParaRPr lang="en-IN" dirty="0" smtClean="0"/>
          </a:p>
          <a:p>
            <a:pPr lvl="6"/>
            <a:endParaRPr lang="en-IN" dirty="0" smtClean="0"/>
          </a:p>
          <a:p>
            <a:pPr lvl="6"/>
            <a:endParaRPr lang="en-IN" dirty="0" smtClean="0"/>
          </a:p>
          <a:p>
            <a:pPr lvl="8"/>
            <a:r>
              <a:rPr lang="en-IN" sz="5400" dirty="0" smtClean="0"/>
              <a:t>THANK YOU!</a:t>
            </a:r>
            <a:endParaRPr lang="en-IN"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sz="2900" dirty="0" smtClean="0">
                <a:latin typeface="Times New Roman" pitchFamily="18" charset="0"/>
                <a:cs typeface="Times New Roman" pitchFamily="18" charset="0"/>
              </a:rPr>
              <a:t>Apache </a:t>
            </a:r>
            <a:r>
              <a:rPr lang="en-IN" sz="2900" dirty="0" err="1">
                <a:latin typeface="Times New Roman" pitchFamily="18" charset="0"/>
                <a:cs typeface="Times New Roman" pitchFamily="18" charset="0"/>
              </a:rPr>
              <a:t>Sqoop</a:t>
            </a:r>
            <a:r>
              <a:rPr lang="en-IN" sz="2900" dirty="0">
                <a:latin typeface="Times New Roman" pitchFamily="18" charset="0"/>
                <a:cs typeface="Times New Roman" pitchFamily="18" charset="0"/>
              </a:rPr>
              <a:t> is a tool </a:t>
            </a:r>
            <a:r>
              <a:rPr lang="en-IN" sz="2900" dirty="0" err="1">
                <a:latin typeface="Times New Roman" pitchFamily="18" charset="0"/>
                <a:cs typeface="Times New Roman" pitchFamily="18" charset="0"/>
              </a:rPr>
              <a:t>inHadoop</a:t>
            </a:r>
            <a:r>
              <a:rPr lang="en-IN" sz="2900" dirty="0">
                <a:latin typeface="Times New Roman" pitchFamily="18" charset="0"/>
                <a:cs typeface="Times New Roman" pitchFamily="18" charset="0"/>
              </a:rPr>
              <a:t> </a:t>
            </a:r>
            <a:r>
              <a:rPr lang="en-IN" sz="2900" dirty="0" smtClean="0">
                <a:latin typeface="Times New Roman" pitchFamily="18" charset="0"/>
                <a:cs typeface="Times New Roman" pitchFamily="18" charset="0"/>
              </a:rPr>
              <a:t>ecosystem which </a:t>
            </a:r>
            <a:r>
              <a:rPr lang="en-IN" sz="2900" dirty="0">
                <a:latin typeface="Times New Roman" pitchFamily="18" charset="0"/>
                <a:cs typeface="Times New Roman" pitchFamily="18" charset="0"/>
              </a:rPr>
              <a:t>is designed to transfer data </a:t>
            </a:r>
            <a:r>
              <a:rPr lang="en-IN" sz="2900" dirty="0" err="1">
                <a:latin typeface="Times New Roman" pitchFamily="18" charset="0"/>
                <a:cs typeface="Times New Roman" pitchFamily="18" charset="0"/>
              </a:rPr>
              <a:t>betweenHDFS</a:t>
            </a:r>
            <a:r>
              <a:rPr lang="en-IN" sz="2900" dirty="0">
                <a:latin typeface="Times New Roman" pitchFamily="18" charset="0"/>
                <a:cs typeface="Times New Roman" pitchFamily="18" charset="0"/>
              </a:rPr>
              <a:t>(</a:t>
            </a:r>
            <a:r>
              <a:rPr lang="en-IN" sz="2900" dirty="0" err="1">
                <a:latin typeface="Times New Roman" pitchFamily="18" charset="0"/>
                <a:cs typeface="Times New Roman" pitchFamily="18" charset="0"/>
              </a:rPr>
              <a:t>Hadoop</a:t>
            </a:r>
            <a:r>
              <a:rPr lang="en-IN" sz="2900" dirty="0">
                <a:latin typeface="Times New Roman" pitchFamily="18" charset="0"/>
                <a:cs typeface="Times New Roman" pitchFamily="18" charset="0"/>
              </a:rPr>
              <a:t> storage) and relational database servers like </a:t>
            </a:r>
            <a:r>
              <a:rPr lang="en-IN" sz="2900" dirty="0" err="1">
                <a:latin typeface="Times New Roman" pitchFamily="18" charset="0"/>
                <a:cs typeface="Times New Roman" pitchFamily="18" charset="0"/>
              </a:rPr>
              <a:t>MySQL</a:t>
            </a:r>
            <a:r>
              <a:rPr lang="en-IN" sz="2900" dirty="0">
                <a:latin typeface="Times New Roman" pitchFamily="18" charset="0"/>
                <a:cs typeface="Times New Roman" pitchFamily="18" charset="0"/>
              </a:rPr>
              <a:t>, Oracle RDB, </a:t>
            </a:r>
            <a:r>
              <a:rPr lang="en-IN" sz="2900" dirty="0" err="1">
                <a:latin typeface="Times New Roman" pitchFamily="18" charset="0"/>
                <a:cs typeface="Times New Roman" pitchFamily="18" charset="0"/>
              </a:rPr>
              <a:t>SQLite</a:t>
            </a:r>
            <a:r>
              <a:rPr lang="en-IN" sz="2900" dirty="0">
                <a:latin typeface="Times New Roman" pitchFamily="18" charset="0"/>
                <a:cs typeface="Times New Roman" pitchFamily="18" charset="0"/>
              </a:rPr>
              <a:t>, </a:t>
            </a:r>
            <a:r>
              <a:rPr lang="en-IN" sz="2900" dirty="0" err="1">
                <a:latin typeface="Times New Roman" pitchFamily="18" charset="0"/>
                <a:cs typeface="Times New Roman" pitchFamily="18" charset="0"/>
              </a:rPr>
              <a:t>Teradata</a:t>
            </a:r>
            <a:r>
              <a:rPr lang="en-IN" sz="2900" dirty="0">
                <a:latin typeface="Times New Roman" pitchFamily="18" charset="0"/>
                <a:cs typeface="Times New Roman" pitchFamily="18" charset="0"/>
              </a:rPr>
              <a:t>, </a:t>
            </a:r>
            <a:r>
              <a:rPr lang="en-IN" sz="2900" dirty="0" err="1">
                <a:latin typeface="Times New Roman" pitchFamily="18" charset="0"/>
                <a:cs typeface="Times New Roman" pitchFamily="18" charset="0"/>
              </a:rPr>
              <a:t>Netezza</a:t>
            </a:r>
            <a:r>
              <a:rPr lang="en-IN" sz="2900" dirty="0">
                <a:latin typeface="Times New Roman" pitchFamily="18" charset="0"/>
                <a:cs typeface="Times New Roman" pitchFamily="18" charset="0"/>
              </a:rPr>
              <a:t>, </a:t>
            </a:r>
            <a:r>
              <a:rPr lang="en-IN" sz="2900" dirty="0" err="1">
                <a:latin typeface="Times New Roman" pitchFamily="18" charset="0"/>
                <a:cs typeface="Times New Roman" pitchFamily="18" charset="0"/>
              </a:rPr>
              <a:t>Postgres</a:t>
            </a:r>
            <a:r>
              <a:rPr lang="en-IN" sz="2900" dirty="0">
                <a:latin typeface="Times New Roman" pitchFamily="18" charset="0"/>
                <a:cs typeface="Times New Roman" pitchFamily="18" charset="0"/>
              </a:rPr>
              <a:t> etc.</a:t>
            </a:r>
          </a:p>
          <a:p>
            <a:r>
              <a:rPr lang="en-IN" sz="2900" dirty="0" smtClean="0">
                <a:latin typeface="Times New Roman" pitchFamily="18" charset="0"/>
                <a:cs typeface="Times New Roman" pitchFamily="18" charset="0"/>
              </a:rPr>
              <a:t>It </a:t>
            </a:r>
            <a:r>
              <a:rPr lang="en-IN" sz="2900" dirty="0">
                <a:latin typeface="Times New Roman" pitchFamily="18" charset="0"/>
                <a:cs typeface="Times New Roman" pitchFamily="18" charset="0"/>
              </a:rPr>
              <a:t>efficiently transfers bulk data between </a:t>
            </a:r>
            <a:r>
              <a:rPr lang="en-IN" sz="2900" dirty="0" err="1">
                <a:latin typeface="Times New Roman" pitchFamily="18" charset="0"/>
                <a:cs typeface="Times New Roman" pitchFamily="18" charset="0"/>
              </a:rPr>
              <a:t>Hadoop</a:t>
            </a:r>
            <a:r>
              <a:rPr lang="en-IN" sz="2900" dirty="0">
                <a:latin typeface="Times New Roman" pitchFamily="18" charset="0"/>
                <a:cs typeface="Times New Roman" pitchFamily="18" charset="0"/>
              </a:rPr>
              <a:t> and external data stores such as enterprise data warehouses, relational databases, etc.</a:t>
            </a:r>
          </a:p>
          <a:p>
            <a:r>
              <a:rPr lang="en-IN" sz="2900" b="1" dirty="0" smtClean="0">
                <a:latin typeface="Times New Roman" pitchFamily="18" charset="0"/>
                <a:cs typeface="Times New Roman" pitchFamily="18" charset="0"/>
              </a:rPr>
              <a:t>This </a:t>
            </a:r>
            <a:r>
              <a:rPr lang="en-IN" sz="2900" b="1" dirty="0">
                <a:latin typeface="Times New Roman" pitchFamily="18" charset="0"/>
                <a:cs typeface="Times New Roman" pitchFamily="18" charset="0"/>
              </a:rPr>
              <a:t>is how </a:t>
            </a:r>
            <a:r>
              <a:rPr lang="en-IN" sz="2900" b="1" dirty="0" err="1">
                <a:latin typeface="Times New Roman" pitchFamily="18" charset="0"/>
                <a:cs typeface="Times New Roman" pitchFamily="18" charset="0"/>
              </a:rPr>
              <a:t>Sqoop</a:t>
            </a:r>
            <a:r>
              <a:rPr lang="en-IN" sz="2900" b="1" dirty="0">
                <a:latin typeface="Times New Roman" pitchFamily="18" charset="0"/>
                <a:cs typeface="Times New Roman" pitchFamily="18" charset="0"/>
              </a:rPr>
              <a:t> got its name –“SQL to </a:t>
            </a:r>
            <a:r>
              <a:rPr lang="en-IN" sz="2900" b="1" dirty="0" err="1">
                <a:latin typeface="Times New Roman" pitchFamily="18" charset="0"/>
                <a:cs typeface="Times New Roman" pitchFamily="18" charset="0"/>
              </a:rPr>
              <a:t>Hadoop</a:t>
            </a:r>
            <a:r>
              <a:rPr lang="en-IN" sz="2900" b="1" dirty="0">
                <a:latin typeface="Times New Roman" pitchFamily="18" charset="0"/>
                <a:cs typeface="Times New Roman" pitchFamily="18" charset="0"/>
              </a:rPr>
              <a:t>&amp; </a:t>
            </a:r>
            <a:r>
              <a:rPr lang="en-IN" sz="2900" b="1" dirty="0" err="1">
                <a:latin typeface="Times New Roman" pitchFamily="18" charset="0"/>
                <a:cs typeface="Times New Roman" pitchFamily="18" charset="0"/>
              </a:rPr>
              <a:t>Hadoop</a:t>
            </a:r>
            <a:r>
              <a:rPr lang="en-IN" sz="2900" b="1" dirty="0">
                <a:latin typeface="Times New Roman" pitchFamily="18" charset="0"/>
                <a:cs typeface="Times New Roman" pitchFamily="18" charset="0"/>
              </a:rPr>
              <a:t> to SQL”.</a:t>
            </a:r>
          </a:p>
          <a:p>
            <a:r>
              <a:rPr lang="en-IN" sz="2900" dirty="0" err="1" smtClean="0">
                <a:latin typeface="Times New Roman" pitchFamily="18" charset="0"/>
                <a:cs typeface="Times New Roman" pitchFamily="18" charset="0"/>
              </a:rPr>
              <a:t>Sqoop</a:t>
            </a:r>
            <a:r>
              <a:rPr lang="en-IN" sz="2900" dirty="0" smtClean="0">
                <a:latin typeface="Times New Roman" pitchFamily="18" charset="0"/>
                <a:cs typeface="Times New Roman" pitchFamily="18" charset="0"/>
              </a:rPr>
              <a:t> </a:t>
            </a:r>
            <a:r>
              <a:rPr lang="en-IN" sz="2900" dirty="0">
                <a:latin typeface="Times New Roman" pitchFamily="18" charset="0"/>
                <a:cs typeface="Times New Roman" pitchFamily="18" charset="0"/>
              </a:rPr>
              <a:t>transfer data between </a:t>
            </a:r>
            <a:r>
              <a:rPr lang="en-IN" sz="2900" dirty="0" err="1">
                <a:latin typeface="Times New Roman" pitchFamily="18" charset="0"/>
                <a:cs typeface="Times New Roman" pitchFamily="18" charset="0"/>
              </a:rPr>
              <a:t>hadoop</a:t>
            </a:r>
            <a:r>
              <a:rPr lang="en-IN" sz="2900" dirty="0">
                <a:latin typeface="Times New Roman" pitchFamily="18" charset="0"/>
                <a:cs typeface="Times New Roman" pitchFamily="18" charset="0"/>
              </a:rPr>
              <a:t> and relational DB servers.</a:t>
            </a:r>
          </a:p>
          <a:p>
            <a:r>
              <a:rPr lang="en-IN" sz="2900" dirty="0" err="1" smtClean="0">
                <a:latin typeface="Times New Roman" pitchFamily="18" charset="0"/>
                <a:cs typeface="Times New Roman" pitchFamily="18" charset="0"/>
              </a:rPr>
              <a:t>Sqoop</a:t>
            </a:r>
            <a:r>
              <a:rPr lang="en-IN" sz="2900" dirty="0" smtClean="0">
                <a:latin typeface="Times New Roman" pitchFamily="18" charset="0"/>
                <a:cs typeface="Times New Roman" pitchFamily="18" charset="0"/>
              </a:rPr>
              <a:t> </a:t>
            </a:r>
            <a:r>
              <a:rPr lang="en-IN" sz="2900" dirty="0">
                <a:latin typeface="Times New Roman" pitchFamily="18" charset="0"/>
                <a:cs typeface="Times New Roman" pitchFamily="18" charset="0"/>
              </a:rPr>
              <a:t>is used to import data from relational DB such as </a:t>
            </a:r>
            <a:r>
              <a:rPr lang="en-IN" sz="2900" dirty="0" err="1">
                <a:latin typeface="Times New Roman" pitchFamily="18" charset="0"/>
                <a:cs typeface="Times New Roman" pitchFamily="18" charset="0"/>
              </a:rPr>
              <a:t>MySQL</a:t>
            </a:r>
            <a:r>
              <a:rPr lang="en-IN" sz="2900" dirty="0">
                <a:latin typeface="Times New Roman" pitchFamily="18" charset="0"/>
                <a:cs typeface="Times New Roman" pitchFamily="18" charset="0"/>
              </a:rPr>
              <a:t>, Oracle.</a:t>
            </a:r>
          </a:p>
          <a:p>
            <a:r>
              <a:rPr lang="en-IN" sz="2900" dirty="0" err="1" smtClean="0">
                <a:latin typeface="Times New Roman" pitchFamily="18" charset="0"/>
                <a:cs typeface="Times New Roman" pitchFamily="18" charset="0"/>
              </a:rPr>
              <a:t>Sqoop</a:t>
            </a:r>
            <a:r>
              <a:rPr lang="en-IN" sz="2900" dirty="0" smtClean="0">
                <a:latin typeface="Times New Roman" pitchFamily="18" charset="0"/>
                <a:cs typeface="Times New Roman" pitchFamily="18" charset="0"/>
              </a:rPr>
              <a:t> </a:t>
            </a:r>
            <a:r>
              <a:rPr lang="en-IN" sz="2900" dirty="0">
                <a:latin typeface="Times New Roman" pitchFamily="18" charset="0"/>
                <a:cs typeface="Times New Roman" pitchFamily="18" charset="0"/>
              </a:rPr>
              <a:t>is used to export data from HDFS to relational DB</a:t>
            </a:r>
            <a:r>
              <a:rPr lang="en-IN" sz="2900" dirty="0" smtClean="0">
                <a:latin typeface="Times New Roman" pitchFamily="18" charset="0"/>
                <a:cs typeface="Times New Roman" pitchFamily="18" charset="0"/>
              </a:rPr>
              <a:t>.</a:t>
            </a:r>
            <a:endParaRPr lang="en-IN" sz="2900" dirty="0">
              <a:latin typeface="Times New Roman" pitchFamily="18" charset="0"/>
              <a:cs typeface="Times New Roman" pitchFamily="18" charset="0"/>
            </a:endParaRPr>
          </a:p>
          <a:p>
            <a:r>
              <a:rPr lang="en-IN" sz="2900" dirty="0">
                <a:latin typeface="Times New Roman" pitchFamily="18" charset="0"/>
                <a:cs typeface="Times New Roman" pitchFamily="18" charset="0"/>
              </a:rPr>
              <a:t>Again, </a:t>
            </a:r>
            <a:r>
              <a:rPr lang="en-IN" sz="2900" dirty="0" err="1">
                <a:latin typeface="Times New Roman" pitchFamily="18" charset="0"/>
                <a:cs typeface="Times New Roman" pitchFamily="18" charset="0"/>
              </a:rPr>
              <a:t>Sqoop</a:t>
            </a:r>
            <a:r>
              <a:rPr lang="en-IN" sz="2900" dirty="0">
                <a:latin typeface="Times New Roman" pitchFamily="18" charset="0"/>
                <a:cs typeface="Times New Roman" pitchFamily="18" charset="0"/>
              </a:rPr>
              <a:t> uses the </a:t>
            </a:r>
            <a:r>
              <a:rPr lang="en-IN" sz="2900" dirty="0" err="1">
                <a:latin typeface="Times New Roman" pitchFamily="18" charset="0"/>
                <a:cs typeface="Times New Roman" pitchFamily="18" charset="0"/>
              </a:rPr>
              <a:t>MapReduce</a:t>
            </a:r>
            <a:r>
              <a:rPr lang="en-IN" sz="2900" dirty="0">
                <a:latin typeface="Times New Roman" pitchFamily="18" charset="0"/>
                <a:cs typeface="Times New Roman" pitchFamily="18" charset="0"/>
              </a:rPr>
              <a:t> mechanism for its operations like import and export work and work on a parallel mechanism as well as fault tolerance</a:t>
            </a:r>
            <a:r>
              <a:rPr lang="en-IN" sz="2900" dirty="0" smtClean="0">
                <a:latin typeface="Times New Roman" pitchFamily="18" charset="0"/>
                <a:cs typeface="Times New Roman" pitchFamily="18" charset="0"/>
              </a:rPr>
              <a:t>.</a:t>
            </a:r>
          </a:p>
          <a:p>
            <a:r>
              <a:rPr lang="en-IN" sz="2900" dirty="0" smtClean="0">
                <a:latin typeface="Times New Roman" pitchFamily="18" charset="0"/>
                <a:cs typeface="Times New Roman" pitchFamily="18" charset="0"/>
              </a:rPr>
              <a:t>A Map only Job is launched with individual </a:t>
            </a:r>
            <a:r>
              <a:rPr lang="en-IN" sz="2900" dirty="0" err="1" smtClean="0">
                <a:latin typeface="Times New Roman" pitchFamily="18" charset="0"/>
                <a:cs typeface="Times New Roman" pitchFamily="18" charset="0"/>
              </a:rPr>
              <a:t>mappers</a:t>
            </a:r>
            <a:r>
              <a:rPr lang="en-IN" sz="2900" dirty="0" smtClean="0">
                <a:latin typeface="Times New Roman" pitchFamily="18" charset="0"/>
                <a:cs typeface="Times New Roman" pitchFamily="18" charset="0"/>
              </a:rPr>
              <a:t> responsible for transferring a slice of dataset.</a:t>
            </a:r>
            <a:endParaRPr lang="en-IN" sz="29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t>What is </a:t>
            </a:r>
            <a:r>
              <a:rPr lang="en-IN" dirty="0" err="1" smtClean="0"/>
              <a:t>Sqoop</a:t>
            </a:r>
            <a:r>
              <a:rPr lang="en-IN"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tretch>
            <a:fillRect/>
          </a:stretch>
        </p:blipFill>
        <p:spPr bwMode="auto">
          <a:xfrm>
            <a:off x="457200" y="2201069"/>
            <a:ext cx="8229600" cy="3086100"/>
          </a:xfrm>
          <a:prstGeom prst="rect">
            <a:avLst/>
          </a:prstGeom>
          <a:noFill/>
          <a:ln w="9525">
            <a:noFill/>
            <a:miter lim="800000"/>
            <a:headEnd/>
            <a:tailEnd/>
          </a:ln>
        </p:spPr>
      </p:pic>
      <p:sp>
        <p:nvSpPr>
          <p:cNvPr id="2" name="Title 1"/>
          <p:cNvSpPr>
            <a:spLocks noGrp="1"/>
          </p:cNvSpPr>
          <p:nvPr>
            <p:ph type="title"/>
          </p:nvPr>
        </p:nvSpPr>
        <p:spPr/>
        <p:txBody>
          <a:bodyPr/>
          <a:lstStyle/>
          <a:p>
            <a:r>
              <a:rPr lang="en-IN" dirty="0" err="1" smtClean="0"/>
              <a:t>Sqoop</a:t>
            </a:r>
            <a:r>
              <a:rPr lang="en-IN" dirty="0" smtClean="0"/>
              <a:t> Architecture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IN" dirty="0"/>
          </a:p>
          <a:p>
            <a:r>
              <a:rPr lang="en-IN" sz="2900" b="1" dirty="0" smtClean="0">
                <a:latin typeface="Times New Roman" pitchFamily="18" charset="0"/>
                <a:cs typeface="Times New Roman" pitchFamily="18" charset="0"/>
              </a:rPr>
              <a:t>Full Load : </a:t>
            </a:r>
            <a:r>
              <a:rPr lang="en-IN" sz="2900" dirty="0" smtClean="0">
                <a:latin typeface="Times New Roman" pitchFamily="18" charset="0"/>
                <a:cs typeface="Times New Roman" pitchFamily="18" charset="0"/>
              </a:rPr>
              <a:t>Apache </a:t>
            </a:r>
            <a:r>
              <a:rPr lang="en-IN" sz="2900" dirty="0" err="1" smtClean="0">
                <a:latin typeface="Times New Roman" pitchFamily="18" charset="0"/>
                <a:cs typeface="Times New Roman" pitchFamily="18" charset="0"/>
              </a:rPr>
              <a:t>Sqoop</a:t>
            </a:r>
            <a:r>
              <a:rPr lang="en-IN" sz="2900" dirty="0" smtClean="0">
                <a:latin typeface="Times New Roman" pitchFamily="18" charset="0"/>
                <a:cs typeface="Times New Roman" pitchFamily="18" charset="0"/>
              </a:rPr>
              <a:t> can load the whole table by a single command. You can also load all the tables from the database using a single command.</a:t>
            </a:r>
          </a:p>
          <a:p>
            <a:r>
              <a:rPr lang="en-IN" sz="2900" b="1" dirty="0" smtClean="0">
                <a:latin typeface="Times New Roman" pitchFamily="18" charset="0"/>
                <a:cs typeface="Times New Roman" pitchFamily="18" charset="0"/>
              </a:rPr>
              <a:t>Incremental Load:</a:t>
            </a:r>
            <a:r>
              <a:rPr lang="en-IN" sz="2900" dirty="0" smtClean="0">
                <a:latin typeface="Times New Roman" pitchFamily="18" charset="0"/>
                <a:cs typeface="Times New Roman" pitchFamily="18" charset="0"/>
              </a:rPr>
              <a:t> Load parts of the table when it is updated. It supports two types of incremental loads; append and </a:t>
            </a:r>
            <a:r>
              <a:rPr lang="en-IN" sz="2900" dirty="0" err="1" smtClean="0">
                <a:latin typeface="Times New Roman" pitchFamily="18" charset="0"/>
                <a:cs typeface="Times New Roman" pitchFamily="18" charset="0"/>
              </a:rPr>
              <a:t>lastmodified</a:t>
            </a:r>
            <a:r>
              <a:rPr lang="en-IN" sz="2900" dirty="0" smtClean="0">
                <a:latin typeface="Times New Roman" pitchFamily="18" charset="0"/>
                <a:cs typeface="Times New Roman" pitchFamily="18" charset="0"/>
              </a:rPr>
              <a:t>.</a:t>
            </a:r>
          </a:p>
          <a:p>
            <a:r>
              <a:rPr lang="en-IN" sz="2900" b="1" dirty="0" smtClean="0">
                <a:latin typeface="Times New Roman" pitchFamily="18" charset="0"/>
                <a:cs typeface="Times New Roman" pitchFamily="18" charset="0"/>
              </a:rPr>
              <a:t>Parallel Import/Export :</a:t>
            </a:r>
            <a:r>
              <a:rPr lang="en-IN" sz="2900" dirty="0" smtClean="0">
                <a:latin typeface="Times New Roman" pitchFamily="18" charset="0"/>
                <a:cs typeface="Times New Roman" pitchFamily="18" charset="0"/>
              </a:rPr>
              <a:t> It uses YARN framework and hence achieve parallelism.</a:t>
            </a:r>
          </a:p>
          <a:p>
            <a:r>
              <a:rPr lang="en-IN" sz="2900" dirty="0" smtClean="0">
                <a:latin typeface="Times New Roman" pitchFamily="18" charset="0"/>
                <a:cs typeface="Times New Roman" pitchFamily="18" charset="0"/>
              </a:rPr>
              <a:t>Import Results of SQL Query</a:t>
            </a:r>
          </a:p>
          <a:p>
            <a:r>
              <a:rPr lang="en-IN" sz="2900" b="1" dirty="0" smtClean="0">
                <a:latin typeface="Times New Roman" pitchFamily="18" charset="0"/>
                <a:cs typeface="Times New Roman" pitchFamily="18" charset="0"/>
              </a:rPr>
              <a:t>Compression :</a:t>
            </a:r>
            <a:r>
              <a:rPr lang="en-IN" sz="2900" dirty="0" smtClean="0">
                <a:latin typeface="Times New Roman" pitchFamily="18" charset="0"/>
                <a:cs typeface="Times New Roman" pitchFamily="18" charset="0"/>
              </a:rPr>
              <a:t> Can compress your data by using deflate(</a:t>
            </a:r>
            <a:r>
              <a:rPr lang="en-IN" sz="2900" dirty="0" err="1" smtClean="0">
                <a:latin typeface="Times New Roman" pitchFamily="18" charset="0"/>
                <a:cs typeface="Times New Roman" pitchFamily="18" charset="0"/>
              </a:rPr>
              <a:t>gzip</a:t>
            </a:r>
            <a:r>
              <a:rPr lang="en-IN" sz="2900" dirty="0" smtClean="0">
                <a:latin typeface="Times New Roman" pitchFamily="18" charset="0"/>
                <a:cs typeface="Times New Roman" pitchFamily="18" charset="0"/>
              </a:rPr>
              <a:t>) algorithm. Can also store data in compressed Hive table.</a:t>
            </a:r>
          </a:p>
          <a:p>
            <a:r>
              <a:rPr lang="en-IN" sz="2900" dirty="0" smtClean="0">
                <a:latin typeface="Times New Roman" pitchFamily="18" charset="0"/>
                <a:cs typeface="Times New Roman" pitchFamily="18" charset="0"/>
              </a:rPr>
              <a:t>Connectors for all major RDBMS Databases: It provides connectors for multiple RDBMS databases.</a:t>
            </a:r>
          </a:p>
          <a:p>
            <a:r>
              <a:rPr lang="en-IN" sz="2900" dirty="0" smtClean="0">
                <a:latin typeface="Times New Roman" pitchFamily="18" charset="0"/>
                <a:cs typeface="Times New Roman" pitchFamily="18" charset="0"/>
              </a:rPr>
              <a:t>Load Data Directly into </a:t>
            </a:r>
            <a:r>
              <a:rPr lang="en-IN" sz="2900" dirty="0" err="1" smtClean="0">
                <a:latin typeface="Times New Roman" pitchFamily="18" charset="0"/>
                <a:cs typeface="Times New Roman" pitchFamily="18" charset="0"/>
              </a:rPr>
              <a:t>Hbase</a:t>
            </a:r>
            <a:r>
              <a:rPr lang="en-IN" sz="2900" dirty="0" smtClean="0">
                <a:latin typeface="Times New Roman" pitchFamily="18" charset="0"/>
                <a:cs typeface="Times New Roman" pitchFamily="18" charset="0"/>
              </a:rPr>
              <a:t>/Hive.</a:t>
            </a:r>
            <a:endParaRPr lang="en-IN" dirty="0"/>
          </a:p>
          <a:p>
            <a:endParaRPr lang="en-IN" dirty="0"/>
          </a:p>
        </p:txBody>
      </p:sp>
      <p:sp>
        <p:nvSpPr>
          <p:cNvPr id="2" name="Title 1"/>
          <p:cNvSpPr>
            <a:spLocks noGrp="1"/>
          </p:cNvSpPr>
          <p:nvPr>
            <p:ph type="title"/>
          </p:nvPr>
        </p:nvSpPr>
        <p:spPr/>
        <p:txBody>
          <a:bodyPr/>
          <a:lstStyle/>
          <a:p>
            <a:r>
              <a:rPr lang="en-IN" dirty="0" smtClean="0"/>
              <a:t>Features of </a:t>
            </a:r>
            <a:r>
              <a:rPr lang="en-IN" dirty="0" err="1" smtClean="0"/>
              <a:t>Sqoop</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681413" y="1481138"/>
            <a:ext cx="7781173" cy="4525962"/>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IN" dirty="0" smtClean="0"/>
              <a:t>Five Stage </a:t>
            </a:r>
            <a:r>
              <a:rPr lang="en-IN" dirty="0" err="1" smtClean="0"/>
              <a:t>Sqoop</a:t>
            </a:r>
            <a:r>
              <a:rPr lang="en-IN" dirty="0" smtClean="0"/>
              <a:t> Import Overview</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IN" dirty="0"/>
          </a:p>
          <a:p>
            <a:r>
              <a:rPr lang="en-IN" b="1" dirty="0"/>
              <a:t>SQOOP Import</a:t>
            </a:r>
          </a:p>
          <a:p>
            <a:pPr lvl="1"/>
            <a:r>
              <a:rPr lang="en-IN" dirty="0" smtClean="0"/>
              <a:t>Import </a:t>
            </a:r>
            <a:r>
              <a:rPr lang="en-IN" dirty="0"/>
              <a:t>individual tables from RDBMS to HDFS.</a:t>
            </a:r>
          </a:p>
          <a:p>
            <a:pPr lvl="1"/>
            <a:r>
              <a:rPr lang="en-IN" dirty="0" smtClean="0"/>
              <a:t>Each </a:t>
            </a:r>
            <a:r>
              <a:rPr lang="en-IN" dirty="0"/>
              <a:t>row in a table is treated as records in HDFS.</a:t>
            </a:r>
          </a:p>
          <a:p>
            <a:pPr lvl="1"/>
            <a:r>
              <a:rPr lang="en-IN" dirty="0" smtClean="0"/>
              <a:t>All </a:t>
            </a:r>
            <a:r>
              <a:rPr lang="en-IN" dirty="0"/>
              <a:t>record are stored as text data in text files or binary files.</a:t>
            </a:r>
          </a:p>
          <a:p>
            <a:r>
              <a:rPr lang="en-IN" b="1" dirty="0" smtClean="0"/>
              <a:t>Importing </a:t>
            </a:r>
            <a:r>
              <a:rPr lang="en-IN" b="1" dirty="0"/>
              <a:t>a Table into HDFS Syntax:</a:t>
            </a:r>
          </a:p>
          <a:p>
            <a:pPr lvl="1"/>
            <a:r>
              <a:rPr lang="en-IN" dirty="0" smtClean="0"/>
              <a:t>Takes </a:t>
            </a:r>
            <a:r>
              <a:rPr lang="en-IN" dirty="0"/>
              <a:t>JDBC </a:t>
            </a:r>
            <a:r>
              <a:rPr lang="en-IN" dirty="0" err="1"/>
              <a:t>urland</a:t>
            </a:r>
            <a:r>
              <a:rPr lang="en-IN" dirty="0"/>
              <a:t> connects to database--table-Source table name to be imported.--username-Username to connect to database.--password-Password of the connecting user.--target-dir -Imports data to the specified directory</a:t>
            </a:r>
            <a:r>
              <a:rPr lang="en-IN" dirty="0" smtClean="0"/>
              <a:t>.</a:t>
            </a:r>
          </a:p>
          <a:p>
            <a:pPr lvl="1"/>
            <a:r>
              <a:rPr lang="en-IN" dirty="0" smtClean="0"/>
              <a:t>By default, these files contain comma delimited files with new line separating records. User can override this.</a:t>
            </a:r>
          </a:p>
          <a:p>
            <a:endParaRPr lang="en-IN" dirty="0"/>
          </a:p>
          <a:p>
            <a:endParaRPr lang="en-IN" dirty="0"/>
          </a:p>
        </p:txBody>
      </p:sp>
      <p:sp>
        <p:nvSpPr>
          <p:cNvPr id="2" name="Title 1"/>
          <p:cNvSpPr>
            <a:spLocks noGrp="1"/>
          </p:cNvSpPr>
          <p:nvPr>
            <p:ph type="title"/>
          </p:nvPr>
        </p:nvSpPr>
        <p:spPr/>
        <p:txBody>
          <a:bodyPr/>
          <a:lstStyle/>
          <a:p>
            <a:r>
              <a:rPr lang="en-IN" dirty="0" err="1" smtClean="0"/>
              <a:t>Sqoop</a:t>
            </a:r>
            <a:r>
              <a:rPr lang="en-IN" dirty="0" smtClean="0"/>
              <a:t> Import Into HDFS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tretch>
            <a:fillRect/>
          </a:stretch>
        </p:blipFill>
        <p:spPr bwMode="auto">
          <a:xfrm>
            <a:off x="639461" y="1481138"/>
            <a:ext cx="7865077" cy="4525962"/>
          </a:xfrm>
          <a:prstGeom prst="rect">
            <a:avLst/>
          </a:prstGeom>
          <a:noFill/>
          <a:ln w="9525">
            <a:noFill/>
            <a:miter lim="800000"/>
            <a:headEnd/>
            <a:tailEnd/>
          </a:ln>
        </p:spPr>
      </p:pic>
      <p:sp>
        <p:nvSpPr>
          <p:cNvPr id="2" name="Title 1"/>
          <p:cNvSpPr>
            <a:spLocks noGrp="1"/>
          </p:cNvSpPr>
          <p:nvPr>
            <p:ph type="title"/>
          </p:nvPr>
        </p:nvSpPr>
        <p:spPr/>
        <p:txBody>
          <a:bodyPr/>
          <a:lstStyle/>
          <a:p>
            <a:r>
              <a:rPr lang="en-IN" dirty="0" smtClean="0"/>
              <a:t>Exporting data using </a:t>
            </a:r>
            <a:r>
              <a:rPr lang="en-IN" dirty="0" err="1" smtClean="0"/>
              <a:t>Sqoop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Step-1</a:t>
            </a:r>
          </a:p>
          <a:p>
            <a:pPr lvl="1"/>
            <a:r>
              <a:rPr lang="en-IN" dirty="0" smtClean="0">
                <a:latin typeface="Times New Roman" pitchFamily="18" charset="0"/>
                <a:cs typeface="Times New Roman" pitchFamily="18" charset="0"/>
              </a:rPr>
              <a:t>SQOOP introspects database to gather the necessary metadata for the data being imported.</a:t>
            </a:r>
          </a:p>
          <a:p>
            <a:r>
              <a:rPr lang="en-IN" b="1" dirty="0" smtClean="0">
                <a:latin typeface="Times New Roman" pitchFamily="18" charset="0"/>
                <a:cs typeface="Times New Roman" pitchFamily="18" charset="0"/>
              </a:rPr>
              <a:t>Step-2</a:t>
            </a:r>
          </a:p>
          <a:p>
            <a:pPr lvl="1"/>
            <a:r>
              <a:rPr lang="en-IN" dirty="0" smtClean="0">
                <a:latin typeface="Times New Roman" pitchFamily="18" charset="0"/>
                <a:cs typeface="Times New Roman" pitchFamily="18" charset="0"/>
              </a:rPr>
              <a:t>Transfer the data</a:t>
            </a:r>
          </a:p>
          <a:p>
            <a:pPr lvl="1"/>
            <a:r>
              <a:rPr lang="en-IN" dirty="0" smtClean="0">
                <a:latin typeface="Times New Roman" pitchFamily="18" charset="0"/>
                <a:cs typeface="Times New Roman" pitchFamily="18" charset="0"/>
              </a:rPr>
              <a:t>SQOOP divides the input dataset into splits.</a:t>
            </a:r>
          </a:p>
          <a:p>
            <a:pPr lvl="1"/>
            <a:r>
              <a:rPr lang="en-IN" dirty="0" err="1" smtClean="0">
                <a:latin typeface="Times New Roman" pitchFamily="18" charset="0"/>
                <a:cs typeface="Times New Roman" pitchFamily="18" charset="0"/>
              </a:rPr>
              <a:t>Sqoop</a:t>
            </a:r>
            <a:r>
              <a:rPr lang="en-IN" dirty="0" smtClean="0">
                <a:latin typeface="Times New Roman" pitchFamily="18" charset="0"/>
                <a:cs typeface="Times New Roman" pitchFamily="18" charset="0"/>
              </a:rPr>
              <a:t> uses the individual Map task to push the splits to the database.</a:t>
            </a:r>
          </a:p>
          <a:p>
            <a:pPr lvl="1"/>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Each Map task performs this transfer over many transaction in order to ensure optimal throughput and minimal resource utilization.</a:t>
            </a:r>
          </a:p>
          <a:p>
            <a:r>
              <a:rPr lang="en-IN" dirty="0" smtClean="0">
                <a:latin typeface="Times New Roman" pitchFamily="18" charset="0"/>
                <a:cs typeface="Times New Roman" pitchFamily="18" charset="0"/>
              </a:rPr>
              <a:t>The target table must already exist in the database. </a:t>
            </a:r>
            <a:r>
              <a:rPr lang="en-IN" dirty="0" err="1" smtClean="0">
                <a:latin typeface="Times New Roman" pitchFamily="18" charset="0"/>
                <a:cs typeface="Times New Roman" pitchFamily="18" charset="0"/>
              </a:rPr>
              <a:t>Sqoop</a:t>
            </a:r>
            <a:r>
              <a:rPr lang="en-IN" dirty="0" smtClean="0">
                <a:latin typeface="Times New Roman" pitchFamily="18" charset="0"/>
                <a:cs typeface="Times New Roman" pitchFamily="18" charset="0"/>
              </a:rPr>
              <a:t> performs a set of INSERT INTO operations, without regard for existing content. If </a:t>
            </a:r>
            <a:r>
              <a:rPr lang="en-IN" dirty="0" err="1" smtClean="0">
                <a:latin typeface="Times New Roman" pitchFamily="18" charset="0"/>
                <a:cs typeface="Times New Roman" pitchFamily="18" charset="0"/>
              </a:rPr>
              <a:t>Sqoop</a:t>
            </a:r>
            <a:r>
              <a:rPr lang="en-IN" dirty="0" smtClean="0">
                <a:latin typeface="Times New Roman" pitchFamily="18" charset="0"/>
                <a:cs typeface="Times New Roman" pitchFamily="18" charset="0"/>
              </a:rPr>
              <a:t> attempts to insert rows which violate constraints in the database (for example, a particular primary key value already exists), then the export fails.</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err="1" smtClean="0"/>
              <a:t>Sqoop</a:t>
            </a:r>
            <a:r>
              <a:rPr lang="en-IN" dirty="0" smtClean="0"/>
              <a:t> Export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--hive-import </a:t>
            </a:r>
          </a:p>
          <a:p>
            <a:r>
              <a:rPr lang="en-IN" sz="2000" dirty="0" smtClean="0">
                <a:latin typeface="Times New Roman" pitchFamily="18" charset="0"/>
                <a:cs typeface="Times New Roman" pitchFamily="18" charset="0"/>
              </a:rPr>
              <a:t>Appending above to SQOOP import command, SQOOP takes care of populating the hive </a:t>
            </a:r>
            <a:r>
              <a:rPr lang="en-IN" sz="2000" dirty="0" err="1" smtClean="0">
                <a:latin typeface="Times New Roman" pitchFamily="18" charset="0"/>
                <a:cs typeface="Times New Roman" pitchFamily="18" charset="0"/>
              </a:rPr>
              <a:t>metastore</a:t>
            </a:r>
            <a:r>
              <a:rPr lang="en-IN" sz="2000" dirty="0" smtClean="0">
                <a:latin typeface="Times New Roman" pitchFamily="18" charset="0"/>
                <a:cs typeface="Times New Roman" pitchFamily="18" charset="0"/>
              </a:rPr>
              <a:t> with appropriate metadata for the table and also invokes the necessary commands to load the table and partition.</a:t>
            </a:r>
          </a:p>
          <a:p>
            <a:r>
              <a:rPr lang="en-IN" sz="2000" dirty="0" smtClean="0">
                <a:latin typeface="Times New Roman" pitchFamily="18" charset="0"/>
                <a:cs typeface="Times New Roman" pitchFamily="18" charset="0"/>
              </a:rPr>
              <a:t>Using Hive import, SQOOP converts the data from the native data types within the external </a:t>
            </a:r>
            <a:r>
              <a:rPr lang="en-IN" sz="2000" dirty="0" err="1" smtClean="0">
                <a:latin typeface="Times New Roman" pitchFamily="18" charset="0"/>
                <a:cs typeface="Times New Roman" pitchFamily="18" charset="0"/>
              </a:rPr>
              <a:t>datastoreinto</a:t>
            </a:r>
            <a:r>
              <a:rPr lang="en-IN" sz="2000" dirty="0" smtClean="0">
                <a:latin typeface="Times New Roman" pitchFamily="18" charset="0"/>
                <a:cs typeface="Times New Roman" pitchFamily="18" charset="0"/>
              </a:rPr>
              <a:t> the corresponding types in hive.</a:t>
            </a:r>
          </a:p>
          <a:p>
            <a:r>
              <a:rPr lang="en-IN" sz="2000" dirty="0" smtClean="0">
                <a:latin typeface="Times New Roman" pitchFamily="18" charset="0"/>
                <a:cs typeface="Times New Roman" pitchFamily="18" charset="0"/>
              </a:rPr>
              <a:t>SQOOP automatically chooses the native delimiter set used by hive.</a:t>
            </a:r>
          </a:p>
        </p:txBody>
      </p:sp>
      <p:sp>
        <p:nvSpPr>
          <p:cNvPr id="3" name="Title 2"/>
          <p:cNvSpPr>
            <a:spLocks noGrp="1"/>
          </p:cNvSpPr>
          <p:nvPr>
            <p:ph type="title"/>
          </p:nvPr>
        </p:nvSpPr>
        <p:spPr/>
        <p:txBody>
          <a:bodyPr/>
          <a:lstStyle/>
          <a:p>
            <a:r>
              <a:rPr lang="en-IN" dirty="0" err="1" smtClean="0"/>
              <a:t>Sqoop</a:t>
            </a:r>
            <a:r>
              <a:rPr lang="en-IN" dirty="0" smtClean="0"/>
              <a:t> Import into Hive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1339</TotalTime>
  <Words>1667</Words>
  <Application>Microsoft Office PowerPoint</Application>
  <PresentationFormat>On-screen Show (4:3)</PresentationFormat>
  <Paragraphs>123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Lecture 10</vt:lpstr>
      <vt:lpstr>What is Sqoop?</vt:lpstr>
      <vt:lpstr>Sqoop Architecture</vt:lpstr>
      <vt:lpstr>Features of Sqoop</vt:lpstr>
      <vt:lpstr>Five Stage Sqoop Import Overview</vt:lpstr>
      <vt:lpstr>Sqoop Import Into HDFS</vt:lpstr>
      <vt:lpstr>Exporting data using Sqoop</vt:lpstr>
      <vt:lpstr>Sqoop Export</vt:lpstr>
      <vt:lpstr>Sqoop Import into Hive</vt:lpstr>
      <vt:lpstr>Connecting to a database Server</vt:lpstr>
      <vt:lpstr>Controlling Parallelism</vt:lpstr>
      <vt:lpstr>Incremental Imports</vt:lpstr>
      <vt:lpstr>Limitations of Sqoop</vt:lpstr>
      <vt:lpstr>Sqoop Commands</vt:lpstr>
      <vt:lpstr>Sqoop Commands</vt:lpstr>
      <vt:lpstr>Sqoop Commands</vt:lpstr>
      <vt:lpstr>Sqoop Commands</vt:lpstr>
      <vt:lpstr>Sqoop eval</vt:lpstr>
      <vt:lpstr>Slide 19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Meenansha</dc:creator>
  <cp:lastModifiedBy>Meenansha</cp:lastModifiedBy>
  <cp:revision>2</cp:revision>
  <dcterms:created xsi:type="dcterms:W3CDTF">2020-05-24T18:16:46Z</dcterms:created>
  <dcterms:modified xsi:type="dcterms:W3CDTF">2020-05-26T13:17:10Z</dcterms:modified>
</cp:coreProperties>
</file>