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3" r:id="rId4"/>
    <p:sldId id="258" r:id="rId5"/>
    <p:sldId id="264" r:id="rId6"/>
    <p:sldId id="259" r:id="rId7"/>
    <p:sldId id="265" r:id="rId8"/>
    <p:sldId id="260" r:id="rId9"/>
    <p:sldId id="266" r:id="rId10"/>
    <p:sldId id="271" r:id="rId11"/>
    <p:sldId id="272" r:id="rId12"/>
    <p:sldId id="273" r:id="rId13"/>
    <p:sldId id="269" r:id="rId14"/>
    <p:sldId id="261" r:id="rId15"/>
    <p:sldId id="262" r:id="rId16"/>
    <p:sldId id="270"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65" autoAdjust="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2BCCD9-CB6D-4001-945B-3D4D3868C286}" type="datetimeFigureOut">
              <a:rPr lang="en-IN" smtClean="0"/>
              <a:pPr/>
              <a:t>01-06-2020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9D982-6E9C-40E6-B49E-7A3A8776F67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t>
            </a:r>
            <a:r>
              <a:rPr lang="en-IN" dirty="0" err="1" smtClean="0"/>
              <a:t>Datatype</a:t>
            </a:r>
            <a:r>
              <a:rPr lang="en-IN" dirty="0" smtClean="0"/>
              <a:t>)</a:t>
            </a:r>
            <a:r>
              <a:rPr lang="en-IN" dirty="0" err="1" smtClean="0"/>
              <a:t>var</a:t>
            </a:r>
            <a:endParaRPr lang="en-IN" dirty="0" smtClean="0"/>
          </a:p>
          <a:p>
            <a:endParaRPr lang="en-IN" dirty="0" smtClean="0"/>
          </a:p>
          <a:p>
            <a:endParaRPr lang="en-IN" dirty="0" smtClean="0"/>
          </a:p>
        </p:txBody>
      </p:sp>
      <p:sp>
        <p:nvSpPr>
          <p:cNvPr id="4" name="Slide Number Placeholder 3"/>
          <p:cNvSpPr>
            <a:spLocks noGrp="1"/>
          </p:cNvSpPr>
          <p:nvPr>
            <p:ph type="sldNum" sz="quarter" idx="10"/>
          </p:nvPr>
        </p:nvSpPr>
        <p:spPr/>
        <p:txBody>
          <a:bodyPr/>
          <a:lstStyle/>
          <a:p>
            <a:fld id="{5BC9D982-6E9C-40E6-B49E-7A3A8776F67D}"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M</a:t>
            </a:r>
            <a:r>
              <a:rPr lang="en-IN" baseline="0" dirty="0" smtClean="0"/>
              <a:t> = wood</a:t>
            </a:r>
          </a:p>
          <a:p>
            <a:endParaRPr lang="en-IN" baseline="0" dirty="0" smtClean="0"/>
          </a:p>
          <a:p>
            <a:r>
              <a:rPr lang="en-IN" baseline="0" dirty="0" err="1" smtClean="0"/>
              <a:t>System.out.println</a:t>
            </a:r>
            <a:r>
              <a:rPr lang="en-IN" baseline="0" dirty="0" smtClean="0"/>
              <a:t>()</a:t>
            </a:r>
          </a:p>
          <a:p>
            <a:r>
              <a:rPr lang="en-IN" baseline="0" dirty="0" err="1" smtClean="0"/>
              <a:t>Println</a:t>
            </a:r>
            <a:r>
              <a:rPr lang="en-IN" baseline="0" dirty="0" smtClean="0"/>
              <a:t>(“wood is brown”)</a:t>
            </a:r>
          </a:p>
          <a:p>
            <a:r>
              <a:rPr lang="en-IN" baseline="0" dirty="0" smtClean="0"/>
              <a:t>Print(1)</a:t>
            </a:r>
          </a:p>
          <a:p>
            <a:r>
              <a:rPr lang="en-IN" baseline="0" dirty="0" smtClean="0"/>
              <a:t>p</a:t>
            </a:r>
            <a:endParaRPr lang="en-IN" dirty="0"/>
          </a:p>
        </p:txBody>
      </p:sp>
      <p:sp>
        <p:nvSpPr>
          <p:cNvPr id="4" name="Slide Number Placeholder 3"/>
          <p:cNvSpPr>
            <a:spLocks noGrp="1"/>
          </p:cNvSpPr>
          <p:nvPr>
            <p:ph type="sldNum" sz="quarter" idx="10"/>
          </p:nvPr>
        </p:nvSpPr>
        <p:spPr/>
        <p:txBody>
          <a:bodyPr/>
          <a:lstStyle/>
          <a:p>
            <a:fld id="{5BC9D982-6E9C-40E6-B49E-7A3A8776F67D}" type="slidenum">
              <a:rPr lang="en-IN" smtClean="0"/>
              <a:pPr/>
              <a:t>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Val </a:t>
            </a:r>
            <a:r>
              <a:rPr lang="en-IN" dirty="0" err="1" smtClean="0"/>
              <a:t>arr</a:t>
            </a:r>
            <a:r>
              <a:rPr lang="en-IN" dirty="0" smtClean="0"/>
              <a:t> = Array(“A”, “B’, “C”, “D”)</a:t>
            </a:r>
          </a:p>
          <a:p>
            <a:r>
              <a:rPr lang="en-IN" dirty="0" err="1" smtClean="0"/>
              <a:t>arr</a:t>
            </a:r>
            <a:r>
              <a:rPr lang="en-IN" dirty="0" smtClean="0"/>
              <a:t>(4) </a:t>
            </a:r>
            <a:r>
              <a:rPr lang="en-IN" dirty="0" smtClean="0">
                <a:sym typeface="Wingdings" pitchFamily="2" charset="2"/>
              </a:rPr>
              <a:t> </a:t>
            </a:r>
            <a:r>
              <a:rPr lang="en-IN" dirty="0" err="1" smtClean="0">
                <a:sym typeface="Wingdings" pitchFamily="2" charset="2"/>
              </a:rPr>
              <a:t>IndexOutOfBound</a:t>
            </a:r>
            <a:endParaRPr lang="en-IN" dirty="0" smtClean="0">
              <a:sym typeface="Wingdings" pitchFamily="2" charset="2"/>
            </a:endParaRPr>
          </a:p>
          <a:p>
            <a:endParaRPr lang="en-IN" dirty="0" smtClean="0">
              <a:sym typeface="Wingdings" pitchFamily="2" charset="2"/>
            </a:endParaRPr>
          </a:p>
          <a:p>
            <a:r>
              <a:rPr lang="en-IN" dirty="0" err="1" smtClean="0">
                <a:sym typeface="Wingdings" pitchFamily="2" charset="2"/>
              </a:rPr>
              <a:t>Arr</a:t>
            </a:r>
            <a:r>
              <a:rPr lang="en-IN" dirty="0" smtClean="0">
                <a:sym typeface="Wingdings" pitchFamily="2" charset="2"/>
              </a:rPr>
              <a:t>(3)  D</a:t>
            </a:r>
          </a:p>
          <a:p>
            <a:endParaRPr lang="en-IN" dirty="0"/>
          </a:p>
        </p:txBody>
      </p:sp>
      <p:sp>
        <p:nvSpPr>
          <p:cNvPr id="4" name="Slide Number Placeholder 3"/>
          <p:cNvSpPr>
            <a:spLocks noGrp="1"/>
          </p:cNvSpPr>
          <p:nvPr>
            <p:ph type="sldNum" sz="quarter" idx="10"/>
          </p:nvPr>
        </p:nvSpPr>
        <p:spPr/>
        <p:txBody>
          <a:bodyPr/>
          <a:lstStyle/>
          <a:p>
            <a:fld id="{5BC9D982-6E9C-40E6-B49E-7A3A8776F67D}"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C3356EC-FA66-4CAF-BD59-C8B26C0638CD}" type="datetimeFigureOut">
              <a:rPr lang="en-IN" smtClean="0"/>
              <a:pPr/>
              <a:t>01-06-2020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0B1D80-646C-4121-A946-70EBBF8EBE3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3356EC-FA66-4CAF-BD59-C8B26C0638CD}" type="datetimeFigureOut">
              <a:rPr lang="en-IN" smtClean="0"/>
              <a:pPr/>
              <a:t>01-06-2020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0B1D80-646C-4121-A946-70EBBF8EBE3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3356EC-FA66-4CAF-BD59-C8B26C0638CD}" type="datetimeFigureOut">
              <a:rPr lang="en-IN" smtClean="0"/>
              <a:pPr/>
              <a:t>01-06-2020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0B1D80-646C-4121-A946-70EBBF8EBE3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3356EC-FA66-4CAF-BD59-C8B26C0638CD}" type="datetimeFigureOut">
              <a:rPr lang="en-IN" smtClean="0"/>
              <a:pPr/>
              <a:t>01-06-2020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0B1D80-646C-4121-A946-70EBBF8EBE31}"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3356EC-FA66-4CAF-BD59-C8B26C0638CD}" type="datetimeFigureOut">
              <a:rPr lang="en-IN" smtClean="0"/>
              <a:pPr/>
              <a:t>01-06-2020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0B1D80-646C-4121-A946-70EBBF8EBE31}"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3356EC-FA66-4CAF-BD59-C8B26C0638CD}" type="datetimeFigureOut">
              <a:rPr lang="en-IN" smtClean="0"/>
              <a:pPr/>
              <a:t>01-06-2020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0B1D80-646C-4121-A946-70EBBF8EBE31}"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3356EC-FA66-4CAF-BD59-C8B26C0638CD}" type="datetimeFigureOut">
              <a:rPr lang="en-IN" smtClean="0"/>
              <a:pPr/>
              <a:t>01-06-2020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30B1D80-646C-4121-A946-70EBBF8EBE3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C3356EC-FA66-4CAF-BD59-C8B26C0638CD}" type="datetimeFigureOut">
              <a:rPr lang="en-IN" smtClean="0"/>
              <a:pPr/>
              <a:t>01-06-2020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30B1D80-646C-4121-A946-70EBBF8EBE31}"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C3356EC-FA66-4CAF-BD59-C8B26C0638CD}" type="datetimeFigureOut">
              <a:rPr lang="en-IN" smtClean="0"/>
              <a:pPr/>
              <a:t>01-06-2020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30B1D80-646C-4121-A946-70EBBF8EBE3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C3356EC-FA66-4CAF-BD59-C8B26C0638CD}" type="datetimeFigureOut">
              <a:rPr lang="en-IN" smtClean="0"/>
              <a:pPr/>
              <a:t>01-06-2020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0B1D80-646C-4121-A946-70EBBF8EBE3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C3356EC-FA66-4CAF-BD59-C8B26C0638CD}" type="datetimeFigureOut">
              <a:rPr lang="en-IN" smtClean="0"/>
              <a:pPr/>
              <a:t>01-06-2020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0B1D80-646C-4121-A946-70EBBF8EBE31}"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C3356EC-FA66-4CAF-BD59-C8B26C0638CD}" type="datetimeFigureOut">
              <a:rPr lang="en-IN" smtClean="0"/>
              <a:pPr/>
              <a:t>01-06-2020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30B1D80-646C-4121-A946-70EBBF8EBE3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Lecture 12</a:t>
            </a:r>
            <a:endParaRPr lang="en-IN" dirty="0"/>
          </a:p>
        </p:txBody>
      </p:sp>
      <p:sp>
        <p:nvSpPr>
          <p:cNvPr id="3" name="Subtitle 2"/>
          <p:cNvSpPr>
            <a:spLocks noGrp="1"/>
          </p:cNvSpPr>
          <p:nvPr>
            <p:ph type="subTitle" idx="1"/>
          </p:nvPr>
        </p:nvSpPr>
        <p:spPr/>
        <p:txBody>
          <a:bodyPr/>
          <a:lstStyle/>
          <a:p>
            <a:r>
              <a:rPr lang="en-IN" smtClean="0"/>
              <a:t> Scala – Datatypes, Variables, Functions, Control Structures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836712"/>
            <a:ext cx="8712968" cy="5472608"/>
          </a:xfrm>
        </p:spPr>
        <p:txBody>
          <a:bodyPr>
            <a:normAutofit fontScale="62500" lnSpcReduction="20000"/>
          </a:bodyPr>
          <a:lstStyle/>
          <a:p>
            <a:pPr>
              <a:buNone/>
            </a:pPr>
            <a:endParaRPr lang="en-IN" dirty="0" smtClean="0"/>
          </a:p>
          <a:p>
            <a:r>
              <a:rPr lang="en-IN" sz="2400" dirty="0" smtClean="0"/>
              <a:t>Arrays are fixed size data structure that stores elements of the same data type. The index of the first element of an array is zero and the last element is the total number of elements minus one. It is a collection of mutable values.</a:t>
            </a:r>
          </a:p>
          <a:p>
            <a:pPr>
              <a:buNone/>
            </a:pPr>
            <a:endParaRPr lang="en-IN" sz="2400" dirty="0" smtClean="0"/>
          </a:p>
          <a:p>
            <a:r>
              <a:rPr lang="en-IN" b="1" u="sng" dirty="0" smtClean="0"/>
              <a:t>Creating an Array:</a:t>
            </a:r>
          </a:p>
          <a:p>
            <a:pPr lvl="1"/>
            <a:r>
              <a:rPr lang="en-IN" dirty="0" err="1" smtClean="0"/>
              <a:t>scala</a:t>
            </a:r>
            <a:r>
              <a:rPr lang="en-IN" dirty="0" smtClean="0"/>
              <a:t>&gt; </a:t>
            </a:r>
            <a:r>
              <a:rPr lang="en-IN" b="1" dirty="0" err="1" smtClean="0"/>
              <a:t>var</a:t>
            </a:r>
            <a:r>
              <a:rPr lang="en-IN" b="1" dirty="0" smtClean="0"/>
              <a:t> </a:t>
            </a:r>
            <a:r>
              <a:rPr lang="en-IN" b="1" dirty="0" err="1" smtClean="0"/>
              <a:t>arr</a:t>
            </a:r>
            <a:r>
              <a:rPr lang="en-IN" b="1" dirty="0" smtClean="0"/>
              <a:t>=Array(5,4,47,7,8,7)   </a:t>
            </a:r>
            <a:r>
              <a:rPr lang="en-IN" b="1" dirty="0" smtClean="0">
                <a:sym typeface="Wingdings" pitchFamily="2" charset="2"/>
              </a:rPr>
              <a:t> </a:t>
            </a:r>
            <a:r>
              <a:rPr lang="en-IN" b="1" dirty="0" err="1" smtClean="0">
                <a:solidFill>
                  <a:srgbClr val="00B0F0"/>
                </a:solidFill>
              </a:rPr>
              <a:t>arr</a:t>
            </a:r>
            <a:r>
              <a:rPr lang="en-IN" b="1" dirty="0" smtClean="0">
                <a:solidFill>
                  <a:srgbClr val="00B0F0"/>
                </a:solidFill>
              </a:rPr>
              <a:t>: Array[</a:t>
            </a:r>
            <a:r>
              <a:rPr lang="en-IN" b="1" dirty="0" err="1" smtClean="0">
                <a:solidFill>
                  <a:srgbClr val="00B0F0"/>
                </a:solidFill>
              </a:rPr>
              <a:t>Int</a:t>
            </a:r>
            <a:r>
              <a:rPr lang="en-IN" b="1" dirty="0" smtClean="0">
                <a:solidFill>
                  <a:srgbClr val="00B0F0"/>
                </a:solidFill>
              </a:rPr>
              <a:t>] = Array(5, 4, 47, 7, 8, 7)</a:t>
            </a:r>
          </a:p>
          <a:p>
            <a:pPr lvl="1">
              <a:buNone/>
            </a:pPr>
            <a:endParaRPr lang="en-IN" b="1" dirty="0" smtClean="0"/>
          </a:p>
          <a:p>
            <a:pPr marL="365760" lvl="1" indent="-256032">
              <a:spcBef>
                <a:spcPts val="400"/>
              </a:spcBef>
              <a:buSzPct val="68000"/>
              <a:buFont typeface="Wingdings 3"/>
              <a:buChar char=""/>
            </a:pPr>
            <a:r>
              <a:rPr lang="en-IN" sz="2700" b="1" u="sng" dirty="0" smtClean="0"/>
              <a:t>Accessing an  element of Array:</a:t>
            </a:r>
            <a:endParaRPr lang="en-IN" b="1" dirty="0" smtClean="0"/>
          </a:p>
          <a:p>
            <a:pPr lvl="1"/>
            <a:r>
              <a:rPr lang="en-IN" dirty="0" err="1" smtClean="0"/>
              <a:t>scala</a:t>
            </a:r>
            <a:r>
              <a:rPr lang="en-IN" dirty="0" smtClean="0"/>
              <a:t>&gt; </a:t>
            </a:r>
            <a:r>
              <a:rPr lang="en-IN" dirty="0" err="1" smtClean="0"/>
              <a:t>println</a:t>
            </a:r>
            <a:r>
              <a:rPr lang="en-IN" dirty="0" smtClean="0"/>
              <a:t>(</a:t>
            </a:r>
            <a:r>
              <a:rPr lang="en-IN" dirty="0" err="1" smtClean="0"/>
              <a:t>arr</a:t>
            </a:r>
            <a:r>
              <a:rPr lang="en-IN" dirty="0" smtClean="0"/>
              <a:t>(1));</a:t>
            </a:r>
            <a:r>
              <a:rPr lang="en-IN" dirty="0" err="1" smtClean="0"/>
              <a:t>println</a:t>
            </a:r>
            <a:r>
              <a:rPr lang="en-IN" dirty="0" smtClean="0"/>
              <a:t>(</a:t>
            </a:r>
            <a:r>
              <a:rPr lang="en-IN" dirty="0" err="1" smtClean="0"/>
              <a:t>arr</a:t>
            </a:r>
            <a:r>
              <a:rPr lang="en-IN" dirty="0" smtClean="0"/>
              <a:t>(2));</a:t>
            </a:r>
            <a:r>
              <a:rPr lang="en-IN" dirty="0" err="1" smtClean="0"/>
              <a:t>println</a:t>
            </a:r>
            <a:r>
              <a:rPr lang="en-IN" dirty="0" smtClean="0"/>
              <a:t>(</a:t>
            </a:r>
            <a:r>
              <a:rPr lang="en-IN" dirty="0" err="1" smtClean="0"/>
              <a:t>arr</a:t>
            </a:r>
            <a:r>
              <a:rPr lang="en-IN" dirty="0" smtClean="0"/>
              <a:t>(3)); </a:t>
            </a:r>
            <a:r>
              <a:rPr lang="en-IN" dirty="0" smtClean="0">
                <a:sym typeface="Wingdings" pitchFamily="2" charset="2"/>
              </a:rPr>
              <a:t> </a:t>
            </a:r>
            <a:r>
              <a:rPr lang="en-IN" b="1" dirty="0" smtClean="0">
                <a:solidFill>
                  <a:srgbClr val="00B0F0"/>
                </a:solidFill>
              </a:rPr>
              <a:t>4 47 7</a:t>
            </a:r>
          </a:p>
          <a:p>
            <a:pPr lvl="1"/>
            <a:endParaRPr lang="en-IN" dirty="0" smtClean="0"/>
          </a:p>
          <a:p>
            <a:r>
              <a:rPr lang="en-IN" b="1" u="sng" dirty="0" smtClean="0"/>
              <a:t>Concatenate Array:</a:t>
            </a:r>
          </a:p>
          <a:p>
            <a:pPr lvl="1" fontAlgn="base"/>
            <a:r>
              <a:rPr lang="en-IN" dirty="0" err="1" smtClean="0"/>
              <a:t>var</a:t>
            </a:r>
            <a:r>
              <a:rPr lang="en-IN" dirty="0" smtClean="0"/>
              <a:t> arr1 = Array(1, 2, 3, 4) </a:t>
            </a:r>
          </a:p>
          <a:p>
            <a:pPr lvl="1" fontAlgn="base"/>
            <a:r>
              <a:rPr lang="en-IN" dirty="0" err="1" smtClean="0"/>
              <a:t>var</a:t>
            </a:r>
            <a:r>
              <a:rPr lang="en-IN" dirty="0" smtClean="0"/>
              <a:t> arr2 = Array(5, 6, 7, 8) </a:t>
            </a:r>
          </a:p>
          <a:p>
            <a:pPr lvl="1" fontAlgn="base"/>
            <a:r>
              <a:rPr lang="en-IN" dirty="0" err="1" smtClean="0"/>
              <a:t>var</a:t>
            </a:r>
            <a:r>
              <a:rPr lang="en-IN" dirty="0" smtClean="0"/>
              <a:t> arr3 = </a:t>
            </a:r>
            <a:r>
              <a:rPr lang="en-IN" dirty="0" err="1" smtClean="0"/>
              <a:t>concat</a:t>
            </a:r>
            <a:r>
              <a:rPr lang="en-IN" dirty="0" smtClean="0"/>
              <a:t>( arr1, arr2)  </a:t>
            </a:r>
            <a:r>
              <a:rPr lang="en-IN" dirty="0" smtClean="0">
                <a:sym typeface="Wingdings" pitchFamily="2" charset="2"/>
              </a:rPr>
              <a:t>  </a:t>
            </a:r>
            <a:r>
              <a:rPr lang="en-IN" b="1" dirty="0" smtClean="0">
                <a:solidFill>
                  <a:srgbClr val="00B0F0"/>
                </a:solidFill>
                <a:sym typeface="Wingdings" pitchFamily="2" charset="2"/>
              </a:rPr>
              <a:t>Array(1,2,3,4,5,6,7,8)</a:t>
            </a:r>
          </a:p>
          <a:p>
            <a:pPr lvl="1" fontAlgn="base"/>
            <a:endParaRPr lang="en-IN" b="1" u="sng" dirty="0" smtClean="0"/>
          </a:p>
          <a:p>
            <a:r>
              <a:rPr lang="en-IN" b="1" u="sng" dirty="0" smtClean="0"/>
              <a:t>Array can be generic :</a:t>
            </a:r>
          </a:p>
          <a:p>
            <a:pPr lvl="1"/>
            <a:r>
              <a:rPr lang="en-IN" dirty="0" err="1" smtClean="0"/>
              <a:t>scala</a:t>
            </a:r>
            <a:r>
              <a:rPr lang="en-IN" dirty="0" smtClean="0"/>
              <a:t>&gt; </a:t>
            </a:r>
            <a:r>
              <a:rPr lang="en-IN" b="1" dirty="0" err="1" smtClean="0"/>
              <a:t>var</a:t>
            </a:r>
            <a:r>
              <a:rPr lang="en-IN" b="1" dirty="0" smtClean="0"/>
              <a:t> at=Array(4,4.7,"Gasai </a:t>
            </a:r>
            <a:r>
              <a:rPr lang="en-IN" b="1" dirty="0" err="1" smtClean="0"/>
              <a:t>Yuno</a:t>
            </a:r>
            <a:r>
              <a:rPr lang="en-IN" b="1" dirty="0" smtClean="0"/>
              <a:t>")  </a:t>
            </a:r>
            <a:r>
              <a:rPr lang="en-IN" b="1" dirty="0" smtClean="0">
                <a:sym typeface="Wingdings" pitchFamily="2" charset="2"/>
              </a:rPr>
              <a:t> </a:t>
            </a:r>
            <a:r>
              <a:rPr lang="en-IN" b="1" dirty="0" smtClean="0">
                <a:solidFill>
                  <a:srgbClr val="00B0F0"/>
                </a:solidFill>
              </a:rPr>
              <a:t>at: Array[Any] = Array(4, 4.7, </a:t>
            </a:r>
            <a:r>
              <a:rPr lang="en-IN" b="1" dirty="0" err="1" smtClean="0">
                <a:solidFill>
                  <a:srgbClr val="00B0F0"/>
                </a:solidFill>
              </a:rPr>
              <a:t>Gasa</a:t>
            </a:r>
            <a:r>
              <a:rPr lang="en-IN" b="1" dirty="0" smtClean="0">
                <a:solidFill>
                  <a:srgbClr val="00B0F0"/>
                </a:solidFill>
              </a:rPr>
              <a:t> </a:t>
            </a:r>
            <a:r>
              <a:rPr lang="en-IN" b="1" dirty="0" err="1" smtClean="0">
                <a:solidFill>
                  <a:srgbClr val="00B0F0"/>
                </a:solidFill>
              </a:rPr>
              <a:t>Yuno</a:t>
            </a:r>
            <a:r>
              <a:rPr lang="en-IN" b="1" dirty="0" smtClean="0">
                <a:solidFill>
                  <a:srgbClr val="00B0F0"/>
                </a:solidFill>
              </a:rPr>
              <a:t>)</a:t>
            </a:r>
          </a:p>
          <a:p>
            <a:pPr lvl="1"/>
            <a:endParaRPr lang="en-IN" dirty="0" smtClean="0"/>
          </a:p>
          <a:p>
            <a:r>
              <a:rPr lang="en-IN" b="1" u="sng" dirty="0" smtClean="0"/>
              <a:t>Multidimensional Array :</a:t>
            </a:r>
          </a:p>
          <a:p>
            <a:pPr lvl="1"/>
            <a:r>
              <a:rPr lang="en-IN" dirty="0" err="1" smtClean="0"/>
              <a:t>scala</a:t>
            </a:r>
            <a:r>
              <a:rPr lang="en-IN" dirty="0" smtClean="0"/>
              <a:t>&gt; </a:t>
            </a:r>
            <a:r>
              <a:rPr lang="en-IN" b="1" dirty="0" err="1" smtClean="0"/>
              <a:t>var</a:t>
            </a:r>
            <a:r>
              <a:rPr lang="en-IN" b="1" dirty="0" smtClean="0"/>
              <a:t> matrix=</a:t>
            </a:r>
            <a:r>
              <a:rPr lang="en-IN" b="1" dirty="0" err="1" smtClean="0"/>
              <a:t>Array.ofDim</a:t>
            </a:r>
            <a:r>
              <a:rPr lang="en-IN" b="1" dirty="0" smtClean="0"/>
              <a:t>[</a:t>
            </a:r>
            <a:r>
              <a:rPr lang="en-IN" b="1" dirty="0" err="1" smtClean="0"/>
              <a:t>Int</a:t>
            </a:r>
            <a:r>
              <a:rPr lang="en-IN" b="1" dirty="0" smtClean="0"/>
              <a:t>](2,2)</a:t>
            </a:r>
          </a:p>
          <a:p>
            <a:pPr lvl="1"/>
            <a:r>
              <a:rPr lang="en-IN" b="1" dirty="0" smtClean="0">
                <a:solidFill>
                  <a:srgbClr val="00B0F0"/>
                </a:solidFill>
              </a:rPr>
              <a:t>matrix: Array[Array[</a:t>
            </a:r>
            <a:r>
              <a:rPr lang="en-IN" b="1" dirty="0" err="1" smtClean="0">
                <a:solidFill>
                  <a:srgbClr val="00B0F0"/>
                </a:solidFill>
              </a:rPr>
              <a:t>Int</a:t>
            </a:r>
            <a:r>
              <a:rPr lang="en-IN" b="1" dirty="0" smtClean="0">
                <a:solidFill>
                  <a:srgbClr val="00B0F0"/>
                </a:solidFill>
              </a:rPr>
              <a:t>]] = Array(Array(0, 0), Array(0, 0))</a:t>
            </a:r>
            <a:endParaRPr lang="en-IN" b="1" dirty="0">
              <a:solidFill>
                <a:srgbClr val="00B0F0"/>
              </a:solidFill>
            </a:endParaRPr>
          </a:p>
        </p:txBody>
      </p:sp>
      <p:sp>
        <p:nvSpPr>
          <p:cNvPr id="3" name="Title 2"/>
          <p:cNvSpPr>
            <a:spLocks noGrp="1"/>
          </p:cNvSpPr>
          <p:nvPr>
            <p:ph type="title"/>
          </p:nvPr>
        </p:nvSpPr>
        <p:spPr>
          <a:xfrm>
            <a:off x="467544" y="0"/>
            <a:ext cx="8229600" cy="1143000"/>
          </a:xfrm>
        </p:spPr>
        <p:txBody>
          <a:bodyPr/>
          <a:lstStyle/>
          <a:p>
            <a:r>
              <a:rPr lang="en-IN" dirty="0" smtClean="0"/>
              <a:t>Arrays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IN" sz="1800" dirty="0" smtClean="0"/>
              <a:t>A </a:t>
            </a:r>
            <a:r>
              <a:rPr lang="en-IN" sz="1800" b="1" dirty="0" smtClean="0"/>
              <a:t>list</a:t>
            </a:r>
            <a:r>
              <a:rPr lang="en-IN" sz="1800" dirty="0" smtClean="0"/>
              <a:t> is a collection which contains immutable data. List represents linked list in </a:t>
            </a:r>
            <a:r>
              <a:rPr lang="en-IN" sz="1800" dirty="0" err="1" smtClean="0"/>
              <a:t>Scala</a:t>
            </a:r>
            <a:r>
              <a:rPr lang="en-IN" sz="1800" dirty="0" smtClean="0"/>
              <a:t>. The </a:t>
            </a:r>
            <a:r>
              <a:rPr lang="en-IN" sz="1800" b="1" dirty="0" err="1" smtClean="0"/>
              <a:t>Scala</a:t>
            </a:r>
            <a:r>
              <a:rPr lang="en-IN" sz="1800" b="1" dirty="0" smtClean="0"/>
              <a:t> List</a:t>
            </a:r>
            <a:r>
              <a:rPr lang="en-IN" sz="1800" dirty="0" smtClean="0"/>
              <a:t> class holds a sequenced, linear list of items.</a:t>
            </a:r>
          </a:p>
          <a:p>
            <a:pPr lvl="1" fontAlgn="base"/>
            <a:r>
              <a:rPr lang="en-IN" sz="1800" dirty="0" smtClean="0"/>
              <a:t>In a </a:t>
            </a:r>
            <a:r>
              <a:rPr lang="en-IN" sz="1800" dirty="0" err="1" smtClean="0"/>
              <a:t>Scala</a:t>
            </a:r>
            <a:r>
              <a:rPr lang="en-IN" sz="1800" dirty="0" smtClean="0"/>
              <a:t> list, each element must be of the same type.</a:t>
            </a:r>
          </a:p>
          <a:p>
            <a:pPr lvl="1" fontAlgn="base"/>
            <a:r>
              <a:rPr lang="en-IN" sz="1800" dirty="0" smtClean="0"/>
              <a:t>In </a:t>
            </a:r>
            <a:r>
              <a:rPr lang="en-IN" sz="1800" dirty="0" err="1" smtClean="0"/>
              <a:t>Scala</a:t>
            </a:r>
            <a:r>
              <a:rPr lang="en-IN" sz="1800" dirty="0" smtClean="0"/>
              <a:t>, list is defined under </a:t>
            </a:r>
            <a:r>
              <a:rPr lang="en-IN" sz="1800" dirty="0" err="1" smtClean="0"/>
              <a:t>scala.collection.immutable</a:t>
            </a:r>
            <a:r>
              <a:rPr lang="en-IN" sz="1800" dirty="0" smtClean="0"/>
              <a:t> package.</a:t>
            </a:r>
          </a:p>
          <a:p>
            <a:pPr lvl="1" fontAlgn="base">
              <a:buNone/>
            </a:pPr>
            <a:endParaRPr lang="en-IN" sz="1800" dirty="0" smtClean="0"/>
          </a:p>
          <a:p>
            <a:pPr fontAlgn="base"/>
            <a:r>
              <a:rPr lang="en-IN" sz="1800" b="1" u="sng" dirty="0" smtClean="0"/>
              <a:t>Creation of List:</a:t>
            </a:r>
          </a:p>
          <a:p>
            <a:pPr lvl="1" fontAlgn="base"/>
            <a:r>
              <a:rPr lang="en-IN" sz="1800" dirty="0" err="1" smtClean="0"/>
              <a:t>val</a:t>
            </a:r>
            <a:r>
              <a:rPr lang="en-IN" sz="1800" dirty="0" smtClean="0"/>
              <a:t> mylist2 = List("C", "C#", "Java", "</a:t>
            </a:r>
            <a:r>
              <a:rPr lang="en-IN" sz="1800" dirty="0" err="1" smtClean="0"/>
              <a:t>Scala</a:t>
            </a:r>
            <a:r>
              <a:rPr lang="en-IN" sz="1800" dirty="0" smtClean="0"/>
              <a:t>", "PHP", "Ruby") </a:t>
            </a:r>
          </a:p>
          <a:p>
            <a:pPr lvl="1" fontAlgn="base">
              <a:buNone/>
            </a:pPr>
            <a:endParaRPr lang="en-IN" sz="1800" dirty="0" smtClean="0"/>
          </a:p>
          <a:p>
            <a:pPr fontAlgn="base"/>
            <a:r>
              <a:rPr lang="en-IN" sz="1800" b="1" u="sng" dirty="0" smtClean="0"/>
              <a:t>Empty  List</a:t>
            </a:r>
          </a:p>
          <a:p>
            <a:pPr lvl="1" fontAlgn="base"/>
            <a:r>
              <a:rPr lang="en-IN" sz="1800" dirty="0" err="1" smtClean="0"/>
              <a:t>val</a:t>
            </a:r>
            <a:r>
              <a:rPr lang="en-IN" sz="1800" dirty="0" smtClean="0"/>
              <a:t> </a:t>
            </a:r>
            <a:r>
              <a:rPr lang="en-IN" sz="1800" dirty="0" err="1" smtClean="0"/>
              <a:t>emptylist</a:t>
            </a:r>
            <a:r>
              <a:rPr lang="en-IN" sz="1800" dirty="0" smtClean="0"/>
              <a:t>: List[Nothing] = List() </a:t>
            </a:r>
          </a:p>
          <a:p>
            <a:pPr fontAlgn="base"/>
            <a:endParaRPr lang="en-IN" sz="1800" dirty="0" smtClean="0"/>
          </a:p>
          <a:p>
            <a:endParaRPr lang="en-IN" sz="1800" dirty="0"/>
          </a:p>
        </p:txBody>
      </p:sp>
      <p:sp>
        <p:nvSpPr>
          <p:cNvPr id="3" name="Title 2"/>
          <p:cNvSpPr>
            <a:spLocks noGrp="1"/>
          </p:cNvSpPr>
          <p:nvPr>
            <p:ph type="title"/>
          </p:nvPr>
        </p:nvSpPr>
        <p:spPr/>
        <p:txBody>
          <a:bodyPr/>
          <a:lstStyle/>
          <a:p>
            <a:r>
              <a:rPr lang="en-IN" dirty="0" smtClean="0"/>
              <a:t>Lists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fontAlgn="base"/>
            <a:r>
              <a:rPr lang="en-IN" sz="1800" dirty="0" err="1" smtClean="0"/>
              <a:t>val</a:t>
            </a:r>
            <a:r>
              <a:rPr lang="en-IN" sz="1800" dirty="0" smtClean="0"/>
              <a:t> </a:t>
            </a:r>
            <a:r>
              <a:rPr lang="en-IN" sz="1800" dirty="0" err="1" smtClean="0"/>
              <a:t>myList</a:t>
            </a:r>
            <a:r>
              <a:rPr lang="en-IN" sz="1800" dirty="0" smtClean="0"/>
              <a:t> = List("C", "C#", "Java", "</a:t>
            </a:r>
            <a:r>
              <a:rPr lang="en-IN" sz="1800" dirty="0" err="1" smtClean="0"/>
              <a:t>Scala","PHP</a:t>
            </a:r>
            <a:r>
              <a:rPr lang="en-IN" sz="1800" dirty="0" smtClean="0"/>
              <a:t>", "Ruby") </a:t>
            </a:r>
          </a:p>
          <a:p>
            <a:pPr fontAlgn="base">
              <a:buNone/>
            </a:pPr>
            <a:endParaRPr lang="en-IN" sz="1800" dirty="0" smtClean="0"/>
          </a:p>
          <a:p>
            <a:r>
              <a:rPr lang="en-IN" sz="1800" b="1" u="sng" dirty="0" smtClean="0"/>
              <a:t>Head </a:t>
            </a:r>
            <a:r>
              <a:rPr lang="en-IN" sz="1800" b="1" dirty="0" smtClean="0"/>
              <a:t>:</a:t>
            </a:r>
            <a:r>
              <a:rPr lang="en-IN" sz="1800" dirty="0" smtClean="0"/>
              <a:t> The first element of a list returned by head method</a:t>
            </a:r>
          </a:p>
          <a:p>
            <a:pPr lvl="1"/>
            <a:r>
              <a:rPr lang="en-IN" sz="1800" dirty="0" err="1" smtClean="0"/>
              <a:t>MyList.head</a:t>
            </a:r>
            <a:r>
              <a:rPr lang="en-IN" sz="1800" dirty="0" smtClean="0"/>
              <a:t> </a:t>
            </a:r>
            <a:r>
              <a:rPr lang="en-IN" sz="1800" dirty="0" smtClean="0">
                <a:sym typeface="Wingdings" pitchFamily="2" charset="2"/>
              </a:rPr>
              <a:t> </a:t>
            </a:r>
            <a:r>
              <a:rPr lang="en-IN" sz="1800" b="1" dirty="0" smtClean="0">
                <a:solidFill>
                  <a:srgbClr val="00B0F0"/>
                </a:solidFill>
                <a:sym typeface="Wingdings" pitchFamily="2" charset="2"/>
              </a:rPr>
              <a:t>C</a:t>
            </a:r>
          </a:p>
          <a:p>
            <a:pPr lvl="1">
              <a:buNone/>
            </a:pPr>
            <a:endParaRPr lang="en-IN" sz="1800" dirty="0" smtClean="0">
              <a:sym typeface="Wingdings" pitchFamily="2" charset="2"/>
            </a:endParaRPr>
          </a:p>
          <a:p>
            <a:r>
              <a:rPr lang="en-IN" sz="1800" b="1" u="sng" dirty="0" smtClean="0"/>
              <a:t>Tail :</a:t>
            </a:r>
            <a:r>
              <a:rPr lang="en-IN" sz="1800" b="1" dirty="0" smtClean="0"/>
              <a:t> </a:t>
            </a:r>
            <a:r>
              <a:rPr lang="en-IN" sz="1800" dirty="0" smtClean="0"/>
              <a:t>Returns a list consisting of all elements except the first.</a:t>
            </a:r>
          </a:p>
          <a:p>
            <a:pPr lvl="1"/>
            <a:r>
              <a:rPr lang="en-IN" sz="1800" dirty="0" err="1" smtClean="0"/>
              <a:t>myList.tail</a:t>
            </a:r>
            <a:r>
              <a:rPr lang="en-IN" sz="1800" dirty="0" smtClean="0"/>
              <a:t> </a:t>
            </a:r>
            <a:r>
              <a:rPr lang="en-IN" sz="1800" dirty="0" smtClean="0">
                <a:sym typeface="Wingdings" pitchFamily="2" charset="2"/>
              </a:rPr>
              <a:t> </a:t>
            </a:r>
            <a:r>
              <a:rPr lang="it-IT" sz="1800" b="1" dirty="0" smtClean="0">
                <a:solidFill>
                  <a:srgbClr val="00B0F0"/>
                </a:solidFill>
              </a:rPr>
              <a:t>List(C#, Java, Scala, PHP, Ruby)</a:t>
            </a:r>
          </a:p>
          <a:p>
            <a:pPr lvl="1">
              <a:buNone/>
            </a:pPr>
            <a:endParaRPr lang="it-IT" sz="1800" dirty="0" smtClean="0"/>
          </a:p>
          <a:p>
            <a:r>
              <a:rPr lang="it-IT" sz="1800" b="1" u="sng" dirty="0" smtClean="0"/>
              <a:t>isEmpty</a:t>
            </a:r>
            <a:r>
              <a:rPr lang="it-IT" sz="1800" b="1" dirty="0" smtClean="0"/>
              <a:t>:</a:t>
            </a:r>
            <a:r>
              <a:rPr lang="it-IT" sz="1800" dirty="0" smtClean="0"/>
              <a:t> </a:t>
            </a:r>
            <a:r>
              <a:rPr lang="en-IN" sz="1800" dirty="0" smtClean="0"/>
              <a:t>Returns true if the list is empty otherwise false</a:t>
            </a:r>
          </a:p>
          <a:p>
            <a:pPr lvl="1"/>
            <a:r>
              <a:rPr lang="en-IN" sz="1800" dirty="0" err="1" smtClean="0"/>
              <a:t>list.isEmpty</a:t>
            </a:r>
            <a:r>
              <a:rPr lang="en-IN" sz="1800" dirty="0" smtClean="0"/>
              <a:t> </a:t>
            </a:r>
            <a:r>
              <a:rPr lang="en-IN" sz="1800" dirty="0" smtClean="0">
                <a:sym typeface="Wingdings" pitchFamily="2" charset="2"/>
              </a:rPr>
              <a:t> </a:t>
            </a:r>
            <a:r>
              <a:rPr lang="en-IN" sz="1800" b="1" dirty="0" smtClean="0">
                <a:solidFill>
                  <a:srgbClr val="00B0F0"/>
                </a:solidFill>
                <a:sym typeface="Wingdings" pitchFamily="2" charset="2"/>
              </a:rPr>
              <a:t>false</a:t>
            </a:r>
          </a:p>
          <a:p>
            <a:pPr lvl="1">
              <a:buNone/>
            </a:pPr>
            <a:endParaRPr lang="en-IN" sz="1800" dirty="0" smtClean="0">
              <a:sym typeface="Wingdings" pitchFamily="2" charset="2"/>
            </a:endParaRPr>
          </a:p>
          <a:p>
            <a:r>
              <a:rPr lang="en-IN" sz="1800" b="1" u="sng" dirty="0" smtClean="0">
                <a:sym typeface="Wingdings" pitchFamily="2" charset="2"/>
              </a:rPr>
              <a:t>Fill </a:t>
            </a:r>
            <a:r>
              <a:rPr lang="en-IN" sz="1800" b="1" dirty="0" smtClean="0">
                <a:sym typeface="Wingdings" pitchFamily="2" charset="2"/>
              </a:rPr>
              <a:t>: </a:t>
            </a:r>
            <a:r>
              <a:rPr lang="en-IN" sz="1800" dirty="0" smtClean="0">
                <a:sym typeface="Wingdings" pitchFamily="2" charset="2"/>
              </a:rPr>
              <a:t>Create uniform list in </a:t>
            </a:r>
            <a:r>
              <a:rPr lang="en-IN" sz="1800" dirty="0" err="1" smtClean="0">
                <a:sym typeface="Wingdings" pitchFamily="2" charset="2"/>
              </a:rPr>
              <a:t>Scala</a:t>
            </a:r>
            <a:endParaRPr lang="en-IN" sz="1800" dirty="0" smtClean="0">
              <a:sym typeface="Wingdings" pitchFamily="2" charset="2"/>
            </a:endParaRPr>
          </a:p>
          <a:p>
            <a:pPr lvl="1"/>
            <a:r>
              <a:rPr lang="en-IN" sz="1800" dirty="0" err="1" smtClean="0"/>
              <a:t>val</a:t>
            </a:r>
            <a:r>
              <a:rPr lang="en-IN" sz="1800" dirty="0" smtClean="0"/>
              <a:t> </a:t>
            </a:r>
            <a:r>
              <a:rPr lang="en-IN" sz="1800" dirty="0" err="1" smtClean="0"/>
              <a:t>programminglanguage</a:t>
            </a:r>
            <a:r>
              <a:rPr lang="en-IN" sz="1800" dirty="0" smtClean="0"/>
              <a:t> = </a:t>
            </a:r>
            <a:r>
              <a:rPr lang="en-IN" sz="1800" dirty="0" err="1" smtClean="0"/>
              <a:t>List.fill</a:t>
            </a:r>
            <a:r>
              <a:rPr lang="en-IN" sz="1800" dirty="0" smtClean="0"/>
              <a:t>(2</a:t>
            </a:r>
            <a:r>
              <a:rPr lang="en-IN" sz="1800" dirty="0" smtClean="0"/>
              <a:t>)("</a:t>
            </a:r>
            <a:r>
              <a:rPr lang="en-IN" sz="1800" dirty="0" err="1" smtClean="0"/>
              <a:t>Scala</a:t>
            </a:r>
            <a:r>
              <a:rPr lang="en-IN" sz="1800" dirty="0" smtClean="0"/>
              <a:t>") </a:t>
            </a:r>
            <a:r>
              <a:rPr lang="en-IN" sz="1800" dirty="0" smtClean="0">
                <a:sym typeface="Wingdings" pitchFamily="2" charset="2"/>
              </a:rPr>
              <a:t> </a:t>
            </a:r>
            <a:r>
              <a:rPr lang="en-IN" sz="1800" b="1" dirty="0" smtClean="0">
                <a:solidFill>
                  <a:srgbClr val="00B0F0"/>
                </a:solidFill>
              </a:rPr>
              <a:t>List(</a:t>
            </a:r>
            <a:r>
              <a:rPr lang="en-IN" sz="1800" b="1" dirty="0" err="1" smtClean="0">
                <a:solidFill>
                  <a:srgbClr val="00B0F0"/>
                </a:solidFill>
              </a:rPr>
              <a:t>Scala</a:t>
            </a:r>
            <a:r>
              <a:rPr lang="en-IN" sz="1800" b="1" dirty="0" smtClean="0">
                <a:solidFill>
                  <a:srgbClr val="00B0F0"/>
                </a:solidFill>
              </a:rPr>
              <a:t>, </a:t>
            </a:r>
            <a:r>
              <a:rPr lang="en-IN" sz="1800" b="1" dirty="0" err="1" smtClean="0">
                <a:solidFill>
                  <a:srgbClr val="00B0F0"/>
                </a:solidFill>
              </a:rPr>
              <a:t>Scala</a:t>
            </a:r>
            <a:r>
              <a:rPr lang="en-IN" sz="1800" b="1" dirty="0" smtClean="0">
                <a:solidFill>
                  <a:srgbClr val="00B0F0"/>
                </a:solidFill>
              </a:rPr>
              <a:t>)</a:t>
            </a:r>
          </a:p>
          <a:p>
            <a:pPr lvl="1">
              <a:buNone/>
            </a:pPr>
            <a:endParaRPr lang="en-IN" sz="1800" dirty="0" smtClean="0">
              <a:sym typeface="Wingdings" pitchFamily="2" charset="2"/>
            </a:endParaRPr>
          </a:p>
          <a:p>
            <a:r>
              <a:rPr lang="en-IN" sz="1800" b="1" u="sng" dirty="0" smtClean="0">
                <a:sym typeface="Wingdings" pitchFamily="2" charset="2"/>
              </a:rPr>
              <a:t>Reverse </a:t>
            </a:r>
            <a:r>
              <a:rPr lang="en-IN" sz="1800" b="1" dirty="0" smtClean="0">
                <a:sym typeface="Wingdings" pitchFamily="2" charset="2"/>
              </a:rPr>
              <a:t>:</a:t>
            </a:r>
            <a:r>
              <a:rPr lang="en-IN" sz="1800" dirty="0" smtClean="0">
                <a:sym typeface="Wingdings" pitchFamily="2" charset="2"/>
              </a:rPr>
              <a:t> Reversing Order in </a:t>
            </a:r>
            <a:r>
              <a:rPr lang="en-IN" sz="1800" dirty="0" err="1" smtClean="0">
                <a:sym typeface="Wingdings" pitchFamily="2" charset="2"/>
              </a:rPr>
              <a:t>Scala</a:t>
            </a:r>
            <a:endParaRPr lang="en-IN" sz="1800" dirty="0" smtClean="0">
              <a:sym typeface="Wingdings" pitchFamily="2" charset="2"/>
            </a:endParaRPr>
          </a:p>
          <a:p>
            <a:pPr lvl="1"/>
            <a:r>
              <a:rPr lang="en-IN" sz="1800" dirty="0" err="1" smtClean="0">
                <a:sym typeface="Wingdings" pitchFamily="2" charset="2"/>
              </a:rPr>
              <a:t>Mylist.reverse</a:t>
            </a:r>
            <a:r>
              <a:rPr lang="en-IN" sz="1800" dirty="0" smtClean="0">
                <a:sym typeface="Wingdings" pitchFamily="2" charset="2"/>
              </a:rPr>
              <a:t>   </a:t>
            </a:r>
            <a:r>
              <a:rPr lang="en-IN" sz="1800" b="1" dirty="0" smtClean="0">
                <a:solidFill>
                  <a:srgbClr val="00B0F0"/>
                </a:solidFill>
                <a:sym typeface="Wingdings" pitchFamily="2" charset="2"/>
              </a:rPr>
              <a:t>List(“Ruby”, “PHP”, “ </a:t>
            </a:r>
            <a:r>
              <a:rPr lang="en-IN" sz="1800" b="1" dirty="0" err="1" smtClean="0">
                <a:solidFill>
                  <a:srgbClr val="00B0F0"/>
                </a:solidFill>
                <a:sym typeface="Wingdings" pitchFamily="2" charset="2"/>
              </a:rPr>
              <a:t>Scala</a:t>
            </a:r>
            <a:r>
              <a:rPr lang="en-IN" sz="1800" b="1" dirty="0" smtClean="0">
                <a:solidFill>
                  <a:srgbClr val="00B0F0"/>
                </a:solidFill>
                <a:sym typeface="Wingdings" pitchFamily="2" charset="2"/>
              </a:rPr>
              <a:t>”, “Java”, “C#”, “C”)</a:t>
            </a:r>
          </a:p>
          <a:p>
            <a:pPr lvl="1">
              <a:buNone/>
            </a:pPr>
            <a:endParaRPr lang="en-IN" sz="1400" dirty="0" smtClean="0">
              <a:sym typeface="Wingdings" pitchFamily="2" charset="2"/>
            </a:endParaRPr>
          </a:p>
          <a:p>
            <a:endParaRPr lang="en-IN" sz="1800" dirty="0" smtClean="0">
              <a:sym typeface="Wingdings" pitchFamily="2" charset="2"/>
            </a:endParaRPr>
          </a:p>
          <a:p>
            <a:pPr lvl="1"/>
            <a:endParaRPr lang="en-IN" sz="1800" dirty="0" smtClean="0"/>
          </a:p>
          <a:p>
            <a:endParaRPr lang="en-IN" sz="1800" dirty="0"/>
          </a:p>
        </p:txBody>
      </p:sp>
      <p:sp>
        <p:nvSpPr>
          <p:cNvPr id="3" name="Title 2"/>
          <p:cNvSpPr>
            <a:spLocks noGrp="1"/>
          </p:cNvSpPr>
          <p:nvPr>
            <p:ph type="title"/>
          </p:nvPr>
        </p:nvSpPr>
        <p:spPr/>
        <p:txBody>
          <a:bodyPr/>
          <a:lstStyle/>
          <a:p>
            <a:r>
              <a:rPr lang="en-IN" dirty="0" smtClean="0"/>
              <a:t>Basic Operations on List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268760"/>
            <a:ext cx="8280920" cy="5112568"/>
          </a:xfrm>
        </p:spPr>
        <p:txBody>
          <a:bodyPr>
            <a:normAutofit fontScale="92500" lnSpcReduction="20000"/>
          </a:bodyPr>
          <a:lstStyle/>
          <a:p>
            <a:r>
              <a:rPr lang="en-IN" sz="1800" b="1" dirty="0" err="1" smtClean="0"/>
              <a:t>Tuple</a:t>
            </a:r>
            <a:r>
              <a:rPr lang="en-IN" sz="1800" dirty="0" smtClean="0"/>
              <a:t> is a collection of elements. </a:t>
            </a:r>
            <a:r>
              <a:rPr lang="en-IN" sz="1800" dirty="0" err="1" smtClean="0"/>
              <a:t>Tuples</a:t>
            </a:r>
            <a:r>
              <a:rPr lang="en-IN" sz="1800" dirty="0" smtClean="0"/>
              <a:t> are heterogeneous data structures, i.e., is they can store elements of different data types. A </a:t>
            </a:r>
            <a:r>
              <a:rPr lang="en-IN" sz="1800" dirty="0" err="1" smtClean="0"/>
              <a:t>tuple</a:t>
            </a:r>
            <a:r>
              <a:rPr lang="en-IN" sz="1800" dirty="0" smtClean="0"/>
              <a:t> is immutable</a:t>
            </a:r>
          </a:p>
          <a:p>
            <a:pPr>
              <a:buNone/>
            </a:pPr>
            <a:endParaRPr lang="en-IN" sz="1800" dirty="0" smtClean="0"/>
          </a:p>
          <a:p>
            <a:r>
              <a:rPr lang="en-IN" sz="1800" b="1" u="sng" dirty="0" err="1" smtClean="0"/>
              <a:t>Tuple</a:t>
            </a:r>
            <a:r>
              <a:rPr lang="en-IN" sz="1800" b="1" u="sng" dirty="0" smtClean="0"/>
              <a:t> Creation: </a:t>
            </a:r>
          </a:p>
          <a:p>
            <a:pPr lvl="1"/>
            <a:r>
              <a:rPr lang="en-IN" sz="1800" dirty="0" err="1" smtClean="0"/>
              <a:t>scala</a:t>
            </a:r>
            <a:r>
              <a:rPr lang="en-IN" sz="1800" dirty="0" smtClean="0"/>
              <a:t>&gt; </a:t>
            </a:r>
            <a:r>
              <a:rPr lang="en-IN" sz="1800" b="1" dirty="0" err="1" smtClean="0"/>
              <a:t>var</a:t>
            </a:r>
            <a:r>
              <a:rPr lang="en-IN" sz="1800" b="1" dirty="0" smtClean="0"/>
              <a:t> </a:t>
            </a:r>
            <a:r>
              <a:rPr lang="en-IN" sz="1800" b="1" dirty="0" err="1" smtClean="0"/>
              <a:t>tuples</a:t>
            </a:r>
            <a:r>
              <a:rPr lang="en-IN" sz="1800" b="1" dirty="0" smtClean="0"/>
              <a:t>=(15, </a:t>
            </a:r>
            <a:r>
              <a:rPr lang="en-IN" sz="1800" b="1" dirty="0" err="1" smtClean="0"/>
              <a:t>Chandan</a:t>
            </a:r>
            <a:r>
              <a:rPr lang="en-IN" sz="1800" b="1" dirty="0" smtClean="0"/>
              <a:t>, true)</a:t>
            </a:r>
          </a:p>
          <a:p>
            <a:pPr lvl="1">
              <a:buNone/>
            </a:pPr>
            <a:endParaRPr lang="en-IN" sz="1800" b="1" dirty="0" smtClean="0"/>
          </a:p>
          <a:p>
            <a:r>
              <a:rPr lang="en-IN" sz="1800" b="1" u="sng" dirty="0" smtClean="0"/>
              <a:t>Accessing Elements from </a:t>
            </a:r>
            <a:r>
              <a:rPr lang="en-IN" sz="1800" b="1" u="sng" dirty="0" err="1" smtClean="0"/>
              <a:t>Tuple</a:t>
            </a:r>
            <a:r>
              <a:rPr lang="en-IN" sz="1800" b="1" u="sng" dirty="0" smtClean="0"/>
              <a:t> : </a:t>
            </a:r>
          </a:p>
          <a:p>
            <a:pPr lvl="1"/>
            <a:r>
              <a:rPr lang="en-IN" sz="1800" dirty="0" smtClean="0"/>
              <a:t>print(tuples._1) </a:t>
            </a:r>
            <a:r>
              <a:rPr lang="en-IN" sz="1800" dirty="0" smtClean="0">
                <a:sym typeface="Wingdings" pitchFamily="2" charset="2"/>
              </a:rPr>
              <a:t> </a:t>
            </a:r>
            <a:r>
              <a:rPr lang="en-IN" sz="1800" b="1" dirty="0" smtClean="0">
                <a:solidFill>
                  <a:srgbClr val="00B0F0"/>
                </a:solidFill>
              </a:rPr>
              <a:t>15</a:t>
            </a:r>
          </a:p>
          <a:p>
            <a:pPr lvl="1"/>
            <a:r>
              <a:rPr lang="en-IN" sz="1800" dirty="0" smtClean="0"/>
              <a:t>print(tuples._2) </a:t>
            </a:r>
            <a:r>
              <a:rPr lang="en-IN" sz="1800" dirty="0" smtClean="0">
                <a:sym typeface="Wingdings" pitchFamily="2" charset="2"/>
              </a:rPr>
              <a:t> </a:t>
            </a:r>
            <a:r>
              <a:rPr lang="en-IN" sz="1800" b="1" dirty="0" err="1" smtClean="0">
                <a:solidFill>
                  <a:srgbClr val="00B0F0"/>
                </a:solidFill>
                <a:sym typeface="Wingdings" pitchFamily="2" charset="2"/>
              </a:rPr>
              <a:t>Chandan</a:t>
            </a:r>
            <a:endParaRPr lang="en-IN" sz="1800" b="1" dirty="0" smtClean="0">
              <a:solidFill>
                <a:srgbClr val="00B0F0"/>
              </a:solidFill>
              <a:sym typeface="Wingdings" pitchFamily="2" charset="2"/>
            </a:endParaRPr>
          </a:p>
          <a:p>
            <a:pPr lvl="1">
              <a:buNone/>
            </a:pPr>
            <a:endParaRPr lang="en-IN" sz="1800" dirty="0" smtClean="0">
              <a:sym typeface="Wingdings" pitchFamily="2" charset="2"/>
            </a:endParaRPr>
          </a:p>
          <a:p>
            <a:r>
              <a:rPr lang="en-IN" sz="1800" b="1" u="sng" dirty="0" smtClean="0">
                <a:sym typeface="Wingdings" pitchFamily="2" charset="2"/>
              </a:rPr>
              <a:t>Converting  </a:t>
            </a:r>
            <a:r>
              <a:rPr lang="en-IN" sz="1800" b="1" u="sng" dirty="0" err="1" smtClean="0">
                <a:sym typeface="Wingdings" pitchFamily="2" charset="2"/>
              </a:rPr>
              <a:t>Tuple</a:t>
            </a:r>
            <a:r>
              <a:rPr lang="en-IN" sz="1800" b="1" u="sng" dirty="0" smtClean="0">
                <a:sym typeface="Wingdings" pitchFamily="2" charset="2"/>
              </a:rPr>
              <a:t> to String:</a:t>
            </a:r>
          </a:p>
          <a:p>
            <a:pPr lvl="1"/>
            <a:r>
              <a:rPr lang="en-IN" sz="1800" dirty="0" err="1" smtClean="0">
                <a:sym typeface="Wingdings" pitchFamily="2" charset="2"/>
              </a:rPr>
              <a:t>tuples.toString</a:t>
            </a:r>
            <a:r>
              <a:rPr lang="en-IN" sz="1800" dirty="0" smtClean="0">
                <a:sym typeface="Wingdings" pitchFamily="2" charset="2"/>
              </a:rPr>
              <a:t>()  </a:t>
            </a:r>
            <a:r>
              <a:rPr lang="en-IN" sz="1800" b="1" dirty="0" smtClean="0">
                <a:solidFill>
                  <a:srgbClr val="00B0F0"/>
                </a:solidFill>
                <a:sym typeface="Wingdings" pitchFamily="2" charset="2"/>
              </a:rPr>
              <a:t>(15,Chandan, true)</a:t>
            </a:r>
          </a:p>
          <a:p>
            <a:pPr lvl="1">
              <a:buNone/>
            </a:pPr>
            <a:endParaRPr lang="en-IN" sz="1800" dirty="0" smtClean="0">
              <a:sym typeface="Wingdings" pitchFamily="2" charset="2"/>
            </a:endParaRPr>
          </a:p>
          <a:p>
            <a:r>
              <a:rPr lang="en-IN" sz="1800" b="1" u="sng" dirty="0" smtClean="0">
                <a:sym typeface="Wingdings" pitchFamily="2" charset="2"/>
              </a:rPr>
              <a:t>Iterating over a </a:t>
            </a:r>
            <a:r>
              <a:rPr lang="en-IN" sz="1800" b="1" u="sng" dirty="0" err="1" smtClean="0">
                <a:sym typeface="Wingdings" pitchFamily="2" charset="2"/>
              </a:rPr>
              <a:t>Tuple</a:t>
            </a:r>
            <a:r>
              <a:rPr lang="en-IN" sz="1800" b="1" u="sng" dirty="0" smtClean="0">
                <a:sym typeface="Wingdings" pitchFamily="2" charset="2"/>
              </a:rPr>
              <a:t>:</a:t>
            </a:r>
          </a:p>
          <a:p>
            <a:pPr lvl="1"/>
            <a:r>
              <a:rPr lang="en-IN" sz="1800" dirty="0" err="1" smtClean="0"/>
              <a:t>name.productIterator.foreach</a:t>
            </a:r>
            <a:r>
              <a:rPr lang="en-IN" sz="1800" dirty="0" smtClean="0"/>
              <a:t>{</a:t>
            </a:r>
            <a:r>
              <a:rPr lang="en-IN" sz="1800" dirty="0" err="1" smtClean="0"/>
              <a:t>i</a:t>
            </a:r>
            <a:r>
              <a:rPr lang="en-IN" sz="1800" dirty="0" smtClean="0"/>
              <a:t>=&gt;</a:t>
            </a:r>
            <a:r>
              <a:rPr lang="en-IN" sz="1800" dirty="0" err="1" smtClean="0"/>
              <a:t>println</a:t>
            </a:r>
            <a:r>
              <a:rPr lang="en-IN" sz="1800" dirty="0" smtClean="0"/>
              <a:t>(</a:t>
            </a:r>
            <a:r>
              <a:rPr lang="en-IN" sz="1800" dirty="0" err="1" smtClean="0"/>
              <a:t>i</a:t>
            </a:r>
            <a:r>
              <a:rPr lang="en-IN" sz="1800" dirty="0" smtClean="0"/>
              <a:t>)} </a:t>
            </a:r>
          </a:p>
          <a:p>
            <a:pPr lvl="1">
              <a:buNone/>
            </a:pPr>
            <a:endParaRPr lang="en-IN" sz="1800" dirty="0" smtClean="0"/>
          </a:p>
          <a:p>
            <a:r>
              <a:rPr lang="en-IN" sz="1800" b="1" u="sng" dirty="0" smtClean="0">
                <a:sym typeface="Wingdings" pitchFamily="2" charset="2"/>
              </a:rPr>
              <a:t>Pattern Matching on </a:t>
            </a:r>
            <a:r>
              <a:rPr lang="en-IN" sz="1800" b="1" u="sng" dirty="0" err="1" smtClean="0">
                <a:sym typeface="Wingdings" pitchFamily="2" charset="2"/>
              </a:rPr>
              <a:t>Tuple</a:t>
            </a:r>
            <a:r>
              <a:rPr lang="en-IN" sz="1800" b="1" u="sng" dirty="0" smtClean="0">
                <a:sym typeface="Wingdings" pitchFamily="2" charset="2"/>
              </a:rPr>
              <a:t>:</a:t>
            </a:r>
          </a:p>
          <a:p>
            <a:pPr lvl="1"/>
            <a:r>
              <a:rPr lang="en-IN" sz="1800" dirty="0" err="1" smtClean="0">
                <a:sym typeface="Wingdings" pitchFamily="2" charset="2"/>
              </a:rPr>
              <a:t>Var</a:t>
            </a:r>
            <a:r>
              <a:rPr lang="en-IN" sz="1800" dirty="0" smtClean="0">
                <a:sym typeface="Wingdings" pitchFamily="2" charset="2"/>
              </a:rPr>
              <a:t> (</a:t>
            </a:r>
            <a:r>
              <a:rPr lang="en-IN" sz="1800" dirty="0" err="1" smtClean="0">
                <a:sym typeface="Wingdings" pitchFamily="2" charset="2"/>
              </a:rPr>
              <a:t>a,b,c</a:t>
            </a:r>
            <a:r>
              <a:rPr lang="en-IN" sz="1800" dirty="0" smtClean="0">
                <a:sym typeface="Wingdings" pitchFamily="2" charset="2"/>
              </a:rPr>
              <a:t>) = (15, “</a:t>
            </a:r>
            <a:r>
              <a:rPr lang="en-IN" sz="1800" dirty="0" err="1" smtClean="0">
                <a:sym typeface="Wingdings" pitchFamily="2" charset="2"/>
              </a:rPr>
              <a:t>chandan”,true</a:t>
            </a:r>
            <a:r>
              <a:rPr lang="en-IN" sz="1800" dirty="0" smtClean="0">
                <a:sym typeface="Wingdings" pitchFamily="2" charset="2"/>
              </a:rPr>
              <a:t>)  </a:t>
            </a:r>
            <a:r>
              <a:rPr lang="en-IN" sz="1800" b="1" dirty="0" smtClean="0">
                <a:solidFill>
                  <a:srgbClr val="00B0F0"/>
                </a:solidFill>
                <a:sym typeface="Wingdings" pitchFamily="2" charset="2"/>
              </a:rPr>
              <a:t>a = 15, b = </a:t>
            </a:r>
            <a:r>
              <a:rPr lang="en-IN" sz="1800" b="1" dirty="0" err="1" smtClean="0">
                <a:solidFill>
                  <a:srgbClr val="00B0F0"/>
                </a:solidFill>
                <a:sym typeface="Wingdings" pitchFamily="2" charset="2"/>
              </a:rPr>
              <a:t>chandan</a:t>
            </a:r>
            <a:r>
              <a:rPr lang="en-IN" sz="1800" b="1" dirty="0" smtClean="0">
                <a:solidFill>
                  <a:srgbClr val="00B0F0"/>
                </a:solidFill>
                <a:sym typeface="Wingdings" pitchFamily="2" charset="2"/>
              </a:rPr>
              <a:t> , c = true</a:t>
            </a:r>
          </a:p>
        </p:txBody>
      </p:sp>
      <p:sp>
        <p:nvSpPr>
          <p:cNvPr id="3" name="Title 2"/>
          <p:cNvSpPr>
            <a:spLocks noGrp="1"/>
          </p:cNvSpPr>
          <p:nvPr>
            <p:ph type="title"/>
          </p:nvPr>
        </p:nvSpPr>
        <p:spPr/>
        <p:txBody>
          <a:bodyPr/>
          <a:lstStyle/>
          <a:p>
            <a:r>
              <a:rPr lang="en-IN" dirty="0" err="1" smtClean="0"/>
              <a:t>Tuples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err="1" smtClean="0"/>
              <a:t>Scala</a:t>
            </a:r>
            <a:r>
              <a:rPr lang="en-IN" sz="1800" dirty="0" smtClean="0"/>
              <a:t> compiler does not infer function parameter types, so that needs to be specified explicitly</a:t>
            </a:r>
          </a:p>
          <a:p>
            <a:r>
              <a:rPr lang="en-IN" sz="1800" dirty="0" smtClean="0"/>
              <a:t>A result type of Unit is like Java’s void type.</a:t>
            </a:r>
          </a:p>
          <a:p>
            <a:endParaRPr lang="en-IN" sz="1800" dirty="0"/>
          </a:p>
        </p:txBody>
      </p:sp>
      <p:sp>
        <p:nvSpPr>
          <p:cNvPr id="3" name="Title 2"/>
          <p:cNvSpPr>
            <a:spLocks noGrp="1"/>
          </p:cNvSpPr>
          <p:nvPr>
            <p:ph type="title"/>
          </p:nvPr>
        </p:nvSpPr>
        <p:spPr/>
        <p:txBody>
          <a:bodyPr/>
          <a:lstStyle/>
          <a:p>
            <a:r>
              <a:rPr lang="en-IN" dirty="0" smtClean="0"/>
              <a:t>Functions</a:t>
            </a:r>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1691680" y="2636912"/>
            <a:ext cx="5140506" cy="26877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Functions Example</a:t>
            </a:r>
            <a:endParaRPr lang="en-IN" dirty="0"/>
          </a:p>
        </p:txBody>
      </p:sp>
      <p:sp>
        <p:nvSpPr>
          <p:cNvPr id="4" name="Rectangle 3"/>
          <p:cNvSpPr/>
          <p:nvPr/>
        </p:nvSpPr>
        <p:spPr>
          <a:xfrm>
            <a:off x="395536" y="1196752"/>
            <a:ext cx="8496944" cy="4323235"/>
          </a:xfrm>
          <a:prstGeom prst="rect">
            <a:avLst/>
          </a:prstGeom>
        </p:spPr>
        <p:txBody>
          <a:bodyPr wrap="square">
            <a:spAutoFit/>
          </a:bodyPr>
          <a:lstStyle/>
          <a:p>
            <a:endParaRPr lang="en-IN" dirty="0" smtClean="0"/>
          </a:p>
          <a:p>
            <a:pPr marL="365760" indent="-256032">
              <a:lnSpc>
                <a:spcPct val="80000"/>
              </a:lnSpc>
              <a:spcBef>
                <a:spcPts val="400"/>
              </a:spcBef>
              <a:buClr>
                <a:schemeClr val="accent1"/>
              </a:buClr>
              <a:buSzPct val="68000"/>
              <a:buFont typeface="Wingdings 3"/>
              <a:buChar char=""/>
            </a:pPr>
            <a:r>
              <a:rPr lang="en-IN" sz="1700" b="1" u="sng" dirty="0" smtClean="0"/>
              <a:t>Integers as arguments:</a:t>
            </a:r>
          </a:p>
          <a:p>
            <a:pPr marL="822960" lvl="1" indent="-256032">
              <a:lnSpc>
                <a:spcPct val="80000"/>
              </a:lnSpc>
              <a:spcBef>
                <a:spcPts val="400"/>
              </a:spcBef>
              <a:buClr>
                <a:schemeClr val="accent1"/>
              </a:buClr>
              <a:buSzPct val="68000"/>
              <a:buFont typeface="Wingdings 3"/>
              <a:buChar char=""/>
            </a:pPr>
            <a:r>
              <a:rPr lang="en-IN" dirty="0" smtClean="0"/>
              <a:t>def add(x:Int,y:Int):</a:t>
            </a:r>
            <a:r>
              <a:rPr lang="en-IN" dirty="0" err="1" smtClean="0"/>
              <a:t>Int</a:t>
            </a:r>
            <a:r>
              <a:rPr lang="en-IN" dirty="0" smtClean="0"/>
              <a:t> = {</a:t>
            </a:r>
            <a:r>
              <a:rPr lang="en-IN" dirty="0" err="1" smtClean="0"/>
              <a:t>x+y</a:t>
            </a:r>
            <a:r>
              <a:rPr lang="en-IN" dirty="0" smtClean="0"/>
              <a:t>}  </a:t>
            </a:r>
            <a:r>
              <a:rPr lang="en-IN" dirty="0" smtClean="0">
                <a:sym typeface="Wingdings" pitchFamily="2" charset="2"/>
              </a:rPr>
              <a:t> </a:t>
            </a:r>
            <a:r>
              <a:rPr lang="en-IN" b="1" dirty="0" smtClean="0">
                <a:solidFill>
                  <a:srgbClr val="00B0F0"/>
                </a:solidFill>
              </a:rPr>
              <a:t>add: (x: </a:t>
            </a:r>
            <a:r>
              <a:rPr lang="en-IN" b="1" dirty="0" err="1" smtClean="0">
                <a:solidFill>
                  <a:srgbClr val="00B0F0"/>
                </a:solidFill>
              </a:rPr>
              <a:t>Int</a:t>
            </a:r>
            <a:r>
              <a:rPr lang="en-IN" b="1" dirty="0" smtClean="0">
                <a:solidFill>
                  <a:srgbClr val="00B0F0"/>
                </a:solidFill>
              </a:rPr>
              <a:t>, y: </a:t>
            </a:r>
            <a:r>
              <a:rPr lang="en-IN" b="1" dirty="0" err="1" smtClean="0">
                <a:solidFill>
                  <a:srgbClr val="00B0F0"/>
                </a:solidFill>
              </a:rPr>
              <a:t>Int</a:t>
            </a:r>
            <a:r>
              <a:rPr lang="en-IN" b="1" dirty="0" smtClean="0">
                <a:solidFill>
                  <a:srgbClr val="00B0F0"/>
                </a:solidFill>
              </a:rPr>
              <a:t>)</a:t>
            </a:r>
            <a:r>
              <a:rPr lang="en-IN" b="1" dirty="0" err="1" smtClean="0">
                <a:solidFill>
                  <a:srgbClr val="00B0F0"/>
                </a:solidFill>
              </a:rPr>
              <a:t>Int</a:t>
            </a:r>
            <a:endParaRPr lang="en-IN" b="1" dirty="0" smtClean="0">
              <a:solidFill>
                <a:srgbClr val="00B0F0"/>
              </a:solidFill>
            </a:endParaRPr>
          </a:p>
          <a:p>
            <a:pPr marL="822960" lvl="1" indent="-256032">
              <a:lnSpc>
                <a:spcPct val="80000"/>
              </a:lnSpc>
              <a:spcBef>
                <a:spcPts val="400"/>
              </a:spcBef>
              <a:buClr>
                <a:schemeClr val="accent1"/>
              </a:buClr>
              <a:buSzPct val="68000"/>
            </a:pPr>
            <a:endParaRPr lang="en-IN" dirty="0" smtClean="0"/>
          </a:p>
          <a:p>
            <a:pPr marL="365760" indent="-256032">
              <a:lnSpc>
                <a:spcPct val="80000"/>
              </a:lnSpc>
              <a:spcBef>
                <a:spcPts val="400"/>
              </a:spcBef>
              <a:buClr>
                <a:schemeClr val="accent1"/>
              </a:buClr>
              <a:buSzPct val="68000"/>
              <a:buFont typeface="Wingdings 3"/>
              <a:buChar char=""/>
            </a:pPr>
            <a:r>
              <a:rPr lang="en-IN" sz="1700" b="1" u="sng" dirty="0" smtClean="0"/>
              <a:t>Double as arguments :</a:t>
            </a:r>
          </a:p>
          <a:p>
            <a:pPr marL="822960" lvl="1" indent="-256032">
              <a:lnSpc>
                <a:spcPct val="80000"/>
              </a:lnSpc>
              <a:spcBef>
                <a:spcPts val="400"/>
              </a:spcBef>
              <a:buClr>
                <a:schemeClr val="accent1"/>
              </a:buClr>
              <a:buSzPct val="68000"/>
              <a:buFont typeface="Wingdings 3"/>
              <a:buChar char=""/>
            </a:pPr>
            <a:r>
              <a:rPr lang="en-IN" dirty="0" smtClean="0"/>
              <a:t>def add(x:Double,y:Double) ={</a:t>
            </a:r>
            <a:r>
              <a:rPr lang="en-IN" dirty="0" err="1" smtClean="0"/>
              <a:t>x+y</a:t>
            </a:r>
            <a:r>
              <a:rPr lang="en-IN" dirty="0" smtClean="0"/>
              <a:t>} </a:t>
            </a:r>
            <a:r>
              <a:rPr lang="en-IN" dirty="0" smtClean="0">
                <a:sym typeface="Wingdings" pitchFamily="2" charset="2"/>
              </a:rPr>
              <a:t> </a:t>
            </a:r>
            <a:r>
              <a:rPr lang="fr-FR" b="1" dirty="0" err="1" smtClean="0">
                <a:solidFill>
                  <a:srgbClr val="00B0F0"/>
                </a:solidFill>
              </a:rPr>
              <a:t>add</a:t>
            </a:r>
            <a:r>
              <a:rPr lang="fr-FR" b="1" dirty="0" smtClean="0">
                <a:solidFill>
                  <a:srgbClr val="00B0F0"/>
                </a:solidFill>
              </a:rPr>
              <a:t>:(</a:t>
            </a:r>
            <a:r>
              <a:rPr lang="fr-FR" b="1" dirty="0" err="1" smtClean="0">
                <a:solidFill>
                  <a:srgbClr val="00B0F0"/>
                </a:solidFill>
              </a:rPr>
              <a:t>x:Double</a:t>
            </a:r>
            <a:r>
              <a:rPr lang="fr-FR" b="1" dirty="0" smtClean="0">
                <a:solidFill>
                  <a:srgbClr val="00B0F0"/>
                </a:solidFill>
              </a:rPr>
              <a:t>,</a:t>
            </a:r>
            <a:r>
              <a:rPr lang="fr-FR" b="1" dirty="0" err="1" smtClean="0">
                <a:solidFill>
                  <a:srgbClr val="00B0F0"/>
                </a:solidFill>
              </a:rPr>
              <a:t>y:Double</a:t>
            </a:r>
            <a:r>
              <a:rPr lang="fr-FR" b="1" dirty="0" smtClean="0">
                <a:solidFill>
                  <a:srgbClr val="00B0F0"/>
                </a:solidFill>
              </a:rPr>
              <a:t>)Double</a:t>
            </a:r>
          </a:p>
          <a:p>
            <a:endParaRPr lang="fr-FR" dirty="0" smtClean="0"/>
          </a:p>
          <a:p>
            <a:pPr marL="365760" indent="-256032">
              <a:lnSpc>
                <a:spcPct val="80000"/>
              </a:lnSpc>
              <a:spcBef>
                <a:spcPts val="400"/>
              </a:spcBef>
              <a:buClr>
                <a:schemeClr val="accent1"/>
              </a:buClr>
              <a:buSzPct val="68000"/>
              <a:buFont typeface="Wingdings 3"/>
              <a:buChar char=""/>
            </a:pPr>
            <a:r>
              <a:rPr lang="en-IN" sz="1700" b="1" u="sng" dirty="0" smtClean="0"/>
              <a:t>Function with no return type:</a:t>
            </a:r>
          </a:p>
          <a:p>
            <a:pPr marL="822960" lvl="1" indent="-256032">
              <a:lnSpc>
                <a:spcPct val="80000"/>
              </a:lnSpc>
              <a:spcBef>
                <a:spcPts val="400"/>
              </a:spcBef>
              <a:buClr>
                <a:schemeClr val="accent1"/>
              </a:buClr>
              <a:buSzPct val="68000"/>
              <a:buFont typeface="Wingdings 3"/>
              <a:buChar char=""/>
            </a:pPr>
            <a:r>
              <a:rPr lang="en-IN" dirty="0" smtClean="0"/>
              <a:t>def </a:t>
            </a:r>
            <a:r>
              <a:rPr lang="en-IN" dirty="0" err="1" smtClean="0"/>
              <a:t>printAdd</a:t>
            </a:r>
            <a:r>
              <a:rPr lang="en-IN" dirty="0" smtClean="0"/>
              <a:t>(x:Int,y:Int){</a:t>
            </a:r>
            <a:r>
              <a:rPr lang="en-IN" dirty="0" err="1" smtClean="0"/>
              <a:t>println</a:t>
            </a:r>
            <a:r>
              <a:rPr lang="en-IN" dirty="0" smtClean="0"/>
              <a:t>(</a:t>
            </a:r>
            <a:r>
              <a:rPr lang="en-IN" dirty="0" err="1" smtClean="0"/>
              <a:t>x+y</a:t>
            </a:r>
            <a:r>
              <a:rPr lang="en-IN" dirty="0" smtClean="0"/>
              <a:t>)} </a:t>
            </a:r>
            <a:r>
              <a:rPr lang="en-IN" dirty="0" smtClean="0">
                <a:sym typeface="Wingdings" pitchFamily="2" charset="2"/>
              </a:rPr>
              <a:t> </a:t>
            </a:r>
            <a:r>
              <a:rPr lang="en-IN" b="1" dirty="0" err="1" smtClean="0">
                <a:solidFill>
                  <a:srgbClr val="00B0F0"/>
                </a:solidFill>
              </a:rPr>
              <a:t>printAdd</a:t>
            </a:r>
            <a:r>
              <a:rPr lang="en-IN" b="1" dirty="0" smtClean="0">
                <a:solidFill>
                  <a:srgbClr val="00B0F0"/>
                </a:solidFill>
              </a:rPr>
              <a:t>:(x:Int, y:Int)Unit</a:t>
            </a:r>
          </a:p>
          <a:p>
            <a:pPr>
              <a:buNone/>
            </a:pPr>
            <a:endParaRPr lang="en-IN" dirty="0" smtClean="0"/>
          </a:p>
          <a:p>
            <a:pPr marL="365760" indent="-256032">
              <a:lnSpc>
                <a:spcPct val="80000"/>
              </a:lnSpc>
              <a:spcBef>
                <a:spcPts val="400"/>
              </a:spcBef>
              <a:buClr>
                <a:schemeClr val="accent1"/>
              </a:buClr>
              <a:buSzPct val="68000"/>
              <a:buFont typeface="Wingdings 3"/>
              <a:buChar char=""/>
            </a:pPr>
            <a:r>
              <a:rPr lang="en-IN" sz="1700" b="1" u="sng" dirty="0" smtClean="0"/>
              <a:t>Function with Unit return type:</a:t>
            </a:r>
          </a:p>
          <a:p>
            <a:pPr marL="822960" lvl="1" indent="-256032">
              <a:lnSpc>
                <a:spcPct val="80000"/>
              </a:lnSpc>
              <a:spcBef>
                <a:spcPts val="400"/>
              </a:spcBef>
              <a:buClr>
                <a:schemeClr val="accent1"/>
              </a:buClr>
              <a:buSzPct val="68000"/>
              <a:buFont typeface="Wingdings 3"/>
              <a:buChar char=""/>
            </a:pPr>
            <a:r>
              <a:rPr lang="fr-FR" dirty="0" err="1" smtClean="0"/>
              <a:t>def</a:t>
            </a:r>
            <a:r>
              <a:rPr lang="fr-FR" dirty="0" smtClean="0"/>
              <a:t> </a:t>
            </a:r>
            <a:r>
              <a:rPr lang="fr-FR" dirty="0" err="1" smtClean="0"/>
              <a:t>printAdd</a:t>
            </a:r>
            <a:r>
              <a:rPr lang="fr-FR" dirty="0" smtClean="0"/>
              <a:t>(</a:t>
            </a:r>
            <a:r>
              <a:rPr lang="fr-FR" dirty="0" err="1" smtClean="0"/>
              <a:t>x:Double</a:t>
            </a:r>
            <a:r>
              <a:rPr lang="fr-FR" dirty="0" smtClean="0"/>
              <a:t>,</a:t>
            </a:r>
            <a:r>
              <a:rPr lang="fr-FR" dirty="0" err="1" smtClean="0"/>
              <a:t>y:Double</a:t>
            </a:r>
            <a:r>
              <a:rPr lang="fr-FR" dirty="0" smtClean="0"/>
              <a:t>):Unit ={</a:t>
            </a:r>
            <a:r>
              <a:rPr lang="en-IN" dirty="0" err="1" smtClean="0"/>
              <a:t>println</a:t>
            </a:r>
            <a:r>
              <a:rPr lang="en-IN" dirty="0" smtClean="0"/>
              <a:t>(</a:t>
            </a:r>
            <a:r>
              <a:rPr lang="en-IN" dirty="0" err="1" smtClean="0"/>
              <a:t>x+y</a:t>
            </a:r>
            <a:r>
              <a:rPr lang="en-IN" dirty="0" smtClean="0"/>
              <a:t>)} </a:t>
            </a:r>
            <a:r>
              <a:rPr lang="en-IN" dirty="0" smtClean="0">
                <a:sym typeface="Wingdings" pitchFamily="2" charset="2"/>
              </a:rPr>
              <a:t> </a:t>
            </a:r>
            <a:r>
              <a:rPr lang="en-IN" b="1" dirty="0" err="1" smtClean="0">
                <a:solidFill>
                  <a:srgbClr val="00B0F0"/>
                </a:solidFill>
              </a:rPr>
              <a:t>printAdd</a:t>
            </a:r>
            <a:r>
              <a:rPr lang="en-IN" b="1" dirty="0" smtClean="0">
                <a:solidFill>
                  <a:srgbClr val="00B0F0"/>
                </a:solidFill>
              </a:rPr>
              <a:t>: 						(x: Double, y: Double)Unit</a:t>
            </a:r>
          </a:p>
          <a:p>
            <a:pPr marL="822960" lvl="1" indent="-256032">
              <a:lnSpc>
                <a:spcPct val="80000"/>
              </a:lnSpc>
              <a:spcBef>
                <a:spcPts val="400"/>
              </a:spcBef>
              <a:buClr>
                <a:schemeClr val="accent1"/>
              </a:buClr>
              <a:buSzPct val="68000"/>
            </a:pPr>
            <a:endParaRPr lang="en-IN" b="1" dirty="0" smtClean="0">
              <a:solidFill>
                <a:srgbClr val="00B0F0"/>
              </a:solidFill>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smtClean="0"/>
              <a:t>while (Boolean Expression) { Expression }</a:t>
            </a:r>
          </a:p>
          <a:p>
            <a:r>
              <a:rPr lang="en-IN" sz="1800" dirty="0" smtClean="0"/>
              <a:t>do { Expression } while (Boolean Expression)</a:t>
            </a:r>
          </a:p>
          <a:p>
            <a:pPr lvl="1"/>
            <a:r>
              <a:rPr lang="en-IN" sz="1800" b="1" dirty="0" err="1" smtClean="0"/>
              <a:t>scala</a:t>
            </a:r>
            <a:r>
              <a:rPr lang="en-IN" sz="1800" b="1" dirty="0" smtClean="0"/>
              <a:t>&gt; </a:t>
            </a:r>
            <a:r>
              <a:rPr lang="en-IN" sz="1800" b="1" dirty="0" err="1" smtClean="0"/>
              <a:t>var</a:t>
            </a:r>
            <a:r>
              <a:rPr lang="en-IN" sz="1800" b="1" dirty="0" smtClean="0"/>
              <a:t> </a:t>
            </a:r>
            <a:r>
              <a:rPr lang="en-IN" sz="1800" b="1" dirty="0" err="1" smtClean="0"/>
              <a:t>i</a:t>
            </a:r>
            <a:r>
              <a:rPr lang="en-IN" sz="1800" b="1" dirty="0" smtClean="0"/>
              <a:t>=0;</a:t>
            </a:r>
          </a:p>
          <a:p>
            <a:pPr lvl="1">
              <a:buNone/>
            </a:pPr>
            <a:r>
              <a:rPr lang="en-IN" sz="1800" b="1" dirty="0" smtClean="0"/>
              <a:t>	</a:t>
            </a:r>
            <a:r>
              <a:rPr lang="en-IN" sz="1800" b="1" dirty="0" err="1" smtClean="0"/>
              <a:t>i</a:t>
            </a:r>
            <a:r>
              <a:rPr lang="en-IN" sz="1800" b="1" dirty="0" smtClean="0"/>
              <a:t>: </a:t>
            </a:r>
            <a:r>
              <a:rPr lang="en-IN" sz="1800" b="1" dirty="0" err="1" smtClean="0"/>
              <a:t>Int</a:t>
            </a:r>
            <a:r>
              <a:rPr lang="en-IN" sz="1800" b="1" dirty="0" smtClean="0"/>
              <a:t> = 0</a:t>
            </a:r>
          </a:p>
          <a:p>
            <a:pPr lvl="1">
              <a:buNone/>
            </a:pPr>
            <a:r>
              <a:rPr lang="en-IN" sz="1800" b="1" dirty="0" smtClean="0"/>
              <a:t>	</a:t>
            </a:r>
            <a:r>
              <a:rPr lang="en-IN" sz="1800" b="1" dirty="0" err="1" smtClean="0"/>
              <a:t>scala</a:t>
            </a:r>
            <a:r>
              <a:rPr lang="en-IN" sz="1800" b="1" dirty="0" smtClean="0"/>
              <a:t>&gt; while(</a:t>
            </a:r>
            <a:r>
              <a:rPr lang="en-IN" sz="1800" b="1" dirty="0" err="1" smtClean="0"/>
              <a:t>i</a:t>
            </a:r>
            <a:r>
              <a:rPr lang="en-IN" sz="1800" b="1" dirty="0" smtClean="0"/>
              <a:t>&lt;10){</a:t>
            </a:r>
          </a:p>
          <a:p>
            <a:pPr lvl="1">
              <a:buNone/>
            </a:pPr>
            <a:r>
              <a:rPr lang="en-IN" sz="1800" b="1" dirty="0" smtClean="0"/>
              <a:t>	| </a:t>
            </a:r>
            <a:r>
              <a:rPr lang="en-IN" sz="1800" b="1" dirty="0" err="1" smtClean="0"/>
              <a:t>i</a:t>
            </a:r>
            <a:r>
              <a:rPr lang="en-IN" sz="1800" b="1" dirty="0" smtClean="0"/>
              <a:t>+=1;</a:t>
            </a:r>
          </a:p>
          <a:p>
            <a:pPr lvl="1">
              <a:buNone/>
            </a:pPr>
            <a:r>
              <a:rPr lang="en-IN" sz="1800" b="1" dirty="0" smtClean="0"/>
              <a:t>	| print(</a:t>
            </a:r>
            <a:r>
              <a:rPr lang="en-IN" sz="1800" b="1" dirty="0" err="1" smtClean="0"/>
              <a:t>i</a:t>
            </a:r>
            <a:r>
              <a:rPr lang="en-IN" sz="1800" b="1" dirty="0" smtClean="0"/>
              <a:t>+" ")</a:t>
            </a:r>
          </a:p>
          <a:p>
            <a:pPr lvl="1">
              <a:buNone/>
            </a:pPr>
            <a:r>
              <a:rPr lang="en-IN" sz="1800" b="1" dirty="0" smtClean="0"/>
              <a:t>	| }</a:t>
            </a:r>
          </a:p>
          <a:p>
            <a:pPr lvl="1"/>
            <a:r>
              <a:rPr lang="en-IN" sz="1800" b="1" dirty="0" smtClean="0"/>
              <a:t>1 2 3 4 5 6 7 8 9 10</a:t>
            </a:r>
          </a:p>
          <a:p>
            <a:pPr>
              <a:buNone/>
            </a:pPr>
            <a:endParaRPr lang="en-IN" sz="1800" dirty="0"/>
          </a:p>
        </p:txBody>
      </p:sp>
      <p:sp>
        <p:nvSpPr>
          <p:cNvPr id="3" name="Title 2"/>
          <p:cNvSpPr>
            <a:spLocks noGrp="1"/>
          </p:cNvSpPr>
          <p:nvPr>
            <p:ph type="title"/>
          </p:nvPr>
        </p:nvSpPr>
        <p:spPr/>
        <p:txBody>
          <a:bodyPr/>
          <a:lstStyle/>
          <a:p>
            <a:r>
              <a:rPr lang="en-IN" dirty="0" smtClean="0"/>
              <a:t>While Loop</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for (Iterations and Conditions)</a:t>
            </a:r>
          </a:p>
          <a:p>
            <a:r>
              <a:rPr lang="en-IN" b="1" dirty="0" err="1" smtClean="0"/>
              <a:t>val</a:t>
            </a:r>
            <a:r>
              <a:rPr lang="en-IN" b="1" dirty="0" smtClean="0"/>
              <a:t> books = List("Beginning </a:t>
            </a:r>
            <a:r>
              <a:rPr lang="en-IN" b="1" dirty="0" err="1" smtClean="0"/>
              <a:t>Scala</a:t>
            </a:r>
            <a:r>
              <a:rPr lang="en-IN" b="1" dirty="0" smtClean="0"/>
              <a:t>", "Beginning Groovy",</a:t>
            </a:r>
          </a:p>
          <a:p>
            <a:r>
              <a:rPr lang="en-IN" dirty="0" smtClean="0"/>
              <a:t>"Beginning Java", "</a:t>
            </a:r>
            <a:r>
              <a:rPr lang="en-IN" dirty="0" err="1" smtClean="0"/>
              <a:t>Scala</a:t>
            </a:r>
            <a:r>
              <a:rPr lang="en-IN" dirty="0" smtClean="0"/>
              <a:t> in easy steps", "</a:t>
            </a:r>
            <a:r>
              <a:rPr lang="en-IN" dirty="0" err="1" smtClean="0"/>
              <a:t>Scala</a:t>
            </a:r>
            <a:r>
              <a:rPr lang="en-IN" dirty="0" smtClean="0"/>
              <a:t> in 24 hours")</a:t>
            </a:r>
          </a:p>
          <a:p>
            <a:r>
              <a:rPr lang="en-IN" b="1" dirty="0" smtClean="0"/>
              <a:t>for (book&lt;-books)</a:t>
            </a:r>
          </a:p>
          <a:p>
            <a:r>
              <a:rPr lang="en-IN" dirty="0" err="1" smtClean="0"/>
              <a:t>println</a:t>
            </a:r>
            <a:r>
              <a:rPr lang="en-IN" dirty="0" smtClean="0"/>
              <a:t>(book)</a:t>
            </a:r>
          </a:p>
          <a:p>
            <a:r>
              <a:rPr lang="en-IN" b="1" dirty="0" err="1" smtClean="0"/>
              <a:t>var</a:t>
            </a:r>
            <a:r>
              <a:rPr lang="en-IN" b="1" dirty="0" smtClean="0"/>
              <a:t> </a:t>
            </a:r>
            <a:r>
              <a:rPr lang="en-IN" b="1" dirty="0" err="1" smtClean="0"/>
              <a:t>scalabooks</a:t>
            </a:r>
            <a:r>
              <a:rPr lang="en-IN" b="1" dirty="0" smtClean="0"/>
              <a:t> = for{ book &lt;-books if</a:t>
            </a:r>
          </a:p>
          <a:p>
            <a:r>
              <a:rPr lang="en-IN" dirty="0" err="1" smtClean="0"/>
              <a:t>book.contains</a:t>
            </a:r>
            <a:r>
              <a:rPr lang="en-IN" dirty="0" smtClean="0"/>
              <a:t>("</a:t>
            </a:r>
            <a:r>
              <a:rPr lang="en-IN" dirty="0" err="1" smtClean="0"/>
              <a:t>Scala</a:t>
            </a:r>
            <a:r>
              <a:rPr lang="en-IN" dirty="0" smtClean="0"/>
              <a:t>") }</a:t>
            </a:r>
            <a:r>
              <a:rPr lang="en-IN" b="1" dirty="0" smtClean="0"/>
              <a:t>yield book</a:t>
            </a:r>
          </a:p>
          <a:p>
            <a:r>
              <a:rPr lang="en-IN" b="1" dirty="0" smtClean="0"/>
              <a:t>for(book&lt;-books if </a:t>
            </a:r>
            <a:r>
              <a:rPr lang="en-IN" b="1" dirty="0" err="1" smtClean="0"/>
              <a:t>book.contains</a:t>
            </a:r>
            <a:r>
              <a:rPr lang="en-IN" b="1" dirty="0" smtClean="0"/>
              <a:t>("</a:t>
            </a:r>
            <a:r>
              <a:rPr lang="en-IN" b="1" dirty="0" err="1" smtClean="0"/>
              <a:t>Scala</a:t>
            </a:r>
            <a:r>
              <a:rPr lang="en-IN" b="1" dirty="0" smtClean="0"/>
              <a:t>") )</a:t>
            </a:r>
          </a:p>
          <a:p>
            <a:r>
              <a:rPr lang="en-IN" dirty="0" err="1" smtClean="0"/>
              <a:t>println</a:t>
            </a:r>
            <a:r>
              <a:rPr lang="en-IN" dirty="0" smtClean="0"/>
              <a:t>(book)</a:t>
            </a:r>
            <a:endParaRPr lang="en-IN" dirty="0"/>
          </a:p>
        </p:txBody>
      </p:sp>
      <p:sp>
        <p:nvSpPr>
          <p:cNvPr id="3" name="Title 2"/>
          <p:cNvSpPr>
            <a:spLocks noGrp="1"/>
          </p:cNvSpPr>
          <p:nvPr>
            <p:ph type="title"/>
          </p:nvPr>
        </p:nvSpPr>
        <p:spPr/>
        <p:txBody>
          <a:bodyPr/>
          <a:lstStyle/>
          <a:p>
            <a:r>
              <a:rPr lang="en-IN" dirty="0" smtClean="0"/>
              <a:t>For Loop</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err="1" smtClean="0"/>
              <a:t>foreach</a:t>
            </a:r>
            <a:r>
              <a:rPr lang="en-IN" dirty="0" smtClean="0"/>
              <a:t> (Conditions)</a:t>
            </a:r>
          </a:p>
          <a:p>
            <a:r>
              <a:rPr lang="en-IN" dirty="0" err="1" smtClean="0"/>
              <a:t>scala</a:t>
            </a:r>
            <a:r>
              <a:rPr lang="en-IN" dirty="0" smtClean="0"/>
              <a:t>&gt; </a:t>
            </a:r>
            <a:r>
              <a:rPr lang="en-IN" b="1" dirty="0" err="1" smtClean="0"/>
              <a:t>val</a:t>
            </a:r>
            <a:r>
              <a:rPr lang="en-IN" b="1" dirty="0" smtClean="0"/>
              <a:t> list = List("</a:t>
            </a:r>
            <a:r>
              <a:rPr lang="en-IN" b="1" dirty="0" err="1" smtClean="0"/>
              <a:t>Human","Dog","Cat</a:t>
            </a:r>
            <a:r>
              <a:rPr lang="en-IN" b="1" dirty="0" smtClean="0"/>
              <a:t>")</a:t>
            </a:r>
          </a:p>
          <a:p>
            <a:r>
              <a:rPr lang="en-IN" i="1" dirty="0" smtClean="0"/>
              <a:t>list: List[</a:t>
            </a:r>
            <a:r>
              <a:rPr lang="en-IN" b="1" i="1" dirty="0" smtClean="0"/>
              <a:t>String] = List(Human, Dog, Cat)</a:t>
            </a:r>
          </a:p>
          <a:p>
            <a:r>
              <a:rPr lang="en-IN" dirty="0" err="1" smtClean="0"/>
              <a:t>scala</a:t>
            </a:r>
            <a:r>
              <a:rPr lang="en-IN" dirty="0" smtClean="0"/>
              <a:t>&gt; </a:t>
            </a:r>
            <a:r>
              <a:rPr lang="en-IN" dirty="0" err="1" smtClean="0"/>
              <a:t>list.foreach</a:t>
            </a:r>
            <a:r>
              <a:rPr lang="en-IN" dirty="0" smtClean="0"/>
              <a:t>((</a:t>
            </a:r>
            <a:r>
              <a:rPr lang="en-IN" i="1" dirty="0" smtClean="0"/>
              <a:t>s : String) =&gt; </a:t>
            </a:r>
            <a:r>
              <a:rPr lang="en-IN" i="1" dirty="0" err="1" smtClean="0"/>
              <a:t>println</a:t>
            </a:r>
            <a:r>
              <a:rPr lang="en-IN" i="1" dirty="0" smtClean="0"/>
              <a:t>(s))</a:t>
            </a:r>
          </a:p>
          <a:p>
            <a:pPr lvl="2"/>
            <a:r>
              <a:rPr lang="en-IN" dirty="0" smtClean="0"/>
              <a:t>Human</a:t>
            </a:r>
          </a:p>
          <a:p>
            <a:pPr lvl="2"/>
            <a:r>
              <a:rPr lang="en-IN" dirty="0" smtClean="0"/>
              <a:t>Dog</a:t>
            </a:r>
          </a:p>
          <a:p>
            <a:pPr lvl="2"/>
            <a:r>
              <a:rPr lang="en-IN" dirty="0" smtClean="0"/>
              <a:t>Cat</a:t>
            </a:r>
          </a:p>
          <a:p>
            <a:r>
              <a:rPr lang="en-IN" dirty="0" err="1" smtClean="0"/>
              <a:t>scala</a:t>
            </a:r>
            <a:r>
              <a:rPr lang="en-IN" dirty="0" smtClean="0"/>
              <a:t>&gt; </a:t>
            </a:r>
            <a:r>
              <a:rPr lang="en-IN" dirty="0" err="1" smtClean="0"/>
              <a:t>list.foreach</a:t>
            </a:r>
            <a:r>
              <a:rPr lang="en-IN" dirty="0" smtClean="0"/>
              <a:t>(s =&gt; </a:t>
            </a:r>
            <a:r>
              <a:rPr lang="en-IN" dirty="0" err="1" smtClean="0"/>
              <a:t>println</a:t>
            </a:r>
            <a:r>
              <a:rPr lang="en-IN" dirty="0" smtClean="0"/>
              <a:t>(s))</a:t>
            </a:r>
          </a:p>
          <a:p>
            <a:pPr lvl="2"/>
            <a:r>
              <a:rPr lang="en-IN" dirty="0" smtClean="0"/>
              <a:t>Human</a:t>
            </a:r>
          </a:p>
          <a:p>
            <a:pPr lvl="2"/>
            <a:r>
              <a:rPr lang="en-IN" dirty="0" smtClean="0"/>
              <a:t>Dog</a:t>
            </a:r>
          </a:p>
          <a:p>
            <a:pPr lvl="2"/>
            <a:r>
              <a:rPr lang="en-IN" dirty="0" smtClean="0"/>
              <a:t>Cat</a:t>
            </a:r>
          </a:p>
          <a:p>
            <a:r>
              <a:rPr lang="en-IN" dirty="0" err="1" smtClean="0"/>
              <a:t>scala</a:t>
            </a:r>
            <a:r>
              <a:rPr lang="en-IN" dirty="0" smtClean="0"/>
              <a:t>&gt; </a:t>
            </a:r>
            <a:r>
              <a:rPr lang="en-IN" dirty="0" err="1" smtClean="0"/>
              <a:t>list.foreach</a:t>
            </a:r>
            <a:r>
              <a:rPr lang="en-IN" dirty="0" smtClean="0"/>
              <a:t>(</a:t>
            </a:r>
            <a:r>
              <a:rPr lang="en-IN" dirty="0" err="1" smtClean="0"/>
              <a:t>println</a:t>
            </a:r>
            <a:r>
              <a:rPr lang="en-IN" dirty="0" smtClean="0"/>
              <a:t>)</a:t>
            </a:r>
          </a:p>
          <a:p>
            <a:pPr lvl="2"/>
            <a:r>
              <a:rPr lang="en-IN" dirty="0" smtClean="0"/>
              <a:t>Human</a:t>
            </a:r>
          </a:p>
          <a:p>
            <a:pPr lvl="2"/>
            <a:r>
              <a:rPr lang="en-IN" dirty="0" smtClean="0"/>
              <a:t>Dog</a:t>
            </a:r>
          </a:p>
          <a:p>
            <a:pPr lvl="2"/>
            <a:r>
              <a:rPr lang="en-IN" dirty="0" smtClean="0"/>
              <a:t>Cat</a:t>
            </a:r>
            <a:endParaRPr lang="en-IN" dirty="0"/>
          </a:p>
        </p:txBody>
      </p:sp>
      <p:sp>
        <p:nvSpPr>
          <p:cNvPr id="3" name="Title 2"/>
          <p:cNvSpPr>
            <a:spLocks noGrp="1"/>
          </p:cNvSpPr>
          <p:nvPr>
            <p:ph type="title"/>
          </p:nvPr>
        </p:nvSpPr>
        <p:spPr/>
        <p:txBody>
          <a:bodyPr/>
          <a:lstStyle/>
          <a:p>
            <a:r>
              <a:rPr lang="en-IN" dirty="0" err="1" smtClean="0"/>
              <a:t>Foreach</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dirty="0" err="1" smtClean="0"/>
              <a:t>scala</a:t>
            </a:r>
            <a:r>
              <a:rPr lang="en-IN" dirty="0" smtClean="0"/>
              <a:t>&gt; </a:t>
            </a:r>
            <a:r>
              <a:rPr lang="en-IN" b="1" dirty="0" smtClean="0"/>
              <a:t>def </a:t>
            </a:r>
            <a:r>
              <a:rPr lang="en-IN" b="1" dirty="0" err="1" smtClean="0"/>
              <a:t>matchChecking</a:t>
            </a:r>
            <a:r>
              <a:rPr lang="en-IN" b="1" dirty="0" smtClean="0"/>
              <a:t>(a:Any):Unit={</a:t>
            </a:r>
          </a:p>
          <a:p>
            <a:pPr lvl="1">
              <a:buNone/>
            </a:pPr>
            <a:r>
              <a:rPr lang="en-IN" dirty="0" smtClean="0"/>
              <a:t>| a </a:t>
            </a:r>
            <a:r>
              <a:rPr lang="en-IN" b="1" dirty="0" smtClean="0"/>
              <a:t>match{</a:t>
            </a:r>
          </a:p>
          <a:p>
            <a:pPr lvl="1">
              <a:buNone/>
            </a:pPr>
            <a:r>
              <a:rPr lang="en-IN" dirty="0" smtClean="0"/>
              <a:t>| </a:t>
            </a:r>
            <a:r>
              <a:rPr lang="en-IN" b="1" dirty="0" smtClean="0"/>
              <a:t>case a:Int =&gt; {</a:t>
            </a:r>
          </a:p>
          <a:p>
            <a:pPr lvl="1">
              <a:buNone/>
            </a:pPr>
            <a:r>
              <a:rPr lang="en-IN" dirty="0" smtClean="0"/>
              <a:t>| </a:t>
            </a:r>
            <a:r>
              <a:rPr lang="en-IN" dirty="0" err="1" smtClean="0"/>
              <a:t>println</a:t>
            </a:r>
            <a:r>
              <a:rPr lang="en-IN" dirty="0" smtClean="0"/>
              <a:t>("One");</a:t>
            </a:r>
          </a:p>
          <a:p>
            <a:pPr lvl="1">
              <a:buNone/>
            </a:pPr>
            <a:r>
              <a:rPr lang="en-IN" dirty="0" smtClean="0"/>
              <a:t>| "</a:t>
            </a:r>
            <a:r>
              <a:rPr lang="en-IN" dirty="0" err="1" smtClean="0"/>
              <a:t>ali</a:t>
            </a:r>
            <a:r>
              <a:rPr lang="en-IN" dirty="0" smtClean="0"/>
              <a:t>"*5;</a:t>
            </a:r>
          </a:p>
          <a:p>
            <a:pPr lvl="1">
              <a:buNone/>
            </a:pPr>
            <a:r>
              <a:rPr lang="en-IN" dirty="0" smtClean="0"/>
              <a:t>| }</a:t>
            </a:r>
          </a:p>
          <a:p>
            <a:pPr lvl="1">
              <a:buNone/>
            </a:pPr>
            <a:r>
              <a:rPr lang="en-IN" dirty="0" smtClean="0"/>
              <a:t>| </a:t>
            </a:r>
            <a:r>
              <a:rPr lang="en-IN" b="1" dirty="0" smtClean="0"/>
              <a:t>case "two" | "One" =&gt; {</a:t>
            </a:r>
          </a:p>
          <a:p>
            <a:pPr lvl="1">
              <a:buNone/>
            </a:pPr>
            <a:r>
              <a:rPr lang="en-IN" dirty="0" smtClean="0"/>
              <a:t>| </a:t>
            </a:r>
            <a:r>
              <a:rPr lang="en-IN" dirty="0" err="1" smtClean="0"/>
              <a:t>println</a:t>
            </a:r>
            <a:r>
              <a:rPr lang="en-IN" dirty="0" smtClean="0"/>
              <a:t>("Two");</a:t>
            </a:r>
          </a:p>
          <a:p>
            <a:pPr lvl="1">
              <a:buNone/>
            </a:pPr>
            <a:r>
              <a:rPr lang="en-IN" dirty="0" smtClean="0"/>
              <a:t>| 2*8;</a:t>
            </a:r>
          </a:p>
          <a:p>
            <a:pPr lvl="1">
              <a:buNone/>
            </a:pPr>
            <a:r>
              <a:rPr lang="en-IN" dirty="0" smtClean="0"/>
              <a:t>| }</a:t>
            </a:r>
          </a:p>
          <a:p>
            <a:pPr lvl="1">
              <a:buNone/>
            </a:pPr>
            <a:r>
              <a:rPr lang="en-IN" dirty="0" smtClean="0"/>
              <a:t>| </a:t>
            </a:r>
            <a:r>
              <a:rPr lang="en-IN" b="1" dirty="0" smtClean="0"/>
              <a:t>case a if a&lt;4.7 =&gt;{</a:t>
            </a:r>
          </a:p>
          <a:p>
            <a:pPr lvl="1">
              <a:buNone/>
            </a:pPr>
            <a:r>
              <a:rPr lang="en-IN" dirty="0" smtClean="0"/>
              <a:t>| </a:t>
            </a:r>
            <a:r>
              <a:rPr lang="en-IN" dirty="0" err="1" smtClean="0"/>
              <a:t>println</a:t>
            </a:r>
            <a:r>
              <a:rPr lang="en-IN" dirty="0" smtClean="0"/>
              <a:t>("four point seven");</a:t>
            </a:r>
          </a:p>
          <a:p>
            <a:pPr lvl="1">
              <a:buNone/>
            </a:pPr>
            <a:r>
              <a:rPr lang="en-IN" dirty="0" smtClean="0"/>
              <a:t>| 3.8*2;</a:t>
            </a:r>
          </a:p>
          <a:p>
            <a:pPr lvl="1">
              <a:buNone/>
            </a:pPr>
            <a:r>
              <a:rPr lang="en-IN" dirty="0" smtClean="0"/>
              <a:t>| }</a:t>
            </a:r>
          </a:p>
          <a:p>
            <a:pPr lvl="1">
              <a:buNone/>
            </a:pPr>
            <a:r>
              <a:rPr lang="en-IN" dirty="0" smtClean="0"/>
              <a:t>| </a:t>
            </a:r>
            <a:r>
              <a:rPr lang="en-IN" b="1" dirty="0" smtClean="0"/>
              <a:t>case _ =&gt; {</a:t>
            </a:r>
          </a:p>
          <a:p>
            <a:pPr lvl="1">
              <a:buNone/>
            </a:pPr>
            <a:r>
              <a:rPr lang="en-IN" dirty="0" smtClean="0"/>
              <a:t>| </a:t>
            </a:r>
            <a:r>
              <a:rPr lang="en-IN" dirty="0" err="1" smtClean="0"/>
              <a:t>println</a:t>
            </a:r>
            <a:r>
              <a:rPr lang="en-IN" dirty="0" smtClean="0"/>
              <a:t>("Recognizing ...");</a:t>
            </a:r>
          </a:p>
          <a:p>
            <a:pPr lvl="1">
              <a:buNone/>
            </a:pPr>
            <a:r>
              <a:rPr lang="en-IN" dirty="0" smtClean="0"/>
              <a:t>| a;</a:t>
            </a:r>
          </a:p>
          <a:p>
            <a:pPr lvl="1">
              <a:buNone/>
            </a:pPr>
            <a:r>
              <a:rPr lang="en-IN" dirty="0" smtClean="0"/>
              <a:t>| }}}</a:t>
            </a:r>
          </a:p>
          <a:p>
            <a:pPr lvl="1">
              <a:buNone/>
            </a:pPr>
            <a:r>
              <a:rPr lang="en-IN" dirty="0" err="1" smtClean="0"/>
              <a:t>matchChecking</a:t>
            </a:r>
            <a:r>
              <a:rPr lang="en-IN" dirty="0" smtClean="0"/>
              <a:t>: (a: Any)</a:t>
            </a:r>
            <a:r>
              <a:rPr lang="en-IN" b="1" dirty="0" smtClean="0"/>
              <a:t>Unit</a:t>
            </a:r>
          </a:p>
          <a:p>
            <a:pPr lvl="1">
              <a:buNone/>
            </a:pPr>
            <a:endParaRPr lang="en-IN" b="1" dirty="0" smtClean="0"/>
          </a:p>
          <a:p>
            <a:r>
              <a:rPr lang="en-IN" b="1" dirty="0" err="1" smtClean="0"/>
              <a:t>matchChecking</a:t>
            </a:r>
            <a:r>
              <a:rPr lang="en-IN" b="1" dirty="0" smtClean="0"/>
              <a:t>(1) </a:t>
            </a:r>
            <a:r>
              <a:rPr lang="en-IN" b="1" dirty="0" smtClean="0">
                <a:sym typeface="Wingdings" pitchFamily="2" charset="2"/>
              </a:rPr>
              <a:t>  one</a:t>
            </a:r>
            <a:endParaRPr lang="en-IN" dirty="0"/>
          </a:p>
        </p:txBody>
      </p:sp>
      <p:sp>
        <p:nvSpPr>
          <p:cNvPr id="3" name="Title 2"/>
          <p:cNvSpPr>
            <a:spLocks noGrp="1"/>
          </p:cNvSpPr>
          <p:nvPr>
            <p:ph type="title"/>
          </p:nvPr>
        </p:nvSpPr>
        <p:spPr/>
        <p:txBody>
          <a:bodyPr/>
          <a:lstStyle/>
          <a:p>
            <a:r>
              <a:rPr lang="en-IN" dirty="0" smtClean="0"/>
              <a:t>Pattern Matching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b="1" dirty="0" smtClean="0"/>
              <a:t>Integral Types:</a:t>
            </a:r>
            <a:r>
              <a:rPr lang="en-IN" sz="1800" dirty="0" smtClean="0"/>
              <a:t> Byte, Short, </a:t>
            </a:r>
            <a:r>
              <a:rPr lang="en-IN" sz="1800" dirty="0" err="1" smtClean="0"/>
              <a:t>Int</a:t>
            </a:r>
            <a:r>
              <a:rPr lang="en-IN" sz="1800" dirty="0" smtClean="0"/>
              <a:t>, Long and Char</a:t>
            </a:r>
          </a:p>
          <a:p>
            <a:r>
              <a:rPr lang="en-IN" sz="1800" b="1" dirty="0" smtClean="0"/>
              <a:t>Numeric Types : </a:t>
            </a:r>
            <a:r>
              <a:rPr lang="en-IN" sz="1800" dirty="0" smtClean="0"/>
              <a:t>Integral + Float, Double</a:t>
            </a:r>
          </a:p>
          <a:p>
            <a:r>
              <a:rPr lang="en-IN" sz="1800" dirty="0" smtClean="0"/>
              <a:t>Other than String, all are packages of </a:t>
            </a:r>
            <a:r>
              <a:rPr lang="en-IN" sz="1800" dirty="0" err="1" smtClean="0"/>
              <a:t>Scala</a:t>
            </a:r>
            <a:endParaRPr lang="en-IN" sz="18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a:p>
        </p:txBody>
      </p:sp>
      <p:sp>
        <p:nvSpPr>
          <p:cNvPr id="3" name="Title 2"/>
          <p:cNvSpPr>
            <a:spLocks noGrp="1"/>
          </p:cNvSpPr>
          <p:nvPr>
            <p:ph type="title"/>
          </p:nvPr>
        </p:nvSpPr>
        <p:spPr/>
        <p:txBody>
          <a:bodyPr/>
          <a:lstStyle/>
          <a:p>
            <a:r>
              <a:rPr lang="en-IN" dirty="0" smtClean="0"/>
              <a:t>Basic Types</a:t>
            </a: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927827" y="2924943"/>
            <a:ext cx="6150333" cy="25922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b="1" dirty="0" smtClean="0"/>
              <a:t>Lazy </a:t>
            </a:r>
            <a:r>
              <a:rPr lang="en-IN" sz="1800" b="1" dirty="0" err="1" smtClean="0"/>
              <a:t>val</a:t>
            </a:r>
            <a:r>
              <a:rPr lang="en-IN" sz="1800" b="1" dirty="0" smtClean="0"/>
              <a:t> vs. </a:t>
            </a:r>
            <a:r>
              <a:rPr lang="en-IN" sz="1800" b="1" dirty="0" err="1" smtClean="0"/>
              <a:t>val</a:t>
            </a:r>
            <a:endParaRPr lang="en-IN" sz="1800" b="1" dirty="0" smtClean="0"/>
          </a:p>
          <a:p>
            <a:r>
              <a:rPr lang="en-IN" sz="1800" dirty="0" smtClean="0"/>
              <a:t>The difference between them is, that a </a:t>
            </a:r>
            <a:r>
              <a:rPr lang="en-IN" sz="1800" dirty="0" err="1" smtClean="0"/>
              <a:t>val</a:t>
            </a:r>
            <a:r>
              <a:rPr lang="en-IN" sz="1800" dirty="0" smtClean="0"/>
              <a:t> is executed when it is defined whereas a lazy </a:t>
            </a:r>
            <a:r>
              <a:rPr lang="en-IN" sz="1800" dirty="0" err="1" smtClean="0"/>
              <a:t>val</a:t>
            </a:r>
            <a:r>
              <a:rPr lang="en-IN" sz="1800" dirty="0" smtClean="0"/>
              <a:t> is executed when it is accessed the first time.</a:t>
            </a:r>
          </a:p>
          <a:p>
            <a:r>
              <a:rPr lang="en-IN" sz="1800" dirty="0" smtClean="0"/>
              <a:t>In contrast to a method (defined with def) a lazy </a:t>
            </a:r>
            <a:r>
              <a:rPr lang="en-IN" sz="1800" dirty="0" err="1" smtClean="0"/>
              <a:t>val</a:t>
            </a:r>
            <a:r>
              <a:rPr lang="en-IN" sz="1800" dirty="0" smtClean="0"/>
              <a:t> is executed once and then never again. This can be useful when an operation takes long time to complete and when it is not sure if it is later used. </a:t>
            </a:r>
          </a:p>
          <a:p>
            <a:r>
              <a:rPr lang="en-IN" sz="1800" dirty="0" smtClean="0"/>
              <a:t>languages (like </a:t>
            </a:r>
            <a:r>
              <a:rPr lang="en-IN" sz="1800" dirty="0" err="1" smtClean="0"/>
              <a:t>Scala</a:t>
            </a:r>
            <a:r>
              <a:rPr lang="en-IN" sz="1800" dirty="0" smtClean="0"/>
              <a:t>) are strict by default, but lazy if explicitly specified for given variables or parameters.</a:t>
            </a:r>
            <a:endParaRPr lang="en-IN" sz="1800" dirty="0"/>
          </a:p>
        </p:txBody>
      </p:sp>
      <p:sp>
        <p:nvSpPr>
          <p:cNvPr id="3" name="Title 2"/>
          <p:cNvSpPr>
            <a:spLocks noGrp="1"/>
          </p:cNvSpPr>
          <p:nvPr>
            <p:ph type="title"/>
          </p:nvPr>
        </p:nvSpPr>
        <p:spPr/>
        <p:txBody>
          <a:bodyPr/>
          <a:lstStyle/>
          <a:p>
            <a:r>
              <a:rPr lang="en-IN" dirty="0" smtClean="0"/>
              <a:t>Lazy </a:t>
            </a:r>
            <a:r>
              <a:rPr lang="en-IN" dirty="0" err="1" smtClean="0"/>
              <a:t>val</a:t>
            </a:r>
            <a:r>
              <a:rPr lang="en-IN" dirty="0" smtClean="0"/>
              <a:t> and Eager Evaluation</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Any Questions?</a:t>
            </a:r>
          </a:p>
          <a:p>
            <a:endParaRPr lang="en-IN" dirty="0" smtClean="0"/>
          </a:p>
          <a:p>
            <a:endParaRPr lang="en-IN" dirty="0" smtClean="0"/>
          </a:p>
          <a:p>
            <a:pPr lvl="8">
              <a:buNone/>
            </a:pPr>
            <a:r>
              <a:rPr lang="en-IN" sz="4400" dirty="0" smtClean="0"/>
              <a:t>THANK YOU</a:t>
            </a:r>
            <a:endParaRPr lang="en-IN"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err="1" smtClean="0">
                <a:latin typeface="Times New Roman" pitchFamily="18" charset="0"/>
                <a:cs typeface="Times New Roman" pitchFamily="18" charset="0"/>
              </a:rPr>
              <a:t>scala</a:t>
            </a:r>
            <a:r>
              <a:rPr lang="en-IN" sz="2000" dirty="0" smtClean="0">
                <a:latin typeface="Times New Roman" pitchFamily="18" charset="0"/>
                <a:cs typeface="Times New Roman" pitchFamily="18" charset="0"/>
              </a:rPr>
              <a:t>&gt;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a:Int=2</a:t>
            </a:r>
          </a:p>
          <a:p>
            <a:r>
              <a:rPr lang="en-IN" sz="2000" i="1" dirty="0" smtClean="0">
                <a:latin typeface="Times New Roman" pitchFamily="18" charset="0"/>
                <a:cs typeface="Times New Roman" pitchFamily="18" charset="0"/>
              </a:rPr>
              <a:t>a: </a:t>
            </a:r>
            <a:r>
              <a:rPr lang="en-IN" sz="2000" i="1" dirty="0" err="1" smtClean="0">
                <a:latin typeface="Times New Roman" pitchFamily="18" charset="0"/>
                <a:cs typeface="Times New Roman" pitchFamily="18" charset="0"/>
              </a:rPr>
              <a:t>Int</a:t>
            </a:r>
            <a:r>
              <a:rPr lang="en-IN" sz="2000" i="1" dirty="0" smtClean="0">
                <a:latin typeface="Times New Roman" pitchFamily="18" charset="0"/>
                <a:cs typeface="Times New Roman" pitchFamily="18" charset="0"/>
              </a:rPr>
              <a:t> = 2</a:t>
            </a:r>
          </a:p>
          <a:p>
            <a:r>
              <a:rPr lang="en-IN" sz="2000" dirty="0" err="1" smtClean="0">
                <a:latin typeface="Times New Roman" pitchFamily="18" charset="0"/>
                <a:cs typeface="Times New Roman" pitchFamily="18" charset="0"/>
              </a:rPr>
              <a:t>scala</a:t>
            </a:r>
            <a:r>
              <a:rPr lang="en-IN" sz="2000" dirty="0" smtClean="0">
                <a:latin typeface="Times New Roman" pitchFamily="18" charset="0"/>
                <a:cs typeface="Times New Roman" pitchFamily="18" charset="0"/>
              </a:rPr>
              <a:t>&gt;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a:Double=2.2</a:t>
            </a:r>
          </a:p>
          <a:p>
            <a:r>
              <a:rPr lang="en-IN" sz="2000" i="1" dirty="0" smtClean="0">
                <a:latin typeface="Times New Roman" pitchFamily="18" charset="0"/>
                <a:cs typeface="Times New Roman" pitchFamily="18" charset="0"/>
              </a:rPr>
              <a:t>a: Double = 2.2</a:t>
            </a:r>
          </a:p>
          <a:p>
            <a:r>
              <a:rPr lang="en-IN" sz="2000" dirty="0" err="1" smtClean="0">
                <a:latin typeface="Times New Roman" pitchFamily="18" charset="0"/>
                <a:cs typeface="Times New Roman" pitchFamily="18" charset="0"/>
              </a:rPr>
              <a:t>scala</a:t>
            </a:r>
            <a:r>
              <a:rPr lang="en-IN" sz="2000" dirty="0" smtClean="0">
                <a:latin typeface="Times New Roman" pitchFamily="18" charset="0"/>
                <a:cs typeface="Times New Roman" pitchFamily="18" charset="0"/>
              </a:rPr>
              <a:t>&gt;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a:Float=2.2f</a:t>
            </a:r>
          </a:p>
          <a:p>
            <a:r>
              <a:rPr lang="en-IN" sz="2000" i="1" dirty="0" smtClean="0">
                <a:latin typeface="Times New Roman" pitchFamily="18" charset="0"/>
                <a:cs typeface="Times New Roman" pitchFamily="18" charset="0"/>
              </a:rPr>
              <a:t>a: Float = 2.2</a:t>
            </a:r>
          </a:p>
          <a:p>
            <a:r>
              <a:rPr lang="en-IN" sz="2000" dirty="0" err="1" smtClean="0">
                <a:latin typeface="Times New Roman" pitchFamily="18" charset="0"/>
                <a:cs typeface="Times New Roman" pitchFamily="18" charset="0"/>
              </a:rPr>
              <a:t>scala</a:t>
            </a:r>
            <a:r>
              <a:rPr lang="en-IN" sz="2000" dirty="0" smtClean="0">
                <a:latin typeface="Times New Roman" pitchFamily="18" charset="0"/>
                <a:cs typeface="Times New Roman" pitchFamily="18" charset="0"/>
              </a:rPr>
              <a:t>&gt;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a:Byte=4</a:t>
            </a:r>
          </a:p>
          <a:p>
            <a:r>
              <a:rPr lang="en-IN" sz="2000" i="1" dirty="0" smtClean="0">
                <a:latin typeface="Times New Roman" pitchFamily="18" charset="0"/>
                <a:cs typeface="Times New Roman" pitchFamily="18" charset="0"/>
              </a:rPr>
              <a:t>a: Byte = 4</a:t>
            </a:r>
          </a:p>
          <a:p>
            <a:r>
              <a:rPr lang="en-IN" sz="2000" dirty="0" err="1" smtClean="0">
                <a:latin typeface="Times New Roman" pitchFamily="18" charset="0"/>
                <a:cs typeface="Times New Roman" pitchFamily="18" charset="0"/>
              </a:rPr>
              <a:t>scala</a:t>
            </a:r>
            <a:r>
              <a:rPr lang="en-IN" sz="2000" dirty="0" smtClean="0">
                <a:latin typeface="Times New Roman" pitchFamily="18" charset="0"/>
                <a:cs typeface="Times New Roman" pitchFamily="18" charset="0"/>
              </a:rPr>
              <a:t>&gt;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a:Boolean=false</a:t>
            </a:r>
          </a:p>
          <a:p>
            <a:r>
              <a:rPr lang="en-IN" sz="2000" i="1" dirty="0" smtClean="0">
                <a:latin typeface="Times New Roman" pitchFamily="18" charset="0"/>
                <a:cs typeface="Times New Roman" pitchFamily="18" charset="0"/>
              </a:rPr>
              <a:t>a: Boolean = false</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0" dirty="0" err="1" smtClean="0"/>
              <a:t>Datatypes</a:t>
            </a:r>
            <a:r>
              <a:rPr lang="en-IN" b="0" dirty="0" smtClean="0"/>
              <a:t> Example</a:t>
            </a:r>
            <a:endParaRPr lang="en-IN"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smtClean="0"/>
              <a:t>Integer Literals, Floating point literals, Character literals, string literals, symbol literals, </a:t>
            </a:r>
            <a:r>
              <a:rPr lang="en-IN" sz="1800" dirty="0" err="1" smtClean="0"/>
              <a:t>boolean</a:t>
            </a:r>
            <a:r>
              <a:rPr lang="en-IN" sz="1800" dirty="0" smtClean="0"/>
              <a:t> literals</a:t>
            </a:r>
          </a:p>
          <a:p>
            <a:pPr lvl="1"/>
            <a:r>
              <a:rPr lang="en-IN" sz="1800" b="1" dirty="0" smtClean="0"/>
              <a:t>Integer Literals </a:t>
            </a:r>
            <a:r>
              <a:rPr lang="en-IN" sz="1800" dirty="0" smtClean="0"/>
              <a:t>: </a:t>
            </a:r>
            <a:r>
              <a:rPr lang="en-IN" sz="1800" dirty="0" err="1" smtClean="0"/>
              <a:t>Int</a:t>
            </a:r>
            <a:r>
              <a:rPr lang="en-IN" sz="1800" dirty="0" smtClean="0"/>
              <a:t>, short, Long, Byte</a:t>
            </a:r>
          </a:p>
          <a:p>
            <a:pPr lvl="1"/>
            <a:r>
              <a:rPr lang="en-IN" sz="1800" b="1" dirty="0" smtClean="0"/>
              <a:t>Floating Point Literals </a:t>
            </a:r>
            <a:r>
              <a:rPr lang="en-IN" sz="1800" dirty="0" smtClean="0"/>
              <a:t>: Float, Double</a:t>
            </a:r>
          </a:p>
          <a:p>
            <a:pPr lvl="1"/>
            <a:r>
              <a:rPr lang="en-IN" sz="1800" b="1" dirty="0" smtClean="0"/>
              <a:t>Character Literals </a:t>
            </a:r>
            <a:r>
              <a:rPr lang="en-IN" sz="1800" dirty="0" smtClean="0"/>
              <a:t>(Enclosed within single</a:t>
            </a:r>
          </a:p>
          <a:p>
            <a:pPr lvl="1">
              <a:buNone/>
            </a:pPr>
            <a:r>
              <a:rPr lang="en-IN" sz="1800" dirty="0" smtClean="0"/>
              <a:t>     quotes)</a:t>
            </a:r>
          </a:p>
          <a:p>
            <a:pPr lvl="1"/>
            <a:r>
              <a:rPr lang="en-IN" sz="1800" b="1" dirty="0" smtClean="0"/>
              <a:t>String Literals</a:t>
            </a:r>
            <a:r>
              <a:rPr lang="en-IN" sz="1800" dirty="0" smtClean="0"/>
              <a:t>(Enclosed within double quotes)</a:t>
            </a:r>
          </a:p>
          <a:p>
            <a:pPr lvl="1"/>
            <a:r>
              <a:rPr lang="en-IN" sz="1800" b="1" dirty="0" smtClean="0"/>
              <a:t>Symbol Literals </a:t>
            </a:r>
            <a:r>
              <a:rPr lang="en-IN" sz="1800" dirty="0" smtClean="0"/>
              <a:t>: </a:t>
            </a:r>
          </a:p>
          <a:p>
            <a:pPr lvl="2"/>
            <a:r>
              <a:rPr lang="en-IN" sz="1800" dirty="0" smtClean="0"/>
              <a:t>A symbol literal is written '</a:t>
            </a:r>
            <a:r>
              <a:rPr lang="en-IN" sz="1800" dirty="0" err="1" smtClean="0"/>
              <a:t>ident</a:t>
            </a:r>
            <a:r>
              <a:rPr lang="en-IN" sz="1800" dirty="0" smtClean="0"/>
              <a:t>, where </a:t>
            </a:r>
            <a:r>
              <a:rPr lang="en-IN" sz="1800" dirty="0" err="1" smtClean="0"/>
              <a:t>ident</a:t>
            </a:r>
            <a:r>
              <a:rPr lang="en-IN" sz="1800" dirty="0" smtClean="0"/>
              <a:t> can be any alphanumeric identifier. Such literals are mapped to instances of the predefined class </a:t>
            </a:r>
            <a:r>
              <a:rPr lang="en-IN" sz="1800" dirty="0" err="1" smtClean="0"/>
              <a:t>scala.Symbol</a:t>
            </a:r>
            <a:r>
              <a:rPr lang="en-IN" sz="1800" dirty="0" smtClean="0"/>
              <a:t>. Specifically, the literal 'cymbal will be expanded by the compiler to a factory method invocation: Symbol("cymbal").</a:t>
            </a:r>
          </a:p>
          <a:p>
            <a:pPr lvl="1"/>
            <a:r>
              <a:rPr lang="en-IN" sz="1800" b="1" dirty="0" smtClean="0"/>
              <a:t>Boolean Literal </a:t>
            </a:r>
            <a:r>
              <a:rPr lang="en-IN" sz="1800" dirty="0" smtClean="0"/>
              <a:t>: Boolean literals (false and true)</a:t>
            </a:r>
          </a:p>
          <a:p>
            <a:pPr lvl="1">
              <a:buNone/>
            </a:pPr>
            <a:endParaRPr lang="en-IN" dirty="0"/>
          </a:p>
        </p:txBody>
      </p:sp>
      <p:sp>
        <p:nvSpPr>
          <p:cNvPr id="3" name="Title 2"/>
          <p:cNvSpPr>
            <a:spLocks noGrp="1"/>
          </p:cNvSpPr>
          <p:nvPr>
            <p:ph type="title"/>
          </p:nvPr>
        </p:nvSpPr>
        <p:spPr/>
        <p:txBody>
          <a:bodyPr/>
          <a:lstStyle/>
          <a:p>
            <a:r>
              <a:rPr lang="en-IN" dirty="0" smtClean="0"/>
              <a:t>Literals</a:t>
            </a:r>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6300192" y="1844824"/>
            <a:ext cx="2016224" cy="156058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u="sng" dirty="0" err="1" smtClean="0"/>
              <a:t>asInstanceOf</a:t>
            </a:r>
            <a:r>
              <a:rPr lang="en-IN" b="1" u="sng" dirty="0" smtClean="0"/>
              <a:t> </a:t>
            </a:r>
            <a:r>
              <a:rPr lang="en-IN" b="1" dirty="0" smtClean="0"/>
              <a:t>: </a:t>
            </a:r>
            <a:r>
              <a:rPr lang="en-IN" dirty="0" smtClean="0"/>
              <a:t>This method is used to cast an instance to desired type:</a:t>
            </a:r>
          </a:p>
          <a:p>
            <a:pPr lvl="1"/>
            <a:r>
              <a:rPr lang="en-IN" dirty="0" err="1" smtClean="0"/>
              <a:t>scala</a:t>
            </a:r>
            <a:r>
              <a:rPr lang="en-IN" dirty="0" smtClean="0"/>
              <a:t>&gt; </a:t>
            </a:r>
            <a:r>
              <a:rPr lang="en-IN" dirty="0" err="1" smtClean="0"/>
              <a:t>var</a:t>
            </a:r>
            <a:r>
              <a:rPr lang="en-IN" dirty="0" smtClean="0"/>
              <a:t> a:Char=(Char)955</a:t>
            </a:r>
            <a:r>
              <a:rPr lang="en-IN" i="1" dirty="0" smtClean="0"/>
              <a:t>//Compile error</a:t>
            </a:r>
          </a:p>
          <a:p>
            <a:pPr lvl="1"/>
            <a:r>
              <a:rPr lang="en-IN" dirty="0" smtClean="0"/>
              <a:t>&lt;console&gt;:1: </a:t>
            </a:r>
            <a:r>
              <a:rPr lang="en-IN" i="1" dirty="0" smtClean="0"/>
              <a:t>error: ';' expected but integer literal found.</a:t>
            </a:r>
          </a:p>
          <a:p>
            <a:pPr lvl="1"/>
            <a:r>
              <a:rPr lang="en-IN" dirty="0" err="1" smtClean="0"/>
              <a:t>var</a:t>
            </a:r>
            <a:r>
              <a:rPr lang="en-IN" dirty="0" smtClean="0"/>
              <a:t> a:Char=(Char)955</a:t>
            </a:r>
            <a:r>
              <a:rPr lang="en-IN" i="1" dirty="0" smtClean="0"/>
              <a:t>//Compile error</a:t>
            </a:r>
          </a:p>
          <a:p>
            <a:pPr lvl="1"/>
            <a:r>
              <a:rPr lang="en-IN" dirty="0" smtClean="0"/>
              <a:t>^</a:t>
            </a:r>
          </a:p>
          <a:p>
            <a:pPr lvl="1"/>
            <a:r>
              <a:rPr lang="en-IN" dirty="0" err="1" smtClean="0"/>
              <a:t>scala</a:t>
            </a:r>
            <a:r>
              <a:rPr lang="en-IN" dirty="0" smtClean="0"/>
              <a:t>&gt; </a:t>
            </a:r>
            <a:r>
              <a:rPr lang="en-IN" dirty="0" err="1" smtClean="0"/>
              <a:t>var</a:t>
            </a:r>
            <a:r>
              <a:rPr lang="en-IN" dirty="0" smtClean="0"/>
              <a:t> a:Int=955</a:t>
            </a:r>
          </a:p>
          <a:p>
            <a:pPr lvl="1"/>
            <a:r>
              <a:rPr lang="en-IN" i="1" dirty="0" smtClean="0"/>
              <a:t>a: </a:t>
            </a:r>
            <a:r>
              <a:rPr lang="en-IN" i="1" dirty="0" err="1" smtClean="0"/>
              <a:t>Int</a:t>
            </a:r>
            <a:r>
              <a:rPr lang="en-IN" i="1" dirty="0" smtClean="0"/>
              <a:t> = 955</a:t>
            </a:r>
          </a:p>
          <a:p>
            <a:pPr lvl="1"/>
            <a:r>
              <a:rPr lang="en-IN" dirty="0" err="1" smtClean="0"/>
              <a:t>scala</a:t>
            </a:r>
            <a:r>
              <a:rPr lang="en-IN" dirty="0" smtClean="0"/>
              <a:t>&gt; </a:t>
            </a:r>
            <a:r>
              <a:rPr lang="en-IN" dirty="0" err="1" smtClean="0"/>
              <a:t>var</a:t>
            </a:r>
            <a:r>
              <a:rPr lang="en-IN" dirty="0" smtClean="0"/>
              <a:t> b=</a:t>
            </a:r>
            <a:r>
              <a:rPr lang="en-IN" dirty="0" err="1" smtClean="0"/>
              <a:t>a.asInstanceOf</a:t>
            </a:r>
            <a:r>
              <a:rPr lang="en-IN" dirty="0" smtClean="0"/>
              <a:t>[Char]</a:t>
            </a:r>
          </a:p>
          <a:p>
            <a:pPr lvl="1"/>
            <a:r>
              <a:rPr lang="en-IN" i="1" dirty="0" smtClean="0"/>
              <a:t>b: Char = </a:t>
            </a:r>
            <a:r>
              <a:rPr lang="el-GR" i="1" dirty="0" smtClean="0"/>
              <a:t>λ</a:t>
            </a:r>
            <a:endParaRPr lang="en-IN" dirty="0"/>
          </a:p>
        </p:txBody>
      </p:sp>
      <p:sp>
        <p:nvSpPr>
          <p:cNvPr id="3" name="Title 2"/>
          <p:cNvSpPr>
            <a:spLocks noGrp="1"/>
          </p:cNvSpPr>
          <p:nvPr>
            <p:ph type="title"/>
          </p:nvPr>
        </p:nvSpPr>
        <p:spPr/>
        <p:txBody>
          <a:bodyPr/>
          <a:lstStyle/>
          <a:p>
            <a:r>
              <a:rPr lang="en-IN" dirty="0" smtClean="0"/>
              <a:t>Casting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Operators are basically just a nice syntax for ordinary method calls.</a:t>
            </a:r>
          </a:p>
          <a:p>
            <a:r>
              <a:rPr lang="en-IN" dirty="0" smtClean="0"/>
              <a:t>1 + 2 really means the same thing as (1).+(2).</a:t>
            </a:r>
          </a:p>
          <a:p>
            <a:pPr lvl="1"/>
            <a:r>
              <a:rPr lang="en-IN" dirty="0" smtClean="0"/>
              <a:t>Arithmetic Operators ( +, -, *, /, %)</a:t>
            </a:r>
          </a:p>
          <a:p>
            <a:pPr lvl="1"/>
            <a:r>
              <a:rPr lang="en-IN" dirty="0" smtClean="0"/>
              <a:t>Relational and Logical Operations (&gt;,&lt;,&lt;=,&gt;=,!)</a:t>
            </a:r>
          </a:p>
          <a:p>
            <a:pPr lvl="1"/>
            <a:r>
              <a:rPr lang="en-IN" smtClean="0"/>
              <a:t>Bitwise Operators ( &amp;,|,^,~)</a:t>
            </a:r>
          </a:p>
          <a:p>
            <a:pPr lvl="1">
              <a:buNone/>
            </a:pPr>
            <a:endParaRPr lang="en-IN" dirty="0" smtClean="0"/>
          </a:p>
          <a:p>
            <a:pPr lvl="1"/>
            <a:endParaRPr lang="en-IN" dirty="0" smtClean="0"/>
          </a:p>
        </p:txBody>
      </p:sp>
      <p:sp>
        <p:nvSpPr>
          <p:cNvPr id="3" name="Title 2"/>
          <p:cNvSpPr>
            <a:spLocks noGrp="1"/>
          </p:cNvSpPr>
          <p:nvPr>
            <p:ph type="title"/>
          </p:nvPr>
        </p:nvSpPr>
        <p:spPr/>
        <p:txBody>
          <a:bodyPr/>
          <a:lstStyle/>
          <a:p>
            <a:r>
              <a:rPr lang="en-IN" dirty="0" smtClean="0"/>
              <a:t>Operators are Methods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err="1" smtClean="0"/>
              <a:t>scala</a:t>
            </a:r>
            <a:r>
              <a:rPr lang="en-IN" dirty="0" smtClean="0"/>
              <a:t>&gt; </a:t>
            </a:r>
            <a:r>
              <a:rPr lang="en-IN" dirty="0" err="1" smtClean="0"/>
              <a:t>var</a:t>
            </a:r>
            <a:r>
              <a:rPr lang="en-IN" dirty="0" smtClean="0"/>
              <a:t> a=955</a:t>
            </a:r>
          </a:p>
          <a:p>
            <a:pPr lvl="1"/>
            <a:r>
              <a:rPr lang="en-IN" i="1" dirty="0" smtClean="0"/>
              <a:t>a: </a:t>
            </a:r>
            <a:r>
              <a:rPr lang="en-IN" i="1" dirty="0" err="1" smtClean="0"/>
              <a:t>Int</a:t>
            </a:r>
            <a:r>
              <a:rPr lang="en-IN" i="1" dirty="0" smtClean="0"/>
              <a:t> = 955</a:t>
            </a:r>
          </a:p>
          <a:p>
            <a:r>
              <a:rPr lang="en-IN" dirty="0" err="1" smtClean="0"/>
              <a:t>scala</a:t>
            </a:r>
            <a:r>
              <a:rPr lang="en-IN" dirty="0" smtClean="0"/>
              <a:t>&gt; import </a:t>
            </a:r>
            <a:r>
              <a:rPr lang="en-IN" dirty="0" err="1" smtClean="0"/>
              <a:t>scala.math</a:t>
            </a:r>
            <a:r>
              <a:rPr lang="en-IN" dirty="0" smtClean="0"/>
              <a:t>._</a:t>
            </a:r>
          </a:p>
          <a:p>
            <a:r>
              <a:rPr lang="en-IN" dirty="0" smtClean="0"/>
              <a:t>import </a:t>
            </a:r>
            <a:r>
              <a:rPr lang="en-IN" dirty="0" err="1" smtClean="0"/>
              <a:t>scala.math</a:t>
            </a:r>
            <a:r>
              <a:rPr lang="en-IN" dirty="0" smtClean="0"/>
              <a:t>._</a:t>
            </a:r>
          </a:p>
          <a:p>
            <a:r>
              <a:rPr lang="en-IN" dirty="0" err="1" smtClean="0"/>
              <a:t>scala</a:t>
            </a:r>
            <a:r>
              <a:rPr lang="en-IN" dirty="0" smtClean="0"/>
              <a:t>&gt; print(a+3)//</a:t>
            </a:r>
            <a:r>
              <a:rPr lang="en-IN" dirty="0" err="1" smtClean="0"/>
              <a:t>a.add</a:t>
            </a:r>
            <a:r>
              <a:rPr lang="en-IN" dirty="0" smtClean="0"/>
              <a:t>(3) add=&gt;+</a:t>
            </a:r>
          </a:p>
          <a:p>
            <a:r>
              <a:rPr lang="en-IN" dirty="0" smtClean="0"/>
              <a:t>958</a:t>
            </a:r>
          </a:p>
          <a:p>
            <a:r>
              <a:rPr lang="en-IN" dirty="0" err="1" smtClean="0"/>
              <a:t>scala</a:t>
            </a:r>
            <a:r>
              <a:rPr lang="en-IN" dirty="0" smtClean="0"/>
              <a:t>&gt; </a:t>
            </a:r>
            <a:r>
              <a:rPr lang="en-IN" dirty="0" err="1" smtClean="0"/>
              <a:t>println</a:t>
            </a:r>
            <a:r>
              <a:rPr lang="en-IN" dirty="0" smtClean="0"/>
              <a:t>(math.sin(4*Pi/3).abs)</a:t>
            </a:r>
          </a:p>
          <a:p>
            <a:r>
              <a:rPr lang="en-IN" dirty="0" smtClean="0"/>
              <a:t>//1)you can import classes 2)=&gt;math.abs(math.sin(4*Pi/3))</a:t>
            </a:r>
          </a:p>
          <a:p>
            <a:r>
              <a:rPr lang="en-IN" dirty="0" smtClean="0"/>
              <a:t>0.8660254037844385</a:t>
            </a:r>
          </a:p>
          <a:p>
            <a:r>
              <a:rPr lang="en-IN" dirty="0" err="1" smtClean="0"/>
              <a:t>scala</a:t>
            </a:r>
            <a:r>
              <a:rPr lang="en-IN" dirty="0" smtClean="0"/>
              <a:t>&gt; if(a==955) | print("lambda")</a:t>
            </a:r>
          </a:p>
          <a:p>
            <a:r>
              <a:rPr lang="en-IN" dirty="0" smtClean="0"/>
              <a:t>Lambda</a:t>
            </a:r>
          </a:p>
          <a:p>
            <a:r>
              <a:rPr lang="en-IN" dirty="0" err="1" smtClean="0"/>
              <a:t>scala</a:t>
            </a:r>
            <a:r>
              <a:rPr lang="en-IN" dirty="0" smtClean="0"/>
              <a:t>&gt; </a:t>
            </a:r>
            <a:r>
              <a:rPr lang="en-IN" dirty="0" err="1" smtClean="0"/>
              <a:t>println</a:t>
            </a:r>
            <a:r>
              <a:rPr lang="en-IN" dirty="0" smtClean="0"/>
              <a:t>("HOLY".&gt;=("EVIL"))</a:t>
            </a:r>
          </a:p>
          <a:p>
            <a:r>
              <a:rPr lang="en-IN" dirty="0" smtClean="0"/>
              <a:t>true</a:t>
            </a:r>
            <a:endParaRPr lang="en-IN" dirty="0"/>
          </a:p>
        </p:txBody>
      </p:sp>
      <p:sp>
        <p:nvSpPr>
          <p:cNvPr id="3" name="Title 2"/>
          <p:cNvSpPr>
            <a:spLocks noGrp="1"/>
          </p:cNvSpPr>
          <p:nvPr>
            <p:ph type="title"/>
          </p:nvPr>
        </p:nvSpPr>
        <p:spPr/>
        <p:txBody>
          <a:bodyPr/>
          <a:lstStyle/>
          <a:p>
            <a:r>
              <a:rPr lang="en-IN" dirty="0" smtClean="0"/>
              <a:t>Operations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435280" cy="5328592"/>
          </a:xfrm>
        </p:spPr>
        <p:txBody>
          <a:bodyPr/>
          <a:lstStyle/>
          <a:p>
            <a:r>
              <a:rPr lang="en-IN" dirty="0" err="1" smtClean="0"/>
              <a:t>Scala</a:t>
            </a:r>
            <a:r>
              <a:rPr lang="en-IN" dirty="0" smtClean="0"/>
              <a:t> has two types of variables : </a:t>
            </a:r>
            <a:r>
              <a:rPr lang="en-IN" dirty="0" err="1" smtClean="0"/>
              <a:t>val</a:t>
            </a:r>
            <a:r>
              <a:rPr lang="en-IN" dirty="0" smtClean="0"/>
              <a:t> and </a:t>
            </a:r>
            <a:r>
              <a:rPr lang="en-IN" dirty="0" err="1" smtClean="0"/>
              <a:t>var</a:t>
            </a:r>
            <a:endParaRPr lang="en-IN" dirty="0" smtClean="0"/>
          </a:p>
          <a:p>
            <a:r>
              <a:rPr lang="en-IN" dirty="0" smtClean="0"/>
              <a:t>A </a:t>
            </a:r>
            <a:r>
              <a:rPr lang="en-IN" dirty="0" err="1" smtClean="0"/>
              <a:t>val</a:t>
            </a:r>
            <a:r>
              <a:rPr lang="en-IN" dirty="0" smtClean="0"/>
              <a:t> is similar to a final variable in Java i.e. it can never be reassigned.</a:t>
            </a:r>
          </a:p>
          <a:p>
            <a:r>
              <a:rPr lang="en-IN" dirty="0" err="1" smtClean="0"/>
              <a:t>Var</a:t>
            </a:r>
            <a:r>
              <a:rPr lang="en-IN" dirty="0" smtClean="0"/>
              <a:t> is a variable which can be reassigned.</a:t>
            </a:r>
          </a:p>
          <a:p>
            <a:endParaRPr lang="en-IN" dirty="0"/>
          </a:p>
        </p:txBody>
      </p:sp>
      <p:sp>
        <p:nvSpPr>
          <p:cNvPr id="3" name="Title 2"/>
          <p:cNvSpPr>
            <a:spLocks noGrp="1"/>
          </p:cNvSpPr>
          <p:nvPr>
            <p:ph type="title"/>
          </p:nvPr>
        </p:nvSpPr>
        <p:spPr/>
        <p:txBody>
          <a:bodyPr/>
          <a:lstStyle/>
          <a:p>
            <a:r>
              <a:rPr lang="en-IN" dirty="0" smtClean="0"/>
              <a:t>Variables</a:t>
            </a: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475656" y="3140968"/>
            <a:ext cx="5904656" cy="3139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IN" dirty="0" err="1" smtClean="0"/>
              <a:t>scala</a:t>
            </a:r>
            <a:r>
              <a:rPr lang="en-IN" dirty="0" smtClean="0"/>
              <a:t>&gt; </a:t>
            </a:r>
            <a:r>
              <a:rPr lang="en-IN" dirty="0" err="1" smtClean="0"/>
              <a:t>var</a:t>
            </a:r>
            <a:r>
              <a:rPr lang="en-IN" dirty="0" smtClean="0"/>
              <a:t> m="wood"</a:t>
            </a:r>
          </a:p>
          <a:p>
            <a:pPr lvl="1"/>
            <a:r>
              <a:rPr lang="en-IN" i="1" dirty="0" smtClean="0"/>
              <a:t>m: String = wood</a:t>
            </a:r>
          </a:p>
          <a:p>
            <a:r>
              <a:rPr lang="en-IN" dirty="0" err="1" smtClean="0"/>
              <a:t>scala</a:t>
            </a:r>
            <a:r>
              <a:rPr lang="en-IN" dirty="0" smtClean="0"/>
              <a:t>&gt; </a:t>
            </a:r>
            <a:r>
              <a:rPr lang="en-IN" dirty="0" err="1" smtClean="0"/>
              <a:t>println</a:t>
            </a:r>
            <a:r>
              <a:rPr lang="en-IN" dirty="0" smtClean="0"/>
              <a:t>(</a:t>
            </a:r>
            <a:r>
              <a:rPr lang="en-IN" dirty="0" err="1" smtClean="0"/>
              <a:t>m.length</a:t>
            </a:r>
            <a:r>
              <a:rPr lang="en-IN" dirty="0" smtClean="0"/>
              <a:t>())</a:t>
            </a:r>
          </a:p>
          <a:p>
            <a:pPr lvl="1"/>
            <a:r>
              <a:rPr lang="en-IN" dirty="0" smtClean="0"/>
              <a:t>4</a:t>
            </a:r>
          </a:p>
          <a:p>
            <a:r>
              <a:rPr lang="en-IN" dirty="0" err="1" smtClean="0"/>
              <a:t>scala</a:t>
            </a:r>
            <a:r>
              <a:rPr lang="en-IN" dirty="0" smtClean="0"/>
              <a:t>&gt; </a:t>
            </a:r>
            <a:r>
              <a:rPr lang="en-IN" dirty="0" err="1" smtClean="0"/>
              <a:t>println</a:t>
            </a:r>
            <a:r>
              <a:rPr lang="en-IN" dirty="0" smtClean="0"/>
              <a:t>(s"$m is brown")</a:t>
            </a:r>
          </a:p>
          <a:p>
            <a:pPr lvl="1"/>
            <a:r>
              <a:rPr lang="en-IN" dirty="0" smtClean="0"/>
              <a:t>wood is brown</a:t>
            </a:r>
          </a:p>
          <a:p>
            <a:r>
              <a:rPr lang="en-IN" dirty="0" err="1" smtClean="0"/>
              <a:t>scala</a:t>
            </a:r>
            <a:r>
              <a:rPr lang="en-IN" dirty="0" smtClean="0"/>
              <a:t>&gt; if(m=="wood"){//== is equivalent to equal</a:t>
            </a:r>
          </a:p>
          <a:p>
            <a:pPr lvl="4">
              <a:buNone/>
            </a:pPr>
            <a:r>
              <a:rPr lang="en-IN" dirty="0" smtClean="0"/>
              <a:t> 	| print("brown");</a:t>
            </a:r>
          </a:p>
          <a:p>
            <a:pPr lvl="4">
              <a:buNone/>
            </a:pPr>
            <a:r>
              <a:rPr lang="en-IN" dirty="0" smtClean="0"/>
              <a:t>	| }else if(</a:t>
            </a:r>
            <a:r>
              <a:rPr lang="en-IN" dirty="0" err="1" smtClean="0"/>
              <a:t>m.equals</a:t>
            </a:r>
            <a:r>
              <a:rPr lang="en-IN" dirty="0" smtClean="0"/>
              <a:t>("grass")){</a:t>
            </a:r>
          </a:p>
          <a:p>
            <a:pPr lvl="4">
              <a:buNone/>
            </a:pPr>
            <a:r>
              <a:rPr lang="en-IN" dirty="0" smtClean="0"/>
              <a:t>	| </a:t>
            </a:r>
            <a:r>
              <a:rPr lang="en-IN" dirty="0" err="1" smtClean="0"/>
              <a:t>println</a:t>
            </a:r>
            <a:r>
              <a:rPr lang="en-IN" dirty="0" smtClean="0"/>
              <a:t>("green");</a:t>
            </a:r>
          </a:p>
          <a:p>
            <a:pPr lvl="4">
              <a:buNone/>
            </a:pPr>
            <a:r>
              <a:rPr lang="en-IN" dirty="0" smtClean="0"/>
              <a:t>	| }else{</a:t>
            </a:r>
          </a:p>
          <a:p>
            <a:pPr lvl="4"/>
            <a:r>
              <a:rPr lang="en-IN" dirty="0" smtClean="0"/>
              <a:t>| print("</a:t>
            </a:r>
            <a:r>
              <a:rPr lang="en-IN" dirty="0" err="1" smtClean="0"/>
              <a:t>i</a:t>
            </a:r>
            <a:r>
              <a:rPr lang="en-IN" dirty="0" smtClean="0"/>
              <a:t> don't know")</a:t>
            </a:r>
          </a:p>
          <a:p>
            <a:pPr lvl="4"/>
            <a:r>
              <a:rPr lang="en-IN" dirty="0" smtClean="0"/>
              <a:t>| }</a:t>
            </a:r>
          </a:p>
          <a:p>
            <a:r>
              <a:rPr lang="en-IN" dirty="0" smtClean="0"/>
              <a:t>brown</a:t>
            </a:r>
          </a:p>
        </p:txBody>
      </p:sp>
      <p:sp>
        <p:nvSpPr>
          <p:cNvPr id="3" name="Title 2"/>
          <p:cNvSpPr>
            <a:spLocks noGrp="1"/>
          </p:cNvSpPr>
          <p:nvPr>
            <p:ph type="title"/>
          </p:nvPr>
        </p:nvSpPr>
        <p:spPr/>
        <p:txBody>
          <a:bodyPr/>
          <a:lstStyle/>
          <a:p>
            <a:r>
              <a:rPr lang="en-IN" dirty="0" smtClean="0"/>
              <a:t>If expression</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1665</TotalTime>
  <Words>1267</Words>
  <Application>Microsoft Office PowerPoint</Application>
  <PresentationFormat>On-screen Show (4:3)</PresentationFormat>
  <Paragraphs>246</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Lecture 12</vt:lpstr>
      <vt:lpstr>Basic Types</vt:lpstr>
      <vt:lpstr>Datatypes Example</vt:lpstr>
      <vt:lpstr>Literals</vt:lpstr>
      <vt:lpstr>Casting</vt:lpstr>
      <vt:lpstr>Operators are Methods</vt:lpstr>
      <vt:lpstr>Operations</vt:lpstr>
      <vt:lpstr>Variables</vt:lpstr>
      <vt:lpstr>If expression</vt:lpstr>
      <vt:lpstr>Arrays</vt:lpstr>
      <vt:lpstr>Lists</vt:lpstr>
      <vt:lpstr>Basic Operations on List</vt:lpstr>
      <vt:lpstr>Tuples</vt:lpstr>
      <vt:lpstr>Functions</vt:lpstr>
      <vt:lpstr>Functions Example</vt:lpstr>
      <vt:lpstr>While Loop</vt:lpstr>
      <vt:lpstr>For Loop</vt:lpstr>
      <vt:lpstr>Foreach</vt:lpstr>
      <vt:lpstr>Pattern Matching</vt:lpstr>
      <vt:lpstr>Lazy val and Eager Evaluation</vt:lpstr>
      <vt:lpstr>Slide 21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dc:title>
  <dc:creator>Meenansha</dc:creator>
  <cp:lastModifiedBy>Meenansha</cp:lastModifiedBy>
  <cp:revision>6</cp:revision>
  <dcterms:created xsi:type="dcterms:W3CDTF">2020-05-27T12:42:50Z</dcterms:created>
  <dcterms:modified xsi:type="dcterms:W3CDTF">2020-06-01T17:22:40Z</dcterms:modified>
</cp:coreProperties>
</file>