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CFEC8D-3FD5-4842-81FC-940B9A6E73F6}" type="datetimeFigureOut">
              <a:rPr lang="en-IN" smtClean="0"/>
              <a:pPr/>
              <a:t>18-05-2020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E4EF547-EB4B-40C0-B69B-9FFC557FC20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E4EF547-EB4B-40C0-B69B-9FFC557FC2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E4EF547-EB4B-40C0-B69B-9FFC557FC2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E4EF547-EB4B-40C0-B69B-9FFC557FC201}"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E4EF547-EB4B-40C0-B69B-9FFC557FC20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E4EF547-EB4B-40C0-B69B-9FFC557FC201}"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E4EF547-EB4B-40C0-B69B-9FFC557FC20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E4EF547-EB4B-40C0-B69B-9FFC557FC201}"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CFEC8D-3FD5-4842-81FC-940B9A6E73F6}" type="datetimeFigureOut">
              <a:rPr lang="en-IN" smtClean="0"/>
              <a:pPr/>
              <a:t>18-05-2020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E4EF547-EB4B-40C0-B69B-9FFC557FC2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5CFEC8D-3FD5-4842-81FC-940B9A6E73F6}" type="datetimeFigureOut">
              <a:rPr lang="en-IN" smtClean="0"/>
              <a:pPr/>
              <a:t>18-05-2020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E4EF547-EB4B-40C0-B69B-9FFC557FC20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CFEC8D-3FD5-4842-81FC-940B9A6E73F6}" type="datetimeFigureOut">
              <a:rPr lang="en-IN" smtClean="0"/>
              <a:pPr/>
              <a:t>18-05-2020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E4EF547-EB4B-40C0-B69B-9FFC557FC20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5CFEC8D-3FD5-4842-81FC-940B9A6E73F6}" type="datetimeFigureOut">
              <a:rPr lang="en-IN" smtClean="0"/>
              <a:pPr/>
              <a:t>18-05-2020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E4EF547-EB4B-40C0-B69B-9FFC557FC2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					Lecture 6</a:t>
            </a:r>
            <a:endParaRPr lang="en-IN" dirty="0"/>
          </a:p>
        </p:txBody>
      </p:sp>
      <p:sp>
        <p:nvSpPr>
          <p:cNvPr id="3" name="Subtitle 2"/>
          <p:cNvSpPr>
            <a:spLocks noGrp="1"/>
          </p:cNvSpPr>
          <p:nvPr>
            <p:ph type="subTitle" idx="1"/>
          </p:nvPr>
        </p:nvSpPr>
        <p:spPr/>
        <p:txBody>
          <a:bodyPr/>
          <a:lstStyle/>
          <a:p>
            <a:r>
              <a:rPr lang="en-IN" smtClean="0"/>
              <a:t>					Hive</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971600" y="908720"/>
            <a:ext cx="1924214" cy="187220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All the data types in hive are classified into four types:</a:t>
            </a:r>
          </a:p>
          <a:p>
            <a:pPr lvl="1"/>
            <a:r>
              <a:rPr lang="en-IN" dirty="0" smtClean="0"/>
              <a:t>Column types</a:t>
            </a:r>
          </a:p>
          <a:p>
            <a:pPr lvl="1"/>
            <a:r>
              <a:rPr lang="en-IN" dirty="0" smtClean="0"/>
              <a:t>Literals </a:t>
            </a:r>
          </a:p>
          <a:p>
            <a:pPr lvl="1"/>
            <a:r>
              <a:rPr lang="en-IN" dirty="0" smtClean="0"/>
              <a:t>Null Values</a:t>
            </a:r>
          </a:p>
          <a:p>
            <a:pPr lvl="1"/>
            <a:r>
              <a:rPr lang="en-IN" dirty="0" smtClean="0"/>
              <a:t>Complex types</a:t>
            </a:r>
            <a:endParaRPr lang="en-IN" dirty="0"/>
          </a:p>
        </p:txBody>
      </p:sp>
      <p:sp>
        <p:nvSpPr>
          <p:cNvPr id="3" name="Title 2"/>
          <p:cNvSpPr>
            <a:spLocks noGrp="1"/>
          </p:cNvSpPr>
          <p:nvPr>
            <p:ph type="title"/>
          </p:nvPr>
        </p:nvSpPr>
        <p:spPr/>
        <p:txBody>
          <a:bodyPr/>
          <a:lstStyle/>
          <a:p>
            <a:r>
              <a:rPr lang="en-IN" dirty="0" smtClean="0"/>
              <a:t>Hive Data Types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b="1" u="sng" dirty="0" smtClean="0"/>
              <a:t>Integral Types-</a:t>
            </a:r>
            <a:r>
              <a:rPr lang="en-IN" dirty="0" smtClean="0"/>
              <a:t> Integer type data can be specified using integral data types, INT. When the data range exceeds the range of INT , you need to use BIGINT and if the data range is smaller than INT, you use SMALLINT. TINYINT is smaller than SMALLINT.</a:t>
            </a:r>
          </a:p>
          <a:p>
            <a:r>
              <a:rPr lang="en-IN" b="1" dirty="0" smtClean="0"/>
              <a:t>String Types- </a:t>
            </a:r>
            <a:r>
              <a:rPr lang="en-IN" dirty="0" smtClean="0"/>
              <a:t>String </a:t>
            </a:r>
            <a:r>
              <a:rPr lang="en-IN" dirty="0" err="1" smtClean="0"/>
              <a:t>datatypes</a:t>
            </a:r>
            <a:r>
              <a:rPr lang="en-IN" dirty="0" smtClean="0"/>
              <a:t> can be specified using single quotes(‘’) or double quotes(“”). It contains two data types: VARCHAR and CHAR. Hive follows C-types escape characters.</a:t>
            </a:r>
            <a:endParaRPr lang="en-IN" dirty="0"/>
          </a:p>
        </p:txBody>
      </p:sp>
      <p:sp>
        <p:nvSpPr>
          <p:cNvPr id="3" name="Title 2"/>
          <p:cNvSpPr>
            <a:spLocks noGrp="1"/>
          </p:cNvSpPr>
          <p:nvPr>
            <p:ph type="title"/>
          </p:nvPr>
        </p:nvSpPr>
        <p:spPr/>
        <p:txBody>
          <a:bodyPr/>
          <a:lstStyle/>
          <a:p>
            <a:r>
              <a:rPr lang="en-IN" dirty="0" smtClean="0"/>
              <a:t>Column Types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TimeStamp</a:t>
            </a:r>
            <a:r>
              <a:rPr lang="en-IN" dirty="0" smtClean="0"/>
              <a:t> – It supports traditional UNIX timestamp with optional nanosecond precision. “YYYY-MM-DD </a:t>
            </a:r>
            <a:r>
              <a:rPr lang="en-IN" dirty="0" err="1" smtClean="0"/>
              <a:t>HH:MM:SS.fffffffff</a:t>
            </a:r>
            <a:r>
              <a:rPr lang="en-IN" dirty="0" smtClean="0"/>
              <a:t>”</a:t>
            </a:r>
          </a:p>
          <a:p>
            <a:r>
              <a:rPr lang="en-IN" dirty="0" smtClean="0"/>
              <a:t>Dates – DATE value are described in year/month/day format.</a:t>
            </a:r>
          </a:p>
          <a:p>
            <a:r>
              <a:rPr lang="en-IN" dirty="0" smtClean="0"/>
              <a:t>Decimals – The Decimal type in Hive as same as Big Decimal format of Java. </a:t>
            </a:r>
            <a:endParaRPr lang="en-IN" dirty="0"/>
          </a:p>
        </p:txBody>
      </p:sp>
      <p:sp>
        <p:nvSpPr>
          <p:cNvPr id="3" name="Title 2"/>
          <p:cNvSpPr>
            <a:spLocks noGrp="1"/>
          </p:cNvSpPr>
          <p:nvPr>
            <p:ph type="title"/>
          </p:nvPr>
        </p:nvSpPr>
        <p:spPr/>
        <p:txBody>
          <a:bodyPr/>
          <a:lstStyle/>
          <a:p>
            <a:r>
              <a:rPr lang="en-IN" dirty="0" smtClean="0"/>
              <a:t>Column Types Contd.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Floating Point Types- Floating point types are nothing but numbers with decimal points. Generally this type of data is composed of DOUBLE </a:t>
            </a:r>
            <a:r>
              <a:rPr lang="en-IN" dirty="0" err="1" smtClean="0"/>
              <a:t>datatype</a:t>
            </a:r>
            <a:r>
              <a:rPr lang="en-IN" dirty="0" smtClean="0"/>
              <a:t>.</a:t>
            </a:r>
          </a:p>
          <a:p>
            <a:r>
              <a:rPr lang="en-IN" dirty="0" smtClean="0"/>
              <a:t>Decimal Type- Decimal type data is nothing but floating point value with higher range than DOUBLE data type. </a:t>
            </a:r>
            <a:endParaRPr lang="en-IN" dirty="0"/>
          </a:p>
        </p:txBody>
      </p:sp>
      <p:sp>
        <p:nvSpPr>
          <p:cNvPr id="3" name="Title 2"/>
          <p:cNvSpPr>
            <a:spLocks noGrp="1"/>
          </p:cNvSpPr>
          <p:nvPr>
            <p:ph type="title"/>
          </p:nvPr>
        </p:nvSpPr>
        <p:spPr/>
        <p:txBody>
          <a:bodyPr/>
          <a:lstStyle/>
          <a:p>
            <a:r>
              <a:rPr lang="en-IN" dirty="0" smtClean="0"/>
              <a:t>Literals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u="sng" dirty="0" smtClean="0"/>
              <a:t>Arrays – </a:t>
            </a:r>
            <a:r>
              <a:rPr lang="en-IN" dirty="0" smtClean="0"/>
              <a:t>Arrays in Hive are the same as in Java.</a:t>
            </a:r>
          </a:p>
          <a:p>
            <a:pPr lvl="1"/>
            <a:r>
              <a:rPr lang="en-IN" dirty="0" smtClean="0"/>
              <a:t>Array&lt;</a:t>
            </a:r>
            <a:r>
              <a:rPr lang="en-IN" dirty="0" err="1" smtClean="0"/>
              <a:t>data_type</a:t>
            </a:r>
            <a:r>
              <a:rPr lang="en-IN" dirty="0" smtClean="0"/>
              <a:t>&gt;</a:t>
            </a:r>
          </a:p>
          <a:p>
            <a:r>
              <a:rPr lang="en-IN" sz="2700" b="1" u="sng" dirty="0" smtClean="0"/>
              <a:t>Maps – </a:t>
            </a:r>
            <a:r>
              <a:rPr lang="en-IN" dirty="0" smtClean="0"/>
              <a:t>Maps in Hive are similar to Java Maps.</a:t>
            </a:r>
          </a:p>
          <a:p>
            <a:pPr lvl="1"/>
            <a:r>
              <a:rPr lang="en-IN" dirty="0" smtClean="0"/>
              <a:t>Map&lt;</a:t>
            </a:r>
            <a:r>
              <a:rPr lang="en-IN" dirty="0" err="1" smtClean="0"/>
              <a:t>primitive_type,data_type</a:t>
            </a:r>
            <a:r>
              <a:rPr lang="en-IN" dirty="0" smtClean="0"/>
              <a:t>&gt;</a:t>
            </a:r>
          </a:p>
          <a:p>
            <a:r>
              <a:rPr lang="en-IN" sz="2700" b="1" u="sng" dirty="0" err="1" smtClean="0"/>
              <a:t>Structs</a:t>
            </a:r>
            <a:r>
              <a:rPr lang="en-IN" sz="2700" b="1" u="sng" dirty="0" smtClean="0"/>
              <a:t> –</a:t>
            </a:r>
            <a:r>
              <a:rPr lang="en-IN" dirty="0" smtClean="0"/>
              <a:t> Complex </a:t>
            </a:r>
            <a:r>
              <a:rPr lang="en-IN" dirty="0" err="1" smtClean="0"/>
              <a:t>datatype</a:t>
            </a:r>
            <a:r>
              <a:rPr lang="en-IN" dirty="0" smtClean="0"/>
              <a:t> with Comment</a:t>
            </a:r>
          </a:p>
          <a:p>
            <a:pPr lvl="1"/>
            <a:r>
              <a:rPr lang="en-IN" dirty="0" smtClean="0"/>
              <a:t>STRUCT&lt;</a:t>
            </a:r>
            <a:r>
              <a:rPr lang="en-IN" dirty="0" err="1" smtClean="0"/>
              <a:t>col_name</a:t>
            </a:r>
            <a:r>
              <a:rPr lang="en-IN" dirty="0" smtClean="0"/>
              <a:t>: </a:t>
            </a:r>
            <a:r>
              <a:rPr lang="en-IN" dirty="0" err="1" smtClean="0"/>
              <a:t>datatype</a:t>
            </a:r>
            <a:r>
              <a:rPr lang="en-IN" dirty="0" smtClean="0"/>
              <a:t> [COMMENT </a:t>
            </a:r>
            <a:r>
              <a:rPr lang="en-IN" dirty="0" err="1" smtClean="0"/>
              <a:t>col_comment</a:t>
            </a:r>
            <a:r>
              <a:rPr lang="en-IN" dirty="0" smtClean="0"/>
              <a:t>..</a:t>
            </a:r>
            <a:endParaRPr lang="en-IN" dirty="0"/>
          </a:p>
        </p:txBody>
      </p:sp>
      <p:sp>
        <p:nvSpPr>
          <p:cNvPr id="3" name="Title 2"/>
          <p:cNvSpPr>
            <a:spLocks noGrp="1"/>
          </p:cNvSpPr>
          <p:nvPr>
            <p:ph type="title"/>
          </p:nvPr>
        </p:nvSpPr>
        <p:spPr/>
        <p:txBody>
          <a:bodyPr/>
          <a:lstStyle/>
          <a:p>
            <a:r>
              <a:rPr lang="en-IN" dirty="0" smtClean="0"/>
              <a:t>Complex Types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A file format is a way in which information is stored or encoded in a computer file. In hive it refers to how records are stored inside the file. Mainly vary between data encoding, compression rates , usage of space and disk I/O.</a:t>
            </a:r>
          </a:p>
          <a:p>
            <a:r>
              <a:rPr lang="en-IN" sz="2000" dirty="0" smtClean="0"/>
              <a:t>Hive does not verify whether the data that we are loading matches the schema of the table or not. However, it verifies if the file format matches the table definition or not.</a:t>
            </a:r>
            <a:endParaRPr lang="en-IN" sz="2000" dirty="0"/>
          </a:p>
        </p:txBody>
      </p:sp>
      <p:sp>
        <p:nvSpPr>
          <p:cNvPr id="3" name="Title 2"/>
          <p:cNvSpPr>
            <a:spLocks noGrp="1"/>
          </p:cNvSpPr>
          <p:nvPr>
            <p:ph type="title"/>
          </p:nvPr>
        </p:nvSpPr>
        <p:spPr/>
        <p:txBody>
          <a:bodyPr/>
          <a:lstStyle/>
          <a:p>
            <a:r>
              <a:rPr lang="en-IN" dirty="0" smtClean="0"/>
              <a:t>Hive File Formats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Hive supports following file formats:</a:t>
            </a:r>
          </a:p>
          <a:p>
            <a:pPr lvl="1"/>
            <a:r>
              <a:rPr lang="en-IN" dirty="0" err="1" smtClean="0"/>
              <a:t>TextFile</a:t>
            </a:r>
            <a:endParaRPr lang="en-IN" dirty="0" smtClean="0"/>
          </a:p>
          <a:p>
            <a:pPr lvl="1"/>
            <a:r>
              <a:rPr lang="en-IN" dirty="0" err="1" smtClean="0"/>
              <a:t>SequenceFile</a:t>
            </a:r>
            <a:endParaRPr lang="en-IN" dirty="0" smtClean="0"/>
          </a:p>
          <a:p>
            <a:pPr lvl="1"/>
            <a:r>
              <a:rPr lang="en-IN" dirty="0" err="1" smtClean="0"/>
              <a:t>RCFile</a:t>
            </a:r>
            <a:endParaRPr lang="en-IN" dirty="0" smtClean="0"/>
          </a:p>
          <a:p>
            <a:pPr lvl="1"/>
            <a:r>
              <a:rPr lang="en-IN" dirty="0" err="1" smtClean="0"/>
              <a:t>ORCFile</a:t>
            </a:r>
            <a:endParaRPr lang="en-IN" dirty="0"/>
          </a:p>
        </p:txBody>
      </p:sp>
      <p:sp>
        <p:nvSpPr>
          <p:cNvPr id="3" name="Title 2"/>
          <p:cNvSpPr>
            <a:spLocks noGrp="1"/>
          </p:cNvSpPr>
          <p:nvPr>
            <p:ph type="title"/>
          </p:nvPr>
        </p:nvSpPr>
        <p:spPr/>
        <p:txBody>
          <a:bodyPr/>
          <a:lstStyle/>
          <a:p>
            <a:r>
              <a:rPr lang="en-IN" dirty="0" smtClean="0"/>
              <a:t>File formats  in Hive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It can load data of form CSV , delimited by Tabs, spaces and JSON data.</a:t>
            </a:r>
          </a:p>
          <a:p>
            <a:r>
              <a:rPr lang="en-IN" dirty="0" smtClean="0"/>
              <a:t>Each line is considered as record, where each fields in each records should be separated by comma or tab.</a:t>
            </a:r>
          </a:p>
          <a:p>
            <a:pPr lvl="1"/>
            <a:r>
              <a:rPr lang="en-IN" b="1" dirty="0" smtClean="0"/>
              <a:t>create table </a:t>
            </a:r>
            <a:r>
              <a:rPr lang="en-IN" b="1" dirty="0" err="1" smtClean="0"/>
              <a:t>table_name</a:t>
            </a:r>
            <a:r>
              <a:rPr lang="en-IN" b="1" dirty="0" smtClean="0"/>
              <a:t> (schema of the table) row format delimited fields terminated by ',' | stored as TEXTFILE.</a:t>
            </a:r>
          </a:p>
          <a:p>
            <a:pPr lvl="1"/>
            <a:r>
              <a:rPr lang="en-IN" dirty="0" err="1" smtClean="0"/>
              <a:t>org.apache.hadoop.mapred.TextInputFormat</a:t>
            </a:r>
            <a:r>
              <a:rPr lang="en-IN" dirty="0" smtClean="0"/>
              <a:t> </a:t>
            </a:r>
            <a:r>
              <a:rPr lang="en-IN" dirty="0" err="1" smtClean="0"/>
              <a:t>org.apache.hadoop.mapred.TextOutputFormat</a:t>
            </a:r>
            <a:endParaRPr lang="en-IN" dirty="0"/>
          </a:p>
        </p:txBody>
      </p:sp>
      <p:sp>
        <p:nvSpPr>
          <p:cNvPr id="3" name="Title 2"/>
          <p:cNvSpPr>
            <a:spLocks noGrp="1"/>
          </p:cNvSpPr>
          <p:nvPr>
            <p:ph type="title"/>
          </p:nvPr>
        </p:nvSpPr>
        <p:spPr/>
        <p:txBody>
          <a:bodyPr/>
          <a:lstStyle/>
          <a:p>
            <a:r>
              <a:rPr lang="en-IN" dirty="0" err="1" smtClean="0"/>
              <a:t>TextFile</a:t>
            </a:r>
            <a:r>
              <a:rPr lang="en-IN" dirty="0" smtClean="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Due to a lot of small files , metadata increases which will become an overhead to the </a:t>
            </a:r>
            <a:r>
              <a:rPr lang="en-IN" sz="2400" dirty="0" err="1" smtClean="0"/>
              <a:t>Namenode</a:t>
            </a:r>
            <a:r>
              <a:rPr lang="en-IN" sz="2400" dirty="0" smtClean="0"/>
              <a:t>. Sequence File acts as a container for Small files.</a:t>
            </a:r>
          </a:p>
          <a:p>
            <a:r>
              <a:rPr lang="en-IN" sz="2400" dirty="0" smtClean="0"/>
              <a:t>These are flat files considering of binary key-value pairs. When Hive converts queries to </a:t>
            </a:r>
            <a:r>
              <a:rPr lang="en-IN" sz="2400" dirty="0" err="1" smtClean="0"/>
              <a:t>Mapreduce</a:t>
            </a:r>
            <a:r>
              <a:rPr lang="en-IN" sz="2400" dirty="0" smtClean="0"/>
              <a:t> jobs , it decides on </a:t>
            </a:r>
            <a:r>
              <a:rPr lang="en-IN" sz="2400" dirty="0" err="1" smtClean="0"/>
              <a:t>appropiate</a:t>
            </a:r>
            <a:r>
              <a:rPr lang="en-IN" sz="2400" dirty="0" smtClean="0"/>
              <a:t> key-value pairs to be used for a given record. Main use is that it can be clubbed into more smaller files and make them as one sequence file.</a:t>
            </a:r>
          </a:p>
        </p:txBody>
      </p:sp>
      <p:sp>
        <p:nvSpPr>
          <p:cNvPr id="3" name="Title 2"/>
          <p:cNvSpPr>
            <a:spLocks noGrp="1"/>
          </p:cNvSpPr>
          <p:nvPr>
            <p:ph type="title"/>
          </p:nvPr>
        </p:nvSpPr>
        <p:spPr/>
        <p:txBody>
          <a:bodyPr/>
          <a:lstStyle/>
          <a:p>
            <a:r>
              <a:rPr lang="en-IN" dirty="0" err="1" smtClean="0"/>
              <a:t>SequenceFile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There are three types of sequence files:</a:t>
            </a:r>
          </a:p>
          <a:p>
            <a:pPr lvl="1"/>
            <a:r>
              <a:rPr lang="en-IN" dirty="0" smtClean="0"/>
              <a:t>Uncompressed key/value records.</a:t>
            </a:r>
          </a:p>
          <a:p>
            <a:pPr lvl="1"/>
            <a:r>
              <a:rPr lang="en-IN" dirty="0" smtClean="0"/>
              <a:t>Record compressed key/value records – only ‘values’ are compressed here</a:t>
            </a:r>
          </a:p>
          <a:p>
            <a:pPr lvl="1"/>
            <a:r>
              <a:rPr lang="en-IN" dirty="0" smtClean="0"/>
              <a:t>Block compressed key/value records – both keys and values are collected in ‘blocks’ separately and compressed. The size of the ‘block’ is configurable.</a:t>
            </a:r>
          </a:p>
          <a:p>
            <a:pPr lvl="1"/>
            <a:r>
              <a:rPr lang="en-IN" b="1" dirty="0" smtClean="0"/>
              <a:t>create table </a:t>
            </a:r>
            <a:r>
              <a:rPr lang="en-IN" b="1" dirty="0" err="1" smtClean="0"/>
              <a:t>table_name</a:t>
            </a:r>
            <a:r>
              <a:rPr lang="en-IN" b="1" dirty="0" smtClean="0"/>
              <a:t> (schema of the table) row format delimited </a:t>
            </a:r>
            <a:r>
              <a:rPr lang="en-IN" b="1" dirty="0" err="1" smtClean="0"/>
              <a:t>fileds</a:t>
            </a:r>
            <a:r>
              <a:rPr lang="en-IN" b="1" dirty="0" smtClean="0"/>
              <a:t> terminated by ',' | stored as SEQUENCEFILE</a:t>
            </a:r>
          </a:p>
          <a:p>
            <a:pPr lvl="1"/>
            <a:r>
              <a:rPr lang="en-IN" b="1" dirty="0" err="1" smtClean="0"/>
              <a:t>org.apache.hadoop.mapred.SequenceFileInputFormat</a:t>
            </a:r>
            <a:r>
              <a:rPr lang="en-IN" b="1" dirty="0" smtClean="0"/>
              <a:t> </a:t>
            </a:r>
            <a:r>
              <a:rPr lang="en-IN" b="1" dirty="0" err="1" smtClean="0"/>
              <a:t>org.apache.hadoop.hive.ql.io.HiveSequenceFileOutputFormat</a:t>
            </a:r>
            <a:endParaRPr lang="en-IN" b="1" dirty="0" smtClean="0"/>
          </a:p>
          <a:p>
            <a:pPr lvl="1">
              <a:buNone/>
            </a:pPr>
            <a:endParaRPr lang="en-IN" dirty="0"/>
          </a:p>
        </p:txBody>
      </p:sp>
      <p:sp>
        <p:nvSpPr>
          <p:cNvPr id="3" name="Title 2"/>
          <p:cNvSpPr>
            <a:spLocks noGrp="1"/>
          </p:cNvSpPr>
          <p:nvPr>
            <p:ph type="title"/>
          </p:nvPr>
        </p:nvSpPr>
        <p:spPr/>
        <p:txBody>
          <a:bodyPr/>
          <a:lstStyle/>
          <a:p>
            <a:r>
              <a:rPr lang="en-IN" dirty="0" smtClean="0"/>
              <a:t>Sequence Files Contd.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t>Hive is a data warehouse infrastructure tool to process structure data in </a:t>
            </a:r>
            <a:r>
              <a:rPr lang="en-IN" sz="2400" dirty="0" err="1" smtClean="0"/>
              <a:t>Hadoop</a:t>
            </a:r>
            <a:r>
              <a:rPr lang="en-IN" sz="2400" dirty="0" smtClean="0"/>
              <a:t>. It resides on top of </a:t>
            </a:r>
            <a:r>
              <a:rPr lang="en-IN" sz="2400" dirty="0" err="1" smtClean="0"/>
              <a:t>Hadoop</a:t>
            </a:r>
            <a:r>
              <a:rPr lang="en-IN" sz="2400" dirty="0" smtClean="0"/>
              <a:t> to summarize Big Data, and makes querying and analyzing easy.</a:t>
            </a:r>
          </a:p>
          <a:p>
            <a:r>
              <a:rPr lang="en-IN" sz="2400" dirty="0" smtClean="0"/>
              <a:t>Initially Hive was developed by </a:t>
            </a:r>
            <a:r>
              <a:rPr lang="en-IN" sz="2400" dirty="0" err="1" smtClean="0"/>
              <a:t>Facebook</a:t>
            </a:r>
            <a:r>
              <a:rPr lang="en-IN" sz="2400" dirty="0" smtClean="0"/>
              <a:t>, later the Apache Software Foundation took it up and developed it further as an open source under the name Apache Hive.</a:t>
            </a:r>
          </a:p>
          <a:p>
            <a:pPr>
              <a:buNone/>
            </a:pPr>
            <a:endParaRPr lang="en-IN" dirty="0"/>
          </a:p>
        </p:txBody>
      </p:sp>
      <p:sp>
        <p:nvSpPr>
          <p:cNvPr id="2" name="Title 1"/>
          <p:cNvSpPr>
            <a:spLocks noGrp="1"/>
          </p:cNvSpPr>
          <p:nvPr>
            <p:ph type="title"/>
          </p:nvPr>
        </p:nvSpPr>
        <p:spPr/>
        <p:txBody>
          <a:bodyPr/>
          <a:lstStyle/>
          <a:p>
            <a:r>
              <a:rPr lang="en-IN" dirty="0" smtClean="0"/>
              <a:t>Hive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Inserting the data is only possible from another table because it is in binary format. It compresses the data and then stores it in table.</a:t>
            </a:r>
          </a:p>
          <a:p>
            <a:r>
              <a:rPr lang="en-IN" dirty="0" smtClean="0"/>
              <a:t>INSERT OVERWRITE TABLE </a:t>
            </a:r>
            <a:r>
              <a:rPr lang="en-IN" dirty="0" err="1" smtClean="0"/>
              <a:t>olympic_sequencefile</a:t>
            </a:r>
            <a:r>
              <a:rPr lang="en-IN" dirty="0" smtClean="0"/>
              <a:t> SELECT * FROM </a:t>
            </a:r>
            <a:r>
              <a:rPr lang="en-IN" dirty="0" err="1" smtClean="0"/>
              <a:t>olympic</a:t>
            </a:r>
            <a:r>
              <a:rPr lang="en-IN" dirty="0" smtClean="0"/>
              <a:t>;</a:t>
            </a:r>
            <a:endParaRPr lang="en-IN" dirty="0"/>
          </a:p>
        </p:txBody>
      </p:sp>
      <p:sp>
        <p:nvSpPr>
          <p:cNvPr id="3" name="Title 2"/>
          <p:cNvSpPr>
            <a:spLocks noGrp="1"/>
          </p:cNvSpPr>
          <p:nvPr>
            <p:ph type="title"/>
          </p:nvPr>
        </p:nvSpPr>
        <p:spPr/>
        <p:txBody>
          <a:bodyPr/>
          <a:lstStyle/>
          <a:p>
            <a:r>
              <a:rPr lang="en-IN" dirty="0" smtClean="0"/>
              <a:t>Sequence File Contd.</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RC File stands of Record Columnar File which is another type of binary file format which offers high compression rate on top of rows.</a:t>
            </a:r>
          </a:p>
          <a:p>
            <a:r>
              <a:rPr lang="en-IN" sz="2000" dirty="0" smtClean="0"/>
              <a:t>It is used when we want to perform operations on multiple rows at a time.</a:t>
            </a:r>
          </a:p>
          <a:p>
            <a:r>
              <a:rPr lang="en-IN" sz="2000" dirty="0" err="1" smtClean="0"/>
              <a:t>RCFile</a:t>
            </a:r>
            <a:r>
              <a:rPr lang="en-IN" sz="2000" dirty="0" smtClean="0"/>
              <a:t> stores column of a table in form of records in columnar manner. It first partitions rows horizontally into row split and then vertically partitions each row split in columnar way.</a:t>
            </a:r>
          </a:p>
          <a:p>
            <a:r>
              <a:rPr lang="en-IN" sz="2000" dirty="0" smtClean="0"/>
              <a:t>Metadata is stored as key part, and data as value part.</a:t>
            </a:r>
            <a:endParaRPr lang="en-IN" sz="2000" dirty="0"/>
          </a:p>
        </p:txBody>
      </p:sp>
      <p:sp>
        <p:nvSpPr>
          <p:cNvPr id="3" name="Title 2"/>
          <p:cNvSpPr>
            <a:spLocks noGrp="1"/>
          </p:cNvSpPr>
          <p:nvPr>
            <p:ph type="title"/>
          </p:nvPr>
        </p:nvSpPr>
        <p:spPr/>
        <p:txBody>
          <a:bodyPr/>
          <a:lstStyle/>
          <a:p>
            <a:r>
              <a:rPr lang="en-IN" dirty="0" smtClean="0"/>
              <a:t>RC File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create table </a:t>
            </a:r>
            <a:r>
              <a:rPr lang="en-IN" sz="2400" dirty="0" err="1" smtClean="0"/>
              <a:t>table_name</a:t>
            </a:r>
            <a:r>
              <a:rPr lang="en-IN" sz="2400" dirty="0" smtClean="0"/>
              <a:t> (schema of the table) row format delimited fields terminated by ',' | stored as RCFILE</a:t>
            </a:r>
          </a:p>
          <a:p>
            <a:r>
              <a:rPr lang="en-IN" sz="2400" dirty="0" err="1" smtClean="0"/>
              <a:t>org.apache.hadoop.hive.ql.io.RCFileInputFormat</a:t>
            </a:r>
            <a:r>
              <a:rPr lang="en-IN" sz="2400" dirty="0" smtClean="0"/>
              <a:t> </a:t>
            </a:r>
            <a:r>
              <a:rPr lang="en-IN" sz="2400" dirty="0" err="1" smtClean="0"/>
              <a:t>org.apache.hadoop.hive.ql.io.RCFileOutputFormat</a:t>
            </a:r>
            <a:endParaRPr lang="en-IN" sz="2400" dirty="0" smtClean="0"/>
          </a:p>
          <a:p>
            <a:r>
              <a:rPr lang="en-IN" sz="2400" b="1" dirty="0" smtClean="0"/>
              <a:t>We cannot load data into RCFILE directly. First we need to load data into another table and then we need to overwrite it into our newly created </a:t>
            </a:r>
            <a:r>
              <a:rPr lang="en-IN" sz="2400" b="1" dirty="0" smtClean="0"/>
              <a:t>RCFILE.</a:t>
            </a:r>
            <a:endParaRPr lang="en-IN" sz="2400" b="1" dirty="0" smtClean="0"/>
          </a:p>
          <a:p>
            <a:endParaRPr lang="en-IN" dirty="0"/>
          </a:p>
        </p:txBody>
      </p:sp>
      <p:sp>
        <p:nvSpPr>
          <p:cNvPr id="3" name="Title 2"/>
          <p:cNvSpPr>
            <a:spLocks noGrp="1"/>
          </p:cNvSpPr>
          <p:nvPr>
            <p:ph type="title"/>
          </p:nvPr>
        </p:nvSpPr>
        <p:spPr/>
        <p:txBody>
          <a:bodyPr/>
          <a:lstStyle/>
          <a:p>
            <a:r>
              <a:rPr lang="en-IN" dirty="0" smtClean="0"/>
              <a:t>RC File Contd.</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ORC stands for Optimized Row Columnar. ORC reduces the original data </a:t>
            </a:r>
            <a:r>
              <a:rPr lang="en-IN" dirty="0" err="1" smtClean="0"/>
              <a:t>upto</a:t>
            </a:r>
            <a:r>
              <a:rPr lang="en-IN" dirty="0" smtClean="0"/>
              <a:t> 75%. As a result, the speed also increases. </a:t>
            </a:r>
          </a:p>
          <a:p>
            <a:r>
              <a:rPr lang="en-IN" dirty="0" smtClean="0"/>
              <a:t>ORC file contains row data in groups called as Stripes along with a file footer. </a:t>
            </a:r>
          </a:p>
          <a:p>
            <a:r>
              <a:rPr lang="en-IN" dirty="0" smtClean="0"/>
              <a:t>create table </a:t>
            </a:r>
            <a:r>
              <a:rPr lang="en-IN" dirty="0" err="1" smtClean="0"/>
              <a:t>table_name</a:t>
            </a:r>
            <a:r>
              <a:rPr lang="en-IN" dirty="0" smtClean="0"/>
              <a:t> (schema of the table) row format delimited fields terminated by ',' | stored as ORC</a:t>
            </a:r>
          </a:p>
          <a:p>
            <a:r>
              <a:rPr lang="en-IN" dirty="0" err="1" smtClean="0"/>
              <a:t>org.apache.hadoop.hive.ql.io.orc</a:t>
            </a:r>
            <a:endParaRPr lang="en-IN" dirty="0" smtClean="0"/>
          </a:p>
          <a:p>
            <a:r>
              <a:rPr lang="en-IN" b="1" dirty="0" smtClean="0"/>
              <a:t>We cannot load data into ORCFILE directly. First we need to load data into another table and then we need to overwrite it into our newly created ORCFILE.</a:t>
            </a:r>
          </a:p>
          <a:p>
            <a:endParaRPr lang="en-IN" dirty="0"/>
          </a:p>
        </p:txBody>
      </p:sp>
      <p:sp>
        <p:nvSpPr>
          <p:cNvPr id="3" name="Title 2"/>
          <p:cNvSpPr>
            <a:spLocks noGrp="1"/>
          </p:cNvSpPr>
          <p:nvPr>
            <p:ph type="title"/>
          </p:nvPr>
        </p:nvSpPr>
        <p:spPr/>
        <p:txBody>
          <a:bodyPr/>
          <a:lstStyle/>
          <a:p>
            <a:r>
              <a:rPr lang="en-IN" dirty="0" smtClean="0"/>
              <a:t>ORC File</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If your data is delimited by some parameters then you can use </a:t>
            </a:r>
            <a:r>
              <a:rPr lang="en-IN" b="1" dirty="0" smtClean="0"/>
              <a:t>TEXTFILE</a:t>
            </a:r>
            <a:r>
              <a:rPr lang="en-IN" dirty="0" smtClean="0"/>
              <a:t> format.</a:t>
            </a:r>
          </a:p>
          <a:p>
            <a:r>
              <a:rPr lang="en-IN" dirty="0" smtClean="0"/>
              <a:t>If your data is in small files whose size is less than the block size then you can use </a:t>
            </a:r>
            <a:r>
              <a:rPr lang="en-IN" b="1" dirty="0" smtClean="0"/>
              <a:t>SEQUENCEFILE</a:t>
            </a:r>
            <a:r>
              <a:rPr lang="en-IN" dirty="0" smtClean="0"/>
              <a:t> format.</a:t>
            </a:r>
          </a:p>
          <a:p>
            <a:r>
              <a:rPr lang="en-IN" dirty="0" smtClean="0"/>
              <a:t>If you want to perform analytics on your data and you want to store your data efficiently for that then you can use </a:t>
            </a:r>
            <a:r>
              <a:rPr lang="en-IN" b="1" dirty="0" smtClean="0"/>
              <a:t>RCFILE</a:t>
            </a:r>
            <a:r>
              <a:rPr lang="en-IN" dirty="0" smtClean="0"/>
              <a:t> format.</a:t>
            </a:r>
          </a:p>
          <a:p>
            <a:r>
              <a:rPr lang="en-IN" dirty="0" smtClean="0"/>
              <a:t>If you want to store your data in an optimized way which lessens your storage and increases your performance then you can use </a:t>
            </a:r>
            <a:r>
              <a:rPr lang="en-IN" b="1" dirty="0" smtClean="0"/>
              <a:t>ORCFILE</a:t>
            </a:r>
            <a:r>
              <a:rPr lang="en-IN" dirty="0" smtClean="0"/>
              <a:t> format.</a:t>
            </a:r>
          </a:p>
          <a:p>
            <a:endParaRPr lang="en-IN" dirty="0"/>
          </a:p>
        </p:txBody>
      </p:sp>
      <p:sp>
        <p:nvSpPr>
          <p:cNvPr id="3" name="Title 2"/>
          <p:cNvSpPr>
            <a:spLocks noGrp="1"/>
          </p:cNvSpPr>
          <p:nvPr>
            <p:ph type="title"/>
          </p:nvPr>
        </p:nvSpPr>
        <p:spPr/>
        <p:txBody>
          <a:bodyPr/>
          <a:lstStyle/>
          <a:p>
            <a:r>
              <a:rPr lang="en-IN" dirty="0" smtClean="0"/>
              <a:t>Which File Format to use?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Any Questions??</a:t>
            </a:r>
          </a:p>
          <a:p>
            <a:endParaRPr lang="en-IN" dirty="0" smtClean="0"/>
          </a:p>
          <a:p>
            <a:endParaRPr lang="en-IN" dirty="0" smtClean="0"/>
          </a:p>
          <a:p>
            <a:pPr lvl="1">
              <a:buNone/>
            </a:pPr>
            <a:r>
              <a:rPr lang="en-IN" sz="5400" dirty="0" smtClean="0"/>
              <a:t>			THANK YOU!</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It stores Schema in a database and processed data into HDFS.</a:t>
            </a:r>
          </a:p>
          <a:p>
            <a:r>
              <a:rPr lang="en-IN" dirty="0" smtClean="0"/>
              <a:t>It is designed for </a:t>
            </a:r>
            <a:r>
              <a:rPr lang="en-IN" dirty="0" smtClean="0"/>
              <a:t>OLAP (Online Analytical Processing).</a:t>
            </a:r>
            <a:endParaRPr lang="en-IN" dirty="0" smtClean="0"/>
          </a:p>
          <a:p>
            <a:r>
              <a:rPr lang="en-IN" dirty="0" smtClean="0"/>
              <a:t>It provides SQL type language for querying called </a:t>
            </a:r>
            <a:r>
              <a:rPr lang="en-IN" dirty="0" err="1" smtClean="0"/>
              <a:t>HiveQL</a:t>
            </a:r>
            <a:r>
              <a:rPr lang="en-IN" dirty="0" smtClean="0"/>
              <a:t> or HQL.</a:t>
            </a:r>
          </a:p>
          <a:p>
            <a:r>
              <a:rPr lang="en-IN" dirty="0" smtClean="0"/>
              <a:t>It is familiar, fast, scalable and extensible.</a:t>
            </a:r>
            <a:endParaRPr lang="en-IN" dirty="0"/>
          </a:p>
        </p:txBody>
      </p:sp>
      <p:sp>
        <p:nvSpPr>
          <p:cNvPr id="3" name="Title 2"/>
          <p:cNvSpPr>
            <a:spLocks noGrp="1"/>
          </p:cNvSpPr>
          <p:nvPr>
            <p:ph type="title"/>
          </p:nvPr>
        </p:nvSpPr>
        <p:spPr/>
        <p:txBody>
          <a:bodyPr/>
          <a:lstStyle/>
          <a:p>
            <a:r>
              <a:rPr lang="en-IN" dirty="0" smtClean="0"/>
              <a:t>Features of Hive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Architecture of Hive</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99592" y="1556792"/>
            <a:ext cx="7519479" cy="405863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000" b="1" u="sng" dirty="0" smtClean="0">
                <a:solidFill>
                  <a:srgbClr val="0070C0"/>
                </a:solidFill>
              </a:rPr>
              <a:t>User Interface  - </a:t>
            </a:r>
            <a:r>
              <a:rPr lang="en-IN" sz="2000" dirty="0" smtClean="0"/>
              <a:t>Hive is a data warehouse infrastructure software that can create interaction between HDFS and user. The user interfaces that Hive supports are Hive </a:t>
            </a:r>
            <a:r>
              <a:rPr lang="en-IN" sz="2000" dirty="0" err="1" smtClean="0"/>
              <a:t>Web,Command</a:t>
            </a:r>
            <a:r>
              <a:rPr lang="en-IN" sz="2000" dirty="0" smtClean="0"/>
              <a:t> Line and hive HD.</a:t>
            </a:r>
          </a:p>
          <a:p>
            <a:r>
              <a:rPr lang="en-IN" sz="2000" b="1" u="sng" dirty="0" err="1" smtClean="0">
                <a:solidFill>
                  <a:srgbClr val="0070C0"/>
                </a:solidFill>
              </a:rPr>
              <a:t>MetaStore</a:t>
            </a:r>
            <a:r>
              <a:rPr lang="en-IN" sz="2000" b="1" u="sng" dirty="0" smtClean="0">
                <a:solidFill>
                  <a:srgbClr val="0070C0"/>
                </a:solidFill>
              </a:rPr>
              <a:t> – </a:t>
            </a:r>
            <a:r>
              <a:rPr lang="en-IN" sz="2000" dirty="0" smtClean="0"/>
              <a:t>Hive chooses respective database servers to store the schema or metadata of tables, databases, columns in a table , their </a:t>
            </a:r>
            <a:r>
              <a:rPr lang="en-IN" sz="2000" dirty="0" err="1" smtClean="0"/>
              <a:t>datatypes</a:t>
            </a:r>
            <a:r>
              <a:rPr lang="en-IN" sz="2000" dirty="0" smtClean="0"/>
              <a:t> and HDFS mapping.</a:t>
            </a:r>
          </a:p>
          <a:p>
            <a:r>
              <a:rPr lang="en-IN" sz="2000" b="1" u="sng" dirty="0" err="1" smtClean="0">
                <a:solidFill>
                  <a:srgbClr val="0070C0"/>
                </a:solidFill>
              </a:rPr>
              <a:t>HiveQL</a:t>
            </a:r>
            <a:r>
              <a:rPr lang="en-IN" sz="2000" b="1" u="sng" dirty="0" smtClean="0">
                <a:solidFill>
                  <a:srgbClr val="0070C0"/>
                </a:solidFill>
              </a:rPr>
              <a:t> Process Engine – </a:t>
            </a:r>
            <a:r>
              <a:rPr lang="en-IN" sz="2000" dirty="0" err="1" smtClean="0"/>
              <a:t>HiveQL</a:t>
            </a:r>
            <a:r>
              <a:rPr lang="en-IN" sz="2000" dirty="0" smtClean="0"/>
              <a:t> is similar to SQL for querying on schema info on the </a:t>
            </a:r>
            <a:r>
              <a:rPr lang="en-IN" sz="2000" dirty="0" err="1" smtClean="0"/>
              <a:t>metastore</a:t>
            </a:r>
            <a:r>
              <a:rPr lang="en-IN" sz="2000" dirty="0" smtClean="0"/>
              <a:t>. It is one of the replacements of traditional approach for </a:t>
            </a:r>
            <a:r>
              <a:rPr lang="en-IN" sz="2000" dirty="0" err="1" smtClean="0"/>
              <a:t>MapReduce</a:t>
            </a:r>
            <a:r>
              <a:rPr lang="en-IN" sz="2000" dirty="0" smtClean="0"/>
              <a:t> program. Instead of writing </a:t>
            </a:r>
            <a:r>
              <a:rPr lang="en-IN" sz="2000" dirty="0" err="1" smtClean="0"/>
              <a:t>MapReduce</a:t>
            </a:r>
            <a:r>
              <a:rPr lang="en-IN" sz="2000" dirty="0" smtClean="0"/>
              <a:t> program in Java, we can write a query for </a:t>
            </a:r>
            <a:r>
              <a:rPr lang="en-IN" sz="2000" dirty="0" err="1" smtClean="0"/>
              <a:t>MapReduce</a:t>
            </a:r>
            <a:r>
              <a:rPr lang="en-IN" sz="2000" dirty="0" smtClean="0"/>
              <a:t> job and process it.</a:t>
            </a:r>
          </a:p>
          <a:p>
            <a:r>
              <a:rPr lang="en-IN" sz="2000" dirty="0" smtClean="0"/>
              <a:t>All Hive installations requires a </a:t>
            </a:r>
            <a:r>
              <a:rPr lang="en-IN" sz="2000" dirty="0" err="1" smtClean="0"/>
              <a:t>metastore</a:t>
            </a:r>
            <a:r>
              <a:rPr lang="en-IN" sz="2000" dirty="0" smtClean="0"/>
              <a:t> services, which uses to store table schemas and other metadata. Hive have built –in Derby database.</a:t>
            </a:r>
          </a:p>
          <a:p>
            <a:endParaRPr lang="en-IN" sz="2000" dirty="0"/>
          </a:p>
        </p:txBody>
      </p:sp>
      <p:sp>
        <p:nvSpPr>
          <p:cNvPr id="3" name="Title 2"/>
          <p:cNvSpPr>
            <a:spLocks noGrp="1"/>
          </p:cNvSpPr>
          <p:nvPr>
            <p:ph type="title"/>
          </p:nvPr>
        </p:nvSpPr>
        <p:spPr/>
        <p:txBody>
          <a:bodyPr/>
          <a:lstStyle/>
          <a:p>
            <a:r>
              <a:rPr lang="en-IN" dirty="0" smtClean="0"/>
              <a:t>Architecture Contd.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Execution Engine – The conjunction part of </a:t>
            </a:r>
            <a:r>
              <a:rPr lang="en-IN" dirty="0" err="1" smtClean="0"/>
              <a:t>HiveQL</a:t>
            </a:r>
            <a:r>
              <a:rPr lang="en-IN" dirty="0" smtClean="0"/>
              <a:t> process Engine and </a:t>
            </a:r>
            <a:r>
              <a:rPr lang="en-IN" dirty="0" err="1" smtClean="0"/>
              <a:t>MapReduce</a:t>
            </a:r>
            <a:r>
              <a:rPr lang="en-IN" dirty="0" smtClean="0"/>
              <a:t> is Hive Execution Engine. Execution engine processes the query and generates result as same as </a:t>
            </a:r>
            <a:r>
              <a:rPr lang="en-IN" dirty="0" err="1" smtClean="0"/>
              <a:t>MapReduce</a:t>
            </a:r>
            <a:r>
              <a:rPr lang="en-IN" dirty="0" smtClean="0"/>
              <a:t> results. It can be set to </a:t>
            </a:r>
            <a:r>
              <a:rPr lang="en-IN" dirty="0" err="1" smtClean="0"/>
              <a:t>mapreduce</a:t>
            </a:r>
            <a:r>
              <a:rPr lang="en-IN" dirty="0" smtClean="0"/>
              <a:t>, </a:t>
            </a:r>
            <a:r>
              <a:rPr lang="en-IN" dirty="0" err="1" smtClean="0"/>
              <a:t>tez</a:t>
            </a:r>
            <a:r>
              <a:rPr lang="en-IN" dirty="0" smtClean="0"/>
              <a:t> or spark.</a:t>
            </a:r>
          </a:p>
          <a:p>
            <a:r>
              <a:rPr lang="en-IN" dirty="0" smtClean="0"/>
              <a:t>In order to change the execution engine, we use following property:</a:t>
            </a:r>
          </a:p>
          <a:p>
            <a:pPr lvl="1"/>
            <a:r>
              <a:rPr lang="en-IN" dirty="0" smtClean="0"/>
              <a:t>SET </a:t>
            </a:r>
            <a:r>
              <a:rPr lang="en-IN" dirty="0" err="1" smtClean="0"/>
              <a:t>hive.execution.engine</a:t>
            </a:r>
            <a:r>
              <a:rPr lang="en-IN" dirty="0" smtClean="0"/>
              <a:t> = TEZ</a:t>
            </a:r>
          </a:p>
          <a:p>
            <a:pPr marL="365760" lvl="1" indent="-256032">
              <a:spcBef>
                <a:spcPts val="400"/>
              </a:spcBef>
              <a:buSzPct val="68000"/>
              <a:buFont typeface="Wingdings 3"/>
              <a:buChar char=""/>
            </a:pPr>
            <a:r>
              <a:rPr lang="en-IN" sz="2700" dirty="0" smtClean="0"/>
              <a:t>HDFS or </a:t>
            </a:r>
            <a:r>
              <a:rPr lang="en-IN" sz="2700" dirty="0" err="1" smtClean="0"/>
              <a:t>Hbase</a:t>
            </a:r>
            <a:r>
              <a:rPr lang="en-IN" sz="2700" dirty="0" smtClean="0"/>
              <a:t> are the data storage techniques to store data into </a:t>
            </a:r>
            <a:r>
              <a:rPr lang="en-IN" sz="2700" dirty="0" err="1" smtClean="0"/>
              <a:t>filesystem</a:t>
            </a:r>
            <a:endParaRPr lang="en-IN" sz="2700" dirty="0" smtClean="0"/>
          </a:p>
        </p:txBody>
      </p:sp>
      <p:sp>
        <p:nvSpPr>
          <p:cNvPr id="3" name="Title 2"/>
          <p:cNvSpPr>
            <a:spLocks noGrp="1"/>
          </p:cNvSpPr>
          <p:nvPr>
            <p:ph type="title"/>
          </p:nvPr>
        </p:nvSpPr>
        <p:spPr/>
        <p:txBody>
          <a:bodyPr/>
          <a:lstStyle/>
          <a:p>
            <a:r>
              <a:rPr lang="en-IN" dirty="0" smtClean="0"/>
              <a:t>Execution Engine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Working of Hive</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97012" y="1988840"/>
            <a:ext cx="6831372" cy="340309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b="1" u="sng" dirty="0" smtClean="0">
                <a:solidFill>
                  <a:srgbClr val="0070C0"/>
                </a:solidFill>
              </a:rPr>
              <a:t>Execute Query-</a:t>
            </a:r>
            <a:r>
              <a:rPr lang="en-IN" sz="2000" dirty="0" smtClean="0"/>
              <a:t> The hive interface such as Command Line or </a:t>
            </a:r>
            <a:r>
              <a:rPr lang="en-IN" sz="2000" dirty="0" err="1" smtClean="0"/>
              <a:t>WebUI</a:t>
            </a:r>
            <a:r>
              <a:rPr lang="en-IN" sz="2000" dirty="0" smtClean="0"/>
              <a:t> sends query Driver to execute.</a:t>
            </a:r>
          </a:p>
          <a:p>
            <a:r>
              <a:rPr lang="en-IN" sz="2000" b="1" u="sng" dirty="0" smtClean="0">
                <a:solidFill>
                  <a:srgbClr val="0070C0"/>
                </a:solidFill>
              </a:rPr>
              <a:t>Get Plan –</a:t>
            </a:r>
            <a:r>
              <a:rPr lang="en-IN" sz="2000" dirty="0" smtClean="0">
                <a:solidFill>
                  <a:srgbClr val="0070C0"/>
                </a:solidFill>
              </a:rPr>
              <a:t> </a:t>
            </a:r>
            <a:r>
              <a:rPr lang="en-IN" sz="2000" dirty="0" smtClean="0"/>
              <a:t>The driver takes the help of query compiler that parses the query to check the syntax and query plan or the requirement of query.</a:t>
            </a:r>
          </a:p>
          <a:p>
            <a:r>
              <a:rPr lang="en-IN" sz="2000" b="1" u="sng" dirty="0" smtClean="0">
                <a:solidFill>
                  <a:srgbClr val="0070C0"/>
                </a:solidFill>
              </a:rPr>
              <a:t>Get Metadata – </a:t>
            </a:r>
            <a:r>
              <a:rPr lang="en-IN" sz="2000" dirty="0" smtClean="0"/>
              <a:t>The compiler sends metadata request to </a:t>
            </a:r>
            <a:r>
              <a:rPr lang="en-IN" sz="2000" dirty="0" err="1" smtClean="0"/>
              <a:t>Metastore</a:t>
            </a:r>
            <a:r>
              <a:rPr lang="en-IN" sz="2000" dirty="0" smtClean="0"/>
              <a:t>.</a:t>
            </a:r>
          </a:p>
          <a:p>
            <a:r>
              <a:rPr lang="en-IN" sz="2000" b="1" u="sng" dirty="0" smtClean="0">
                <a:solidFill>
                  <a:srgbClr val="0070C0"/>
                </a:solidFill>
              </a:rPr>
              <a:t>Send Metadata – </a:t>
            </a:r>
            <a:r>
              <a:rPr lang="en-IN" sz="2000" dirty="0" smtClean="0"/>
              <a:t> </a:t>
            </a:r>
            <a:r>
              <a:rPr lang="en-IN" sz="2000" dirty="0" err="1" smtClean="0"/>
              <a:t>Metastore</a:t>
            </a:r>
            <a:r>
              <a:rPr lang="en-IN" sz="2000" dirty="0" smtClean="0"/>
              <a:t> sends metadata as a response to compiler.</a:t>
            </a:r>
          </a:p>
          <a:p>
            <a:r>
              <a:rPr lang="en-IN" sz="2100" b="1" u="sng" dirty="0" smtClean="0">
                <a:solidFill>
                  <a:srgbClr val="0070C0"/>
                </a:solidFill>
              </a:rPr>
              <a:t>Send Plan – </a:t>
            </a:r>
            <a:r>
              <a:rPr lang="en-IN" sz="2000" dirty="0" smtClean="0"/>
              <a:t>The compiler checks the </a:t>
            </a:r>
            <a:r>
              <a:rPr lang="en-IN" sz="2000" dirty="0" smtClean="0"/>
              <a:t>requirement </a:t>
            </a:r>
            <a:r>
              <a:rPr lang="en-IN" sz="2000" dirty="0" smtClean="0"/>
              <a:t>and records the plan to driver. Up to here, parsing and compiling of query is complete.</a:t>
            </a:r>
          </a:p>
        </p:txBody>
      </p:sp>
      <p:sp>
        <p:nvSpPr>
          <p:cNvPr id="3" name="Title 2"/>
          <p:cNvSpPr>
            <a:spLocks noGrp="1"/>
          </p:cNvSpPr>
          <p:nvPr>
            <p:ph type="title"/>
          </p:nvPr>
        </p:nvSpPr>
        <p:spPr/>
        <p:txBody>
          <a:bodyPr/>
          <a:lstStyle/>
          <a:p>
            <a:r>
              <a:rPr lang="en-IN" dirty="0" smtClean="0"/>
              <a:t>Working of Hive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b="1" u="sng" dirty="0" smtClean="0">
                <a:solidFill>
                  <a:srgbClr val="0070C0"/>
                </a:solidFill>
              </a:rPr>
              <a:t>Execute Plan – </a:t>
            </a:r>
            <a:r>
              <a:rPr lang="en-IN" sz="2000" dirty="0" smtClean="0"/>
              <a:t>The Driver sends the execute plan to execution engine.</a:t>
            </a:r>
          </a:p>
          <a:p>
            <a:r>
              <a:rPr lang="en-IN" sz="2000" b="1" u="sng" dirty="0" smtClean="0">
                <a:solidFill>
                  <a:srgbClr val="0070C0"/>
                </a:solidFill>
              </a:rPr>
              <a:t>Execute Job – </a:t>
            </a:r>
            <a:r>
              <a:rPr lang="en-IN" sz="2000" dirty="0" smtClean="0"/>
              <a:t>Internally, the process of execution job is a </a:t>
            </a:r>
            <a:r>
              <a:rPr lang="en-IN" sz="2000" dirty="0" err="1" smtClean="0"/>
              <a:t>MapReduce</a:t>
            </a:r>
            <a:r>
              <a:rPr lang="en-IN" sz="2000" dirty="0" smtClean="0"/>
              <a:t> job and the query executes </a:t>
            </a:r>
            <a:r>
              <a:rPr lang="en-IN" sz="2000" dirty="0" err="1" smtClean="0"/>
              <a:t>MapReduce</a:t>
            </a:r>
            <a:r>
              <a:rPr lang="en-IN" sz="2000" dirty="0" smtClean="0"/>
              <a:t> job.</a:t>
            </a:r>
            <a:endParaRPr lang="en-IN" sz="2000" b="1" u="sng" dirty="0" smtClean="0">
              <a:solidFill>
                <a:srgbClr val="0070C0"/>
              </a:solidFill>
            </a:endParaRPr>
          </a:p>
          <a:p>
            <a:r>
              <a:rPr lang="en-IN" sz="2000" b="1" u="sng" dirty="0" smtClean="0">
                <a:solidFill>
                  <a:srgbClr val="0070C0"/>
                </a:solidFill>
              </a:rPr>
              <a:t>Metadata Ops – </a:t>
            </a:r>
            <a:r>
              <a:rPr lang="en-IN" sz="2000" dirty="0" smtClean="0"/>
              <a:t>Meanwhile in execution, the execution engine can execute metadata operations with </a:t>
            </a:r>
            <a:r>
              <a:rPr lang="en-IN" sz="2000" dirty="0" err="1" smtClean="0"/>
              <a:t>Metastore</a:t>
            </a:r>
            <a:r>
              <a:rPr lang="en-IN" sz="2000" dirty="0" smtClean="0"/>
              <a:t>.</a:t>
            </a:r>
          </a:p>
          <a:p>
            <a:r>
              <a:rPr lang="en-IN" sz="2000" b="1" u="sng" dirty="0" smtClean="0">
                <a:solidFill>
                  <a:srgbClr val="0070C0"/>
                </a:solidFill>
              </a:rPr>
              <a:t>Fetch Result – </a:t>
            </a:r>
            <a:r>
              <a:rPr lang="en-IN" sz="2000" dirty="0" smtClean="0"/>
              <a:t>The execution engine </a:t>
            </a:r>
            <a:r>
              <a:rPr lang="en-IN" sz="2000" dirty="0" smtClean="0"/>
              <a:t>receives </a:t>
            </a:r>
            <a:r>
              <a:rPr lang="en-IN" sz="2000" dirty="0" smtClean="0"/>
              <a:t>the result from </a:t>
            </a:r>
            <a:r>
              <a:rPr lang="en-IN" sz="2000" dirty="0" err="1" smtClean="0"/>
              <a:t>DataNodes</a:t>
            </a:r>
            <a:r>
              <a:rPr lang="en-IN" sz="2000" dirty="0" smtClean="0"/>
              <a:t>.</a:t>
            </a:r>
          </a:p>
          <a:p>
            <a:r>
              <a:rPr lang="en-IN" sz="2000" b="1" u="sng" dirty="0" smtClean="0">
                <a:solidFill>
                  <a:srgbClr val="0070C0"/>
                </a:solidFill>
              </a:rPr>
              <a:t>Send Results – </a:t>
            </a:r>
            <a:r>
              <a:rPr lang="en-IN" sz="2000" dirty="0" smtClean="0"/>
              <a:t>The execution engine sends those resultant values to the Driver. The Driver sends the result to Hive Interfaces.</a:t>
            </a:r>
          </a:p>
        </p:txBody>
      </p:sp>
      <p:sp>
        <p:nvSpPr>
          <p:cNvPr id="3" name="Title 2"/>
          <p:cNvSpPr>
            <a:spLocks noGrp="1"/>
          </p:cNvSpPr>
          <p:nvPr>
            <p:ph type="title"/>
          </p:nvPr>
        </p:nvSpPr>
        <p:spPr/>
        <p:txBody>
          <a:bodyPr/>
          <a:lstStyle/>
          <a:p>
            <a:r>
              <a:rPr lang="en-IN" dirty="0" smtClean="0"/>
              <a:t>Working of Hive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TotalTime>
  <Words>1378</Words>
  <Application>Microsoft Office PowerPoint</Application>
  <PresentationFormat>On-screen Show (4:3)</PresentationFormat>
  <Paragraphs>108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     Lecture 6</vt:lpstr>
      <vt:lpstr>Hive </vt:lpstr>
      <vt:lpstr>Features of Hive</vt:lpstr>
      <vt:lpstr>Architecture of Hive</vt:lpstr>
      <vt:lpstr>Architecture Contd. </vt:lpstr>
      <vt:lpstr>Execution Engine</vt:lpstr>
      <vt:lpstr>Working of Hive</vt:lpstr>
      <vt:lpstr>Working of Hive</vt:lpstr>
      <vt:lpstr>Working of Hive</vt:lpstr>
      <vt:lpstr>Hive Data Types</vt:lpstr>
      <vt:lpstr>Column Types</vt:lpstr>
      <vt:lpstr>Column Types Contd.</vt:lpstr>
      <vt:lpstr>Literals</vt:lpstr>
      <vt:lpstr>Complex Types</vt:lpstr>
      <vt:lpstr>Hive File Formats</vt:lpstr>
      <vt:lpstr>File formats  in Hive</vt:lpstr>
      <vt:lpstr>TextFile: </vt:lpstr>
      <vt:lpstr>SequenceFile</vt:lpstr>
      <vt:lpstr>Sequence Files Contd.</vt:lpstr>
      <vt:lpstr>Sequence File Contd.</vt:lpstr>
      <vt:lpstr>RC File</vt:lpstr>
      <vt:lpstr>RC File Contd.</vt:lpstr>
      <vt:lpstr>ORC File</vt:lpstr>
      <vt:lpstr>Which File Format to use?</vt:lpstr>
      <vt:lpstr>Slide 25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6</dc:title>
  <dc:creator>Meenansha</dc:creator>
  <cp:lastModifiedBy>Meenansha</cp:lastModifiedBy>
  <cp:revision>5</cp:revision>
  <dcterms:created xsi:type="dcterms:W3CDTF">2020-05-18T06:31:36Z</dcterms:created>
  <dcterms:modified xsi:type="dcterms:W3CDTF">2020-05-18T15:54:33Z</dcterms:modified>
</cp:coreProperties>
</file>