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E3CBEBC-A616-4AD9-8C6F-6CCA61FFE6CE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332F29-9B98-4DDB-8A11-30728A579F7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Hive DDL and DML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b="1" dirty="0" smtClean="0"/>
              <a:t>CREATE TABLE employees </a:t>
            </a:r>
            <a:r>
              <a:rPr lang="en-IN" sz="1800" b="1" dirty="0" smtClean="0"/>
              <a:t>(</a:t>
            </a:r>
            <a:r>
              <a:rPr lang="en-IN" sz="1800" dirty="0" smtClean="0"/>
              <a:t>name STRING, salary FLOAT, subordinates </a:t>
            </a:r>
            <a:r>
              <a:rPr lang="en-IN" sz="1800" dirty="0" smtClean="0"/>
              <a:t>ARRAY&lt;STRING</a:t>
            </a:r>
            <a:r>
              <a:rPr lang="en-IN" sz="1800" dirty="0" smtClean="0"/>
              <a:t>&gt;, 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 smtClean="0"/>
              <a:t>   deductions </a:t>
            </a:r>
            <a:r>
              <a:rPr lang="en-IN" sz="1800" b="1" dirty="0" smtClean="0"/>
              <a:t>MAP&lt;STRING, FLOAT</a:t>
            </a:r>
            <a:r>
              <a:rPr lang="en-IN" sz="1800" b="1" dirty="0" smtClean="0"/>
              <a:t>&gt;,</a:t>
            </a:r>
          </a:p>
          <a:p>
            <a:pPr>
              <a:buNone/>
            </a:pPr>
            <a:r>
              <a:rPr lang="en-IN" sz="1800" b="1" dirty="0" smtClean="0"/>
              <a:t> </a:t>
            </a:r>
            <a:r>
              <a:rPr lang="en-IN" sz="1800" b="1" dirty="0" smtClean="0"/>
              <a:t>   </a:t>
            </a:r>
            <a:r>
              <a:rPr lang="en-IN" sz="1800" dirty="0" smtClean="0"/>
              <a:t>address </a:t>
            </a:r>
            <a:r>
              <a:rPr lang="en-IN" sz="1800" dirty="0" smtClean="0"/>
              <a:t>STRUCT&lt;</a:t>
            </a:r>
            <a:r>
              <a:rPr lang="en-IN" sz="1800" dirty="0" err="1" smtClean="0"/>
              <a:t>street:STRING</a:t>
            </a:r>
            <a:r>
              <a:rPr lang="en-IN" sz="1800" dirty="0" smtClean="0"/>
              <a:t>, </a:t>
            </a:r>
            <a:r>
              <a:rPr lang="en-IN" sz="1800" dirty="0" err="1" smtClean="0"/>
              <a:t>city:STRING</a:t>
            </a:r>
            <a:r>
              <a:rPr lang="en-IN" sz="1800" dirty="0" smtClean="0"/>
              <a:t>, </a:t>
            </a:r>
            <a:r>
              <a:rPr lang="en-IN" sz="1800" b="1" dirty="0" err="1" smtClean="0"/>
              <a:t>state:STRING</a:t>
            </a:r>
            <a:r>
              <a:rPr lang="en-IN" sz="1800" b="1" dirty="0" smtClean="0"/>
              <a:t>, </a:t>
            </a:r>
            <a:r>
              <a:rPr lang="en-IN" sz="1800" b="1" dirty="0" err="1" smtClean="0"/>
              <a:t>zip:INT</a:t>
            </a:r>
            <a:r>
              <a:rPr lang="en-IN" sz="1800" b="1" dirty="0" smtClean="0"/>
              <a:t>&gt;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 smtClean="0"/>
              <a:t>   PARTITIONED </a:t>
            </a:r>
            <a:r>
              <a:rPr lang="en-IN" sz="1800" b="1" dirty="0" smtClean="0"/>
              <a:t>BY (country STRING, state STRING</a:t>
            </a:r>
            <a:r>
              <a:rPr lang="en-IN" sz="1800" b="1" dirty="0" smtClean="0"/>
              <a:t>);</a:t>
            </a:r>
          </a:p>
          <a:p>
            <a:r>
              <a:rPr lang="en-IN" sz="1800" dirty="0" smtClean="0"/>
              <a:t>Partitioning tables changes how Hive structures the data storage. If we create this </a:t>
            </a:r>
            <a:r>
              <a:rPr lang="en-IN" sz="1800" dirty="0" smtClean="0"/>
              <a:t>table in </a:t>
            </a:r>
            <a:r>
              <a:rPr lang="en-IN" sz="1800" dirty="0" smtClean="0"/>
              <a:t>the </a:t>
            </a:r>
            <a:r>
              <a:rPr lang="en-IN" sz="1800" dirty="0" err="1" smtClean="0"/>
              <a:t>mydb</a:t>
            </a:r>
            <a:r>
              <a:rPr lang="en-IN" sz="1800" dirty="0" smtClean="0"/>
              <a:t> database, there will still be an </a:t>
            </a:r>
            <a:r>
              <a:rPr lang="en-IN" sz="1800" i="1" dirty="0" smtClean="0"/>
              <a:t>employees directory for the table:</a:t>
            </a:r>
          </a:p>
          <a:p>
            <a:pPr>
              <a:buNone/>
            </a:pPr>
            <a:r>
              <a:rPr lang="en-IN" sz="1800" i="1" dirty="0" smtClean="0"/>
              <a:t>	hdfs</a:t>
            </a:r>
            <a:r>
              <a:rPr lang="en-IN" sz="1800" i="1" dirty="0" smtClean="0"/>
              <a:t>://</a:t>
            </a:r>
            <a:r>
              <a:rPr lang="en-IN" sz="1800" i="1" dirty="0" smtClean="0"/>
              <a:t>master_server/user/hive/warehouse/mydb.db/employees</a:t>
            </a:r>
          </a:p>
          <a:p>
            <a:r>
              <a:rPr lang="en-IN" sz="1800" dirty="0" smtClean="0"/>
              <a:t>However, Hive will now create subdirectories reflecting the partitioning structure. </a:t>
            </a:r>
            <a:r>
              <a:rPr lang="en-IN" sz="1800" dirty="0" smtClean="0"/>
              <a:t>For example</a:t>
            </a:r>
            <a:r>
              <a:rPr lang="en-IN" sz="1800" dirty="0" smtClean="0"/>
              <a:t>:</a:t>
            </a:r>
          </a:p>
          <a:p>
            <a:pPr>
              <a:buNone/>
            </a:pPr>
            <a:r>
              <a:rPr lang="en-IN" sz="1800" dirty="0" smtClean="0"/>
              <a:t>    ...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 .../</a:t>
            </a:r>
            <a:r>
              <a:rPr lang="en-IN" sz="1800" dirty="0" smtClean="0"/>
              <a:t>employees/country=CA/state=AB</a:t>
            </a:r>
          </a:p>
          <a:p>
            <a:pPr>
              <a:buNone/>
            </a:pPr>
            <a:r>
              <a:rPr lang="en-IN" sz="1800" dirty="0" smtClean="0"/>
              <a:t>    .../</a:t>
            </a:r>
            <a:r>
              <a:rPr lang="en-IN" sz="1800" dirty="0" smtClean="0"/>
              <a:t>employees/country=CA/state=BC</a:t>
            </a:r>
          </a:p>
          <a:p>
            <a:pPr>
              <a:buNone/>
            </a:pPr>
            <a:r>
              <a:rPr lang="en-IN" sz="1800" dirty="0" smtClean="0"/>
              <a:t>   ...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.../</a:t>
            </a:r>
            <a:r>
              <a:rPr lang="en-IN" sz="1800" dirty="0" smtClean="0"/>
              <a:t>employees/country=US/state=AL</a:t>
            </a:r>
          </a:p>
          <a:p>
            <a:pPr>
              <a:buNone/>
            </a:pPr>
            <a:r>
              <a:rPr lang="en-IN" sz="1800" dirty="0" smtClean="0"/>
              <a:t>   .../</a:t>
            </a:r>
            <a:r>
              <a:rPr lang="en-IN" sz="1800" dirty="0" smtClean="0"/>
              <a:t>employees/country=US/state=AK</a:t>
            </a: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Partitioned Managed 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SELECT * FROM </a:t>
            </a:r>
            <a:r>
              <a:rPr lang="en-IN" sz="1800" dirty="0" smtClean="0"/>
              <a:t>employees WHERE </a:t>
            </a:r>
            <a:r>
              <a:rPr lang="en-IN" sz="1800" dirty="0" smtClean="0"/>
              <a:t>country = 'US' AND state = 'IL</a:t>
            </a:r>
            <a:r>
              <a:rPr lang="en-IN" sz="1800" dirty="0" smtClean="0"/>
              <a:t>';</a:t>
            </a:r>
          </a:p>
          <a:p>
            <a:r>
              <a:rPr lang="en-IN" sz="1800" dirty="0" smtClean="0"/>
              <a:t>When we add predicates to WHERE clauses that filter on partition values, these </a:t>
            </a:r>
            <a:r>
              <a:rPr lang="en-IN" sz="1800" dirty="0" smtClean="0"/>
              <a:t>predicates are </a:t>
            </a:r>
            <a:r>
              <a:rPr lang="en-IN" sz="1800" dirty="0" smtClean="0"/>
              <a:t>called </a:t>
            </a:r>
            <a:r>
              <a:rPr lang="en-IN" sz="1800" i="1" dirty="0" smtClean="0"/>
              <a:t>partition filters</a:t>
            </a:r>
            <a:r>
              <a:rPr lang="en-IN" sz="1800" i="1" dirty="0" smtClean="0"/>
              <a:t>.</a:t>
            </a:r>
          </a:p>
          <a:p>
            <a:r>
              <a:rPr lang="en-IN" sz="1800" dirty="0" smtClean="0"/>
              <a:t>Highly </a:t>
            </a:r>
            <a:r>
              <a:rPr lang="en-IN" sz="1800" dirty="0" smtClean="0"/>
              <a:t>suggested safety measure </a:t>
            </a:r>
            <a:r>
              <a:rPr lang="en-IN" sz="1800" dirty="0" smtClean="0"/>
              <a:t>is putting </a:t>
            </a:r>
            <a:r>
              <a:rPr lang="en-IN" sz="1800" dirty="0" smtClean="0"/>
              <a:t>Hive into “strict” mode, which prohibits queries of </a:t>
            </a:r>
            <a:r>
              <a:rPr lang="en-IN" sz="1800" b="1" dirty="0" smtClean="0"/>
              <a:t>partitioned</a:t>
            </a:r>
            <a:r>
              <a:rPr lang="en-IN" sz="1800" dirty="0" smtClean="0"/>
              <a:t> tables </a:t>
            </a:r>
            <a:r>
              <a:rPr lang="en-IN" sz="1800" dirty="0" smtClean="0"/>
              <a:t>without a </a:t>
            </a:r>
            <a:r>
              <a:rPr lang="en-IN" sz="1800" dirty="0" smtClean="0"/>
              <a:t>WHERE clause that filters on partitions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hive&gt; </a:t>
            </a:r>
            <a:r>
              <a:rPr lang="en-IN" sz="1800" b="1" dirty="0" smtClean="0"/>
              <a:t>set </a:t>
            </a:r>
            <a:r>
              <a:rPr lang="en-IN" sz="1800" b="1" dirty="0" err="1" smtClean="0"/>
              <a:t>hive.mapred.mode</a:t>
            </a:r>
            <a:r>
              <a:rPr lang="en-IN" sz="1800" b="1" dirty="0" smtClean="0"/>
              <a:t>=strict;</a:t>
            </a:r>
          </a:p>
          <a:p>
            <a:r>
              <a:rPr lang="en-IN" sz="1800" dirty="0" smtClean="0"/>
              <a:t>hive&gt; </a:t>
            </a:r>
            <a:r>
              <a:rPr lang="en-IN" sz="1800" b="1" dirty="0" smtClean="0"/>
              <a:t>SELECT e.name, </a:t>
            </a:r>
            <a:r>
              <a:rPr lang="en-IN" sz="1800" b="1" dirty="0" err="1" smtClean="0"/>
              <a:t>e.salary</a:t>
            </a:r>
            <a:r>
              <a:rPr lang="en-IN" sz="1800" b="1" dirty="0" smtClean="0"/>
              <a:t> FROM employees e LIMIT 100;</a:t>
            </a:r>
          </a:p>
          <a:p>
            <a:pPr>
              <a:buNone/>
            </a:pPr>
            <a:r>
              <a:rPr lang="en-IN" sz="1800" dirty="0" smtClean="0"/>
              <a:t>	FAILED</a:t>
            </a:r>
            <a:r>
              <a:rPr lang="en-IN" sz="1800" dirty="0" smtClean="0"/>
              <a:t>: Error </a:t>
            </a:r>
            <a:r>
              <a:rPr lang="en-IN" sz="1800" b="1" dirty="0" smtClean="0"/>
              <a:t>in semantic analysis: No partition predicate found </a:t>
            </a:r>
            <a:r>
              <a:rPr lang="en-IN" sz="1800" b="1" dirty="0" smtClean="0"/>
              <a:t>for Alias </a:t>
            </a:r>
            <a:r>
              <a:rPr lang="en-IN" sz="1800" b="1" dirty="0" smtClean="0"/>
              <a:t>"e" Table "</a:t>
            </a:r>
            <a:r>
              <a:rPr lang="en-IN" sz="1800" b="1" dirty="0" smtClean="0"/>
              <a:t>employees“</a:t>
            </a:r>
          </a:p>
          <a:p>
            <a:r>
              <a:rPr lang="en-IN" sz="1800" dirty="0" smtClean="0"/>
              <a:t>We can see the partitions using following command: 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b="1" dirty="0" smtClean="0">
                <a:solidFill>
                  <a:srgbClr val="00B0F0"/>
                </a:solidFill>
              </a:rPr>
              <a:t>show partitions employees;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F0"/>
                </a:solidFill>
              </a:rPr>
              <a:t>	</a:t>
            </a:r>
            <a:r>
              <a:rPr lang="en-IN" sz="1800" b="1" dirty="0" smtClean="0">
                <a:solidFill>
                  <a:srgbClr val="00B0F0"/>
                </a:solidFill>
              </a:rPr>
              <a:t>show partitions employees partition (country=‘US’)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Partitioned Managed Tables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CREATE EXTERNAL TABLE IF NOT EXISTS </a:t>
            </a:r>
            <a:r>
              <a:rPr lang="en-IN" sz="2000" b="1" dirty="0" err="1" smtClean="0"/>
              <a:t>log_messages</a:t>
            </a:r>
            <a:r>
              <a:rPr lang="en-IN" sz="2000" b="1" dirty="0" smtClean="0"/>
              <a:t> (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hms</a:t>
            </a:r>
            <a:r>
              <a:rPr lang="en-IN" sz="2000" dirty="0" smtClean="0"/>
              <a:t> </a:t>
            </a:r>
            <a:r>
              <a:rPr lang="en-IN" sz="2000" dirty="0" smtClean="0"/>
              <a:t>INT,</a:t>
            </a:r>
          </a:p>
          <a:p>
            <a:pPr>
              <a:buNone/>
            </a:pPr>
            <a:r>
              <a:rPr lang="en-IN" sz="2000" dirty="0" smtClean="0"/>
              <a:t>	severity </a:t>
            </a:r>
            <a:r>
              <a:rPr lang="en-IN" sz="2000" dirty="0" smtClean="0"/>
              <a:t>STRING,</a:t>
            </a:r>
          </a:p>
          <a:p>
            <a:pPr>
              <a:buNone/>
            </a:pPr>
            <a:r>
              <a:rPr lang="en-IN" sz="2000" dirty="0" smtClean="0"/>
              <a:t>	server </a:t>
            </a:r>
            <a:r>
              <a:rPr lang="en-IN" sz="2000" dirty="0" smtClean="0"/>
              <a:t>STRING,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process_id</a:t>
            </a:r>
            <a:r>
              <a:rPr lang="en-IN" sz="2000" dirty="0" smtClean="0"/>
              <a:t> </a:t>
            </a:r>
            <a:r>
              <a:rPr lang="en-IN" sz="2000" dirty="0" smtClean="0"/>
              <a:t>INT,</a:t>
            </a:r>
          </a:p>
          <a:p>
            <a:pPr>
              <a:buNone/>
            </a:pPr>
            <a:r>
              <a:rPr lang="en-IN" sz="2000" dirty="0" smtClean="0"/>
              <a:t>	message </a:t>
            </a:r>
            <a:r>
              <a:rPr lang="en-IN" sz="2000" dirty="0" smtClean="0"/>
              <a:t>STRING)</a:t>
            </a:r>
          </a:p>
          <a:p>
            <a:pPr>
              <a:buNone/>
            </a:pPr>
            <a:r>
              <a:rPr lang="en-IN" sz="2000" dirty="0" smtClean="0"/>
              <a:t>	PARTITIONED </a:t>
            </a:r>
            <a:r>
              <a:rPr lang="en-IN" sz="2000" b="1" dirty="0" smtClean="0"/>
              <a:t>BY (year INT, month INT, day INT)</a:t>
            </a:r>
          </a:p>
          <a:p>
            <a:pPr>
              <a:buNone/>
            </a:pPr>
            <a:r>
              <a:rPr lang="en-IN" sz="2000" b="1" dirty="0" smtClean="0"/>
              <a:t>	ROW </a:t>
            </a:r>
            <a:r>
              <a:rPr lang="en-IN" sz="2000" b="1" dirty="0" smtClean="0"/>
              <a:t>FORMAT DELIMITED FIELDS TERMINATED BY '\t</a:t>
            </a:r>
            <a:r>
              <a:rPr lang="en-IN" sz="2000" b="1" dirty="0" smtClean="0"/>
              <a:t>';</a:t>
            </a:r>
          </a:p>
          <a:p>
            <a:r>
              <a:rPr lang="en-IN" sz="2000" dirty="0" smtClean="0"/>
              <a:t>ALTER TABLE </a:t>
            </a:r>
            <a:r>
              <a:rPr lang="en-IN" sz="2000" dirty="0" err="1" smtClean="0"/>
              <a:t>log_messages</a:t>
            </a:r>
            <a:r>
              <a:rPr lang="en-IN" sz="2000" dirty="0" smtClean="0"/>
              <a:t> ADD PARTITION(year = 2012, month = 1, day = </a:t>
            </a:r>
            <a:r>
              <a:rPr lang="en-IN" sz="2000" dirty="0" smtClean="0"/>
              <a:t>2) LOCATION </a:t>
            </a:r>
            <a:r>
              <a:rPr lang="en-IN" sz="2000" dirty="0" smtClean="0"/>
              <a:t>'hdfs://master_server/data/log_messages/2012/01/02';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External Partitioned Tables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Drop table if exists employees;</a:t>
            </a:r>
          </a:p>
          <a:p>
            <a:r>
              <a:rPr lang="en-IN" dirty="0" smtClean="0"/>
              <a:t>Alter table:</a:t>
            </a:r>
          </a:p>
          <a:p>
            <a:pPr lvl="1"/>
            <a:r>
              <a:rPr lang="en-IN" dirty="0" smtClean="0"/>
              <a:t>Renaming a table</a:t>
            </a:r>
          </a:p>
          <a:p>
            <a:pPr lvl="1"/>
            <a:r>
              <a:rPr lang="en-IN" dirty="0" smtClean="0"/>
              <a:t>Adding, modifying and dropping a table partition</a:t>
            </a:r>
          </a:p>
          <a:p>
            <a:pPr lvl="1"/>
            <a:r>
              <a:rPr lang="en-IN" dirty="0" smtClean="0"/>
              <a:t>Changing columns</a:t>
            </a:r>
          </a:p>
          <a:p>
            <a:pPr lvl="1"/>
            <a:r>
              <a:rPr lang="en-IN" dirty="0" smtClean="0"/>
              <a:t>Adding columns</a:t>
            </a:r>
          </a:p>
          <a:p>
            <a:pPr lvl="1"/>
            <a:r>
              <a:rPr lang="en-IN" dirty="0" smtClean="0"/>
              <a:t>Deleting or Replacing columns</a:t>
            </a:r>
          </a:p>
          <a:p>
            <a:pPr lvl="1"/>
            <a:r>
              <a:rPr lang="en-IN" dirty="0" smtClean="0"/>
              <a:t>Change table properties</a:t>
            </a:r>
          </a:p>
          <a:p>
            <a:pPr lvl="1"/>
            <a:r>
              <a:rPr lang="en-IN" dirty="0" smtClean="0"/>
              <a:t>Storage properties</a:t>
            </a:r>
          </a:p>
          <a:p>
            <a:pPr lvl="1"/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and Alter Table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900" b="1" u="sng" dirty="0" smtClean="0"/>
              <a:t>Renaming a table:</a:t>
            </a:r>
          </a:p>
          <a:p>
            <a:pPr lvl="1"/>
            <a:r>
              <a:rPr lang="en-IN" b="1" dirty="0" smtClean="0">
                <a:solidFill>
                  <a:srgbClr val="00B0F0"/>
                </a:solidFill>
              </a:rPr>
              <a:t>ALTER TABLE </a:t>
            </a:r>
            <a:r>
              <a:rPr lang="en-IN" b="1" dirty="0" err="1" smtClean="0">
                <a:solidFill>
                  <a:srgbClr val="00B0F0"/>
                </a:solidFill>
              </a:rPr>
              <a:t>log_messages</a:t>
            </a:r>
            <a:r>
              <a:rPr lang="en-IN" b="1" dirty="0" smtClean="0">
                <a:solidFill>
                  <a:srgbClr val="00B0F0"/>
                </a:solidFill>
              </a:rPr>
              <a:t> RENAME TO </a:t>
            </a:r>
            <a:r>
              <a:rPr lang="en-IN" b="1" dirty="0" err="1" smtClean="0">
                <a:solidFill>
                  <a:srgbClr val="00B0F0"/>
                </a:solidFill>
              </a:rPr>
              <a:t>logmsgs</a:t>
            </a:r>
            <a:r>
              <a:rPr lang="en-IN" b="1" dirty="0" smtClean="0">
                <a:solidFill>
                  <a:srgbClr val="00B0F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IN" sz="1900" b="1" u="sng" dirty="0" smtClean="0"/>
              <a:t>Adding, modifying and dropping a table partition:</a:t>
            </a:r>
          </a:p>
          <a:p>
            <a:pPr lvl="1"/>
            <a:r>
              <a:rPr lang="en-IN" sz="1900" b="1" dirty="0" smtClean="0">
                <a:solidFill>
                  <a:srgbClr val="00B0F0"/>
                </a:solidFill>
              </a:rPr>
              <a:t>ALTER TABLE </a:t>
            </a:r>
            <a:r>
              <a:rPr lang="en-IN" sz="19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1900" b="1" dirty="0" smtClean="0">
                <a:solidFill>
                  <a:srgbClr val="00B0F0"/>
                </a:solidFill>
              </a:rPr>
              <a:t> ADD IF NOT </a:t>
            </a:r>
            <a:r>
              <a:rPr lang="en-IN" sz="1900" b="1" dirty="0" smtClean="0">
                <a:solidFill>
                  <a:srgbClr val="00B0F0"/>
                </a:solidFill>
              </a:rPr>
              <a:t>EXISTS PARTITION </a:t>
            </a:r>
            <a:r>
              <a:rPr lang="en-IN" sz="1900" b="1" dirty="0" smtClean="0">
                <a:solidFill>
                  <a:srgbClr val="00B0F0"/>
                </a:solidFill>
              </a:rPr>
              <a:t>(year = 2011, month = 1, day = 1) LOCATION '/</a:t>
            </a:r>
            <a:r>
              <a:rPr lang="en-IN" sz="1900" b="1" dirty="0" smtClean="0">
                <a:solidFill>
                  <a:srgbClr val="00B0F0"/>
                </a:solidFill>
              </a:rPr>
              <a:t>logs/2011/01/01‘</a:t>
            </a:r>
          </a:p>
          <a:p>
            <a:pPr lvl="1"/>
            <a:r>
              <a:rPr lang="en-IN" sz="1900" b="1" dirty="0" smtClean="0">
                <a:solidFill>
                  <a:srgbClr val="00B0F0"/>
                </a:solidFill>
              </a:rPr>
              <a:t>ALTER </a:t>
            </a:r>
            <a:r>
              <a:rPr lang="en-IN" sz="1900" b="1" dirty="0" smtClean="0">
                <a:solidFill>
                  <a:srgbClr val="00B0F0"/>
                </a:solidFill>
              </a:rPr>
              <a:t>TABLE </a:t>
            </a:r>
            <a:r>
              <a:rPr lang="en-IN" sz="19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1900" b="1" dirty="0" smtClean="0">
                <a:solidFill>
                  <a:srgbClr val="00B0F0"/>
                </a:solidFill>
              </a:rPr>
              <a:t> PARTITION(year = 2011, month = 12, day = </a:t>
            </a:r>
            <a:r>
              <a:rPr lang="en-IN" sz="1900" b="1" dirty="0" smtClean="0">
                <a:solidFill>
                  <a:srgbClr val="00B0F0"/>
                </a:solidFill>
              </a:rPr>
              <a:t>2) SET </a:t>
            </a:r>
            <a:r>
              <a:rPr lang="en-IN" sz="1900" b="1" dirty="0" smtClean="0">
                <a:solidFill>
                  <a:srgbClr val="00B0F0"/>
                </a:solidFill>
              </a:rPr>
              <a:t>LOCATION 's3n://ourbucket/logs/2011/01/02</a:t>
            </a:r>
            <a:r>
              <a:rPr lang="en-IN" sz="1900" b="1" dirty="0" smtClean="0">
                <a:solidFill>
                  <a:srgbClr val="00B0F0"/>
                </a:solidFill>
              </a:rPr>
              <a:t>';</a:t>
            </a:r>
          </a:p>
          <a:p>
            <a:pPr lvl="1"/>
            <a:r>
              <a:rPr lang="en-IN" sz="1900" b="1" dirty="0" smtClean="0">
                <a:solidFill>
                  <a:srgbClr val="00B0F0"/>
                </a:solidFill>
              </a:rPr>
              <a:t>ALTER </a:t>
            </a:r>
            <a:r>
              <a:rPr lang="en-IN" sz="1900" b="1" dirty="0" smtClean="0">
                <a:solidFill>
                  <a:srgbClr val="00B0F0"/>
                </a:solidFill>
              </a:rPr>
              <a:t>TABLE </a:t>
            </a:r>
            <a:r>
              <a:rPr lang="en-IN" sz="19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1900" b="1" dirty="0" smtClean="0">
                <a:solidFill>
                  <a:srgbClr val="00B0F0"/>
                </a:solidFill>
              </a:rPr>
              <a:t> DROP IF EXISTS PARTITION(year = 2011, month = 12, day = 2);</a:t>
            </a:r>
            <a:endParaRPr lang="en-IN" sz="1900" b="1" dirty="0" smtClean="0">
              <a:solidFill>
                <a:srgbClr val="00B0F0"/>
              </a:solidFill>
            </a:endParaRPr>
          </a:p>
          <a:p>
            <a:endParaRPr lang="en-IN" dirty="0" smtClean="0"/>
          </a:p>
          <a:p>
            <a:pPr lvl="1"/>
            <a:endParaRPr lang="en-IN" b="1" dirty="0" smtClean="0">
              <a:solidFill>
                <a:srgbClr val="00B0F0"/>
              </a:solidFill>
            </a:endParaRPr>
          </a:p>
          <a:p>
            <a:pPr lvl="1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 Commands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b="1" u="sng" dirty="0" smtClean="0"/>
              <a:t>Changing columns (</a:t>
            </a:r>
            <a:r>
              <a:rPr lang="en-IN" sz="2000" b="1" u="sng" dirty="0" err="1" smtClean="0"/>
              <a:t>name,position,type</a:t>
            </a:r>
            <a:r>
              <a:rPr lang="en-IN" sz="2000" b="1" u="sng" dirty="0" smtClean="0"/>
              <a:t> and comments)</a:t>
            </a:r>
          </a:p>
          <a:p>
            <a:pPr>
              <a:buNone/>
            </a:pPr>
            <a:r>
              <a:rPr lang="en-IN" sz="2800" b="1" dirty="0" smtClean="0"/>
              <a:t> 	</a:t>
            </a:r>
            <a:r>
              <a:rPr lang="en-IN" sz="2000" b="1" dirty="0" smtClean="0">
                <a:solidFill>
                  <a:srgbClr val="00B0F0"/>
                </a:solidFill>
              </a:rPr>
              <a:t>ALTER </a:t>
            </a:r>
            <a:r>
              <a:rPr lang="en-IN" sz="2000" b="1" dirty="0" smtClean="0">
                <a:solidFill>
                  <a:srgbClr val="00B0F0"/>
                </a:solidFill>
              </a:rPr>
              <a:t>TABLE </a:t>
            </a:r>
            <a:r>
              <a:rPr lang="en-IN" sz="20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2000" b="1" dirty="0" smtClean="0">
                <a:solidFill>
                  <a:srgbClr val="00B0F0"/>
                </a:solidFill>
              </a:rPr>
              <a:t> CHANGE </a:t>
            </a:r>
            <a:r>
              <a:rPr lang="en-IN" sz="2000" b="1" dirty="0" smtClean="0">
                <a:solidFill>
                  <a:srgbClr val="00B0F0"/>
                </a:solidFill>
              </a:rPr>
              <a:t>COLUMN </a:t>
            </a:r>
            <a:r>
              <a:rPr lang="en-IN" sz="2000" b="1" dirty="0" err="1" smtClean="0">
                <a:solidFill>
                  <a:srgbClr val="00B0F0"/>
                </a:solidFill>
              </a:rPr>
              <a:t>hms</a:t>
            </a:r>
            <a:r>
              <a:rPr lang="en-IN" sz="2000" b="1" dirty="0" smtClean="0">
                <a:solidFill>
                  <a:srgbClr val="00B0F0"/>
                </a:solidFill>
              </a:rPr>
              <a:t> </a:t>
            </a:r>
            <a:r>
              <a:rPr lang="en-IN" sz="2000" b="1" dirty="0" err="1" smtClean="0">
                <a:solidFill>
                  <a:srgbClr val="00B0F0"/>
                </a:solidFill>
              </a:rPr>
              <a:t>hours_minutes_seconds</a:t>
            </a:r>
            <a:r>
              <a:rPr lang="en-IN" sz="2000" b="1" dirty="0" smtClean="0">
                <a:solidFill>
                  <a:srgbClr val="00B0F0"/>
                </a:solidFill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</a:rPr>
              <a:t>INT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</a:rPr>
              <a:t>    COMMENT </a:t>
            </a:r>
            <a:r>
              <a:rPr lang="en-IN" sz="2000" b="1" dirty="0" smtClean="0">
                <a:solidFill>
                  <a:srgbClr val="00B0F0"/>
                </a:solidFill>
              </a:rPr>
              <a:t>'The hours, minutes, and seconds part of the </a:t>
            </a:r>
            <a:r>
              <a:rPr lang="en-IN" sz="2000" b="1" dirty="0" smtClean="0">
                <a:solidFill>
                  <a:srgbClr val="00B0F0"/>
                </a:solidFill>
              </a:rPr>
              <a:t>timestamp‘ AFTER </a:t>
            </a:r>
            <a:r>
              <a:rPr lang="en-IN" sz="2000" b="1" dirty="0" smtClean="0">
                <a:solidFill>
                  <a:srgbClr val="00B0F0"/>
                </a:solidFill>
              </a:rPr>
              <a:t>severity</a:t>
            </a:r>
            <a:r>
              <a:rPr lang="en-IN" sz="2000" b="1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IN" sz="2000" b="1" u="sng" dirty="0" smtClean="0"/>
              <a:t>Adding columns:</a:t>
            </a:r>
            <a:endParaRPr lang="en-IN" b="1" u="sng" dirty="0" smtClean="0"/>
          </a:p>
          <a:p>
            <a:pPr lvl="1">
              <a:buNone/>
            </a:pPr>
            <a:r>
              <a:rPr lang="en-IN" sz="1600" b="1" dirty="0" smtClean="0">
                <a:solidFill>
                  <a:srgbClr val="00B0F0"/>
                </a:solidFill>
              </a:rPr>
              <a:t>ALTER TABLE </a:t>
            </a:r>
            <a:r>
              <a:rPr lang="en-IN" sz="16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1600" b="1" dirty="0" smtClean="0">
                <a:solidFill>
                  <a:srgbClr val="00B0F0"/>
                </a:solidFill>
              </a:rPr>
              <a:t> ADD COLUMNS (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</a:rPr>
              <a:t>   </a:t>
            </a:r>
            <a:r>
              <a:rPr lang="en-IN" sz="2000" b="1" dirty="0" err="1" smtClean="0">
                <a:solidFill>
                  <a:srgbClr val="00B0F0"/>
                </a:solidFill>
              </a:rPr>
              <a:t>app_name</a:t>
            </a:r>
            <a:r>
              <a:rPr lang="en-IN" sz="2000" b="1" dirty="0" smtClean="0">
                <a:solidFill>
                  <a:srgbClr val="00B0F0"/>
                </a:solidFill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</a:rPr>
              <a:t>STRING COMMENT 'Application name',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</a:rPr>
              <a:t>   </a:t>
            </a:r>
            <a:r>
              <a:rPr lang="en-IN" sz="2000" b="1" dirty="0" err="1" smtClean="0">
                <a:solidFill>
                  <a:srgbClr val="00B0F0"/>
                </a:solidFill>
              </a:rPr>
              <a:t>session_id</a:t>
            </a:r>
            <a:r>
              <a:rPr lang="en-IN" sz="2000" b="1" dirty="0" smtClean="0">
                <a:solidFill>
                  <a:srgbClr val="00B0F0"/>
                </a:solidFill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</a:rPr>
              <a:t>LONG COMMENT 'The current session id</a:t>
            </a:r>
            <a:r>
              <a:rPr lang="en-IN" sz="2000" b="1" dirty="0" smtClean="0">
                <a:solidFill>
                  <a:srgbClr val="00B0F0"/>
                </a:solidFill>
              </a:rPr>
              <a:t>');</a:t>
            </a:r>
          </a:p>
          <a:p>
            <a:r>
              <a:rPr lang="en-IN" sz="2100" b="1" u="sng" dirty="0" smtClean="0"/>
              <a:t>Deleting or Replacing Columns:</a:t>
            </a:r>
          </a:p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b="1" dirty="0" smtClean="0">
                <a:solidFill>
                  <a:srgbClr val="00B0F0"/>
                </a:solidFill>
              </a:rPr>
              <a:t>ALTER </a:t>
            </a:r>
            <a:r>
              <a:rPr lang="en-IN" sz="2000" b="1" dirty="0" smtClean="0">
                <a:solidFill>
                  <a:srgbClr val="00B0F0"/>
                </a:solidFill>
              </a:rPr>
              <a:t>TABLE </a:t>
            </a:r>
            <a:r>
              <a:rPr lang="en-IN" sz="20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2000" b="1" dirty="0" smtClean="0">
                <a:solidFill>
                  <a:srgbClr val="00B0F0"/>
                </a:solidFill>
              </a:rPr>
              <a:t> REPLACE COLUMNS (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   </a:t>
            </a:r>
            <a:r>
              <a:rPr lang="en-IN" sz="2000" dirty="0" err="1" smtClean="0">
                <a:solidFill>
                  <a:srgbClr val="00B0F0"/>
                </a:solidFill>
              </a:rPr>
              <a:t>hours_mins_secs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>
                <a:solidFill>
                  <a:srgbClr val="00B0F0"/>
                </a:solidFill>
              </a:rPr>
              <a:t>INT </a:t>
            </a:r>
            <a:r>
              <a:rPr lang="en-IN" sz="2000" b="1" dirty="0" smtClean="0">
                <a:solidFill>
                  <a:srgbClr val="00B0F0"/>
                </a:solidFill>
              </a:rPr>
              <a:t>COMMENT 'hour, minute, seconds from </a:t>
            </a:r>
            <a:r>
              <a:rPr lang="en-IN" sz="2000" b="1" dirty="0" smtClean="0">
                <a:solidFill>
                  <a:srgbClr val="00B0F0"/>
                </a:solidFill>
              </a:rPr>
              <a:t>timestamp</a:t>
            </a:r>
            <a:r>
              <a:rPr lang="en-IN" sz="2000" b="1" dirty="0" smtClean="0">
                <a:solidFill>
                  <a:srgbClr val="00B0F0"/>
                </a:solidFill>
              </a:rPr>
              <a:t>',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F0"/>
                </a:solidFill>
              </a:rPr>
              <a:t>   severity STRING </a:t>
            </a:r>
            <a:r>
              <a:rPr lang="en-IN" sz="2000" b="1" dirty="0" smtClean="0">
                <a:solidFill>
                  <a:srgbClr val="00B0F0"/>
                </a:solidFill>
              </a:rPr>
              <a:t>COMMENT 'The message severity‘);</a:t>
            </a:r>
          </a:p>
          <a:p>
            <a:pPr>
              <a:buNone/>
            </a:pP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 Commands</a:t>
            </a:r>
            <a:endParaRPr lang="en-IN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N" sz="1900" b="1" u="sng" dirty="0" smtClean="0"/>
              <a:t>Alter Table Properties:</a:t>
            </a:r>
          </a:p>
          <a:p>
            <a:pPr lvl="1"/>
            <a:r>
              <a:rPr lang="en-IN" sz="2400" b="1" dirty="0" smtClean="0">
                <a:solidFill>
                  <a:srgbClr val="00B0F0"/>
                </a:solidFill>
              </a:rPr>
              <a:t>ALTER TABLE </a:t>
            </a:r>
            <a:r>
              <a:rPr lang="en-IN" sz="2400" b="1" dirty="0" err="1" smtClean="0">
                <a:solidFill>
                  <a:srgbClr val="00B0F0"/>
                </a:solidFill>
              </a:rPr>
              <a:t>log_messages</a:t>
            </a:r>
            <a:r>
              <a:rPr lang="en-IN" sz="2400" b="1" dirty="0" smtClean="0">
                <a:solidFill>
                  <a:srgbClr val="00B0F0"/>
                </a:solidFill>
              </a:rPr>
              <a:t> SET TBLPROPERTIES </a:t>
            </a:r>
            <a:r>
              <a:rPr lang="en-IN" sz="2400" b="1" dirty="0" smtClean="0">
                <a:solidFill>
                  <a:srgbClr val="00B0F0"/>
                </a:solidFill>
              </a:rPr>
              <a:t>( </a:t>
            </a:r>
            <a:r>
              <a:rPr lang="en-IN" sz="2400" dirty="0" smtClean="0">
                <a:solidFill>
                  <a:srgbClr val="00B0F0"/>
                </a:solidFill>
              </a:rPr>
              <a:t>'notes</a:t>
            </a:r>
            <a:r>
              <a:rPr lang="en-IN" sz="2400" dirty="0" smtClean="0">
                <a:solidFill>
                  <a:srgbClr val="00B0F0"/>
                </a:solidFill>
              </a:rPr>
              <a:t>' = 'The process id is no longer captured; this column is always NULL</a:t>
            </a:r>
            <a:r>
              <a:rPr lang="en-IN" sz="2400" dirty="0" smtClean="0">
                <a:solidFill>
                  <a:srgbClr val="00B0F0"/>
                </a:solidFill>
              </a:rPr>
              <a:t>');</a:t>
            </a:r>
          </a:p>
          <a:p>
            <a:pPr>
              <a:lnSpc>
                <a:spcPct val="90000"/>
              </a:lnSpc>
            </a:pPr>
            <a:r>
              <a:rPr lang="en-IN" sz="1900" b="1" u="sng" dirty="0" smtClean="0"/>
              <a:t>Alter Storage Properties:</a:t>
            </a:r>
          </a:p>
          <a:p>
            <a:pPr lvl="1"/>
            <a:r>
              <a:rPr lang="en-IN" b="1" dirty="0" smtClean="0">
                <a:solidFill>
                  <a:srgbClr val="00B0F0"/>
                </a:solidFill>
              </a:rPr>
              <a:t>ALTER TABLE </a:t>
            </a:r>
            <a:r>
              <a:rPr lang="en-IN" b="1" dirty="0" err="1" smtClean="0">
                <a:solidFill>
                  <a:srgbClr val="00B0F0"/>
                </a:solidFill>
              </a:rPr>
              <a:t>log_messages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PARTITION(</a:t>
            </a:r>
            <a:r>
              <a:rPr lang="en-IN" b="1" dirty="0" smtClean="0">
                <a:solidFill>
                  <a:srgbClr val="00B0F0"/>
                </a:solidFill>
              </a:rPr>
              <a:t>year </a:t>
            </a:r>
            <a:r>
              <a:rPr lang="en-IN" b="1" dirty="0" smtClean="0">
                <a:solidFill>
                  <a:srgbClr val="00B0F0"/>
                </a:solidFill>
              </a:rPr>
              <a:t>= 2012, month = 1, day = </a:t>
            </a:r>
            <a:r>
              <a:rPr lang="en-IN" b="1" dirty="0" smtClean="0">
                <a:solidFill>
                  <a:srgbClr val="00B0F0"/>
                </a:solidFill>
              </a:rPr>
              <a:t>1) SET </a:t>
            </a:r>
            <a:r>
              <a:rPr lang="en-IN" b="1" dirty="0" smtClean="0">
                <a:solidFill>
                  <a:srgbClr val="00B0F0"/>
                </a:solidFill>
              </a:rPr>
              <a:t>FILEFORMAT SEQUENCEFILE;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 Commands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Questions?</a:t>
            </a:r>
          </a:p>
          <a:p>
            <a:endParaRPr lang="en-IN" dirty="0" smtClean="0"/>
          </a:p>
          <a:p>
            <a:pPr lvl="3"/>
            <a:endParaRPr lang="en-IN" dirty="0" smtClean="0"/>
          </a:p>
          <a:p>
            <a:pPr lvl="3"/>
            <a:endParaRPr lang="en-IN" dirty="0" smtClean="0"/>
          </a:p>
          <a:p>
            <a:pPr lvl="3">
              <a:buNone/>
            </a:pPr>
            <a:r>
              <a:rPr lang="en-IN" sz="4000" b="1" dirty="0" smtClean="0"/>
              <a:t>		THANK YOU!</a:t>
            </a:r>
            <a:endParaRPr lang="en-IN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Namespace of tables in Hive.</a:t>
            </a:r>
          </a:p>
          <a:p>
            <a:r>
              <a:rPr lang="en-IN" sz="2000" dirty="0" smtClean="0"/>
              <a:t>Used to organize production tables into logical groups.</a:t>
            </a:r>
          </a:p>
          <a:p>
            <a:r>
              <a:rPr lang="en-IN" sz="2000" dirty="0" smtClean="0"/>
              <a:t>If nothing is specified, default database is used.</a:t>
            </a:r>
          </a:p>
          <a:p>
            <a:r>
              <a:rPr lang="en-IN" sz="2000" dirty="0" smtClean="0"/>
              <a:t>We can also use term schema in place of database.</a:t>
            </a:r>
          </a:p>
          <a:p>
            <a:r>
              <a:rPr lang="en-IN" sz="2000" dirty="0" smtClean="0"/>
              <a:t>Databases gets created at default location which is /user/hive/warehouse/</a:t>
            </a:r>
            <a:r>
              <a:rPr lang="en-IN" sz="2000" dirty="0" err="1" smtClean="0"/>
              <a:t>financials.db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create database financials;</a:t>
            </a:r>
          </a:p>
          <a:p>
            <a:r>
              <a:rPr lang="en-IN" dirty="0" smtClean="0"/>
              <a:t>Check if database does not exists then throw an error: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	Command: </a:t>
            </a:r>
            <a:r>
              <a:rPr lang="en-IN" dirty="0" smtClean="0"/>
              <a:t>create database </a:t>
            </a:r>
            <a:r>
              <a:rPr lang="en-IN" dirty="0" smtClean="0"/>
              <a:t>if not exists financials </a:t>
            </a:r>
            <a:r>
              <a:rPr lang="en-IN" dirty="0" smtClean="0"/>
              <a:t>with </a:t>
            </a:r>
            <a:r>
              <a:rPr lang="en-IN" dirty="0" err="1" smtClean="0"/>
              <a:t>DBProperties</a:t>
            </a:r>
            <a:r>
              <a:rPr lang="en-IN" dirty="0" smtClean="0"/>
              <a:t>(creator=‘Mark’, date =‘2012-01-02</a:t>
            </a:r>
            <a:r>
              <a:rPr lang="en-IN" dirty="0" smtClean="0"/>
              <a:t>’)</a:t>
            </a:r>
            <a:endParaRPr lang="en-IN" b="1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s</a:t>
            </a:r>
            <a:r>
              <a:rPr lang="en-IN" dirty="0" smtClean="0"/>
              <a:t>how databases;</a:t>
            </a:r>
          </a:p>
          <a:p>
            <a:r>
              <a:rPr lang="en-IN" dirty="0" smtClean="0"/>
              <a:t>s</a:t>
            </a:r>
            <a:r>
              <a:rPr lang="en-IN" dirty="0" smtClean="0"/>
              <a:t>how databases like ‘h.*’</a:t>
            </a:r>
          </a:p>
          <a:p>
            <a:r>
              <a:rPr lang="en-IN" dirty="0" smtClean="0"/>
              <a:t>c</a:t>
            </a:r>
            <a:r>
              <a:rPr lang="en-IN" dirty="0" smtClean="0"/>
              <a:t>reate database financials location ‘/my/preferred/directory’ COMMENT ‘Holds all financial Data’;</a:t>
            </a:r>
          </a:p>
          <a:p>
            <a:r>
              <a:rPr lang="en-IN" dirty="0" smtClean="0"/>
              <a:t>d</a:t>
            </a:r>
            <a:r>
              <a:rPr lang="en-IN" dirty="0" smtClean="0"/>
              <a:t>escribe database financials;</a:t>
            </a:r>
          </a:p>
          <a:p>
            <a:r>
              <a:rPr lang="en-IN" dirty="0" smtClean="0"/>
              <a:t>describe database extended financials;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Commands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mark financials as current database to be used:</a:t>
            </a:r>
          </a:p>
          <a:p>
            <a:pPr>
              <a:buNone/>
            </a:pPr>
            <a:r>
              <a:rPr lang="en-IN" dirty="0" smtClean="0"/>
              <a:t>	 </a:t>
            </a:r>
            <a:r>
              <a:rPr lang="en-IN" dirty="0" smtClean="0"/>
              <a:t>  </a:t>
            </a:r>
            <a:r>
              <a:rPr lang="en-IN" b="1" dirty="0" smtClean="0"/>
              <a:t>Command</a:t>
            </a:r>
            <a:r>
              <a:rPr lang="en-IN" dirty="0" smtClean="0"/>
              <a:t>:	</a:t>
            </a:r>
            <a:r>
              <a:rPr lang="en-IN" b="1" dirty="0" smtClean="0">
                <a:solidFill>
                  <a:srgbClr val="00B0F0"/>
                </a:solidFill>
              </a:rPr>
              <a:t>use db</a:t>
            </a:r>
            <a:r>
              <a:rPr lang="en-IN" b="1" dirty="0" smtClean="0">
                <a:solidFill>
                  <a:srgbClr val="00B0F0"/>
                </a:solidFill>
              </a:rPr>
              <a:t>;</a:t>
            </a:r>
            <a:endParaRPr lang="en-IN" dirty="0" smtClean="0"/>
          </a:p>
          <a:p>
            <a:r>
              <a:rPr lang="en-IN" dirty="0" smtClean="0"/>
              <a:t>Print current database as part of prompt:</a:t>
            </a:r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 smtClean="0"/>
              <a:t>  </a:t>
            </a:r>
            <a:r>
              <a:rPr lang="en-IN" b="1" dirty="0" smtClean="0"/>
              <a:t>Command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F0"/>
                </a:solidFill>
              </a:rPr>
              <a:t>set </a:t>
            </a:r>
            <a:r>
              <a:rPr lang="en-IN" b="1" dirty="0" err="1" smtClean="0">
                <a:solidFill>
                  <a:srgbClr val="00B0F0"/>
                </a:solidFill>
              </a:rPr>
              <a:t>hive.cli.print.current.db</a:t>
            </a:r>
            <a:r>
              <a:rPr lang="en-IN" b="1" dirty="0" smtClean="0">
                <a:solidFill>
                  <a:srgbClr val="00B0F0"/>
                </a:solidFill>
              </a:rPr>
              <a:t>=true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To mark financials as current database to be used</a:t>
            </a:r>
            <a:r>
              <a:rPr lang="en-IN" sz="2700" dirty="0" smtClean="0"/>
              <a:t>:</a:t>
            </a:r>
          </a:p>
          <a:p>
            <a:pPr marL="886968" lvl="3" indent="-256032">
              <a:spcBef>
                <a:spcPts val="400"/>
              </a:spcBef>
              <a:buSzPct val="68000"/>
              <a:buNone/>
            </a:pPr>
            <a:r>
              <a:rPr lang="en-IN" sz="2300" b="1" dirty="0" smtClean="0"/>
              <a:t>Command</a:t>
            </a:r>
            <a:r>
              <a:rPr lang="en-IN" sz="2300" dirty="0" smtClean="0"/>
              <a:t>: </a:t>
            </a:r>
            <a:r>
              <a:rPr lang="en-IN" sz="2300" b="1" dirty="0" smtClean="0">
                <a:solidFill>
                  <a:srgbClr val="00B0F0"/>
                </a:solidFill>
              </a:rPr>
              <a:t>drop database if exists financials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IN" sz="2700" dirty="0" smtClean="0"/>
              <a:t>Hive </a:t>
            </a:r>
            <a:r>
              <a:rPr lang="en-IN" sz="2700" dirty="0" err="1" smtClean="0"/>
              <a:t>doesnot</a:t>
            </a:r>
            <a:r>
              <a:rPr lang="en-IN" sz="2700" dirty="0" smtClean="0"/>
              <a:t> permit to drop a database if it contains table , we can either first drop </a:t>
            </a:r>
            <a:r>
              <a:rPr lang="en-IN" sz="2700" dirty="0" smtClean="0"/>
              <a:t>all the tables in the database or use cascade keyword: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IN" sz="2700" dirty="0" smtClean="0"/>
              <a:t> </a:t>
            </a:r>
            <a:r>
              <a:rPr lang="en-IN" sz="2700" dirty="0" smtClean="0"/>
              <a:t>   </a:t>
            </a:r>
            <a:r>
              <a:rPr lang="en-IN" sz="2700" b="1" dirty="0" smtClean="0"/>
              <a:t>Command:</a:t>
            </a:r>
            <a:r>
              <a:rPr lang="en-IN" sz="2700" dirty="0" smtClean="0"/>
              <a:t> </a:t>
            </a:r>
            <a:r>
              <a:rPr lang="en-IN" sz="2700" b="1" dirty="0" smtClean="0">
                <a:solidFill>
                  <a:srgbClr val="00B0F0"/>
                </a:solidFill>
              </a:rPr>
              <a:t>drop database if exists financials cascade;</a:t>
            </a:r>
            <a:endParaRPr lang="en-IN" sz="2700" b="1" dirty="0" smtClean="0">
              <a:solidFill>
                <a:srgbClr val="00B0F0"/>
              </a:solidFill>
            </a:endParaRPr>
          </a:p>
          <a:p>
            <a:pPr lvl="1">
              <a:buNone/>
            </a:pPr>
            <a:endParaRPr lang="en-IN" b="1" dirty="0" smtClean="0">
              <a:solidFill>
                <a:srgbClr val="00B0F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b="1" dirty="0" smtClean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Commands: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CREATE TABLE IF NOT EXISTS </a:t>
            </a:r>
            <a:r>
              <a:rPr lang="en-IN" b="1" dirty="0" err="1" smtClean="0"/>
              <a:t>mydb.employees</a:t>
            </a:r>
            <a:r>
              <a:rPr lang="en-IN" b="1" dirty="0" smtClean="0"/>
              <a:t> (</a:t>
            </a:r>
          </a:p>
          <a:p>
            <a:pPr>
              <a:buNone/>
            </a:pPr>
            <a:r>
              <a:rPr lang="en-IN" dirty="0" smtClean="0"/>
              <a:t>  name </a:t>
            </a:r>
            <a:r>
              <a:rPr lang="en-IN" dirty="0" smtClean="0"/>
              <a:t>STRING </a:t>
            </a:r>
            <a:r>
              <a:rPr lang="en-IN" b="1" dirty="0" smtClean="0"/>
              <a:t>COMMENT 'Employee name',</a:t>
            </a:r>
          </a:p>
          <a:p>
            <a:pPr>
              <a:buNone/>
            </a:pPr>
            <a:r>
              <a:rPr lang="en-IN" dirty="0" smtClean="0"/>
              <a:t>  salary </a:t>
            </a:r>
            <a:r>
              <a:rPr lang="en-IN" dirty="0" smtClean="0"/>
              <a:t>FLOAT </a:t>
            </a:r>
            <a:r>
              <a:rPr lang="en-IN" b="1" dirty="0" smtClean="0"/>
              <a:t>COMMENT 'Employee salary',</a:t>
            </a:r>
          </a:p>
          <a:p>
            <a:pPr>
              <a:buNone/>
            </a:pPr>
            <a:r>
              <a:rPr lang="en-IN" dirty="0" smtClean="0"/>
              <a:t>  subordinates </a:t>
            </a:r>
            <a:r>
              <a:rPr lang="en-IN" dirty="0" smtClean="0"/>
              <a:t>ARRAY&lt;STRING&gt; </a:t>
            </a:r>
            <a:r>
              <a:rPr lang="en-IN" b="1" dirty="0" smtClean="0"/>
              <a:t>COMMENT 'Names of subordinates',</a:t>
            </a:r>
          </a:p>
          <a:p>
            <a:pPr>
              <a:buNone/>
            </a:pPr>
            <a:r>
              <a:rPr lang="en-IN" dirty="0" smtClean="0"/>
              <a:t>  deductions </a:t>
            </a:r>
            <a:r>
              <a:rPr lang="en-IN" b="1" dirty="0" smtClean="0"/>
              <a:t>MAP&lt;STRING, FLOAT&gt;</a:t>
            </a:r>
          </a:p>
          <a:p>
            <a:pPr>
              <a:buNone/>
            </a:pPr>
            <a:r>
              <a:rPr lang="en-IN" b="1" dirty="0" smtClean="0"/>
              <a:t>  COMMENT </a:t>
            </a:r>
            <a:r>
              <a:rPr lang="en-IN" b="1" dirty="0" smtClean="0"/>
              <a:t>'Keys are deductions names, values are percentages',</a:t>
            </a:r>
          </a:p>
          <a:p>
            <a:pPr>
              <a:buNone/>
            </a:pPr>
            <a:r>
              <a:rPr lang="en-IN" dirty="0" smtClean="0"/>
              <a:t>  address </a:t>
            </a:r>
            <a:r>
              <a:rPr lang="en-IN" dirty="0" smtClean="0"/>
              <a:t>STRUCT&lt;</a:t>
            </a:r>
            <a:r>
              <a:rPr lang="en-IN" dirty="0" err="1" smtClean="0"/>
              <a:t>street:STRING</a:t>
            </a:r>
            <a:r>
              <a:rPr lang="en-IN" dirty="0" smtClean="0"/>
              <a:t>, </a:t>
            </a:r>
            <a:r>
              <a:rPr lang="en-IN" dirty="0" err="1" smtClean="0"/>
              <a:t>city:STRING</a:t>
            </a:r>
            <a:r>
              <a:rPr lang="en-IN" dirty="0" smtClean="0"/>
              <a:t>, </a:t>
            </a:r>
            <a:r>
              <a:rPr lang="en-IN" b="1" dirty="0" err="1" smtClean="0"/>
              <a:t>state:STRING</a:t>
            </a:r>
            <a:r>
              <a:rPr lang="en-IN" b="1" dirty="0" smtClean="0"/>
              <a:t>, </a:t>
            </a:r>
            <a:r>
              <a:rPr lang="en-IN" b="1" dirty="0" err="1" smtClean="0"/>
              <a:t>zip:INT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COMMENT </a:t>
            </a:r>
            <a:r>
              <a:rPr lang="en-IN" b="1" dirty="0" smtClean="0"/>
              <a:t>'Home address')</a:t>
            </a:r>
          </a:p>
          <a:p>
            <a:pPr>
              <a:buNone/>
            </a:pPr>
            <a:r>
              <a:rPr lang="en-IN" b="1" dirty="0" smtClean="0"/>
              <a:t>  COMMENT </a:t>
            </a:r>
            <a:r>
              <a:rPr lang="en-IN" b="1" dirty="0" smtClean="0"/>
              <a:t>'Description of the table'</a:t>
            </a:r>
          </a:p>
          <a:p>
            <a:pPr>
              <a:buNone/>
            </a:pPr>
            <a:r>
              <a:rPr lang="en-IN" dirty="0" smtClean="0"/>
              <a:t>  TBLPROPERTIES </a:t>
            </a:r>
            <a:r>
              <a:rPr lang="en-IN" dirty="0" smtClean="0"/>
              <a:t>('creator'='me', '</a:t>
            </a:r>
            <a:r>
              <a:rPr lang="en-IN" dirty="0" err="1" smtClean="0"/>
              <a:t>created_at</a:t>
            </a:r>
            <a:r>
              <a:rPr lang="en-IN" dirty="0" smtClean="0"/>
              <a:t>'='2012-01-02 10:00:00', ...)</a:t>
            </a:r>
          </a:p>
          <a:p>
            <a:pPr>
              <a:buNone/>
            </a:pPr>
            <a:r>
              <a:rPr lang="en-IN" b="1" dirty="0" smtClean="0"/>
              <a:t>  LOCATION </a:t>
            </a:r>
            <a:r>
              <a:rPr lang="en-IN" b="1" dirty="0" smtClean="0"/>
              <a:t>'/user/hive/warehouse/</a:t>
            </a:r>
            <a:r>
              <a:rPr lang="en-IN" b="1" dirty="0" err="1" smtClean="0"/>
              <a:t>mydb.db</a:t>
            </a:r>
            <a:r>
              <a:rPr lang="en-IN" b="1" dirty="0" smtClean="0"/>
              <a:t>/employees';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tables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If you use if not exists and existing table has a different schema than the schema in create table statement, Hive will ignore it.</a:t>
            </a:r>
          </a:p>
          <a:p>
            <a:r>
              <a:rPr lang="en-IN" sz="2000" dirty="0" smtClean="0"/>
              <a:t>Hive automatically adds two table properties: </a:t>
            </a:r>
            <a:r>
              <a:rPr lang="en-IN" sz="2000" dirty="0" err="1" smtClean="0"/>
              <a:t>last_modified_by</a:t>
            </a:r>
            <a:r>
              <a:rPr lang="en-IN" sz="2000" dirty="0" smtClean="0"/>
              <a:t> holds the username </a:t>
            </a:r>
            <a:r>
              <a:rPr lang="en-IN" sz="2000" dirty="0" smtClean="0"/>
              <a:t>of the </a:t>
            </a:r>
            <a:r>
              <a:rPr lang="en-IN" sz="2000" dirty="0" smtClean="0"/>
              <a:t>last user to modify the table, and </a:t>
            </a:r>
            <a:r>
              <a:rPr lang="en-IN" sz="2000" dirty="0" err="1" smtClean="0"/>
              <a:t>last_modified_time</a:t>
            </a:r>
            <a:r>
              <a:rPr lang="en-IN" sz="2000" dirty="0" smtClean="0"/>
              <a:t> holds the epoch time in </a:t>
            </a:r>
            <a:r>
              <a:rPr lang="en-IN" sz="2000" dirty="0" smtClean="0"/>
              <a:t>seconds of </a:t>
            </a:r>
            <a:r>
              <a:rPr lang="en-IN" sz="2000" dirty="0" smtClean="0"/>
              <a:t>that modification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We can also copy the schema not the data of an existing table </a:t>
            </a:r>
          </a:p>
          <a:p>
            <a:pPr>
              <a:buNone/>
            </a:pPr>
            <a:r>
              <a:rPr lang="en-IN" sz="2000" b="1" dirty="0" smtClean="0"/>
              <a:t> Command :</a:t>
            </a:r>
            <a:r>
              <a:rPr lang="en-IN" sz="2000" b="1" dirty="0" smtClean="0">
                <a:solidFill>
                  <a:srgbClr val="00B0F0"/>
                </a:solidFill>
              </a:rPr>
              <a:t>CREATE </a:t>
            </a:r>
            <a:r>
              <a:rPr lang="en-IN" sz="2000" b="1" dirty="0" smtClean="0">
                <a:solidFill>
                  <a:srgbClr val="00B0F0"/>
                </a:solidFill>
              </a:rPr>
              <a:t>TABLE IF NOT EXISTS </a:t>
            </a:r>
            <a:r>
              <a:rPr lang="en-IN" sz="2000" b="1" dirty="0" smtClean="0">
                <a:solidFill>
                  <a:srgbClr val="00B0F0"/>
                </a:solidFill>
              </a:rPr>
              <a:t>mydb.employees2 LIKE </a:t>
            </a:r>
            <a:r>
              <a:rPr lang="en-IN" sz="2000" b="1" dirty="0" err="1" smtClean="0">
                <a:solidFill>
                  <a:srgbClr val="00B0F0"/>
                </a:solidFill>
              </a:rPr>
              <a:t>mydb.employees</a:t>
            </a:r>
            <a:r>
              <a:rPr lang="en-IN" sz="2000" b="1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IN" sz="2000" dirty="0" smtClean="0"/>
              <a:t>Show tables like ‘empl.*’</a:t>
            </a:r>
          </a:p>
          <a:p>
            <a:r>
              <a:rPr lang="en-IN" sz="2000" dirty="0" smtClean="0"/>
              <a:t>Describe extended </a:t>
            </a:r>
            <a:r>
              <a:rPr lang="en-IN" sz="2000" dirty="0" err="1" smtClean="0"/>
              <a:t>mydb.employees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LOAD DATA LOCAL INPATH '${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env:HOME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}/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california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-employees‘ OVERWRITE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INTO TABLE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the LOCAL keyword is used, the path is assumed to be in the local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copied into the final location. If LOCAL is omitted, the path is assumed to be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distributed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In this case, the data is moved from the path to the final location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you specify the OVERWRITE keyword, any data already present in the target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directory will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 deleted first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Loading Data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OVERWRITE TABLE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employees 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I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(country = 'US',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 = 'OR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') </a:t>
            </a:r>
            <a:endParaRPr lang="en-IN" sz="2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SELECT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* FROM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staged_employees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WHERE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se.cnty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'US' AND se.st = 'OR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';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Creating and loading data in one query: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ca_employees</a:t>
            </a:r>
            <a:endParaRPr lang="en-IN" sz="2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AS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name, salary, address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FROM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employees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WHERE 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se.state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'CA';</a:t>
            </a:r>
            <a:endParaRPr lang="en-IN" sz="2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 Data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Internal Tables/Managed Tables :</a:t>
            </a:r>
          </a:p>
          <a:p>
            <a:pPr lvl="1"/>
            <a:r>
              <a:rPr lang="en-IN" sz="1600" dirty="0" smtClean="0"/>
              <a:t>Hive controls the lifecycle of their data. </a:t>
            </a:r>
          </a:p>
          <a:p>
            <a:pPr lvl="1"/>
            <a:r>
              <a:rPr lang="en-IN" sz="1600" dirty="0" smtClean="0"/>
              <a:t>Hive stores the data for these tables in subdirectory under the directory defined by</a:t>
            </a:r>
          </a:p>
          <a:p>
            <a:pPr lvl="1"/>
            <a:r>
              <a:rPr lang="en-IN" sz="1600" dirty="0" err="1" smtClean="0"/>
              <a:t>hive.metastore.warehouse.dir</a:t>
            </a:r>
            <a:r>
              <a:rPr lang="en-IN" sz="1600" dirty="0" smtClean="0"/>
              <a:t>=/</a:t>
            </a:r>
            <a:r>
              <a:rPr lang="en-IN" sz="1600" dirty="0" err="1" smtClean="0"/>
              <a:t>usr</a:t>
            </a:r>
            <a:r>
              <a:rPr lang="en-IN" sz="1600" dirty="0" smtClean="0"/>
              <a:t>/hive/warehouse</a:t>
            </a:r>
          </a:p>
          <a:p>
            <a:pPr lvl="1"/>
            <a:r>
              <a:rPr lang="en-IN" sz="1600" dirty="0" smtClean="0"/>
              <a:t>When we drop a managed table, Hive deletes the data in the table.</a:t>
            </a:r>
          </a:p>
          <a:p>
            <a:pPr lvl="1"/>
            <a:r>
              <a:rPr lang="en-IN" sz="1600" dirty="0" smtClean="0"/>
              <a:t>Less convenient for sharing it with other tools.</a:t>
            </a:r>
          </a:p>
          <a:p>
            <a:r>
              <a:rPr lang="en-IN" sz="2400" b="1" dirty="0" smtClean="0"/>
              <a:t>External Tables :</a:t>
            </a:r>
          </a:p>
          <a:p>
            <a:pPr lvl="1"/>
            <a:r>
              <a:rPr lang="en-IN" sz="1600" dirty="0" smtClean="0"/>
              <a:t>Hive </a:t>
            </a:r>
            <a:r>
              <a:rPr lang="en-IN" sz="1600" dirty="0" err="1" smtClean="0"/>
              <a:t>doesnot</a:t>
            </a:r>
            <a:r>
              <a:rPr lang="en-IN" sz="1600" dirty="0" smtClean="0"/>
              <a:t> owns the data.</a:t>
            </a:r>
          </a:p>
          <a:p>
            <a:pPr lvl="1"/>
            <a:r>
              <a:rPr lang="en-IN" sz="1600" dirty="0" smtClean="0"/>
              <a:t>Dropping the data </a:t>
            </a:r>
            <a:r>
              <a:rPr lang="en-IN" sz="1600" dirty="0" err="1" smtClean="0"/>
              <a:t>doesnot</a:t>
            </a:r>
            <a:r>
              <a:rPr lang="en-IN" sz="1600" dirty="0" smtClean="0"/>
              <a:t> delete the data, although the metadata gets deleted.</a:t>
            </a:r>
          </a:p>
          <a:p>
            <a:pPr lvl="1"/>
            <a:r>
              <a:rPr lang="en-IN" sz="1600" b="1" dirty="0" smtClean="0"/>
              <a:t>CREATE EXTERNAL TABLE IF NOT EXISTS mydb.employees3 LIKE </a:t>
            </a:r>
            <a:r>
              <a:rPr lang="en-IN" sz="1600" b="1" dirty="0" err="1" smtClean="0"/>
              <a:t>mydb.employees</a:t>
            </a:r>
            <a:r>
              <a:rPr lang="en-IN" sz="1600" b="1" dirty="0" smtClean="0"/>
              <a:t> LOCATION '/path/to/data';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and External Tables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847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Lecture 7</vt:lpstr>
      <vt:lpstr>Databases</vt:lpstr>
      <vt:lpstr>Database Commands</vt:lpstr>
      <vt:lpstr>Database Commands:</vt:lpstr>
      <vt:lpstr>Creating tables</vt:lpstr>
      <vt:lpstr>Tables</vt:lpstr>
      <vt:lpstr>Loading Data</vt:lpstr>
      <vt:lpstr>Inserting Data</vt:lpstr>
      <vt:lpstr>Internal and External Tables</vt:lpstr>
      <vt:lpstr>Partitioned Managed Tables</vt:lpstr>
      <vt:lpstr>Partitioned Managed Tables</vt:lpstr>
      <vt:lpstr>External Partitioned Tables</vt:lpstr>
      <vt:lpstr>Drop and Alter Table</vt:lpstr>
      <vt:lpstr>Alter Commands</vt:lpstr>
      <vt:lpstr>Alter Commands</vt:lpstr>
      <vt:lpstr>Alter Commands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Meenansha</dc:creator>
  <cp:lastModifiedBy>Meenansha</cp:lastModifiedBy>
  <cp:revision>1</cp:revision>
  <dcterms:created xsi:type="dcterms:W3CDTF">2020-05-19T07:59:33Z</dcterms:created>
  <dcterms:modified xsi:type="dcterms:W3CDTF">2020-05-19T10:42:30Z</dcterms:modified>
</cp:coreProperties>
</file>