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502645-79E3-46A8-ABAD-C62ACDE6932E}" type="datetimeFigureOut">
              <a:rPr lang="en-IN" smtClean="0"/>
              <a:pPr/>
              <a:t>21-05-2020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26ABE2-9DC6-493B-A3E3-608251068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			Lecture 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 </a:t>
            </a:r>
            <a:r>
              <a:rPr lang="en-IN" sz="5400" b="1" dirty="0" smtClean="0"/>
              <a:t>Hive Queries</a:t>
            </a:r>
            <a:endParaRPr lang="en-IN" sz="5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08720"/>
            <a:ext cx="192421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Joins: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5112568" cy="26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365104"/>
            <a:ext cx="56483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860" y="1844824"/>
            <a:ext cx="7396564" cy="392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 c.ID, c.NAME,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c.AGE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o.AMOUNT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CUSTOMERS c JOIN ORDERS o ON (c.ID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o.CUSTOMER_ID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Join: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2629974"/>
            <a:ext cx="6324163" cy="231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It returns all the values from the left table. Also, the matched values from the right table, or NULL in case of no matching JOIN predicate.</a:t>
            </a:r>
          </a:p>
          <a:p>
            <a:pPr fontAlgn="base"/>
            <a:r>
              <a:rPr lang="en-IN" sz="1800" dirty="0" smtClean="0"/>
              <a:t>hive&gt; SELECT c.ID, c.NAME, </a:t>
            </a:r>
            <a:r>
              <a:rPr lang="en-IN" sz="1800" dirty="0" err="1" smtClean="0"/>
              <a:t>o.AMOUNT</a:t>
            </a:r>
            <a:r>
              <a:rPr lang="en-IN" sz="1800" dirty="0" smtClean="0"/>
              <a:t>, </a:t>
            </a:r>
            <a:r>
              <a:rPr lang="en-IN" sz="1800" dirty="0" err="1" smtClean="0"/>
              <a:t>o.DATE</a:t>
            </a:r>
            <a:r>
              <a:rPr lang="en-IN" sz="1800" dirty="0" smtClean="0"/>
              <a:t> FROM CUSTOMERS c LEFT OUTER JOIN ORDERS o </a:t>
            </a:r>
            <a:r>
              <a:rPr lang="en-IN" sz="1800" b="1" dirty="0" smtClean="0"/>
              <a:t>ON</a:t>
            </a:r>
            <a:r>
              <a:rPr lang="en-IN" sz="1800" dirty="0" smtClean="0"/>
              <a:t> (c.ID = </a:t>
            </a:r>
            <a:r>
              <a:rPr lang="en-IN" sz="1800" dirty="0" err="1" smtClean="0"/>
              <a:t>o.CUSTOMER_ID</a:t>
            </a:r>
            <a:r>
              <a:rPr lang="en-IN" sz="1800" dirty="0" smtClean="0"/>
              <a:t>);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Left Outer Join: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616624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SELECT c.ID, c.NAME, </a:t>
            </a:r>
            <a:r>
              <a:rPr lang="en-IN" sz="2000" dirty="0" err="1" smtClean="0"/>
              <a:t>o.AMOUNT</a:t>
            </a:r>
            <a:r>
              <a:rPr lang="en-IN" sz="2000" dirty="0" smtClean="0"/>
              <a:t>, </a:t>
            </a:r>
            <a:r>
              <a:rPr lang="en-IN" sz="2000" dirty="0" err="1" smtClean="0"/>
              <a:t>o.DATE</a:t>
            </a:r>
            <a:r>
              <a:rPr lang="en-IN" sz="2000" dirty="0" smtClean="0"/>
              <a:t> FROM CUSTOMERS c RIGHT OUTER JOIN ORDERS o </a:t>
            </a:r>
            <a:r>
              <a:rPr lang="en-IN" sz="2000" b="1" dirty="0" smtClean="0"/>
              <a:t>ON</a:t>
            </a:r>
            <a:r>
              <a:rPr lang="en-IN" sz="2000" dirty="0" smtClean="0"/>
              <a:t> (c.ID = </a:t>
            </a:r>
            <a:r>
              <a:rPr lang="en-IN" sz="2000" dirty="0" err="1" smtClean="0"/>
              <a:t>o.CUSTOMER_ID</a:t>
            </a:r>
            <a:r>
              <a:rPr lang="en-IN" sz="2000" dirty="0" smtClean="0"/>
              <a:t>);</a:t>
            </a:r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Right Outer Join: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08920"/>
            <a:ext cx="6048672" cy="210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000" dirty="0" smtClean="0"/>
              <a:t>SELECT c.ID, c.NAME, </a:t>
            </a:r>
            <a:r>
              <a:rPr lang="en-IN" sz="2000" dirty="0" err="1" smtClean="0"/>
              <a:t>o.AMOUNT</a:t>
            </a:r>
            <a:r>
              <a:rPr lang="en-IN" sz="2000" dirty="0" smtClean="0"/>
              <a:t>, </a:t>
            </a:r>
            <a:r>
              <a:rPr lang="en-IN" sz="2000" dirty="0" err="1" smtClean="0"/>
              <a:t>o.DATE</a:t>
            </a:r>
            <a:r>
              <a:rPr lang="en-IN" sz="2000" dirty="0" smtClean="0"/>
              <a:t> FROM CUSTOMERS c FULL OUTER JOIN ORDERS o </a:t>
            </a:r>
            <a:r>
              <a:rPr lang="en-IN" sz="2000" b="1" dirty="0" smtClean="0"/>
              <a:t>ON</a:t>
            </a:r>
            <a:r>
              <a:rPr lang="en-IN" sz="2000" dirty="0" smtClean="0"/>
              <a:t> (c.ID = </a:t>
            </a:r>
            <a:r>
              <a:rPr lang="en-IN" sz="2000" dirty="0" err="1" smtClean="0"/>
              <a:t>o.CUSTOMER_ID</a:t>
            </a:r>
            <a:r>
              <a:rPr lang="en-IN" sz="2000" dirty="0" smtClean="0"/>
              <a:t>);</a:t>
            </a:r>
          </a:p>
          <a:p>
            <a:pPr fontAlgn="base"/>
            <a:endParaRPr lang="en-IN" sz="2000" dirty="0" smtClean="0"/>
          </a:p>
          <a:p>
            <a:pPr fontAlgn="base">
              <a:buNone/>
            </a:pPr>
            <a:endParaRPr lang="en-IN" sz="2000" dirty="0" smtClean="0"/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 Outer Join: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06001"/>
            <a:ext cx="6696744" cy="390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Questions?</a:t>
            </a:r>
          </a:p>
          <a:p>
            <a:endParaRPr lang="en-IN" dirty="0" smtClean="0"/>
          </a:p>
          <a:p>
            <a:endParaRPr lang="en-IN" dirty="0" smtClean="0"/>
          </a:p>
          <a:p>
            <a:pPr lvl="5"/>
            <a:r>
              <a:rPr lang="en-IN" sz="4400" b="1" dirty="0" smtClean="0"/>
              <a:t>THANK YOU</a:t>
            </a:r>
            <a:endParaRPr lang="en-IN" sz="4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Select name, salary from employees;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: Subordinates- array , deductions - map, address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IN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name,subordinates,deductions</a:t>
            </a:r>
            <a:r>
              <a:rPr lang="en-IN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address from employee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John Doe ["Mary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Smith","Todd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Jones"] {"Federal Taxes":0.2,"State Taxes":0.05,"Insurance":0.1} {"street":"1 Michigan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Ave.","city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":"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Chicago","state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":"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IL","zip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":60600}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To access elements:</a:t>
            </a:r>
          </a:p>
          <a:p>
            <a:pPr lvl="1">
              <a:buNone/>
            </a:pPr>
            <a:r>
              <a:rPr lang="en-IN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 name, subordinates[0],deductions[“State Taxes”],</a:t>
            </a:r>
            <a:r>
              <a:rPr lang="en-IN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address.city</a:t>
            </a:r>
            <a:r>
              <a:rPr lang="en-IN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We can also perform operations at the time of selecting columns: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;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SELECT upper(name), salary, deductions["Federal Taxes"], round(salary * (1 - deductions["Federal Taxes"])) FROM employees;</a:t>
            </a:r>
          </a:p>
          <a:p>
            <a:pPr lvl="1">
              <a:buNone/>
            </a:pPr>
            <a:endParaRPr lang="en-IN" sz="1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Query: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1. Arithmetic Operators:</a:t>
            </a:r>
          </a:p>
          <a:p>
            <a:pPr lvl="1"/>
            <a:r>
              <a:rPr lang="en-IN" dirty="0" smtClean="0"/>
              <a:t>A+B, A-B,A*B,A/B</a:t>
            </a:r>
          </a:p>
          <a:p>
            <a:pPr lvl="1"/>
            <a:r>
              <a:rPr lang="en-IN" dirty="0" smtClean="0"/>
              <a:t>If the types of the two value differ, the value of smaller of two types gets promoted to wider of other value.</a:t>
            </a:r>
          </a:p>
          <a:p>
            <a:pPr lvl="1"/>
            <a:endParaRPr lang="en-IN" dirty="0" smtClean="0"/>
          </a:p>
          <a:p>
            <a:r>
              <a:rPr lang="en-IN" sz="3100" b="1" u="sng" dirty="0" smtClean="0"/>
              <a:t>2. Mathematical Functions:</a:t>
            </a:r>
          </a:p>
          <a:p>
            <a:pPr lvl="1">
              <a:buNone/>
            </a:pPr>
            <a:r>
              <a:rPr lang="en-IN" dirty="0" smtClean="0"/>
              <a:t>round(d),rand(),exp(d),</a:t>
            </a:r>
            <a:r>
              <a:rPr lang="en-IN" dirty="0" err="1" smtClean="0"/>
              <a:t>cos</a:t>
            </a:r>
            <a:r>
              <a:rPr lang="en-IN" dirty="0" smtClean="0"/>
              <a:t>(d), positive(d),negative(d)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Operations: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u="sng" dirty="0" smtClean="0"/>
              <a:t>Aggregate Functions:</a:t>
            </a:r>
          </a:p>
          <a:p>
            <a:pPr lvl="1"/>
            <a:r>
              <a:rPr lang="en-IN" dirty="0" smtClean="0"/>
              <a:t>Returns a single value resulting from some computation over many rows.</a:t>
            </a:r>
          </a:p>
          <a:p>
            <a:pPr lvl="1"/>
            <a:r>
              <a:rPr lang="en-IN" dirty="0" smtClean="0"/>
              <a:t>Select count(*),</a:t>
            </a:r>
            <a:r>
              <a:rPr lang="en-IN" dirty="0" err="1" smtClean="0"/>
              <a:t>avg</a:t>
            </a:r>
            <a:r>
              <a:rPr lang="en-IN" dirty="0" smtClean="0"/>
              <a:t>(salary) from employees;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 : count(*),count(</a:t>
            </a:r>
            <a:r>
              <a:rPr lang="en-IN" dirty="0" err="1" smtClean="0"/>
              <a:t>expr</a:t>
            </a:r>
            <a:r>
              <a:rPr lang="en-IN" dirty="0" smtClean="0"/>
              <a:t>), sum(</a:t>
            </a:r>
            <a:r>
              <a:rPr lang="en-IN" dirty="0" err="1" smtClean="0"/>
              <a:t>col</a:t>
            </a:r>
            <a:r>
              <a:rPr lang="en-IN" dirty="0" smtClean="0"/>
              <a:t>), sum(distinct </a:t>
            </a:r>
            <a:r>
              <a:rPr lang="en-IN" dirty="0" err="1" smtClean="0"/>
              <a:t>col</a:t>
            </a:r>
            <a:r>
              <a:rPr lang="en-IN" dirty="0" smtClean="0"/>
              <a:t>), </a:t>
            </a:r>
            <a:r>
              <a:rPr lang="en-IN" dirty="0" err="1" smtClean="0"/>
              <a:t>avg</a:t>
            </a:r>
            <a:r>
              <a:rPr lang="en-IN" dirty="0" smtClean="0"/>
              <a:t>(</a:t>
            </a:r>
            <a:r>
              <a:rPr lang="en-IN" dirty="0" err="1" smtClean="0"/>
              <a:t>col</a:t>
            </a:r>
            <a:r>
              <a:rPr lang="en-IN" dirty="0" smtClean="0"/>
              <a:t>),min(</a:t>
            </a:r>
            <a:r>
              <a:rPr lang="en-IN" dirty="0" err="1" smtClean="0"/>
              <a:t>col</a:t>
            </a:r>
            <a:r>
              <a:rPr lang="en-IN" dirty="0" smtClean="0"/>
              <a:t>),max(</a:t>
            </a:r>
            <a:r>
              <a:rPr lang="en-IN" dirty="0" err="1" smtClean="0"/>
              <a:t>col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Usually we perform aggregation by setting</a:t>
            </a:r>
          </a:p>
          <a:p>
            <a:pPr lvl="1">
              <a:buNone/>
            </a:pPr>
            <a:r>
              <a:rPr lang="en-IN" dirty="0" smtClean="0"/>
              <a:t>		set </a:t>
            </a:r>
            <a:r>
              <a:rPr lang="en-IN" dirty="0" err="1" smtClean="0"/>
              <a:t>hive.map.aggr</a:t>
            </a:r>
            <a:r>
              <a:rPr lang="en-IN" dirty="0" smtClean="0"/>
              <a:t>=true;</a:t>
            </a:r>
          </a:p>
          <a:p>
            <a:pPr lvl="1">
              <a:buNone/>
            </a:pPr>
            <a:r>
              <a:rPr lang="en-IN" dirty="0" smtClean="0"/>
              <a:t>   It will attempt to do top level aggregations in map phase.</a:t>
            </a:r>
          </a:p>
          <a:p>
            <a:r>
              <a:rPr lang="en-IN" b="1" u="sng" dirty="0" smtClean="0"/>
              <a:t>Table generating functions:</a:t>
            </a:r>
          </a:p>
          <a:p>
            <a:pPr lvl="1"/>
            <a:r>
              <a:rPr lang="en-IN" dirty="0" smtClean="0"/>
              <a:t>It takes single column and expand them to multiple columns or rows.</a:t>
            </a:r>
          </a:p>
          <a:p>
            <a:pPr lvl="1"/>
            <a:r>
              <a:rPr lang="en-IN" dirty="0" smtClean="0"/>
              <a:t>Explode(array),explode(map)</a:t>
            </a:r>
          </a:p>
          <a:p>
            <a:pPr lvl="1"/>
            <a:r>
              <a:rPr lang="en-IN" dirty="0" smtClean="0"/>
              <a:t>Select explode subordinates as sub from </a:t>
            </a:r>
            <a:r>
              <a:rPr lang="en-IN" dirty="0" err="1" smtClean="0"/>
              <a:t>epmployees</a:t>
            </a:r>
            <a:r>
              <a:rPr lang="en-IN" dirty="0" smtClean="0"/>
              <a:t>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632848" cy="55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88543"/>
            <a:ext cx="7200799" cy="49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Limit Clause: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 puts an upper limit to the number of rows returned: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 * from employees limit 2;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Column Alias: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Give anonymous column a name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 upper(name) as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name_up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employees;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Case..When..Then Statements : 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Hive&gt;  select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name,salary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case when salary&lt;50000 then ‘low’</a:t>
            </a:r>
          </a:p>
          <a:p>
            <a:pPr lvl="1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when salary &gt;= 50000.0 and salary &lt; 70000.0 then 'middle’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else 'very high’ end as bracket from employees;</a:t>
            </a:r>
          </a:p>
          <a:p>
            <a:pPr lvl="1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Like and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Rlike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/>
            <a:r>
              <a:rPr lang="en-IN" b="1" dirty="0" smtClean="0"/>
              <a:t>Ends with Ave.:- </a:t>
            </a:r>
            <a:r>
              <a:rPr lang="en-IN" dirty="0" smtClean="0"/>
              <a:t>SELECT name, </a:t>
            </a:r>
            <a:r>
              <a:rPr lang="en-IN" dirty="0" err="1" smtClean="0"/>
              <a:t>address.street</a:t>
            </a:r>
            <a:r>
              <a:rPr lang="en-IN" dirty="0" smtClean="0"/>
              <a:t> FROM employees WHERE </a:t>
            </a:r>
            <a:r>
              <a:rPr lang="en-IN" dirty="0" err="1" smtClean="0"/>
              <a:t>address.street</a:t>
            </a:r>
            <a:r>
              <a:rPr lang="en-IN" dirty="0" smtClean="0"/>
              <a:t> LIKE '%Ave.';</a:t>
            </a:r>
          </a:p>
          <a:p>
            <a:pPr lvl="1"/>
            <a:r>
              <a:rPr lang="en-IN" b="1" dirty="0" smtClean="0"/>
              <a:t>City begins with 0 :- </a:t>
            </a:r>
            <a:r>
              <a:rPr lang="en-IN" dirty="0" smtClean="0"/>
              <a:t>SELECT name, </a:t>
            </a:r>
            <a:r>
              <a:rPr lang="en-IN" dirty="0" err="1" smtClean="0"/>
              <a:t>address.city</a:t>
            </a:r>
            <a:r>
              <a:rPr lang="en-IN" dirty="0" smtClean="0"/>
              <a:t> FROM employees WHERE </a:t>
            </a:r>
            <a:r>
              <a:rPr lang="en-IN" dirty="0" err="1" smtClean="0"/>
              <a:t>address.city</a:t>
            </a:r>
            <a:r>
              <a:rPr lang="en-IN" dirty="0" smtClean="0"/>
              <a:t> LIKE 'O%';</a:t>
            </a:r>
          </a:p>
          <a:p>
            <a:pPr lvl="1"/>
            <a:r>
              <a:rPr lang="en-IN" b="1" dirty="0" smtClean="0"/>
              <a:t>Street Contains Chicago :- </a:t>
            </a:r>
            <a:r>
              <a:rPr lang="en-IN" dirty="0" smtClean="0"/>
              <a:t>SELECT name, </a:t>
            </a:r>
            <a:r>
              <a:rPr lang="en-IN" dirty="0" err="1" smtClean="0"/>
              <a:t>address.street</a:t>
            </a:r>
            <a:r>
              <a:rPr lang="en-IN" dirty="0" smtClean="0"/>
              <a:t> FROM employees WHERE </a:t>
            </a:r>
            <a:r>
              <a:rPr lang="en-IN" dirty="0" err="1" smtClean="0"/>
              <a:t>address.street</a:t>
            </a:r>
            <a:r>
              <a:rPr lang="en-IN" dirty="0" smtClean="0"/>
              <a:t> LIKE '%Chi%';</a:t>
            </a:r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Functions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Group By 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 is used in conjunction with aggregate functions to group the result set by one or more columns and then perform an aggregation over each group.</a:t>
            </a:r>
          </a:p>
          <a:p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Having: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HAVING clause lets you constrain the groups produced by GROUP BY in a way that could be expressed with 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using a syntax that’s easier to express.</a:t>
            </a:r>
          </a:p>
          <a:p>
            <a:endParaRPr lang="en-IN" sz="17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            SELECT year(</a:t>
            </a:r>
            <a:r>
              <a:rPr lang="en-IN" sz="17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ymd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IN" sz="17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price_close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FROM stocks</a:t>
            </a:r>
          </a:p>
          <a:p>
            <a:pPr>
              <a:buNone/>
            </a:pPr>
            <a:r>
              <a:rPr lang="en-IN" sz="17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             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WHERE exchange = 'NASDAQ' AND symbol = 'AAPL'</a:t>
            </a:r>
          </a:p>
          <a:p>
            <a:pPr>
              <a:buNone/>
            </a:pPr>
            <a:r>
              <a:rPr lang="en-IN" sz="17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              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GROUP BY year(</a:t>
            </a:r>
            <a:r>
              <a:rPr lang="en-IN" sz="17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ymd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17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              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IN" sz="17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price_close</a:t>
            </a:r>
            <a:r>
              <a:rPr lang="en-IN" sz="17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&gt; 50.0;</a:t>
            </a:r>
            <a:endParaRPr lang="en-IN" sz="17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Clauses: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Order and Sort By: </a:t>
            </a:r>
          </a:p>
          <a:p>
            <a:pPr lvl="1"/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performs a total ordering of the query result set. This means that all the data is passed through a single reducer, which may take an unacceptably long time to execute for larger data sets.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 s.ymd,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s.symbol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s.price_close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FROM stocks s ORDER       BY s.ymd ASC,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s.symbol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DESC;</a:t>
            </a:r>
          </a:p>
          <a:p>
            <a:pPr lvl="1"/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SORT BY </a:t>
            </a:r>
            <a:r>
              <a:rPr lang="en-IN" sz="1600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orders the data only within each reducer, thereby performing a local ordering, where each reducer’s output will be sorted. Better performance is traded for total ordering.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: SELECT s.ymd,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s.symbol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s.price_close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FROM stocks s SORT BY   s.ymd ASC,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s.symbol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DESC;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Clauses </a:t>
            </a:r>
            <a:r>
              <a:rPr lang="en-IN" dirty="0" err="1" smtClean="0"/>
              <a:t>Contd</a:t>
            </a:r>
            <a:r>
              <a:rPr lang="en-IN" dirty="0" smtClean="0"/>
              <a:t>:	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484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   Lecture 8</vt:lpstr>
      <vt:lpstr>Select Query:</vt:lpstr>
      <vt:lpstr>Operations:</vt:lpstr>
      <vt:lpstr>Operations:</vt:lpstr>
      <vt:lpstr>Slide 5</vt:lpstr>
      <vt:lpstr>Slide 6</vt:lpstr>
      <vt:lpstr>Other Functions</vt:lpstr>
      <vt:lpstr>Clauses:</vt:lpstr>
      <vt:lpstr>Clauses Contd: </vt:lpstr>
      <vt:lpstr>Joins:</vt:lpstr>
      <vt:lpstr>Slide 11</vt:lpstr>
      <vt:lpstr>Inner Join:</vt:lpstr>
      <vt:lpstr>Left Outer Join:</vt:lpstr>
      <vt:lpstr>Right Outer Join:</vt:lpstr>
      <vt:lpstr>Full Outer Join:</vt:lpstr>
      <vt:lpstr>Slide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Lecture 8</dc:title>
  <dc:creator>Meenansha</dc:creator>
  <cp:lastModifiedBy>Meenansha</cp:lastModifiedBy>
  <cp:revision>2</cp:revision>
  <dcterms:created xsi:type="dcterms:W3CDTF">2020-05-20T06:49:58Z</dcterms:created>
  <dcterms:modified xsi:type="dcterms:W3CDTF">2020-05-21T09:08:30Z</dcterms:modified>
</cp:coreProperties>
</file>