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7" r:id="rId3"/>
    <p:sldId id="258" r:id="rId4"/>
    <p:sldId id="259" r:id="rId5"/>
    <p:sldId id="266" r:id="rId6"/>
    <p:sldId id="261" r:id="rId7"/>
    <p:sldId id="267" r:id="rId8"/>
    <p:sldId id="262" r:id="rId9"/>
    <p:sldId id="268" r:id="rId10"/>
    <p:sldId id="263" r:id="rId11"/>
    <p:sldId id="270" r:id="rId12"/>
    <p:sldId id="264" r:id="rId13"/>
    <p:sldId id="269" r:id="rId14"/>
    <p:sldId id="271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964" y="984718"/>
            <a:ext cx="8911687" cy="128089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/>
            </a:r>
            <a:br>
              <a:rPr lang="en-US" sz="4000" dirty="0" smtClean="0">
                <a:solidFill>
                  <a:schemeClr val="accent1"/>
                </a:solidFill>
              </a:rPr>
            </a:b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2251" y="425003"/>
            <a:ext cx="8915400" cy="5618227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endParaRPr lang="en-US" sz="40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4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    Introduction to Loops..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      (R - Programming)</a:t>
            </a:r>
          </a:p>
          <a:p>
            <a:pPr marL="0" indent="0">
              <a:spcBef>
                <a:spcPct val="0"/>
              </a:spcBef>
              <a:buNone/>
            </a:pPr>
            <a:endParaRPr lang="en-US" sz="4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40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4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4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                  By-Ravi Kishor Sarvaiya.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4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                    From-Andheri Branch.</a:t>
            </a:r>
            <a:endParaRPr lang="en-US" sz="4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5307" y="800052"/>
            <a:ext cx="69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5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259" y="288444"/>
            <a:ext cx="8911687" cy="6233890"/>
          </a:xfrm>
        </p:spPr>
        <p:txBody>
          <a:bodyPr/>
          <a:lstStyle/>
          <a:p>
            <a:r>
              <a:rPr lang="en-US" u="sng" dirty="0" smtClean="0">
                <a:solidFill>
                  <a:schemeClr val="accent1"/>
                </a:solidFill>
              </a:rPr>
              <a:t>Break Loop :</a:t>
            </a:r>
            <a:br>
              <a:rPr lang="en-US" u="sng" dirty="0" smtClean="0">
                <a:solidFill>
                  <a:schemeClr val="accent1"/>
                </a:solidFill>
              </a:rPr>
            </a:br>
            <a:r>
              <a:rPr lang="en-US" u="sng" dirty="0">
                <a:solidFill>
                  <a:schemeClr val="accent1"/>
                </a:solidFill>
              </a:rPr>
              <a:t/>
            </a:r>
            <a:br>
              <a:rPr lang="en-US" u="sng" dirty="0">
                <a:solidFill>
                  <a:schemeClr val="accent1"/>
                </a:solidFill>
              </a:rPr>
            </a:br>
            <a:r>
              <a:rPr lang="en-US" sz="1800" dirty="0">
                <a:solidFill>
                  <a:schemeClr val="accent1"/>
                </a:solidFill>
              </a:rPr>
              <a:t>A break statement is used inside a loop (repeat, for, while) to stop the iterations and </a:t>
            </a:r>
            <a:r>
              <a:rPr lang="en-US" sz="1800" dirty="0" smtClean="0">
                <a:solidFill>
                  <a:schemeClr val="accent1"/>
                </a:solidFill>
              </a:rPr>
              <a:t>flow </a:t>
            </a:r>
            <a:r>
              <a:rPr lang="en-US" sz="1800" dirty="0">
                <a:solidFill>
                  <a:schemeClr val="accent1"/>
                </a:solidFill>
              </a:rPr>
              <a:t>the control outside of the loop</a:t>
            </a:r>
            <a:r>
              <a:rPr lang="en-US" sz="1800" dirty="0" smtClean="0">
                <a:solidFill>
                  <a:schemeClr val="accent1"/>
                </a:solidFill>
              </a:rPr>
              <a:t>.</a:t>
            </a:r>
            <a:br>
              <a:rPr lang="en-US" sz="1800" dirty="0" smtClean="0">
                <a:solidFill>
                  <a:schemeClr val="accent1"/>
                </a:solidFill>
              </a:rPr>
            </a:br>
            <a:r>
              <a:rPr lang="en-US" sz="1800" dirty="0">
                <a:solidFill>
                  <a:schemeClr val="accent1"/>
                </a:solidFill>
              </a:rPr>
              <a:t/>
            </a:r>
            <a:br>
              <a:rPr lang="en-US" sz="1800" dirty="0">
                <a:solidFill>
                  <a:schemeClr val="accent1"/>
                </a:solidFill>
              </a:rPr>
            </a:b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035" y="759854"/>
            <a:ext cx="75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84800" y="2032000"/>
            <a:ext cx="647700" cy="540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stCxn id="7" idx="4"/>
            <a:endCxn id="12" idx="0"/>
          </p:cNvCxnSpPr>
          <p:nvPr/>
        </p:nvCxnSpPr>
        <p:spPr>
          <a:xfrm flipH="1">
            <a:off x="5699694" y="2572906"/>
            <a:ext cx="8956" cy="386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Merge 11"/>
          <p:cNvSpPr/>
          <p:nvPr/>
        </p:nvSpPr>
        <p:spPr>
          <a:xfrm>
            <a:off x="5612263" y="2959558"/>
            <a:ext cx="174861" cy="13629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14562" y="3088390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Conditional code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27262" y="3095857"/>
            <a:ext cx="2162773" cy="41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715000" y="3517900"/>
            <a:ext cx="0" cy="379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Merge 17"/>
          <p:cNvSpPr/>
          <p:nvPr/>
        </p:nvSpPr>
        <p:spPr>
          <a:xfrm>
            <a:off x="5612263" y="3890324"/>
            <a:ext cx="174861" cy="15193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iamond 18"/>
          <p:cNvSpPr/>
          <p:nvPr/>
        </p:nvSpPr>
        <p:spPr>
          <a:xfrm>
            <a:off x="4912819" y="4024554"/>
            <a:ext cx="1591661" cy="126545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92893" y="4471039"/>
            <a:ext cx="138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Condition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708650" y="52959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Merge 21"/>
          <p:cNvSpPr/>
          <p:nvPr/>
        </p:nvSpPr>
        <p:spPr>
          <a:xfrm>
            <a:off x="5651500" y="5600700"/>
            <a:ext cx="135624" cy="13423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391150" y="5739474"/>
            <a:ext cx="641350" cy="521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>
            <a:stCxn id="19" idx="1"/>
          </p:cNvCxnSpPr>
          <p:nvPr/>
        </p:nvCxnSpPr>
        <p:spPr>
          <a:xfrm flipH="1" flipV="1">
            <a:off x="3352800" y="4655705"/>
            <a:ext cx="1560019" cy="1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350997" y="3273056"/>
            <a:ext cx="6350" cy="138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1"/>
          </p:cNvCxnSpPr>
          <p:nvPr/>
        </p:nvCxnSpPr>
        <p:spPr>
          <a:xfrm flipH="1">
            <a:off x="3338296" y="3273056"/>
            <a:ext cx="1276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334418" y="364354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If Condition is True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6790036" y="3273056"/>
            <a:ext cx="153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323208" y="3273056"/>
            <a:ext cx="0" cy="739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amond 52"/>
          <p:cNvSpPr/>
          <p:nvPr/>
        </p:nvSpPr>
        <p:spPr>
          <a:xfrm>
            <a:off x="7527377" y="4002146"/>
            <a:ext cx="1591661" cy="126545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8323207" y="5260465"/>
            <a:ext cx="4708" cy="736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6104661" y="5996694"/>
            <a:ext cx="2218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912100" y="4471039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Break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2" name="Left Arrow 61"/>
          <p:cNvSpPr/>
          <p:nvPr/>
        </p:nvSpPr>
        <p:spPr>
          <a:xfrm>
            <a:off x="6104661" y="5880100"/>
            <a:ext cx="232639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987385" y="5278343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If condition is False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5" name="Right Arrow 64"/>
          <p:cNvSpPr/>
          <p:nvPr/>
        </p:nvSpPr>
        <p:spPr>
          <a:xfrm>
            <a:off x="4446136" y="3180723"/>
            <a:ext cx="18112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1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3389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accent1"/>
                </a:solidFill>
              </a:rPr>
              <a:t>Break Loop :</a:t>
            </a:r>
            <a:br>
              <a:rPr lang="en-US" u="sng" dirty="0" smtClean="0">
                <a:solidFill>
                  <a:schemeClr val="accent1"/>
                </a:solidFill>
              </a:rPr>
            </a:br>
            <a:r>
              <a:rPr lang="en-US" u="sng" dirty="0">
                <a:solidFill>
                  <a:schemeClr val="accent1"/>
                </a:solidFill>
              </a:rPr>
              <a:t/>
            </a:r>
            <a:br>
              <a:rPr lang="en-US" u="sng" dirty="0">
                <a:solidFill>
                  <a:schemeClr val="accent1"/>
                </a:solidFill>
              </a:rPr>
            </a:br>
            <a:r>
              <a:rPr lang="en-US" sz="2700" dirty="0">
                <a:solidFill>
                  <a:schemeClr val="accent1"/>
                </a:solidFill>
              </a:rPr>
              <a:t>#use of break statement</a:t>
            </a:r>
            <a:br>
              <a:rPr lang="en-US" sz="2700" dirty="0">
                <a:solidFill>
                  <a:schemeClr val="accent1"/>
                </a:solidFill>
              </a:rPr>
            </a:br>
            <a:r>
              <a:rPr lang="en-US" sz="2700" dirty="0">
                <a:solidFill>
                  <a:schemeClr val="accent1"/>
                </a:solidFill>
              </a:rPr>
              <a:t>#break means exit from </a:t>
            </a:r>
            <a:r>
              <a:rPr lang="en-US" sz="2700" dirty="0" smtClean="0">
                <a:solidFill>
                  <a:schemeClr val="accent1"/>
                </a:solidFill>
              </a:rPr>
              <a:t>loop</a:t>
            </a:r>
            <a:br>
              <a:rPr lang="en-US" sz="2700" dirty="0" smtClean="0">
                <a:solidFill>
                  <a:schemeClr val="accent1"/>
                </a:solidFill>
              </a:rPr>
            </a:br>
            <a:r>
              <a:rPr lang="en-US" sz="2700" dirty="0" smtClean="0">
                <a:solidFill>
                  <a:schemeClr val="accent1"/>
                </a:solidFill>
              </a:rPr>
              <a:t># i want to break at 6.</a:t>
            </a:r>
            <a:br>
              <a:rPr lang="en-US" sz="2700" dirty="0" smtClean="0">
                <a:solidFill>
                  <a:schemeClr val="accent1"/>
                </a:solidFill>
              </a:rPr>
            </a:br>
            <a:r>
              <a:rPr lang="en-US" sz="2700" dirty="0">
                <a:solidFill>
                  <a:schemeClr val="accent1"/>
                </a:solidFill>
              </a:rPr>
              <a:t/>
            </a:r>
            <a:br>
              <a:rPr lang="en-US" sz="2700" dirty="0">
                <a:solidFill>
                  <a:schemeClr val="accent1"/>
                </a:solidFill>
              </a:rPr>
            </a:br>
            <a:r>
              <a:rPr lang="en-US" sz="2700" dirty="0">
                <a:solidFill>
                  <a:schemeClr val="accent1"/>
                </a:solidFill>
              </a:rPr>
              <a:t>for(i in 1:10) # i=1 i&lt;=10 i=i+1</a:t>
            </a:r>
            <a:br>
              <a:rPr lang="en-US" sz="2700" dirty="0">
                <a:solidFill>
                  <a:schemeClr val="accent1"/>
                </a:solidFill>
              </a:rPr>
            </a:br>
            <a:r>
              <a:rPr lang="en-US" sz="2700" dirty="0">
                <a:solidFill>
                  <a:schemeClr val="accent1"/>
                </a:solidFill>
              </a:rPr>
              <a:t>{</a:t>
            </a:r>
            <a:br>
              <a:rPr lang="en-US" sz="2700" dirty="0">
                <a:solidFill>
                  <a:schemeClr val="accent1"/>
                </a:solidFill>
              </a:rPr>
            </a:br>
            <a:r>
              <a:rPr lang="en-US" sz="2700" dirty="0">
                <a:solidFill>
                  <a:schemeClr val="accent1"/>
                </a:solidFill>
              </a:rPr>
              <a:t>  if(i==6)</a:t>
            </a:r>
            <a:br>
              <a:rPr lang="en-US" sz="2700" dirty="0">
                <a:solidFill>
                  <a:schemeClr val="accent1"/>
                </a:solidFill>
              </a:rPr>
            </a:br>
            <a:r>
              <a:rPr lang="en-US" sz="2700" dirty="0">
                <a:solidFill>
                  <a:schemeClr val="accent1"/>
                </a:solidFill>
              </a:rPr>
              <a:t>  {</a:t>
            </a:r>
            <a:br>
              <a:rPr lang="en-US" sz="2700" dirty="0">
                <a:solidFill>
                  <a:schemeClr val="accent1"/>
                </a:solidFill>
              </a:rPr>
            </a:br>
            <a:r>
              <a:rPr lang="en-US" sz="2700" dirty="0">
                <a:solidFill>
                  <a:schemeClr val="accent1"/>
                </a:solidFill>
              </a:rPr>
              <a:t>    break # exit from loop</a:t>
            </a:r>
            <a:br>
              <a:rPr lang="en-US" sz="2700" dirty="0">
                <a:solidFill>
                  <a:schemeClr val="accent1"/>
                </a:solidFill>
              </a:rPr>
            </a:br>
            <a:r>
              <a:rPr lang="en-US" sz="2700" dirty="0">
                <a:solidFill>
                  <a:schemeClr val="accent1"/>
                </a:solidFill>
              </a:rPr>
              <a:t>  }</a:t>
            </a:r>
            <a:br>
              <a:rPr lang="en-US" sz="2700" dirty="0">
                <a:solidFill>
                  <a:schemeClr val="accent1"/>
                </a:solidFill>
              </a:rPr>
            </a:br>
            <a:r>
              <a:rPr lang="en-US" sz="2700" dirty="0">
                <a:solidFill>
                  <a:schemeClr val="accent1"/>
                </a:solidFill>
              </a:rPr>
              <a:t>  cat("\n", i)</a:t>
            </a:r>
            <a:br>
              <a:rPr lang="en-US" sz="2700" dirty="0">
                <a:solidFill>
                  <a:schemeClr val="accent1"/>
                </a:solidFill>
              </a:rPr>
            </a:br>
            <a:r>
              <a:rPr lang="en-US" sz="2700" dirty="0">
                <a:solidFill>
                  <a:schemeClr val="accent1"/>
                </a:solidFill>
              </a:rPr>
              <a:t>}</a:t>
            </a:r>
            <a:br>
              <a:rPr lang="en-US" sz="2700" dirty="0">
                <a:solidFill>
                  <a:schemeClr val="accent1"/>
                </a:solidFill>
              </a:rPr>
            </a:br>
            <a:r>
              <a:rPr lang="en-US" sz="2700" dirty="0">
                <a:solidFill>
                  <a:schemeClr val="accent1"/>
                </a:solidFill>
              </a:rPr>
              <a:t>cat("\n Good bye")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7881" y="772732"/>
            <a:ext cx="60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6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9857" y="288445"/>
            <a:ext cx="8911687" cy="6233890"/>
          </a:xfrm>
        </p:spPr>
        <p:txBody>
          <a:bodyPr/>
          <a:lstStyle/>
          <a:p>
            <a:r>
              <a:rPr lang="en-US" u="sng" dirty="0" smtClean="0">
                <a:solidFill>
                  <a:schemeClr val="accent1"/>
                </a:solidFill>
              </a:rPr>
              <a:t>Next Loop :</a:t>
            </a:r>
            <a:br>
              <a:rPr lang="en-US" u="sng" dirty="0" smtClean="0">
                <a:solidFill>
                  <a:schemeClr val="accent1"/>
                </a:solidFill>
              </a:rPr>
            </a:br>
            <a:r>
              <a:rPr lang="en-US" u="sng" dirty="0">
                <a:solidFill>
                  <a:schemeClr val="accent1"/>
                </a:solidFill>
              </a:rPr>
              <a:t/>
            </a:r>
            <a:br>
              <a:rPr lang="en-US" u="sng" dirty="0">
                <a:solidFill>
                  <a:schemeClr val="accent1"/>
                </a:solidFill>
              </a:rPr>
            </a:br>
            <a:r>
              <a:rPr lang="en-US" sz="1800" dirty="0">
                <a:solidFill>
                  <a:schemeClr val="accent1"/>
                </a:solidFill>
              </a:rPr>
              <a:t>The </a:t>
            </a:r>
            <a:r>
              <a:rPr lang="en-US" sz="1800" b="1" dirty="0">
                <a:solidFill>
                  <a:schemeClr val="accent1"/>
                </a:solidFill>
              </a:rPr>
              <a:t>next</a:t>
            </a:r>
            <a:r>
              <a:rPr lang="en-US" sz="1800" dirty="0">
                <a:solidFill>
                  <a:schemeClr val="accent1"/>
                </a:solidFill>
              </a:rPr>
              <a:t> </a:t>
            </a:r>
            <a:r>
              <a:rPr lang="en-US" sz="1800" b="1" dirty="0" smtClean="0">
                <a:solidFill>
                  <a:schemeClr val="accent1"/>
                </a:solidFill>
              </a:rPr>
              <a:t>Loop</a:t>
            </a:r>
            <a:r>
              <a:rPr lang="en-US" sz="1800" dirty="0" smtClean="0">
                <a:solidFill>
                  <a:schemeClr val="accent1"/>
                </a:solidFill>
              </a:rPr>
              <a:t> in </a:t>
            </a:r>
            <a:r>
              <a:rPr lang="en-US" sz="1800" dirty="0">
                <a:solidFill>
                  <a:schemeClr val="accent1"/>
                </a:solidFill>
              </a:rPr>
              <a:t>R programming language is useful when we want to skip the current iteration of a loop without terminating it. On encountering next, the R </a:t>
            </a:r>
            <a:r>
              <a:rPr lang="en-US" sz="1800" dirty="0" smtClean="0">
                <a:solidFill>
                  <a:schemeClr val="accent1"/>
                </a:solidFill>
              </a:rPr>
              <a:t>parser </a:t>
            </a:r>
            <a:r>
              <a:rPr lang="en-US" sz="1800" dirty="0">
                <a:solidFill>
                  <a:schemeClr val="accent1"/>
                </a:solidFill>
              </a:rPr>
              <a:t>skips further evaluation and starts next iteration of the </a:t>
            </a:r>
            <a:r>
              <a:rPr lang="en-US" sz="1800" dirty="0" smtClean="0">
                <a:solidFill>
                  <a:schemeClr val="accent1"/>
                </a:solidFill>
              </a:rPr>
              <a:t>loop.</a:t>
            </a:r>
            <a:br>
              <a:rPr lang="en-US" sz="1800" dirty="0" smtClean="0">
                <a:solidFill>
                  <a:schemeClr val="accent1"/>
                </a:solidFill>
              </a:rPr>
            </a:br>
            <a:r>
              <a:rPr lang="en-US" sz="1800" dirty="0">
                <a:solidFill>
                  <a:schemeClr val="accent1"/>
                </a:solidFill>
              </a:rPr>
              <a:t/>
            </a:r>
            <a:br>
              <a:rPr lang="en-US" sz="1800" dirty="0">
                <a:solidFill>
                  <a:schemeClr val="accent1"/>
                </a:solidFill>
              </a:rPr>
            </a:br>
            <a:endParaRPr lang="en-US" sz="1800" u="sng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0912" y="759854"/>
            <a:ext cx="78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12.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753100" y="2387600"/>
            <a:ext cx="0" cy="312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erge 8"/>
          <p:cNvSpPr/>
          <p:nvPr/>
        </p:nvSpPr>
        <p:spPr>
          <a:xfrm>
            <a:off x="5683250" y="2609850"/>
            <a:ext cx="139700" cy="1143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94275" y="2724150"/>
            <a:ext cx="1491114" cy="375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94275" y="2729984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Code Block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753100" y="3099316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Merge 14"/>
          <p:cNvSpPr/>
          <p:nvPr/>
        </p:nvSpPr>
        <p:spPr>
          <a:xfrm>
            <a:off x="5683250" y="3346966"/>
            <a:ext cx="139700" cy="1143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Diamond 15"/>
          <p:cNvSpPr/>
          <p:nvPr/>
        </p:nvSpPr>
        <p:spPr>
          <a:xfrm>
            <a:off x="4778375" y="3496891"/>
            <a:ext cx="1949450" cy="77082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81700" y="3597231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Next Statement?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727825" y="3858841"/>
            <a:ext cx="1260475" cy="23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24675" y="3512971"/>
            <a:ext cx="78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Yes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88300" y="3583842"/>
            <a:ext cx="2082800" cy="573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18092" y="3559137"/>
            <a:ext cx="2622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Skip processing this element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753100" y="4267716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erge 27"/>
          <p:cNvSpPr/>
          <p:nvPr/>
        </p:nvSpPr>
        <p:spPr>
          <a:xfrm>
            <a:off x="5683250" y="4515366"/>
            <a:ext cx="139700" cy="1143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Diamond 28"/>
          <p:cNvSpPr/>
          <p:nvPr/>
        </p:nvSpPr>
        <p:spPr>
          <a:xfrm>
            <a:off x="4778375" y="4613586"/>
            <a:ext cx="1949450" cy="77082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59462" y="4740755"/>
            <a:ext cx="219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Last Element Reached?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9463" y="4192401"/>
            <a:ext cx="68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3" name="Straight Connector 32"/>
          <p:cNvCxnSpPr>
            <a:stCxn id="29" idx="2"/>
          </p:cNvCxnSpPr>
          <p:nvPr/>
        </p:nvCxnSpPr>
        <p:spPr>
          <a:xfrm flipH="1">
            <a:off x="5739832" y="5384411"/>
            <a:ext cx="13268" cy="330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Merge 33"/>
          <p:cNvSpPr/>
          <p:nvPr/>
        </p:nvSpPr>
        <p:spPr>
          <a:xfrm>
            <a:off x="5670354" y="5705955"/>
            <a:ext cx="139700" cy="1143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5308600" y="5816689"/>
            <a:ext cx="889000" cy="3760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Yes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92800" y="2240216"/>
            <a:ext cx="338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Get each element of vector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0" name="Straight Connector 39"/>
          <p:cNvCxnSpPr>
            <a:endCxn id="36" idx="1"/>
          </p:cNvCxnSpPr>
          <p:nvPr/>
        </p:nvCxnSpPr>
        <p:spPr>
          <a:xfrm>
            <a:off x="5753100" y="2387600"/>
            <a:ext cx="139700" cy="37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9" idx="1"/>
          </p:cNvCxnSpPr>
          <p:nvPr/>
        </p:nvCxnSpPr>
        <p:spPr>
          <a:xfrm flipH="1" flipV="1">
            <a:off x="3225800" y="4998998"/>
            <a:ext cx="15525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25800" y="2911733"/>
            <a:ext cx="0" cy="2087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11" idx="1"/>
          </p:cNvCxnSpPr>
          <p:nvPr/>
        </p:nvCxnSpPr>
        <p:spPr>
          <a:xfrm>
            <a:off x="3225800" y="2911732"/>
            <a:ext cx="17684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748652" y="462966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49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33890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accent1"/>
                </a:solidFill>
              </a:rPr>
              <a:t>Next Loop :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2700" dirty="0">
                <a:solidFill>
                  <a:schemeClr val="accent1"/>
                </a:solidFill>
              </a:rPr>
              <a:t>#next </a:t>
            </a:r>
            <a:r>
              <a:rPr lang="en-US" sz="2700" dirty="0" smtClean="0">
                <a:solidFill>
                  <a:schemeClr val="accent1"/>
                </a:solidFill>
              </a:rPr>
              <a:t>statement</a:t>
            </a:r>
            <a:br>
              <a:rPr lang="en-US" sz="2700" dirty="0" smtClean="0">
                <a:solidFill>
                  <a:schemeClr val="accent1"/>
                </a:solidFill>
              </a:rPr>
            </a:br>
            <a:r>
              <a:rPr lang="en-US" sz="2700" dirty="0" smtClean="0">
                <a:solidFill>
                  <a:schemeClr val="accent1"/>
                </a:solidFill>
              </a:rPr>
              <a:t>#To print 1 to 10 Except 6</a:t>
            </a:r>
            <a:br>
              <a:rPr lang="en-US" sz="2700" dirty="0" smtClean="0">
                <a:solidFill>
                  <a:schemeClr val="accent1"/>
                </a:solidFill>
              </a:rPr>
            </a:br>
            <a:r>
              <a:rPr lang="en-US" sz="2700" dirty="0">
                <a:solidFill>
                  <a:schemeClr val="accent1"/>
                </a:solidFill>
              </a:rPr>
              <a:t/>
            </a:r>
            <a:br>
              <a:rPr lang="en-US" sz="2700" dirty="0">
                <a:solidFill>
                  <a:schemeClr val="accent1"/>
                </a:solidFill>
              </a:rPr>
            </a:br>
            <a:r>
              <a:rPr lang="en-US" sz="2700" dirty="0">
                <a:solidFill>
                  <a:schemeClr val="accent1"/>
                </a:solidFill>
              </a:rPr>
              <a:t>for(x in 1:10)  #x=1 X&lt;=10  x=x+1</a:t>
            </a:r>
            <a:br>
              <a:rPr lang="en-US" sz="2700" dirty="0">
                <a:solidFill>
                  <a:schemeClr val="accent1"/>
                </a:solidFill>
              </a:rPr>
            </a:br>
            <a:r>
              <a:rPr lang="en-US" sz="2700" dirty="0">
                <a:solidFill>
                  <a:schemeClr val="accent1"/>
                </a:solidFill>
              </a:rPr>
              <a:t>{</a:t>
            </a:r>
            <a:br>
              <a:rPr lang="en-US" sz="2700" dirty="0">
                <a:solidFill>
                  <a:schemeClr val="accent1"/>
                </a:solidFill>
              </a:rPr>
            </a:br>
            <a:r>
              <a:rPr lang="en-US" sz="2700" dirty="0">
                <a:solidFill>
                  <a:schemeClr val="accent1"/>
                </a:solidFill>
              </a:rPr>
              <a:t>  if(x==</a:t>
            </a:r>
            <a:r>
              <a:rPr lang="en-US" sz="2700" dirty="0" smtClean="0">
                <a:solidFill>
                  <a:schemeClr val="accent1"/>
                </a:solidFill>
              </a:rPr>
              <a:t>6)</a:t>
            </a:r>
            <a:r>
              <a:rPr lang="en-US" sz="2700" dirty="0">
                <a:solidFill>
                  <a:schemeClr val="accent1"/>
                </a:solidFill>
              </a:rPr>
              <a:t/>
            </a:r>
            <a:br>
              <a:rPr lang="en-US" sz="2700" dirty="0">
                <a:solidFill>
                  <a:schemeClr val="accent1"/>
                </a:solidFill>
              </a:rPr>
            </a:br>
            <a:r>
              <a:rPr lang="en-US" sz="2700" dirty="0">
                <a:solidFill>
                  <a:schemeClr val="accent1"/>
                </a:solidFill>
              </a:rPr>
              <a:t>  {</a:t>
            </a:r>
            <a:br>
              <a:rPr lang="en-US" sz="2700" dirty="0">
                <a:solidFill>
                  <a:schemeClr val="accent1"/>
                </a:solidFill>
              </a:rPr>
            </a:br>
            <a:r>
              <a:rPr lang="en-US" sz="2700" dirty="0">
                <a:solidFill>
                  <a:schemeClr val="accent1"/>
                </a:solidFill>
              </a:rPr>
              <a:t>    next  # means skip the value of </a:t>
            </a:r>
            <a:r>
              <a:rPr lang="en-US" sz="2700" dirty="0" smtClean="0">
                <a:solidFill>
                  <a:schemeClr val="accent1"/>
                </a:solidFill>
              </a:rPr>
              <a:t>6</a:t>
            </a:r>
            <a:r>
              <a:rPr lang="en-US" sz="2700" dirty="0">
                <a:solidFill>
                  <a:schemeClr val="accent1"/>
                </a:solidFill>
              </a:rPr>
              <a:t/>
            </a:r>
            <a:br>
              <a:rPr lang="en-US" sz="2700" dirty="0">
                <a:solidFill>
                  <a:schemeClr val="accent1"/>
                </a:solidFill>
              </a:rPr>
            </a:br>
            <a:r>
              <a:rPr lang="en-US" sz="2700" dirty="0">
                <a:solidFill>
                  <a:schemeClr val="accent1"/>
                </a:solidFill>
              </a:rPr>
              <a:t>  }</a:t>
            </a:r>
            <a:br>
              <a:rPr lang="en-US" sz="2700" dirty="0">
                <a:solidFill>
                  <a:schemeClr val="accent1"/>
                </a:solidFill>
              </a:rPr>
            </a:br>
            <a:r>
              <a:rPr lang="en-US" sz="2700" dirty="0">
                <a:solidFill>
                  <a:schemeClr val="accent1"/>
                </a:solidFill>
              </a:rPr>
              <a:t>  cat("\n",x)</a:t>
            </a:r>
            <a:br>
              <a:rPr lang="en-US" sz="2700" dirty="0">
                <a:solidFill>
                  <a:schemeClr val="accent1"/>
                </a:solidFill>
              </a:rPr>
            </a:br>
            <a:r>
              <a:rPr lang="en-US" sz="2700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034" y="785611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1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164" y="289259"/>
            <a:ext cx="9778843" cy="623389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Comparision chart of Loops :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6519" y="759854"/>
            <a:ext cx="109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14.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61847"/>
              </p:ext>
            </p:extLst>
          </p:nvPr>
        </p:nvGraphicFramePr>
        <p:xfrm>
          <a:off x="1184857" y="923124"/>
          <a:ext cx="10620776" cy="5739331"/>
        </p:xfrm>
        <a:graphic>
          <a:graphicData uri="http://schemas.openxmlformats.org/drawingml/2006/table">
            <a:tbl>
              <a:tblPr/>
              <a:tblGrid>
                <a:gridCol w="1520978"/>
                <a:gridCol w="1830968"/>
                <a:gridCol w="2167033"/>
                <a:gridCol w="1703496"/>
                <a:gridCol w="1703496"/>
                <a:gridCol w="1694805"/>
              </a:tblGrid>
              <a:tr h="2709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FOR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WHILE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REPEAT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BREAK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NEXT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41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Declaration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for(initialization; condition; iteration){//body of 'for' loop}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while ( condition) {statements; //body of loop}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repeat { </a:t>
                      </a:r>
                      <a:b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   commands </a:t>
                      </a:r>
                      <a:b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   if(condition) {</a:t>
                      </a:r>
                      <a:b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      break</a:t>
                      </a:r>
                      <a:b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   }</a:t>
                      </a:r>
                      <a:b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}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if (test_expression) {</a:t>
                      </a:r>
                      <a:b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break</a:t>
                      </a:r>
                      <a:b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}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if (test_condition) {</a:t>
                      </a:r>
                      <a:b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next</a:t>
                      </a:r>
                      <a:b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}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7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Format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Initialization, condition checking, iteration statement are written at the top of the loop.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Only initialization and condition checking is done at the top of the loop.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A repeat loop is used to iterate over a block of code multiple number of times. There is no condition check in repeat loop to exit the loop.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While executing the loops, if R finds the break statement inside them, it will stop executing the statements and immediately exit from the loop.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A next statement is useful when we want to skip the current iteration of a loop without terminating it.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62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Use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The 'for' loop used only when we already knew the number of iterations.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The 'while' loop used only when the number of iteration are not exactly known.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The 'Repeat loop' can be used when we need to repeat the particular block of code.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The 'Break loop' can be used when we need to break the block of code from particular point.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The 'Next loop' can be used when we need to skip the block of code from particular point and run remaining block of code thereafter.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0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Condition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If the condition is not put up in 'for' loop, then loop iterates infinite times.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If the condition is not put up in 'while' loop, it provides compilation error.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If condition is not put up the block of code continue to run.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If condition is not put, statement can not be break.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If condition is not put,Skipping of code can not be done.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Initialization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In 'for' loop the initialization once done is never repeated.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In while loop if initialization is done during condition checking, then initialization is done each time the loop iterate.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In 'Repeat loop' ,there is no initialization is required for repeat loop.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In 'Break loop' ,there is no initialization is required for repeat loop.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In 'Next loop' ,there is no initialization is required for repeat loop.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8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Iteration statement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In 'for' loop iteration statement is written at top, hence, executes only after all statements in loop are executed.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In 'while' loop, the iteration statement can be written anywhere in the loop.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In 'Repeat loop' ,the iteration statement can be written after repeat loop.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In 'Break loop', it can be placed in the loop where there is requirement of Break.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</a:rPr>
                        <a:t>In 'Next loop',it can be placed in the loop where there is a need to skip the code.</a:t>
                      </a:r>
                    </a:p>
                  </a:txBody>
                  <a:tcPr marL="7300" marR="7300" marT="7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711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56994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accent1"/>
                </a:solidFill>
              </a:rPr>
              <a:t>  </a:t>
            </a:r>
            <a:r>
              <a:rPr lang="en-US" sz="8800" dirty="0" smtClean="0">
                <a:solidFill>
                  <a:schemeClr val="accent1"/>
                </a:solidFill>
              </a:rPr>
              <a:t>Thank </a:t>
            </a:r>
            <a:r>
              <a:rPr lang="en-US" sz="8800" dirty="0" smtClean="0">
                <a:solidFill>
                  <a:schemeClr val="accent1"/>
                </a:solidFill>
              </a:rPr>
              <a:t>you </a:t>
            </a:r>
            <a:br>
              <a:rPr lang="en-US" sz="8800" dirty="0" smtClean="0">
                <a:solidFill>
                  <a:schemeClr val="accent1"/>
                </a:solidFill>
              </a:rPr>
            </a:br>
            <a:r>
              <a:rPr lang="en-US" sz="8800" dirty="0" smtClean="0">
                <a:solidFill>
                  <a:schemeClr val="accent1"/>
                </a:solidFill>
              </a:rPr>
              <a:t>         for </a:t>
            </a:r>
            <a:br>
              <a:rPr lang="en-US" sz="8800" dirty="0" smtClean="0">
                <a:solidFill>
                  <a:schemeClr val="accent1"/>
                </a:solidFill>
              </a:rPr>
            </a:br>
            <a:r>
              <a:rPr lang="en-US" sz="8800" dirty="0" smtClean="0">
                <a:solidFill>
                  <a:schemeClr val="accent1"/>
                </a:solidFill>
              </a:rPr>
              <a:t>your </a:t>
            </a:r>
            <a:r>
              <a:rPr lang="en-US" sz="8800" dirty="0" smtClean="0">
                <a:solidFill>
                  <a:schemeClr val="accent1"/>
                </a:solidFill>
              </a:rPr>
              <a:t>patience. </a:t>
            </a:r>
            <a:endParaRPr lang="en-US" sz="88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155" y="759854"/>
            <a:ext cx="52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3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52760"/>
            <a:ext cx="8911687" cy="2718473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accent1"/>
                </a:solidFill>
              </a:rPr>
              <a:t>What is Loop ? </a:t>
            </a:r>
            <a:br>
              <a:rPr lang="en-US" u="sng" dirty="0" smtClean="0">
                <a:solidFill>
                  <a:schemeClr val="accent1"/>
                </a:solidFill>
              </a:rPr>
            </a:br>
            <a:r>
              <a:rPr lang="en-US" u="sng" dirty="0">
                <a:solidFill>
                  <a:schemeClr val="accent1"/>
                </a:solidFill>
              </a:rPr>
              <a:t/>
            </a:r>
            <a:br>
              <a:rPr lang="en-US" u="sng" dirty="0">
                <a:solidFill>
                  <a:schemeClr val="accent1"/>
                </a:solidFill>
              </a:rPr>
            </a:br>
            <a:r>
              <a:rPr lang="en-US" sz="2000" b="1" dirty="0" smtClean="0">
                <a:solidFill>
                  <a:schemeClr val="accent1"/>
                </a:solidFill>
              </a:rPr>
              <a:t>loop</a:t>
            </a:r>
            <a:r>
              <a:rPr lang="en-US" sz="2000" dirty="0">
                <a:solidFill>
                  <a:schemeClr val="accent1"/>
                </a:solidFill>
              </a:rPr>
              <a:t> is a </a:t>
            </a:r>
            <a:r>
              <a:rPr lang="en-US" sz="2000" b="1" dirty="0">
                <a:solidFill>
                  <a:schemeClr val="accent1"/>
                </a:solidFill>
              </a:rPr>
              <a:t>programming</a:t>
            </a:r>
            <a:r>
              <a:rPr lang="en-US" sz="2000" dirty="0">
                <a:solidFill>
                  <a:schemeClr val="accent1"/>
                </a:solidFill>
              </a:rPr>
              <a:t> structure that repeats a sequence of instructions until a specific condition is met.</a:t>
            </a:r>
            <a:r>
              <a:rPr lang="en-US" sz="2200" dirty="0">
                <a:solidFill>
                  <a:schemeClr val="accent1"/>
                </a:solidFill>
              </a:rPr>
              <a:t/>
            </a:r>
            <a:br>
              <a:rPr lang="en-US" sz="2200" dirty="0">
                <a:solidFill>
                  <a:schemeClr val="accent1"/>
                </a:solidFill>
              </a:rPr>
            </a:br>
            <a:r>
              <a:rPr lang="en-US" sz="2200" dirty="0" smtClean="0">
                <a:solidFill>
                  <a:schemeClr val="accent1"/>
                </a:solidFill>
              </a:rPr>
              <a:t/>
            </a:r>
            <a:br>
              <a:rPr lang="en-US" sz="2200" dirty="0" smtClean="0">
                <a:solidFill>
                  <a:schemeClr val="accent1"/>
                </a:solidFill>
              </a:rPr>
            </a:br>
            <a:r>
              <a:rPr lang="en-US" sz="2000" b="1" dirty="0">
                <a:solidFill>
                  <a:schemeClr val="accent1"/>
                </a:solidFill>
              </a:rPr>
              <a:t>Loops</a:t>
            </a:r>
            <a:r>
              <a:rPr lang="en-US" sz="2000" dirty="0">
                <a:solidFill>
                  <a:schemeClr val="accent1"/>
                </a:solidFill>
              </a:rPr>
              <a:t> are used in </a:t>
            </a:r>
            <a:r>
              <a:rPr lang="en-US" sz="2000" b="1" dirty="0">
                <a:solidFill>
                  <a:schemeClr val="accent1"/>
                </a:solidFill>
              </a:rPr>
              <a:t>programming</a:t>
            </a:r>
            <a:r>
              <a:rPr lang="en-US" sz="2000" dirty="0">
                <a:solidFill>
                  <a:schemeClr val="accent1"/>
                </a:solidFill>
              </a:rPr>
              <a:t> to repeat a specific block of code.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/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u="sng" dirty="0" smtClean="0">
                <a:solidFill>
                  <a:schemeClr val="accent1"/>
                </a:solidFill>
              </a:rPr>
              <a:t>When </a:t>
            </a:r>
            <a:r>
              <a:rPr lang="en-US" u="sng" dirty="0">
                <a:solidFill>
                  <a:schemeClr val="accent1"/>
                </a:solidFill>
              </a:rPr>
              <a:t>to use </a:t>
            </a:r>
            <a:r>
              <a:rPr lang="en-US" u="sng" dirty="0" smtClean="0">
                <a:solidFill>
                  <a:schemeClr val="accent1"/>
                </a:solidFill>
              </a:rPr>
              <a:t>loop ?</a:t>
            </a:r>
            <a:r>
              <a:rPr lang="en-US" u="sng" dirty="0">
                <a:solidFill>
                  <a:schemeClr val="accent1"/>
                </a:solidFill>
              </a:rPr>
              <a:t/>
            </a:r>
            <a:br>
              <a:rPr lang="en-US" u="sng" dirty="0">
                <a:solidFill>
                  <a:schemeClr val="accent1"/>
                </a:solidFill>
              </a:rPr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000" dirty="0">
                <a:solidFill>
                  <a:schemeClr val="accent1"/>
                </a:solidFill>
              </a:rPr>
              <a:t>There may be a situation when you need to execute a block of code several number of times. In general, statements are executed sequentially. The first statement in a function is executed first, followed by the second, and so on.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000" dirty="0">
                <a:solidFill>
                  <a:schemeClr val="accent1"/>
                </a:solidFill>
              </a:rPr>
              <a:t>A </a:t>
            </a:r>
            <a:r>
              <a:rPr lang="en-US" sz="2000" b="1" dirty="0">
                <a:solidFill>
                  <a:schemeClr val="accent1"/>
                </a:solidFill>
              </a:rPr>
              <a:t>loop</a:t>
            </a:r>
            <a:r>
              <a:rPr lang="en-US" sz="2000" dirty="0">
                <a:solidFill>
                  <a:schemeClr val="accent1"/>
                </a:solidFill>
              </a:rPr>
              <a:t> statement allows us to execute a statement or group of statements multiple times.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800" dirty="0"/>
              <a:t/>
            </a:r>
            <a:br>
              <a:rPr lang="en-US" sz="2800" dirty="0"/>
            </a:b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187" y="823874"/>
            <a:ext cx="86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Types of loops in R – Programming.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34355"/>
            <a:ext cx="8915400" cy="3777622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1"/>
                </a:solidFill>
              </a:rPr>
              <a:t>While Loop.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1"/>
                </a:solidFill>
              </a:rPr>
              <a:t>For Loop.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1"/>
                </a:solidFill>
              </a:rPr>
              <a:t>Repeat Loop.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1"/>
                </a:solidFill>
              </a:rPr>
              <a:t>Break Loop.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1"/>
                </a:solidFill>
              </a:rPr>
              <a:t>Next Loop.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2428" y="791535"/>
            <a:ext cx="875763" cy="36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415" y="313218"/>
            <a:ext cx="8911687" cy="6519186"/>
          </a:xfrm>
        </p:spPr>
        <p:txBody>
          <a:bodyPr/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While Loop :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1800" dirty="0" smtClean="0">
                <a:solidFill>
                  <a:schemeClr val="accent1"/>
                </a:solidFill>
              </a:rPr>
              <a:t>The</a:t>
            </a:r>
            <a:r>
              <a:rPr lang="en-US" sz="1800" dirty="0">
                <a:solidFill>
                  <a:schemeClr val="accent1"/>
                </a:solidFill>
              </a:rPr>
              <a:t> </a:t>
            </a:r>
            <a:r>
              <a:rPr lang="en-US" sz="1800" b="1" dirty="0">
                <a:solidFill>
                  <a:schemeClr val="accent1"/>
                </a:solidFill>
              </a:rPr>
              <a:t>While loop in R Programming</a:t>
            </a:r>
            <a:r>
              <a:rPr lang="en-US" sz="1800" dirty="0">
                <a:solidFill>
                  <a:schemeClr val="accent1"/>
                </a:solidFill>
              </a:rPr>
              <a:t> is used to repeat a block of statements for a given number of times until the specified expression is False. </a:t>
            </a:r>
            <a:r>
              <a:rPr lang="en-US" sz="1800" b="1" dirty="0">
                <a:solidFill>
                  <a:schemeClr val="accent1"/>
                </a:solidFill>
              </a:rPr>
              <a:t>While loop in R</a:t>
            </a:r>
            <a:r>
              <a:rPr lang="en-US" sz="1800" dirty="0">
                <a:solidFill>
                  <a:schemeClr val="accent1"/>
                </a:solidFill>
              </a:rPr>
              <a:t> starts with the expression, and if the expression is True, then statements inside the </a:t>
            </a:r>
            <a:r>
              <a:rPr lang="en-US" sz="1800" b="1" dirty="0">
                <a:solidFill>
                  <a:schemeClr val="accent1"/>
                </a:solidFill>
              </a:rPr>
              <a:t>while loop</a:t>
            </a:r>
            <a:r>
              <a:rPr lang="en-US" sz="1800" dirty="0">
                <a:solidFill>
                  <a:schemeClr val="accent1"/>
                </a:solidFill>
              </a:rPr>
              <a:t> will be executed</a:t>
            </a:r>
            <a:r>
              <a:rPr lang="en-US" sz="1800" dirty="0" smtClean="0">
                <a:solidFill>
                  <a:schemeClr val="accent1"/>
                </a:solidFill>
              </a:rPr>
              <a:t>.</a:t>
            </a:r>
            <a:br>
              <a:rPr lang="en-US" sz="1800" dirty="0" smtClean="0">
                <a:solidFill>
                  <a:schemeClr val="accent1"/>
                </a:solidFill>
              </a:rPr>
            </a:br>
            <a:r>
              <a:rPr lang="en-US" sz="1800" dirty="0">
                <a:solidFill>
                  <a:schemeClr val="accent1"/>
                </a:solidFill>
              </a:rPr>
              <a:t/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 smtClean="0">
                <a:solidFill>
                  <a:schemeClr val="accent1"/>
                </a:solidFill>
              </a:rPr>
              <a:t/>
            </a:r>
            <a:br>
              <a:rPr lang="en-US" sz="1800" dirty="0" smtClean="0">
                <a:solidFill>
                  <a:schemeClr val="accent1"/>
                </a:solidFill>
              </a:rPr>
            </a:b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0760" y="772732"/>
            <a:ext cx="72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</a:t>
            </a:r>
          </a:p>
          <a:p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5756562" y="2817172"/>
            <a:ext cx="363675" cy="37237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95450" y="3193969"/>
            <a:ext cx="1517073" cy="4890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11087" y="3203479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start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756563" y="3692561"/>
            <a:ext cx="374068" cy="40842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11791" y="4325237"/>
            <a:ext cx="1437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While Condition</a:t>
            </a:r>
          </a:p>
        </p:txBody>
      </p:sp>
      <p:sp>
        <p:nvSpPr>
          <p:cNvPr id="11" name="Diamond 10"/>
          <p:cNvSpPr/>
          <p:nvPr/>
        </p:nvSpPr>
        <p:spPr>
          <a:xfrm>
            <a:off x="5122712" y="4100986"/>
            <a:ext cx="1662547" cy="114500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5756562" y="5245990"/>
            <a:ext cx="363675" cy="37056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22712" y="5644213"/>
            <a:ext cx="1882627" cy="680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03971" y="5630486"/>
            <a:ext cx="1853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Code Inside While Loop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849470" y="4648402"/>
            <a:ext cx="2502348" cy="15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351818" y="4663885"/>
            <a:ext cx="0" cy="715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27908" y="5584319"/>
            <a:ext cx="268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Exit From While Loop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74338" y="4284454"/>
            <a:ext cx="250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Condition Is False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Flowchart: Merge 24"/>
          <p:cNvSpPr/>
          <p:nvPr/>
        </p:nvSpPr>
        <p:spPr>
          <a:xfrm>
            <a:off x="9239384" y="5414446"/>
            <a:ext cx="224868" cy="20210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5943590" y="6324550"/>
            <a:ext cx="1" cy="28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787555" y="6606275"/>
            <a:ext cx="3145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87555" y="4699069"/>
            <a:ext cx="0" cy="1907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87555" y="4685497"/>
            <a:ext cx="19714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4723710" y="4581755"/>
            <a:ext cx="244598" cy="183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38055" y="5245991"/>
            <a:ext cx="227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Condition is True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8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33890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accent1"/>
                </a:solidFill>
              </a:rPr>
              <a:t>While Loop :</a:t>
            </a:r>
            <a:r>
              <a:rPr lang="en-US" sz="2400" dirty="0" smtClean="0">
                <a:solidFill>
                  <a:schemeClr val="accent1"/>
                </a:solidFill>
              </a:rPr>
              <a:t/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/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wap to print the table of any </a:t>
            </a:r>
            <a:r>
              <a:rPr lang="en-US" sz="2400" dirty="0" smtClean="0">
                <a:solidFill>
                  <a:schemeClr val="accent1"/>
                </a:solidFill>
              </a:rPr>
              <a:t>number</a:t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/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n=as.integer(readline(prompt="enter number for which you need to print table"))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i=1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while(i&lt;=10)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{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  ans=n*i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  cat("\n",n,"*",i,"=",ans)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  i=i+1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518" y="746975"/>
            <a:ext cx="63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225" y="370110"/>
            <a:ext cx="8911687" cy="6233890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For Loop :</a:t>
            </a:r>
            <a:br>
              <a:rPr lang="en-US" sz="3200" u="sng" dirty="0" smtClean="0">
                <a:solidFill>
                  <a:schemeClr val="accent1"/>
                </a:solidFill>
              </a:rPr>
            </a:br>
            <a:r>
              <a:rPr lang="en-US" sz="3200" u="sng" dirty="0">
                <a:solidFill>
                  <a:schemeClr val="accent1"/>
                </a:solidFill>
              </a:rPr>
              <a:t/>
            </a:r>
            <a:br>
              <a:rPr lang="en-US" sz="3200" u="sng" dirty="0">
                <a:solidFill>
                  <a:schemeClr val="accent1"/>
                </a:solidFill>
              </a:rPr>
            </a:br>
            <a:r>
              <a:rPr lang="en-US" sz="1800" dirty="0" smtClean="0">
                <a:solidFill>
                  <a:schemeClr val="accent1"/>
                </a:solidFill>
              </a:rPr>
              <a:t>A </a:t>
            </a:r>
            <a:r>
              <a:rPr lang="en-US" sz="1800" dirty="0">
                <a:solidFill>
                  <a:schemeClr val="accent1"/>
                </a:solidFill>
              </a:rPr>
              <a:t>for </a:t>
            </a:r>
            <a:r>
              <a:rPr lang="en-US" sz="1800" b="1" dirty="0">
                <a:solidFill>
                  <a:schemeClr val="accent1"/>
                </a:solidFill>
              </a:rPr>
              <a:t>loop</a:t>
            </a:r>
            <a:r>
              <a:rPr lang="en-US" sz="1800" dirty="0">
                <a:solidFill>
                  <a:schemeClr val="accent1"/>
                </a:solidFill>
              </a:rPr>
              <a:t> is used to </a:t>
            </a:r>
            <a:r>
              <a:rPr lang="en-US" sz="1800" b="1" dirty="0">
                <a:solidFill>
                  <a:schemeClr val="accent1"/>
                </a:solidFill>
              </a:rPr>
              <a:t>iterate</a:t>
            </a:r>
            <a:r>
              <a:rPr lang="en-US" sz="1800" dirty="0">
                <a:solidFill>
                  <a:schemeClr val="accent1"/>
                </a:solidFill>
              </a:rPr>
              <a:t> over a vector in </a:t>
            </a:r>
            <a:r>
              <a:rPr lang="en-US" sz="1800" b="1" dirty="0">
                <a:solidFill>
                  <a:schemeClr val="accent1"/>
                </a:solidFill>
              </a:rPr>
              <a:t>R </a:t>
            </a:r>
            <a:r>
              <a:rPr lang="en-US" sz="1800" b="1" dirty="0" smtClean="0">
                <a:solidFill>
                  <a:schemeClr val="accent1"/>
                </a:solidFill>
              </a:rPr>
              <a:t>programming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until there are no items in the </a:t>
            </a:r>
            <a:r>
              <a:rPr lang="en-US" sz="1800" dirty="0" smtClean="0">
                <a:solidFill>
                  <a:schemeClr val="accent1"/>
                </a:solidFill>
              </a:rPr>
              <a:t>Vector.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0912" y="785611"/>
            <a:ext cx="8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</a:t>
            </a:r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4149725" y="2725055"/>
            <a:ext cx="2165350" cy="120032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19700" y="1975755"/>
            <a:ext cx="12700" cy="74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Merge 7"/>
          <p:cNvSpPr/>
          <p:nvPr/>
        </p:nvSpPr>
        <p:spPr>
          <a:xfrm>
            <a:off x="5156200" y="2565400"/>
            <a:ext cx="152400" cy="15965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26000" y="2725055"/>
            <a:ext cx="115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Last item reached     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6050" y="2116241"/>
            <a:ext cx="349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For each items in sequence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232400" y="3925384"/>
            <a:ext cx="12700" cy="74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Merge 11"/>
          <p:cNvSpPr/>
          <p:nvPr/>
        </p:nvSpPr>
        <p:spPr>
          <a:xfrm>
            <a:off x="5168900" y="4650559"/>
            <a:ext cx="152400" cy="15965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03700" y="4835252"/>
            <a:ext cx="2235200" cy="739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54525" y="5020429"/>
            <a:ext cx="198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Body Of For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19700" y="4180474"/>
            <a:ext cx="66040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/>
          <p:cNvCxnSpPr>
            <a:stCxn id="5" idx="3"/>
          </p:cNvCxnSpPr>
          <p:nvPr/>
        </p:nvCxnSpPr>
        <p:spPr>
          <a:xfrm flipV="1">
            <a:off x="6315075" y="3325219"/>
            <a:ext cx="26257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940800" y="3336742"/>
            <a:ext cx="0" cy="168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Merge 22"/>
          <p:cNvSpPr/>
          <p:nvPr/>
        </p:nvSpPr>
        <p:spPr>
          <a:xfrm>
            <a:off x="8864600" y="5031951"/>
            <a:ext cx="152400" cy="15965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138575" y="294436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Yes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74242" y="517262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Exit Loop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27"/>
          <p:cNvCxnSpPr>
            <a:stCxn id="13" idx="1"/>
          </p:cNvCxnSpPr>
          <p:nvPr/>
        </p:nvCxnSpPr>
        <p:spPr>
          <a:xfrm flipH="1">
            <a:off x="2326225" y="5205095"/>
            <a:ext cx="1877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326225" y="3325219"/>
            <a:ext cx="10531" cy="1847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326225" y="3336742"/>
            <a:ext cx="16869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/>
          <p:cNvSpPr/>
          <p:nvPr/>
        </p:nvSpPr>
        <p:spPr>
          <a:xfrm>
            <a:off x="3779837" y="3238540"/>
            <a:ext cx="301625" cy="173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33890"/>
          </a:xfrm>
        </p:spPr>
        <p:txBody>
          <a:bodyPr/>
          <a:lstStyle/>
          <a:p>
            <a:r>
              <a:rPr lang="en-US" u="sng" dirty="0" smtClean="0">
                <a:solidFill>
                  <a:schemeClr val="accent1"/>
                </a:solidFill>
              </a:rPr>
              <a:t>For Loop :</a:t>
            </a:r>
            <a:br>
              <a:rPr lang="en-US" u="sng" dirty="0" smtClean="0">
                <a:solidFill>
                  <a:schemeClr val="accent1"/>
                </a:solidFill>
              </a:rPr>
            </a:br>
            <a:r>
              <a:rPr lang="en-US" u="sng" dirty="0">
                <a:solidFill>
                  <a:schemeClr val="accent1"/>
                </a:solidFill>
              </a:rPr>
              <a:t/>
            </a:r>
            <a:br>
              <a:rPr lang="en-US" u="sng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wap to print the first n natural no. using for </a:t>
            </a:r>
            <a:r>
              <a:rPr lang="en-US" sz="2400" dirty="0" smtClean="0">
                <a:solidFill>
                  <a:schemeClr val="accent1"/>
                </a:solidFill>
              </a:rPr>
              <a:t>loop</a:t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/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n=as.integer(readline(prompt="How many times to print natural no"))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for(i in 1:n) </a:t>
            </a:r>
            <a:r>
              <a:rPr lang="en-US" sz="2400" dirty="0" smtClean="0">
                <a:solidFill>
                  <a:schemeClr val="accent1"/>
                </a:solidFill>
              </a:rPr>
              <a:t>     #</a:t>
            </a:r>
            <a:r>
              <a:rPr lang="en-US" sz="2400" dirty="0">
                <a:solidFill>
                  <a:schemeClr val="accent1"/>
                </a:solidFill>
              </a:rPr>
              <a:t>i=1 i&lt;=n =&gt; condition true then process then </a:t>
            </a:r>
            <a:r>
              <a:rPr lang="en-US" sz="2400" dirty="0" smtClean="0">
                <a:solidFill>
                  <a:schemeClr val="accent1"/>
                </a:solidFill>
              </a:rPr>
              <a:t>        increment </a:t>
            </a:r>
            <a:r>
              <a:rPr lang="en-US" sz="2400" dirty="0">
                <a:solidFill>
                  <a:schemeClr val="accent1"/>
                </a:solidFill>
              </a:rPr>
              <a:t>by 1 of value 1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  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 smtClean="0">
                <a:solidFill>
                  <a:schemeClr val="accent1"/>
                </a:solidFill>
              </a:rPr>
              <a:t>cat</a:t>
            </a:r>
            <a:r>
              <a:rPr lang="en-US" sz="2400" dirty="0">
                <a:solidFill>
                  <a:schemeClr val="accent1"/>
                </a:solidFill>
              </a:rPr>
              <a:t>("\n",i)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640" y="772732"/>
            <a:ext cx="60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33890"/>
          </a:xfrm>
        </p:spPr>
        <p:txBody>
          <a:bodyPr/>
          <a:lstStyle/>
          <a:p>
            <a:r>
              <a:rPr lang="en-US" u="sng" dirty="0" smtClean="0">
                <a:solidFill>
                  <a:schemeClr val="accent1"/>
                </a:solidFill>
              </a:rPr>
              <a:t>Repeat Loop :</a:t>
            </a:r>
            <a:br>
              <a:rPr lang="en-US" u="sng" dirty="0" smtClean="0">
                <a:solidFill>
                  <a:schemeClr val="accent1"/>
                </a:solidFill>
              </a:rPr>
            </a:br>
            <a:r>
              <a:rPr lang="en-US" u="sng" dirty="0">
                <a:solidFill>
                  <a:schemeClr val="accent1"/>
                </a:solidFill>
              </a:rPr>
              <a:t/>
            </a:r>
            <a:br>
              <a:rPr lang="en-US" u="sng" dirty="0">
                <a:solidFill>
                  <a:schemeClr val="accent1"/>
                </a:solidFill>
              </a:rPr>
            </a:br>
            <a:r>
              <a:rPr lang="en-US" sz="1800" dirty="0" smtClean="0">
                <a:solidFill>
                  <a:schemeClr val="accent1"/>
                </a:solidFill>
              </a:rPr>
              <a:t>A</a:t>
            </a:r>
            <a:r>
              <a:rPr lang="en-US" sz="1800" dirty="0">
                <a:solidFill>
                  <a:schemeClr val="accent1"/>
                </a:solidFill>
              </a:rPr>
              <a:t> </a:t>
            </a:r>
            <a:r>
              <a:rPr lang="en-US" sz="1800" b="1" dirty="0">
                <a:solidFill>
                  <a:schemeClr val="accent1"/>
                </a:solidFill>
              </a:rPr>
              <a:t>repeat loop</a:t>
            </a:r>
            <a:r>
              <a:rPr lang="en-US" sz="1800" dirty="0">
                <a:solidFill>
                  <a:schemeClr val="accent1"/>
                </a:solidFill>
              </a:rPr>
              <a:t> is used to </a:t>
            </a:r>
            <a:r>
              <a:rPr lang="en-US" sz="1800" b="1" dirty="0">
                <a:solidFill>
                  <a:schemeClr val="accent1"/>
                </a:solidFill>
              </a:rPr>
              <a:t>iterate</a:t>
            </a:r>
            <a:r>
              <a:rPr lang="en-US" sz="1800" dirty="0">
                <a:solidFill>
                  <a:schemeClr val="accent1"/>
                </a:solidFill>
              </a:rPr>
              <a:t> over a block of code multiple number of times. There is </a:t>
            </a:r>
            <a:r>
              <a:rPr lang="en-US" sz="1800" dirty="0" smtClean="0">
                <a:solidFill>
                  <a:schemeClr val="accent1"/>
                </a:solidFill>
              </a:rPr>
              <a:t>no </a:t>
            </a:r>
            <a:r>
              <a:rPr lang="en-US" sz="1800" dirty="0">
                <a:solidFill>
                  <a:schemeClr val="accent1"/>
                </a:solidFill>
              </a:rPr>
              <a:t>condition check in </a:t>
            </a:r>
            <a:r>
              <a:rPr lang="en-US" sz="1800" b="1" dirty="0">
                <a:solidFill>
                  <a:schemeClr val="accent1"/>
                </a:solidFill>
              </a:rPr>
              <a:t>repeat loop</a:t>
            </a:r>
            <a:r>
              <a:rPr lang="en-US" sz="1800" dirty="0">
                <a:solidFill>
                  <a:schemeClr val="accent1"/>
                </a:solidFill>
              </a:rPr>
              <a:t> to exit the </a:t>
            </a:r>
            <a:r>
              <a:rPr lang="en-US" sz="1800" b="1" dirty="0">
                <a:solidFill>
                  <a:schemeClr val="accent1"/>
                </a:solidFill>
              </a:rPr>
              <a:t>loop</a:t>
            </a:r>
            <a:r>
              <a:rPr lang="en-US" sz="1800" dirty="0" smtClean="0">
                <a:solidFill>
                  <a:schemeClr val="accent1"/>
                </a:solidFill>
              </a:rPr>
              <a:t>.</a:t>
            </a:r>
            <a:br>
              <a:rPr lang="en-US" sz="1800" dirty="0" smtClean="0">
                <a:solidFill>
                  <a:schemeClr val="accent1"/>
                </a:solidFill>
              </a:rPr>
            </a:br>
            <a:r>
              <a:rPr lang="en-US" sz="1800" dirty="0" smtClean="0">
                <a:solidFill>
                  <a:schemeClr val="accent1"/>
                </a:solidFill>
              </a:rPr>
              <a:t/>
            </a:r>
            <a:br>
              <a:rPr lang="en-US" sz="1800" dirty="0" smtClean="0">
                <a:solidFill>
                  <a:schemeClr val="accent1"/>
                </a:solidFill>
              </a:rPr>
            </a:br>
            <a:r>
              <a:rPr lang="en-US" sz="1800" dirty="0">
                <a:solidFill>
                  <a:schemeClr val="accent1"/>
                </a:solidFill>
              </a:rPr>
              <a:t/>
            </a:r>
            <a:br>
              <a:rPr lang="en-US" sz="1800" dirty="0">
                <a:solidFill>
                  <a:schemeClr val="accent1"/>
                </a:solidFill>
              </a:rPr>
            </a:br>
            <a:endParaRPr lang="en-US" sz="1800" u="sng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155" y="746974"/>
            <a:ext cx="10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276109" y="2535382"/>
            <a:ext cx="0" cy="38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Merge 6"/>
          <p:cNvSpPr/>
          <p:nvPr/>
        </p:nvSpPr>
        <p:spPr>
          <a:xfrm>
            <a:off x="6151418" y="2864342"/>
            <a:ext cx="249382" cy="14547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20145" y="3050331"/>
            <a:ext cx="1856159" cy="334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03272" y="3015609"/>
            <a:ext cx="177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Body Of Loop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276109" y="3384940"/>
            <a:ext cx="0" cy="295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erge 10"/>
          <p:cNvSpPr/>
          <p:nvPr/>
        </p:nvSpPr>
        <p:spPr>
          <a:xfrm>
            <a:off x="6151418" y="3680749"/>
            <a:ext cx="249382" cy="17783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iamond 13"/>
          <p:cNvSpPr/>
          <p:nvPr/>
        </p:nvSpPr>
        <p:spPr>
          <a:xfrm>
            <a:off x="5763666" y="3858581"/>
            <a:ext cx="1024886" cy="76392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32851" y="4055880"/>
            <a:ext cx="102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Break?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89788" y="4622510"/>
            <a:ext cx="0" cy="38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Merge 16"/>
          <p:cNvSpPr/>
          <p:nvPr/>
        </p:nvSpPr>
        <p:spPr>
          <a:xfrm>
            <a:off x="6165097" y="4943636"/>
            <a:ext cx="249382" cy="17783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61708" y="5126144"/>
            <a:ext cx="1856159" cy="685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20146" y="5173634"/>
            <a:ext cx="1897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Remaining Body of Loop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65323" y="4598407"/>
            <a:ext cx="65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2" name="Straight Connector 21"/>
          <p:cNvCxnSpPr>
            <a:stCxn id="18" idx="1"/>
          </p:cNvCxnSpPr>
          <p:nvPr/>
        </p:nvCxnSpPr>
        <p:spPr>
          <a:xfrm flipH="1" flipV="1">
            <a:off x="3252486" y="5468652"/>
            <a:ext cx="21092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252486" y="3217635"/>
            <a:ext cx="0" cy="225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252486" y="3208831"/>
            <a:ext cx="1863525" cy="8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5031833" y="3116498"/>
            <a:ext cx="204134" cy="184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6807159" y="4230883"/>
            <a:ext cx="2718806" cy="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9525965" y="4240545"/>
            <a:ext cx="1" cy="933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971120" y="5283986"/>
            <a:ext cx="15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Exit Loop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0" name="Flowchart: Merge 39"/>
          <p:cNvSpPr/>
          <p:nvPr/>
        </p:nvSpPr>
        <p:spPr>
          <a:xfrm>
            <a:off x="9401274" y="5039704"/>
            <a:ext cx="249382" cy="17783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76304" y="3858581"/>
            <a:ext cx="1145893" cy="372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Yes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4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33890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Repeat Loop :</a:t>
            </a:r>
            <a:r>
              <a:rPr lang="en-US" sz="2000" dirty="0" smtClean="0">
                <a:solidFill>
                  <a:schemeClr val="accent1"/>
                </a:solidFill>
              </a:rPr>
              <a:t/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/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#wap to find the sum of 2 nos. until ans=y means yes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/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repeat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{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a=as.integer(readline(prompt="enter number a"))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b=as.integer(readline(prompt="enter number b"))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c=a+b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cat("\n sum=", c)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ans=readline(prompt="continue y/n")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if(ans=="n")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{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  break  #exit from loop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}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}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print("Bye")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6518" y="785611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489</TotalTime>
  <Words>690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Verdana</vt:lpstr>
      <vt:lpstr>Wingdings</vt:lpstr>
      <vt:lpstr>Wingdings 3</vt:lpstr>
      <vt:lpstr>Wisp</vt:lpstr>
      <vt:lpstr> </vt:lpstr>
      <vt:lpstr>What is Loop ?   loop is a programming structure that repeats a sequence of instructions until a specific condition is met.  Loops are used in programming to repeat a specific block of code.  When to use loop ?  There may be a situation when you need to execute a block of code several number of times. In general, statements are executed sequentially. The first statement in a function is executed first, followed by the second, and so on.  A loop statement allows us to execute a statement or group of statements multiple times.  </vt:lpstr>
      <vt:lpstr>Types of loops in R – Programming.</vt:lpstr>
      <vt:lpstr>While Loop :  The While loop in R Programming is used to repeat a block of statements for a given number of times until the specified expression is False. While loop in R starts with the expression, and if the expression is True, then statements inside the while loop will be executed.   </vt:lpstr>
      <vt:lpstr>While Loop :  wap to print the table of any number  n=as.integer(readline(prompt="enter number for which you need to print table")) i=1 while(i&lt;=10) {   ans=n*i   cat("\n",n,"*",i,"=",ans)   i=i+1 }</vt:lpstr>
      <vt:lpstr>For Loop :  A for loop is used to iterate over a vector in R programming until there are no items in the Vector.  </vt:lpstr>
      <vt:lpstr>For Loop :  wap to print the first n natural no. using for loop  n=as.integer(readline(prompt="How many times to print natural no")) for(i in 1:n)      #i=1 i&lt;=n =&gt; condition true then process then         increment by 1 of value 1    cat("\n",i)</vt:lpstr>
      <vt:lpstr>Repeat Loop :  A repeat loop is used to iterate over a block of code multiple number of times. There is no condition check in repeat loop to exit the loop.   </vt:lpstr>
      <vt:lpstr>Repeat Loop :  #wap to find the sum of 2 nos. until ans=y means yes  repeat { a=as.integer(readline(prompt="enter number a")) b=as.integer(readline(prompt="enter number b")) c=a+b cat("\n sum=", c) ans=readline(prompt="continue y/n") if(ans=="n") {   break  #exit from loop } } print("Bye")</vt:lpstr>
      <vt:lpstr>Break Loop :  A break statement is used inside a loop (repeat, for, while) to stop the iterations and flow the control outside of the loop.  </vt:lpstr>
      <vt:lpstr>Break Loop :  #use of break statement #break means exit from loop # i want to break at 6.  for(i in 1:10) # i=1 i&lt;=10 i=i+1 {   if(i==6)   {     break # exit from loop   }   cat("\n", i) } cat("\n Good bye")</vt:lpstr>
      <vt:lpstr>Next Loop :  The next Loop in R programming language is useful when we want to skip the current iteration of a loop without terminating it. On encountering next, the R parser skips further evaluation and starts next iteration of the loop.  </vt:lpstr>
      <vt:lpstr>Next Loop :  #next statement #To print 1 to 10 Except 6  for(x in 1:10)  #x=1 X&lt;=10  x=x+1 {   if(x==6)   {     next  # means skip the value of 6   }   cat("\n",x) }</vt:lpstr>
      <vt:lpstr>Comparision chart of Loops :  </vt:lpstr>
      <vt:lpstr>  Thank you           for  your patience.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: Ravi Kishor Sarvaiya.</dc:title>
  <dc:creator>Admin</dc:creator>
  <cp:lastModifiedBy>Admin</cp:lastModifiedBy>
  <cp:revision>30</cp:revision>
  <dcterms:created xsi:type="dcterms:W3CDTF">2020-08-04T07:15:21Z</dcterms:created>
  <dcterms:modified xsi:type="dcterms:W3CDTF">2020-08-05T16:02:03Z</dcterms:modified>
</cp:coreProperties>
</file>