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63" r:id="rId5"/>
    <p:sldId id="264" r:id="rId6"/>
    <p:sldId id="260" r:id="rId7"/>
    <p:sldId id="259" r:id="rId8"/>
    <p:sldId id="261" r:id="rId9"/>
    <p:sldId id="262"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001D8-A9C5-47E9-BFB5-F84E518912DE}" type="doc">
      <dgm:prSet loTypeId="urn:microsoft.com/office/officeart/2005/8/layout/process1" loCatId="process" qsTypeId="urn:microsoft.com/office/officeart/2005/8/quickstyle/simple1" qsCatId="simple" csTypeId="urn:microsoft.com/office/officeart/2018/5/colors/Iconchunking_neutralbg_accent4_2" csCatId="accent4" phldr="1"/>
      <dgm:spPr/>
      <dgm:t>
        <a:bodyPr/>
        <a:lstStyle/>
        <a:p>
          <a:endParaRPr lang="en-US"/>
        </a:p>
      </dgm:t>
    </dgm:pt>
    <dgm:pt modelId="{3D70257B-AA0F-4994-B89D-FB2313E75BE0}">
      <dgm:prSet/>
      <dgm:spPr/>
      <dgm:t>
        <a:bodyPr/>
        <a:lstStyle/>
        <a:p>
          <a:pPr>
            <a:lnSpc>
              <a:spcPct val="100000"/>
            </a:lnSpc>
          </a:pPr>
          <a:r>
            <a:rPr lang="en-US" b="0" i="0" dirty="0">
              <a:latin typeface="Arial" panose="020B0604020202020204" pitchFamily="34" charset="0"/>
              <a:cs typeface="Arial" panose="020B0604020202020204" pitchFamily="34" charset="0"/>
            </a:rPr>
            <a:t>Global Electronics, a leading retailer of consumer electronics, has provided with several datasets containing information about their customers, products, sales, stores, and currency exchange rates. The company seeks to leverage this data to better understand their business and identify areas for improvement.</a:t>
          </a:r>
          <a:endParaRPr lang="en-US" dirty="0">
            <a:latin typeface="Arial" panose="020B0604020202020204" pitchFamily="34" charset="0"/>
            <a:cs typeface="Arial" panose="020B0604020202020204" pitchFamily="34" charset="0"/>
          </a:endParaRPr>
        </a:p>
      </dgm:t>
    </dgm:pt>
    <dgm:pt modelId="{0150CB69-1782-44A1-8CA4-27B0FD37ACC7}" type="parTrans" cxnId="{EC76C5A3-996F-4B56-8E87-35CE87F6252A}">
      <dgm:prSet/>
      <dgm:spPr/>
      <dgm:t>
        <a:bodyPr/>
        <a:lstStyle/>
        <a:p>
          <a:endParaRPr lang="en-US"/>
        </a:p>
      </dgm:t>
    </dgm:pt>
    <dgm:pt modelId="{8EB213CD-17A2-4BA6-8F61-645C24698A74}" type="sibTrans" cxnId="{EC76C5A3-996F-4B56-8E87-35CE87F6252A}">
      <dgm:prSet/>
      <dgm:spPr/>
      <dgm:t>
        <a:bodyPr/>
        <a:lstStyle/>
        <a:p>
          <a:pPr>
            <a:lnSpc>
              <a:spcPct val="100000"/>
            </a:lnSpc>
          </a:pPr>
          <a:endParaRPr lang="en-US"/>
        </a:p>
      </dgm:t>
    </dgm:pt>
    <dgm:pt modelId="{92BCC93F-5923-4EC9-A5B7-45E68162E0E3}">
      <dgm:prSet/>
      <dgm:spPr/>
      <dgm:t>
        <a:bodyPr/>
        <a:lstStyle/>
        <a:p>
          <a:pPr>
            <a:lnSpc>
              <a:spcPct val="100000"/>
            </a:lnSpc>
          </a:pPr>
          <a:r>
            <a:rPr lang="en-US" dirty="0">
              <a:latin typeface="Arial" panose="020B0604020202020204" pitchFamily="34" charset="0"/>
              <a:cs typeface="Arial" panose="020B0604020202020204" pitchFamily="34" charset="0"/>
            </a:rPr>
            <a:t>I have tasked with c</a:t>
          </a:r>
          <a:r>
            <a:rPr lang="en-US" b="0" i="0" dirty="0">
              <a:latin typeface="Arial" panose="020B0604020202020204" pitchFamily="34" charset="0"/>
              <a:cs typeface="Arial" panose="020B0604020202020204" pitchFamily="34" charset="0"/>
            </a:rPr>
            <a:t>onducting a comprehensive Exploratory Data Analysis (EDA) to uncover valuable insights from the </a:t>
          </a:r>
          <a:r>
            <a:rPr lang="en-US" dirty="0">
              <a:latin typeface="Arial" panose="020B0604020202020204" pitchFamily="34" charset="0"/>
              <a:cs typeface="Arial" panose="020B0604020202020204" pitchFamily="34" charset="0"/>
            </a:rPr>
            <a:t>Global</a:t>
          </a:r>
          <a:r>
            <a:rPr lang="en-US" b="0" i="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Electronics</a:t>
          </a:r>
          <a:r>
            <a:rPr lang="en-US" b="0" i="0" dirty="0">
              <a:latin typeface="Arial" panose="020B0604020202020204" pitchFamily="34" charset="0"/>
              <a:cs typeface="Arial" panose="020B0604020202020204" pitchFamily="34" charset="0"/>
            </a:rPr>
            <a:t> company’s data. </a:t>
          </a:r>
          <a:r>
            <a:rPr lang="en-US" dirty="0">
              <a:latin typeface="Arial" panose="020B0604020202020204" pitchFamily="34" charset="0"/>
              <a:cs typeface="Arial" panose="020B0604020202020204" pitchFamily="34" charset="0"/>
            </a:rPr>
            <a:t>The</a:t>
          </a:r>
          <a:r>
            <a:rPr lang="en-US" b="0" i="0" dirty="0">
              <a:latin typeface="Arial" panose="020B0604020202020204" pitchFamily="34" charset="0"/>
              <a:cs typeface="Arial" panose="020B0604020202020204" pitchFamily="34" charset="0"/>
            </a:rPr>
            <a:t> goal is to provide actionable recommendations that can enhance customer satisfaction, optimize operations, and drive overall business growth.</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b="0" i="0" dirty="0">
              <a:latin typeface="Arial" panose="020B0604020202020204" pitchFamily="34" charset="0"/>
              <a:cs typeface="Arial" panose="020B0604020202020204" pitchFamily="34" charset="0"/>
            </a:rPr>
            <a:t>By analyzing Global Electronics' customer, product, sales, and store data, we aim to identify key insights that will enhance marketing strategies, optimize inventory management, and improve sales forecasting. This will help tailor marketing campaigns, develop better products, plan effective promotions, and decide on store expansions and optimizations. Additionally, understanding the impact of currency exchange rates on sales will allow for better international pricing strategies. Overall, these insights will help Global Electronics increase customer satisfaction and drive business growth.</a:t>
          </a:r>
          <a:endParaRPr lang="en-US" dirty="0">
            <a:latin typeface="Arial" panose="020B0604020202020204" pitchFamily="34" charset="0"/>
            <a:cs typeface="Arial" panose="020B0604020202020204" pitchFamily="34" charset="0"/>
          </a:endParaRPr>
        </a:p>
      </dgm:t>
    </dgm:pt>
    <dgm:pt modelId="{D59176CF-00ED-4F26-905C-2F871646784C}" type="parTrans" cxnId="{38085740-FEA9-4B75-9E9D-137B3BB693F1}">
      <dgm:prSet/>
      <dgm:spPr/>
      <dgm:t>
        <a:bodyPr/>
        <a:lstStyle/>
        <a:p>
          <a:endParaRPr lang="en-US"/>
        </a:p>
      </dgm:t>
    </dgm:pt>
    <dgm:pt modelId="{6DD68CA6-7509-4F3E-AB26-3226E4653B99}" type="sibTrans" cxnId="{38085740-FEA9-4B75-9E9D-137B3BB693F1}">
      <dgm:prSet/>
      <dgm:spPr/>
      <dgm:t>
        <a:bodyPr/>
        <a:lstStyle/>
        <a:p>
          <a:endParaRPr lang="en-US"/>
        </a:p>
      </dgm:t>
    </dgm:pt>
    <dgm:pt modelId="{27CCFADB-0121-4855-947B-83F914FB43A2}" type="pres">
      <dgm:prSet presAssocID="{131001D8-A9C5-47E9-BFB5-F84E518912DE}" presName="Name0" presStyleCnt="0">
        <dgm:presLayoutVars>
          <dgm:dir/>
          <dgm:resizeHandles val="exact"/>
        </dgm:presLayoutVars>
      </dgm:prSet>
      <dgm:spPr/>
    </dgm:pt>
    <dgm:pt modelId="{B3C30563-EABC-487D-BA67-5DDD4FDB8831}" type="pres">
      <dgm:prSet presAssocID="{3D70257B-AA0F-4994-B89D-FB2313E75BE0}" presName="node" presStyleLbl="node1" presStyleIdx="0" presStyleCnt="2">
        <dgm:presLayoutVars>
          <dgm:bulletEnabled val="1"/>
        </dgm:presLayoutVars>
      </dgm:prSet>
      <dgm:spPr/>
    </dgm:pt>
    <dgm:pt modelId="{8CA83C92-EA57-4F96-A553-F2CE3FB15D7E}" type="pres">
      <dgm:prSet presAssocID="{8EB213CD-17A2-4BA6-8F61-645C24698A74}" presName="sibTrans" presStyleLbl="sibTrans2D1" presStyleIdx="0" presStyleCnt="1"/>
      <dgm:spPr/>
    </dgm:pt>
    <dgm:pt modelId="{FF6404B0-0CB5-4F81-9EA7-3D8EEDDAC818}" type="pres">
      <dgm:prSet presAssocID="{8EB213CD-17A2-4BA6-8F61-645C24698A74}" presName="connectorText" presStyleLbl="sibTrans2D1" presStyleIdx="0" presStyleCnt="1"/>
      <dgm:spPr/>
    </dgm:pt>
    <dgm:pt modelId="{CFB269F1-08D5-4E81-B316-EC902B34C114}" type="pres">
      <dgm:prSet presAssocID="{92BCC93F-5923-4EC9-A5B7-45E68162E0E3}" presName="node" presStyleLbl="node1" presStyleIdx="1" presStyleCnt="2">
        <dgm:presLayoutVars>
          <dgm:bulletEnabled val="1"/>
        </dgm:presLayoutVars>
      </dgm:prSet>
      <dgm:spPr/>
    </dgm:pt>
  </dgm:ptLst>
  <dgm:cxnLst>
    <dgm:cxn modelId="{4223E031-E5AC-40E5-A2D8-837E143CD7F1}" type="presOf" srcId="{131001D8-A9C5-47E9-BFB5-F84E518912DE}" destId="{27CCFADB-0121-4855-947B-83F914FB43A2}" srcOrd="0" destOrd="0" presId="urn:microsoft.com/office/officeart/2005/8/layout/process1"/>
    <dgm:cxn modelId="{38085740-FEA9-4B75-9E9D-137B3BB693F1}" srcId="{131001D8-A9C5-47E9-BFB5-F84E518912DE}" destId="{92BCC93F-5923-4EC9-A5B7-45E68162E0E3}" srcOrd="1" destOrd="0" parTransId="{D59176CF-00ED-4F26-905C-2F871646784C}" sibTransId="{6DD68CA6-7509-4F3E-AB26-3226E4653B99}"/>
    <dgm:cxn modelId="{04C97E71-CB71-4855-B2B6-9BD0857F6BF4}" type="presOf" srcId="{8EB213CD-17A2-4BA6-8F61-645C24698A74}" destId="{FF6404B0-0CB5-4F81-9EA7-3D8EEDDAC818}" srcOrd="1" destOrd="0" presId="urn:microsoft.com/office/officeart/2005/8/layout/process1"/>
    <dgm:cxn modelId="{EC76C5A3-996F-4B56-8E87-35CE87F6252A}" srcId="{131001D8-A9C5-47E9-BFB5-F84E518912DE}" destId="{3D70257B-AA0F-4994-B89D-FB2313E75BE0}" srcOrd="0" destOrd="0" parTransId="{0150CB69-1782-44A1-8CA4-27B0FD37ACC7}" sibTransId="{8EB213CD-17A2-4BA6-8F61-645C24698A74}"/>
    <dgm:cxn modelId="{089594BA-D856-4235-BA8B-4F236CD6F96B}" type="presOf" srcId="{8EB213CD-17A2-4BA6-8F61-645C24698A74}" destId="{8CA83C92-EA57-4F96-A553-F2CE3FB15D7E}" srcOrd="0" destOrd="0" presId="urn:microsoft.com/office/officeart/2005/8/layout/process1"/>
    <dgm:cxn modelId="{30CDC9D2-AA15-4B6A-A690-AFF0FA0428D1}" type="presOf" srcId="{92BCC93F-5923-4EC9-A5B7-45E68162E0E3}" destId="{CFB269F1-08D5-4E81-B316-EC902B34C114}" srcOrd="0" destOrd="0" presId="urn:microsoft.com/office/officeart/2005/8/layout/process1"/>
    <dgm:cxn modelId="{357A97DF-3BA2-4E47-80B9-9E8AD6C275FA}" type="presOf" srcId="{3D70257B-AA0F-4994-B89D-FB2313E75BE0}" destId="{B3C30563-EABC-487D-BA67-5DDD4FDB8831}" srcOrd="0" destOrd="0" presId="urn:microsoft.com/office/officeart/2005/8/layout/process1"/>
    <dgm:cxn modelId="{963B5E6F-3CA2-4F8E-B629-DD710C43B812}" type="presParOf" srcId="{27CCFADB-0121-4855-947B-83F914FB43A2}" destId="{B3C30563-EABC-487D-BA67-5DDD4FDB8831}" srcOrd="0" destOrd="0" presId="urn:microsoft.com/office/officeart/2005/8/layout/process1"/>
    <dgm:cxn modelId="{FED8D751-8E69-43F6-82E2-8C00E7DC35AB}" type="presParOf" srcId="{27CCFADB-0121-4855-947B-83F914FB43A2}" destId="{8CA83C92-EA57-4F96-A553-F2CE3FB15D7E}" srcOrd="1" destOrd="0" presId="urn:microsoft.com/office/officeart/2005/8/layout/process1"/>
    <dgm:cxn modelId="{5C53304E-AC1E-4FEC-A82A-DB8EBFEB25EB}" type="presParOf" srcId="{8CA83C92-EA57-4F96-A553-F2CE3FB15D7E}" destId="{FF6404B0-0CB5-4F81-9EA7-3D8EEDDAC818}" srcOrd="0" destOrd="0" presId="urn:microsoft.com/office/officeart/2005/8/layout/process1"/>
    <dgm:cxn modelId="{ACFFD837-FCE8-4C4A-A4BF-503A44A902E0}" type="presParOf" srcId="{27CCFADB-0121-4855-947B-83F914FB43A2}" destId="{CFB269F1-08D5-4E81-B316-EC902B34C114}"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30563-EABC-487D-BA67-5DDD4FDB8831}">
      <dsp:nvSpPr>
        <dsp:cNvPr id="0" name=""/>
        <dsp:cNvSpPr/>
      </dsp:nvSpPr>
      <dsp:spPr>
        <a:xfrm>
          <a:off x="2196" y="31257"/>
          <a:ext cx="4683562" cy="4259114"/>
        </a:xfrm>
        <a:prstGeom prst="roundRect">
          <a:avLst>
            <a:gd name="adj" fmla="val 10000"/>
          </a:avLst>
        </a:prstGeom>
        <a:solidFill>
          <a:schemeClr val="accent4">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b="0" i="0" kern="1200" dirty="0">
              <a:latin typeface="Arial" panose="020B0604020202020204" pitchFamily="34" charset="0"/>
              <a:cs typeface="Arial" panose="020B0604020202020204" pitchFamily="34" charset="0"/>
            </a:rPr>
            <a:t>Global Electronics, a leading retailer of consumer electronics, has provided with several datasets containing information about their customers, products, sales, stores, and currency exchange rates. The company seeks to leverage this data to better understand their business and identify areas for improvement.</a:t>
          </a:r>
          <a:endParaRPr lang="en-US" sz="1400" kern="1200" dirty="0">
            <a:latin typeface="Arial" panose="020B0604020202020204" pitchFamily="34" charset="0"/>
            <a:cs typeface="Arial" panose="020B0604020202020204" pitchFamily="34" charset="0"/>
          </a:endParaRPr>
        </a:p>
      </dsp:txBody>
      <dsp:txXfrm>
        <a:off x="126941" y="156002"/>
        <a:ext cx="4434072" cy="4009624"/>
      </dsp:txXfrm>
    </dsp:sp>
    <dsp:sp modelId="{8CA83C92-EA57-4F96-A553-F2CE3FB15D7E}">
      <dsp:nvSpPr>
        <dsp:cNvPr id="0" name=""/>
        <dsp:cNvSpPr/>
      </dsp:nvSpPr>
      <dsp:spPr>
        <a:xfrm>
          <a:off x="5154114" y="1580052"/>
          <a:ext cx="992915" cy="116152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100000"/>
            </a:lnSpc>
            <a:spcBef>
              <a:spcPct val="0"/>
            </a:spcBef>
            <a:spcAft>
              <a:spcPct val="35000"/>
            </a:spcAft>
            <a:buNone/>
          </a:pPr>
          <a:endParaRPr lang="en-US" sz="1100" kern="1200"/>
        </a:p>
      </dsp:txBody>
      <dsp:txXfrm>
        <a:off x="5154114" y="1812357"/>
        <a:ext cx="695041" cy="696913"/>
      </dsp:txXfrm>
    </dsp:sp>
    <dsp:sp modelId="{CFB269F1-08D5-4E81-B316-EC902B34C114}">
      <dsp:nvSpPr>
        <dsp:cNvPr id="0" name=""/>
        <dsp:cNvSpPr/>
      </dsp:nvSpPr>
      <dsp:spPr>
        <a:xfrm>
          <a:off x="6559183" y="31257"/>
          <a:ext cx="4683562" cy="4259114"/>
        </a:xfrm>
        <a:prstGeom prst="roundRect">
          <a:avLst>
            <a:gd name="adj" fmla="val 10000"/>
          </a:avLst>
        </a:prstGeom>
        <a:solidFill>
          <a:schemeClr val="accent4">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dirty="0">
              <a:latin typeface="Arial" panose="020B0604020202020204" pitchFamily="34" charset="0"/>
              <a:cs typeface="Arial" panose="020B0604020202020204" pitchFamily="34" charset="0"/>
            </a:rPr>
            <a:t>I have tasked with c</a:t>
          </a:r>
          <a:r>
            <a:rPr lang="en-US" sz="1400" b="0" i="0" kern="1200" dirty="0">
              <a:latin typeface="Arial" panose="020B0604020202020204" pitchFamily="34" charset="0"/>
              <a:cs typeface="Arial" panose="020B0604020202020204" pitchFamily="34" charset="0"/>
            </a:rPr>
            <a:t>onducting a comprehensive Exploratory Data Analysis (EDA) to uncover valuable insights from the </a:t>
          </a:r>
          <a:r>
            <a:rPr lang="en-US" sz="1400" kern="1200" dirty="0">
              <a:latin typeface="Arial" panose="020B0604020202020204" pitchFamily="34" charset="0"/>
              <a:cs typeface="Arial" panose="020B0604020202020204" pitchFamily="34" charset="0"/>
            </a:rPr>
            <a:t>Global</a:t>
          </a:r>
          <a:r>
            <a:rPr lang="en-US" sz="1400" b="0" i="0" kern="1200" dirty="0">
              <a:latin typeface="Arial" panose="020B0604020202020204" pitchFamily="34" charset="0"/>
              <a:cs typeface="Arial" panose="020B0604020202020204" pitchFamily="34" charset="0"/>
            </a:rPr>
            <a:t> </a:t>
          </a:r>
          <a:r>
            <a:rPr lang="en-US" sz="1400" kern="1200" dirty="0">
              <a:latin typeface="Arial" panose="020B0604020202020204" pitchFamily="34" charset="0"/>
              <a:cs typeface="Arial" panose="020B0604020202020204" pitchFamily="34" charset="0"/>
            </a:rPr>
            <a:t>Electronics</a:t>
          </a:r>
          <a:r>
            <a:rPr lang="en-US" sz="1400" b="0" i="0" kern="1200" dirty="0">
              <a:latin typeface="Arial" panose="020B0604020202020204" pitchFamily="34" charset="0"/>
              <a:cs typeface="Arial" panose="020B0604020202020204" pitchFamily="34" charset="0"/>
            </a:rPr>
            <a:t> company’s data. </a:t>
          </a:r>
          <a:r>
            <a:rPr lang="en-US" sz="1400" kern="1200" dirty="0">
              <a:latin typeface="Arial" panose="020B0604020202020204" pitchFamily="34" charset="0"/>
              <a:cs typeface="Arial" panose="020B0604020202020204" pitchFamily="34" charset="0"/>
            </a:rPr>
            <a:t>The</a:t>
          </a:r>
          <a:r>
            <a:rPr lang="en-US" sz="1400" b="0" i="0" kern="1200" dirty="0">
              <a:latin typeface="Arial" panose="020B0604020202020204" pitchFamily="34" charset="0"/>
              <a:cs typeface="Arial" panose="020B0604020202020204" pitchFamily="34" charset="0"/>
            </a:rPr>
            <a:t> goal is to provide actionable recommendations that can enhance customer satisfaction, optimize operations, and drive overall business growth.</a:t>
          </a:r>
          <a:br>
            <a:rPr lang="en-US" sz="1400" kern="1200" dirty="0">
              <a:latin typeface="Arial" panose="020B0604020202020204" pitchFamily="34" charset="0"/>
              <a:cs typeface="Arial" panose="020B0604020202020204" pitchFamily="34" charset="0"/>
            </a:rPr>
          </a:br>
          <a:br>
            <a:rPr lang="en-US" sz="1400" kern="1200" dirty="0">
              <a:latin typeface="Arial" panose="020B0604020202020204" pitchFamily="34" charset="0"/>
              <a:cs typeface="Arial" panose="020B0604020202020204" pitchFamily="34" charset="0"/>
            </a:rPr>
          </a:br>
          <a:r>
            <a:rPr lang="en-US" sz="1400" b="0" i="0" kern="1200" dirty="0">
              <a:latin typeface="Arial" panose="020B0604020202020204" pitchFamily="34" charset="0"/>
              <a:cs typeface="Arial" panose="020B0604020202020204" pitchFamily="34" charset="0"/>
            </a:rPr>
            <a:t>By analyzing Global Electronics' customer, product, sales, and store data, we aim to identify key insights that will enhance marketing strategies, optimize inventory management, and improve sales forecasting. This will help tailor marketing campaigns, develop better products, plan effective promotions, and decide on store expansions and optimizations. Additionally, understanding the impact of currency exchange rates on sales will allow for better international pricing strategies. Overall, these insights will help Global Electronics increase customer satisfaction and drive business growth.</a:t>
          </a:r>
          <a:endParaRPr lang="en-US" sz="1400" kern="1200" dirty="0">
            <a:latin typeface="Arial" panose="020B0604020202020204" pitchFamily="34" charset="0"/>
            <a:cs typeface="Arial" panose="020B0604020202020204" pitchFamily="34" charset="0"/>
          </a:endParaRPr>
        </a:p>
      </dsp:txBody>
      <dsp:txXfrm>
        <a:off x="6683928" y="156002"/>
        <a:ext cx="4434072" cy="4009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643A852-0206-46AC-B0EB-645612933129}"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704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736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716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6727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7745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9385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02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799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7841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04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4D57BDD-E64A-4D27-8978-82FFCA18A12C}" type="datetimeFigureOut">
              <a:rPr lang="en-US" smtClean="0"/>
              <a:t>11/1/2024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862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4D57BDD-E64A-4D27-8978-82FFCA18A12C}" type="datetimeFigureOut">
              <a:rPr lang="en-US" smtClean="0"/>
              <a:pPr/>
              <a:t>11/1/2024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643A852-0206-46AC-B0EB-645612933129}"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13155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room with a blue sky&#10;&#10;Description automatically generated">
            <a:extLst>
              <a:ext uri="{FF2B5EF4-FFF2-40B4-BE49-F238E27FC236}">
                <a16:creationId xmlns:a16="http://schemas.microsoft.com/office/drawing/2014/main" id="{3AD3F2F5-C9C1-56DE-74F5-83592B3EA626}"/>
              </a:ext>
            </a:extLst>
          </p:cNvPr>
          <p:cNvPicPr>
            <a:picLocks noChangeAspect="1"/>
          </p:cNvPicPr>
          <p:nvPr/>
        </p:nvPicPr>
        <p:blipFill>
          <a:blip r:embed="rId2">
            <a:duotone>
              <a:schemeClr val="bg2">
                <a:shade val="45000"/>
                <a:satMod val="135000"/>
              </a:schemeClr>
              <a:prstClr val="white"/>
            </a:duotone>
            <a:alphaModFix amt="50000"/>
          </a:blip>
          <a:srcRect t="24998" r="-1" b="-1"/>
          <a:stretch/>
        </p:blipFill>
        <p:spPr>
          <a:xfrm>
            <a:off x="305" y="10"/>
            <a:ext cx="12191695" cy="6857990"/>
          </a:xfrm>
          <a:prstGeom prst="rect">
            <a:avLst/>
          </a:prstGeom>
        </p:spPr>
      </p:pic>
      <p:sp>
        <p:nvSpPr>
          <p:cNvPr id="11" name="Rectangle 10">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D9DB5-1CD5-674A-8A85-9A95804CA5FB}"/>
              </a:ext>
            </a:extLst>
          </p:cNvPr>
          <p:cNvSpPr>
            <a:spLocks noGrp="1"/>
          </p:cNvSpPr>
          <p:nvPr>
            <p:ph type="ctrTitle"/>
          </p:nvPr>
        </p:nvSpPr>
        <p:spPr>
          <a:xfrm>
            <a:off x="2417779" y="802298"/>
            <a:ext cx="8637073" cy="2541431"/>
          </a:xfrm>
        </p:spPr>
        <p:txBody>
          <a:bodyPr>
            <a:normAutofit fontScale="90000"/>
          </a:bodyPr>
          <a:lstStyle/>
          <a:p>
            <a:r>
              <a:rPr lang="en-US" sz="5100" dirty="0">
                <a:latin typeface="Arial" panose="020B0604020202020204" pitchFamily="34" charset="0"/>
                <a:cs typeface="Arial" panose="020B0604020202020204" pitchFamily="34" charset="0"/>
              </a:rPr>
              <a:t>Data Spark: Illuminating Insights for Global Electronics</a:t>
            </a:r>
            <a:endParaRPr lang="en-IN" sz="51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C9CC0361-A49B-741E-D752-32EAD8524800}"/>
              </a:ext>
            </a:extLst>
          </p:cNvPr>
          <p:cNvSpPr>
            <a:spLocks noGrp="1"/>
          </p:cNvSpPr>
          <p:nvPr>
            <p:ph type="subTitle" idx="1"/>
          </p:nvPr>
        </p:nvSpPr>
        <p:spPr>
          <a:xfrm>
            <a:off x="2417780" y="3531204"/>
            <a:ext cx="8637072" cy="977621"/>
          </a:xfrm>
        </p:spPr>
        <p:txBody>
          <a:bodyPr>
            <a:normAutofit/>
          </a:bodyPr>
          <a:lstStyle/>
          <a:p>
            <a:r>
              <a:rPr lang="en-US" dirty="0">
                <a:latin typeface="Arial" panose="020B0604020202020204" pitchFamily="34" charset="0"/>
                <a:cs typeface="Arial" panose="020B0604020202020204" pitchFamily="34" charset="0"/>
              </a:rPr>
              <a:t>Retail Analytics in the Electronics Industry</a:t>
            </a:r>
            <a:endParaRPr lang="en-IN"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4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002B60-9D7B-E677-EA1C-3745989C8E4B}"/>
              </a:ext>
            </a:extLst>
          </p:cNvPr>
          <p:cNvSpPr txBox="1"/>
          <p:nvPr/>
        </p:nvSpPr>
        <p:spPr>
          <a:xfrm>
            <a:off x="533399" y="1066800"/>
            <a:ext cx="11451771" cy="4524315"/>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Diversify Sales based on Areas: </a:t>
            </a:r>
          </a:p>
          <a:p>
            <a:r>
              <a:rPr lang="en-US" b="1" dirty="0"/>
              <a:t>	</a:t>
            </a:r>
            <a:r>
              <a:rPr lang="en-US" dirty="0">
                <a:latin typeface="Arial" panose="020B0604020202020204" pitchFamily="34" charset="0"/>
                <a:cs typeface="Arial" panose="020B0604020202020204" pitchFamily="34" charset="0"/>
              </a:rPr>
              <a:t>Strengthen online sales channels to ensure stability during uncertain times like Pandemic.</a:t>
            </a:r>
          </a:p>
          <a:p>
            <a:r>
              <a:rPr lang="en-US" dirty="0">
                <a:latin typeface="Arial" panose="020B0604020202020204" pitchFamily="34" charset="0"/>
                <a:cs typeface="Arial" panose="020B0604020202020204" pitchFamily="34" charset="0"/>
              </a:rPr>
              <a:t>	Adapt sales and marketing strategies to suit the unique needs of each region, especially 	for countries 	with lower profit contributions.</a:t>
            </a:r>
          </a:p>
          <a:p>
            <a:endParaRPr lang="en-US" dirty="0"/>
          </a:p>
          <a:p>
            <a:r>
              <a:rPr lang="en-US" b="1" dirty="0">
                <a:latin typeface="Arial" panose="020B0604020202020204" pitchFamily="34" charset="0"/>
                <a:cs typeface="Arial" panose="020B0604020202020204" pitchFamily="34" charset="0"/>
              </a:rPr>
              <a:t>Seasonal Campaigns: </a:t>
            </a:r>
          </a:p>
          <a:p>
            <a:pPr marL="457200" lvl="2"/>
            <a:r>
              <a:rPr lang="en-US" dirty="0">
                <a:latin typeface="Arial" panose="020B0604020202020204" pitchFamily="34" charset="0"/>
                <a:cs typeface="Arial" panose="020B0604020202020204" pitchFamily="34" charset="0"/>
              </a:rPr>
              <a:t>Use historical data to identify the most profitable months(January/February/December) and develop targeted campaigns during these periods.</a:t>
            </a:r>
          </a:p>
          <a:p>
            <a:pPr marL="457200" lvl="2"/>
            <a:r>
              <a:rPr lang="en-US" dirty="0">
                <a:latin typeface="Arial" panose="020B0604020202020204" pitchFamily="34" charset="0"/>
                <a:cs typeface="Arial" panose="020B0604020202020204" pitchFamily="34" charset="0"/>
              </a:rPr>
              <a:t>Increase stock levels for high-demand products(Movie DVD/Desktops) in peak seasons to avoid stockouts and capture higher sales.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Promote Smaller Brands:</a:t>
            </a:r>
          </a:p>
          <a:p>
            <a:pPr marL="457200" lvl="2"/>
            <a:r>
              <a:rPr lang="en-US" dirty="0">
                <a:latin typeface="Arial" panose="020B0604020202020204" pitchFamily="34" charset="0"/>
                <a:cs typeface="Arial" panose="020B0604020202020204" pitchFamily="34" charset="0"/>
              </a:rPr>
              <a:t>Increase marketing for smaller brands like Tailspin Toys and Northwind Traders to distribute profit reliance and strengthen brand diversity.</a:t>
            </a:r>
          </a:p>
          <a:p>
            <a:pPr marL="457200" lvl="2"/>
            <a:r>
              <a:rPr lang="en-US" dirty="0">
                <a:latin typeface="Arial" panose="020B0604020202020204" pitchFamily="34" charset="0"/>
                <a:cs typeface="Arial" panose="020B0604020202020204" pitchFamily="34" charset="0"/>
              </a:rPr>
              <a:t>Consider introducing new products under less-contributing brands to attract new customer segments</a:t>
            </a:r>
          </a:p>
          <a:p>
            <a:endParaRPr lang="en-US" dirty="0"/>
          </a:p>
        </p:txBody>
      </p:sp>
      <p:sp>
        <p:nvSpPr>
          <p:cNvPr id="6" name="TextBox 5">
            <a:extLst>
              <a:ext uri="{FF2B5EF4-FFF2-40B4-BE49-F238E27FC236}">
                <a16:creationId xmlns:a16="http://schemas.microsoft.com/office/drawing/2014/main" id="{4488A303-5FF4-2A10-6EC5-E0CCB93435BB}"/>
              </a:ext>
            </a:extLst>
          </p:cNvPr>
          <p:cNvSpPr txBox="1"/>
          <p:nvPr/>
        </p:nvSpPr>
        <p:spPr>
          <a:xfrm>
            <a:off x="446314" y="283029"/>
            <a:ext cx="6531429" cy="46166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Targeted areas for improvement</a:t>
            </a:r>
            <a:r>
              <a:rPr lang="en-IN" sz="2000" b="1" dirty="0">
                <a:latin typeface="Arial" panose="020B0604020202020204" pitchFamily="34" charset="0"/>
                <a:cs typeface="Arial" panose="020B0604020202020204" pitchFamily="34" charset="0"/>
              </a:rPr>
              <a:t>:</a:t>
            </a:r>
            <a:r>
              <a:rPr lang="en-IN" sz="2000" b="1" dirty="0"/>
              <a:t> </a:t>
            </a:r>
          </a:p>
        </p:txBody>
      </p:sp>
    </p:spTree>
    <p:extLst>
      <p:ext uri="{BB962C8B-B14F-4D97-AF65-F5344CB8AC3E}">
        <p14:creationId xmlns:p14="http://schemas.microsoft.com/office/powerpoint/2010/main" val="422261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BC0517-8E41-0E60-9132-B0611A00E7C0}"/>
              </a:ext>
            </a:extLst>
          </p:cNvPr>
          <p:cNvSpPr txBox="1"/>
          <p:nvPr/>
        </p:nvSpPr>
        <p:spPr>
          <a:xfrm>
            <a:off x="751113" y="914400"/>
            <a:ext cx="11190515" cy="3970318"/>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Refine Product Mix: </a:t>
            </a:r>
          </a:p>
          <a:p>
            <a:pPr marL="457200" lvl="2"/>
            <a:r>
              <a:rPr lang="en-US" dirty="0">
                <a:latin typeface="Arial" panose="020B0604020202020204" pitchFamily="34" charset="0"/>
                <a:cs typeface="Arial" panose="020B0604020202020204" pitchFamily="34" charset="0"/>
              </a:rPr>
              <a:t>Focus on promoting high-margin items like Washers and Dryers while maintaining volume-driven categories.</a:t>
            </a:r>
          </a:p>
          <a:p>
            <a:endParaRPr lang="en-US" b="1" dirty="0"/>
          </a:p>
          <a:p>
            <a:r>
              <a:rPr lang="en-US" b="1" dirty="0">
                <a:latin typeface="Arial" panose="020B0604020202020204" pitchFamily="34" charset="0"/>
                <a:cs typeface="Arial" panose="020B0604020202020204" pitchFamily="34" charset="0"/>
              </a:rPr>
              <a:t>Localized Marketing: </a:t>
            </a:r>
          </a:p>
          <a:p>
            <a:pPr marL="457200" lvl="2"/>
            <a:r>
              <a:rPr lang="en-US" dirty="0">
                <a:latin typeface="Arial" panose="020B0604020202020204" pitchFamily="34" charset="0"/>
                <a:cs typeface="Arial" panose="020B0604020202020204" pitchFamily="34" charset="0"/>
              </a:rPr>
              <a:t>Develop region-specific campaigns in places like France, Netherland and Australia to strengthen sales in these markets.</a:t>
            </a:r>
          </a:p>
          <a:p>
            <a:endParaRPr lang="en-US" dirty="0"/>
          </a:p>
          <a:p>
            <a:r>
              <a:rPr lang="en-US" b="1" dirty="0">
                <a:latin typeface="Arial" panose="020B0604020202020204" pitchFamily="34" charset="0"/>
                <a:cs typeface="Arial" panose="020B0604020202020204" pitchFamily="34" charset="0"/>
              </a:rPr>
              <a:t>Age-Specific Campaigns: </a:t>
            </a:r>
          </a:p>
          <a:p>
            <a:pPr marL="457200" lvl="2"/>
            <a:r>
              <a:rPr lang="en-US" dirty="0">
                <a:latin typeface="Arial" panose="020B0604020202020204" pitchFamily="34" charset="0"/>
                <a:cs typeface="Arial" panose="020B0604020202020204" pitchFamily="34" charset="0"/>
              </a:rPr>
              <a:t>Since the average customer age is 56, design marketing campaigns that resonate with this demographic, such as lifestyle-based messaging.</a:t>
            </a:r>
          </a:p>
          <a:p>
            <a:pPr marL="457200" lvl="2"/>
            <a:r>
              <a:rPr lang="en-US" dirty="0">
                <a:latin typeface="Arial" panose="020B0604020202020204" pitchFamily="34" charset="0"/>
                <a:cs typeface="Arial" panose="020B0604020202020204" pitchFamily="34" charset="0"/>
              </a:rPr>
              <a:t>Ensure the slight gender difference is maintained by targeting marketing inclusively to appeal to both male and female customers.</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38464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A7D7D8-A96E-DCC9-3523-FA0A47AB71C7}"/>
              </a:ext>
            </a:extLst>
          </p:cNvPr>
          <p:cNvSpPr txBox="1"/>
          <p:nvPr/>
        </p:nvSpPr>
        <p:spPr>
          <a:xfrm>
            <a:off x="4343399" y="2710543"/>
            <a:ext cx="3526972" cy="830997"/>
          </a:xfrm>
          <a:prstGeom prst="rect">
            <a:avLst/>
          </a:prstGeom>
          <a:noFill/>
        </p:spPr>
        <p:txBody>
          <a:bodyPr wrap="square" rtlCol="0">
            <a:spAutoFit/>
          </a:bodyPr>
          <a:lstStyle/>
          <a:p>
            <a:r>
              <a:rPr lang="en-IN" sz="48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06798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C56DF-AD1B-9B34-3538-9F90C2D31300}"/>
              </a:ext>
            </a:extLst>
          </p:cNvPr>
          <p:cNvSpPr txBox="1"/>
          <p:nvPr/>
        </p:nvSpPr>
        <p:spPr>
          <a:xfrm>
            <a:off x="892629" y="804519"/>
            <a:ext cx="10744200" cy="1049235"/>
          </a:xfrm>
          <a:prstGeom prst="rect">
            <a:avLst/>
          </a:prstGeom>
        </p:spPr>
        <p:txBody>
          <a:bodyPr vert="horz" lIns="91440" tIns="45720" rIns="91440" bIns="45720" rtlCol="0" anchor="t" anchorCtr="0">
            <a:normAutofit/>
          </a:bodyPr>
          <a:lstStyle/>
          <a:p>
            <a:pPr defTabSz="914400">
              <a:lnSpc>
                <a:spcPct val="90000"/>
              </a:lnSpc>
              <a:spcBef>
                <a:spcPct val="0"/>
              </a:spcBef>
              <a:spcAft>
                <a:spcPts val="600"/>
              </a:spcAft>
            </a:pPr>
            <a:r>
              <a:rPr lang="en-US" sz="3200" b="1" cap="all" dirty="0">
                <a:latin typeface="Arial" panose="020B0604020202020204" pitchFamily="34" charset="0"/>
                <a:ea typeface="+mj-ea"/>
                <a:cs typeface="Arial" panose="020B0604020202020204" pitchFamily="34" charset="0"/>
              </a:rPr>
              <a:t>Problem Statement and Business Use case:</a:t>
            </a:r>
          </a:p>
        </p:txBody>
      </p:sp>
      <p:graphicFrame>
        <p:nvGraphicFramePr>
          <p:cNvPr id="5" name="TextBox 2">
            <a:extLst>
              <a:ext uri="{FF2B5EF4-FFF2-40B4-BE49-F238E27FC236}">
                <a16:creationId xmlns:a16="http://schemas.microsoft.com/office/drawing/2014/main" id="{8C3693BB-199D-75DB-32F6-6CF1FDEEDBEF}"/>
              </a:ext>
            </a:extLst>
          </p:cNvPr>
          <p:cNvGraphicFramePr/>
          <p:nvPr>
            <p:extLst>
              <p:ext uri="{D42A27DB-BD31-4B8C-83A1-F6EECF244321}">
                <p14:modId xmlns:p14="http://schemas.microsoft.com/office/powerpoint/2010/main" val="3127473678"/>
              </p:ext>
            </p:extLst>
          </p:nvPr>
        </p:nvGraphicFramePr>
        <p:xfrm>
          <a:off x="391887" y="2155371"/>
          <a:ext cx="11244942" cy="4321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95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3153C-05FD-30EA-BD05-82CB393D888C}"/>
              </a:ext>
            </a:extLst>
          </p:cNvPr>
          <p:cNvPicPr>
            <a:picLocks noChangeAspect="1"/>
          </p:cNvPicPr>
          <p:nvPr/>
        </p:nvPicPr>
        <p:blipFill>
          <a:blip r:embed="rId2"/>
          <a:stretch>
            <a:fillRect/>
          </a:stretch>
        </p:blipFill>
        <p:spPr>
          <a:xfrm>
            <a:off x="0" y="7374"/>
            <a:ext cx="12191999" cy="6843251"/>
          </a:xfrm>
          <a:prstGeom prst="rect">
            <a:avLst/>
          </a:prstGeom>
        </p:spPr>
      </p:pic>
    </p:spTree>
    <p:extLst>
      <p:ext uri="{BB962C8B-B14F-4D97-AF65-F5344CB8AC3E}">
        <p14:creationId xmlns:p14="http://schemas.microsoft.com/office/powerpoint/2010/main" val="34404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2EE330-606E-177B-AFBA-6D84769898A4}"/>
              </a:ext>
            </a:extLst>
          </p:cNvPr>
          <p:cNvSpPr txBox="1"/>
          <p:nvPr/>
        </p:nvSpPr>
        <p:spPr>
          <a:xfrm>
            <a:off x="598714" y="918474"/>
            <a:ext cx="11419115" cy="5078313"/>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Profit Trends (2016-2021)</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Upward Trend (2016-2019): Profit shows steady growth with periodic peaks and troughs, culminating in the highest peak in 2019.</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Downward Shift (2020): A noticeable decline in 2020, likely impacted by the global pandemic, affecting sales and operations in most regions.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Profits are minimal in 2021.</a:t>
            </a:r>
          </a:p>
          <a:p>
            <a:pPr lvl="1"/>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Seasonal Variations</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Profits experience regular, seasonal fluctuations each year, with specific months consistently outperforming others.</a:t>
            </a:r>
          </a:p>
          <a:p>
            <a:pPr lvl="1"/>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Brand Performance</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Top Contributors:</a:t>
            </a:r>
          </a:p>
          <a:p>
            <a:pPr marL="12001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Adventure Works: $2.2M (21.33%) of total profit.</a:t>
            </a:r>
          </a:p>
          <a:p>
            <a:pPr marL="12001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Contoso: $2.02M (19.33%).</a:t>
            </a:r>
          </a:p>
          <a:p>
            <a:pPr marL="12001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The top two brands account for approximately 40% of total profits.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Other Brands: Tailspin Toys and Northwind Traders contribute smaller shares to overall profits.</a:t>
            </a:r>
          </a:p>
          <a:p>
            <a:pPr>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806EA437-5C28-0E54-F691-01C6424D8A1F}"/>
              </a:ext>
            </a:extLst>
          </p:cNvPr>
          <p:cNvSpPr txBox="1"/>
          <p:nvPr/>
        </p:nvSpPr>
        <p:spPr>
          <a:xfrm>
            <a:off x="598714" y="173781"/>
            <a:ext cx="5943600" cy="46166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Overall Analysis</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3149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E742F-7670-F625-D184-D107D3E75E9C}"/>
              </a:ext>
            </a:extLst>
          </p:cNvPr>
          <p:cNvSpPr txBox="1"/>
          <p:nvPr/>
        </p:nvSpPr>
        <p:spPr>
          <a:xfrm>
            <a:off x="478971" y="315686"/>
            <a:ext cx="11495315" cy="535531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Currency Distribution</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USD: Dominates profit share, contributing over half of the total.</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Other Currencies: GBP and EUR follow USD;  AUD contributes smaller portions.</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Regional &amp; Sales Channel Insights</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U.S. and Online Sales: Consistently leading in profit, with the U.S. reaching its highest profit in 2019.</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Other Regions: France, Netherland and Australia show steady but lower profits than the U.S. and Online sales.</a:t>
            </a:r>
          </a:p>
          <a:p>
            <a:pPr lvl="1"/>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Product Categories</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Movie DVDs and Desktops have the highest sales volumes, indicating popular, high-demand items.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Washers and Dryers, with high average unit prices, are premium offerings and low Quantities Sold.</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Music DVDs and Desktops have high quantities sold but lower average prices.</a:t>
            </a:r>
          </a:p>
          <a:p>
            <a:pPr lvl="1"/>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Customer Demographics</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Average Age: 56 years.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Gender Balance: Males slightly outnumber females by just 1.4%, indicating a nearly balanced customer base.</a:t>
            </a:r>
          </a:p>
          <a:p>
            <a:endParaRPr lang="en-IN" dirty="0"/>
          </a:p>
        </p:txBody>
      </p:sp>
    </p:spTree>
    <p:extLst>
      <p:ext uri="{BB962C8B-B14F-4D97-AF65-F5344CB8AC3E}">
        <p14:creationId xmlns:p14="http://schemas.microsoft.com/office/powerpoint/2010/main" val="74123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A2F475-1709-BBE4-C67A-2F1DB803F105}"/>
              </a:ext>
            </a:extLst>
          </p:cNvPr>
          <p:cNvPicPr>
            <a:picLocks noChangeAspect="1"/>
          </p:cNvPicPr>
          <p:nvPr/>
        </p:nvPicPr>
        <p:blipFill>
          <a:blip r:embed="rId2"/>
          <a:stretch>
            <a:fillRect/>
          </a:stretch>
        </p:blipFill>
        <p:spPr>
          <a:xfrm>
            <a:off x="-49742" y="0"/>
            <a:ext cx="9117541" cy="6872947"/>
          </a:xfrm>
          <a:prstGeom prst="rect">
            <a:avLst/>
          </a:prstGeom>
        </p:spPr>
      </p:pic>
      <p:sp>
        <p:nvSpPr>
          <p:cNvPr id="2" name="TextBox 1">
            <a:extLst>
              <a:ext uri="{FF2B5EF4-FFF2-40B4-BE49-F238E27FC236}">
                <a16:creationId xmlns:a16="http://schemas.microsoft.com/office/drawing/2014/main" id="{B71EF48D-B71D-1704-5043-0BF607CBAF20}"/>
              </a:ext>
            </a:extLst>
          </p:cNvPr>
          <p:cNvSpPr txBox="1"/>
          <p:nvPr/>
        </p:nvSpPr>
        <p:spPr>
          <a:xfrm>
            <a:off x="9307287" y="500744"/>
            <a:ext cx="2634342"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There is a noticeable increase in profit from 2016 to 2019 for most countries, with a significant peak in 2019, especially for the United States, which seems to have the highest profit.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Profit declines in 2020 across most countries, likely due to the pandemic's impact on sales and operations.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860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DD0067-94AA-2218-5368-49C8FCD7B251}"/>
              </a:ext>
            </a:extLst>
          </p:cNvPr>
          <p:cNvPicPr>
            <a:picLocks noChangeAspect="1"/>
          </p:cNvPicPr>
          <p:nvPr/>
        </p:nvPicPr>
        <p:blipFill>
          <a:blip r:embed="rId2"/>
          <a:stretch>
            <a:fillRect/>
          </a:stretch>
        </p:blipFill>
        <p:spPr>
          <a:xfrm>
            <a:off x="0" y="0"/>
            <a:ext cx="12192000" cy="4971916"/>
          </a:xfrm>
          <a:prstGeom prst="rect">
            <a:avLst/>
          </a:prstGeom>
        </p:spPr>
      </p:pic>
      <p:sp>
        <p:nvSpPr>
          <p:cNvPr id="6" name="TextBox 5">
            <a:extLst>
              <a:ext uri="{FF2B5EF4-FFF2-40B4-BE49-F238E27FC236}">
                <a16:creationId xmlns:a16="http://schemas.microsoft.com/office/drawing/2014/main" id="{CA395225-0DE0-1138-E113-BE3FE50A35FD}"/>
              </a:ext>
            </a:extLst>
          </p:cNvPr>
          <p:cNvSpPr txBox="1"/>
          <p:nvPr/>
        </p:nvSpPr>
        <p:spPr>
          <a:xfrm>
            <a:off x="76200" y="5105399"/>
            <a:ext cx="1211580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Movie DVDs and Desktops have the highest quantities sold, indicating popular categories with likely high demand but lower average prices. Washers and Dryers stand out with high average unit prices, which suggests these are premium products but have lower quantities sold.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205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3357AD-AC31-F358-3F0D-18E54A67143F}"/>
              </a:ext>
            </a:extLst>
          </p:cNvPr>
          <p:cNvPicPr>
            <a:picLocks noChangeAspect="1"/>
          </p:cNvPicPr>
          <p:nvPr/>
        </p:nvPicPr>
        <p:blipFill>
          <a:blip r:embed="rId2"/>
          <a:stretch>
            <a:fillRect/>
          </a:stretch>
        </p:blipFill>
        <p:spPr>
          <a:xfrm>
            <a:off x="-1" y="0"/>
            <a:ext cx="8784771" cy="6858000"/>
          </a:xfrm>
          <a:prstGeom prst="rect">
            <a:avLst/>
          </a:prstGeom>
        </p:spPr>
      </p:pic>
      <p:sp>
        <p:nvSpPr>
          <p:cNvPr id="2" name="TextBox 1">
            <a:extLst>
              <a:ext uri="{FF2B5EF4-FFF2-40B4-BE49-F238E27FC236}">
                <a16:creationId xmlns:a16="http://schemas.microsoft.com/office/drawing/2014/main" id="{E7F3E0F8-24F8-2098-2877-5D17482AF0E3}"/>
              </a:ext>
            </a:extLst>
          </p:cNvPr>
          <p:cNvSpPr txBox="1"/>
          <p:nvPr/>
        </p:nvSpPr>
        <p:spPr>
          <a:xfrm>
            <a:off x="8958943" y="250371"/>
            <a:ext cx="3037114" cy="2862322"/>
          </a:xfrm>
          <a:prstGeom prst="rect">
            <a:avLst/>
          </a:prstGeom>
          <a:noFill/>
        </p:spPr>
        <p:txBody>
          <a:bodyPr wrap="square" rtlCol="0">
            <a:spAutoFit/>
          </a:bodyPr>
          <a:lstStyle/>
          <a:p>
            <a:r>
              <a:rPr lang="en-US" dirty="0"/>
              <a:t>T</a:t>
            </a:r>
            <a:r>
              <a:rPr lang="en-US" dirty="0">
                <a:latin typeface="Arial" panose="020B0604020202020204" pitchFamily="34" charset="0"/>
                <a:cs typeface="Arial" panose="020B0604020202020204" pitchFamily="34" charset="0"/>
              </a:rPr>
              <a:t>he average customer age is 56 years. Male customers make up just 1.4% more than female customers.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December has the highest profit for both genders. April shows a significantly low profit compared to other months for both genders.</a:t>
            </a:r>
          </a:p>
        </p:txBody>
      </p:sp>
      <p:pic>
        <p:nvPicPr>
          <p:cNvPr id="5" name="Picture 4">
            <a:extLst>
              <a:ext uri="{FF2B5EF4-FFF2-40B4-BE49-F238E27FC236}">
                <a16:creationId xmlns:a16="http://schemas.microsoft.com/office/drawing/2014/main" id="{EE7C8A01-AF2F-0431-C969-3826A24D8F2B}"/>
              </a:ext>
            </a:extLst>
          </p:cNvPr>
          <p:cNvPicPr>
            <a:picLocks noChangeAspect="1"/>
          </p:cNvPicPr>
          <p:nvPr/>
        </p:nvPicPr>
        <p:blipFill>
          <a:blip r:embed="rId3"/>
          <a:stretch>
            <a:fillRect/>
          </a:stretch>
        </p:blipFill>
        <p:spPr>
          <a:xfrm>
            <a:off x="8784771" y="4376057"/>
            <a:ext cx="3407229" cy="2481943"/>
          </a:xfrm>
          <a:prstGeom prst="rect">
            <a:avLst/>
          </a:prstGeom>
        </p:spPr>
      </p:pic>
    </p:spTree>
    <p:extLst>
      <p:ext uri="{BB962C8B-B14F-4D97-AF65-F5344CB8AC3E}">
        <p14:creationId xmlns:p14="http://schemas.microsoft.com/office/powerpoint/2010/main" val="187199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8A3254-7C4B-A34D-D160-1CBCAE3B50CC}"/>
              </a:ext>
            </a:extLst>
          </p:cNvPr>
          <p:cNvPicPr>
            <a:picLocks noChangeAspect="1"/>
          </p:cNvPicPr>
          <p:nvPr/>
        </p:nvPicPr>
        <p:blipFill>
          <a:blip r:embed="rId2"/>
          <a:stretch>
            <a:fillRect/>
          </a:stretch>
        </p:blipFill>
        <p:spPr>
          <a:xfrm>
            <a:off x="1" y="-7994"/>
            <a:ext cx="9416142" cy="6873987"/>
          </a:xfrm>
          <a:prstGeom prst="rect">
            <a:avLst/>
          </a:prstGeom>
        </p:spPr>
      </p:pic>
      <p:sp>
        <p:nvSpPr>
          <p:cNvPr id="2" name="TextBox 1">
            <a:extLst>
              <a:ext uri="{FF2B5EF4-FFF2-40B4-BE49-F238E27FC236}">
                <a16:creationId xmlns:a16="http://schemas.microsoft.com/office/drawing/2014/main" id="{5DC2910D-2763-0E16-113F-25733569E22C}"/>
              </a:ext>
            </a:extLst>
          </p:cNvPr>
          <p:cNvSpPr txBox="1"/>
          <p:nvPr/>
        </p:nvSpPr>
        <p:spPr>
          <a:xfrm>
            <a:off x="9416143" y="304800"/>
            <a:ext cx="2699656" cy="3693319"/>
          </a:xfrm>
          <a:prstGeom prst="rect">
            <a:avLst/>
          </a:prstGeom>
          <a:noFill/>
        </p:spPr>
        <p:txBody>
          <a:bodyPr wrap="square" rtlCol="0">
            <a:spAutoFit/>
          </a:bodyPr>
          <a:lstStyle/>
          <a:p>
            <a:endParaRPr lang="en-US" dirty="0"/>
          </a:p>
          <a:p>
            <a:r>
              <a:rPr lang="en-US" dirty="0">
                <a:latin typeface="Arial" panose="020B0604020202020204" pitchFamily="34" charset="0"/>
                <a:cs typeface="Arial" panose="020B0604020202020204" pitchFamily="34" charset="0"/>
              </a:rPr>
              <a:t>Brands like Adventure Works and Contoso consistently show high profits across all quarters, particularly in quarters 1, 3, and 4.</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Some brands, like Northwind Traders and Tailspin Toys, have consistently low profits across all quarters</a:t>
            </a:r>
            <a:r>
              <a:rPr lang="en-US" dirty="0"/>
              <a:t>.</a:t>
            </a:r>
            <a:endParaRPr lang="en-IN" dirty="0"/>
          </a:p>
        </p:txBody>
      </p:sp>
    </p:spTree>
    <p:extLst>
      <p:ext uri="{BB962C8B-B14F-4D97-AF65-F5344CB8AC3E}">
        <p14:creationId xmlns:p14="http://schemas.microsoft.com/office/powerpoint/2010/main" val="25195482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279</TotalTime>
  <Words>911</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Data Spark: Illuminating Insights for Global Electronics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Ramya Bai PA</dc:creator>
  <cp:lastModifiedBy>Ramya Bai PA</cp:lastModifiedBy>
  <cp:revision>2</cp:revision>
  <dcterms:created xsi:type="dcterms:W3CDTF">2024-10-31T12:34:56Z</dcterms:created>
  <dcterms:modified xsi:type="dcterms:W3CDTF">2024-11-01T08:40:22Z</dcterms:modified>
</cp:coreProperties>
</file>