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7" r:id="rId4"/>
    <p:sldId id="268" r:id="rId5"/>
    <p:sldId id="269" r:id="rId6"/>
    <p:sldId id="270" r:id="rId7"/>
    <p:sldId id="258" r:id="rId8"/>
    <p:sldId id="266" r:id="rId9"/>
    <p:sldId id="267" r:id="rId10"/>
    <p:sldId id="259" r:id="rId11"/>
    <p:sldId id="262" r:id="rId12"/>
    <p:sldId id="260" r:id="rId13"/>
    <p:sldId id="271" r:id="rId14"/>
    <p:sldId id="263" r:id="rId15"/>
    <p:sldId id="264" r:id="rId16"/>
    <p:sldId id="275" r:id="rId17"/>
    <p:sldId id="276" r:id="rId18"/>
    <p:sldId id="272" r:id="rId19"/>
    <p:sldId id="274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4"/>
    <p:restoredTop sz="94671"/>
  </p:normalViewPr>
  <p:slideViewPr>
    <p:cSldViewPr snapToGrid="0" snapToObjects="1">
      <p:cViewPr varScale="1">
        <p:scale>
          <a:sx n="63" d="100"/>
          <a:sy n="63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81045-84DD-4B3B-93DC-D8107943B9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08E651-A3D2-4641-8F58-202BAB7B0F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sentiment analysis, we apply different models in order to recognize the best performing model.</a:t>
          </a:r>
        </a:p>
      </dgm:t>
    </dgm:pt>
    <dgm:pt modelId="{A645AA75-F791-46C0-8849-2A2D3E1A333D}" type="parTrans" cxnId="{F99A481B-6549-4B0E-94A6-CF7F20377EC3}">
      <dgm:prSet/>
      <dgm:spPr/>
      <dgm:t>
        <a:bodyPr/>
        <a:lstStyle/>
        <a:p>
          <a:endParaRPr lang="en-US"/>
        </a:p>
      </dgm:t>
    </dgm:pt>
    <dgm:pt modelId="{7DB1E2A3-34E7-4C2A-9A7F-ACE85A36DE08}" type="sibTrans" cxnId="{F99A481B-6549-4B0E-94A6-CF7F20377EC3}">
      <dgm:prSet/>
      <dgm:spPr/>
      <dgm:t>
        <a:bodyPr/>
        <a:lstStyle/>
        <a:p>
          <a:endParaRPr lang="en-US"/>
        </a:p>
      </dgm:t>
    </dgm:pt>
    <dgm:pt modelId="{6E5F00A7-45F6-4562-A626-7B63398AB0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tweets are categorized into positive, negative and neutral sentiments.</a:t>
          </a:r>
        </a:p>
      </dgm:t>
    </dgm:pt>
    <dgm:pt modelId="{380664E1-D1F1-4A35-818A-8EB0B47E8578}" type="parTrans" cxnId="{3175AF77-270A-4BC3-B3FD-EFB2738E9D06}">
      <dgm:prSet/>
      <dgm:spPr/>
      <dgm:t>
        <a:bodyPr/>
        <a:lstStyle/>
        <a:p>
          <a:endParaRPr lang="en-US"/>
        </a:p>
      </dgm:t>
    </dgm:pt>
    <dgm:pt modelId="{576889E5-A17C-479A-81CD-CB86B1BAF4B4}" type="sibTrans" cxnId="{3175AF77-270A-4BC3-B3FD-EFB2738E9D06}">
      <dgm:prSet/>
      <dgm:spPr/>
      <dgm:t>
        <a:bodyPr/>
        <a:lstStyle/>
        <a:p>
          <a:endParaRPr lang="en-US"/>
        </a:p>
      </dgm:t>
    </dgm:pt>
    <dgm:pt modelId="{F13462E0-0FE5-4707-9C14-D90995309C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visualize the sentiments for different U.S Airlines.</a:t>
          </a:r>
          <a:r>
            <a:rPr lang="zh-TW"/>
            <a:t>  </a:t>
          </a:r>
          <a:endParaRPr lang="en-US"/>
        </a:p>
      </dgm:t>
    </dgm:pt>
    <dgm:pt modelId="{71611F00-4611-4FAF-92B2-10C28DD4AEF3}" type="parTrans" cxnId="{D49A6EAE-96ED-4A53-A387-721757EE928D}">
      <dgm:prSet/>
      <dgm:spPr/>
      <dgm:t>
        <a:bodyPr/>
        <a:lstStyle/>
        <a:p>
          <a:endParaRPr lang="en-US"/>
        </a:p>
      </dgm:t>
    </dgm:pt>
    <dgm:pt modelId="{B6E1A0CD-6A63-443E-B33B-530E5BCB8388}" type="sibTrans" cxnId="{D49A6EAE-96ED-4A53-A387-721757EE928D}">
      <dgm:prSet/>
      <dgm:spPr/>
      <dgm:t>
        <a:bodyPr/>
        <a:lstStyle/>
        <a:p>
          <a:endParaRPr lang="en-US"/>
        </a:p>
      </dgm:t>
    </dgm:pt>
    <dgm:pt modelId="{77F44F51-A4A9-4810-ADB8-EDE0B657C01D}" type="pres">
      <dgm:prSet presAssocID="{6DC81045-84DD-4B3B-93DC-D8107943B976}" presName="root" presStyleCnt="0">
        <dgm:presLayoutVars>
          <dgm:dir/>
          <dgm:resizeHandles val="exact"/>
        </dgm:presLayoutVars>
      </dgm:prSet>
      <dgm:spPr/>
    </dgm:pt>
    <dgm:pt modelId="{45797FD0-E30C-4F69-8EBF-35B91FAE1B7C}" type="pres">
      <dgm:prSet presAssocID="{CD08E651-A3D2-4641-8F58-202BAB7B0FB9}" presName="compNode" presStyleCnt="0"/>
      <dgm:spPr/>
    </dgm:pt>
    <dgm:pt modelId="{415BC5B9-C390-48A0-9722-DC400B7E0C11}" type="pres">
      <dgm:prSet presAssocID="{CD08E651-A3D2-4641-8F58-202BAB7B0FB9}" presName="bgRect" presStyleLbl="bgShp" presStyleIdx="0" presStyleCnt="3"/>
      <dgm:spPr/>
    </dgm:pt>
    <dgm:pt modelId="{89889F1B-3D36-4618-9F20-B40E441F91DF}" type="pres">
      <dgm:prSet presAssocID="{CD08E651-A3D2-4641-8F58-202BAB7B0F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28C22E-C8F7-4311-87A4-FFE37FD5EDA5}" type="pres">
      <dgm:prSet presAssocID="{CD08E651-A3D2-4641-8F58-202BAB7B0FB9}" presName="spaceRect" presStyleCnt="0"/>
      <dgm:spPr/>
    </dgm:pt>
    <dgm:pt modelId="{5A81F500-DF97-49F8-835C-F4D839897ABE}" type="pres">
      <dgm:prSet presAssocID="{CD08E651-A3D2-4641-8F58-202BAB7B0FB9}" presName="parTx" presStyleLbl="revTx" presStyleIdx="0" presStyleCnt="3">
        <dgm:presLayoutVars>
          <dgm:chMax val="0"/>
          <dgm:chPref val="0"/>
        </dgm:presLayoutVars>
      </dgm:prSet>
      <dgm:spPr/>
    </dgm:pt>
    <dgm:pt modelId="{C659A018-3447-4ADF-96B3-F05CCDDA628D}" type="pres">
      <dgm:prSet presAssocID="{7DB1E2A3-34E7-4C2A-9A7F-ACE85A36DE08}" presName="sibTrans" presStyleCnt="0"/>
      <dgm:spPr/>
    </dgm:pt>
    <dgm:pt modelId="{B089BB2A-BB88-4AC2-A609-CEBFB3A952DA}" type="pres">
      <dgm:prSet presAssocID="{6E5F00A7-45F6-4562-A626-7B63398AB002}" presName="compNode" presStyleCnt="0"/>
      <dgm:spPr/>
    </dgm:pt>
    <dgm:pt modelId="{CA08C1A7-551A-4815-AF6D-AB13141AAE53}" type="pres">
      <dgm:prSet presAssocID="{6E5F00A7-45F6-4562-A626-7B63398AB002}" presName="bgRect" presStyleLbl="bgShp" presStyleIdx="1" presStyleCnt="3"/>
      <dgm:spPr/>
    </dgm:pt>
    <dgm:pt modelId="{8FCA3724-DD15-4845-BDC5-1CC27903C6F3}" type="pres">
      <dgm:prSet presAssocID="{6E5F00A7-45F6-4562-A626-7B63398AB0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3F96D08-414F-4C62-AE71-67CD252F7DBA}" type="pres">
      <dgm:prSet presAssocID="{6E5F00A7-45F6-4562-A626-7B63398AB002}" presName="spaceRect" presStyleCnt="0"/>
      <dgm:spPr/>
    </dgm:pt>
    <dgm:pt modelId="{0942F2F8-F251-469B-B150-2E05CFD93439}" type="pres">
      <dgm:prSet presAssocID="{6E5F00A7-45F6-4562-A626-7B63398AB002}" presName="parTx" presStyleLbl="revTx" presStyleIdx="1" presStyleCnt="3">
        <dgm:presLayoutVars>
          <dgm:chMax val="0"/>
          <dgm:chPref val="0"/>
        </dgm:presLayoutVars>
      </dgm:prSet>
      <dgm:spPr/>
    </dgm:pt>
    <dgm:pt modelId="{D17DCF48-9A70-4FC8-A9AA-D8121E97FC27}" type="pres">
      <dgm:prSet presAssocID="{576889E5-A17C-479A-81CD-CB86B1BAF4B4}" presName="sibTrans" presStyleCnt="0"/>
      <dgm:spPr/>
    </dgm:pt>
    <dgm:pt modelId="{536B40C9-0F03-4986-8787-971766DF091E}" type="pres">
      <dgm:prSet presAssocID="{F13462E0-0FE5-4707-9C14-D90995309CE8}" presName="compNode" presStyleCnt="0"/>
      <dgm:spPr/>
    </dgm:pt>
    <dgm:pt modelId="{FC29AB3F-38B8-4BDA-A643-C263A39CE7E4}" type="pres">
      <dgm:prSet presAssocID="{F13462E0-0FE5-4707-9C14-D90995309CE8}" presName="bgRect" presStyleLbl="bgShp" presStyleIdx="2" presStyleCnt="3"/>
      <dgm:spPr/>
    </dgm:pt>
    <dgm:pt modelId="{DE2086DA-56EB-4CC6-899C-39202868E746}" type="pres">
      <dgm:prSet presAssocID="{F13462E0-0FE5-4707-9C14-D90995309C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9E02D07-AB16-48E1-BFDF-D902C3BA094D}" type="pres">
      <dgm:prSet presAssocID="{F13462E0-0FE5-4707-9C14-D90995309CE8}" presName="spaceRect" presStyleCnt="0"/>
      <dgm:spPr/>
    </dgm:pt>
    <dgm:pt modelId="{CA03CE80-259F-4A6A-85B1-5D3F5F3F6C1E}" type="pres">
      <dgm:prSet presAssocID="{F13462E0-0FE5-4707-9C14-D90995309C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F269713-DD6F-4399-AC2D-6CB99CD958C8}" type="presOf" srcId="{6E5F00A7-45F6-4562-A626-7B63398AB002}" destId="{0942F2F8-F251-469B-B150-2E05CFD93439}" srcOrd="0" destOrd="0" presId="urn:microsoft.com/office/officeart/2018/2/layout/IconVerticalSolidList"/>
    <dgm:cxn modelId="{F99A481B-6549-4B0E-94A6-CF7F20377EC3}" srcId="{6DC81045-84DD-4B3B-93DC-D8107943B976}" destId="{CD08E651-A3D2-4641-8F58-202BAB7B0FB9}" srcOrd="0" destOrd="0" parTransId="{A645AA75-F791-46C0-8849-2A2D3E1A333D}" sibTransId="{7DB1E2A3-34E7-4C2A-9A7F-ACE85A36DE08}"/>
    <dgm:cxn modelId="{3175AF77-270A-4BC3-B3FD-EFB2738E9D06}" srcId="{6DC81045-84DD-4B3B-93DC-D8107943B976}" destId="{6E5F00A7-45F6-4562-A626-7B63398AB002}" srcOrd="1" destOrd="0" parTransId="{380664E1-D1F1-4A35-818A-8EB0B47E8578}" sibTransId="{576889E5-A17C-479A-81CD-CB86B1BAF4B4}"/>
    <dgm:cxn modelId="{D49A6EAE-96ED-4A53-A387-721757EE928D}" srcId="{6DC81045-84DD-4B3B-93DC-D8107943B976}" destId="{F13462E0-0FE5-4707-9C14-D90995309CE8}" srcOrd="2" destOrd="0" parTransId="{71611F00-4611-4FAF-92B2-10C28DD4AEF3}" sibTransId="{B6E1A0CD-6A63-443E-B33B-530E5BCB8388}"/>
    <dgm:cxn modelId="{7A94DAC3-3C34-4D13-B965-92A622795968}" type="presOf" srcId="{CD08E651-A3D2-4641-8F58-202BAB7B0FB9}" destId="{5A81F500-DF97-49F8-835C-F4D839897ABE}" srcOrd="0" destOrd="0" presId="urn:microsoft.com/office/officeart/2018/2/layout/IconVerticalSolidList"/>
    <dgm:cxn modelId="{AE3409CF-F7F5-47F0-A3DF-138ABE602E37}" type="presOf" srcId="{F13462E0-0FE5-4707-9C14-D90995309CE8}" destId="{CA03CE80-259F-4A6A-85B1-5D3F5F3F6C1E}" srcOrd="0" destOrd="0" presId="urn:microsoft.com/office/officeart/2018/2/layout/IconVerticalSolidList"/>
    <dgm:cxn modelId="{DC5F78EB-2349-40A2-AC39-28E3969DC646}" type="presOf" srcId="{6DC81045-84DD-4B3B-93DC-D8107943B976}" destId="{77F44F51-A4A9-4810-ADB8-EDE0B657C01D}" srcOrd="0" destOrd="0" presId="urn:microsoft.com/office/officeart/2018/2/layout/IconVerticalSolidList"/>
    <dgm:cxn modelId="{B9B871A4-A9DE-4D76-B76F-DB138FFE8DD3}" type="presParOf" srcId="{77F44F51-A4A9-4810-ADB8-EDE0B657C01D}" destId="{45797FD0-E30C-4F69-8EBF-35B91FAE1B7C}" srcOrd="0" destOrd="0" presId="urn:microsoft.com/office/officeart/2018/2/layout/IconVerticalSolidList"/>
    <dgm:cxn modelId="{961FFA7B-6EB4-402D-87F9-A2F50634D874}" type="presParOf" srcId="{45797FD0-E30C-4F69-8EBF-35B91FAE1B7C}" destId="{415BC5B9-C390-48A0-9722-DC400B7E0C11}" srcOrd="0" destOrd="0" presId="urn:microsoft.com/office/officeart/2018/2/layout/IconVerticalSolidList"/>
    <dgm:cxn modelId="{4C09A5D6-81B3-42ED-B78A-A7C11BF9D0CD}" type="presParOf" srcId="{45797FD0-E30C-4F69-8EBF-35B91FAE1B7C}" destId="{89889F1B-3D36-4618-9F20-B40E441F91DF}" srcOrd="1" destOrd="0" presId="urn:microsoft.com/office/officeart/2018/2/layout/IconVerticalSolidList"/>
    <dgm:cxn modelId="{ED07C1A0-1539-45E0-B5FD-B60040A4A705}" type="presParOf" srcId="{45797FD0-E30C-4F69-8EBF-35B91FAE1B7C}" destId="{FF28C22E-C8F7-4311-87A4-FFE37FD5EDA5}" srcOrd="2" destOrd="0" presId="urn:microsoft.com/office/officeart/2018/2/layout/IconVerticalSolidList"/>
    <dgm:cxn modelId="{5B1224C2-A9FB-46DE-9D6D-B9303D3B8602}" type="presParOf" srcId="{45797FD0-E30C-4F69-8EBF-35B91FAE1B7C}" destId="{5A81F500-DF97-49F8-835C-F4D839897ABE}" srcOrd="3" destOrd="0" presId="urn:microsoft.com/office/officeart/2018/2/layout/IconVerticalSolidList"/>
    <dgm:cxn modelId="{13AFA6A4-F19B-452F-88B8-7F37CA48F5F9}" type="presParOf" srcId="{77F44F51-A4A9-4810-ADB8-EDE0B657C01D}" destId="{C659A018-3447-4ADF-96B3-F05CCDDA628D}" srcOrd="1" destOrd="0" presId="urn:microsoft.com/office/officeart/2018/2/layout/IconVerticalSolidList"/>
    <dgm:cxn modelId="{55CC8838-B344-431D-AB11-A7D5612700D4}" type="presParOf" srcId="{77F44F51-A4A9-4810-ADB8-EDE0B657C01D}" destId="{B089BB2A-BB88-4AC2-A609-CEBFB3A952DA}" srcOrd="2" destOrd="0" presId="urn:microsoft.com/office/officeart/2018/2/layout/IconVerticalSolidList"/>
    <dgm:cxn modelId="{A6FAB563-6622-468E-BBB6-351550847689}" type="presParOf" srcId="{B089BB2A-BB88-4AC2-A609-CEBFB3A952DA}" destId="{CA08C1A7-551A-4815-AF6D-AB13141AAE53}" srcOrd="0" destOrd="0" presId="urn:microsoft.com/office/officeart/2018/2/layout/IconVerticalSolidList"/>
    <dgm:cxn modelId="{0B5FDF3D-5225-44B2-A913-ADA3A31DD32B}" type="presParOf" srcId="{B089BB2A-BB88-4AC2-A609-CEBFB3A952DA}" destId="{8FCA3724-DD15-4845-BDC5-1CC27903C6F3}" srcOrd="1" destOrd="0" presId="urn:microsoft.com/office/officeart/2018/2/layout/IconVerticalSolidList"/>
    <dgm:cxn modelId="{0B520A03-F230-40AC-A559-2E4B4DAC2285}" type="presParOf" srcId="{B089BB2A-BB88-4AC2-A609-CEBFB3A952DA}" destId="{B3F96D08-414F-4C62-AE71-67CD252F7DBA}" srcOrd="2" destOrd="0" presId="urn:microsoft.com/office/officeart/2018/2/layout/IconVerticalSolidList"/>
    <dgm:cxn modelId="{3974C848-8ED4-4FDA-AE4A-20A7C75F06E8}" type="presParOf" srcId="{B089BB2A-BB88-4AC2-A609-CEBFB3A952DA}" destId="{0942F2F8-F251-469B-B150-2E05CFD93439}" srcOrd="3" destOrd="0" presId="urn:microsoft.com/office/officeart/2018/2/layout/IconVerticalSolidList"/>
    <dgm:cxn modelId="{E66C50E0-A9D1-4B8B-92BE-3218AE409F71}" type="presParOf" srcId="{77F44F51-A4A9-4810-ADB8-EDE0B657C01D}" destId="{D17DCF48-9A70-4FC8-A9AA-D8121E97FC27}" srcOrd="3" destOrd="0" presId="urn:microsoft.com/office/officeart/2018/2/layout/IconVerticalSolidList"/>
    <dgm:cxn modelId="{298B9983-8C7C-457E-80F6-1C7DE205243E}" type="presParOf" srcId="{77F44F51-A4A9-4810-ADB8-EDE0B657C01D}" destId="{536B40C9-0F03-4986-8787-971766DF091E}" srcOrd="4" destOrd="0" presId="urn:microsoft.com/office/officeart/2018/2/layout/IconVerticalSolidList"/>
    <dgm:cxn modelId="{4007F568-7058-4B61-89C4-622F66997C5B}" type="presParOf" srcId="{536B40C9-0F03-4986-8787-971766DF091E}" destId="{FC29AB3F-38B8-4BDA-A643-C263A39CE7E4}" srcOrd="0" destOrd="0" presId="urn:microsoft.com/office/officeart/2018/2/layout/IconVerticalSolidList"/>
    <dgm:cxn modelId="{B6F42B08-80E2-4F69-A22D-1B37C7198B1E}" type="presParOf" srcId="{536B40C9-0F03-4986-8787-971766DF091E}" destId="{DE2086DA-56EB-4CC6-899C-39202868E746}" srcOrd="1" destOrd="0" presId="urn:microsoft.com/office/officeart/2018/2/layout/IconVerticalSolidList"/>
    <dgm:cxn modelId="{421BEECD-8D18-4A08-9496-AB6668B4B5F1}" type="presParOf" srcId="{536B40C9-0F03-4986-8787-971766DF091E}" destId="{D9E02D07-AB16-48E1-BFDF-D902C3BA094D}" srcOrd="2" destOrd="0" presId="urn:microsoft.com/office/officeart/2018/2/layout/IconVerticalSolidList"/>
    <dgm:cxn modelId="{C0A0BC34-1F1B-480E-A891-65E53CF57383}" type="presParOf" srcId="{536B40C9-0F03-4986-8787-971766DF091E}" destId="{CA03CE80-259F-4A6A-85B1-5D3F5F3F6C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CC257-587E-48D6-ACF2-D081EBE6864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9C92A0-5F7F-4067-9A0B-A1751A3A2B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 contains 14640 tweets from 7700 users  which were analyzed.</a:t>
          </a:r>
        </a:p>
      </dgm:t>
    </dgm:pt>
    <dgm:pt modelId="{F402FC87-73DC-4B26-A059-6BE14584D0FC}" type="parTrans" cxnId="{62102A03-6414-43CB-83C4-616645A18D52}">
      <dgm:prSet/>
      <dgm:spPr/>
      <dgm:t>
        <a:bodyPr/>
        <a:lstStyle/>
        <a:p>
          <a:endParaRPr lang="en-US"/>
        </a:p>
      </dgm:t>
    </dgm:pt>
    <dgm:pt modelId="{40B375F3-8135-4C81-BDC3-09796B59CB04}" type="sibTrans" cxnId="{62102A03-6414-43CB-83C4-616645A18D52}">
      <dgm:prSet/>
      <dgm:spPr/>
      <dgm:t>
        <a:bodyPr/>
        <a:lstStyle/>
        <a:p>
          <a:endParaRPr lang="en-US"/>
        </a:p>
      </dgm:t>
    </dgm:pt>
    <dgm:pt modelId="{BD9AD53A-514F-4548-9699-38B74A1D9D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contributors were asked to first classify positive, negative, and neutral tweets which determines the sentiment of the tweet.</a:t>
          </a:r>
        </a:p>
      </dgm:t>
    </dgm:pt>
    <dgm:pt modelId="{2E6C6F40-04DC-49B4-9DB9-44B72E39EF9C}" type="parTrans" cxnId="{D065A6E2-B6DB-43E3-9F08-F903D9B6C2D9}">
      <dgm:prSet/>
      <dgm:spPr/>
      <dgm:t>
        <a:bodyPr/>
        <a:lstStyle/>
        <a:p>
          <a:endParaRPr lang="en-US"/>
        </a:p>
      </dgm:t>
    </dgm:pt>
    <dgm:pt modelId="{19D7A174-BDC1-4B7C-A4EF-E25E751C028A}" type="sibTrans" cxnId="{D065A6E2-B6DB-43E3-9F08-F903D9B6C2D9}">
      <dgm:prSet/>
      <dgm:spPr/>
      <dgm:t>
        <a:bodyPr/>
        <a:lstStyle/>
        <a:p>
          <a:endParaRPr lang="en-US"/>
        </a:p>
      </dgm:t>
    </dgm:pt>
    <dgm:pt modelId="{DD8E1A33-6C4B-4746-82B7-F9A364DBC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Six different airlines data is integrated into the dataset.</a:t>
          </a:r>
        </a:p>
      </dgm:t>
    </dgm:pt>
    <dgm:pt modelId="{BF7F7A97-034A-4F1F-A14B-6DD9EB5C1BD4}" type="parTrans" cxnId="{C89CDA1C-916C-48D8-A994-BE56EDD9C213}">
      <dgm:prSet/>
      <dgm:spPr/>
      <dgm:t>
        <a:bodyPr/>
        <a:lstStyle/>
        <a:p>
          <a:endParaRPr lang="en-US"/>
        </a:p>
      </dgm:t>
    </dgm:pt>
    <dgm:pt modelId="{E306BC18-B5E6-436A-A4A8-273C7A5060DC}" type="sibTrans" cxnId="{C89CDA1C-916C-48D8-A994-BE56EDD9C213}">
      <dgm:prSet/>
      <dgm:spPr/>
      <dgm:t>
        <a:bodyPr/>
        <a:lstStyle/>
        <a:p>
          <a:endParaRPr lang="en-US"/>
        </a:p>
      </dgm:t>
    </dgm:pt>
    <dgm:pt modelId="{42D8F489-BCD6-4CAD-9526-1590C0669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Variables such as text, airline_sentiment are considered as base parameters.</a:t>
          </a:r>
        </a:p>
      </dgm:t>
    </dgm:pt>
    <dgm:pt modelId="{1D4C9D1D-6878-473D-89A9-E02C54AE5E90}" type="parTrans" cxnId="{37562430-EE20-4A3B-AD7D-E55859E63757}">
      <dgm:prSet/>
      <dgm:spPr/>
      <dgm:t>
        <a:bodyPr/>
        <a:lstStyle/>
        <a:p>
          <a:endParaRPr lang="en-US"/>
        </a:p>
      </dgm:t>
    </dgm:pt>
    <dgm:pt modelId="{566095F6-423B-4E91-8DC6-C5DA6598E171}" type="sibTrans" cxnId="{37562430-EE20-4A3B-AD7D-E55859E63757}">
      <dgm:prSet/>
      <dgm:spPr/>
      <dgm:t>
        <a:bodyPr/>
        <a:lstStyle/>
        <a:p>
          <a:endParaRPr lang="en-US"/>
        </a:p>
      </dgm:t>
    </dgm:pt>
    <dgm:pt modelId="{D12F977D-4BE0-41A6-9790-623C705FB337}" type="pres">
      <dgm:prSet presAssocID="{FAACC257-587E-48D6-ACF2-D081EBE68644}" presName="root" presStyleCnt="0">
        <dgm:presLayoutVars>
          <dgm:dir/>
          <dgm:resizeHandles val="exact"/>
        </dgm:presLayoutVars>
      </dgm:prSet>
      <dgm:spPr/>
    </dgm:pt>
    <dgm:pt modelId="{A2F504BE-7483-430A-94A8-2E09DF0C7C60}" type="pres">
      <dgm:prSet presAssocID="{079C92A0-5F7F-4067-9A0B-A1751A3A2B34}" presName="compNode" presStyleCnt="0"/>
      <dgm:spPr/>
    </dgm:pt>
    <dgm:pt modelId="{7112ED61-2525-4644-B0F9-A334D4A3188B}" type="pres">
      <dgm:prSet presAssocID="{079C92A0-5F7F-4067-9A0B-A1751A3A2B34}" presName="bgRect" presStyleLbl="bgShp" presStyleIdx="0" presStyleCnt="4"/>
      <dgm:spPr/>
    </dgm:pt>
    <dgm:pt modelId="{7C5579D7-EC2F-4192-A0E1-4E496A881C02}" type="pres">
      <dgm:prSet presAssocID="{079C92A0-5F7F-4067-9A0B-A1751A3A2B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3691F23-0C54-43C5-B4F3-A15A65C1DF0C}" type="pres">
      <dgm:prSet presAssocID="{079C92A0-5F7F-4067-9A0B-A1751A3A2B34}" presName="spaceRect" presStyleCnt="0"/>
      <dgm:spPr/>
    </dgm:pt>
    <dgm:pt modelId="{753D62EE-3B63-4B43-B54B-754CCB57F7C9}" type="pres">
      <dgm:prSet presAssocID="{079C92A0-5F7F-4067-9A0B-A1751A3A2B34}" presName="parTx" presStyleLbl="revTx" presStyleIdx="0" presStyleCnt="4">
        <dgm:presLayoutVars>
          <dgm:chMax val="0"/>
          <dgm:chPref val="0"/>
        </dgm:presLayoutVars>
      </dgm:prSet>
      <dgm:spPr/>
    </dgm:pt>
    <dgm:pt modelId="{AC52474B-E22D-4CA5-B5FA-6C5EBCF1ADFD}" type="pres">
      <dgm:prSet presAssocID="{40B375F3-8135-4C81-BDC3-09796B59CB04}" presName="sibTrans" presStyleCnt="0"/>
      <dgm:spPr/>
    </dgm:pt>
    <dgm:pt modelId="{6C7E63A0-FAE2-4D5F-8860-5FAA998F33E9}" type="pres">
      <dgm:prSet presAssocID="{BD9AD53A-514F-4548-9699-38B74A1D9D98}" presName="compNode" presStyleCnt="0"/>
      <dgm:spPr/>
    </dgm:pt>
    <dgm:pt modelId="{6AEC840F-D570-4AF3-8F39-7E3024AED153}" type="pres">
      <dgm:prSet presAssocID="{BD9AD53A-514F-4548-9699-38B74A1D9D98}" presName="bgRect" presStyleLbl="bgShp" presStyleIdx="1" presStyleCnt="4"/>
      <dgm:spPr/>
    </dgm:pt>
    <dgm:pt modelId="{AAA6E690-7B42-4E0E-9782-0A8B766285EB}" type="pres">
      <dgm:prSet presAssocID="{BD9AD53A-514F-4548-9699-38B74A1D9D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84B10F6-C772-4196-93B7-12525B5B6ADD}" type="pres">
      <dgm:prSet presAssocID="{BD9AD53A-514F-4548-9699-38B74A1D9D98}" presName="spaceRect" presStyleCnt="0"/>
      <dgm:spPr/>
    </dgm:pt>
    <dgm:pt modelId="{FD38DE96-4972-45AD-802F-950B4DA652E0}" type="pres">
      <dgm:prSet presAssocID="{BD9AD53A-514F-4548-9699-38B74A1D9D98}" presName="parTx" presStyleLbl="revTx" presStyleIdx="1" presStyleCnt="4">
        <dgm:presLayoutVars>
          <dgm:chMax val="0"/>
          <dgm:chPref val="0"/>
        </dgm:presLayoutVars>
      </dgm:prSet>
      <dgm:spPr/>
    </dgm:pt>
    <dgm:pt modelId="{E21E598B-BE7C-4804-926F-7AF347386B45}" type="pres">
      <dgm:prSet presAssocID="{19D7A174-BDC1-4B7C-A4EF-E25E751C028A}" presName="sibTrans" presStyleCnt="0"/>
      <dgm:spPr/>
    </dgm:pt>
    <dgm:pt modelId="{C0E53FDF-3D12-4550-B1F0-4797DF71C558}" type="pres">
      <dgm:prSet presAssocID="{DD8E1A33-6C4B-4746-82B7-F9A364DBC720}" presName="compNode" presStyleCnt="0"/>
      <dgm:spPr/>
    </dgm:pt>
    <dgm:pt modelId="{8168045E-D87A-4070-9C97-A7312E67C71B}" type="pres">
      <dgm:prSet presAssocID="{DD8E1A33-6C4B-4746-82B7-F9A364DBC720}" presName="bgRect" presStyleLbl="bgShp" presStyleIdx="2" presStyleCnt="4"/>
      <dgm:spPr/>
    </dgm:pt>
    <dgm:pt modelId="{564BEEB4-DBF4-4582-B92D-02F961A3DC77}" type="pres">
      <dgm:prSet presAssocID="{DD8E1A33-6C4B-4746-82B7-F9A364DBC7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348249-54CD-4F5A-B9DF-00CB0022AA4C}" type="pres">
      <dgm:prSet presAssocID="{DD8E1A33-6C4B-4746-82B7-F9A364DBC720}" presName="spaceRect" presStyleCnt="0"/>
      <dgm:spPr/>
    </dgm:pt>
    <dgm:pt modelId="{E496E89D-02B5-41F9-8A13-EBD655B27AF7}" type="pres">
      <dgm:prSet presAssocID="{DD8E1A33-6C4B-4746-82B7-F9A364DBC720}" presName="parTx" presStyleLbl="revTx" presStyleIdx="2" presStyleCnt="4">
        <dgm:presLayoutVars>
          <dgm:chMax val="0"/>
          <dgm:chPref val="0"/>
        </dgm:presLayoutVars>
      </dgm:prSet>
      <dgm:spPr/>
    </dgm:pt>
    <dgm:pt modelId="{2A085509-CB27-40BA-A0BA-F5F5AB15A32D}" type="pres">
      <dgm:prSet presAssocID="{E306BC18-B5E6-436A-A4A8-273C7A5060DC}" presName="sibTrans" presStyleCnt="0"/>
      <dgm:spPr/>
    </dgm:pt>
    <dgm:pt modelId="{437C6D0B-8601-459C-8BA5-1FD9D56BA9AA}" type="pres">
      <dgm:prSet presAssocID="{42D8F489-BCD6-4CAD-9526-1590C066967A}" presName="compNode" presStyleCnt="0"/>
      <dgm:spPr/>
    </dgm:pt>
    <dgm:pt modelId="{DB2F7763-660F-4B77-A1DC-DA057BB12D77}" type="pres">
      <dgm:prSet presAssocID="{42D8F489-BCD6-4CAD-9526-1590C066967A}" presName="bgRect" presStyleLbl="bgShp" presStyleIdx="3" presStyleCnt="4"/>
      <dgm:spPr/>
    </dgm:pt>
    <dgm:pt modelId="{EFB24E83-E4AD-4E12-BB84-57AAEAEDE739}" type="pres">
      <dgm:prSet presAssocID="{42D8F489-BCD6-4CAD-9526-1590C06696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5B7747E3-CAE2-4FC8-986A-7E451C1BCBD5}" type="pres">
      <dgm:prSet presAssocID="{42D8F489-BCD6-4CAD-9526-1590C066967A}" presName="spaceRect" presStyleCnt="0"/>
      <dgm:spPr/>
    </dgm:pt>
    <dgm:pt modelId="{35D4448D-6066-4D97-80BE-541559E9FA76}" type="pres">
      <dgm:prSet presAssocID="{42D8F489-BCD6-4CAD-9526-1590C066967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2102A03-6414-43CB-83C4-616645A18D52}" srcId="{FAACC257-587E-48D6-ACF2-D081EBE68644}" destId="{079C92A0-5F7F-4067-9A0B-A1751A3A2B34}" srcOrd="0" destOrd="0" parTransId="{F402FC87-73DC-4B26-A059-6BE14584D0FC}" sibTransId="{40B375F3-8135-4C81-BDC3-09796B59CB04}"/>
    <dgm:cxn modelId="{E279AF13-8D18-42B8-A9FB-A99A5D2525C5}" type="presOf" srcId="{BD9AD53A-514F-4548-9699-38B74A1D9D98}" destId="{FD38DE96-4972-45AD-802F-950B4DA652E0}" srcOrd="0" destOrd="0" presId="urn:microsoft.com/office/officeart/2018/2/layout/IconVerticalSolidList"/>
    <dgm:cxn modelId="{C89CDA1C-916C-48D8-A994-BE56EDD9C213}" srcId="{FAACC257-587E-48D6-ACF2-D081EBE68644}" destId="{DD8E1A33-6C4B-4746-82B7-F9A364DBC720}" srcOrd="2" destOrd="0" parTransId="{BF7F7A97-034A-4F1F-A14B-6DD9EB5C1BD4}" sibTransId="{E306BC18-B5E6-436A-A4A8-273C7A5060DC}"/>
    <dgm:cxn modelId="{37562430-EE20-4A3B-AD7D-E55859E63757}" srcId="{FAACC257-587E-48D6-ACF2-D081EBE68644}" destId="{42D8F489-BCD6-4CAD-9526-1590C066967A}" srcOrd="3" destOrd="0" parTransId="{1D4C9D1D-6878-473D-89A9-E02C54AE5E90}" sibTransId="{566095F6-423B-4E91-8DC6-C5DA6598E171}"/>
    <dgm:cxn modelId="{7363C06E-F628-4949-B400-47CF94097CB4}" type="presOf" srcId="{079C92A0-5F7F-4067-9A0B-A1751A3A2B34}" destId="{753D62EE-3B63-4B43-B54B-754CCB57F7C9}" srcOrd="0" destOrd="0" presId="urn:microsoft.com/office/officeart/2018/2/layout/IconVerticalSolidList"/>
    <dgm:cxn modelId="{FCE5EED5-CD92-417F-8D49-78D1D231F69D}" type="presOf" srcId="{FAACC257-587E-48D6-ACF2-D081EBE68644}" destId="{D12F977D-4BE0-41A6-9790-623C705FB337}" srcOrd="0" destOrd="0" presId="urn:microsoft.com/office/officeart/2018/2/layout/IconVerticalSolidList"/>
    <dgm:cxn modelId="{9597F3D5-DA86-424B-A47C-6C73452CE61E}" type="presOf" srcId="{DD8E1A33-6C4B-4746-82B7-F9A364DBC720}" destId="{E496E89D-02B5-41F9-8A13-EBD655B27AF7}" srcOrd="0" destOrd="0" presId="urn:microsoft.com/office/officeart/2018/2/layout/IconVerticalSolidList"/>
    <dgm:cxn modelId="{E1CCA6DE-54EF-45EE-BB88-E206C06FA149}" type="presOf" srcId="{42D8F489-BCD6-4CAD-9526-1590C066967A}" destId="{35D4448D-6066-4D97-80BE-541559E9FA76}" srcOrd="0" destOrd="0" presId="urn:microsoft.com/office/officeart/2018/2/layout/IconVerticalSolidList"/>
    <dgm:cxn modelId="{D065A6E2-B6DB-43E3-9F08-F903D9B6C2D9}" srcId="{FAACC257-587E-48D6-ACF2-D081EBE68644}" destId="{BD9AD53A-514F-4548-9699-38B74A1D9D98}" srcOrd="1" destOrd="0" parTransId="{2E6C6F40-04DC-49B4-9DB9-44B72E39EF9C}" sibTransId="{19D7A174-BDC1-4B7C-A4EF-E25E751C028A}"/>
    <dgm:cxn modelId="{CFA6DD22-1319-41B8-B12E-A62CBE1BBCD1}" type="presParOf" srcId="{D12F977D-4BE0-41A6-9790-623C705FB337}" destId="{A2F504BE-7483-430A-94A8-2E09DF0C7C60}" srcOrd="0" destOrd="0" presId="urn:microsoft.com/office/officeart/2018/2/layout/IconVerticalSolidList"/>
    <dgm:cxn modelId="{22E9E83A-CD7C-4773-942A-524EB50914AB}" type="presParOf" srcId="{A2F504BE-7483-430A-94A8-2E09DF0C7C60}" destId="{7112ED61-2525-4644-B0F9-A334D4A3188B}" srcOrd="0" destOrd="0" presId="urn:microsoft.com/office/officeart/2018/2/layout/IconVerticalSolidList"/>
    <dgm:cxn modelId="{3B32E627-545C-4C95-9BE9-E3871977734A}" type="presParOf" srcId="{A2F504BE-7483-430A-94A8-2E09DF0C7C60}" destId="{7C5579D7-EC2F-4192-A0E1-4E496A881C02}" srcOrd="1" destOrd="0" presId="urn:microsoft.com/office/officeart/2018/2/layout/IconVerticalSolidList"/>
    <dgm:cxn modelId="{4AB0447F-DC3B-4B94-8B2A-DE5BD3643592}" type="presParOf" srcId="{A2F504BE-7483-430A-94A8-2E09DF0C7C60}" destId="{C3691F23-0C54-43C5-B4F3-A15A65C1DF0C}" srcOrd="2" destOrd="0" presId="urn:microsoft.com/office/officeart/2018/2/layout/IconVerticalSolidList"/>
    <dgm:cxn modelId="{EF6B5BB9-55F6-4226-B581-86421E374154}" type="presParOf" srcId="{A2F504BE-7483-430A-94A8-2E09DF0C7C60}" destId="{753D62EE-3B63-4B43-B54B-754CCB57F7C9}" srcOrd="3" destOrd="0" presId="urn:microsoft.com/office/officeart/2018/2/layout/IconVerticalSolidList"/>
    <dgm:cxn modelId="{BBB50DCF-1652-47B4-9241-FAC890502B0E}" type="presParOf" srcId="{D12F977D-4BE0-41A6-9790-623C705FB337}" destId="{AC52474B-E22D-4CA5-B5FA-6C5EBCF1ADFD}" srcOrd="1" destOrd="0" presId="urn:microsoft.com/office/officeart/2018/2/layout/IconVerticalSolidList"/>
    <dgm:cxn modelId="{67022938-B9EE-4D42-998B-2BF8ED7EEC2B}" type="presParOf" srcId="{D12F977D-4BE0-41A6-9790-623C705FB337}" destId="{6C7E63A0-FAE2-4D5F-8860-5FAA998F33E9}" srcOrd="2" destOrd="0" presId="urn:microsoft.com/office/officeart/2018/2/layout/IconVerticalSolidList"/>
    <dgm:cxn modelId="{B7A09C4F-DB57-4D6F-9BA0-C33EE414968B}" type="presParOf" srcId="{6C7E63A0-FAE2-4D5F-8860-5FAA998F33E9}" destId="{6AEC840F-D570-4AF3-8F39-7E3024AED153}" srcOrd="0" destOrd="0" presId="urn:microsoft.com/office/officeart/2018/2/layout/IconVerticalSolidList"/>
    <dgm:cxn modelId="{5ACCAA05-BC16-4387-A1F4-CDD4557B3704}" type="presParOf" srcId="{6C7E63A0-FAE2-4D5F-8860-5FAA998F33E9}" destId="{AAA6E690-7B42-4E0E-9782-0A8B766285EB}" srcOrd="1" destOrd="0" presId="urn:microsoft.com/office/officeart/2018/2/layout/IconVerticalSolidList"/>
    <dgm:cxn modelId="{D1E017E9-F937-4413-BCC0-DD5F989C5CB4}" type="presParOf" srcId="{6C7E63A0-FAE2-4D5F-8860-5FAA998F33E9}" destId="{884B10F6-C772-4196-93B7-12525B5B6ADD}" srcOrd="2" destOrd="0" presId="urn:microsoft.com/office/officeart/2018/2/layout/IconVerticalSolidList"/>
    <dgm:cxn modelId="{CF7BA487-5286-44E7-827F-1B8BD34B6838}" type="presParOf" srcId="{6C7E63A0-FAE2-4D5F-8860-5FAA998F33E9}" destId="{FD38DE96-4972-45AD-802F-950B4DA652E0}" srcOrd="3" destOrd="0" presId="urn:microsoft.com/office/officeart/2018/2/layout/IconVerticalSolidList"/>
    <dgm:cxn modelId="{BB962CCB-9B7A-4815-88D9-6C75355CA83D}" type="presParOf" srcId="{D12F977D-4BE0-41A6-9790-623C705FB337}" destId="{E21E598B-BE7C-4804-926F-7AF347386B45}" srcOrd="3" destOrd="0" presId="urn:microsoft.com/office/officeart/2018/2/layout/IconVerticalSolidList"/>
    <dgm:cxn modelId="{DD103329-7260-4AC8-B8F3-99892CE4AB16}" type="presParOf" srcId="{D12F977D-4BE0-41A6-9790-623C705FB337}" destId="{C0E53FDF-3D12-4550-B1F0-4797DF71C558}" srcOrd="4" destOrd="0" presId="urn:microsoft.com/office/officeart/2018/2/layout/IconVerticalSolidList"/>
    <dgm:cxn modelId="{C8690F4A-7083-4CC4-8BC8-4F56FA2D169E}" type="presParOf" srcId="{C0E53FDF-3D12-4550-B1F0-4797DF71C558}" destId="{8168045E-D87A-4070-9C97-A7312E67C71B}" srcOrd="0" destOrd="0" presId="urn:microsoft.com/office/officeart/2018/2/layout/IconVerticalSolidList"/>
    <dgm:cxn modelId="{D4512DE2-58B3-405A-B91F-137FB817CCB4}" type="presParOf" srcId="{C0E53FDF-3D12-4550-B1F0-4797DF71C558}" destId="{564BEEB4-DBF4-4582-B92D-02F961A3DC77}" srcOrd="1" destOrd="0" presId="urn:microsoft.com/office/officeart/2018/2/layout/IconVerticalSolidList"/>
    <dgm:cxn modelId="{BD49DBBC-64F2-4228-9A83-F4F1C4CB20FE}" type="presParOf" srcId="{C0E53FDF-3D12-4550-B1F0-4797DF71C558}" destId="{12348249-54CD-4F5A-B9DF-00CB0022AA4C}" srcOrd="2" destOrd="0" presId="urn:microsoft.com/office/officeart/2018/2/layout/IconVerticalSolidList"/>
    <dgm:cxn modelId="{8D19D1C1-74F9-469F-94B6-876FA0D910A0}" type="presParOf" srcId="{C0E53FDF-3D12-4550-B1F0-4797DF71C558}" destId="{E496E89D-02B5-41F9-8A13-EBD655B27AF7}" srcOrd="3" destOrd="0" presId="urn:microsoft.com/office/officeart/2018/2/layout/IconVerticalSolidList"/>
    <dgm:cxn modelId="{1362F7BC-E069-4968-A028-15EB50C4F67B}" type="presParOf" srcId="{D12F977D-4BE0-41A6-9790-623C705FB337}" destId="{2A085509-CB27-40BA-A0BA-F5F5AB15A32D}" srcOrd="5" destOrd="0" presId="urn:microsoft.com/office/officeart/2018/2/layout/IconVerticalSolidList"/>
    <dgm:cxn modelId="{EAFE9284-E822-4B5E-ADCD-4FEEB7E307F6}" type="presParOf" srcId="{D12F977D-4BE0-41A6-9790-623C705FB337}" destId="{437C6D0B-8601-459C-8BA5-1FD9D56BA9AA}" srcOrd="6" destOrd="0" presId="urn:microsoft.com/office/officeart/2018/2/layout/IconVerticalSolidList"/>
    <dgm:cxn modelId="{B6D51109-4B32-4838-9AC4-0923E756E243}" type="presParOf" srcId="{437C6D0B-8601-459C-8BA5-1FD9D56BA9AA}" destId="{DB2F7763-660F-4B77-A1DC-DA057BB12D77}" srcOrd="0" destOrd="0" presId="urn:microsoft.com/office/officeart/2018/2/layout/IconVerticalSolidList"/>
    <dgm:cxn modelId="{F86FB78E-03F8-49C3-AF25-EC11E86C498E}" type="presParOf" srcId="{437C6D0B-8601-459C-8BA5-1FD9D56BA9AA}" destId="{EFB24E83-E4AD-4E12-BB84-57AAEAEDE739}" srcOrd="1" destOrd="0" presId="urn:microsoft.com/office/officeart/2018/2/layout/IconVerticalSolidList"/>
    <dgm:cxn modelId="{42102CA8-251E-4AAC-BCF0-420F86D89F78}" type="presParOf" srcId="{437C6D0B-8601-459C-8BA5-1FD9D56BA9AA}" destId="{5B7747E3-CAE2-4FC8-986A-7E451C1BCBD5}" srcOrd="2" destOrd="0" presId="urn:microsoft.com/office/officeart/2018/2/layout/IconVerticalSolidList"/>
    <dgm:cxn modelId="{D2EF3616-D3B7-458A-A670-8AF2865BA67A}" type="presParOf" srcId="{437C6D0B-8601-459C-8BA5-1FD9D56BA9AA}" destId="{35D4448D-6066-4D97-80BE-541559E9FA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8B05FC-B587-4550-B458-F88518E0554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8F8E1F-AE0F-48D3-8501-CFC84223196A}">
      <dgm:prSet/>
      <dgm:spPr/>
      <dgm:t>
        <a:bodyPr/>
        <a:lstStyle/>
        <a:p>
          <a:r>
            <a:rPr lang="en-US"/>
            <a:t>As a part of data cleaning, unnecessary columns are removed.</a:t>
          </a:r>
        </a:p>
      </dgm:t>
    </dgm:pt>
    <dgm:pt modelId="{A00E0EBA-BBE1-40BE-BAEF-4FD7880D71FD}" type="parTrans" cxnId="{9E065AE9-1D40-4C0B-AD23-EA0503C6718A}">
      <dgm:prSet/>
      <dgm:spPr/>
      <dgm:t>
        <a:bodyPr/>
        <a:lstStyle/>
        <a:p>
          <a:endParaRPr lang="en-US"/>
        </a:p>
      </dgm:t>
    </dgm:pt>
    <dgm:pt modelId="{3663F6E8-BCE1-4A94-B163-A4CA91F1B893}" type="sibTrans" cxnId="{9E065AE9-1D40-4C0B-AD23-EA0503C6718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2CCFA6D-E85E-446B-93F8-F73512F2449F}">
      <dgm:prSet/>
      <dgm:spPr/>
      <dgm:t>
        <a:bodyPr/>
        <a:lstStyle/>
        <a:p>
          <a:r>
            <a:rPr lang="en-US"/>
            <a:t>We define the functions to clean data.</a:t>
          </a:r>
        </a:p>
      </dgm:t>
    </dgm:pt>
    <dgm:pt modelId="{842BECBA-53C8-4926-8C3C-47913EFFDF2A}" type="parTrans" cxnId="{11EB8BA1-EBDD-460E-975C-36DB604CAF0B}">
      <dgm:prSet/>
      <dgm:spPr/>
      <dgm:t>
        <a:bodyPr/>
        <a:lstStyle/>
        <a:p>
          <a:endParaRPr lang="en-US"/>
        </a:p>
      </dgm:t>
    </dgm:pt>
    <dgm:pt modelId="{180981BB-CCFF-4D0D-B5D1-F985005646A4}" type="sibTrans" cxnId="{11EB8BA1-EBDD-460E-975C-36DB604CAF0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CA11D33-DACE-48E6-B3BE-4F71D12008E1}">
      <dgm:prSet/>
      <dgm:spPr/>
      <dgm:t>
        <a:bodyPr/>
        <a:lstStyle/>
        <a:p>
          <a:r>
            <a:rPr lang="en-US"/>
            <a:t>Tweets are tokenized and lemmatized and the message is appended to “msg_list”.</a:t>
          </a:r>
        </a:p>
      </dgm:t>
    </dgm:pt>
    <dgm:pt modelId="{2122AFE5-2280-4B23-8C9B-7E1DDC1595DC}" type="parTrans" cxnId="{839869E2-84AC-4AFA-AEE8-CB54A5A5435F}">
      <dgm:prSet/>
      <dgm:spPr/>
      <dgm:t>
        <a:bodyPr/>
        <a:lstStyle/>
        <a:p>
          <a:endParaRPr lang="en-US"/>
        </a:p>
      </dgm:t>
    </dgm:pt>
    <dgm:pt modelId="{FCBF802B-29BC-4890-A2B1-27B0D0162178}" type="sibTrans" cxnId="{839869E2-84AC-4AFA-AEE8-CB54A5A5435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0E113AE-029C-48BD-BA14-D322F52C1EF3}" type="pres">
      <dgm:prSet presAssocID="{D88B05FC-B587-4550-B458-F88518E05549}" presName="Name0" presStyleCnt="0">
        <dgm:presLayoutVars>
          <dgm:animLvl val="lvl"/>
          <dgm:resizeHandles val="exact"/>
        </dgm:presLayoutVars>
      </dgm:prSet>
      <dgm:spPr/>
    </dgm:pt>
    <dgm:pt modelId="{F79952BB-892C-4160-A7C4-E7DB2EA7568E}" type="pres">
      <dgm:prSet presAssocID="{AF8F8E1F-AE0F-48D3-8501-CFC84223196A}" presName="compositeNode" presStyleCnt="0">
        <dgm:presLayoutVars>
          <dgm:bulletEnabled val="1"/>
        </dgm:presLayoutVars>
      </dgm:prSet>
      <dgm:spPr/>
    </dgm:pt>
    <dgm:pt modelId="{5FE0C63A-837B-4695-972E-DC7B2AABF1DB}" type="pres">
      <dgm:prSet presAssocID="{AF8F8E1F-AE0F-48D3-8501-CFC84223196A}" presName="bgRect" presStyleLbl="bgAccFollowNode1" presStyleIdx="0" presStyleCnt="3"/>
      <dgm:spPr/>
    </dgm:pt>
    <dgm:pt modelId="{B4A1BECE-8505-4DDA-BE79-A00DACEAF64D}" type="pres">
      <dgm:prSet presAssocID="{3663F6E8-BCE1-4A94-B163-A4CA91F1B89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D679314-DB2E-4D0B-9BF0-CA2F085A35FC}" type="pres">
      <dgm:prSet presAssocID="{AF8F8E1F-AE0F-48D3-8501-CFC84223196A}" presName="bottomLine" presStyleLbl="alignNode1" presStyleIdx="1" presStyleCnt="6">
        <dgm:presLayoutVars/>
      </dgm:prSet>
      <dgm:spPr/>
    </dgm:pt>
    <dgm:pt modelId="{049197E3-1FB6-4B97-B934-BD8A8E13528C}" type="pres">
      <dgm:prSet presAssocID="{AF8F8E1F-AE0F-48D3-8501-CFC84223196A}" presName="nodeText" presStyleLbl="bgAccFollowNode1" presStyleIdx="0" presStyleCnt="3">
        <dgm:presLayoutVars>
          <dgm:bulletEnabled val="1"/>
        </dgm:presLayoutVars>
      </dgm:prSet>
      <dgm:spPr/>
    </dgm:pt>
    <dgm:pt modelId="{03480EF6-2A9D-46D2-A0F5-595BC3204A1A}" type="pres">
      <dgm:prSet presAssocID="{3663F6E8-BCE1-4A94-B163-A4CA91F1B893}" presName="sibTrans" presStyleCnt="0"/>
      <dgm:spPr/>
    </dgm:pt>
    <dgm:pt modelId="{07E7CDBA-B660-49A4-ADDF-706EAC2D2921}" type="pres">
      <dgm:prSet presAssocID="{B2CCFA6D-E85E-446B-93F8-F73512F2449F}" presName="compositeNode" presStyleCnt="0">
        <dgm:presLayoutVars>
          <dgm:bulletEnabled val="1"/>
        </dgm:presLayoutVars>
      </dgm:prSet>
      <dgm:spPr/>
    </dgm:pt>
    <dgm:pt modelId="{6345702A-363D-4727-AE24-372B7FD4399A}" type="pres">
      <dgm:prSet presAssocID="{B2CCFA6D-E85E-446B-93F8-F73512F2449F}" presName="bgRect" presStyleLbl="bgAccFollowNode1" presStyleIdx="1" presStyleCnt="3"/>
      <dgm:spPr/>
    </dgm:pt>
    <dgm:pt modelId="{8924D0D1-36EF-4AD6-84CA-9CDD21CC148A}" type="pres">
      <dgm:prSet presAssocID="{180981BB-CCFF-4D0D-B5D1-F985005646A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CDBC9A2-F6EE-46C3-84DB-7FD7D4925DD0}" type="pres">
      <dgm:prSet presAssocID="{B2CCFA6D-E85E-446B-93F8-F73512F2449F}" presName="bottomLine" presStyleLbl="alignNode1" presStyleIdx="3" presStyleCnt="6">
        <dgm:presLayoutVars/>
      </dgm:prSet>
      <dgm:spPr/>
    </dgm:pt>
    <dgm:pt modelId="{EBAC8B91-5DC8-48AE-8F4C-0E6C0B933C32}" type="pres">
      <dgm:prSet presAssocID="{B2CCFA6D-E85E-446B-93F8-F73512F2449F}" presName="nodeText" presStyleLbl="bgAccFollowNode1" presStyleIdx="1" presStyleCnt="3">
        <dgm:presLayoutVars>
          <dgm:bulletEnabled val="1"/>
        </dgm:presLayoutVars>
      </dgm:prSet>
      <dgm:spPr/>
    </dgm:pt>
    <dgm:pt modelId="{63CA9E71-36B8-4581-B893-7B414BBB04D0}" type="pres">
      <dgm:prSet presAssocID="{180981BB-CCFF-4D0D-B5D1-F985005646A4}" presName="sibTrans" presStyleCnt="0"/>
      <dgm:spPr/>
    </dgm:pt>
    <dgm:pt modelId="{774FE918-DE70-4801-862A-E639CF81117C}" type="pres">
      <dgm:prSet presAssocID="{7CA11D33-DACE-48E6-B3BE-4F71D12008E1}" presName="compositeNode" presStyleCnt="0">
        <dgm:presLayoutVars>
          <dgm:bulletEnabled val="1"/>
        </dgm:presLayoutVars>
      </dgm:prSet>
      <dgm:spPr/>
    </dgm:pt>
    <dgm:pt modelId="{97773595-EB90-4920-8264-721E685D359B}" type="pres">
      <dgm:prSet presAssocID="{7CA11D33-DACE-48E6-B3BE-4F71D12008E1}" presName="bgRect" presStyleLbl="bgAccFollowNode1" presStyleIdx="2" presStyleCnt="3"/>
      <dgm:spPr/>
    </dgm:pt>
    <dgm:pt modelId="{4DBAE6E0-1659-4AFA-BF45-4F3BFA25F224}" type="pres">
      <dgm:prSet presAssocID="{FCBF802B-29BC-4890-A2B1-27B0D016217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A87ADFD-DB2A-4C3C-98FD-AAD531B4A243}" type="pres">
      <dgm:prSet presAssocID="{7CA11D33-DACE-48E6-B3BE-4F71D12008E1}" presName="bottomLine" presStyleLbl="alignNode1" presStyleIdx="5" presStyleCnt="6">
        <dgm:presLayoutVars/>
      </dgm:prSet>
      <dgm:spPr/>
    </dgm:pt>
    <dgm:pt modelId="{52A727E0-3E73-4B41-9358-EFFD47F5D88C}" type="pres">
      <dgm:prSet presAssocID="{7CA11D33-DACE-48E6-B3BE-4F71D12008E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467F2C-7766-4622-8AC5-C8EC83DB13C0}" type="presOf" srcId="{3663F6E8-BCE1-4A94-B163-A4CA91F1B893}" destId="{B4A1BECE-8505-4DDA-BE79-A00DACEAF64D}" srcOrd="0" destOrd="0" presId="urn:microsoft.com/office/officeart/2016/7/layout/BasicLinearProcessNumbered"/>
    <dgm:cxn modelId="{F06E5F54-E7D1-488A-9F72-709B1FABDBC5}" type="presOf" srcId="{AF8F8E1F-AE0F-48D3-8501-CFC84223196A}" destId="{049197E3-1FB6-4B97-B934-BD8A8E13528C}" srcOrd="1" destOrd="0" presId="urn:microsoft.com/office/officeart/2016/7/layout/BasicLinearProcessNumbered"/>
    <dgm:cxn modelId="{64D71077-81E3-4A6A-B792-C41479AC5312}" type="presOf" srcId="{7CA11D33-DACE-48E6-B3BE-4F71D12008E1}" destId="{97773595-EB90-4920-8264-721E685D359B}" srcOrd="0" destOrd="0" presId="urn:microsoft.com/office/officeart/2016/7/layout/BasicLinearProcessNumbered"/>
    <dgm:cxn modelId="{11EB8BA1-EBDD-460E-975C-36DB604CAF0B}" srcId="{D88B05FC-B587-4550-B458-F88518E05549}" destId="{B2CCFA6D-E85E-446B-93F8-F73512F2449F}" srcOrd="1" destOrd="0" parTransId="{842BECBA-53C8-4926-8C3C-47913EFFDF2A}" sibTransId="{180981BB-CCFF-4D0D-B5D1-F985005646A4}"/>
    <dgm:cxn modelId="{888348A3-ADDE-4BEE-AC9C-E47792097E1B}" type="presOf" srcId="{AF8F8E1F-AE0F-48D3-8501-CFC84223196A}" destId="{5FE0C63A-837B-4695-972E-DC7B2AABF1DB}" srcOrd="0" destOrd="0" presId="urn:microsoft.com/office/officeart/2016/7/layout/BasicLinearProcessNumbered"/>
    <dgm:cxn modelId="{3B4137BA-8209-436E-B865-0A4477F39192}" type="presOf" srcId="{180981BB-CCFF-4D0D-B5D1-F985005646A4}" destId="{8924D0D1-36EF-4AD6-84CA-9CDD21CC148A}" srcOrd="0" destOrd="0" presId="urn:microsoft.com/office/officeart/2016/7/layout/BasicLinearProcessNumbered"/>
    <dgm:cxn modelId="{D6C6FFD2-F91C-4C45-B9B0-EDAFDC01F501}" type="presOf" srcId="{B2CCFA6D-E85E-446B-93F8-F73512F2449F}" destId="{6345702A-363D-4727-AE24-372B7FD4399A}" srcOrd="0" destOrd="0" presId="urn:microsoft.com/office/officeart/2016/7/layout/BasicLinearProcessNumbered"/>
    <dgm:cxn modelId="{680F74DE-2AA0-4608-826B-C6488449C894}" type="presOf" srcId="{7CA11D33-DACE-48E6-B3BE-4F71D12008E1}" destId="{52A727E0-3E73-4B41-9358-EFFD47F5D88C}" srcOrd="1" destOrd="0" presId="urn:microsoft.com/office/officeart/2016/7/layout/BasicLinearProcessNumbered"/>
    <dgm:cxn modelId="{839869E2-84AC-4AFA-AEE8-CB54A5A5435F}" srcId="{D88B05FC-B587-4550-B458-F88518E05549}" destId="{7CA11D33-DACE-48E6-B3BE-4F71D12008E1}" srcOrd="2" destOrd="0" parTransId="{2122AFE5-2280-4B23-8C9B-7E1DDC1595DC}" sibTransId="{FCBF802B-29BC-4890-A2B1-27B0D0162178}"/>
    <dgm:cxn modelId="{D0141BE7-CA94-4422-972E-D8136FF9A8EB}" type="presOf" srcId="{FCBF802B-29BC-4890-A2B1-27B0D0162178}" destId="{4DBAE6E0-1659-4AFA-BF45-4F3BFA25F224}" srcOrd="0" destOrd="0" presId="urn:microsoft.com/office/officeart/2016/7/layout/BasicLinearProcessNumbered"/>
    <dgm:cxn modelId="{9E065AE9-1D40-4C0B-AD23-EA0503C6718A}" srcId="{D88B05FC-B587-4550-B458-F88518E05549}" destId="{AF8F8E1F-AE0F-48D3-8501-CFC84223196A}" srcOrd="0" destOrd="0" parTransId="{A00E0EBA-BBE1-40BE-BAEF-4FD7880D71FD}" sibTransId="{3663F6E8-BCE1-4A94-B163-A4CA91F1B893}"/>
    <dgm:cxn modelId="{D4C6E5F5-ABBF-423D-A2A3-D98B91DC8B23}" type="presOf" srcId="{D88B05FC-B587-4550-B458-F88518E05549}" destId="{80E113AE-029C-48BD-BA14-D322F52C1EF3}" srcOrd="0" destOrd="0" presId="urn:microsoft.com/office/officeart/2016/7/layout/BasicLinearProcessNumbered"/>
    <dgm:cxn modelId="{21CEF6FD-3D75-4A06-9630-86AD843A77C2}" type="presOf" srcId="{B2CCFA6D-E85E-446B-93F8-F73512F2449F}" destId="{EBAC8B91-5DC8-48AE-8F4C-0E6C0B933C32}" srcOrd="1" destOrd="0" presId="urn:microsoft.com/office/officeart/2016/7/layout/BasicLinearProcessNumbered"/>
    <dgm:cxn modelId="{16ED382D-C6C0-4631-BA62-D9710E314EEA}" type="presParOf" srcId="{80E113AE-029C-48BD-BA14-D322F52C1EF3}" destId="{F79952BB-892C-4160-A7C4-E7DB2EA7568E}" srcOrd="0" destOrd="0" presId="urn:microsoft.com/office/officeart/2016/7/layout/BasicLinearProcessNumbered"/>
    <dgm:cxn modelId="{3F7A01AE-C297-4064-9E95-022C41065C1B}" type="presParOf" srcId="{F79952BB-892C-4160-A7C4-E7DB2EA7568E}" destId="{5FE0C63A-837B-4695-972E-DC7B2AABF1DB}" srcOrd="0" destOrd="0" presId="urn:microsoft.com/office/officeart/2016/7/layout/BasicLinearProcessNumbered"/>
    <dgm:cxn modelId="{689BD21F-2EA0-41D3-970B-15AA4373E739}" type="presParOf" srcId="{F79952BB-892C-4160-A7C4-E7DB2EA7568E}" destId="{B4A1BECE-8505-4DDA-BE79-A00DACEAF64D}" srcOrd="1" destOrd="0" presId="urn:microsoft.com/office/officeart/2016/7/layout/BasicLinearProcessNumbered"/>
    <dgm:cxn modelId="{2746DE1D-A77E-47B7-9B54-A02ACC18D3F3}" type="presParOf" srcId="{F79952BB-892C-4160-A7C4-E7DB2EA7568E}" destId="{FD679314-DB2E-4D0B-9BF0-CA2F085A35FC}" srcOrd="2" destOrd="0" presId="urn:microsoft.com/office/officeart/2016/7/layout/BasicLinearProcessNumbered"/>
    <dgm:cxn modelId="{DDC25FBA-A63D-48BB-926D-614EAD800C13}" type="presParOf" srcId="{F79952BB-892C-4160-A7C4-E7DB2EA7568E}" destId="{049197E3-1FB6-4B97-B934-BD8A8E13528C}" srcOrd="3" destOrd="0" presId="urn:microsoft.com/office/officeart/2016/7/layout/BasicLinearProcessNumbered"/>
    <dgm:cxn modelId="{10144745-288B-4BCA-8C97-479D2272174E}" type="presParOf" srcId="{80E113AE-029C-48BD-BA14-D322F52C1EF3}" destId="{03480EF6-2A9D-46D2-A0F5-595BC3204A1A}" srcOrd="1" destOrd="0" presId="urn:microsoft.com/office/officeart/2016/7/layout/BasicLinearProcessNumbered"/>
    <dgm:cxn modelId="{CA6AD1C3-C8F4-43F2-9E6A-02191B1A020F}" type="presParOf" srcId="{80E113AE-029C-48BD-BA14-D322F52C1EF3}" destId="{07E7CDBA-B660-49A4-ADDF-706EAC2D2921}" srcOrd="2" destOrd="0" presId="urn:microsoft.com/office/officeart/2016/7/layout/BasicLinearProcessNumbered"/>
    <dgm:cxn modelId="{2DC1479D-023D-494E-B7A2-65ABD4F9C217}" type="presParOf" srcId="{07E7CDBA-B660-49A4-ADDF-706EAC2D2921}" destId="{6345702A-363D-4727-AE24-372B7FD4399A}" srcOrd="0" destOrd="0" presId="urn:microsoft.com/office/officeart/2016/7/layout/BasicLinearProcessNumbered"/>
    <dgm:cxn modelId="{2F6AE681-6AFE-4E5E-8014-1A6240D5C3D3}" type="presParOf" srcId="{07E7CDBA-B660-49A4-ADDF-706EAC2D2921}" destId="{8924D0D1-36EF-4AD6-84CA-9CDD21CC148A}" srcOrd="1" destOrd="0" presId="urn:microsoft.com/office/officeart/2016/7/layout/BasicLinearProcessNumbered"/>
    <dgm:cxn modelId="{A0E8B9D5-81E6-4385-B4E1-86AE89A76E23}" type="presParOf" srcId="{07E7CDBA-B660-49A4-ADDF-706EAC2D2921}" destId="{8CDBC9A2-F6EE-46C3-84DB-7FD7D4925DD0}" srcOrd="2" destOrd="0" presId="urn:microsoft.com/office/officeart/2016/7/layout/BasicLinearProcessNumbered"/>
    <dgm:cxn modelId="{0457E70A-17B2-4C28-83FB-A1C2DA8CCDA9}" type="presParOf" srcId="{07E7CDBA-B660-49A4-ADDF-706EAC2D2921}" destId="{EBAC8B91-5DC8-48AE-8F4C-0E6C0B933C32}" srcOrd="3" destOrd="0" presId="urn:microsoft.com/office/officeart/2016/7/layout/BasicLinearProcessNumbered"/>
    <dgm:cxn modelId="{4BF67C56-2A19-4A39-8062-31C61B1F9EEC}" type="presParOf" srcId="{80E113AE-029C-48BD-BA14-D322F52C1EF3}" destId="{63CA9E71-36B8-4581-B893-7B414BBB04D0}" srcOrd="3" destOrd="0" presId="urn:microsoft.com/office/officeart/2016/7/layout/BasicLinearProcessNumbered"/>
    <dgm:cxn modelId="{84317000-D9BC-4D08-B6D2-24C50A1F4B9B}" type="presParOf" srcId="{80E113AE-029C-48BD-BA14-D322F52C1EF3}" destId="{774FE918-DE70-4801-862A-E639CF81117C}" srcOrd="4" destOrd="0" presId="urn:microsoft.com/office/officeart/2016/7/layout/BasicLinearProcessNumbered"/>
    <dgm:cxn modelId="{AB7374C1-59F3-405F-9310-165A7A13B23A}" type="presParOf" srcId="{774FE918-DE70-4801-862A-E639CF81117C}" destId="{97773595-EB90-4920-8264-721E685D359B}" srcOrd="0" destOrd="0" presId="urn:microsoft.com/office/officeart/2016/7/layout/BasicLinearProcessNumbered"/>
    <dgm:cxn modelId="{26C4D61C-0535-40BF-ABD3-98CE57F4D90B}" type="presParOf" srcId="{774FE918-DE70-4801-862A-E639CF81117C}" destId="{4DBAE6E0-1659-4AFA-BF45-4F3BFA25F224}" srcOrd="1" destOrd="0" presId="urn:microsoft.com/office/officeart/2016/7/layout/BasicLinearProcessNumbered"/>
    <dgm:cxn modelId="{19717B3A-1559-4FAA-B90E-BD907ECAF6D8}" type="presParOf" srcId="{774FE918-DE70-4801-862A-E639CF81117C}" destId="{EA87ADFD-DB2A-4C3C-98FD-AAD531B4A243}" srcOrd="2" destOrd="0" presId="urn:microsoft.com/office/officeart/2016/7/layout/BasicLinearProcessNumbered"/>
    <dgm:cxn modelId="{4E465D19-7256-410C-B7BD-072886CE7F3F}" type="presParOf" srcId="{774FE918-DE70-4801-862A-E639CF81117C}" destId="{52A727E0-3E73-4B41-9358-EFFD47F5D88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BC5B9-C390-48A0-9722-DC400B7E0C1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89F1B-3D36-4618-9F20-B40E441F91D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1F500-DF97-49F8-835C-F4D839897AB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Using sentiment analysis, we apply different models in order to recognize the best performing model.</a:t>
          </a:r>
        </a:p>
      </dsp:txBody>
      <dsp:txXfrm>
        <a:off x="1941716" y="718"/>
        <a:ext cx="4571887" cy="1681139"/>
      </dsp:txXfrm>
    </dsp:sp>
    <dsp:sp modelId="{CA08C1A7-551A-4815-AF6D-AB13141AAE5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A3724-DD15-4845-BDC5-1CC27903C6F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2F2F8-F251-469B-B150-2E05CFD9343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tweets are categorized into positive, negative and neutral sentiments.</a:t>
          </a:r>
        </a:p>
      </dsp:txBody>
      <dsp:txXfrm>
        <a:off x="1941716" y="2102143"/>
        <a:ext cx="4571887" cy="1681139"/>
      </dsp:txXfrm>
    </dsp:sp>
    <dsp:sp modelId="{FC29AB3F-38B8-4BDA-A643-C263A39CE7E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086DA-56EB-4CC6-899C-39202868E74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3CE80-259F-4A6A-85B1-5D3F5F3F6C1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visualize the sentiments for different U.S Airlines.</a:t>
          </a:r>
          <a:r>
            <a:rPr lang="zh-TW" sz="2100" kern="1200"/>
            <a:t>  </a:t>
          </a:r>
          <a:endParaRPr lang="en-US" sz="21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2ED61-2525-4644-B0F9-A334D4A3188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5579D7-EC2F-4192-A0E1-4E496A881C0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3D62EE-3B63-4B43-B54B-754CCB57F7C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Dataset contains 14640 tweets from 7700 users  which were analyzed.</a:t>
          </a:r>
        </a:p>
      </dsp:txBody>
      <dsp:txXfrm>
        <a:off x="1429899" y="2442"/>
        <a:ext cx="5083704" cy="1238008"/>
      </dsp:txXfrm>
    </dsp:sp>
    <dsp:sp modelId="{6AEC840F-D570-4AF3-8F39-7E3024AED15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A6E690-7B42-4E0E-9782-0A8B766285E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38DE96-4972-45AD-802F-950B4DA652E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contributors were asked to first classify positive, negative, and neutral tweets which determines the sentiment of the tweet.</a:t>
          </a:r>
        </a:p>
      </dsp:txBody>
      <dsp:txXfrm>
        <a:off x="1429899" y="1549953"/>
        <a:ext cx="5083704" cy="1238008"/>
      </dsp:txXfrm>
    </dsp:sp>
    <dsp:sp modelId="{8168045E-D87A-4070-9C97-A7312E67C71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4BEEB4-DBF4-4582-B92D-02F961A3DC7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96E89D-02B5-41F9-8A13-EBD655B27AF7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Six different airlines data is integrated into the dataset.</a:t>
          </a:r>
        </a:p>
      </dsp:txBody>
      <dsp:txXfrm>
        <a:off x="1429899" y="3097464"/>
        <a:ext cx="5083704" cy="1238008"/>
      </dsp:txXfrm>
    </dsp:sp>
    <dsp:sp modelId="{DB2F7763-660F-4B77-A1DC-DA057BB12D7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B24E83-E4AD-4E12-BB84-57AAEAEDE73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D4448D-6066-4D97-80BE-541559E9FA7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Variables such as text, airline_sentiment are considered as base parameters.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0C63A-837B-4695-972E-DC7B2AABF1DB}">
      <dsp:nvSpPr>
        <dsp:cNvPr id="0" name=""/>
        <dsp:cNvSpPr/>
      </dsp:nvSpPr>
      <dsp:spPr>
        <a:xfrm>
          <a:off x="0" y="0"/>
          <a:ext cx="3286125" cy="34575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 a part of data cleaning, unnecessary columns are removed.</a:t>
          </a:r>
        </a:p>
      </dsp:txBody>
      <dsp:txXfrm>
        <a:off x="0" y="1313878"/>
        <a:ext cx="3286125" cy="2074545"/>
      </dsp:txXfrm>
    </dsp:sp>
    <dsp:sp modelId="{B4A1BECE-8505-4DDA-BE79-A00DACEAF64D}">
      <dsp:nvSpPr>
        <dsp:cNvPr id="0" name=""/>
        <dsp:cNvSpPr/>
      </dsp:nvSpPr>
      <dsp:spPr>
        <a:xfrm>
          <a:off x="1124426" y="345757"/>
          <a:ext cx="1037272" cy="10372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870" tIns="12700" rIns="80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76331" y="497662"/>
        <a:ext cx="733462" cy="733462"/>
      </dsp:txXfrm>
    </dsp:sp>
    <dsp:sp modelId="{FD679314-DB2E-4D0B-9BF0-CA2F085A35FC}">
      <dsp:nvSpPr>
        <dsp:cNvPr id="0" name=""/>
        <dsp:cNvSpPr/>
      </dsp:nvSpPr>
      <dsp:spPr>
        <a:xfrm>
          <a:off x="0" y="3457503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45702A-363D-4727-AE24-372B7FD4399A}">
      <dsp:nvSpPr>
        <dsp:cNvPr id="0" name=""/>
        <dsp:cNvSpPr/>
      </dsp:nvSpPr>
      <dsp:spPr>
        <a:xfrm>
          <a:off x="3614737" y="0"/>
          <a:ext cx="3286125" cy="34575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define the functions to clean data.</a:t>
          </a:r>
        </a:p>
      </dsp:txBody>
      <dsp:txXfrm>
        <a:off x="3614737" y="1313878"/>
        <a:ext cx="3286125" cy="2074545"/>
      </dsp:txXfrm>
    </dsp:sp>
    <dsp:sp modelId="{8924D0D1-36EF-4AD6-84CA-9CDD21CC148A}">
      <dsp:nvSpPr>
        <dsp:cNvPr id="0" name=""/>
        <dsp:cNvSpPr/>
      </dsp:nvSpPr>
      <dsp:spPr>
        <a:xfrm>
          <a:off x="4739163" y="345757"/>
          <a:ext cx="1037272" cy="10372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870" tIns="12700" rIns="80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91068" y="497662"/>
        <a:ext cx="733462" cy="733462"/>
      </dsp:txXfrm>
    </dsp:sp>
    <dsp:sp modelId="{8CDBC9A2-F6EE-46C3-84DB-7FD7D4925DD0}">
      <dsp:nvSpPr>
        <dsp:cNvPr id="0" name=""/>
        <dsp:cNvSpPr/>
      </dsp:nvSpPr>
      <dsp:spPr>
        <a:xfrm>
          <a:off x="3614737" y="3457503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773595-EB90-4920-8264-721E685D359B}">
      <dsp:nvSpPr>
        <dsp:cNvPr id="0" name=""/>
        <dsp:cNvSpPr/>
      </dsp:nvSpPr>
      <dsp:spPr>
        <a:xfrm>
          <a:off x="7229475" y="0"/>
          <a:ext cx="3286125" cy="34575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Tweets are tokenized and lemmatized and the message is appended to “msg_list”.</a:t>
          </a:r>
        </a:p>
      </dsp:txBody>
      <dsp:txXfrm>
        <a:off x="7229475" y="1313878"/>
        <a:ext cx="3286125" cy="2074545"/>
      </dsp:txXfrm>
    </dsp:sp>
    <dsp:sp modelId="{4DBAE6E0-1659-4AFA-BF45-4F3BFA25F224}">
      <dsp:nvSpPr>
        <dsp:cNvPr id="0" name=""/>
        <dsp:cNvSpPr/>
      </dsp:nvSpPr>
      <dsp:spPr>
        <a:xfrm>
          <a:off x="8353901" y="345757"/>
          <a:ext cx="1037272" cy="10372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870" tIns="12700" rIns="80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505806" y="497662"/>
        <a:ext cx="733462" cy="733462"/>
      </dsp:txXfrm>
    </dsp:sp>
    <dsp:sp modelId="{EA87ADFD-DB2A-4C3C-98FD-AAD531B4A243}">
      <dsp:nvSpPr>
        <dsp:cNvPr id="0" name=""/>
        <dsp:cNvSpPr/>
      </dsp:nvSpPr>
      <dsp:spPr>
        <a:xfrm>
          <a:off x="7229475" y="3457503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1FE59-B5F8-4E37-9DC7-555C60431AF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2C49A-698D-47B9-8418-B5CB216C7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9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2C49A-698D-47B9-8418-B5CB216C71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1B29-2D9F-F24E-B3A2-69A261A45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F8BFE-E8EE-DA4F-ABA6-5F1DD74F3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ACB74-2406-C24D-94EE-C884C259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7C1-0628-F14A-8DB4-E80111E1B9D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D2BA-4400-C74B-BF43-640EDE0C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987C-6273-C84F-B9E9-DDA00E74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A4C1-F368-BC4C-9707-92CC1718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5ABD-82D3-FF45-B31D-06216788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DB35-AE23-6649-84B3-3A6FE5F41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2852-9C25-874C-AE8F-EC7003A8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7C1-0628-F14A-8DB4-E80111E1B9D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9B623-1220-FB42-8A87-3AB5D76E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04C7-7337-414F-BDD6-A2A21E33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A4C1-F368-BC4C-9707-92CC1718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CA8F4-2CD7-9146-AEB1-DF291E915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71E14-5518-7B47-B6C8-ED8D935B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0A9F-0D20-8D40-9746-1598F6F1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7C1-0628-F14A-8DB4-E80111E1B9D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97345-1FC1-5B43-ADEE-81BF881E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3C70-F9DD-2144-A3D6-11C665D3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A4C1-F368-BC4C-9707-92CC1718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CFFE-C679-BB49-AC8B-65DC7943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EA04-16D8-FD48-BA28-0564ACD4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91A6-0666-E848-A4B6-53C01377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7C1-0628-F14A-8DB4-E80111E1B9D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A4E4-CA27-8B4C-A3F7-5D2DE7AD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2B48-D092-B244-8912-3CDBE866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A4C1-F368-BC4C-9707-92CC1718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FC89-BFB2-B043-8435-BC7FA8D6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6A99B-5E8A-B043-BA2D-4FB48627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2C6E-E8F2-294D-B88C-534B614E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7C1-0628-F14A-8DB4-E80111E1B9D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544E-726C-2649-9586-988AD8E9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75FA-CEE8-4749-927E-0F7B039D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A4C1-F368-BC4C-9707-92CC1718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7660-074B-1242-84E2-8AB96D5C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3777-EBC7-E54E-90A2-2BE8E4913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1C155-54E1-EE4F-877E-6DB387D98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2CCE3-7B6E-3F43-81DB-E299E66B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7C1-0628-F14A-8DB4-E80111E1B9D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89350-BAA2-CF4F-BE6C-E9DA9025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52482-5975-224D-88BE-803379C3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A4C1-F368-BC4C-9707-92CC1718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3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8778-8AF8-0342-AE57-A2F805BF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59E97-2576-B344-88B1-A9AA0D69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28385-2073-0C43-86FA-CDC54A632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7BC54-542B-4943-BB86-1BC794591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48DFE-11FA-2247-9259-238A95F0C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BDF06-35D9-EE46-97F0-74131F8D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7C1-0628-F14A-8DB4-E80111E1B9D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DB635-7A39-B34F-8458-CAB10534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80F18-788B-964F-A4C6-50028F41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A4C1-F368-BC4C-9707-92CC1718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3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3687-48D9-4B43-AABE-566AE7BD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94CD1-5B7D-0C4D-B766-4EEAC741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7C1-0628-F14A-8DB4-E80111E1B9D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8E23B-21E8-1D4B-9F7E-B7953DC8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EA48E-36DC-A840-BD26-EC61C313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A4C1-F368-BC4C-9707-92CC1718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EC3C8-C6F1-8D4E-83EC-942E8974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7C1-0628-F14A-8DB4-E80111E1B9D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998C1-E807-E049-8B0E-4C3F8541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D3A9C-4765-9B46-99F1-95CAC142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A4C1-F368-BC4C-9707-92CC1718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CC08-17A9-7C4D-B5D8-8A968A87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9C46-3FDD-9047-856C-F377EE8E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054B-5202-6746-BA19-19BC88C3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39CE8-F48C-6146-8E24-C118AE6F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7C1-0628-F14A-8DB4-E80111E1B9D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73091-B179-6241-BB6D-BBC032AB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EB355-3108-CE4D-99B9-84C9330B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A4C1-F368-BC4C-9707-92CC1718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8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5C7E-ADF2-E84C-8D6A-6E2CE8BB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392A4-FC83-BC4B-8804-D05EA6F13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D079F-C4A3-844D-929D-927C6CFF4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042D-60F4-4848-AEAC-0536FB8A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7C1-0628-F14A-8DB4-E80111E1B9D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96337-8A31-DF4A-9707-F36EE315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4B9F0-DE6C-2F42-939B-55EE8342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A4C1-F368-BC4C-9707-92CC1718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6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FD11C-E594-2444-883E-C96C7CFF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66907-3340-4F4C-995D-AE4F293C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2483-538E-184D-8BE7-1C1A0C18E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37C1-0628-F14A-8DB4-E80111E1B9D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2CDF-EA97-4644-8D80-312F61A40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E44D-7A27-D748-AC70-AA6BFA5D0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A4C1-F368-BC4C-9707-92CC1718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7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roportionality_(mathematics)" TargetMode="External"/><Relationship Id="rId4" Type="http://schemas.openxmlformats.org/officeDocument/2006/relationships/hyperlink" Target="https://en.wikipedia.org/wiki/Text_corpu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27CE-2590-B34E-AF15-E07F0FB15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0" y="1573586"/>
            <a:ext cx="1025042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4400" b="1" dirty="0"/>
              <a:t> Sentiment Analysis on U.S. Airline Dataset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F553A-1B31-2445-A5FE-3CC09F053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3060016"/>
            <a:ext cx="6367929" cy="310710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300" dirty="0"/>
          </a:p>
          <a:p>
            <a:pPr algn="l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Meena Rapaka</a:t>
            </a:r>
          </a:p>
          <a:p>
            <a:pPr algn="l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 Naga Lakshmi Karamsetty</a:t>
            </a:r>
          </a:p>
          <a:p>
            <a:pPr algn="l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Ying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300" dirty="0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A271080B-F0C0-4EE2-85BF-B0F1250ED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4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C6EC-5AD0-8D40-806A-DAE08D6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80" y="1280160"/>
            <a:ext cx="9393915" cy="1071827"/>
          </a:xfrm>
        </p:spPr>
        <p:txBody>
          <a:bodyPr>
            <a:normAutofit/>
          </a:bodyPr>
          <a:lstStyle/>
          <a:p>
            <a:r>
              <a:rPr lang="en-US" b="1" dirty="0"/>
              <a:t>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EF22-57BF-2B46-9C60-D028D62F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80" y="2351987"/>
            <a:ext cx="6337449" cy="3146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Here we build the predictive models on the dataset using the two-feature set – TF-IDF and Bag of Words.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K nearest neighbor (KNN)</a:t>
            </a:r>
          </a:p>
          <a:p>
            <a:r>
              <a:rPr lang="en-US" sz="1700" dirty="0"/>
              <a:t>Support Vector Machine (SVM)</a:t>
            </a:r>
          </a:p>
          <a:p>
            <a:r>
              <a:rPr lang="en-US" sz="1700" dirty="0"/>
              <a:t>Decision Trees</a:t>
            </a:r>
          </a:p>
          <a:p>
            <a:r>
              <a:rPr lang="en-US" sz="1700" dirty="0"/>
              <a:t>Random Forest</a:t>
            </a:r>
          </a:p>
          <a:p>
            <a:r>
              <a:rPr lang="en-US" sz="1700" dirty="0"/>
              <a:t>Logistic Regression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9E55C62A-D230-4CB7-9651-FCAF81241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6027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8DCF6-0FCD-4D4A-B720-DFE0375D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rgbClr val="FFFFFF"/>
                </a:solidFill>
              </a:rPr>
              <a:t>K-Nearest</a:t>
            </a:r>
            <a:r>
              <a:rPr lang="zh-TW" altLang="en-US">
                <a:solidFill>
                  <a:srgbClr val="FFFFFF"/>
                </a:solidFill>
              </a:rPr>
              <a:t> </a:t>
            </a:r>
            <a:r>
              <a:rPr lang="en-US" altLang="zh-TW" b="1">
                <a:solidFill>
                  <a:srgbClr val="FFFFFF"/>
                </a:solidFill>
              </a:rPr>
              <a:t>Neighbor</a:t>
            </a:r>
            <a:r>
              <a:rPr lang="zh-TW" altLang="en-US" b="1">
                <a:solidFill>
                  <a:srgbClr val="FFFFFF"/>
                </a:solidFill>
              </a:rPr>
              <a:t> 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6FA9-8303-D341-9E63-18108A60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rgbClr val="FFFFFF"/>
                </a:solidFill>
              </a:rPr>
              <a:t>The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data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points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are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separated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into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several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classes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to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predict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the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classification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of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a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new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data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point.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endParaRPr lang="en-US" altLang="zh-TW" sz="2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zh-TW" sz="2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10E245-9189-4FB5-ADE2-063EEBD6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1" y="3429000"/>
            <a:ext cx="4795520" cy="74410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3F9813-6560-46DD-A8D5-EC6ECD3EB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1" y="5419392"/>
            <a:ext cx="5152506" cy="7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3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42803-4AC1-F04B-847A-F3E9E44B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 b="1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A9DC-206E-E74C-A458-74DC859B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2000" dirty="0"/>
              <a:t> A discriminative classifier formally defined by a separating hyperplane. In other words, given labeled training data (supervised learning), the algorithm outputs an optimal hyperplane which categorizes new examples.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In two-dimensional space this hyperplane is a line dividing a plane in two parts where in each class lay in either side.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8F505C-E710-446C-9DDD-00DB00852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20" y="2620694"/>
            <a:ext cx="5567680" cy="915826"/>
          </a:xfrm>
          <a:prstGeom prst="rect">
            <a:avLst/>
          </a:prstGeom>
        </p:spPr>
      </p:pic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CBA2D6CE-0907-4FF7-8720-0CA17DB6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81" y="325629"/>
            <a:ext cx="3701628" cy="1665732"/>
          </a:xfrm>
          <a:prstGeom prst="rect">
            <a:avLst/>
          </a:prstGeom>
        </p:spPr>
      </p:pic>
      <p:pic>
        <p:nvPicPr>
          <p:cNvPr id="1026" name="Picture 2" descr="Image result for support vector machine">
            <a:extLst>
              <a:ext uri="{FF2B5EF4-FFF2-40B4-BE49-F238E27FC236}">
                <a16:creationId xmlns:a16="http://schemas.microsoft.com/office/drawing/2014/main" id="{B19C3687-54B9-4676-9E50-1992D25B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471869"/>
            <a:ext cx="2326186" cy="195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08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8DCF6-0FCD-4D4A-B720-DFE0375D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rgbClr val="FFFFFF"/>
                </a:solidFill>
              </a:rPr>
              <a:t>Decision Trees</a:t>
            </a:r>
            <a:r>
              <a:rPr lang="zh-TW" altLang="en-US" b="1">
                <a:solidFill>
                  <a:srgbClr val="FFFFFF"/>
                </a:solidFill>
              </a:rPr>
              <a:t> 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6FA9-8303-D341-9E63-18108A60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A decision tree is a graph that uses a branching method to illustrate every possible outcome of a decision.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5FF8DC-7B9D-4CF1-B932-2FC60B303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82" y="3429000"/>
            <a:ext cx="4313663" cy="85194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53C82B-254D-4C26-9840-2AF8CE3C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0" y="5120640"/>
            <a:ext cx="4780767" cy="9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7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8DCF6-0FCD-4D4A-B720-DFE0375D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rgbClr val="FFFFFF"/>
                </a:solidFill>
              </a:rPr>
              <a:t>Random Forest</a:t>
            </a:r>
            <a:r>
              <a:rPr lang="zh-TW" altLang="en-US" b="1">
                <a:solidFill>
                  <a:srgbClr val="FFFFFF"/>
                </a:solidFill>
              </a:rPr>
              <a:t> 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6FA9-8303-D341-9E63-18108A60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Random forests are an ensemble learning method for classification and regression.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It operates by constructing a multitude of decision trees and outputs the mean prediction of individual trees.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1E7B6-D0A0-49D9-95CA-FCE32546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38" y="1268774"/>
            <a:ext cx="5243195" cy="15049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5C889B-8ADF-46A4-9FD2-610D391D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80" y="5080181"/>
            <a:ext cx="6477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81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8DCF6-0FCD-4D4A-B720-DFE0375D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rgbClr val="FFFFFF"/>
                </a:solidFill>
              </a:rPr>
              <a:t>Logistic Regression</a:t>
            </a:r>
            <a:r>
              <a:rPr lang="zh-TW" altLang="en-US" b="1">
                <a:solidFill>
                  <a:srgbClr val="FFFFFF"/>
                </a:solidFill>
              </a:rPr>
              <a:t> 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6FA9-8303-D341-9E63-18108A60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rgbClr val="FFFFFF"/>
                </a:solidFill>
              </a:rPr>
              <a:t>Common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predictive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analysis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which is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used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to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describe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data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and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analyze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the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relationship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between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one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dependent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binary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variable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and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one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or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more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nominal,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ordinal,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interval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or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ratio-level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independent</a:t>
            </a:r>
            <a:r>
              <a:rPr lang="zh-TW" altLang="en-US" sz="2000">
                <a:solidFill>
                  <a:srgbClr val="FFFFFF"/>
                </a:solidFill>
              </a:rPr>
              <a:t> </a:t>
            </a:r>
            <a:r>
              <a:rPr lang="en-US" altLang="zh-TW" sz="2000">
                <a:solidFill>
                  <a:srgbClr val="FFFFFF"/>
                </a:solidFill>
              </a:rPr>
              <a:t>variables.</a:t>
            </a: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Ex: to classify a boy or girl in data</a:t>
            </a:r>
          </a:p>
          <a:p>
            <a:pPr marL="0" indent="0">
              <a:buNone/>
            </a:pPr>
            <a:endParaRPr lang="en-US" altLang="zh-TW" sz="2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FF63A7-5653-4E57-A264-1418A9FC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130" y="3749041"/>
            <a:ext cx="4313663" cy="83280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7FA64A-C797-42DA-87A1-25C0CDDDB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760" y="5262881"/>
            <a:ext cx="6606071" cy="9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7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7BA9F-A5ED-4459-8E1E-B49F824A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Bag of Words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C69F09-7E78-4C89-9D62-A1659C863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1051688"/>
            <a:ext cx="5455917" cy="250972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AD2FD6-7523-4975-A119-2A64A9E3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078968"/>
            <a:ext cx="5455917" cy="245516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8455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F7362-1B5B-4B89-AC26-ACE9987F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TF-IDF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225743-D2A9-42E1-BE7D-79DCE721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58" y="2951745"/>
            <a:ext cx="5455917" cy="26188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0C9C6052-5375-40EE-B64B-D512C4137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882" y="2921466"/>
            <a:ext cx="5455917" cy="24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0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3E9BA-5E18-4280-80DD-9298667D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8BD2E49-45C5-49BA-BB6A-B30078512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440663"/>
              </p:ext>
            </p:extLst>
          </p:nvPr>
        </p:nvGraphicFramePr>
        <p:xfrm>
          <a:off x="476518" y="2509911"/>
          <a:ext cx="11183867" cy="39976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6251">
                  <a:extLst>
                    <a:ext uri="{9D8B030D-6E8A-4147-A177-3AD203B41FA5}">
                      <a16:colId xmlns:a16="http://schemas.microsoft.com/office/drawing/2014/main" val="2382717937"/>
                    </a:ext>
                  </a:extLst>
                </a:gridCol>
                <a:gridCol w="3205177">
                  <a:extLst>
                    <a:ext uri="{9D8B030D-6E8A-4147-A177-3AD203B41FA5}">
                      <a16:colId xmlns:a16="http://schemas.microsoft.com/office/drawing/2014/main" val="106928587"/>
                    </a:ext>
                  </a:extLst>
                </a:gridCol>
                <a:gridCol w="4052439">
                  <a:extLst>
                    <a:ext uri="{9D8B030D-6E8A-4147-A177-3AD203B41FA5}">
                      <a16:colId xmlns:a16="http://schemas.microsoft.com/office/drawing/2014/main" val="2851183781"/>
                    </a:ext>
                  </a:extLst>
                </a:gridCol>
              </a:tblGrid>
              <a:tr h="571091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Model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Accuracy  (TF-IDF)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Accuracy (Bag of Words)</a:t>
                      </a:r>
                    </a:p>
                  </a:txBody>
                  <a:tcPr marL="129793" marR="129793" marT="64897" marB="64897"/>
                </a:tc>
                <a:extLst>
                  <a:ext uri="{0D108BD9-81ED-4DB2-BD59-A6C34878D82A}">
                    <a16:rowId xmlns:a16="http://schemas.microsoft.com/office/drawing/2014/main" val="992616599"/>
                  </a:ext>
                </a:extLst>
              </a:tr>
              <a:tr h="571091">
                <a:tc>
                  <a:txBody>
                    <a:bodyPr/>
                    <a:lstStyle/>
                    <a:p>
                      <a:r>
                        <a:rPr lang="en-US" sz="2600"/>
                        <a:t>K Nearest Neighbor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40.4%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60.6%</a:t>
                      </a:r>
                    </a:p>
                  </a:txBody>
                  <a:tcPr marL="129793" marR="129793" marT="64897" marB="64897"/>
                </a:tc>
                <a:extLst>
                  <a:ext uri="{0D108BD9-81ED-4DB2-BD59-A6C34878D82A}">
                    <a16:rowId xmlns:a16="http://schemas.microsoft.com/office/drawing/2014/main" val="3433750746"/>
                  </a:ext>
                </a:extLst>
              </a:tr>
              <a:tr h="571091">
                <a:tc>
                  <a:txBody>
                    <a:bodyPr/>
                    <a:lstStyle/>
                    <a:p>
                      <a:r>
                        <a:rPr lang="en-US" sz="2600"/>
                        <a:t>Support Vector Machine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64.5%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64.5%</a:t>
                      </a:r>
                    </a:p>
                  </a:txBody>
                  <a:tcPr marL="129793" marR="129793" marT="64897" marB="64897"/>
                </a:tc>
                <a:extLst>
                  <a:ext uri="{0D108BD9-81ED-4DB2-BD59-A6C34878D82A}">
                    <a16:rowId xmlns:a16="http://schemas.microsoft.com/office/drawing/2014/main" val="3481409534"/>
                  </a:ext>
                </a:extLst>
              </a:tr>
              <a:tr h="571091">
                <a:tc>
                  <a:txBody>
                    <a:bodyPr/>
                    <a:lstStyle/>
                    <a:p>
                      <a:r>
                        <a:rPr lang="en-US" sz="2600"/>
                        <a:t>Decision Trees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71.1%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67.9%</a:t>
                      </a:r>
                    </a:p>
                  </a:txBody>
                  <a:tcPr marL="129793" marR="129793" marT="64897" marB="64897"/>
                </a:tc>
                <a:extLst>
                  <a:ext uri="{0D108BD9-81ED-4DB2-BD59-A6C34878D82A}">
                    <a16:rowId xmlns:a16="http://schemas.microsoft.com/office/drawing/2014/main" val="1436263737"/>
                  </a:ext>
                </a:extLst>
              </a:tr>
              <a:tr h="571091">
                <a:tc>
                  <a:txBody>
                    <a:bodyPr/>
                    <a:lstStyle/>
                    <a:p>
                      <a:r>
                        <a:rPr lang="en-US" sz="2600"/>
                        <a:t>Random Forest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75.2%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73%</a:t>
                      </a:r>
                    </a:p>
                  </a:txBody>
                  <a:tcPr marL="129793" marR="129793" marT="64897" marB="64897"/>
                </a:tc>
                <a:extLst>
                  <a:ext uri="{0D108BD9-81ED-4DB2-BD59-A6C34878D82A}">
                    <a16:rowId xmlns:a16="http://schemas.microsoft.com/office/drawing/2014/main" val="2461784224"/>
                  </a:ext>
                </a:extLst>
              </a:tr>
              <a:tr h="571091">
                <a:tc>
                  <a:txBody>
                    <a:bodyPr/>
                    <a:lstStyle/>
                    <a:p>
                      <a:r>
                        <a:rPr lang="en-US" sz="2600"/>
                        <a:t>Logistic Regression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77%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77.3%</a:t>
                      </a:r>
                    </a:p>
                  </a:txBody>
                  <a:tcPr marL="129793" marR="129793" marT="64897" marB="64897"/>
                </a:tc>
                <a:extLst>
                  <a:ext uri="{0D108BD9-81ED-4DB2-BD59-A6C34878D82A}">
                    <a16:rowId xmlns:a16="http://schemas.microsoft.com/office/drawing/2014/main" val="2064386423"/>
                  </a:ext>
                </a:extLst>
              </a:tr>
              <a:tr h="571091">
                <a:tc>
                  <a:txBody>
                    <a:bodyPr/>
                    <a:lstStyle/>
                    <a:p>
                      <a:r>
                        <a:rPr lang="en-US" sz="2600"/>
                        <a:t>Naïve Bayes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75%</a:t>
                      </a:r>
                    </a:p>
                  </a:txBody>
                  <a:tcPr marL="129793" marR="129793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73.5%</a:t>
                      </a:r>
                    </a:p>
                  </a:txBody>
                  <a:tcPr marL="129793" marR="129793" marT="64897" marB="64897"/>
                </a:tc>
                <a:extLst>
                  <a:ext uri="{0D108BD9-81ED-4DB2-BD59-A6C34878D82A}">
                    <a16:rowId xmlns:a16="http://schemas.microsoft.com/office/drawing/2014/main" val="130411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01724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8A3B0-B9EF-4B91-A6C1-A1B6052E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A0BD5-C2B8-405A-AC55-4BCED9FA0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067" y="365760"/>
            <a:ext cx="8541790" cy="58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3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6F8A2-27DC-B045-8616-4F864AC2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FF"/>
                </a:solidFill>
              </a:rPr>
              <a:t>Scope 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908D64-7318-4D5E-9455-85CDC0A85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7134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81710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50CBB-F045-4C99-B9E0-ECBECB8A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4421-F6BB-4865-A56C-B37149A4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Found that Logistic regression was a better model with an accuracy of 77% for TF-IDF and Bag of Words features. </a:t>
            </a:r>
          </a:p>
        </p:txBody>
      </p:sp>
    </p:spTree>
    <p:extLst>
      <p:ext uri="{BB962C8B-B14F-4D97-AF65-F5344CB8AC3E}">
        <p14:creationId xmlns:p14="http://schemas.microsoft.com/office/powerpoint/2010/main" val="217283407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78D6026-F5BB-4A23-8BC5-EA73CDAE0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2" b="18778"/>
          <a:stretch/>
        </p:blipFill>
        <p:spPr>
          <a:xfrm>
            <a:off x="20" y="-426720"/>
            <a:ext cx="12191980" cy="68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3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C0C6-8C7B-1C42-9A3A-067B43A8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E799140-E46F-4355-A9AB-86CE94CBA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5744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35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64966-4AB3-4C70-A4D5-A868BB47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14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509CE32-E0D2-45BF-BB9C-6025F90C7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30" y="1675227"/>
            <a:ext cx="11703710" cy="523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770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9C292-1A66-47F2-9DD5-E43B2E67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Cleansing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85D4C3-B2CF-449C-8B4E-300141EC5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091510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07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F6B4E-E039-4CAD-B4FB-3E58804B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 from Tweets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7F5BF6C-7F6F-4D7D-A9C3-66AB9D1C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045" y="492573"/>
            <a:ext cx="642709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20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1FA53-588A-AA49-B54D-88AF4863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Data Preprocessing 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4CC9-9722-2446-9AF2-9F4E9E740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483360"/>
            <a:ext cx="6377769" cy="5547360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Dataset is split into 80% training and 20% test data.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We extract features from Cleaned tweets: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TF-IDF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Bag of words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br>
              <a:rPr lang="en-US" altLang="zh-TW" sz="2400" dirty="0"/>
            </a:b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</a:t>
            </a:r>
            <a:r>
              <a:rPr lang="zh-TW" altLang="en-US" sz="2400" dirty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462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FEFA8-D76B-0745-A7CC-AF55DA3E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08981-092A-448B-A7C1-D656A9D5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92" y="681037"/>
            <a:ext cx="6820307" cy="20418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73FF-EF75-8244-BC99-0B158950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640" y="3738880"/>
            <a:ext cx="7900850" cy="266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i="1" dirty="0"/>
              <a:t>Term</a:t>
            </a:r>
            <a:r>
              <a:rPr lang="zh-TW" altLang="en-US" sz="1600" i="1" dirty="0"/>
              <a:t> </a:t>
            </a:r>
            <a:r>
              <a:rPr lang="en-US" altLang="zh-TW" sz="1600" i="1" dirty="0"/>
              <a:t>frequency</a:t>
            </a:r>
            <a:r>
              <a:rPr lang="zh-TW" altLang="en-US" sz="1600" i="1" dirty="0"/>
              <a:t> </a:t>
            </a:r>
            <a:r>
              <a:rPr lang="en-US" altLang="zh-TW" sz="1600" i="1" dirty="0"/>
              <a:t>–</a:t>
            </a:r>
            <a:r>
              <a:rPr lang="zh-TW" altLang="en-US" sz="1600" i="1" dirty="0"/>
              <a:t> </a:t>
            </a:r>
            <a:r>
              <a:rPr lang="en-US" altLang="zh-TW" sz="1600" i="1" dirty="0"/>
              <a:t>inverse</a:t>
            </a:r>
            <a:r>
              <a:rPr lang="zh-TW" altLang="en-US" sz="1600" i="1" dirty="0"/>
              <a:t> </a:t>
            </a:r>
            <a:r>
              <a:rPr lang="en-US" altLang="zh-TW" sz="1600" i="1" dirty="0"/>
              <a:t>document</a:t>
            </a:r>
            <a:r>
              <a:rPr lang="zh-TW" altLang="en-US" sz="1600" i="1" dirty="0"/>
              <a:t> </a:t>
            </a:r>
            <a:r>
              <a:rPr lang="en-US" altLang="zh-TW" sz="1600" i="1" dirty="0"/>
              <a:t>frequency</a:t>
            </a:r>
            <a:r>
              <a:rPr lang="zh-TW" altLang="en-US" sz="1600" i="1" dirty="0"/>
              <a:t> </a:t>
            </a:r>
            <a:r>
              <a:rPr lang="en-US" altLang="zh-TW" sz="1600" i="1" dirty="0"/>
              <a:t>(</a:t>
            </a:r>
            <a:r>
              <a:rPr lang="en-US" altLang="zh-TW" sz="1600" i="1" dirty="0" err="1"/>
              <a:t>tf</a:t>
            </a:r>
            <a:r>
              <a:rPr lang="en-US" altLang="zh-TW" sz="1600" i="1" dirty="0"/>
              <a:t> - </a:t>
            </a:r>
            <a:r>
              <a:rPr lang="en-US" altLang="zh-TW" sz="1600" i="1" dirty="0" err="1"/>
              <a:t>idf</a:t>
            </a:r>
            <a:r>
              <a:rPr lang="en-US" altLang="zh-TW" sz="1600" i="1" dirty="0"/>
              <a:t>)</a:t>
            </a:r>
          </a:p>
          <a:p>
            <a:r>
              <a:rPr lang="en-US" sz="1600" dirty="0"/>
              <a:t>It is a numerical statistic that is intended to reflect how important a word is to a </a:t>
            </a:r>
            <a:r>
              <a:rPr lang="en-US" sz="1600" dirty="0">
                <a:hlinkClick r:id="rId3" tooltip="Document"/>
              </a:rPr>
              <a:t>document</a:t>
            </a:r>
            <a:r>
              <a:rPr lang="en-US" sz="1600" dirty="0"/>
              <a:t> in a collection or </a:t>
            </a:r>
            <a:r>
              <a:rPr lang="en-US" sz="1600" dirty="0">
                <a:hlinkClick r:id="rId4" tooltip="Text corpus"/>
              </a:rPr>
              <a:t>corpus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 err="1"/>
              <a:t>tf</a:t>
            </a:r>
            <a:r>
              <a:rPr lang="en-US" sz="1600" dirty="0"/>
              <a:t>–</a:t>
            </a:r>
            <a:r>
              <a:rPr lang="en-US" sz="1600" dirty="0" err="1"/>
              <a:t>idf</a:t>
            </a:r>
            <a:r>
              <a:rPr lang="en-US" sz="1600" dirty="0"/>
              <a:t> value increases </a:t>
            </a:r>
            <a:r>
              <a:rPr lang="en-US" sz="1600" dirty="0">
                <a:hlinkClick r:id="rId5" tooltip="Proportionality (mathematics)"/>
              </a:rPr>
              <a:t>proportionally</a:t>
            </a:r>
            <a:r>
              <a:rPr lang="en-US" sz="1600" dirty="0"/>
              <a:t> to the number of times a word appears in the document.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6318129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DB97-9FB4-AB41-A05A-CB272F35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54" y="513612"/>
            <a:ext cx="10628271" cy="1031216"/>
          </a:xfrm>
        </p:spPr>
        <p:txBody>
          <a:bodyPr anchor="b">
            <a:normAutofit/>
          </a:bodyPr>
          <a:lstStyle/>
          <a:p>
            <a:r>
              <a:rPr lang="en-US" b="1" dirty="0"/>
              <a:t>Bag of Words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A95CF1-0D73-4DFC-9D99-1610B911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674133"/>
            <a:ext cx="5069382" cy="2585384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92B7D-A3F1-CE49-A107-3435914B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774" y="1280160"/>
            <a:ext cx="4639225" cy="5344159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 dirty="0"/>
              <a:t>The bag-of-words model is a way of representing text data when modeling text with machine learning algorithms.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The bag-of-words model is simple to understand and implement and has seen great success in problems such as language modeling and document classification.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14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563</Words>
  <Application>Microsoft Office PowerPoint</Application>
  <PresentationFormat>Widescreen</PresentationFormat>
  <Paragraphs>98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 Sentiment Analysis on U.S. Airline Dataset</vt:lpstr>
      <vt:lpstr>Scope </vt:lpstr>
      <vt:lpstr>Dataset</vt:lpstr>
      <vt:lpstr>Dataset</vt:lpstr>
      <vt:lpstr>Data Cleansing</vt:lpstr>
      <vt:lpstr>Visualization from Tweets</vt:lpstr>
      <vt:lpstr>Data Preprocessing </vt:lpstr>
      <vt:lpstr>TF-IDF</vt:lpstr>
      <vt:lpstr>Bag of Words</vt:lpstr>
      <vt:lpstr>Model Building </vt:lpstr>
      <vt:lpstr>K-Nearest Neighbor </vt:lpstr>
      <vt:lpstr>Support Vector Machine</vt:lpstr>
      <vt:lpstr>Decision Trees </vt:lpstr>
      <vt:lpstr>Random Forest </vt:lpstr>
      <vt:lpstr>Logistic Regression </vt:lpstr>
      <vt:lpstr>Bag of Words</vt:lpstr>
      <vt:lpstr>TF-IDF </vt:lpstr>
      <vt:lpstr>Model Comparison</vt:lpstr>
      <vt:lpstr>Data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Sentiment Analysis on U.S. Airline Dataset</dc:title>
  <dc:creator>Meena Rapaka</dc:creator>
  <cp:lastModifiedBy>Meena Rapaka</cp:lastModifiedBy>
  <cp:revision>5</cp:revision>
  <dcterms:created xsi:type="dcterms:W3CDTF">2018-12-05T21:52:53Z</dcterms:created>
  <dcterms:modified xsi:type="dcterms:W3CDTF">2018-12-06T00:19:53Z</dcterms:modified>
</cp:coreProperties>
</file>