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bm.com/watsonx/ai" TargetMode="External"/><Relationship Id="rId2" Type="http://schemas.openxmlformats.org/officeDocument/2006/relationships/hyperlink" Target="http://watsonx.ai/" TargetMode="External"/><Relationship Id="rId1" Type="http://schemas.openxmlformats.org/officeDocument/2006/relationships/slideLayout" Target="../slideLayouts/slideLayout2.xml"/><Relationship Id="rId5" Type="http://schemas.openxmlformats.org/officeDocument/2006/relationships/hyperlink" Target="https://fdc.nal.usda.gov/" TargetMode="External"/><Relationship Id="rId4" Type="http://schemas.openxmlformats.org/officeDocument/2006/relationships/hyperlink" Target="https://www.ibm.com/watsonx/granit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atsonx.a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atsonx.a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nutrition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Meena S-Kingston Engineering College-CSE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02156"/>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r>
              <a:rPr lang="en-GB" sz="2000" b="1" dirty="0">
                <a:latin typeface="Arial" panose="020B0604020202020204" pitchFamily="34" charset="0"/>
                <a:cs typeface="Arial" panose="020B0604020202020204" pitchFamily="34" charset="0"/>
              </a:rPr>
              <a:t>Summary of Solution: </a:t>
            </a:r>
            <a:r>
              <a:rPr lang="en-GB" sz="2000" dirty="0">
                <a:latin typeface="Arial" panose="020B0604020202020204" pitchFamily="34" charset="0"/>
                <a:cs typeface="Arial" panose="020B0604020202020204" pitchFamily="34" charset="0"/>
              </a:rPr>
              <a:t>The Nutrition Agent effectively provides personalized, scientifically-backed dietary advice by leveraging a Retrieval Augmented Generation (RAG) system with IBM Granite and </a:t>
            </a:r>
            <a:r>
              <a:rPr lang="en-GB" sz="2000" dirty="0" err="1" smtClean="0">
                <a:latin typeface="Arial" panose="020B0604020202020204" pitchFamily="34" charset="0"/>
                <a:cs typeface="Arial" panose="020B0604020202020204" pitchFamily="34" charset="0"/>
              </a:rPr>
              <a:t>watsonx.data</a:t>
            </a:r>
            <a:r>
              <a:rPr lang="en-GB" sz="2000" dirty="0">
                <a:latin typeface="Arial" panose="020B0604020202020204" pitchFamily="34" charset="0"/>
                <a:cs typeface="Arial" panose="020B0604020202020204" pitchFamily="34" charset="0"/>
              </a:rPr>
              <a:t>.</a:t>
            </a:r>
          </a:p>
          <a:p>
            <a:r>
              <a:rPr lang="en-GB" sz="2000" b="1" dirty="0" smtClean="0">
                <a:latin typeface="Arial" panose="020B0604020202020204" pitchFamily="34" charset="0"/>
                <a:cs typeface="Arial" panose="020B0604020202020204" pitchFamily="34" charset="0"/>
              </a:rPr>
              <a:t>Challenges </a:t>
            </a:r>
            <a:r>
              <a:rPr lang="en-GB" sz="2000" b="1" dirty="0">
                <a:latin typeface="Arial" panose="020B0604020202020204" pitchFamily="34" charset="0"/>
                <a:cs typeface="Arial" panose="020B0604020202020204" pitchFamily="34" charset="0"/>
              </a:rPr>
              <a:t>&amp; Improvements</a:t>
            </a:r>
            <a:r>
              <a:rPr lang="en-GB" sz="2000" dirty="0">
                <a:latin typeface="Arial" panose="020B0604020202020204" pitchFamily="34" charset="0"/>
                <a:cs typeface="Arial" panose="020B0604020202020204" pitchFamily="34" charset="0"/>
              </a:rPr>
              <a:t>: Initial challenges included data quality and the complexity of fine-tuning the model. Future work will focus on integrating real-time health data and improving the feedback loop.</a:t>
            </a:r>
          </a:p>
          <a:p>
            <a:r>
              <a:rPr lang="en-GB" sz="2000" b="1" dirty="0" smtClean="0">
                <a:latin typeface="Arial" panose="020B0604020202020204" pitchFamily="34" charset="0"/>
                <a:cs typeface="Arial" panose="020B0604020202020204" pitchFamily="34" charset="0"/>
              </a:rPr>
              <a:t>Importance</a:t>
            </a:r>
            <a:r>
              <a:rPr lang="en-GB" sz="2000" dirty="0">
                <a:latin typeface="Arial" panose="020B0604020202020204" pitchFamily="34" charset="0"/>
                <a:cs typeface="Arial" panose="020B0604020202020204" pitchFamily="34" charset="0"/>
              </a:rPr>
              <a:t>: This solution is crucial for combating malnutrition and chronic diseases by empowering users with personalized, informed food choices.</a:t>
            </a: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5"/>
            <a:ext cx="11029615" cy="5895187"/>
          </a:xfrm>
        </p:spPr>
        <p:txBody>
          <a:bodyPr>
            <a:noAutofit/>
          </a:bodyPr>
          <a:lstStyle/>
          <a:p>
            <a:r>
              <a:rPr lang="en-GB" sz="1400" b="1" dirty="0" smtClean="0">
                <a:latin typeface="Arial" panose="020B0604020202020204" pitchFamily="34" charset="0"/>
                <a:cs typeface="Arial" panose="020B0604020202020204" pitchFamily="34" charset="0"/>
              </a:rPr>
              <a:t>Potential </a:t>
            </a:r>
            <a:r>
              <a:rPr lang="en-GB" sz="1400" b="1" dirty="0">
                <a:latin typeface="Arial" panose="020B0604020202020204" pitchFamily="34" charset="0"/>
                <a:cs typeface="Arial" panose="020B0604020202020204" pitchFamily="34" charset="0"/>
              </a:rPr>
              <a:t>Enhancements and Expansions</a:t>
            </a:r>
            <a:r>
              <a:rPr lang="en-GB" sz="1400" b="1" dirty="0" smtClean="0">
                <a:latin typeface="Arial" panose="020B0604020202020204" pitchFamily="34" charset="0"/>
                <a:cs typeface="Arial" panose="020B0604020202020204" pitchFamily="34" charset="0"/>
              </a:rPr>
              <a:t>:</a:t>
            </a:r>
          </a:p>
          <a:p>
            <a:pPr marL="0" indent="0">
              <a:buNone/>
            </a:pPr>
            <a:r>
              <a:rPr lang="en-GB" sz="1400" dirty="0">
                <a:latin typeface="Arial" panose="020B0604020202020204" pitchFamily="34" charset="0"/>
                <a:cs typeface="Arial" panose="020B0604020202020204" pitchFamily="34" charset="0"/>
              </a:rPr>
              <a:t> </a:t>
            </a:r>
            <a:r>
              <a:rPr lang="en-GB" sz="1400" dirty="0" smtClean="0">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 * Additional Data Sources: Integrate real-time data from </a:t>
            </a:r>
            <a:r>
              <a:rPr lang="en-GB" sz="1400" dirty="0" err="1">
                <a:latin typeface="Arial" panose="020B0604020202020204" pitchFamily="34" charset="0"/>
                <a:cs typeface="Arial" panose="020B0604020202020204" pitchFamily="34" charset="0"/>
              </a:rPr>
              <a:t>wearables</a:t>
            </a:r>
            <a:r>
              <a:rPr lang="en-GB" sz="1400" dirty="0">
                <a:latin typeface="Arial" panose="020B0604020202020204" pitchFamily="34" charset="0"/>
                <a:cs typeface="Arial" panose="020B0604020202020204" pitchFamily="34" charset="0"/>
              </a:rPr>
              <a:t> (e.g., fitness trackers, </a:t>
            </a:r>
            <a:r>
              <a:rPr lang="en-GB" sz="1400" dirty="0" smtClean="0">
                <a:latin typeface="Arial" panose="020B0604020202020204" pitchFamily="34" charset="0"/>
                <a:cs typeface="Arial" panose="020B0604020202020204" pitchFamily="34" charset="0"/>
              </a:rPr>
              <a:t>smart watches</a:t>
            </a:r>
            <a:r>
              <a:rPr lang="en-GB" sz="1400" dirty="0">
                <a:latin typeface="Arial" panose="020B0604020202020204" pitchFamily="34" charset="0"/>
                <a:cs typeface="Arial" panose="020B0604020202020204" pitchFamily="34" charset="0"/>
              </a:rPr>
              <a:t>) to provide dynamic recommendations based on daily activity and biometric feedback</a:t>
            </a:r>
            <a:r>
              <a:rPr lang="en-GB" sz="1400" dirty="0" smtClean="0">
                <a:latin typeface="Arial" panose="020B0604020202020204" pitchFamily="34" charset="0"/>
                <a:cs typeface="Arial" panose="020B0604020202020204" pitchFamily="34" charset="0"/>
              </a:rPr>
              <a:t>.</a:t>
            </a:r>
          </a:p>
          <a:p>
            <a:pPr marL="0" indent="0">
              <a:buNone/>
            </a:pPr>
            <a:r>
              <a:rPr lang="en-GB" sz="1400" dirty="0">
                <a:latin typeface="Arial" panose="020B0604020202020204" pitchFamily="34" charset="0"/>
                <a:cs typeface="Arial" panose="020B0604020202020204" pitchFamily="34" charset="0"/>
              </a:rPr>
              <a:t> </a:t>
            </a:r>
            <a:r>
              <a:rPr lang="en-GB" sz="1400" dirty="0" smtClean="0">
                <a:latin typeface="Arial" panose="020B0604020202020204" pitchFamily="34" charset="0"/>
                <a:cs typeface="Arial" panose="020B0604020202020204" pitchFamily="34" charset="0"/>
              </a:rPr>
              <a:t>      * </a:t>
            </a:r>
            <a:r>
              <a:rPr lang="en-GB" sz="1400" dirty="0">
                <a:latin typeface="Arial" panose="020B0604020202020204" pitchFamily="34" charset="0"/>
                <a:cs typeface="Arial" panose="020B0604020202020204" pitchFamily="34" charset="0"/>
              </a:rPr>
              <a:t>Personalized Features: Expand the system to include specific meal plans for athletes, pregnant women, or individuals with specific medical conditions (in consultation with a professional), and to incorporate a wider variety of regional and cultural cuisines.</a:t>
            </a:r>
          </a:p>
          <a:p>
            <a:pPr marL="0" indent="0">
              <a:buNone/>
            </a:pPr>
            <a:r>
              <a:rPr lang="en-GB" sz="1400" dirty="0" smtClean="0">
                <a:latin typeface="Arial" panose="020B0604020202020204" pitchFamily="34" charset="0"/>
                <a:cs typeface="Arial" panose="020B0604020202020204" pitchFamily="34" charset="0"/>
              </a:rPr>
              <a:t>       * </a:t>
            </a:r>
            <a:r>
              <a:rPr lang="en-GB" sz="1400" dirty="0">
                <a:latin typeface="Arial" panose="020B0604020202020204" pitchFamily="34" charset="0"/>
                <a:cs typeface="Arial" panose="020B0604020202020204" pitchFamily="34" charset="0"/>
              </a:rPr>
              <a:t>User Experience: Develop a more sophisticated feedback loop where the agent can learn and adapt to a user’s evolving tastes and goals over time using reinforcement learning</a:t>
            </a:r>
            <a:r>
              <a:rPr lang="en-GB" sz="1400" dirty="0" smtClean="0">
                <a:latin typeface="Arial" panose="020B0604020202020204" pitchFamily="34" charset="0"/>
                <a:cs typeface="Arial" panose="020B0604020202020204" pitchFamily="34" charset="0"/>
              </a:rPr>
              <a:t>.</a:t>
            </a:r>
          </a:p>
          <a:p>
            <a:pPr marL="0" indent="0">
              <a:buNone/>
            </a:pPr>
            <a:endParaRPr lang="en-GB" sz="1400" dirty="0">
              <a:latin typeface="Arial" panose="020B0604020202020204" pitchFamily="34" charset="0"/>
              <a:cs typeface="Arial" panose="020B0604020202020204" pitchFamily="34" charset="0"/>
            </a:endParaRPr>
          </a:p>
          <a:p>
            <a:r>
              <a:rPr lang="en-GB" sz="1400" dirty="0" smtClean="0">
                <a:latin typeface="Arial" panose="020B0604020202020204" pitchFamily="34" charset="0"/>
                <a:cs typeface="Arial" panose="020B0604020202020204" pitchFamily="34" charset="0"/>
              </a:rPr>
              <a:t> </a:t>
            </a:r>
            <a:r>
              <a:rPr lang="en-GB" sz="1400" b="1" dirty="0" smtClean="0">
                <a:latin typeface="Arial" panose="020B0604020202020204" pitchFamily="34" charset="0"/>
                <a:cs typeface="Arial" panose="020B0604020202020204" pitchFamily="34" charset="0"/>
              </a:rPr>
              <a:t>Integration </a:t>
            </a:r>
            <a:r>
              <a:rPr lang="en-GB" sz="1400" b="1" dirty="0">
                <a:latin typeface="Arial" panose="020B0604020202020204" pitchFamily="34" charset="0"/>
                <a:cs typeface="Arial" panose="020B0604020202020204" pitchFamily="34" charset="0"/>
              </a:rPr>
              <a:t>of Emerging Technologies:</a:t>
            </a:r>
          </a:p>
          <a:p>
            <a:pPr marL="0" indent="0">
              <a:buNone/>
            </a:pPr>
            <a:r>
              <a:rPr lang="en-GB" sz="1400" dirty="0" smtClean="0">
                <a:latin typeface="Arial" panose="020B0604020202020204" pitchFamily="34" charset="0"/>
                <a:cs typeface="Arial" panose="020B0604020202020204" pitchFamily="34" charset="0"/>
              </a:rPr>
              <a:t>       * </a:t>
            </a:r>
            <a:r>
              <a:rPr lang="en-GB" sz="1400" dirty="0">
                <a:latin typeface="Arial" panose="020B0604020202020204" pitchFamily="34" charset="0"/>
                <a:cs typeface="Arial" panose="020B0604020202020204" pitchFamily="34" charset="0"/>
              </a:rPr>
              <a:t>Edge Computing: Utilize edge computing for on-device processing of food images, enhancing privacy and reducing latency for quick meal logging.</a:t>
            </a:r>
          </a:p>
          <a:p>
            <a:pPr marL="0" indent="0">
              <a:buNone/>
            </a:pPr>
            <a:r>
              <a:rPr lang="en-GB" sz="1400" dirty="0" smtClean="0">
                <a:latin typeface="Arial" panose="020B0604020202020204" pitchFamily="34" charset="0"/>
                <a:cs typeface="Arial" panose="020B0604020202020204" pitchFamily="34" charset="0"/>
              </a:rPr>
              <a:t>       * </a:t>
            </a:r>
            <a:r>
              <a:rPr lang="en-GB" sz="1400" dirty="0">
                <a:latin typeface="Arial" panose="020B0604020202020204" pitchFamily="34" charset="0"/>
                <a:cs typeface="Arial" panose="020B0604020202020204" pitchFamily="34" charset="0"/>
              </a:rPr>
              <a:t>Advanced Generative AI: Explore fine-tuning the foundation model with specific recipe-generation data to create unique, novel recipes that meet a user's exact criteria.</a:t>
            </a:r>
          </a:p>
          <a:p>
            <a:pPr marL="0" indent="0">
              <a:buNone/>
            </a:pPr>
            <a:r>
              <a:rPr lang="en-GB" sz="1400" dirty="0" smtClean="0">
                <a:latin typeface="Arial" panose="020B0604020202020204" pitchFamily="34" charset="0"/>
                <a:cs typeface="Arial" panose="020B0604020202020204" pitchFamily="34" charset="0"/>
              </a:rPr>
              <a:t>       * </a:t>
            </a:r>
            <a:r>
              <a:rPr lang="en-GB" sz="1400" dirty="0">
                <a:latin typeface="Arial" panose="020B0604020202020204" pitchFamily="34" charset="0"/>
                <a:cs typeface="Arial" panose="020B0604020202020204" pitchFamily="34" charset="0"/>
              </a:rPr>
              <a:t>Predictive Health Analytics: Leverage advanced analytics to forecast potential nutrient deficiencies or health risks based on long-term dietary patterns.</a:t>
            </a:r>
          </a:p>
          <a:p>
            <a:pPr marL="0" indent="0">
              <a:buNone/>
            </a:pPr>
            <a:r>
              <a:rPr lang="en-GB" sz="1400" dirty="0"/>
              <a:t/>
            </a:r>
            <a:br>
              <a:rPr lang="en-GB" sz="1400" dirty="0"/>
            </a:br>
            <a:endParaRPr lang="en-US" sz="1400" dirty="0"/>
          </a:p>
          <a:p>
            <a:pPr marL="305435" indent="-305435"/>
            <a:endParaRPr lang="en-US" sz="14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3" y="600013"/>
            <a:ext cx="11029616" cy="530296"/>
          </a:xfrm>
        </p:spPr>
        <p:txBody>
          <a:bodyPr>
            <a:normAutofit fontScale="90000"/>
          </a:bodyPr>
          <a:lstStyle/>
          <a:p>
            <a:r>
              <a:rPr lang="en-US" sz="4400" b="1">
                <a:solidFill>
                  <a:schemeClr val="accent1"/>
                </a:solidFill>
                <a:latin typeface="Arial"/>
                <a:ea typeface="+mj-lt"/>
                <a:cs typeface="Arial"/>
              </a:rPr>
              <a:t>References</a:t>
            </a:r>
            <a:endParaRPr lang="en-US"/>
          </a:p>
        </p:txBody>
      </p:sp>
      <p:sp>
        <p:nvSpPr>
          <p:cNvPr id="8" name="Rectangle 5"/>
          <p:cNvSpPr>
            <a:spLocks noGrp="1" noChangeArrowheads="1"/>
          </p:cNvSpPr>
          <p:nvPr>
            <p:ph idx="1"/>
          </p:nvPr>
        </p:nvSpPr>
        <p:spPr bwMode="auto">
          <a:xfrm>
            <a:off x="581193" y="1130309"/>
            <a:ext cx="11355168"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00000"/>
              </a:lnSpc>
              <a:buClrTx/>
              <a:buSzTx/>
            </a:pPr>
            <a:r>
              <a:rPr kumimoji="0" lang="en-US" altLang="en-US" sz="1600" b="0" i="0" u="none" strike="noStrike" cap="none" normalizeH="0" baseline="0" dirty="0" smtClean="0">
                <a:ln>
                  <a:noFill/>
                </a:ln>
                <a:solidFill>
                  <a:srgbClr val="222222"/>
                </a:solidFill>
                <a:effectLst/>
                <a:cs typeface="Arial" panose="020B0604020202020204" pitchFamily="34" charset="0"/>
              </a:rPr>
              <a:t> IBM </a:t>
            </a:r>
            <a:r>
              <a:rPr kumimoji="0" lang="en-US" altLang="en-US" sz="1600" b="0" i="0" u="none" strike="noStrike" cap="none" normalizeH="0" baseline="0" dirty="0" smtClean="0">
                <a:ln>
                  <a:noFill/>
                </a:ln>
                <a:solidFill>
                  <a:srgbClr val="1155CC"/>
                </a:solidFill>
                <a:effectLst/>
                <a:cs typeface="Arial" panose="020B0604020202020204" pitchFamily="34" charset="0"/>
                <a:hlinkClick r:id="rId2"/>
              </a:rPr>
              <a:t>watsonx.ai</a:t>
            </a:r>
            <a:r>
              <a:rPr kumimoji="0" lang="en-US" altLang="en-US" sz="1600" b="0" i="0" u="none" strike="noStrike" cap="none" normalizeH="0" baseline="0" dirty="0" smtClean="0">
                <a:ln>
                  <a:noFill/>
                </a:ln>
                <a:solidFill>
                  <a:srgbClr val="222222"/>
                </a:solidFill>
                <a:effectLst/>
                <a:cs typeface="Arial" panose="020B0604020202020204" pitchFamily="34" charset="0"/>
              </a:rPr>
              <a:t> and Foundation Models:</a:t>
            </a:r>
            <a:endParaRPr kumimoji="0" lang="en-US"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cs typeface="Arial" panose="020B0604020202020204" pitchFamily="34" charset="0"/>
              </a:rPr>
              <a:t>   * IBM Cloud Documentation. (</a:t>
            </a:r>
            <a:r>
              <a:rPr kumimoji="0" lang="en-US" altLang="en-US" sz="1600" b="0" i="0" u="none" strike="noStrike" cap="none" normalizeH="0" baseline="0" dirty="0" err="1" smtClean="0">
                <a:ln>
                  <a:noFill/>
                </a:ln>
                <a:solidFill>
                  <a:srgbClr val="222222"/>
                </a:solidFill>
                <a:effectLst/>
                <a:cs typeface="Arial" panose="020B0604020202020204" pitchFamily="34" charset="0"/>
              </a:rPr>
              <a:t>n.d.</a:t>
            </a:r>
            <a:r>
              <a:rPr kumimoji="0" lang="en-US" altLang="en-US" sz="1600" b="0" i="0" u="none" strike="noStrike" cap="none" normalizeH="0" baseline="0" dirty="0" smtClean="0">
                <a:ln>
                  <a:noFill/>
                </a:ln>
                <a:solidFill>
                  <a:srgbClr val="222222"/>
                </a:solidFill>
                <a:effectLst/>
                <a:cs typeface="Arial" panose="020B0604020202020204" pitchFamily="34" charset="0"/>
              </a:rPr>
              <a:t>). IBM </a:t>
            </a:r>
            <a:r>
              <a:rPr kumimoji="0" lang="en-US" altLang="en-US" sz="1600" b="0" i="0" u="none" strike="noStrike" cap="none" normalizeH="0" baseline="0" dirty="0" smtClean="0">
                <a:ln>
                  <a:noFill/>
                </a:ln>
                <a:solidFill>
                  <a:srgbClr val="1155CC"/>
                </a:solidFill>
                <a:effectLst/>
                <a:cs typeface="Arial" panose="020B0604020202020204" pitchFamily="34" charset="0"/>
                <a:hlinkClick r:id="rId2"/>
              </a:rPr>
              <a:t>watsonx.ai</a:t>
            </a:r>
            <a:r>
              <a:rPr kumimoji="0" lang="en-US" altLang="en-US" sz="1600" b="0" i="0" u="none" strike="noStrike" cap="none" normalizeH="0" baseline="0" dirty="0" smtClean="0">
                <a:ln>
                  <a:noFill/>
                </a:ln>
                <a:solidFill>
                  <a:srgbClr val="222222"/>
                </a:solidFill>
                <a:effectLst/>
                <a:cs typeface="Arial" panose="020B0604020202020204" pitchFamily="34" charset="0"/>
              </a:rPr>
              <a:t>: Build, run, and scale AI with trusted data. Retrieved from </a:t>
            </a:r>
            <a:r>
              <a:rPr kumimoji="0" lang="en-US" altLang="en-US" sz="1600" b="0" i="0" u="none" strike="noStrike" cap="none" normalizeH="0" baseline="0" dirty="0" smtClean="0">
                <a:ln>
                  <a:noFill/>
                </a:ln>
                <a:solidFill>
                  <a:srgbClr val="1155CC"/>
                </a:solidFill>
                <a:effectLst/>
                <a:cs typeface="Arial" panose="020B0604020202020204" pitchFamily="34" charset="0"/>
                <a:hlinkClick r:id="rId3"/>
              </a:rPr>
              <a:t>https://www.ibm.com/watsonx/ai</a:t>
            </a:r>
            <a:endParaRPr kumimoji="0" lang="en-US"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cs typeface="Arial" panose="020B0604020202020204" pitchFamily="34" charset="0"/>
              </a:rPr>
              <a:t>   * IBM Cloud Documentation. (</a:t>
            </a:r>
            <a:r>
              <a:rPr kumimoji="0" lang="en-US" altLang="en-US" sz="1600" b="0" i="0" u="none" strike="noStrike" cap="none" normalizeH="0" baseline="0" dirty="0" err="1" smtClean="0">
                <a:ln>
                  <a:noFill/>
                </a:ln>
                <a:solidFill>
                  <a:srgbClr val="222222"/>
                </a:solidFill>
                <a:effectLst/>
                <a:cs typeface="Arial" panose="020B0604020202020204" pitchFamily="34" charset="0"/>
              </a:rPr>
              <a:t>n.d.</a:t>
            </a:r>
            <a:r>
              <a:rPr kumimoji="0" lang="en-US" altLang="en-US" sz="1600" b="0" i="0" u="none" strike="noStrike" cap="none" normalizeH="0" baseline="0" dirty="0" smtClean="0">
                <a:ln>
                  <a:noFill/>
                </a:ln>
                <a:solidFill>
                  <a:srgbClr val="222222"/>
                </a:solidFill>
                <a:effectLst/>
                <a:cs typeface="Arial" panose="020B0604020202020204" pitchFamily="34" charset="0"/>
              </a:rPr>
              <a:t>). IBM Granite Model Family. Retrieved from </a:t>
            </a:r>
            <a:r>
              <a:rPr kumimoji="0" lang="en-US" altLang="en-US" sz="1600" b="0" i="0" u="none" strike="noStrike" cap="none" normalizeH="0" baseline="0" dirty="0" smtClean="0">
                <a:ln>
                  <a:noFill/>
                </a:ln>
                <a:solidFill>
                  <a:srgbClr val="1155CC"/>
                </a:solidFill>
                <a:effectLst/>
                <a:cs typeface="Arial" panose="020B0604020202020204" pitchFamily="34" charset="0"/>
                <a:hlinkClick r:id="rId4"/>
              </a:rPr>
              <a:t>https://www.ibm.com/watsonx/granite</a:t>
            </a:r>
            <a:endParaRPr kumimoji="0" lang="en-US" altLang="en-US" sz="1600" b="0" i="0" u="none" strike="noStrike" cap="none" normalizeH="0" baseline="0" dirty="0" smtClean="0">
              <a:ln>
                <a:noFill/>
              </a:ln>
              <a:solidFill>
                <a:srgbClr val="1155CC"/>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cs typeface="Arial" panose="020B0604020202020204" pitchFamily="34" charset="0"/>
            </a:endParaRPr>
          </a:p>
          <a:p>
            <a:pPr defTabSz="914400">
              <a:lnSpc>
                <a:spcPct val="100000"/>
              </a:lnSpc>
              <a:buClrTx/>
              <a:buSzTx/>
            </a:pPr>
            <a:r>
              <a:rPr kumimoji="0" lang="en-US" altLang="en-US" sz="1600" b="0" i="0" u="none" strike="noStrike" cap="none" normalizeH="0" baseline="0" dirty="0" smtClean="0">
                <a:ln>
                  <a:noFill/>
                </a:ln>
                <a:solidFill>
                  <a:srgbClr val="222222"/>
                </a:solidFill>
                <a:effectLst/>
                <a:cs typeface="Arial" panose="020B0604020202020204" pitchFamily="34" charset="0"/>
              </a:rPr>
              <a:t> Retrieval Augmented Generation (RAG):</a:t>
            </a:r>
            <a:endParaRPr kumimoji="0" lang="en-US"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cs typeface="Arial" panose="020B0604020202020204" pitchFamily="34" charset="0"/>
              </a:rPr>
              <a:t>   * Lewis, P., et al. (2020). Retrieval-Augmented Generation for Knowledge-Intensive NLP Tasks. </a:t>
            </a:r>
            <a:r>
              <a:rPr kumimoji="0" lang="en-US" altLang="en-US" sz="1600" b="0" i="0" u="none" strike="noStrike" cap="none" normalizeH="0" baseline="0" dirty="0" err="1" smtClean="0">
                <a:ln>
                  <a:noFill/>
                </a:ln>
                <a:solidFill>
                  <a:srgbClr val="222222"/>
                </a:solidFill>
                <a:effectLst/>
                <a:cs typeface="Arial" panose="020B0604020202020204" pitchFamily="34" charset="0"/>
              </a:rPr>
              <a:t>arXiv</a:t>
            </a:r>
            <a:r>
              <a:rPr kumimoji="0" lang="en-US" altLang="en-US" sz="1600" b="0" i="0" u="none" strike="noStrike" cap="none" normalizeH="0" baseline="0" dirty="0" smtClean="0">
                <a:ln>
                  <a:noFill/>
                </a:ln>
                <a:solidFill>
                  <a:srgbClr val="222222"/>
                </a:solidFill>
                <a:effectLst/>
                <a:cs typeface="Arial" panose="020B0604020202020204" pitchFamily="34" charset="0"/>
              </a:rPr>
              <a:t> preprint arXiv:2005.11401. This is the foundational paper on the RAG architecture.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cs typeface="Arial" panose="020B0604020202020204" pitchFamily="34" charset="0"/>
            </a:endParaRPr>
          </a:p>
          <a:p>
            <a:pPr defTabSz="914400">
              <a:lnSpc>
                <a:spcPct val="100000"/>
              </a:lnSpc>
              <a:buClrTx/>
              <a:buSzTx/>
            </a:pPr>
            <a:r>
              <a:rPr kumimoji="0" lang="en-US" altLang="en-US" sz="1600" b="0" i="0" u="none" strike="noStrike" cap="none" normalizeH="0" baseline="0" dirty="0" smtClean="0">
                <a:ln>
                  <a:noFill/>
                </a:ln>
                <a:solidFill>
                  <a:srgbClr val="222222"/>
                </a:solidFill>
                <a:effectLst/>
                <a:cs typeface="Arial" panose="020B0604020202020204" pitchFamily="34" charset="0"/>
              </a:rPr>
              <a:t> Nutritional Data and Databases:</a:t>
            </a:r>
            <a:endParaRPr kumimoji="0" lang="en-US"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cs typeface="Arial" panose="020B0604020202020204" pitchFamily="34" charset="0"/>
              </a:rPr>
              <a:t>   * U.S. Department of Agriculture (USDA), Agricultural Research Service. (2024). </a:t>
            </a:r>
            <a:r>
              <a:rPr kumimoji="0" lang="en-US" altLang="en-US" sz="1600" b="0" i="0" u="none" strike="noStrike" cap="none" normalizeH="0" baseline="0" dirty="0" err="1" smtClean="0">
                <a:ln>
                  <a:noFill/>
                </a:ln>
                <a:solidFill>
                  <a:srgbClr val="222222"/>
                </a:solidFill>
                <a:effectLst/>
                <a:cs typeface="Arial" panose="020B0604020202020204" pitchFamily="34" charset="0"/>
              </a:rPr>
              <a:t>FoodData</a:t>
            </a:r>
            <a:r>
              <a:rPr kumimoji="0" lang="en-US" altLang="en-US" sz="1600" b="0" i="0" u="none" strike="noStrike" cap="none" normalizeH="0" baseline="0" dirty="0" smtClean="0">
                <a:ln>
                  <a:noFill/>
                </a:ln>
                <a:solidFill>
                  <a:srgbClr val="222222"/>
                </a:solidFill>
                <a:effectLst/>
                <a:cs typeface="Arial" panose="020B0604020202020204" pitchFamily="34" charset="0"/>
              </a:rPr>
              <a:t> Central. Retrieved from </a:t>
            </a:r>
            <a:r>
              <a:rPr kumimoji="0" lang="en-US" altLang="en-US" sz="1600" b="0" i="0" u="none" strike="noStrike" cap="none" normalizeH="0" baseline="0" dirty="0" smtClean="0">
                <a:ln>
                  <a:noFill/>
                </a:ln>
                <a:solidFill>
                  <a:srgbClr val="1155CC"/>
                </a:solidFill>
                <a:effectLst/>
                <a:cs typeface="Arial" panose="020B0604020202020204" pitchFamily="34" charset="0"/>
                <a:hlinkClick r:id="rId5"/>
              </a:rPr>
              <a:t>https://fdc.nal.usda.gov/</a:t>
            </a:r>
            <a:r>
              <a:rPr kumimoji="0" lang="en-US" altLang="en-US" sz="1600" b="0" i="0" u="none" strike="noStrike" cap="none" normalizeH="0" baseline="0" dirty="0" smtClean="0">
                <a:ln>
                  <a:noFill/>
                </a:ln>
                <a:solidFill>
                  <a:srgbClr val="222222"/>
                </a:solidFill>
                <a:effectLst/>
                <a:cs typeface="Arial" panose="020B0604020202020204" pitchFamily="34" charset="0"/>
              </a:rPr>
              <a:t>. This is a primary source for comprehensive nutritional 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cs typeface="Arial" panose="020B0604020202020204" pitchFamily="34" charset="0"/>
            </a:endParaRPr>
          </a:p>
          <a:p>
            <a:pPr defTabSz="914400">
              <a:lnSpc>
                <a:spcPct val="100000"/>
              </a:lnSpc>
              <a:buClrTx/>
              <a:buSzTx/>
            </a:pPr>
            <a:r>
              <a:rPr kumimoji="0" lang="en-US" altLang="en-US" sz="1600" b="0" i="0" u="none" strike="noStrike" cap="none" normalizeH="0" baseline="0" dirty="0" smtClean="0">
                <a:ln>
                  <a:noFill/>
                </a:ln>
                <a:solidFill>
                  <a:srgbClr val="222222"/>
                </a:solidFill>
                <a:effectLst/>
                <a:cs typeface="Arial" panose="020B0604020202020204" pitchFamily="34" charset="0"/>
              </a:rPr>
              <a:t> General Machine Learning &amp; Deep Learning:</a:t>
            </a:r>
            <a:endParaRPr kumimoji="0" lang="en-US"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cs typeface="Arial" panose="020B0604020202020204" pitchFamily="34" charset="0"/>
              </a:rPr>
              <a:t>   * </a:t>
            </a:r>
            <a:r>
              <a:rPr kumimoji="0" lang="en-US" altLang="en-US" sz="1600" b="0" i="0" u="none" strike="noStrike" cap="none" normalizeH="0" baseline="0" dirty="0" err="1" smtClean="0">
                <a:ln>
                  <a:noFill/>
                </a:ln>
                <a:solidFill>
                  <a:srgbClr val="222222"/>
                </a:solidFill>
                <a:effectLst/>
                <a:cs typeface="Arial" panose="020B0604020202020204" pitchFamily="34" charset="0"/>
              </a:rPr>
              <a:t>Goodfellow</a:t>
            </a:r>
            <a:r>
              <a:rPr kumimoji="0" lang="en-US" altLang="en-US" sz="1600" b="0" i="0" u="none" strike="noStrike" cap="none" normalizeH="0" baseline="0" dirty="0" smtClean="0">
                <a:ln>
                  <a:noFill/>
                </a:ln>
                <a:solidFill>
                  <a:srgbClr val="222222"/>
                </a:solidFill>
                <a:effectLst/>
                <a:cs typeface="Arial" panose="020B0604020202020204" pitchFamily="34" charset="0"/>
              </a:rPr>
              <a:t>, I., </a:t>
            </a:r>
            <a:r>
              <a:rPr kumimoji="0" lang="en-US" altLang="en-US" sz="1600" b="0" i="0" u="none" strike="noStrike" cap="none" normalizeH="0" baseline="0" dirty="0" err="1" smtClean="0">
                <a:ln>
                  <a:noFill/>
                </a:ln>
                <a:solidFill>
                  <a:srgbClr val="222222"/>
                </a:solidFill>
                <a:effectLst/>
                <a:cs typeface="Arial" panose="020B0604020202020204" pitchFamily="34" charset="0"/>
              </a:rPr>
              <a:t>Bengio</a:t>
            </a:r>
            <a:r>
              <a:rPr kumimoji="0" lang="en-US" altLang="en-US" sz="1600" b="0" i="0" u="none" strike="noStrike" cap="none" normalizeH="0" baseline="0" dirty="0" smtClean="0">
                <a:ln>
                  <a:noFill/>
                </a:ln>
                <a:solidFill>
                  <a:srgbClr val="222222"/>
                </a:solidFill>
                <a:effectLst/>
                <a:cs typeface="Arial" panose="020B0604020202020204" pitchFamily="34" charset="0"/>
              </a:rPr>
              <a:t>, Y., &amp; </a:t>
            </a:r>
            <a:r>
              <a:rPr kumimoji="0" lang="en-US" altLang="en-US" sz="1600" b="0" i="0" u="none" strike="noStrike" cap="none" normalizeH="0" baseline="0" dirty="0" err="1" smtClean="0">
                <a:ln>
                  <a:noFill/>
                </a:ln>
                <a:solidFill>
                  <a:srgbClr val="222222"/>
                </a:solidFill>
                <a:effectLst/>
                <a:cs typeface="Arial" panose="020B0604020202020204" pitchFamily="34" charset="0"/>
              </a:rPr>
              <a:t>Courville</a:t>
            </a:r>
            <a:r>
              <a:rPr kumimoji="0" lang="en-US" altLang="en-US" sz="1600" b="0" i="0" u="none" strike="noStrike" cap="none" normalizeH="0" baseline="0" dirty="0" smtClean="0">
                <a:ln>
                  <a:noFill/>
                </a:ln>
                <a:solidFill>
                  <a:srgbClr val="222222"/>
                </a:solidFill>
                <a:effectLst/>
                <a:cs typeface="Arial" panose="020B0604020202020204" pitchFamily="34" charset="0"/>
              </a:rPr>
              <a:t>, A. (2016). Deep Learning. MIT Press. This is a foundational textbook on the principles of deep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cs typeface="Arial" panose="020B0604020202020204" pitchFamily="34" charset="0"/>
            </a:endParaRPr>
          </a:p>
          <a:p>
            <a:pPr defTabSz="914400">
              <a:lnSpc>
                <a:spcPct val="100000"/>
              </a:lnSpc>
              <a:buClrTx/>
              <a:buSzTx/>
            </a:pPr>
            <a:r>
              <a:rPr kumimoji="0" lang="en-US" altLang="en-US" sz="1600" b="0" i="0" u="none" strike="noStrike" cap="none" normalizeH="0" baseline="0" dirty="0" smtClean="0">
                <a:ln>
                  <a:noFill/>
                </a:ln>
                <a:solidFill>
                  <a:srgbClr val="222222"/>
                </a:solidFill>
                <a:effectLst/>
                <a:cs typeface="Arial" panose="020B0604020202020204" pitchFamily="34" charset="0"/>
              </a:rPr>
              <a:t> Food Image Recognition:</a:t>
            </a:r>
            <a:endParaRPr kumimoji="0" lang="en-US" altLang="en-US" sz="16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22222"/>
                </a:solidFill>
                <a:effectLst/>
                <a:cs typeface="Arial" panose="020B0604020202020204" pitchFamily="34" charset="0"/>
              </a:rPr>
              <a:t>   * </a:t>
            </a:r>
            <a:r>
              <a:rPr kumimoji="0" lang="en-US" altLang="en-US" sz="1600" b="0" i="0" u="none" strike="noStrike" cap="none" normalizeH="0" baseline="0" dirty="0" err="1" smtClean="0">
                <a:ln>
                  <a:noFill/>
                </a:ln>
                <a:solidFill>
                  <a:srgbClr val="222222"/>
                </a:solidFill>
                <a:effectLst/>
                <a:cs typeface="Arial" panose="020B0604020202020204" pitchFamily="34" charset="0"/>
              </a:rPr>
              <a:t>Bossard</a:t>
            </a:r>
            <a:r>
              <a:rPr kumimoji="0" lang="en-US" altLang="en-US" sz="1600" b="0" i="0" u="none" strike="noStrike" cap="none" normalizeH="0" baseline="0" dirty="0" smtClean="0">
                <a:ln>
                  <a:noFill/>
                </a:ln>
                <a:solidFill>
                  <a:srgbClr val="222222"/>
                </a:solidFill>
                <a:effectLst/>
                <a:cs typeface="Arial" panose="020B0604020202020204" pitchFamily="34" charset="0"/>
              </a:rPr>
              <a:t>, L., et al. (2014). Food-101 – Mining Discriminative Components with Random Forests. This paper introduces a popular food image dataset that would be used for training a food recognition model.</a:t>
            </a:r>
            <a:endParaRPr kumimoji="0" lang="en-US" altLang="en-US" sz="1600" b="0" i="0" u="none" strike="noStrike" cap="none" normalizeH="0" baseline="0" dirty="0" smtClean="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4128710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2171852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smtClean="0">
              <a:latin typeface="Arial"/>
              <a:ea typeface="+mn-lt"/>
              <a:cs typeface="+mn-lt"/>
            </a:endParaRPr>
          </a:p>
          <a:p>
            <a:pPr marL="305435" indent="-305435"/>
            <a:r>
              <a:rPr lang="en-US" sz="2000" b="1" dirty="0" smtClean="0">
                <a:latin typeface="Arial"/>
                <a:ea typeface="+mn-lt"/>
                <a:cs typeface="+mn-lt"/>
              </a:rPr>
              <a:t>Algorithm &amp; Deployment  </a:t>
            </a:r>
            <a:endParaRPr lang="en-US" dirty="0" smtClean="0">
              <a:latin typeface="Arial"/>
              <a:cs typeface="Calibri"/>
            </a:endParaRPr>
          </a:p>
          <a:p>
            <a:pPr marL="305435" indent="-305435"/>
            <a:r>
              <a:rPr lang="en-US" sz="2000" b="1" dirty="0" smtClean="0">
                <a:latin typeface="Arial"/>
                <a:ea typeface="+mn-lt"/>
                <a:cs typeface="Arial"/>
              </a:rPr>
              <a:t>Result </a:t>
            </a:r>
            <a:r>
              <a:rPr lang="en-US" sz="2000" b="1" dirty="0">
                <a:latin typeface="Arial"/>
                <a:ea typeface="+mn-lt"/>
                <a:cs typeface="Arial"/>
              </a:rPr>
              <a:t>(Output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3" y="1232452"/>
            <a:ext cx="11029615" cy="4673324"/>
          </a:xfrm>
        </p:spPr>
        <p:txBody>
          <a:bodyPr>
            <a:normAutofit/>
          </a:bodyPr>
          <a:lstStyle/>
          <a:p>
            <a:r>
              <a:rPr lang="en-GB" sz="2400" dirty="0"/>
              <a:t>In an era where health awareness is growing, individuals increasingly seek personalized nutrition </a:t>
            </a:r>
            <a:r>
              <a:rPr lang="en-GB" sz="2400" dirty="0" smtClean="0"/>
              <a:t>guidance. However</a:t>
            </a:r>
            <a:r>
              <a:rPr lang="en-GB" sz="2400" dirty="0"/>
              <a:t>, most existing tools provide generic diet plans, lack real-time adaptability, and fail to consider a person's holistic lifestyle, cultural preferences, allergies, and evolving health </a:t>
            </a:r>
            <a:r>
              <a:rPr lang="en-GB" sz="2400" dirty="0" smtClean="0"/>
              <a:t>conditions. Furthermore</a:t>
            </a:r>
            <a:r>
              <a:rPr lang="en-GB" sz="2400" dirty="0"/>
              <a:t>, </a:t>
            </a:r>
            <a:r>
              <a:rPr lang="en-GB" sz="2400" dirty="0" err="1"/>
              <a:t>d</a:t>
            </a:r>
            <a:r>
              <a:rPr lang="en-GB" sz="2400" dirty="0" err="1" smtClean="0"/>
              <a:t>ietitians</a:t>
            </a:r>
            <a:r>
              <a:rPr lang="en-GB" sz="2400" dirty="0" smtClean="0"/>
              <a:t> </a:t>
            </a:r>
            <a:r>
              <a:rPr lang="en-GB" sz="2400" dirty="0"/>
              <a:t>and nutritionists face limitations in scaling personalized consultations due to time and resource constraints.</a:t>
            </a:r>
          </a:p>
          <a:p>
            <a:pPr marL="305435" indent="-305435"/>
            <a:endParaRPr lang="en-IN" sz="2000"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44129" y="2202426"/>
            <a:ext cx="11711027" cy="362810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100" b="1" dirty="0" smtClean="0">
                <a:latin typeface="Arial" panose="020B0604020202020204" pitchFamily="34" charset="0"/>
                <a:ea typeface="+mn-lt"/>
                <a:cs typeface="Arial" panose="020B0604020202020204" pitchFamily="34" charset="0"/>
              </a:rPr>
              <a:t>The proposed system aims to address the challenges in personalised nutrition by providing tailored dietary advice. It achieves this by using machine learning and data analytics to analyse individual health data and preferences, as well as natural language processing to understand user queries.</a:t>
            </a:r>
          </a:p>
          <a:p>
            <a:r>
              <a:rPr lang="en-GB" sz="1100" b="1" dirty="0" smtClean="0">
                <a:latin typeface="Arial" panose="020B0604020202020204" pitchFamily="34" charset="0"/>
                <a:cs typeface="Arial" panose="020B0604020202020204" pitchFamily="34" charset="0"/>
              </a:rPr>
              <a:t>Data Collection</a:t>
            </a:r>
            <a:r>
              <a:rPr lang="en-GB" sz="1100" dirty="0" smtClean="0">
                <a:latin typeface="Arial" panose="020B0604020202020204" pitchFamily="34" charset="0"/>
                <a:cs typeface="Arial" panose="020B0604020202020204" pitchFamily="34" charset="0"/>
              </a:rPr>
              <a:t>:</a:t>
            </a:r>
            <a:endParaRPr lang="en-GB" sz="1100" dirty="0">
              <a:latin typeface="Arial" panose="020B0604020202020204" pitchFamily="34" charset="0"/>
              <a:cs typeface="Arial" panose="020B0604020202020204" pitchFamily="34" charset="0"/>
            </a:endParaRPr>
          </a:p>
          <a:p>
            <a:pPr marL="0" indent="0">
              <a:buNone/>
            </a:pP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       * </a:t>
            </a:r>
            <a:r>
              <a:rPr lang="en-GB" sz="1100" dirty="0">
                <a:latin typeface="Arial" panose="020B0604020202020204" pitchFamily="34" charset="0"/>
                <a:cs typeface="Arial" panose="020B0604020202020204" pitchFamily="34" charset="0"/>
              </a:rPr>
              <a:t>Gather user profile data (health goals, allergies, fitness routines).</a:t>
            </a:r>
          </a:p>
          <a:p>
            <a:pPr marL="0" indent="0">
              <a:buNone/>
            </a:pP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        </a:t>
            </a:r>
            <a:r>
              <a:rPr lang="en-GB" sz="1100" dirty="0">
                <a:latin typeface="Arial" panose="020B0604020202020204" pitchFamily="34" charset="0"/>
                <a:cs typeface="Arial" panose="020B0604020202020204" pitchFamily="34" charset="0"/>
              </a:rPr>
              <a:t> * Collect real-time multimodal inputs (text, voice, and images of food).</a:t>
            </a:r>
          </a:p>
          <a:p>
            <a:pPr marL="0" indent="0">
              <a:buNone/>
            </a:pP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       </a:t>
            </a:r>
            <a:r>
              <a:rPr lang="en-GB" sz="1100" dirty="0">
                <a:latin typeface="Arial" panose="020B0604020202020204" pitchFamily="34" charset="0"/>
                <a:cs typeface="Arial" panose="020B0604020202020204" pitchFamily="34" charset="0"/>
              </a:rPr>
              <a:t> * Maintain a comprehensive nutritional database and medical guidelines via </a:t>
            </a:r>
            <a:r>
              <a:rPr lang="en-GB" sz="1100" dirty="0" err="1">
                <a:latin typeface="Arial" panose="020B0604020202020204" pitchFamily="34" charset="0"/>
                <a:cs typeface="Arial" panose="020B0604020202020204" pitchFamily="34" charset="0"/>
              </a:rPr>
              <a:t>watsonx.data</a:t>
            </a:r>
            <a:r>
              <a:rPr lang="en-GB" sz="1100" dirty="0">
                <a:latin typeface="Arial" panose="020B0604020202020204" pitchFamily="34" charset="0"/>
                <a:cs typeface="Arial" panose="020B0604020202020204" pitchFamily="34" charset="0"/>
              </a:rPr>
              <a:t>.</a:t>
            </a:r>
          </a:p>
          <a:p>
            <a:r>
              <a:rPr lang="en-GB" sz="1100" b="1" dirty="0">
                <a:latin typeface="Arial" panose="020B0604020202020204" pitchFamily="34" charset="0"/>
                <a:cs typeface="Arial" panose="020B0604020202020204" pitchFamily="34" charset="0"/>
              </a:rPr>
              <a:t> </a:t>
            </a:r>
            <a:r>
              <a:rPr lang="en-GB" sz="1100" b="1" dirty="0" smtClean="0">
                <a:latin typeface="Arial" panose="020B0604020202020204" pitchFamily="34" charset="0"/>
                <a:cs typeface="Arial" panose="020B0604020202020204" pitchFamily="34" charset="0"/>
              </a:rPr>
              <a:t>Data </a:t>
            </a:r>
            <a:r>
              <a:rPr lang="en-GB" sz="1100" b="1" dirty="0" err="1">
                <a:latin typeface="Arial" panose="020B0604020202020204" pitchFamily="34" charset="0"/>
                <a:cs typeface="Arial" panose="020B0604020202020204" pitchFamily="34" charset="0"/>
              </a:rPr>
              <a:t>Preprocessing</a:t>
            </a:r>
            <a:r>
              <a:rPr lang="en-GB" sz="1100" b="1" dirty="0">
                <a:latin typeface="Arial" panose="020B0604020202020204" pitchFamily="34" charset="0"/>
                <a:cs typeface="Arial" panose="020B0604020202020204" pitchFamily="34" charset="0"/>
              </a:rPr>
              <a:t>:</a:t>
            </a:r>
          </a:p>
          <a:p>
            <a:pPr marL="0" indent="0">
              <a:buNone/>
            </a:pP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       </a:t>
            </a:r>
            <a:r>
              <a:rPr lang="en-GB" sz="1100" dirty="0">
                <a:latin typeface="Arial" panose="020B0604020202020204" pitchFamily="34" charset="0"/>
                <a:cs typeface="Arial" panose="020B0604020202020204" pitchFamily="34" charset="0"/>
              </a:rPr>
              <a:t> * Clean and process raw user inputs.</a:t>
            </a:r>
          </a:p>
          <a:p>
            <a:pPr marL="0" indent="0">
              <a:buNone/>
            </a:pP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       </a:t>
            </a:r>
            <a:r>
              <a:rPr lang="en-GB" sz="1100" dirty="0">
                <a:latin typeface="Arial" panose="020B0604020202020204" pitchFamily="34" charset="0"/>
                <a:cs typeface="Arial" panose="020B0604020202020204" pitchFamily="34" charset="0"/>
              </a:rPr>
              <a:t> * Transcribe voice inputs using IBM Cloud's Speech-to-Text.</a:t>
            </a:r>
          </a:p>
          <a:p>
            <a:pPr marL="0" indent="0">
              <a:buNone/>
            </a:pP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        </a:t>
            </a:r>
            <a:r>
              <a:rPr lang="en-GB" sz="1100" dirty="0">
                <a:latin typeface="Arial" panose="020B0604020202020204" pitchFamily="34" charset="0"/>
                <a:cs typeface="Arial" panose="020B0604020202020204" pitchFamily="34" charset="0"/>
              </a:rPr>
              <a:t> * Use an image recognition model to identify food items from photos.</a:t>
            </a:r>
          </a:p>
          <a:p>
            <a:r>
              <a:rPr lang="en-GB" sz="1100" b="1" dirty="0">
                <a:latin typeface="Arial" panose="020B0604020202020204" pitchFamily="34" charset="0"/>
                <a:cs typeface="Arial" panose="020B0604020202020204" pitchFamily="34" charset="0"/>
              </a:rPr>
              <a:t> </a:t>
            </a:r>
            <a:r>
              <a:rPr lang="en-GB" sz="1100" b="1" dirty="0" smtClean="0">
                <a:latin typeface="Arial" panose="020B0604020202020204" pitchFamily="34" charset="0"/>
                <a:cs typeface="Arial" panose="020B0604020202020204" pitchFamily="34" charset="0"/>
              </a:rPr>
              <a:t> </a:t>
            </a:r>
            <a:r>
              <a:rPr lang="en-GB" sz="1100" b="1" dirty="0">
                <a:latin typeface="Arial" panose="020B0604020202020204" pitchFamily="34" charset="0"/>
                <a:cs typeface="Arial" panose="020B0604020202020204" pitchFamily="34" charset="0"/>
              </a:rPr>
              <a:t>Machine Learning Algorithm:</a:t>
            </a:r>
          </a:p>
          <a:p>
            <a:pPr marL="0" indent="0">
              <a:buNone/>
            </a:pP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        * </a:t>
            </a:r>
            <a:r>
              <a:rPr lang="en-GB" sz="1100" dirty="0">
                <a:latin typeface="Arial" panose="020B0604020202020204" pitchFamily="34" charset="0"/>
                <a:cs typeface="Arial" panose="020B0604020202020204" pitchFamily="34" charset="0"/>
              </a:rPr>
              <a:t>Utilize IBM </a:t>
            </a:r>
            <a:r>
              <a:rPr lang="en-GB" sz="1100" dirty="0" err="1">
                <a:latin typeface="Arial" panose="020B0604020202020204" pitchFamily="34" charset="0"/>
                <a:cs typeface="Arial" panose="020B0604020202020204" pitchFamily="34" charset="0"/>
              </a:rPr>
              <a:t>Granity</a:t>
            </a:r>
            <a:r>
              <a:rPr lang="en-GB" sz="1100" dirty="0">
                <a:latin typeface="Arial" panose="020B0604020202020204" pitchFamily="34" charset="0"/>
                <a:cs typeface="Arial" panose="020B0604020202020204" pitchFamily="34" charset="0"/>
              </a:rPr>
              <a:t> as the core of the LLM-powered reasoning engine.</a:t>
            </a:r>
          </a:p>
          <a:p>
            <a:pPr marL="0" indent="0">
              <a:buNone/>
            </a:pP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        * </a:t>
            </a:r>
            <a:r>
              <a:rPr lang="en-GB" sz="1100" dirty="0">
                <a:latin typeface="Arial" panose="020B0604020202020204" pitchFamily="34" charset="0"/>
                <a:cs typeface="Arial" panose="020B0604020202020204" pitchFamily="34" charset="0"/>
              </a:rPr>
              <a:t>Implement Retrieval Augmented Generation (RAG) to ground responses in factual data.</a:t>
            </a:r>
          </a:p>
          <a:p>
            <a:r>
              <a:rPr lang="en-GB" sz="1100" dirty="0">
                <a:latin typeface="Arial" panose="020B0604020202020204" pitchFamily="34" charset="0"/>
                <a:cs typeface="Arial" panose="020B0604020202020204" pitchFamily="34" charset="0"/>
              </a:rPr>
              <a:t> </a:t>
            </a:r>
            <a:r>
              <a:rPr lang="en-GB" sz="1100" b="1" dirty="0" smtClean="0">
                <a:latin typeface="Arial" panose="020B0604020202020204" pitchFamily="34" charset="0"/>
                <a:cs typeface="Arial" panose="020B0604020202020204" pitchFamily="34" charset="0"/>
              </a:rPr>
              <a:t> </a:t>
            </a:r>
            <a:r>
              <a:rPr lang="en-GB" sz="1100" b="1" dirty="0">
                <a:latin typeface="Arial" panose="020B0604020202020204" pitchFamily="34" charset="0"/>
                <a:cs typeface="Arial" panose="020B0604020202020204" pitchFamily="34" charset="0"/>
              </a:rPr>
              <a:t>Deployment:</a:t>
            </a:r>
          </a:p>
          <a:p>
            <a:pPr marL="0" indent="0">
              <a:buNone/>
            </a:pP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        </a:t>
            </a:r>
            <a:r>
              <a:rPr lang="en-GB" sz="1100" dirty="0">
                <a:latin typeface="Arial" panose="020B0604020202020204" pitchFamily="34" charset="0"/>
                <a:cs typeface="Arial" panose="020B0604020202020204" pitchFamily="34" charset="0"/>
              </a:rPr>
              <a:t> * The solution will be deployed on IBM Cloud </a:t>
            </a:r>
            <a:r>
              <a:rPr lang="en-GB" sz="1100" dirty="0" err="1">
                <a:latin typeface="Arial" panose="020B0604020202020204" pitchFamily="34" charset="0"/>
                <a:cs typeface="Arial" panose="020B0604020202020204" pitchFamily="34" charset="0"/>
              </a:rPr>
              <a:t>Lite</a:t>
            </a:r>
            <a:r>
              <a:rPr lang="en-GB" sz="1100" dirty="0">
                <a:latin typeface="Arial" panose="020B0604020202020204" pitchFamily="34" charset="0"/>
                <a:cs typeface="Arial" panose="020B0604020202020204" pitchFamily="34" charset="0"/>
              </a:rPr>
              <a:t> services.</a:t>
            </a:r>
          </a:p>
          <a:p>
            <a:pPr marL="0" indent="0">
              <a:buNone/>
            </a:pP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        * </a:t>
            </a:r>
            <a:r>
              <a:rPr lang="en-GB" sz="1100" dirty="0">
                <a:latin typeface="Arial" panose="020B0604020202020204" pitchFamily="34" charset="0"/>
                <a:cs typeface="Arial" panose="020B0604020202020204" pitchFamily="34" charset="0"/>
              </a:rPr>
              <a:t>The agent will be accessible via a user-friendly interface (web/mobile app).</a:t>
            </a:r>
          </a:p>
          <a:p>
            <a:r>
              <a:rPr lang="en-GB" sz="1100" b="1" dirty="0">
                <a:latin typeface="Arial" panose="020B0604020202020204" pitchFamily="34" charset="0"/>
                <a:cs typeface="Arial" panose="020B0604020202020204" pitchFamily="34" charset="0"/>
              </a:rPr>
              <a:t> </a:t>
            </a:r>
            <a:r>
              <a:rPr lang="en-GB" sz="1100" b="1" dirty="0" smtClean="0">
                <a:latin typeface="Arial" panose="020B0604020202020204" pitchFamily="34" charset="0"/>
                <a:cs typeface="Arial" panose="020B0604020202020204" pitchFamily="34" charset="0"/>
              </a:rPr>
              <a:t> </a:t>
            </a:r>
            <a:r>
              <a:rPr lang="en-GB" sz="1100" b="1" dirty="0">
                <a:latin typeface="Arial" panose="020B0604020202020204" pitchFamily="34" charset="0"/>
                <a:cs typeface="Arial" panose="020B0604020202020204" pitchFamily="34" charset="0"/>
              </a:rPr>
              <a:t>Evaluation:</a:t>
            </a:r>
          </a:p>
          <a:p>
            <a:pPr marL="0" indent="0">
              <a:buNone/>
            </a:pPr>
            <a:r>
              <a:rPr lang="en-GB" sz="1100" dirty="0">
                <a:latin typeface="Arial" panose="020B0604020202020204" pitchFamily="34" charset="0"/>
                <a:cs typeface="Arial" panose="020B0604020202020204" pitchFamily="34" charset="0"/>
              </a:rPr>
              <a:t>  </a:t>
            </a:r>
            <a:r>
              <a:rPr lang="en-GB" sz="1100" dirty="0" smtClean="0">
                <a:latin typeface="Arial" panose="020B0604020202020204" pitchFamily="34" charset="0"/>
                <a:cs typeface="Arial" panose="020B0604020202020204" pitchFamily="34" charset="0"/>
              </a:rPr>
              <a:t>       </a:t>
            </a:r>
            <a:r>
              <a:rPr lang="en-GB" sz="1100" dirty="0">
                <a:latin typeface="Arial" panose="020B0604020202020204" pitchFamily="34" charset="0"/>
                <a:cs typeface="Arial" panose="020B0604020202020204" pitchFamily="34" charset="0"/>
              </a:rPr>
              <a:t> * Assess performance using both quantitative metrics (accuracy of meal plans) and qualitative feedback.</a:t>
            </a:r>
          </a:p>
          <a:p>
            <a:r>
              <a:rPr lang="en-GB" sz="1100" b="1" dirty="0">
                <a:latin typeface="Arial" panose="020B0604020202020204" pitchFamily="34" charset="0"/>
                <a:cs typeface="Arial" panose="020B0604020202020204" pitchFamily="34" charset="0"/>
              </a:rPr>
              <a:t> </a:t>
            </a:r>
            <a:r>
              <a:rPr lang="en-GB" sz="1100" b="1" dirty="0" smtClean="0">
                <a:latin typeface="Arial" panose="020B0604020202020204" pitchFamily="34" charset="0"/>
                <a:cs typeface="Arial" panose="020B0604020202020204" pitchFamily="34" charset="0"/>
              </a:rPr>
              <a:t> </a:t>
            </a:r>
            <a:r>
              <a:rPr lang="en-GB" sz="1100" b="1" dirty="0">
                <a:latin typeface="Arial" panose="020B0604020202020204" pitchFamily="34" charset="0"/>
                <a:cs typeface="Arial" panose="020B0604020202020204" pitchFamily="34" charset="0"/>
              </a:rPr>
              <a:t>Result:</a:t>
            </a:r>
          </a:p>
          <a:p>
            <a:pPr marL="305435" indent="-305435"/>
            <a:endParaRPr lang="en-IN" sz="1200" b="1" dirty="0" smtClean="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02025"/>
            <a:ext cx="11029615" cy="5285587"/>
          </a:xfrm>
        </p:spPr>
        <p:txBody>
          <a:bodyPr>
            <a:normAutofit fontScale="77500" lnSpcReduction="20000"/>
          </a:bodyPr>
          <a:lstStyle/>
          <a:p>
            <a:endParaRPr lang="en-IN" b="1" dirty="0" smtClean="0"/>
          </a:p>
          <a:p>
            <a:r>
              <a:rPr lang="en-IN" sz="2300" b="1" dirty="0" smtClean="0">
                <a:latin typeface="Arial" panose="020B0604020202020204" pitchFamily="34" charset="0"/>
                <a:cs typeface="Arial" panose="020B0604020202020204" pitchFamily="34" charset="0"/>
              </a:rPr>
              <a:t>System </a:t>
            </a:r>
            <a:r>
              <a:rPr lang="en-IN" sz="2300" b="1" dirty="0">
                <a:latin typeface="Arial" panose="020B0604020202020204" pitchFamily="34" charset="0"/>
                <a:cs typeface="Arial" panose="020B0604020202020204" pitchFamily="34" charset="0"/>
              </a:rPr>
              <a:t>Requirements</a:t>
            </a:r>
          </a:p>
          <a:p>
            <a:pPr marL="0" indent="0">
              <a:buNone/>
            </a:pPr>
            <a:r>
              <a:rPr lang="en-IN" sz="2300" b="1" dirty="0">
                <a:latin typeface="Arial" panose="020B0604020202020204" pitchFamily="34" charset="0"/>
                <a:cs typeface="Arial" panose="020B0604020202020204" pitchFamily="34" charset="0"/>
              </a:rPr>
              <a:t> * Cloud Infrastructure: IBM Cloud Environment</a:t>
            </a:r>
          </a:p>
          <a:p>
            <a:pPr marL="0" indent="0">
              <a:buNone/>
            </a:pPr>
            <a:r>
              <a:rPr lang="en-IN" sz="2300" b="1" dirty="0">
                <a:latin typeface="Arial" panose="020B0604020202020204" pitchFamily="34" charset="0"/>
                <a:cs typeface="Arial" panose="020B0604020202020204" pitchFamily="34" charset="0"/>
              </a:rPr>
              <a:t> * Platform: </a:t>
            </a:r>
            <a:r>
              <a:rPr lang="en-IN" sz="2300" b="1" dirty="0">
                <a:latin typeface="Arial" panose="020B0604020202020204" pitchFamily="34" charset="0"/>
                <a:cs typeface="Arial" panose="020B0604020202020204" pitchFamily="34" charset="0"/>
                <a:hlinkClick r:id="rId2"/>
              </a:rPr>
              <a:t>watsonx.ai</a:t>
            </a:r>
            <a:r>
              <a:rPr lang="en-IN" sz="2300" b="1" dirty="0">
                <a:latin typeface="Arial" panose="020B0604020202020204" pitchFamily="34" charset="0"/>
                <a:cs typeface="Arial" panose="020B0604020202020204" pitchFamily="34" charset="0"/>
              </a:rPr>
              <a:t> and Watson Studio Access</a:t>
            </a:r>
          </a:p>
          <a:p>
            <a:pPr marL="0" indent="0">
              <a:buNone/>
            </a:pPr>
            <a:r>
              <a:rPr lang="en-IN" sz="2300" b="1" dirty="0">
                <a:latin typeface="Arial" panose="020B0604020202020204" pitchFamily="34" charset="0"/>
                <a:cs typeface="Arial" panose="020B0604020202020204" pitchFamily="34" charset="0"/>
              </a:rPr>
              <a:t> * Cloud Services: Provisioned </a:t>
            </a:r>
            <a:r>
              <a:rPr lang="en-IN" sz="2300" b="1" dirty="0" err="1">
                <a:latin typeface="Arial" panose="020B0604020202020204" pitchFamily="34" charset="0"/>
                <a:cs typeface="Arial" panose="020B0604020202020204" pitchFamily="34" charset="0"/>
              </a:rPr>
              <a:t>Lite</a:t>
            </a:r>
            <a:r>
              <a:rPr lang="en-IN" sz="2300" b="1" dirty="0">
                <a:latin typeface="Arial" panose="020B0604020202020204" pitchFamily="34" charset="0"/>
                <a:cs typeface="Arial" panose="020B0604020202020204" pitchFamily="34" charset="0"/>
              </a:rPr>
              <a:t> Plans</a:t>
            </a:r>
          </a:p>
          <a:p>
            <a:pPr marL="0" indent="0">
              <a:buNone/>
            </a:pPr>
            <a:r>
              <a:rPr lang="en-IN" sz="2300" b="1" dirty="0">
                <a:latin typeface="Arial" panose="020B0604020202020204" pitchFamily="34" charset="0"/>
                <a:cs typeface="Arial" panose="020B0604020202020204" pitchFamily="34" charset="0"/>
              </a:rPr>
              <a:t> </a:t>
            </a:r>
            <a:r>
              <a:rPr lang="en-IN" sz="2300" b="1" dirty="0" smtClean="0">
                <a:latin typeface="Arial" panose="020B0604020202020204" pitchFamily="34" charset="0"/>
                <a:cs typeface="Arial" panose="020B0604020202020204" pitchFamily="34" charset="0"/>
              </a:rPr>
              <a:t>* </a:t>
            </a:r>
            <a:r>
              <a:rPr lang="en-IN" sz="2300" b="1" dirty="0">
                <a:latin typeface="Arial" panose="020B0604020202020204" pitchFamily="34" charset="0"/>
                <a:cs typeface="Arial" panose="020B0604020202020204" pitchFamily="34" charset="0"/>
              </a:rPr>
              <a:t>Local Development: Python and IBM Cloud CLI</a:t>
            </a:r>
          </a:p>
          <a:p>
            <a:pPr marL="0" indent="0">
              <a:buNone/>
            </a:pPr>
            <a:r>
              <a:rPr lang="en-IN" sz="2300" b="1" dirty="0">
                <a:latin typeface="Arial" panose="020B0604020202020204" pitchFamily="34" charset="0"/>
                <a:cs typeface="Arial" panose="020B0604020202020204" pitchFamily="34" charset="0"/>
              </a:rPr>
              <a:t> * Connectivity: High-speed </a:t>
            </a:r>
            <a:r>
              <a:rPr lang="en-IN" sz="2300" b="1" dirty="0" smtClean="0">
                <a:latin typeface="Arial" panose="020B0604020202020204" pitchFamily="34" charset="0"/>
                <a:cs typeface="Arial" panose="020B0604020202020204" pitchFamily="34" charset="0"/>
              </a:rPr>
              <a:t>Internet</a:t>
            </a:r>
          </a:p>
          <a:p>
            <a:pPr marL="0" indent="0">
              <a:buNone/>
            </a:pPr>
            <a:endParaRPr lang="en-IN" sz="2300" b="1" dirty="0">
              <a:latin typeface="Arial" panose="020B0604020202020204" pitchFamily="34" charset="0"/>
              <a:cs typeface="Arial" panose="020B0604020202020204" pitchFamily="34" charset="0"/>
            </a:endParaRPr>
          </a:p>
          <a:p>
            <a:r>
              <a:rPr lang="en-IN" sz="2300" b="1" dirty="0">
                <a:latin typeface="Arial" panose="020B0604020202020204" pitchFamily="34" charset="0"/>
                <a:cs typeface="Arial" panose="020B0604020202020204" pitchFamily="34" charset="0"/>
              </a:rPr>
              <a:t>Required Libraries and Tools</a:t>
            </a:r>
          </a:p>
          <a:p>
            <a:pPr marL="0" indent="0">
              <a:buNone/>
            </a:pPr>
            <a:r>
              <a:rPr lang="en-IN" sz="2300" b="1" dirty="0">
                <a:latin typeface="Arial" panose="020B0604020202020204" pitchFamily="34" charset="0"/>
                <a:cs typeface="Arial" panose="020B0604020202020204" pitchFamily="34" charset="0"/>
              </a:rPr>
              <a:t> * IBM SDKs: </a:t>
            </a:r>
            <a:r>
              <a:rPr lang="en-IN" sz="2300" b="1" dirty="0">
                <a:latin typeface="Arial" panose="020B0604020202020204" pitchFamily="34" charset="0"/>
                <a:cs typeface="Arial" panose="020B0604020202020204" pitchFamily="34" charset="0"/>
                <a:hlinkClick r:id="rId2"/>
              </a:rPr>
              <a:t>watsonx.ai</a:t>
            </a:r>
            <a:r>
              <a:rPr lang="en-IN" sz="2300" b="1" dirty="0">
                <a:latin typeface="Arial" panose="020B0604020202020204" pitchFamily="34" charset="0"/>
                <a:cs typeface="Arial" panose="020B0604020202020204" pitchFamily="34" charset="0"/>
              </a:rPr>
              <a:t>, IBM Cloud Object Storage</a:t>
            </a:r>
          </a:p>
          <a:p>
            <a:pPr marL="0" indent="0">
              <a:buNone/>
            </a:pPr>
            <a:r>
              <a:rPr lang="en-IN" sz="2300" b="1" dirty="0">
                <a:latin typeface="Arial" panose="020B0604020202020204" pitchFamily="34" charset="0"/>
                <a:cs typeface="Arial" panose="020B0604020202020204" pitchFamily="34" charset="0"/>
              </a:rPr>
              <a:t> * Connectors: </a:t>
            </a:r>
            <a:r>
              <a:rPr lang="en-IN" sz="2300" b="1" dirty="0" err="1">
                <a:latin typeface="Arial" panose="020B0604020202020204" pitchFamily="34" charset="0"/>
                <a:cs typeface="Arial" panose="020B0604020202020204" pitchFamily="34" charset="0"/>
              </a:rPr>
              <a:t>watsonx.data</a:t>
            </a:r>
            <a:r>
              <a:rPr lang="en-IN" sz="2300" b="1" dirty="0">
                <a:latin typeface="Arial" panose="020B0604020202020204" pitchFamily="34" charset="0"/>
                <a:cs typeface="Arial" panose="020B0604020202020204" pitchFamily="34" charset="0"/>
              </a:rPr>
              <a:t> Connectors</a:t>
            </a:r>
          </a:p>
          <a:p>
            <a:pPr marL="0" indent="0">
              <a:buNone/>
            </a:pPr>
            <a:r>
              <a:rPr lang="en-IN" sz="2300" b="1" dirty="0">
                <a:latin typeface="Arial" panose="020B0604020202020204" pitchFamily="34" charset="0"/>
                <a:cs typeface="Arial" panose="020B0604020202020204" pitchFamily="34" charset="0"/>
              </a:rPr>
              <a:t> * API Client: requests</a:t>
            </a:r>
          </a:p>
          <a:p>
            <a:pPr marL="0" indent="0">
              <a:buNone/>
            </a:pPr>
            <a:r>
              <a:rPr lang="en-IN" sz="2300" b="1" dirty="0">
                <a:latin typeface="Arial" panose="020B0604020202020204" pitchFamily="34" charset="0"/>
                <a:cs typeface="Arial" panose="020B0604020202020204" pitchFamily="34" charset="0"/>
              </a:rPr>
              <a:t> * Dependency Management: </a:t>
            </a:r>
            <a:r>
              <a:rPr lang="en-IN" sz="2300" b="1" dirty="0" err="1">
                <a:latin typeface="Arial" panose="020B0604020202020204" pitchFamily="34" charset="0"/>
                <a:cs typeface="Arial" panose="020B0604020202020204" pitchFamily="34" charset="0"/>
              </a:rPr>
              <a:t>dotenv</a:t>
            </a:r>
            <a:endParaRPr lang="en-IN" sz="2300" b="1" dirty="0">
              <a:latin typeface="Arial" panose="020B0604020202020204" pitchFamily="34" charset="0"/>
              <a:cs typeface="Arial" panose="020B0604020202020204" pitchFamily="34" charset="0"/>
            </a:endParaRPr>
          </a:p>
          <a:p>
            <a:pPr marL="0" indent="0">
              <a:buNone/>
            </a:pPr>
            <a:endParaRPr lang="en-US" sz="2300" b="1" dirty="0"/>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11858"/>
            <a:ext cx="11029615" cy="5555974"/>
          </a:xfrm>
        </p:spPr>
        <p:txBody>
          <a:bodyPr>
            <a:noAutofit/>
          </a:bodyPr>
          <a:lstStyle/>
          <a:p>
            <a:r>
              <a:rPr lang="en-GB" sz="1100" b="1" dirty="0"/>
              <a:t>Model Selection:</a:t>
            </a:r>
          </a:p>
          <a:p>
            <a:pPr marL="0" indent="0">
              <a:buNone/>
            </a:pPr>
            <a:r>
              <a:rPr lang="en-GB" sz="1100" dirty="0"/>
              <a:t>   </a:t>
            </a:r>
            <a:r>
              <a:rPr lang="en-GB" sz="1100" dirty="0" smtClean="0"/>
              <a:t>        * </a:t>
            </a:r>
            <a:r>
              <a:rPr lang="en-GB" sz="1100" dirty="0"/>
              <a:t>The core of our system is a Retrieval Augmented Generation (RAG) pipeline leveraging the Granite foundation model.</a:t>
            </a:r>
          </a:p>
          <a:p>
            <a:pPr marL="0" indent="0">
              <a:buNone/>
            </a:pPr>
            <a:r>
              <a:rPr lang="en-GB" sz="1100" dirty="0"/>
              <a:t>  </a:t>
            </a:r>
            <a:r>
              <a:rPr lang="en-GB" sz="1100" dirty="0" smtClean="0"/>
              <a:t>        </a:t>
            </a:r>
            <a:r>
              <a:rPr lang="en-GB" sz="1100" dirty="0"/>
              <a:t> * This approach is chosen because it combines the reasoning power of a large language model with a continuously updated, fact-based knowledge base (</a:t>
            </a:r>
            <a:r>
              <a:rPr lang="en-GB" sz="1100" dirty="0" err="1"/>
              <a:t>watsonx.data</a:t>
            </a:r>
            <a:r>
              <a:rPr lang="en-GB" sz="1100" dirty="0"/>
              <a:t>), </a:t>
            </a:r>
            <a:r>
              <a:rPr lang="en-GB" sz="1100" dirty="0" smtClean="0"/>
              <a:t>     ensuring </a:t>
            </a:r>
            <a:r>
              <a:rPr lang="en-GB" sz="1100" dirty="0"/>
              <a:t>personalized and scientifically accurate </a:t>
            </a:r>
            <a:r>
              <a:rPr lang="en-GB" sz="1100" dirty="0" smtClean="0"/>
              <a:t>   nutritional </a:t>
            </a:r>
            <a:r>
              <a:rPr lang="en-GB" sz="1100" dirty="0"/>
              <a:t>advice, unlike a static </a:t>
            </a:r>
            <a:r>
              <a:rPr lang="en-GB" sz="1100" dirty="0" smtClean="0"/>
              <a:t>algorithm.</a:t>
            </a:r>
          </a:p>
          <a:p>
            <a:r>
              <a:rPr lang="en-GB" sz="1100" b="1" dirty="0" smtClean="0"/>
              <a:t>Data </a:t>
            </a:r>
            <a:r>
              <a:rPr lang="en-GB" sz="1100" b="1" dirty="0"/>
              <a:t>Input</a:t>
            </a:r>
            <a:r>
              <a:rPr lang="en-GB" sz="1100" b="1" dirty="0" smtClean="0"/>
              <a:t>:</a:t>
            </a:r>
          </a:p>
          <a:p>
            <a:pPr marL="0" indent="0">
              <a:buNone/>
            </a:pPr>
            <a:r>
              <a:rPr lang="en-GB" sz="1100" dirty="0"/>
              <a:t> </a:t>
            </a:r>
            <a:r>
              <a:rPr lang="en-GB" sz="1100" dirty="0" smtClean="0"/>
              <a:t>         * </a:t>
            </a:r>
            <a:r>
              <a:rPr lang="en-GB" sz="1100" dirty="0"/>
              <a:t>User Profile Data: Health metrics (age, weight, activity level), dietary preferences, allergies, and specific goals (e.g., weight loss, muscle gain</a:t>
            </a:r>
            <a:r>
              <a:rPr lang="en-GB" sz="1100" dirty="0" smtClean="0"/>
              <a:t>).</a:t>
            </a:r>
          </a:p>
          <a:p>
            <a:pPr marL="0" indent="0">
              <a:buNone/>
            </a:pPr>
            <a:r>
              <a:rPr lang="en-GB" sz="1100" dirty="0"/>
              <a:t> </a:t>
            </a:r>
            <a:r>
              <a:rPr lang="en-GB" sz="1100" dirty="0" smtClean="0"/>
              <a:t>         * </a:t>
            </a:r>
            <a:r>
              <a:rPr lang="en-GB" sz="1100" dirty="0"/>
              <a:t>Knowledge Base: The RAG system retrieves data from </a:t>
            </a:r>
            <a:r>
              <a:rPr lang="en-GB" sz="1100" dirty="0" err="1"/>
              <a:t>watsonx.data</a:t>
            </a:r>
            <a:r>
              <a:rPr lang="en-GB" sz="1100" dirty="0"/>
              <a:t>, including a comprehensive food/recipe database, nutritional composition data, and scientific literature</a:t>
            </a:r>
            <a:r>
              <a:rPr lang="en-GB" sz="1100" dirty="0" smtClean="0"/>
              <a:t>.</a:t>
            </a:r>
          </a:p>
          <a:p>
            <a:pPr marL="0" indent="0">
              <a:buNone/>
            </a:pPr>
            <a:r>
              <a:rPr lang="en-GB" sz="1100" dirty="0" smtClean="0"/>
              <a:t>          * </a:t>
            </a:r>
            <a:r>
              <a:rPr lang="en-GB" sz="1100" dirty="0"/>
              <a:t>External Data: Processed textual descriptions from the image recognition model of food photos or grocery labels</a:t>
            </a:r>
            <a:r>
              <a:rPr lang="en-GB" sz="1100" dirty="0" smtClean="0"/>
              <a:t>.</a:t>
            </a:r>
            <a:endParaRPr lang="en-GB" sz="1100" b="1" dirty="0" smtClean="0"/>
          </a:p>
          <a:p>
            <a:r>
              <a:rPr lang="en-GB" sz="1100" b="1" dirty="0" smtClean="0"/>
              <a:t>Training </a:t>
            </a:r>
            <a:r>
              <a:rPr lang="en-GB" sz="1100" b="1" dirty="0"/>
              <a:t>&amp; Fine-tuning Process</a:t>
            </a:r>
            <a:r>
              <a:rPr lang="en-GB" sz="1100" b="1" dirty="0" smtClean="0"/>
              <a:t>:</a:t>
            </a:r>
          </a:p>
          <a:p>
            <a:pPr marL="0" indent="0">
              <a:buNone/>
            </a:pPr>
            <a:r>
              <a:rPr lang="en-GB" sz="1100" dirty="0" smtClean="0"/>
              <a:t>         </a:t>
            </a:r>
            <a:r>
              <a:rPr lang="en-GB" sz="1100" dirty="0"/>
              <a:t> * Instead of traditional training, we use Prompt Engineering to design effective instructions for the Granite model.</a:t>
            </a:r>
          </a:p>
          <a:p>
            <a:pPr marL="0" indent="0">
              <a:buNone/>
            </a:pPr>
            <a:r>
              <a:rPr lang="en-GB" sz="1100" dirty="0" smtClean="0"/>
              <a:t>         </a:t>
            </a:r>
            <a:r>
              <a:rPr lang="en-GB" sz="1100" dirty="0"/>
              <a:t> * We can also employ fine-tuning or parameter-efficient fine-tuning (PEFT) techniques within Watson Studio to adapt the Granite model to specific nutritional language and recommendation formats.</a:t>
            </a:r>
          </a:p>
          <a:p>
            <a:pPr marL="0" indent="0">
              <a:buNone/>
            </a:pPr>
            <a:r>
              <a:rPr lang="en-GB" sz="1100" dirty="0" smtClean="0"/>
              <a:t>         </a:t>
            </a:r>
            <a:r>
              <a:rPr lang="en-GB" sz="1100" dirty="0"/>
              <a:t> * The RAG pipeline itself is trained by indexing the data in </a:t>
            </a:r>
            <a:r>
              <a:rPr lang="en-GB" sz="1100" dirty="0" err="1"/>
              <a:t>watsonx.data</a:t>
            </a:r>
            <a:r>
              <a:rPr lang="en-GB" sz="1100" dirty="0"/>
              <a:t> to ensure efficient and accurate retrieval of relevant information for each user query.</a:t>
            </a:r>
          </a:p>
          <a:p>
            <a:r>
              <a:rPr lang="en-GB" sz="1100" b="1" dirty="0"/>
              <a:t> </a:t>
            </a:r>
            <a:r>
              <a:rPr lang="en-GB" sz="1100" b="1" dirty="0" smtClean="0"/>
              <a:t>Deployment </a:t>
            </a:r>
            <a:r>
              <a:rPr lang="en-GB" sz="1100" b="1" dirty="0"/>
              <a:t>Process</a:t>
            </a:r>
            <a:r>
              <a:rPr lang="en-GB" sz="1100" b="1" dirty="0" smtClean="0"/>
              <a:t>:</a:t>
            </a:r>
          </a:p>
          <a:p>
            <a:pPr marL="0" indent="0">
              <a:buNone/>
            </a:pPr>
            <a:r>
              <a:rPr lang="en-GB" sz="1100" dirty="0" smtClean="0"/>
              <a:t>          </a:t>
            </a:r>
            <a:r>
              <a:rPr lang="en-GB" sz="1100" dirty="0"/>
              <a:t> * The model and its associated API are managed and deployed using </a:t>
            </a:r>
            <a:r>
              <a:rPr lang="en-GB" sz="1100" dirty="0">
                <a:hlinkClick r:id="rId2"/>
              </a:rPr>
              <a:t>watsonx.ai</a:t>
            </a:r>
            <a:r>
              <a:rPr lang="en-GB" sz="1100" dirty="0"/>
              <a:t>.</a:t>
            </a:r>
          </a:p>
          <a:p>
            <a:pPr marL="0" indent="0">
              <a:buNone/>
            </a:pPr>
            <a:r>
              <a:rPr lang="en-GB" sz="1100" dirty="0" smtClean="0"/>
              <a:t>          </a:t>
            </a:r>
            <a:r>
              <a:rPr lang="en-GB" sz="1100" dirty="0"/>
              <a:t> * The application endpoint is hosted on IBM Cloud using services like IBM Cloud Functions or a managed </a:t>
            </a:r>
            <a:r>
              <a:rPr lang="en-GB" sz="1100" dirty="0" err="1"/>
              <a:t>Kubernetes</a:t>
            </a:r>
            <a:r>
              <a:rPr lang="en-GB" sz="1100" dirty="0"/>
              <a:t> service.</a:t>
            </a:r>
          </a:p>
          <a:p>
            <a:pPr marL="0" indent="0">
              <a:buNone/>
            </a:pPr>
            <a:r>
              <a:rPr lang="en-GB" sz="1100" dirty="0" smtClean="0"/>
              <a:t>          </a:t>
            </a:r>
            <a:r>
              <a:rPr lang="en-GB" sz="1100" dirty="0"/>
              <a:t> * Watson Studio is used for ongoing </a:t>
            </a:r>
            <a:r>
              <a:rPr lang="en-GB" sz="1100" dirty="0" err="1"/>
              <a:t>MLOps</a:t>
            </a:r>
            <a:r>
              <a:rPr lang="en-GB" sz="1100" dirty="0"/>
              <a:t>, including monitoring model performance, tracking data drift in </a:t>
            </a:r>
            <a:r>
              <a:rPr lang="en-GB" sz="1100" dirty="0" err="1"/>
              <a:t>watsonx.data</a:t>
            </a:r>
            <a:r>
              <a:rPr lang="en-GB" sz="1100" dirty="0"/>
              <a:t>, and automating the retraining or fine-tuning process.</a:t>
            </a:r>
          </a:p>
          <a:p>
            <a:pPr marL="0" indent="0">
              <a:buNone/>
            </a:pPr>
            <a:r>
              <a:rPr lang="en-GB" sz="1100" dirty="0" smtClean="0"/>
              <a:t>           * </a:t>
            </a:r>
            <a:r>
              <a:rPr lang="en-GB" sz="1100" dirty="0"/>
              <a:t>The system is designed for seamless integration with external APIs (e.g., the image recognition service) and the user-facing application.</a:t>
            </a:r>
          </a:p>
          <a:p>
            <a:pPr marL="0" indent="0">
              <a:buNone/>
            </a:pPr>
            <a:r>
              <a:rPr lang="en-GB" sz="1100" dirty="0"/>
              <a:t/>
            </a:r>
            <a:br>
              <a:rPr lang="en-GB" sz="1100" dirty="0"/>
            </a:br>
            <a:endParaRPr lang="en-IN" sz="1100" dirty="0"/>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8361" y="1518059"/>
            <a:ext cx="9099937" cy="4961398"/>
          </a:xfr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206" y="1524000"/>
            <a:ext cx="9360309" cy="4854472"/>
          </a:xfrm>
        </p:spPr>
      </p:pic>
    </p:spTree>
    <p:extLst>
      <p:ext uri="{BB962C8B-B14F-4D97-AF65-F5344CB8AC3E}">
        <p14:creationId xmlns:p14="http://schemas.microsoft.com/office/powerpoint/2010/main" val="4104934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613" y="1468898"/>
            <a:ext cx="9267084" cy="4931902"/>
          </a:xfrm>
        </p:spPr>
      </p:pic>
    </p:spTree>
    <p:extLst>
      <p:ext uri="{BB962C8B-B14F-4D97-AF65-F5344CB8AC3E}">
        <p14:creationId xmlns:p14="http://schemas.microsoft.com/office/powerpoint/2010/main" val="1164573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purl.org/dc/dcmitype/"/>
    <ds:schemaRef ds:uri="http://purl.org/dc/elements/1.1/"/>
    <ds:schemaRef ds:uri="http://schemas.microsoft.com/office/infopath/2007/PartnerControls"/>
    <ds:schemaRef ds:uri="c0fa2617-96bd-425d-8578-e93563fe37c5"/>
    <ds:schemaRef ds:uri="9162bd5b-4ed9-4da3-b376-05204580ba3f"/>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136</TotalTime>
  <Words>248</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nutrition agent</vt:lpstr>
      <vt:lpstr>OUTLINE</vt:lpstr>
      <vt:lpstr>Problem Statement</vt:lpstr>
      <vt:lpstr>Proposed Solution</vt:lpstr>
      <vt:lpstr>System  Approach</vt:lpstr>
      <vt:lpstr>Algorithm &amp; Deployment</vt:lpstr>
      <vt:lpstr>Result</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Meena Suthesh</cp:lastModifiedBy>
  <cp:revision>36</cp:revision>
  <dcterms:created xsi:type="dcterms:W3CDTF">2021-05-26T16:50:10Z</dcterms:created>
  <dcterms:modified xsi:type="dcterms:W3CDTF">2025-08-05T09:28:52Z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