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6" r:id="rId7"/>
    <p:sldId id="280" r:id="rId8"/>
    <p:sldId id="283" r:id="rId9"/>
    <p:sldId id="284" r:id="rId10"/>
    <p:sldId id="282" r:id="rId11"/>
    <p:sldId id="285" r:id="rId12"/>
    <p:sldId id="281" r:id="rId13"/>
    <p:sldId id="271" r:id="rId14"/>
    <p:sldId id="273" r:id="rId15"/>
    <p:sldId id="274" r:id="rId16"/>
    <p:sldId id="275" r:id="rId17"/>
    <p:sldId id="276" r:id="rId18"/>
    <p:sldId id="277" r:id="rId19"/>
    <p:sldId id="278" r:id="rId20"/>
    <p:sldId id="279" r:id="rId21"/>
    <p:sldId id="272" r:id="rId22"/>
    <p:sldId id="286" r:id="rId23"/>
    <p:sldId id="287" r:id="rId24"/>
    <p:sldId id="262" r:id="rId25"/>
    <p:sldId id="265"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5878" autoAdjust="0"/>
  </p:normalViewPr>
  <p:slideViewPr>
    <p:cSldViewPr>
      <p:cViewPr>
        <p:scale>
          <a:sx n="75" d="100"/>
          <a:sy n="75" d="100"/>
        </p:scale>
        <p:origin x="-1242"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09-Aug-21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09-Aug-21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09-Aug-21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09-Aug-21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09-Aug-21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09-Aug-21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hirinsplayground.netlify.app/2018/11/ml_basics_gbm/kagg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c/ga-customer-revenue-prediction/overvie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0" y="1447800"/>
            <a:ext cx="7924800" cy="5029200"/>
          </a:xfrm>
        </p:spPr>
        <p:txBody>
          <a:bodyPr>
            <a:normAutofit fontScale="70000" lnSpcReduction="20000"/>
          </a:bodyPr>
          <a:lstStyle/>
          <a:p>
            <a:r>
              <a:rPr lang="en-US" sz="3200" dirty="0" smtClean="0">
                <a:solidFill>
                  <a:schemeClr val="bg1"/>
                </a:solidFill>
                <a:latin typeface="Times New Roman" pitchFamily="18" charset="0"/>
                <a:cs typeface="Times New Roman" pitchFamily="18" charset="0"/>
              </a:rPr>
              <a:t>PROJECT TITLE</a:t>
            </a:r>
          </a:p>
          <a:p>
            <a:r>
              <a:rPr lang="en-US" sz="3200" dirty="0" smtClean="0">
                <a:solidFill>
                  <a:schemeClr val="bg1"/>
                </a:solidFill>
                <a:latin typeface="Times New Roman" pitchFamily="18" charset="0"/>
                <a:cs typeface="Times New Roman" pitchFamily="18" charset="0"/>
              </a:rPr>
              <a:t>SALES PREDICTION MANAGEMENT SYSTEM</a:t>
            </a:r>
          </a:p>
          <a:p>
            <a:pPr algn="l"/>
            <a:endParaRPr lang="en-US" sz="3200" dirty="0" smtClean="0">
              <a:solidFill>
                <a:srgbClr val="FF0000"/>
              </a:solidFill>
              <a:latin typeface="Times New Roman" pitchFamily="18" charset="0"/>
              <a:cs typeface="Times New Roman" pitchFamily="18" charset="0"/>
            </a:endParaRPr>
          </a:p>
          <a:p>
            <a:pPr algn="l"/>
            <a:endParaRPr lang="en-US" sz="3200" dirty="0" smtClean="0">
              <a:solidFill>
                <a:srgbClr val="FF0000"/>
              </a:solidFill>
              <a:latin typeface="Times New Roman" pitchFamily="18" charset="0"/>
              <a:cs typeface="Times New Roman" pitchFamily="18" charset="0"/>
            </a:endParaRPr>
          </a:p>
          <a:p>
            <a:pPr algn="l"/>
            <a:endParaRPr lang="en-US" sz="3200" dirty="0" smtClean="0">
              <a:solidFill>
                <a:srgbClr val="FF0000"/>
              </a:solidFill>
              <a:latin typeface="Times New Roman" pitchFamily="18" charset="0"/>
              <a:cs typeface="Times New Roman" pitchFamily="18" charset="0"/>
            </a:endParaRPr>
          </a:p>
          <a:p>
            <a:pPr algn="l"/>
            <a:endParaRPr lang="en-US" sz="3200" dirty="0" smtClean="0">
              <a:solidFill>
                <a:srgbClr val="FF0000"/>
              </a:solidFill>
              <a:latin typeface="Times New Roman" pitchFamily="18" charset="0"/>
              <a:cs typeface="Times New Roman" pitchFamily="18" charset="0"/>
            </a:endParaRPr>
          </a:p>
          <a:p>
            <a:pPr algn="l"/>
            <a:endParaRPr lang="en-US" sz="3200" dirty="0" smtClean="0">
              <a:solidFill>
                <a:srgbClr val="FF0000"/>
              </a:solidFill>
              <a:latin typeface="Times New Roman" pitchFamily="18" charset="0"/>
              <a:cs typeface="Times New Roman" pitchFamily="18" charset="0"/>
            </a:endParaRPr>
          </a:p>
          <a:p>
            <a:pPr algn="l"/>
            <a:endParaRPr lang="en-US" sz="3200" dirty="0" smtClean="0">
              <a:solidFill>
                <a:srgbClr val="FF0000"/>
              </a:solidFill>
              <a:latin typeface="Times New Roman" pitchFamily="18" charset="0"/>
              <a:cs typeface="Times New Roman" pitchFamily="18" charset="0"/>
            </a:endParaRPr>
          </a:p>
          <a:p>
            <a:pPr algn="l"/>
            <a:r>
              <a:rPr lang="en-US" sz="3200" dirty="0" smtClean="0">
                <a:solidFill>
                  <a:srgbClr val="FF0000"/>
                </a:solidFill>
                <a:latin typeface="Times New Roman" pitchFamily="18" charset="0"/>
                <a:cs typeface="Times New Roman" pitchFamily="18" charset="0"/>
              </a:rPr>
              <a:t>SUBMETTED TO:                                                SUBMITTED BY</a:t>
            </a:r>
          </a:p>
          <a:p>
            <a:pPr algn="l"/>
            <a:r>
              <a:rPr lang="en-US" sz="3200" dirty="0" smtClean="0">
                <a:solidFill>
                  <a:srgbClr val="FF0000"/>
                </a:solidFill>
                <a:latin typeface="Times New Roman" pitchFamily="18" charset="0"/>
                <a:cs typeface="Times New Roman" pitchFamily="18" charset="0"/>
              </a:rPr>
              <a:t>Mrs.  </a:t>
            </a:r>
            <a:r>
              <a:rPr lang="en-US" sz="3200" dirty="0" err="1" smtClean="0">
                <a:solidFill>
                  <a:srgbClr val="FF0000"/>
                </a:solidFill>
                <a:latin typeface="Times New Roman" pitchFamily="18" charset="0"/>
                <a:cs typeface="Times New Roman" pitchFamily="18" charset="0"/>
              </a:rPr>
              <a:t>Kamini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Maheshwari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Meenaz</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Ansari</a:t>
            </a:r>
            <a:r>
              <a:rPr lang="en-US" sz="3200" dirty="0" smtClean="0">
                <a:solidFill>
                  <a:srgbClr val="FF0000"/>
                </a:solidFill>
                <a:latin typeface="Times New Roman" pitchFamily="18" charset="0"/>
                <a:cs typeface="Times New Roman" pitchFamily="18" charset="0"/>
              </a:rPr>
              <a:t>, </a:t>
            </a:r>
          </a:p>
          <a:p>
            <a:pPr algn="l"/>
            <a:r>
              <a:rPr lang="en-US" sz="3200" dirty="0" smtClean="0">
                <a:solidFill>
                  <a:srgbClr val="FF0000"/>
                </a:solidFill>
                <a:latin typeface="Times New Roman" pitchFamily="18" charset="0"/>
                <a:cs typeface="Times New Roman" pitchFamily="18" charset="0"/>
              </a:rPr>
              <a:t>Dr. </a:t>
            </a:r>
            <a:r>
              <a:rPr lang="en-US" sz="3200" dirty="0" err="1" smtClean="0">
                <a:solidFill>
                  <a:srgbClr val="FF0000"/>
                </a:solidFill>
                <a:latin typeface="Times New Roman" pitchFamily="18" charset="0"/>
                <a:cs typeface="Times New Roman" pitchFamily="18" charset="0"/>
              </a:rPr>
              <a:t>Diwakar</a:t>
            </a:r>
            <a:r>
              <a:rPr lang="en-US" sz="3200" dirty="0" smtClean="0">
                <a:solidFill>
                  <a:srgbClr val="FF0000"/>
                </a:solidFill>
                <a:latin typeface="Times New Roman" pitchFamily="18" charset="0"/>
                <a:cs typeface="Times New Roman" pitchFamily="18" charset="0"/>
              </a:rPr>
              <a:t> Singh,                                                 </a:t>
            </a:r>
            <a:r>
              <a:rPr lang="en-US" sz="3200" dirty="0" err="1" smtClean="0">
                <a:solidFill>
                  <a:srgbClr val="FF0000"/>
                </a:solidFill>
                <a:latin typeface="Times New Roman" pitchFamily="18" charset="0"/>
                <a:cs typeface="Times New Roman" pitchFamily="18" charset="0"/>
              </a:rPr>
              <a:t>Renuka</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Singhare</a:t>
            </a:r>
            <a:r>
              <a:rPr lang="en-US" sz="3200" dirty="0" smtClean="0">
                <a:solidFill>
                  <a:srgbClr val="FF0000"/>
                </a:solidFill>
                <a:latin typeface="Times New Roman" pitchFamily="18" charset="0"/>
                <a:cs typeface="Times New Roman" pitchFamily="18" charset="0"/>
              </a:rPr>
              <a:t> ,</a:t>
            </a:r>
          </a:p>
          <a:p>
            <a:pPr algn="r"/>
            <a:r>
              <a:rPr lang="en-US" sz="3200" dirty="0" err="1" smtClean="0">
                <a:solidFill>
                  <a:srgbClr val="FF0000"/>
                </a:solidFill>
                <a:latin typeface="Times New Roman" pitchFamily="18" charset="0"/>
                <a:cs typeface="Times New Roman" pitchFamily="18" charset="0"/>
              </a:rPr>
              <a:t>Narpandra</a:t>
            </a:r>
            <a:r>
              <a:rPr lang="en-US" sz="3200" dirty="0" smtClean="0">
                <a:solidFill>
                  <a:srgbClr val="FF0000"/>
                </a:solidFill>
                <a:latin typeface="Times New Roman" pitchFamily="18" charset="0"/>
                <a:cs typeface="Times New Roman" pitchFamily="18" charset="0"/>
              </a:rPr>
              <a:t> Singh </a:t>
            </a:r>
            <a:r>
              <a:rPr lang="en-US" sz="3200" dirty="0" err="1" smtClean="0">
                <a:solidFill>
                  <a:srgbClr val="FF0000"/>
                </a:solidFill>
                <a:latin typeface="Times New Roman" pitchFamily="18" charset="0"/>
                <a:cs typeface="Times New Roman" pitchFamily="18" charset="0"/>
              </a:rPr>
              <a:t>Lodhi</a:t>
            </a:r>
            <a:r>
              <a:rPr lang="en-US" sz="3200" dirty="0" smtClean="0">
                <a:solidFill>
                  <a:srgbClr val="FF0000"/>
                </a:solidFill>
                <a:latin typeface="Times New Roman" pitchFamily="18" charset="0"/>
                <a:cs typeface="Times New Roman" pitchFamily="18" charset="0"/>
              </a:rPr>
              <a:t>                       </a:t>
            </a:r>
          </a:p>
        </p:txBody>
      </p:sp>
      <p:sp>
        <p:nvSpPr>
          <p:cNvPr id="2" name="Title 1"/>
          <p:cNvSpPr>
            <a:spLocks noGrp="1"/>
          </p:cNvSpPr>
          <p:nvPr>
            <p:ph type="ctrTitle"/>
          </p:nvPr>
        </p:nvSpPr>
        <p:spPr>
          <a:xfrm>
            <a:off x="457200" y="228601"/>
            <a:ext cx="8229600" cy="1066800"/>
          </a:xfrm>
        </p:spPr>
        <p:txBody>
          <a:bodyPr>
            <a:noAutofit/>
          </a:bodyPr>
          <a:lstStyle/>
          <a:p>
            <a:r>
              <a:rPr sz="3600" smtClean="0">
                <a:solidFill>
                  <a:srgbClr val="FF0000"/>
                </a:solidFill>
                <a:latin typeface="Times New Roman" pitchFamily="18" charset="0"/>
                <a:cs typeface="Times New Roman" pitchFamily="18" charset="0"/>
              </a:rPr>
              <a:t>BARKATULLAH UNIVERSITY INSTITUTE OF TECHNOLOGY</a:t>
            </a:r>
            <a:endParaRPr lang="en-US" sz="3600" dirty="0">
              <a:solidFill>
                <a:srgbClr val="FF0000"/>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57313" y="1195388"/>
            <a:ext cx="6429375" cy="446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304800"/>
            <a:ext cx="13011150" cy="731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09663" y="1090613"/>
            <a:ext cx="6924675" cy="4676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latin typeface="Times New Roman" pitchFamily="18" charset="0"/>
                <a:cs typeface="Times New Roman" pitchFamily="18" charset="0"/>
              </a:rPr>
              <a:t>LINEAR REGRESSION MODEL</a:t>
            </a:r>
            <a:endParaRPr lang="en-US" sz="3600" b="1" dirty="0">
              <a:latin typeface="Times New Roman" pitchFamily="18" charset="0"/>
              <a:cs typeface="Times New Roman" pitchFamily="18" charset="0"/>
            </a:endParaRPr>
          </a:p>
        </p:txBody>
      </p:sp>
      <p:pic>
        <p:nvPicPr>
          <p:cNvPr id="5125" name="Picture 5"/>
          <p:cNvPicPr>
            <a:picLocks noGrp="1" noChangeAspect="1" noChangeArrowheads="1"/>
          </p:cNvPicPr>
          <p:nvPr>
            <p:ph sz="quarter" idx="1"/>
          </p:nvPr>
        </p:nvPicPr>
        <p:blipFill>
          <a:blip r:embed="rId2"/>
          <a:srcRect/>
          <a:stretch>
            <a:fillRect/>
          </a:stretch>
        </p:blipFill>
        <p:spPr bwMode="auto">
          <a:xfrm>
            <a:off x="1066800" y="2800350"/>
            <a:ext cx="7324725" cy="4057650"/>
          </a:xfrm>
          <a:prstGeom prst="rect">
            <a:avLst/>
          </a:prstGeom>
          <a:noFill/>
          <a:ln w="9525">
            <a:noFill/>
            <a:miter lim="800000"/>
            <a:headEnd/>
            <a:tailEnd/>
          </a:ln>
          <a:effectLst/>
        </p:spPr>
      </p:pic>
      <p:sp>
        <p:nvSpPr>
          <p:cNvPr id="9" name="Rectangle 8"/>
          <p:cNvSpPr/>
          <p:nvPr/>
        </p:nvSpPr>
        <p:spPr>
          <a:xfrm>
            <a:off x="1371600" y="1752600"/>
            <a:ext cx="5943600" cy="646331"/>
          </a:xfrm>
          <a:prstGeom prst="rect">
            <a:avLst/>
          </a:prstGeom>
        </p:spPr>
        <p:txBody>
          <a:bodyPr wrap="square">
            <a:spAutoFit/>
          </a:bodyPr>
          <a:lstStyle/>
          <a:p>
            <a:r>
              <a:rPr lang="en-US" dirty="0" smtClean="0"/>
              <a:t>Linear regression in machine learning is a widely used algorithm in machine learning and statistics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t>LOGISTICS REGRESSION MODEL</a:t>
            </a:r>
            <a:endParaRPr lang="en-US" sz="3600" b="1" dirty="0">
              <a:latin typeface="Times New Roman" pitchFamily="18" charset="0"/>
              <a:cs typeface="Times New Roman" pitchFamily="18" charset="0"/>
            </a:endParaRPr>
          </a:p>
        </p:txBody>
      </p:sp>
      <p:pic>
        <p:nvPicPr>
          <p:cNvPr id="6147" name="Picture 3"/>
          <p:cNvPicPr>
            <a:picLocks noGrp="1" noChangeAspect="1" noChangeArrowheads="1"/>
          </p:cNvPicPr>
          <p:nvPr>
            <p:ph sz="quarter" idx="1"/>
          </p:nvPr>
        </p:nvPicPr>
        <p:blipFill>
          <a:blip r:embed="rId2"/>
          <a:srcRect/>
          <a:stretch>
            <a:fillRect/>
          </a:stretch>
        </p:blipFill>
        <p:spPr bwMode="auto">
          <a:xfrm>
            <a:off x="914400" y="2051975"/>
            <a:ext cx="7772400" cy="3363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t>RANDOM FOREST </a:t>
            </a:r>
            <a:endParaRPr lang="en-US" sz="3600" b="1" dirty="0">
              <a:latin typeface="Times New Roman" pitchFamily="18" charset="0"/>
              <a:cs typeface="Times New Roman" pitchFamily="18" charset="0"/>
            </a:endParaRPr>
          </a:p>
        </p:txBody>
      </p:sp>
      <p:pic>
        <p:nvPicPr>
          <p:cNvPr id="7170" name="Picture 2"/>
          <p:cNvPicPr>
            <a:picLocks noGrp="1" noChangeAspect="1" noChangeArrowheads="1"/>
          </p:cNvPicPr>
          <p:nvPr>
            <p:ph sz="quarter" idx="1"/>
          </p:nvPr>
        </p:nvPicPr>
        <p:blipFill>
          <a:blip r:embed="rId2"/>
          <a:srcRect/>
          <a:stretch>
            <a:fillRect/>
          </a:stretch>
        </p:blipFill>
        <p:spPr bwMode="auto">
          <a:xfrm>
            <a:off x="1714500" y="1719262"/>
            <a:ext cx="617220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t>GRADIENT BOOSTING MODEL</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endParaRPr lang="en-US" u="sng" dirty="0" smtClean="0">
              <a:latin typeface="Times New Roman" pitchFamily="18" charset="0"/>
              <a:cs typeface="Times New Roman" pitchFamily="18" charset="0"/>
            </a:endParaRPr>
          </a:p>
          <a:p>
            <a:pPr>
              <a:buNone/>
            </a:pPr>
            <a:r>
              <a:rPr lang="en-US" dirty="0" smtClean="0"/>
              <a:t>    Like Random Forest, Gradient Boosting is another technique for performing supervised machine learning tasks, like classification and regression. The implementations of this technique can have different names, most commonly you encounter Gradient Boosting machines (abbreviated GBM) and </a:t>
            </a:r>
            <a:r>
              <a:rPr lang="en-US" dirty="0" err="1" smtClean="0"/>
              <a:t>XGBoost</a:t>
            </a:r>
            <a:r>
              <a:rPr lang="en-US" dirty="0" smtClean="0"/>
              <a:t>. </a:t>
            </a:r>
            <a:r>
              <a:rPr lang="en-US" dirty="0" err="1" smtClean="0"/>
              <a:t>XGBoost</a:t>
            </a:r>
            <a:r>
              <a:rPr lang="en-US" dirty="0" smtClean="0"/>
              <a:t> is particularly popular because it has been the winning algorithm in a number of recent </a:t>
            </a:r>
            <a:r>
              <a:rPr lang="en-US" dirty="0" err="1" smtClean="0">
                <a:hlinkClick r:id="rId2"/>
              </a:rPr>
              <a:t>Kaggle</a:t>
            </a:r>
            <a:r>
              <a:rPr lang="en-US" dirty="0" smtClean="0"/>
              <a:t> competitions.</a:t>
            </a:r>
            <a:endParaRPr lang="en-US" sz="3400" dirty="0" smtClean="0"/>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t>LIGHTGBM</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endParaRPr lang="en-US" u="sng" dirty="0" smtClean="0">
              <a:latin typeface="Times New Roman" pitchFamily="18" charset="0"/>
              <a:cs typeface="Times New Roman" pitchFamily="18" charset="0"/>
            </a:endParaRPr>
          </a:p>
          <a:p>
            <a:pPr>
              <a:buNone/>
            </a:pPr>
            <a:r>
              <a:rPr lang="en-US" dirty="0" smtClean="0"/>
              <a:t>    </a:t>
            </a:r>
            <a:r>
              <a:rPr lang="en-US" dirty="0" err="1" smtClean="0"/>
              <a:t>LightGBM</a:t>
            </a:r>
            <a:r>
              <a:rPr lang="en-US" dirty="0" smtClean="0"/>
              <a:t> is a gradient boosting framework based on decision trees to increases the efficiency of the model and reduces memory usage.</a:t>
            </a:r>
            <a:br>
              <a:rPr lang="en-US" dirty="0" smtClean="0"/>
            </a:br>
            <a:r>
              <a:rPr lang="en-US" dirty="0" smtClean="0"/>
              <a:t>It uses two novel techniques: Gradient-based One Side Sampling and Exclusive Feature Bundling (EFB) which fulfills the limitations of histogram-based algorithm that is primarily used in all GBDT (Gradient Boosting Decision Tree) frameworks. The two techniques of GOSS and EFB described below form the characteristics of </a:t>
            </a:r>
            <a:r>
              <a:rPr lang="en-US" dirty="0" err="1" smtClean="0"/>
              <a:t>LightGBM</a:t>
            </a:r>
            <a:r>
              <a:rPr lang="en-US" dirty="0" smtClean="0"/>
              <a:t> Algorithm. They comprise together to make the model work efficiently and provide it a cutting edge over other GBDT frameworks</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t>XGBOOST</a:t>
            </a:r>
            <a:endParaRPr lang="en-US" sz="3600" b="1" dirty="0">
              <a:latin typeface="Times New Roman" pitchFamily="18" charset="0"/>
              <a:cs typeface="Times New Roman" pitchFamily="18" charset="0"/>
            </a:endParaRPr>
          </a:p>
        </p:txBody>
      </p:sp>
      <p:pic>
        <p:nvPicPr>
          <p:cNvPr id="8194" name="Picture 2"/>
          <p:cNvPicPr>
            <a:picLocks noGrp="1" noChangeAspect="1" noChangeArrowheads="1"/>
          </p:cNvPicPr>
          <p:nvPr>
            <p:ph sz="quarter" idx="1"/>
          </p:nvPr>
        </p:nvPicPr>
        <p:blipFill>
          <a:blip r:embed="rId2"/>
          <a:srcRect/>
          <a:stretch>
            <a:fillRect/>
          </a:stretch>
        </p:blipFill>
        <p:spPr bwMode="auto">
          <a:xfrm>
            <a:off x="914400" y="2248368"/>
            <a:ext cx="7772400" cy="3238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t>CATBOOST</a:t>
            </a:r>
            <a:endParaRPr lang="en-US" sz="3600" b="1" dirty="0">
              <a:latin typeface="Times New Roman" pitchFamily="18" charset="0"/>
              <a:cs typeface="Times New Roman" pitchFamily="18" charset="0"/>
            </a:endParaRPr>
          </a:p>
        </p:txBody>
      </p:sp>
      <p:pic>
        <p:nvPicPr>
          <p:cNvPr id="9218" name="Picture 2"/>
          <p:cNvPicPr>
            <a:picLocks noGrp="1" noChangeAspect="1" noChangeArrowheads="1"/>
          </p:cNvPicPr>
          <p:nvPr>
            <p:ph sz="quarter" idx="1"/>
          </p:nvPr>
        </p:nvPicPr>
        <p:blipFill>
          <a:blip r:embed="rId2"/>
          <a:srcRect/>
          <a:stretch>
            <a:fillRect/>
          </a:stretch>
        </p:blipFill>
        <p:spPr bwMode="auto">
          <a:xfrm>
            <a:off x="914400" y="1747972"/>
            <a:ext cx="7772400" cy="39716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TITLE</a:t>
            </a:r>
          </a:p>
          <a:p>
            <a:r>
              <a:rPr lang="en-US" dirty="0" smtClean="0"/>
              <a:t>INTRODUCTION AND MOTIVATION</a:t>
            </a:r>
          </a:p>
          <a:p>
            <a:r>
              <a:rPr lang="en-US" dirty="0" smtClean="0"/>
              <a:t>PROJECT DISCRIPTION</a:t>
            </a:r>
          </a:p>
          <a:p>
            <a:r>
              <a:rPr lang="en-US" dirty="0" smtClean="0"/>
              <a:t>CODES</a:t>
            </a:r>
          </a:p>
          <a:p>
            <a:r>
              <a:rPr lang="en-US" dirty="0" smtClean="0"/>
              <a:t>MODELS  </a:t>
            </a:r>
          </a:p>
          <a:p>
            <a:r>
              <a:rPr lang="en-US" dirty="0" smtClean="0"/>
              <a:t>HARDWARE AND SOFTWARE REQUIRMENT</a:t>
            </a:r>
          </a:p>
          <a:p>
            <a:r>
              <a:rPr lang="en-US" smtClean="0"/>
              <a:t>RESULTS/OUTPUT</a:t>
            </a:r>
          </a:p>
          <a:p>
            <a:r>
              <a:rPr lang="en-US" dirty="0" smtClean="0"/>
              <a:t>AIMS </a:t>
            </a:r>
            <a:r>
              <a:rPr lang="en-US" dirty="0" smtClean="0"/>
              <a:t>AND OBJECTIVES</a:t>
            </a:r>
          </a:p>
          <a:p>
            <a:r>
              <a:rPr lang="en-US" dirty="0" smtClean="0"/>
              <a:t>REFERENCES</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b="1" dirty="0" smtClean="0"/>
              <a:t>K_FOLD</a:t>
            </a:r>
            <a:endParaRPr lang="en-US" sz="3600" b="1" dirty="0">
              <a:latin typeface="Times New Roman" pitchFamily="18" charset="0"/>
              <a:cs typeface="Times New Roman" pitchFamily="18" charset="0"/>
            </a:endParaRPr>
          </a:p>
        </p:txBody>
      </p:sp>
      <p:pic>
        <p:nvPicPr>
          <p:cNvPr id="10242" name="Picture 2"/>
          <p:cNvPicPr>
            <a:picLocks noGrp="1" noChangeAspect="1" noChangeArrowheads="1"/>
          </p:cNvPicPr>
          <p:nvPr>
            <p:ph sz="quarter" idx="1"/>
          </p:nvPr>
        </p:nvPicPr>
        <p:blipFill>
          <a:blip r:embed="rId2"/>
          <a:srcRect/>
          <a:stretch>
            <a:fillRect/>
          </a:stretch>
        </p:blipFill>
        <p:spPr bwMode="auto">
          <a:xfrm>
            <a:off x="1209675" y="1800225"/>
            <a:ext cx="7181850" cy="3867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600" dirty="0" smtClean="0"/>
              <a:t/>
            </a:r>
            <a:br>
              <a:rPr lang="en-US" sz="3600" dirty="0" smtClean="0"/>
            </a:br>
            <a:r>
              <a:rPr lang="en-US" sz="3600" dirty="0" smtClean="0"/>
              <a:t> HARDWARE AND SOFTWARE REQUIRMENT</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endParaRPr lang="en-US" u="sng" dirty="0" smtClean="0">
              <a:latin typeface="Times New Roman" pitchFamily="18" charset="0"/>
              <a:cs typeface="Times New Roman" pitchFamily="18" charset="0"/>
            </a:endParaRPr>
          </a:p>
          <a:p>
            <a:pPr>
              <a:buNone/>
            </a:pPr>
            <a:r>
              <a:rPr lang="en-US" u="sng" dirty="0" smtClean="0">
                <a:latin typeface="Times New Roman" pitchFamily="18" charset="0"/>
                <a:cs typeface="Times New Roman" pitchFamily="18" charset="0"/>
              </a:rPr>
              <a:t>HARDWARE REQUIREMENT:-</a:t>
            </a:r>
          </a:p>
          <a:p>
            <a:r>
              <a:rPr lang="en-US" dirty="0" smtClean="0"/>
              <a:t>12 GB RAM</a:t>
            </a:r>
          </a:p>
          <a:p>
            <a:r>
              <a:rPr lang="en-US" dirty="0" smtClean="0"/>
              <a:t>4 GB HARD DISK</a:t>
            </a:r>
          </a:p>
          <a:p>
            <a:pPr>
              <a:buNone/>
            </a:pPr>
            <a:endParaRPr lang="en-US" u="sng" dirty="0" smtClean="0"/>
          </a:p>
          <a:p>
            <a:pPr>
              <a:buNone/>
            </a:pPr>
            <a:r>
              <a:rPr lang="en-US" u="sng" dirty="0" smtClean="0">
                <a:latin typeface="Times New Roman" pitchFamily="18" charset="0"/>
                <a:cs typeface="Times New Roman" pitchFamily="18" charset="0"/>
              </a:rPr>
              <a:t>SOFTWARE REQUIREMENT:-</a:t>
            </a:r>
          </a:p>
          <a:p>
            <a:r>
              <a:rPr lang="en-US" dirty="0" smtClean="0">
                <a:latin typeface="Times New Roman" pitchFamily="18" charset="0"/>
                <a:cs typeface="Times New Roman" pitchFamily="18" charset="0"/>
              </a:rPr>
              <a:t>Python IDE</a:t>
            </a:r>
          </a:p>
          <a:p>
            <a:r>
              <a:rPr lang="en-US" dirty="0" smtClean="0">
                <a:latin typeface="Times New Roman" pitchFamily="18" charset="0"/>
                <a:cs typeface="Times New Roman" pitchFamily="18" charset="0"/>
              </a:rPr>
              <a:t>Firefox, chrome , browser </a:t>
            </a:r>
          </a:p>
          <a:p>
            <a:r>
              <a:rPr lang="en-US" dirty="0" smtClean="0">
                <a:latin typeface="Times New Roman" pitchFamily="18" charset="0"/>
                <a:cs typeface="Times New Roman" pitchFamily="18" charset="0"/>
              </a:rPr>
              <a:t>Sublime text editor / visual code studio text editor</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RESULT/OUTPUT</a:t>
            </a:r>
            <a:endParaRPr lang="en-US" b="1" dirty="0"/>
          </a:p>
        </p:txBody>
      </p:sp>
      <p:pic>
        <p:nvPicPr>
          <p:cNvPr id="1028" name="Picture 4" descr="C:\Users\abc\Pictures\Screenshots\Screenshot (23).png"/>
          <p:cNvPicPr>
            <a:picLocks noGrp="1" noChangeAspect="1" noChangeArrowheads="1"/>
          </p:cNvPicPr>
          <p:nvPr>
            <p:ph sz="quarter" idx="1"/>
          </p:nvPr>
        </p:nvPicPr>
        <p:blipFill>
          <a:blip r:embed="rId2"/>
          <a:srcRect/>
          <a:stretch>
            <a:fillRect/>
          </a:stretch>
        </p:blipFill>
        <p:spPr bwMode="auto">
          <a:xfrm>
            <a:off x="914400" y="1548879"/>
            <a:ext cx="7772400" cy="436984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2051" name="Picture 3" descr="C:\Users\abc\Pictures\Screenshots\Screenshot (24).png"/>
          <p:cNvPicPr>
            <a:picLocks noGrp="1" noChangeAspect="1" noChangeArrowheads="1"/>
          </p:cNvPicPr>
          <p:nvPr>
            <p:ph sz="quarter" idx="1"/>
          </p:nvPr>
        </p:nvPicPr>
        <p:blipFill>
          <a:blip r:embed="rId2"/>
          <a:srcRect/>
          <a:stretch>
            <a:fillRect/>
          </a:stretch>
        </p:blipFill>
        <p:spPr bwMode="auto">
          <a:xfrm>
            <a:off x="914400" y="1548879"/>
            <a:ext cx="7772400" cy="436984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sz="3200" dirty="0" smtClean="0"/>
              <a:t/>
            </a:r>
            <a:br>
              <a:rPr lang="en-US" sz="3200" dirty="0" smtClean="0"/>
            </a:br>
            <a:r>
              <a:rPr lang="en-US" sz="3600" dirty="0" smtClean="0"/>
              <a:t> AIMS AND OBJECTIVES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main aim of this system is to predict the sales on the bases of given data attribute and to increase the sales of the product.</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Autofit/>
          </a:bodyPr>
          <a:lstStyle/>
          <a:p>
            <a:pPr algn="ctr"/>
            <a:r>
              <a:rPr lang="en-US" sz="3600" dirty="0" smtClean="0"/>
              <a:t/>
            </a:r>
            <a:br>
              <a:rPr lang="en-US" sz="3600" dirty="0" smtClean="0"/>
            </a:br>
            <a:r>
              <a:rPr lang="en-US" sz="3600" dirty="0" smtClean="0"/>
              <a:t> REFERENCES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hlinkClick r:id="rId2"/>
              </a:rPr>
              <a:t>https://www.kaggle.com/c/ga-customer-revenue-prediction/overview</a:t>
            </a:r>
            <a:endParaRPr lang="en-US" dirty="0" smtClean="0"/>
          </a:p>
          <a:p>
            <a:r>
              <a:rPr lang="en-US" dirty="0" smtClean="0"/>
              <a:t>W3school</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buNone/>
            </a:pPr>
            <a:r>
              <a:rPr lang="en-US" sz="3600" smtClean="0">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sz="quarter" idx="4294967295"/>
          </p:nvPr>
        </p:nvSpPr>
        <p:spPr>
          <a:xfrm>
            <a:off x="1371600" y="1447800"/>
            <a:ext cx="7772400" cy="4572000"/>
          </a:xfrm>
        </p:spPr>
        <p:txBody>
          <a:bodyPr/>
          <a:lstStyle/>
          <a:p>
            <a:pPr algn="ctr">
              <a:buNone/>
            </a:pPr>
            <a:endParaRPr lang="en-US" b="1" dirty="0" smtClean="0">
              <a:latin typeface="Times New Roman" pitchFamily="18" charset="0"/>
              <a:cs typeface="Times New Roman" pitchFamily="18" charset="0"/>
            </a:endParaRPr>
          </a:p>
          <a:p>
            <a:pPr algn="ctr">
              <a:buNone/>
            </a:pPr>
            <a:endParaRPr lang="en-US" b="1" dirty="0" smtClean="0">
              <a:latin typeface="Times New Roman" pitchFamily="18" charset="0"/>
              <a:cs typeface="Times New Roman" pitchFamily="18" charset="0"/>
            </a:endParaRPr>
          </a:p>
          <a:p>
            <a:pPr algn="ctr">
              <a:buNone/>
            </a:pPr>
            <a:endParaRPr lang="en-US" b="1" dirty="0" smtClean="0">
              <a:latin typeface="Times New Roman" pitchFamily="18" charset="0"/>
              <a:cs typeface="Times New Roman" pitchFamily="18" charset="0"/>
            </a:endParaRPr>
          </a:p>
          <a:p>
            <a:pPr algn="ctr">
              <a:buNone/>
            </a:pPr>
            <a:endParaRPr lang="en-US" b="1" dirty="0" smtClean="0">
              <a:latin typeface="Times New Roman" pitchFamily="18" charset="0"/>
              <a:cs typeface="Times New Roman" pitchFamily="18" charset="0"/>
            </a:endParaRPr>
          </a:p>
        </p:txBody>
      </p:sp>
      <p:sp>
        <p:nvSpPr>
          <p:cNvPr id="4" name="Rectangle 3"/>
          <p:cNvSpPr/>
          <p:nvPr/>
        </p:nvSpPr>
        <p:spPr>
          <a:xfrm>
            <a:off x="1752600" y="2133600"/>
            <a:ext cx="5105400" cy="1754326"/>
          </a:xfrm>
          <a:prstGeom prst="rect">
            <a:avLst/>
          </a:prstGeom>
        </p:spPr>
        <p:txBody>
          <a:bodyPr wrap="square">
            <a:spAutoFit/>
          </a:bodyPr>
          <a:lstStyle/>
          <a:p>
            <a:pPr algn="ctr"/>
            <a:r>
              <a:rPr lang="en-US" sz="3600" b="1" dirty="0" smtClean="0">
                <a:solidFill>
                  <a:srgbClr val="FF0000"/>
                </a:solidFill>
                <a:latin typeface="Times New Roman" pitchFamily="18" charset="0"/>
                <a:cs typeface="Times New Roman" pitchFamily="18" charset="0"/>
              </a:rPr>
              <a:t>SALES PREDECTION MANAGEMENT SYSTEM</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731838"/>
          </a:xfrm>
        </p:spPr>
        <p:txBody>
          <a:bodyPr>
            <a:normAutofit fontScale="90000"/>
          </a:bodyPr>
          <a:lstStyle/>
          <a:p>
            <a:pPr algn="ctr"/>
            <a:r>
              <a:rPr lang="en-US" dirty="0" smtClean="0"/>
              <a:t/>
            </a:r>
            <a:br>
              <a:rPr lang="en-US" dirty="0" smtClean="0"/>
            </a:br>
            <a:r>
              <a:rPr lang="en-US" dirty="0" smtClean="0">
                <a:latin typeface="Times New Roman" pitchFamily="18" charset="0"/>
                <a:cs typeface="Times New Roman" pitchFamily="18" charset="0"/>
              </a:rPr>
              <a:t> INTRODUCTION AND MOTIVATION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r>
              <a:rPr lang="en-US" dirty="0" smtClean="0">
                <a:latin typeface="Times New Roman" pitchFamily="18" charset="0"/>
                <a:cs typeface="Times New Roman" pitchFamily="18" charset="0"/>
              </a:rPr>
              <a:t>Prediction of sales is a difficult problem as there are many factors on which the sales are dependent. This is especially prominent in case of sales which requires a versatile prediction system. The sales of stores are dependent on factors like similar stores nearby, holidays, promotions etc. In this paper Linear Regression model of Machine Learning is discussed. This model has been used for many years for marketing and sales prediction. This method is mostly used for finding out cause and effect relationship between variables.</a:t>
            </a:r>
          </a:p>
          <a:p>
            <a:r>
              <a:rPr lang="en-US" dirty="0" smtClean="0">
                <a:latin typeface="Times New Roman" pitchFamily="18" charset="0"/>
                <a:cs typeface="Times New Roman" pitchFamily="18" charset="0"/>
              </a:rPr>
              <a:t>Production management is the process of effectively planning and regulating the operations of that part of an enterprise which is responsible for actual transformation of materials into finished products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pPr algn="ctr"/>
            <a:r>
              <a:rPr lang="en-US" dirty="0" smtClean="0"/>
              <a:t/>
            </a:r>
            <a:br>
              <a:rPr lang="en-US" dirty="0" smtClean="0"/>
            </a:br>
            <a:r>
              <a:rPr lang="en-US" dirty="0" smtClean="0"/>
              <a:t> PROJECT DISCRIPTION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Prediction  of sales using LINEAR REGRATION MODLE of machine learning.</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Basically we have given a data set with all the attributes (like when the product has been purchased during which period and in how much amount )which  are dependent on sales and from those data  and attributes we have to predict the sales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1752600"/>
            <a:ext cx="8077200" cy="2514600"/>
          </a:xfrm>
        </p:spPr>
        <p:txBody>
          <a:bodyPr>
            <a:normAutofit/>
          </a:bodyPr>
          <a:lstStyle/>
          <a:p>
            <a:pPr algn="ctr"/>
            <a:r>
              <a:rPr lang="en-US" sz="3600" dirty="0" err="1" smtClean="0">
                <a:solidFill>
                  <a:schemeClr val="tx1"/>
                </a:solidFill>
                <a:latin typeface="Times New Roman" pitchFamily="18" charset="0"/>
                <a:cs typeface="Times New Roman" pitchFamily="18" charset="0"/>
              </a:rPr>
              <a:t>Numpy</a:t>
            </a:r>
            <a:r>
              <a:rPr lang="en-US" sz="3600" dirty="0" smtClean="0">
                <a:solidFill>
                  <a:schemeClr val="tx1"/>
                </a:solidFill>
                <a:latin typeface="Times New Roman" pitchFamily="18" charset="0"/>
                <a:cs typeface="Times New Roman" pitchFamily="18" charset="0"/>
              </a:rPr>
              <a:t> </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pandas</a:t>
            </a:r>
            <a:br>
              <a:rPr lang="en-US" sz="3600" dirty="0" smtClean="0">
                <a:solidFill>
                  <a:schemeClr val="tx1"/>
                </a:solidFill>
                <a:latin typeface="Times New Roman" pitchFamily="18" charset="0"/>
                <a:cs typeface="Times New Roman" pitchFamily="18" charset="0"/>
              </a:rPr>
            </a:br>
            <a:r>
              <a:rPr lang="en-US" sz="3600" dirty="0" err="1" smtClean="0">
                <a:solidFill>
                  <a:schemeClr val="tx1"/>
                </a:solidFill>
                <a:latin typeface="Times New Roman" pitchFamily="18" charset="0"/>
                <a:cs typeface="Times New Roman" pitchFamily="18" charset="0"/>
              </a:rPr>
              <a:t>matplotlib.pyplot</a:t>
            </a:r>
            <a:r>
              <a:rPr lang="en-US" sz="3600" dirty="0" smtClean="0">
                <a:solidFill>
                  <a:schemeClr val="tx1"/>
                </a:solidFill>
                <a:latin typeface="Times New Roman" pitchFamily="18" charset="0"/>
                <a:cs typeface="Times New Roman" pitchFamily="18" charset="0"/>
              </a:rPr>
              <a:t/>
            </a:r>
            <a:br>
              <a:rPr lang="en-US" sz="3600" dirty="0" smtClean="0">
                <a:solidFill>
                  <a:schemeClr val="tx1"/>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33563" y="1543050"/>
            <a:ext cx="547687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0"/>
            <a:ext cx="13011150" cy="731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801</TotalTime>
  <Words>368</Words>
  <Application>Microsoft Office PowerPoint</Application>
  <PresentationFormat>On-screen Show (4:3)</PresentationFormat>
  <Paragraphs>70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BARKATULLAH UNIVERSITY INSTITUTE OF TECHNOLOGY</vt:lpstr>
      <vt:lpstr>CONTENTS</vt:lpstr>
      <vt:lpstr> </vt:lpstr>
      <vt:lpstr>  INTRODUCTION AND MOTIVATION</vt:lpstr>
      <vt:lpstr>  PROJECT DISCRIPTION</vt:lpstr>
      <vt:lpstr>Numpy  pandas matplotlib.pyplot </vt:lpstr>
      <vt:lpstr>Slide 7</vt:lpstr>
      <vt:lpstr>Slide 8</vt:lpstr>
      <vt:lpstr>Slide 9</vt:lpstr>
      <vt:lpstr>Slide 10</vt:lpstr>
      <vt:lpstr>Slide 11</vt:lpstr>
      <vt:lpstr>Slide 12</vt:lpstr>
      <vt:lpstr> LINEAR REGRESSION MODEL</vt:lpstr>
      <vt:lpstr> LOGISTICS REGRESSION MODEL</vt:lpstr>
      <vt:lpstr> RANDOM FOREST </vt:lpstr>
      <vt:lpstr> GRADIENT BOOSTING MODEL</vt:lpstr>
      <vt:lpstr> LIGHTGBM</vt:lpstr>
      <vt:lpstr> XGBOOST</vt:lpstr>
      <vt:lpstr> CATBOOST</vt:lpstr>
      <vt:lpstr> K_FOLD</vt:lpstr>
      <vt:lpstr>  HARDWARE AND SOFTWARE REQUIRMENT</vt:lpstr>
      <vt:lpstr>RESULT/OUTPUT</vt:lpstr>
      <vt:lpstr>Slide 23</vt:lpstr>
      <vt:lpstr>  AIMS AND OBJECTIVES</vt:lpstr>
      <vt:lpstr>  REFERENCES</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muskaan</dc:creator>
  <cp:lastModifiedBy>abc</cp:lastModifiedBy>
  <cp:revision>37</cp:revision>
  <dcterms:created xsi:type="dcterms:W3CDTF">2006-08-16T00:00:00Z</dcterms:created>
  <dcterms:modified xsi:type="dcterms:W3CDTF">2021-08-09T17:31:51Z</dcterms:modified>
</cp:coreProperties>
</file>