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8" r:id="rId8"/>
    <p:sldId id="260" r:id="rId9"/>
    <p:sldId id="261" r:id="rId10"/>
    <p:sldId id="262" r:id="rId11"/>
    <p:sldId id="297" r:id="rId12"/>
    <p:sldId id="263" r:id="rId13"/>
    <p:sldId id="264" r:id="rId14"/>
    <p:sldId id="301" r:id="rId15"/>
    <p:sldId id="265" r:id="rId16"/>
    <p:sldId id="266" r:id="rId17"/>
    <p:sldId id="302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3" r:id="rId30"/>
    <p:sldId id="284" r:id="rId31"/>
    <p:sldId id="303" r:id="rId32"/>
    <p:sldId id="285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/>
  <p:notesSz cx="6858000" cy="9144000"/>
  <p:embeddedFontLst>
    <p:embeddedFont>
      <p:font typeface="Amatic SC" panose="00000500000000000000"/>
      <p:regular r:id="rId46"/>
    </p:embeddedFont>
    <p:embeddedFont>
      <p:font typeface="Source Code Pro" panose="020B0309030403020204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6acbd886_7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g1b26acbd886_7_7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26acbd886_7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g1b26acbd886_7_1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26acbd886_7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g1b26acbd886_7_1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6acbd886_7_1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g1b26acbd886_7_14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6acbd886_7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g1b26acbd886_7_14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6acbd886_7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1b26acbd886_7_15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26acbd886_7_1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g1b26acbd886_7_15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6acbd886_7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g1b26acbd886_7_16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26acbd886_7_1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g1b26acbd886_7_16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26acbd886_7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g1b26acbd886_7_17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6acbd886_7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g1b26acbd886_7_17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26acbd886_7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g1b26acbd886_7_8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26acbd886_7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1b26acbd886_7_18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26acbd886_7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g1b26acbd886_7_18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26acbd886_7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g1b26acbd886_7_19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26acbd886_7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g1b26acbd886_7_2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26acbd886_7_2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1b26acbd886_7_2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6acbd886_7_2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1b26acbd886_7_2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26acbd886_7_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g1b26acbd886_7_2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26acbd886_7_2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1b26acbd886_7_24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6acbd886_7_2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g1b26acbd886_7_24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26acbd886_7_2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g1b26acbd886_7_25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26acbd886_7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g1b26acbd886_7_9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26acbd886_7_2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g1b26acbd886_7_25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26acbd886_7_2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g1b26acbd886_7_26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26acbd886_7_2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1b26acbd886_7_26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26acbd886_7_2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g1b26acbd886_7_27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26acbd886_7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g1b26acbd886_7_27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6acbd886_7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g1b26acbd886_7_9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6acbd886_7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g1b26acbd886_7_10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6acbd886_7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g1b26acbd886_7_10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26acbd886_7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g1b26acbd886_7_1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26acbd886_7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g1b26acbd886_7_1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6acbd886_7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g1b26acbd886_7_1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 panose="00000500000000000000"/>
              <a:buNone/>
              <a:defRPr sz="24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 panose="00000500000000000000"/>
              <a:buNone/>
              <a:defRPr sz="4200" b="1">
                <a:solidFill>
                  <a:schemeClr val="accent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 panose="020B0309030403020204"/>
              <a:buChar char="●"/>
              <a:defRPr sz="1800"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●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○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 panose="020B0309030403020204"/>
              <a:buChar char="■"/>
              <a:defRPr>
                <a:solidFill>
                  <a:schemeClr val="dk2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399135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Upon A Walmart...</a:t>
            </a:r>
            <a:endParaRPr lang="en-GB"/>
          </a:p>
        </p:txBody>
      </p:sp>
      <p:sp>
        <p:nvSpPr>
          <p:cNvPr id="63" name="Google Shape;63;p14"/>
          <p:cNvSpPr txBox="1"/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by Room 2 tech girlies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Data Science And AI Group A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and duplicates</a:t>
            </a:r>
            <a:endParaRPr lang="en-GB"/>
          </a:p>
        </p:txBody>
      </p:sp>
      <p:sp>
        <p:nvSpPr>
          <p:cNvPr id="105" name="Google Shape;105;p21"/>
          <p:cNvSpPr txBox="1"/>
          <p:nvPr>
            <p:ph type="body" idx="1"/>
          </p:nvPr>
        </p:nvSpPr>
        <p:spPr>
          <a:xfrm>
            <a:off x="457200" y="1200150"/>
            <a:ext cx="2480945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no null values or duplicated values in the data</a:t>
            </a:r>
            <a:endParaRPr lang="en-GB"/>
          </a:p>
        </p:txBody>
      </p:sp>
      <p:pic>
        <p:nvPicPr>
          <p:cNvPr id="1" name="Picture 0" descr="null and du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279400"/>
            <a:ext cx="3593465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 and their position on the plot</a:t>
            </a:r>
            <a:endParaRPr lang="en-GB"/>
          </a:p>
        </p:txBody>
      </p:sp>
      <p:sp>
        <p:nvSpPr>
          <p:cNvPr id="111" name="Google Shape;111;p22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many outliers present according to box plot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position of said outliers determined.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further exploration required</a:t>
            </a:r>
            <a:endParaRPr lang="en-GB"/>
          </a:p>
        </p:txBody>
      </p:sp>
      <p:pic>
        <p:nvPicPr>
          <p:cNvPr id="2" name="Picture 1" descr="outli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2468880"/>
            <a:ext cx="56007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box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454660"/>
            <a:ext cx="8131175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17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sales visualisation via bar chart</a:t>
            </a:r>
            <a:endParaRPr lang="en-GB"/>
          </a:p>
        </p:txBody>
      </p:sp>
      <p:pic>
        <p:nvPicPr>
          <p:cNvPr id="1" name="Picture 0" descr="sales per st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874395"/>
            <a:ext cx="8502015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unique values</a:t>
            </a:r>
            <a:endParaRPr lang="en-GB"/>
          </a:p>
        </p:txBody>
      </p:sp>
      <p:pic>
        <p:nvPicPr>
          <p:cNvPr id="1" name="Picture 0" descr="unique valu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361440"/>
            <a:ext cx="352425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21335" y="122555"/>
            <a:ext cx="8331835" cy="857250"/>
          </a:xfrm>
        </p:spPr>
        <p:txBody>
          <a:bodyPr>
            <a:normAutofit/>
          </a:bodyPr>
          <a:p>
            <a:r>
              <a:rPr lang="en-GB" altLang="en-US"/>
              <a:t>correlation between columns</a:t>
            </a:r>
            <a:endParaRPr lang="en-GB" altLang="en-US"/>
          </a:p>
        </p:txBody>
      </p:sp>
      <p:pic>
        <p:nvPicPr>
          <p:cNvPr id="7" name="Picture 6" descr="correlation visualized"/>
          <p:cNvPicPr>
            <a:picLocks noChangeAspect="1"/>
          </p:cNvPicPr>
          <p:nvPr/>
        </p:nvPicPr>
        <p:blipFill>
          <a:blip r:embed="rId1"/>
          <a:srcRect l="7788" t="19530" r="11902" b="5633"/>
          <a:stretch>
            <a:fillRect/>
          </a:stretch>
        </p:blipFill>
        <p:spPr>
          <a:xfrm>
            <a:off x="521335" y="1475105"/>
            <a:ext cx="4288790" cy="3070860"/>
          </a:xfrm>
          <a:prstGeom prst="rect">
            <a:avLst/>
          </a:prstGeom>
        </p:spPr>
      </p:pic>
      <p:sp>
        <p:nvSpPr>
          <p:cNvPr id="129" name="Google Shape;129;p25"/>
          <p:cNvSpPr txBox="1"/>
          <p:nvPr>
            <p:ph type="body" idx="1"/>
          </p:nvPr>
        </p:nvSpPr>
        <p:spPr>
          <a:xfrm>
            <a:off x="5789295" y="1200150"/>
            <a:ext cx="3176905" cy="362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interested in values closer to one, but not one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store/unemployment rate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temperature/fuel price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temperature/umemployment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temperature/cpi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after preprocessing</a:t>
            </a:r>
            <a:endParaRPr lang="en-GB"/>
          </a:p>
        </p:txBody>
      </p:sp>
      <p:sp>
        <p:nvSpPr>
          <p:cNvPr id="135" name="Google Shape;135;p26"/>
          <p:cNvSpPr txBox="1"/>
          <p:nvPr>
            <p:ph type="body" idx="1"/>
          </p:nvPr>
        </p:nvSpPr>
        <p:spPr>
          <a:xfrm>
            <a:off x="457200" y="1200150"/>
            <a:ext cx="255651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Change date data type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extraction of day, month and year into separate columns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convert numerical values to categorical values in dataset</a:t>
            </a:r>
            <a:endParaRPr lang="en-GB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 and visualize annual sales by date</a:t>
            </a:r>
            <a:endParaRPr lang="en-GB"/>
          </a:p>
        </p:txBody>
      </p:sp>
      <p:sp>
        <p:nvSpPr>
          <p:cNvPr id="141" name="Google Shape;141;p27"/>
          <p:cNvSpPr txBox="1"/>
          <p:nvPr>
            <p:ph type="body" idx="1"/>
          </p:nvPr>
        </p:nvSpPr>
        <p:spPr>
          <a:xfrm>
            <a:off x="457200" y="1200150"/>
            <a:ext cx="352552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2011 had more sales compared to 2010 and 2012</a:t>
            </a:r>
            <a:endParaRPr lang="en-GB"/>
          </a:p>
        </p:txBody>
      </p:sp>
      <p:pic>
        <p:nvPicPr>
          <p:cNvPr id="2" name="Picture 1" descr="yearly sa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030605"/>
            <a:ext cx="4724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by year contd</a:t>
            </a:r>
            <a:endParaRPr lang="en-GB"/>
          </a:p>
        </p:txBody>
      </p:sp>
      <p:pic>
        <p:nvPicPr>
          <p:cNvPr id="1" name="Picture 0" descr="freq year 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1075055"/>
            <a:ext cx="771334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months with the highest sales and visualization</a:t>
            </a:r>
            <a:endParaRPr lang="en-GB"/>
          </a:p>
        </p:txBody>
      </p:sp>
      <p:pic>
        <p:nvPicPr>
          <p:cNvPr id="2" name="Picture 1" descr="total month sa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62990"/>
            <a:ext cx="4724400" cy="35687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41340" y="1360805"/>
            <a:ext cx="29387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December has the highest total weekly sales compared to other months.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GB"/>
          </a:p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Walmart is a notable retail firm that maintains a series of hypermarkets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Here is a data merging of 45 stores with store information and monthly sales supplied on a weekly basis.</a:t>
            </a:r>
            <a:endParaRPr lang="en-GB"/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Determine impact of holidays on the sales of each store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Four holidays are Labour Day, Super Bowl, Thanksgiving and Christmas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daily sales</a:t>
            </a:r>
            <a:endParaRPr lang="en-GB"/>
          </a:p>
        </p:txBody>
      </p:sp>
      <p:sp>
        <p:nvSpPr>
          <p:cNvPr id="159" name="Google Shape;159;p30"/>
          <p:cNvSpPr txBox="1"/>
          <p:nvPr>
            <p:ph type="body" idx="1"/>
          </p:nvPr>
        </p:nvSpPr>
        <p:spPr>
          <a:xfrm>
            <a:off x="457200" y="1200150"/>
            <a:ext cx="251206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thursdays had the most sales combined across all three years</a:t>
            </a:r>
            <a:endParaRPr lang="en-GB"/>
          </a:p>
        </p:txBody>
      </p:sp>
      <p:pic>
        <p:nvPicPr>
          <p:cNvPr id="2" name="Picture 1" descr="total daily sales pi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799465"/>
            <a:ext cx="3937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sales based on store and holiday flag</a:t>
            </a:r>
            <a:endParaRPr lang="en-GB"/>
          </a:p>
        </p:txBody>
      </p:sp>
      <p:sp>
        <p:nvSpPr>
          <p:cNvPr id="165" name="Google Shape;165;p31"/>
          <p:cNvSpPr txBox="1"/>
          <p:nvPr>
            <p:ph type="body" idx="1"/>
          </p:nvPr>
        </p:nvSpPr>
        <p:spPr>
          <a:xfrm>
            <a:off x="457200" y="1200150"/>
            <a:ext cx="2390775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mean value of sales per store on holiday and no holiday</a:t>
            </a:r>
            <a:endParaRPr lang="en-GB"/>
          </a:p>
        </p:txBody>
      </p:sp>
      <p:pic>
        <p:nvPicPr>
          <p:cNvPr id="1" name="Picture 0" descr="weekly sales as holid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6690" y="895350"/>
            <a:ext cx="614172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body" idx="1"/>
          </p:nvPr>
        </p:nvSpPr>
        <p:spPr>
          <a:xfrm>
            <a:off x="366395" y="3748405"/>
            <a:ext cx="5348605" cy="118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0000"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store 20 has been consistent in its sales.</a:t>
            </a:r>
            <a:endParaRPr lang="en-GB"/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store 14 sales dropped in 2011</a:t>
            </a:r>
            <a:endParaRPr lang="en-GB"/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store 4 sales rose exponentially across the years</a:t>
            </a:r>
            <a:endParaRPr lang="en-GB"/>
          </a:p>
        </p:txBody>
      </p:sp>
      <p:pic>
        <p:nvPicPr>
          <p:cNvPr id="1" name="Picture 0" descr="top 3 stores in 3 ye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1465"/>
            <a:ext cx="914400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effect of fuel price on weekly sales</a:t>
            </a:r>
            <a:endParaRPr lang="en-GB" altLang="en-US"/>
          </a:p>
        </p:txBody>
      </p:sp>
      <p:sp>
        <p:nvSpPr>
          <p:cNvPr id="177" name="Google Shape;177;p33"/>
          <p:cNvSpPr txBox="1"/>
          <p:nvPr>
            <p:ph type="body" idx="4294967295"/>
          </p:nvPr>
        </p:nvSpPr>
        <p:spPr>
          <a:xfrm>
            <a:off x="6033770" y="1434465"/>
            <a:ext cx="3033395" cy="1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an increase in fuel price does not affect weekly sales</a:t>
            </a:r>
            <a:endParaRPr lang="en-GB"/>
          </a:p>
        </p:txBody>
      </p:sp>
      <p:pic>
        <p:nvPicPr>
          <p:cNvPr id="4" name="Picture 3" descr="fuel price af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01090"/>
            <a:ext cx="595376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 of cpi on weekly sales</a:t>
            </a:r>
            <a:endParaRPr lang="en-GB"/>
          </a:p>
        </p:txBody>
      </p:sp>
      <p:sp>
        <p:nvSpPr>
          <p:cNvPr id="183" name="Google Shape;183;p34"/>
          <p:cNvSpPr txBox="1"/>
          <p:nvPr>
            <p:ph type="body" idx="1"/>
          </p:nvPr>
        </p:nvSpPr>
        <p:spPr>
          <a:xfrm>
            <a:off x="457200" y="1200150"/>
            <a:ext cx="224663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increase in CPI leads to an increase in weekly sales across the stores</a:t>
            </a:r>
            <a:endParaRPr lang="en-GB"/>
          </a:p>
        </p:txBody>
      </p:sp>
      <p:pic>
        <p:nvPicPr>
          <p:cNvPr id="1" name="Picture 0" descr="cpi effect on weekly sa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520" y="782955"/>
            <a:ext cx="63246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 of daily temperature on weekly sales</a:t>
            </a:r>
            <a:endParaRPr lang="en-GB"/>
          </a:p>
        </p:txBody>
      </p:sp>
      <p:sp>
        <p:nvSpPr>
          <p:cNvPr id="189" name="Google Shape;189;p35"/>
          <p:cNvSpPr txBox="1"/>
          <p:nvPr>
            <p:ph type="body" idx="1"/>
          </p:nvPr>
        </p:nvSpPr>
        <p:spPr>
          <a:xfrm>
            <a:off x="457200" y="1200150"/>
            <a:ext cx="27559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more sales during the warmer weather</a:t>
            </a:r>
            <a:endParaRPr lang="en-GB"/>
          </a:p>
        </p:txBody>
      </p:sp>
      <p:pic>
        <p:nvPicPr>
          <p:cNvPr id="1" name="Picture 0" descr="temperature effect on weekly sa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0" y="1062990"/>
            <a:ext cx="5930900" cy="3965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effect of unemployment on weekly sales</a:t>
            </a:r>
            <a:endParaRPr lang="en-GB"/>
          </a:p>
        </p:txBody>
      </p:sp>
      <p:sp>
        <p:nvSpPr>
          <p:cNvPr id="195" name="Google Shape;195;p36"/>
          <p:cNvSpPr txBox="1"/>
          <p:nvPr>
            <p:ph type="body" idx="1"/>
          </p:nvPr>
        </p:nvSpPr>
        <p:spPr>
          <a:xfrm>
            <a:off x="457200" y="1200150"/>
            <a:ext cx="257937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average unemployment rate leading to a constant in the weekly sales across the stores</a:t>
            </a:r>
            <a:endParaRPr lang="en-GB"/>
          </a:p>
        </p:txBody>
      </p:sp>
      <p:pic>
        <p:nvPicPr>
          <p:cNvPr id="1" name="Picture 0" descr="umemployent effect on weekly sa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0" y="1145540"/>
            <a:ext cx="6064250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scaling and splitting</a:t>
            </a:r>
            <a:endParaRPr lang="en-GB"/>
          </a:p>
        </p:txBody>
      </p:sp>
      <p:sp>
        <p:nvSpPr>
          <p:cNvPr id="225" name="Google Shape;225;p41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dropping redundant date column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Label Encoding</a:t>
            </a:r>
            <a:endParaRPr lang="en-GB"/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 encoder: training data</a:t>
            </a:r>
            <a:endParaRPr lang="en-GB"/>
          </a:p>
        </p:txBody>
      </p:sp>
      <p:pic>
        <p:nvPicPr>
          <p:cNvPr id="1" name="Picture 0" descr="label enco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020" y="1163955"/>
            <a:ext cx="4902200" cy="3467100"/>
          </a:xfrm>
          <a:prstGeom prst="rect">
            <a:avLst/>
          </a:prstGeom>
        </p:spPr>
      </p:pic>
      <p:pic>
        <p:nvPicPr>
          <p:cNvPr id="2" name="Picture 1" descr="lebel encoder mon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955"/>
            <a:ext cx="368173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labelencoder d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0935"/>
            <a:ext cx="49022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Analyze data set to achieve objectives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Clean, manipulate and understand the dataset (where required).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Visualize store sales and make the right comparisons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Build models to predict the sales of store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Evaluate the models &amp; compare their respective scores.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Determine the impact of holidays on the stores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Give appropriate recommendation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Note!</a:t>
            </a:r>
            <a:endParaRPr lang="en-GB"/>
          </a:p>
        </p:txBody>
      </p:sp>
      <p:sp>
        <p:nvSpPr>
          <p:cNvPr id="237" name="Google Shape;237;p43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254000" lvl="0" indent="-2216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●"/>
            </a:pPr>
            <a:r>
              <a:rPr lang="en-GB" sz="2000"/>
              <a:t>Generally, algorithms that rely on rules do not require normalization/scaling.</a:t>
            </a:r>
            <a:endParaRPr sz="2000"/>
          </a:p>
          <a:p>
            <a:pPr marL="254000" lvl="0" indent="-76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000"/>
          </a:p>
          <a:p>
            <a:pPr marL="254000" lvl="0" indent="-22161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●"/>
            </a:pPr>
            <a:r>
              <a:rPr lang="en-GB" sz="2000"/>
              <a:t>Since we are working with algorithms that are rule-based e.g gradient boosting, decision tree, scaling/normalisation is not needed.</a:t>
            </a:r>
            <a:endParaRPr sz="2000"/>
          </a:p>
          <a:p>
            <a:pPr marL="254000" lvl="0" indent="-76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000"/>
          </a:p>
          <a:p>
            <a:pPr marL="254000" lvl="0" indent="-22161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●"/>
            </a:pPr>
            <a:r>
              <a:rPr lang="en-GB" sz="2000"/>
              <a:t>Feature scaling is especially used for machine learning algorithms that calculate distances between data.</a:t>
            </a:r>
            <a:endParaRPr lang="en-GB" sz="20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 lang="en-GB"/>
          </a:p>
        </p:txBody>
      </p:sp>
      <p:pic>
        <p:nvPicPr>
          <p:cNvPr id="1" name="Picture 0" descr="univari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" y="425450"/>
            <a:ext cx="44704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endParaRPr lang="en-GB"/>
          </a:p>
        </p:txBody>
      </p:sp>
      <p:sp>
        <p:nvSpPr>
          <p:cNvPr id="255" name="Google Shape;255;p46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Linear regression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Gradient boosting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Decision tree</a:t>
            </a: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 lang="en-GB"/>
          </a:p>
        </p:txBody>
      </p:sp>
      <p:sp>
        <p:nvSpPr>
          <p:cNvPr id="261" name="Google Shape;261;p47"/>
          <p:cNvSpPr txBox="1"/>
          <p:nvPr>
            <p:ph type="body" idx="1"/>
          </p:nvPr>
        </p:nvSpPr>
        <p:spPr>
          <a:xfrm>
            <a:off x="457200" y="1200150"/>
            <a:ext cx="2384425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training data was 80% of the df, 20% of df was test data</a:t>
            </a:r>
            <a:endParaRPr lang="en-GB"/>
          </a:p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score too low, this model not recommended</a:t>
            </a:r>
            <a:endParaRPr lang="en-GB"/>
          </a:p>
        </p:txBody>
      </p:sp>
      <p:pic>
        <p:nvPicPr>
          <p:cNvPr id="1" name="Picture 0" descr="linear 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6075" y="1062990"/>
            <a:ext cx="4438650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 lang="en-GB"/>
          </a:p>
        </p:txBody>
      </p:sp>
      <p:sp>
        <p:nvSpPr>
          <p:cNvPr id="267" name="Google Shape;267;p48"/>
          <p:cNvSpPr txBox="1"/>
          <p:nvPr>
            <p:ph type="body" idx="1"/>
          </p:nvPr>
        </p:nvSpPr>
        <p:spPr>
          <a:xfrm>
            <a:off x="457200" y="1200150"/>
            <a:ext cx="303911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80% training data, 20% test data.</a:t>
            </a:r>
            <a:endParaRPr lang="en-GB"/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en-GB"/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model score at 0.89. model scores good, but could be better</a:t>
            </a:r>
            <a:endParaRPr lang="en-GB"/>
          </a:p>
        </p:txBody>
      </p:sp>
      <p:pic>
        <p:nvPicPr>
          <p:cNvPr id="1" name="Picture 0" descr="decision 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2575" y="1259205"/>
            <a:ext cx="4787900" cy="33356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</a:t>
            </a:r>
            <a:endParaRPr lang="en-GB"/>
          </a:p>
        </p:txBody>
      </p:sp>
      <p:sp>
        <p:nvSpPr>
          <p:cNvPr id="273" name="Google Shape;273;p49"/>
          <p:cNvSpPr txBox="1"/>
          <p:nvPr>
            <p:ph type="body" idx="1"/>
          </p:nvPr>
        </p:nvSpPr>
        <p:spPr>
          <a:xfrm>
            <a:off x="457200" y="1200150"/>
            <a:ext cx="278892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GRB has better overall score of the three models, hence recommended.</a:t>
            </a:r>
            <a:endParaRPr lang="en-GB"/>
          </a:p>
        </p:txBody>
      </p:sp>
      <p:pic>
        <p:nvPicPr>
          <p:cNvPr id="1" name="Picture 0" descr="gradient 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3130" y="1200150"/>
            <a:ext cx="5438140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 and eval</a:t>
            </a:r>
            <a:endParaRPr lang="en-GB"/>
          </a:p>
        </p:txBody>
      </p:sp>
      <p:sp>
        <p:nvSpPr>
          <p:cNvPr id="279" name="Google Shape;279;p50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Linear regression score = 0.15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Decision Tree score = 0.89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Gradient Boosting score= 0.94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 summary and feature importance</a:t>
            </a:r>
            <a:endParaRPr lang="en-GB"/>
          </a:p>
        </p:txBody>
      </p:sp>
      <p:sp>
        <p:nvSpPr>
          <p:cNvPr id="285" name="Google Shape;285;p51"/>
          <p:cNvSpPr txBox="1"/>
          <p:nvPr>
            <p:ph type="body" idx="1"/>
          </p:nvPr>
        </p:nvSpPr>
        <p:spPr>
          <a:xfrm>
            <a:off x="457200" y="1200150"/>
            <a:ext cx="24409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Store</a:t>
            </a:r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Holiday_Flag</a:t>
            </a:r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Temperature</a:t>
            </a:r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Fuel_Price</a:t>
            </a:r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CPI</a:t>
            </a:r>
          </a:p>
          <a:p>
            <a:pPr marL="25400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t>Unemployment</a:t>
            </a:r>
          </a:p>
        </p:txBody>
      </p:sp>
      <p:pic>
        <p:nvPicPr>
          <p:cNvPr id="2" name="Picture 1" descr="feature 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020" y="805180"/>
            <a:ext cx="4827905" cy="41852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insights and recommendations</a:t>
            </a:r>
            <a:endParaRPr lang="en-GB"/>
          </a:p>
        </p:txBody>
      </p:sp>
      <p:sp>
        <p:nvSpPr>
          <p:cNvPr id="291" name="Google Shape;291;p52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/>
              <a:t>there isn’t enough data on the stores’ locations to suggest maximising of weeks when sales were low</a:t>
            </a:r>
            <a:endParaRPr lang="en-GB"/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/>
              <a:t>some stores had consistent sales even during holiday season</a:t>
            </a:r>
            <a:endParaRPr lang="en-GB"/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/>
              <a:t>stores that have low weekly sales would run out of business pretty fast.</a:t>
            </a:r>
            <a:endParaRPr lang="en-GB"/>
          </a:p>
          <a:p>
            <a:pPr marL="4381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GB"/>
              <a:t>management of these stores could seek ways on how to boost their sales 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ありがとうございます</a:t>
            </a:r>
            <a:endParaRPr lang="en-GB" sz="7200"/>
          </a:p>
        </p:txBody>
      </p:sp>
      <p:sp>
        <p:nvSpPr>
          <p:cNvPr id="297" name="Google Shape;297;p53"/>
          <p:cNvSpPr txBox="1"/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GB"/>
              <a:t>Questions?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85" y="555625"/>
            <a:ext cx="753808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Libraries</a:t>
            </a:r>
            <a:endParaRPr lang="en-GB" sz="4400"/>
          </a:p>
        </p:txBody>
      </p:sp>
      <p:sp>
        <p:nvSpPr>
          <p:cNvPr id="81" name="Google Shape;81;p17"/>
          <p:cNvSpPr txBox="1"/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necessary libraries for data analysis were imported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Walmart csv file read into the environment via Google drive as “df”</a:t>
            </a:r>
            <a:endParaRPr lang="en-GB"/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</p:txBody>
      </p:sp>
      <p:pic>
        <p:nvPicPr>
          <p:cNvPr id="2" name="Picture 1" descr="cap2walm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715" y="1311275"/>
            <a:ext cx="4346575" cy="3065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GB" altLang="en-US"/>
              <a:t>data frame</a:t>
            </a:r>
            <a:endParaRPr lang="en-GB" altLang="en-US"/>
          </a:p>
        </p:txBody>
      </p:sp>
      <p:pic>
        <p:nvPicPr>
          <p:cNvPr id="4" name="Picture 3" descr="original data fram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389380"/>
            <a:ext cx="691515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 lang="en-GB"/>
          </a:p>
        </p:txBody>
      </p:sp>
      <p:sp>
        <p:nvSpPr>
          <p:cNvPr id="87" name="Google Shape;87;p18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missing value treatment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feature engineering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outlier detection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preparation of data for modeling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info &amp; Shape</a:t>
            </a:r>
            <a:endParaRPr lang="en-GB"/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389255" y="942975"/>
            <a:ext cx="340487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8 columns, 6434 rows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int64(2), float64(5) and object(1) data types</a:t>
            </a:r>
            <a:endParaRPr lang="en-GB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/>
              <a:t>used df.info, df.shape to obtain this</a:t>
            </a:r>
            <a:endParaRPr lang="en-GB"/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</p:txBody>
      </p:sp>
      <p:pic>
        <p:nvPicPr>
          <p:cNvPr id="1" name="Picture 0" descr="data frame infor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740" y="1262380"/>
            <a:ext cx="4006850" cy="3469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data description.</a:t>
            </a:r>
            <a:endParaRPr lang="en-GB"/>
          </a:p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254000" lvl="0" indent="-24257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Using .describe()method, obtained count, mean, max, SD and quartiles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count: giving number of rows with value in the eigh columns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mean: giving the average within each column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max: highest value of the column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min: lowest column value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first quartile: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interquartile: customer price index</a:t>
            </a:r>
            <a:endParaRPr lang="en-GB"/>
          </a:p>
          <a:p>
            <a:pPr marL="254000" lvl="0" indent="-24257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000"/>
              <a:buFont typeface="Arial" panose="020B0604020202020204"/>
              <a:buChar char="●"/>
            </a:pPr>
            <a:r>
              <a:rPr lang="en-GB"/>
              <a:t>third quartile: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GB" altLang="en-US"/>
              <a:t>data description</a:t>
            </a:r>
            <a:endParaRPr lang="en-GB" altLang="en-US"/>
          </a:p>
        </p:txBody>
      </p:sp>
      <p:pic>
        <p:nvPicPr>
          <p:cNvPr id="7" name="Picture 6" descr="data frame descri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057275"/>
            <a:ext cx="8848725" cy="3902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WPS Presentation</Application>
  <PresentationFormat/>
  <Paragraphs>191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Arial</vt:lpstr>
      <vt:lpstr>Amatic SC</vt:lpstr>
      <vt:lpstr>Source Code Pro</vt:lpstr>
      <vt:lpstr>Microsoft YaHei</vt:lpstr>
      <vt:lpstr>Arial Unicode MS</vt:lpstr>
      <vt:lpstr>MS PGothic</vt:lpstr>
      <vt:lpstr>Beach Day</vt:lpstr>
      <vt:lpstr>Once Upon A Walmart...</vt:lpstr>
      <vt:lpstr>Overview</vt:lpstr>
      <vt:lpstr>Objectives</vt:lpstr>
      <vt:lpstr>Libraries</vt:lpstr>
      <vt:lpstr>PowerPoint 演示文稿</vt:lpstr>
      <vt:lpstr>Data preprocessing</vt:lpstr>
      <vt:lpstr>Data info &amp; Shape</vt:lpstr>
      <vt:lpstr>Statistical data description.</vt:lpstr>
      <vt:lpstr>PowerPoint 演示文稿</vt:lpstr>
      <vt:lpstr>Null and dupes</vt:lpstr>
      <vt:lpstr>Outliers and their position on the plot</vt:lpstr>
      <vt:lpstr>PowerPoint 演示文稿</vt:lpstr>
      <vt:lpstr>Total sales visualisation via bar chart</vt:lpstr>
      <vt:lpstr>sorting unique values</vt:lpstr>
      <vt:lpstr>PowerPoint 演示文稿</vt:lpstr>
      <vt:lpstr>EDA after preprocessing</vt:lpstr>
      <vt:lpstr>Sort and visualize annual sales by date</vt:lpstr>
      <vt:lpstr>Sales by year contd</vt:lpstr>
      <vt:lpstr>Checking for months with highest sales and visualization</vt:lpstr>
      <vt:lpstr>PowerPoint 演示文稿</vt:lpstr>
      <vt:lpstr>Weekly sales based on store and holiday flag</vt:lpstr>
      <vt:lpstr>top stores in sales</vt:lpstr>
      <vt:lpstr>effect of fuel prices on weekly sales</vt:lpstr>
      <vt:lpstr>effect of cpi on weekly sales</vt:lpstr>
      <vt:lpstr>effect of daily temperature on weekly sales</vt:lpstr>
      <vt:lpstr>effect of unemployment on weekly sales</vt:lpstr>
      <vt:lpstr>data scaling and splitting</vt:lpstr>
      <vt:lpstr>Label encoder</vt:lpstr>
      <vt:lpstr>PowerPoint 演示文稿</vt:lpstr>
      <vt:lpstr>To Note!</vt:lpstr>
      <vt:lpstr>Univariate analysis</vt:lpstr>
      <vt:lpstr>Modeling</vt:lpstr>
      <vt:lpstr>Linear regression</vt:lpstr>
      <vt:lpstr>Decision Tree</vt:lpstr>
      <vt:lpstr>Gradient boosting</vt:lpstr>
      <vt:lpstr>Model performance and eval</vt:lpstr>
      <vt:lpstr>Final model summary and feature importance</vt:lpstr>
      <vt:lpstr>Actionable insights and recommendations</vt:lpstr>
      <vt:lpstr>ありがとうございます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Walmart...</dc:title>
  <dc:creator/>
  <cp:lastModifiedBy>Lynn Ahabwe</cp:lastModifiedBy>
  <cp:revision>10</cp:revision>
  <dcterms:created xsi:type="dcterms:W3CDTF">2022-12-12T08:16:35Z</dcterms:created>
  <dcterms:modified xsi:type="dcterms:W3CDTF">2022-12-12T09:28:06Z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124A791D4FEF46B0BB4F9D6727541D0D</vt:lpwstr>
  </property>
  <property fmtid="{D5CDD505-2E9C-101B-9397-08002B2CF9AE}" pid="3" name="KSOProductBuildVer">
    <vt:lpwstr>2057-11.2.0.11380</vt:lpwstr>
  </property>
</Properties>
</file>