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9" r:id="rId4"/>
    <p:sldId id="270" r:id="rId5"/>
    <p:sldId id="268" r:id="rId6"/>
    <p:sldId id="259" r:id="rId7"/>
    <p:sldId id="260" r:id="rId8"/>
    <p:sldId id="263" r:id="rId9"/>
    <p:sldId id="271" r:id="rId10"/>
    <p:sldId id="267" r:id="rId11"/>
    <p:sldId id="262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B524-B20E-CEFE-BABA-CF5A557E0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653F3-C179-33E8-DF23-04CFBCC93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E4623-3196-023F-1D01-CA51713A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811FE-BEB1-0100-C6F7-D087980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52290-2600-DF78-7A59-31A349A4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4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5E9EA-ED3B-CCBC-D3A1-252B9B93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12E4B-22D1-D139-EF69-42E7B412E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B2858-C7C0-021B-010D-15A35238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B1FC8-A8E9-D69D-76D1-E4BE3705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E0CAB-70F4-474C-6DF8-D0A0734A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87340C-0878-1A75-82A0-CC697202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7545A-DA48-2C80-B376-67E56A181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77C51-439B-17C1-D063-0046241E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BEDBA-9A53-32FC-08D2-497CB2FA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0A138-35D3-9EEA-1BA4-79B819A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6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53E87-A9B0-264D-1EE7-151BF601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783E-74B8-1F77-9F71-BC7DFBF5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1B493-7E1A-96B0-B8DB-7186D6AB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FCD62-5674-EC6E-B354-7740A1ED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8D623-C69B-ABFF-6C9D-B4A39162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6FC40-07C9-21F2-73BD-692B90FD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213AD-61D9-AB36-C380-3F9CD294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AB664-3F09-1AD3-E58B-1274D0EE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08A0B-7083-4BBE-3CF2-EF051D50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75171-A422-EF09-CB2C-5E14E806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5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0E4C-54C1-1AE3-7713-2125819E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E54CB-78B6-B70C-AEB8-F9D96F9E0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BA44A1-F8E7-BA32-EAEE-A598FEAF8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6E726-3D7A-C2AE-3A8E-6C9C3B83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52BB5-1419-C4D4-2E8F-E35EAF7B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85D64-9130-5F0B-6686-C91F9C4F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3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24BB9-A428-B7EA-B503-BACFF49D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D5460-EA05-8DAC-AB70-D5097F17F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2FB98-2E25-B707-6349-7BA81F49C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E6F5AF-5752-D8DD-D3F6-468EE41EA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A58229-3C02-1041-3B8E-2845A1333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EE334A-FE2A-B198-8B49-3B8BD5B9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029C-58F0-046C-EDDB-3E63FDB0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BBAAC-ABCB-49F3-9FCB-20143C4F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5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7857D-D9DE-F34F-67C9-CBA23C84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6DE2FE-9C2E-BB72-28CA-1A775365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4E278E-5173-7E16-BFCB-3D19157C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CA49AA-D100-B493-6C9E-F8BAB2D9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6968BC-7AF7-326D-5365-65993445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76A92B-4D3B-39DD-8333-8BC01B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56BC68-AC0D-2D95-C3AF-D7F8DCAE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DA2A6-D174-C753-85BF-87B356DF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277D-C88B-7ADC-5BA6-1E21C6EE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3C8181-6693-BCAA-7D41-43E42797D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19729-F076-8205-FA1E-D2F55AEE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3EC03A-A4BC-17C5-D8A6-D7396D5C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33B20-A63A-3C7C-0388-FC4021A3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2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52B51-2C65-820F-7CBD-156A9684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A73AB9-D026-FBDF-E37F-0F74EDA18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DD37A-238E-9B91-CE29-BA2FA7BF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7F50A-E149-9477-C267-2B46813A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35285-6787-D438-DBA8-32ADF275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75C94-4E81-77DC-4626-9952C180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3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4E80B-3CAD-B08C-7664-965413A8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872C8-A3AA-1AA9-A5E9-2183ECF3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6676B-D581-D279-F3B6-757AF5430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BEA6-D0EA-4ECB-83FC-BD76EFE73AC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4734C-F376-3682-D6F1-B40CD54D7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907B5-D0F7-00B1-D18C-A81BFE54C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1C70-7C4E-4BA3-85F6-046A17D4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E8E21-159F-66D5-896A-D2AB6245AA7F}"/>
              </a:ext>
            </a:extLst>
          </p:cNvPr>
          <p:cNvSpPr txBox="1"/>
          <p:nvPr/>
        </p:nvSpPr>
        <p:spPr>
          <a:xfrm>
            <a:off x="1287263" y="1500326"/>
            <a:ext cx="7330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에셋 위치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AssetsOrg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실제 게임에서 쓰진 않는데 백업용으로 에셋들 모아둔 곳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애니멀다이스스프라이트 원본들이랑</a:t>
            </a:r>
            <a:r>
              <a:rPr lang="en-US" altLang="ko-KR"/>
              <a:t>GUI </a:t>
            </a:r>
            <a:r>
              <a:rPr lang="ko-KR" altLang="en-US"/>
              <a:t>에셋 원본들 있음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저 폴더 외에 폴더들 </a:t>
            </a:r>
            <a:r>
              <a:rPr lang="en-US" altLang="ko-KR"/>
              <a:t>: </a:t>
            </a:r>
            <a:r>
              <a:rPr lang="ko-KR" altLang="en-US"/>
              <a:t>실제 게임에서 쓰는 에셋들</a:t>
            </a:r>
          </a:p>
        </p:txBody>
      </p:sp>
    </p:spTree>
    <p:extLst>
      <p:ext uri="{BB962C8B-B14F-4D97-AF65-F5344CB8AC3E}">
        <p14:creationId xmlns:p14="http://schemas.microsoft.com/office/powerpoint/2010/main" val="68706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4EDA2D-DECD-D6E5-7664-90CB2C4052B7}"/>
              </a:ext>
            </a:extLst>
          </p:cNvPr>
          <p:cNvSpPr txBox="1"/>
          <p:nvPr/>
        </p:nvSpPr>
        <p:spPr>
          <a:xfrm>
            <a:off x="4494675" y="2927328"/>
            <a:ext cx="60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하단 배속 폰트 </a:t>
            </a:r>
            <a:r>
              <a:rPr lang="en-US" altLang="ko-KR"/>
              <a:t>: cafe24 ssurround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14E8-F1C3-5CCC-D708-F1F8D1CFD3DF}"/>
              </a:ext>
            </a:extLst>
          </p:cNvPr>
          <p:cNvSpPr txBox="1"/>
          <p:nvPr/>
        </p:nvSpPr>
        <p:spPr>
          <a:xfrm>
            <a:off x="4637178" y="4112965"/>
            <a:ext cx="60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배속 폰트 색상 </a:t>
            </a:r>
            <a:r>
              <a:rPr lang="en-US" altLang="ko-KR"/>
              <a:t>(0,0,0)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07626-AAB2-2763-4EFD-5EE1BB30037C}"/>
              </a:ext>
            </a:extLst>
          </p:cNvPr>
          <p:cNvSpPr txBox="1"/>
          <p:nvPr/>
        </p:nvSpPr>
        <p:spPr>
          <a:xfrm>
            <a:off x="8719831" y="6419850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기타 정보는 </a:t>
            </a:r>
            <a:r>
              <a:rPr lang="en-US" altLang="ko-KR"/>
              <a:t>gameSetting.psd</a:t>
            </a:r>
            <a:r>
              <a:rPr lang="ko-KR" altLang="en-US"/>
              <a:t>참고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C352BAB-B216-3E06-9BDF-DE0041DB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509" y="-151122"/>
            <a:ext cx="5917338" cy="1325563"/>
          </a:xfrm>
        </p:spPr>
        <p:txBody>
          <a:bodyPr>
            <a:normAutofit/>
          </a:bodyPr>
          <a:lstStyle/>
          <a:p>
            <a:r>
              <a:rPr lang="ko-KR" altLang="en-US"/>
              <a:t>게임세팅창</a:t>
            </a:r>
          </a:p>
        </p:txBody>
      </p:sp>
      <p:pic>
        <p:nvPicPr>
          <p:cNvPr id="4" name="그림 3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ED7417C1-B4A2-2C91-9846-F405234D1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6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4EDA2D-DECD-D6E5-7664-90CB2C4052B7}"/>
              </a:ext>
            </a:extLst>
          </p:cNvPr>
          <p:cNvSpPr txBox="1"/>
          <p:nvPr/>
        </p:nvSpPr>
        <p:spPr>
          <a:xfrm>
            <a:off x="4476920" y="2179334"/>
            <a:ext cx="600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인게임 내 변동하는 숫자들 폰트 </a:t>
            </a:r>
            <a:r>
              <a:rPr lang="en-US" altLang="ko-KR"/>
              <a:t>: </a:t>
            </a:r>
            <a:r>
              <a:rPr lang="ko-KR" altLang="en-US"/>
              <a:t>메이플스토리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소환되는 애니멀 다이스 사이즈 </a:t>
            </a:r>
            <a:r>
              <a:rPr lang="en-US" altLang="ko-KR"/>
              <a:t>: 84px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84px</a:t>
            </a:r>
          </a:p>
        </p:txBody>
      </p:sp>
      <p:pic>
        <p:nvPicPr>
          <p:cNvPr id="8" name="그림 7" descr="텍스트, 스크린샷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275AC4E9-2970-7E0B-CAC7-B18FBAA4F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6" y="100106"/>
            <a:ext cx="3164307" cy="6504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AC14E8-F1C3-5CCC-D708-F1F8D1CFD3DF}"/>
              </a:ext>
            </a:extLst>
          </p:cNvPr>
          <p:cNvSpPr txBox="1"/>
          <p:nvPr/>
        </p:nvSpPr>
        <p:spPr>
          <a:xfrm>
            <a:off x="4548402" y="3337277"/>
            <a:ext cx="6005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폰트 색상 </a:t>
            </a:r>
            <a:r>
              <a:rPr lang="en-US" altLang="ko-KR"/>
              <a:t>(r,g,b)</a:t>
            </a:r>
          </a:p>
          <a:p>
            <a:endParaRPr lang="en-US" altLang="ko-KR"/>
          </a:p>
          <a:p>
            <a:r>
              <a:rPr lang="ko-KR" altLang="en-US"/>
              <a:t>다이스뽑기위 재화</a:t>
            </a:r>
            <a:endParaRPr lang="en-US" altLang="ko-KR"/>
          </a:p>
          <a:p>
            <a:r>
              <a:rPr lang="ko-KR" altLang="en-US"/>
              <a:t>색 </a:t>
            </a:r>
            <a:r>
              <a:rPr lang="en-US" altLang="ko-KR"/>
              <a:t>: (255,235,140)   </a:t>
            </a:r>
            <a:r>
              <a:rPr lang="ko-KR" altLang="en-US"/>
              <a:t>테두리</a:t>
            </a:r>
            <a:r>
              <a:rPr lang="en-US" altLang="ko-KR"/>
              <a:t>: (68,181,255)</a:t>
            </a:r>
          </a:p>
          <a:p>
            <a:endParaRPr lang="en-US" altLang="ko-KR"/>
          </a:p>
          <a:p>
            <a:r>
              <a:rPr lang="ko-KR" altLang="en-US"/>
              <a:t>재화 및 목숨 수</a:t>
            </a:r>
            <a:endParaRPr lang="en-US" altLang="ko-KR"/>
          </a:p>
          <a:p>
            <a:r>
              <a:rPr lang="ko-KR" altLang="en-US"/>
              <a:t>색 </a:t>
            </a:r>
            <a:r>
              <a:rPr lang="en-US" altLang="ko-KR"/>
              <a:t>: (0,0,0)       </a:t>
            </a:r>
            <a:r>
              <a:rPr lang="ko-KR" altLang="en-US"/>
              <a:t>테두리 </a:t>
            </a:r>
            <a:r>
              <a:rPr lang="en-US" altLang="ko-KR"/>
              <a:t>: (91,144,19)</a:t>
            </a:r>
          </a:p>
          <a:p>
            <a:endParaRPr lang="en-US" altLang="ko-KR"/>
          </a:p>
          <a:p>
            <a:r>
              <a:rPr lang="ko-KR" altLang="en-US"/>
              <a:t>속성아이콘위에있는숫자</a:t>
            </a:r>
            <a:endParaRPr lang="en-US" altLang="ko-KR"/>
          </a:p>
          <a:p>
            <a:r>
              <a:rPr lang="ko-KR" altLang="en-US"/>
              <a:t>색 </a:t>
            </a:r>
            <a:r>
              <a:rPr lang="en-US" altLang="ko-KR"/>
              <a:t>: (255,230,112)   </a:t>
            </a:r>
            <a:r>
              <a:rPr lang="ko-KR" altLang="en-US"/>
              <a:t>테두리 </a:t>
            </a:r>
            <a:r>
              <a:rPr lang="en-US" altLang="ko-KR"/>
              <a:t>: (86,126,31)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07626-AAB2-2763-4EFD-5EE1BB30037C}"/>
              </a:ext>
            </a:extLst>
          </p:cNvPr>
          <p:cNvSpPr txBox="1"/>
          <p:nvPr/>
        </p:nvSpPr>
        <p:spPr>
          <a:xfrm>
            <a:off x="8719831" y="6419850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기타 정보는 </a:t>
            </a:r>
            <a:r>
              <a:rPr lang="en-US" altLang="ko-KR"/>
              <a:t>Ingame.psd</a:t>
            </a:r>
            <a:r>
              <a:rPr lang="ko-KR" altLang="en-US"/>
              <a:t>참고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F7F56C-69AC-0049-0F9D-020EECEC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509" y="-151122"/>
            <a:ext cx="1931263" cy="1325563"/>
          </a:xfrm>
        </p:spPr>
        <p:txBody>
          <a:bodyPr>
            <a:normAutofit/>
          </a:bodyPr>
          <a:lstStyle/>
          <a:p>
            <a:r>
              <a:rPr lang="ko-KR" altLang="en-US"/>
              <a:t>인게임</a:t>
            </a:r>
          </a:p>
        </p:txBody>
      </p:sp>
      <p:pic>
        <p:nvPicPr>
          <p:cNvPr id="12" name="그림 11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53B769EC-A8F4-E766-D242-E785D5C57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6" y="1935169"/>
            <a:ext cx="696783" cy="6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4EDA2D-DECD-D6E5-7664-90CB2C4052B7}"/>
              </a:ext>
            </a:extLst>
          </p:cNvPr>
          <p:cNvSpPr txBox="1"/>
          <p:nvPr/>
        </p:nvSpPr>
        <p:spPr>
          <a:xfrm>
            <a:off x="4494675" y="2927328"/>
            <a:ext cx="60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인게임 내 변동하는 숫자들 폰트 </a:t>
            </a:r>
            <a:r>
              <a:rPr lang="en-US" altLang="ko-KR"/>
              <a:t>: </a:t>
            </a:r>
            <a:r>
              <a:rPr lang="ko-KR" altLang="en-US"/>
              <a:t>메이플스토리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14E8-F1C3-5CCC-D708-F1F8D1CFD3DF}"/>
              </a:ext>
            </a:extLst>
          </p:cNvPr>
          <p:cNvSpPr txBox="1"/>
          <p:nvPr/>
        </p:nvSpPr>
        <p:spPr>
          <a:xfrm>
            <a:off x="4637179" y="4255386"/>
            <a:ext cx="600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폰트 색상 </a:t>
            </a:r>
            <a:r>
              <a:rPr lang="en-US" altLang="ko-KR"/>
              <a:t>(r,g,b)</a:t>
            </a:r>
          </a:p>
          <a:p>
            <a:r>
              <a:rPr lang="ko-KR" altLang="en-US"/>
              <a:t>점수숫자 </a:t>
            </a:r>
            <a:r>
              <a:rPr lang="en-US" altLang="ko-KR"/>
              <a:t>: (164,222,234)</a:t>
            </a:r>
          </a:p>
          <a:p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C6ADA-A891-D009-1661-E65C0F6B410B}"/>
              </a:ext>
            </a:extLst>
          </p:cNvPr>
          <p:cNvSpPr txBox="1"/>
          <p:nvPr/>
        </p:nvSpPr>
        <p:spPr>
          <a:xfrm>
            <a:off x="4494675" y="1922435"/>
            <a:ext cx="600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변동없는</a:t>
            </a:r>
            <a:r>
              <a:rPr lang="en-US" altLang="ko-KR"/>
              <a:t> UI</a:t>
            </a:r>
            <a:r>
              <a:rPr lang="ko-KR" altLang="en-US"/>
              <a:t>용 폰트 </a:t>
            </a:r>
            <a:r>
              <a:rPr lang="en-US" altLang="ko-KR"/>
              <a:t>: Super Mario 256, Cafe24</a:t>
            </a:r>
            <a:r>
              <a:rPr lang="ko-KR" altLang="en-US"/>
              <a:t> </a:t>
            </a:r>
            <a:r>
              <a:rPr lang="en-US" altLang="ko-KR"/>
              <a:t>ssurround</a:t>
            </a:r>
          </a:p>
          <a:p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07626-AAB2-2763-4EFD-5EE1BB30037C}"/>
              </a:ext>
            </a:extLst>
          </p:cNvPr>
          <p:cNvSpPr txBox="1"/>
          <p:nvPr/>
        </p:nvSpPr>
        <p:spPr>
          <a:xfrm>
            <a:off x="8719831" y="6419850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기타 정보는 </a:t>
            </a:r>
            <a:r>
              <a:rPr lang="en-US" altLang="ko-KR"/>
              <a:t>gameDone.psd</a:t>
            </a:r>
            <a:r>
              <a:rPr lang="ko-KR" altLang="en-US"/>
              <a:t>참고</a:t>
            </a:r>
          </a:p>
        </p:txBody>
      </p:sp>
      <p:pic>
        <p:nvPicPr>
          <p:cNvPr id="4" name="그림 3" descr="텍스트, 스크린샷, 포스터, 그래픽 디자인이(가) 표시된 사진&#10;&#10;자동 생성된 설명">
            <a:extLst>
              <a:ext uri="{FF2B5EF4-FFF2-40B4-BE49-F238E27FC236}">
                <a16:creationId xmlns:a16="http://schemas.microsoft.com/office/drawing/2014/main" id="{D8DC6CC7-4562-D872-1E87-4DF73AF31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8" y="0"/>
            <a:ext cx="3336324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C352BAB-B216-3E06-9BDF-DE0041DB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509" y="-151122"/>
            <a:ext cx="3147505" cy="1325563"/>
          </a:xfrm>
        </p:spPr>
        <p:txBody>
          <a:bodyPr>
            <a:normAutofit/>
          </a:bodyPr>
          <a:lstStyle/>
          <a:p>
            <a:r>
              <a:rPr lang="ko-KR" altLang="en-US"/>
              <a:t>게임종료</a:t>
            </a:r>
          </a:p>
        </p:txBody>
      </p:sp>
    </p:spTree>
    <p:extLst>
      <p:ext uri="{BB962C8B-B14F-4D97-AF65-F5344CB8AC3E}">
        <p14:creationId xmlns:p14="http://schemas.microsoft.com/office/powerpoint/2010/main" val="263045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4EDA2D-DECD-D6E5-7664-90CB2C4052B7}"/>
              </a:ext>
            </a:extLst>
          </p:cNvPr>
          <p:cNvSpPr txBox="1"/>
          <p:nvPr/>
        </p:nvSpPr>
        <p:spPr>
          <a:xfrm>
            <a:off x="4494675" y="2927328"/>
            <a:ext cx="60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스코어 폰트 </a:t>
            </a:r>
            <a:r>
              <a:rPr lang="en-US" altLang="ko-KR"/>
              <a:t>: </a:t>
            </a:r>
            <a:r>
              <a:rPr lang="ko-KR" altLang="en-US"/>
              <a:t>메이플스토리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14E8-F1C3-5CCC-D708-F1F8D1CFD3DF}"/>
              </a:ext>
            </a:extLst>
          </p:cNvPr>
          <p:cNvSpPr txBox="1"/>
          <p:nvPr/>
        </p:nvSpPr>
        <p:spPr>
          <a:xfrm>
            <a:off x="4637179" y="4255386"/>
            <a:ext cx="600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폰트 색상 </a:t>
            </a:r>
            <a:r>
              <a:rPr lang="en-US" altLang="ko-KR"/>
              <a:t>(r,g,b)</a:t>
            </a:r>
          </a:p>
          <a:p>
            <a:r>
              <a:rPr lang="ko-KR" altLang="en-US"/>
              <a:t>점수숫자 </a:t>
            </a:r>
            <a:r>
              <a:rPr lang="en-US" altLang="ko-KR"/>
              <a:t>: (164,222,234)</a:t>
            </a:r>
          </a:p>
          <a:p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07626-AAB2-2763-4EFD-5EE1BB30037C}"/>
              </a:ext>
            </a:extLst>
          </p:cNvPr>
          <p:cNvSpPr txBox="1"/>
          <p:nvPr/>
        </p:nvSpPr>
        <p:spPr>
          <a:xfrm>
            <a:off x="8719831" y="6419850"/>
            <a:ext cx="343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기타 정보는 </a:t>
            </a:r>
            <a:r>
              <a:rPr lang="en-US" altLang="ko-KR"/>
              <a:t>gameStop.psd</a:t>
            </a:r>
            <a:r>
              <a:rPr lang="ko-KR" altLang="en-US"/>
              <a:t>참고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C352BAB-B216-3E06-9BDF-DE0041DB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509" y="-151122"/>
            <a:ext cx="5917338" cy="1325563"/>
          </a:xfrm>
        </p:spPr>
        <p:txBody>
          <a:bodyPr>
            <a:normAutofit/>
          </a:bodyPr>
          <a:lstStyle/>
          <a:p>
            <a:r>
              <a:rPr lang="ko-KR" altLang="en-US"/>
              <a:t>게임일시정지</a:t>
            </a:r>
          </a:p>
        </p:txBody>
      </p:sp>
      <p:pic>
        <p:nvPicPr>
          <p:cNvPr id="3" name="그림 2" descr="텍스트, 스크린샷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A419FD53-F2D6-32E1-2AFC-FE18C928D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7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511E574-3FC1-685B-2C9F-AC22CB25A448}"/>
              </a:ext>
            </a:extLst>
          </p:cNvPr>
          <p:cNvSpPr txBox="1"/>
          <p:nvPr/>
        </p:nvSpPr>
        <p:spPr>
          <a:xfrm>
            <a:off x="4195768" y="2488747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불속성</a:t>
            </a:r>
            <a:r>
              <a:rPr lang="ko-KR" altLang="en-US" dirty="0"/>
              <a:t> 동물 </a:t>
            </a:r>
            <a:r>
              <a:rPr lang="en-US" altLang="ko-KR" dirty="0"/>
              <a:t>1 , 2 , 3 , 4 , 5 </a:t>
            </a:r>
            <a:r>
              <a:rPr lang="ko-KR" altLang="en-US" dirty="0"/>
              <a:t>단계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B357F1-21E1-500E-1E0E-FAC3BF459D72}"/>
              </a:ext>
            </a:extLst>
          </p:cNvPr>
          <p:cNvSpPr txBox="1"/>
          <p:nvPr/>
        </p:nvSpPr>
        <p:spPr>
          <a:xfrm>
            <a:off x="4170632" y="5375834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바람 속성 동물 </a:t>
            </a:r>
            <a:r>
              <a:rPr lang="en-US" altLang="ko-KR"/>
              <a:t>1 , 2 , 3 , 4 , 5 </a:t>
            </a:r>
            <a:r>
              <a:rPr lang="ko-KR" altLang="en-US"/>
              <a:t>단계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0CE74A-A6D8-0CD8-1787-A0C34407CFA3}"/>
              </a:ext>
            </a:extLst>
          </p:cNvPr>
          <p:cNvSpPr txBox="1"/>
          <p:nvPr/>
        </p:nvSpPr>
        <p:spPr>
          <a:xfrm>
            <a:off x="569597" y="0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Animal Dice </a:t>
            </a:r>
            <a:r>
              <a:rPr lang="ko-KR" altLang="en-US"/>
              <a:t>폴더 안</a:t>
            </a:r>
          </a:p>
        </p:txBody>
      </p:sp>
      <p:pic>
        <p:nvPicPr>
          <p:cNvPr id="5" name="그림 4" descr="클립아트, 아동 미술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B80806DC-7117-9CED-762F-8EE738DE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730" y="677865"/>
            <a:ext cx="1560579" cy="1560579"/>
          </a:xfrm>
          <a:prstGeom prst="rect">
            <a:avLst/>
          </a:prstGeom>
        </p:spPr>
      </p:pic>
      <p:pic>
        <p:nvPicPr>
          <p:cNvPr id="7" name="그림 6" descr="고양이, 클립아트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D279F476-15D2-607D-29CB-65876D516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19" y="677866"/>
            <a:ext cx="1560579" cy="1560579"/>
          </a:xfrm>
          <a:prstGeom prst="rect">
            <a:avLst/>
          </a:prstGeom>
        </p:spPr>
      </p:pic>
      <p:pic>
        <p:nvPicPr>
          <p:cNvPr id="10" name="그림 9" descr="클립아트, 고양이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A17066A1-D4AC-EDD9-ECAA-D4C8EF30D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86" y="649875"/>
            <a:ext cx="1560579" cy="1560579"/>
          </a:xfrm>
          <a:prstGeom prst="rect">
            <a:avLst/>
          </a:prstGeom>
        </p:spPr>
      </p:pic>
      <p:pic>
        <p:nvPicPr>
          <p:cNvPr id="12" name="그림 11" descr="고양이, 클립아트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86E0C591-60B8-CB37-2F27-AE8C69FBC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53" y="668309"/>
            <a:ext cx="1560579" cy="1560579"/>
          </a:xfrm>
          <a:prstGeom prst="rect">
            <a:avLst/>
          </a:prstGeom>
        </p:spPr>
      </p:pic>
      <p:pic>
        <p:nvPicPr>
          <p:cNvPr id="14" name="그림 13" descr="클립아트, 고양이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344B2A56-0346-3DAC-046C-ACA34AE87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69" y="649874"/>
            <a:ext cx="1560579" cy="1560579"/>
          </a:xfrm>
          <a:prstGeom prst="rect">
            <a:avLst/>
          </a:prstGeom>
        </p:spPr>
      </p:pic>
      <p:pic>
        <p:nvPicPr>
          <p:cNvPr id="16" name="그림 15" descr="만화 영화, 그래픽, 그래픽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50C26D49-A151-C84A-FB7E-61163276A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54" y="3429000"/>
            <a:ext cx="1560579" cy="1560579"/>
          </a:xfrm>
          <a:prstGeom prst="rect">
            <a:avLst/>
          </a:prstGeom>
        </p:spPr>
      </p:pic>
      <p:pic>
        <p:nvPicPr>
          <p:cNvPr id="19" name="그림 18" descr="클립아트, 그래픽, 만화 영화, 그래픽 디자인이(가) 표시된 사진&#10;&#10;자동 생성된 설명">
            <a:extLst>
              <a:ext uri="{FF2B5EF4-FFF2-40B4-BE49-F238E27FC236}">
                <a16:creationId xmlns:a16="http://schemas.microsoft.com/office/drawing/2014/main" id="{D09A63B2-FDDE-5317-8FCD-DCC3BE0BAF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68" y="3429000"/>
            <a:ext cx="1560579" cy="1560579"/>
          </a:xfrm>
          <a:prstGeom prst="rect">
            <a:avLst/>
          </a:prstGeom>
        </p:spPr>
      </p:pic>
      <p:pic>
        <p:nvPicPr>
          <p:cNvPr id="21" name="그림 20" descr="클립아트, 만화 영화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0457E7F0-8376-B86D-DF91-08E8FC155E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19" y="3478408"/>
            <a:ext cx="1560579" cy="1560579"/>
          </a:xfrm>
          <a:prstGeom prst="rect">
            <a:avLst/>
          </a:prstGeom>
        </p:spPr>
      </p:pic>
      <p:pic>
        <p:nvPicPr>
          <p:cNvPr id="23" name="그림 22" descr="만화 영화, 그래픽, 그래픽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A4D5EC95-E159-0760-9614-66D2CE146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86" y="3478408"/>
            <a:ext cx="1560579" cy="1560579"/>
          </a:xfrm>
          <a:prstGeom prst="rect">
            <a:avLst/>
          </a:prstGeom>
        </p:spPr>
      </p:pic>
      <p:pic>
        <p:nvPicPr>
          <p:cNvPr id="25" name="그림 24" descr="만화 영화, 그래픽, 그래픽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3A6DE4A2-F7AB-A149-D258-DE0A8A8914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10" y="3478408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6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511E574-3FC1-685B-2C9F-AC22CB25A448}"/>
              </a:ext>
            </a:extLst>
          </p:cNvPr>
          <p:cNvSpPr txBox="1"/>
          <p:nvPr/>
        </p:nvSpPr>
        <p:spPr>
          <a:xfrm>
            <a:off x="4195768" y="2488747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얼음 속성 </a:t>
            </a:r>
            <a:r>
              <a:rPr lang="ko-KR" altLang="en-US" dirty="0"/>
              <a:t>동물 </a:t>
            </a:r>
            <a:r>
              <a:rPr lang="en-US" altLang="ko-KR" dirty="0"/>
              <a:t>1 , 2 , 3 , 4 , 5 </a:t>
            </a:r>
            <a:r>
              <a:rPr lang="ko-KR" altLang="en-US" dirty="0"/>
              <a:t>단계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B357F1-21E1-500E-1E0E-FAC3BF459D72}"/>
              </a:ext>
            </a:extLst>
          </p:cNvPr>
          <p:cNvSpPr txBox="1"/>
          <p:nvPr/>
        </p:nvSpPr>
        <p:spPr>
          <a:xfrm>
            <a:off x="4170632" y="5375834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전기 속성 동물 </a:t>
            </a:r>
            <a:r>
              <a:rPr lang="en-US" altLang="ko-KR"/>
              <a:t>1 , 2 , 3 , 4 , 5 </a:t>
            </a:r>
            <a:r>
              <a:rPr lang="ko-KR" altLang="en-US"/>
              <a:t>단계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0CE74A-A6D8-0CD8-1787-A0C34407CFA3}"/>
              </a:ext>
            </a:extLst>
          </p:cNvPr>
          <p:cNvSpPr txBox="1"/>
          <p:nvPr/>
        </p:nvSpPr>
        <p:spPr>
          <a:xfrm>
            <a:off x="569597" y="0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Animal Dice </a:t>
            </a:r>
            <a:r>
              <a:rPr lang="ko-KR" altLang="en-US"/>
              <a:t>폴더 안</a:t>
            </a:r>
          </a:p>
        </p:txBody>
      </p:sp>
      <p:pic>
        <p:nvPicPr>
          <p:cNvPr id="3" name="그림 2" descr="만화 영화, 스크린샷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E5B85155-6DF3-64ED-12EA-0264773B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68" y="591320"/>
            <a:ext cx="1560579" cy="1560579"/>
          </a:xfrm>
          <a:prstGeom prst="rect">
            <a:avLst/>
          </a:prstGeom>
        </p:spPr>
      </p:pic>
      <p:pic>
        <p:nvPicPr>
          <p:cNvPr id="6" name="그림 5" descr="클립아트, 만화 영화, 고양이, 스마일리이(가) 표시된 사진&#10;&#10;자동 생성된 설명">
            <a:extLst>
              <a:ext uri="{FF2B5EF4-FFF2-40B4-BE49-F238E27FC236}">
                <a16:creationId xmlns:a16="http://schemas.microsoft.com/office/drawing/2014/main" id="{4B055329-C57D-1782-009B-9E10C1AF4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0" y="591320"/>
            <a:ext cx="1560579" cy="1560579"/>
          </a:xfrm>
          <a:prstGeom prst="rect">
            <a:avLst/>
          </a:prstGeom>
        </p:spPr>
      </p:pic>
      <p:pic>
        <p:nvPicPr>
          <p:cNvPr id="9" name="그림 8" descr="클립아트, 만화 영화, 스마일리, 이모티콘이(가) 표시된 사진&#10;&#10;자동 생성된 설명">
            <a:extLst>
              <a:ext uri="{FF2B5EF4-FFF2-40B4-BE49-F238E27FC236}">
                <a16:creationId xmlns:a16="http://schemas.microsoft.com/office/drawing/2014/main" id="{04784935-A328-4708-630D-306B94766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85" y="618003"/>
            <a:ext cx="1560579" cy="1560579"/>
          </a:xfrm>
          <a:prstGeom prst="rect">
            <a:avLst/>
          </a:prstGeom>
        </p:spPr>
      </p:pic>
      <p:pic>
        <p:nvPicPr>
          <p:cNvPr id="13" name="그림 12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BE7F64C3-3EFA-623F-A298-46D6CB764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25" y="591319"/>
            <a:ext cx="1560579" cy="1560579"/>
          </a:xfrm>
          <a:prstGeom prst="rect">
            <a:avLst/>
          </a:prstGeom>
        </p:spPr>
      </p:pic>
      <p:pic>
        <p:nvPicPr>
          <p:cNvPr id="17" name="그림 16" descr="만화 영화, 스마일리, 이모티콘, 클립아트이(가) 표시된 사진&#10;&#10;자동 생성된 설명">
            <a:extLst>
              <a:ext uri="{FF2B5EF4-FFF2-40B4-BE49-F238E27FC236}">
                <a16:creationId xmlns:a16="http://schemas.microsoft.com/office/drawing/2014/main" id="{040C16D9-44BC-BB09-8AEA-79208E1C0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612" y="618003"/>
            <a:ext cx="1560579" cy="1560579"/>
          </a:xfrm>
          <a:prstGeom prst="rect">
            <a:avLst/>
          </a:prstGeom>
        </p:spPr>
      </p:pic>
      <p:pic>
        <p:nvPicPr>
          <p:cNvPr id="22" name="그림 21" descr="일러스트레이션, 고양이, 만화 영화, 예술이(가) 표시된 사진&#10;&#10;자동 생성된 설명">
            <a:extLst>
              <a:ext uri="{FF2B5EF4-FFF2-40B4-BE49-F238E27FC236}">
                <a16:creationId xmlns:a16="http://schemas.microsoft.com/office/drawing/2014/main" id="{731F872F-36F5-99F2-E941-B4559621F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68" y="3457853"/>
            <a:ext cx="1560579" cy="1560579"/>
          </a:xfrm>
          <a:prstGeom prst="rect">
            <a:avLst/>
          </a:prstGeom>
        </p:spPr>
      </p:pic>
      <p:pic>
        <p:nvPicPr>
          <p:cNvPr id="26" name="그림 25" descr="만화 영화, 일러스트레이션, 클립아트, 예술이(가) 표시된 사진&#10;&#10;자동 생성된 설명">
            <a:extLst>
              <a:ext uri="{FF2B5EF4-FFF2-40B4-BE49-F238E27FC236}">
                <a16:creationId xmlns:a16="http://schemas.microsoft.com/office/drawing/2014/main" id="{99E6F5C1-06F0-070C-36ED-2ECD04E7E1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03" y="3453701"/>
            <a:ext cx="1560579" cy="1560579"/>
          </a:xfrm>
          <a:prstGeom prst="rect">
            <a:avLst/>
          </a:prstGeom>
        </p:spPr>
      </p:pic>
      <p:pic>
        <p:nvPicPr>
          <p:cNvPr id="28" name="그림 27" descr="고양이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173FB1D9-F949-F060-613A-F7D52E84C4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0" y="3457889"/>
            <a:ext cx="1560579" cy="1560579"/>
          </a:xfrm>
          <a:prstGeom prst="rect">
            <a:avLst/>
          </a:prstGeom>
        </p:spPr>
      </p:pic>
      <p:pic>
        <p:nvPicPr>
          <p:cNvPr id="30" name="그림 29" descr="고양이, 일러스트레이션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87009E8-B6AD-32A2-22FD-EDA5C8ACAD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84" y="3453702"/>
            <a:ext cx="1560579" cy="1560579"/>
          </a:xfrm>
          <a:prstGeom prst="rect">
            <a:avLst/>
          </a:prstGeom>
        </p:spPr>
      </p:pic>
      <p:pic>
        <p:nvPicPr>
          <p:cNvPr id="32" name="그림 31" descr="고양이, 만화 영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ABA4365A-9F90-5F62-DD24-E3628D8DB5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19" y="3453701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0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9B357F1-21E1-500E-1E0E-FAC3BF459D72}"/>
              </a:ext>
            </a:extLst>
          </p:cNvPr>
          <p:cNvSpPr txBox="1"/>
          <p:nvPr/>
        </p:nvSpPr>
        <p:spPr>
          <a:xfrm>
            <a:off x="4224477" y="4512234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보스 속성 동물 </a:t>
            </a:r>
            <a:r>
              <a:rPr lang="en-US" altLang="ko-KR"/>
              <a:t>1 , 2 , 3 , 4 , 5 </a:t>
            </a:r>
            <a:r>
              <a:rPr lang="ko-KR" altLang="en-US"/>
              <a:t>단계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0CE74A-A6D8-0CD8-1787-A0C34407CFA3}"/>
              </a:ext>
            </a:extLst>
          </p:cNvPr>
          <p:cNvSpPr txBox="1"/>
          <p:nvPr/>
        </p:nvSpPr>
        <p:spPr>
          <a:xfrm>
            <a:off x="569597" y="0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Animal Dice </a:t>
            </a:r>
            <a:r>
              <a:rPr lang="ko-KR" altLang="en-US"/>
              <a:t>폴더 안</a:t>
            </a:r>
          </a:p>
        </p:txBody>
      </p:sp>
      <p:pic>
        <p:nvPicPr>
          <p:cNvPr id="4" name="그림 3" descr="클립아트, 만화 영화, 일러스트레이션, 예술이(가) 표시된 사진&#10;&#10;자동 생성된 설명">
            <a:extLst>
              <a:ext uri="{FF2B5EF4-FFF2-40B4-BE49-F238E27FC236}">
                <a16:creationId xmlns:a16="http://schemas.microsoft.com/office/drawing/2014/main" id="{551CA84A-FDE9-9363-F9AD-3FC6435E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70" y="2171188"/>
            <a:ext cx="1560579" cy="1560579"/>
          </a:xfrm>
          <a:prstGeom prst="rect">
            <a:avLst/>
          </a:prstGeom>
        </p:spPr>
      </p:pic>
      <p:pic>
        <p:nvPicPr>
          <p:cNvPr id="7" name="그림 6" descr="클립아트, 만화 영화, 일러스트레이션, 예술이(가) 표시된 사진&#10;&#10;자동 생성된 설명">
            <a:extLst>
              <a:ext uri="{FF2B5EF4-FFF2-40B4-BE49-F238E27FC236}">
                <a16:creationId xmlns:a16="http://schemas.microsoft.com/office/drawing/2014/main" id="{758C7B5C-078F-D755-8441-F8B99E4A7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55" y="2171188"/>
            <a:ext cx="1560579" cy="1560579"/>
          </a:xfrm>
          <a:prstGeom prst="rect">
            <a:avLst/>
          </a:prstGeom>
        </p:spPr>
      </p:pic>
      <p:pic>
        <p:nvPicPr>
          <p:cNvPr id="10" name="그림 9" descr="클립아트, 만화 영화, 일러스트레이션, 예술이(가) 표시된 사진&#10;&#10;자동 생성된 설명">
            <a:extLst>
              <a:ext uri="{FF2B5EF4-FFF2-40B4-BE49-F238E27FC236}">
                <a16:creationId xmlns:a16="http://schemas.microsoft.com/office/drawing/2014/main" id="{98BB8413-48C2-7783-923D-5704F1EC8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20" y="2171188"/>
            <a:ext cx="1560579" cy="1560579"/>
          </a:xfrm>
          <a:prstGeom prst="rect">
            <a:avLst/>
          </a:prstGeom>
        </p:spPr>
      </p:pic>
      <p:pic>
        <p:nvPicPr>
          <p:cNvPr id="12" name="그림 11" descr="클립아트, 만화 영화, 스크린샷, 일러스트레이션이(가) 표시된 사진&#10;&#10;자동 생성된 설명">
            <a:extLst>
              <a:ext uri="{FF2B5EF4-FFF2-40B4-BE49-F238E27FC236}">
                <a16:creationId xmlns:a16="http://schemas.microsoft.com/office/drawing/2014/main" id="{FDD4419B-F765-5F08-B4CA-48B7C806E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030" y="2171189"/>
            <a:ext cx="1560579" cy="1560579"/>
          </a:xfrm>
          <a:prstGeom prst="rect">
            <a:avLst/>
          </a:prstGeom>
        </p:spPr>
      </p:pic>
      <p:pic>
        <p:nvPicPr>
          <p:cNvPr id="15" name="그림 14" descr="클립아트, 만화 영화, 일러스트레이션, 예술이(가) 표시된 사진&#10;&#10;자동 생성된 설명">
            <a:extLst>
              <a:ext uri="{FF2B5EF4-FFF2-40B4-BE49-F238E27FC236}">
                <a16:creationId xmlns:a16="http://schemas.microsoft.com/office/drawing/2014/main" id="{4EE22B16-6690-A62E-8C31-F4B9CCEEA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0" y="2171190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3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55B894A-1ECE-2A5A-E386-E6F02CC52546}"/>
              </a:ext>
            </a:extLst>
          </p:cNvPr>
          <p:cNvSpPr txBox="1"/>
          <p:nvPr/>
        </p:nvSpPr>
        <p:spPr>
          <a:xfrm>
            <a:off x="1889760" y="3881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ED87A-CE05-9F65-D73D-41BB8F686986}"/>
              </a:ext>
            </a:extLst>
          </p:cNvPr>
          <p:cNvSpPr txBox="1"/>
          <p:nvPr/>
        </p:nvSpPr>
        <p:spPr>
          <a:xfrm>
            <a:off x="5811520" y="3881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빠른쥐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5C69C-AFE6-7EC6-777A-BA8C885E4DFB}"/>
              </a:ext>
            </a:extLst>
          </p:cNvPr>
          <p:cNvSpPr txBox="1"/>
          <p:nvPr/>
        </p:nvSpPr>
        <p:spPr>
          <a:xfrm>
            <a:off x="9425077" y="38829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대왕쥐</a:t>
            </a:r>
          </a:p>
        </p:txBody>
      </p:sp>
      <p:pic>
        <p:nvPicPr>
          <p:cNvPr id="18" name="그림 17" descr="그래픽, 클립아트, 디자인, 만화 영화이(가) 표시된 사진&#10;&#10;자동 생성된 설명">
            <a:extLst>
              <a:ext uri="{FF2B5EF4-FFF2-40B4-BE49-F238E27FC236}">
                <a16:creationId xmlns:a16="http://schemas.microsoft.com/office/drawing/2014/main" id="{21FAE627-762E-45DC-7891-D930F12C4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88" y="1306569"/>
            <a:ext cx="2365623" cy="2122429"/>
          </a:xfrm>
          <a:prstGeom prst="rect">
            <a:avLst/>
          </a:prstGeom>
        </p:spPr>
      </p:pic>
      <p:pic>
        <p:nvPicPr>
          <p:cNvPr id="20" name="그림 19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B29724B1-299C-7653-EC2C-C6161301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88" y="1306570"/>
            <a:ext cx="2365623" cy="2122429"/>
          </a:xfrm>
          <a:prstGeom prst="rect">
            <a:avLst/>
          </a:prstGeom>
        </p:spPr>
      </p:pic>
      <p:pic>
        <p:nvPicPr>
          <p:cNvPr id="22" name="그림 21" descr="스케치, 클립아트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DEA9F751-5683-3F7F-EDBF-8BC38F951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8" y="1306571"/>
            <a:ext cx="2365623" cy="21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1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3C5C81-59EB-CFCB-7491-AF84E3A97DAB}"/>
              </a:ext>
            </a:extLst>
          </p:cNvPr>
          <p:cNvSpPr txBox="1"/>
          <p:nvPr/>
        </p:nvSpPr>
        <p:spPr>
          <a:xfrm>
            <a:off x="193040" y="5152914"/>
            <a:ext cx="28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Ex 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불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전기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602D3F7D-FE38-9FB4-CB3B-1F5AC919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443" y="1194100"/>
            <a:ext cx="5938221" cy="3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9C59BB-38C2-4421-8A44-82DB3E8E80EE}"/>
              </a:ext>
            </a:extLst>
          </p:cNvPr>
          <p:cNvSpPr txBox="1"/>
          <p:nvPr/>
        </p:nvSpPr>
        <p:spPr>
          <a:xfrm>
            <a:off x="519057" y="3173507"/>
            <a:ext cx="4327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다이스가 </a:t>
            </a:r>
            <a:r>
              <a:rPr lang="ko-KR" altLang="en-US" dirty="0" err="1"/>
              <a:t>몬스터한테</a:t>
            </a:r>
            <a:r>
              <a:rPr lang="ko-KR" altLang="en-US" dirty="0"/>
              <a:t> </a:t>
            </a:r>
            <a:r>
              <a:rPr lang="ko-KR" altLang="en-US" dirty="0" err="1"/>
              <a:t>공격할때</a:t>
            </a:r>
            <a:r>
              <a:rPr lang="ko-KR" altLang="en-US" dirty="0"/>
              <a:t> 몬스터</a:t>
            </a:r>
            <a:endParaRPr lang="en-US" altLang="ko-KR" dirty="0"/>
          </a:p>
          <a:p>
            <a:r>
              <a:rPr lang="ko-KR" altLang="en-US" dirty="0"/>
              <a:t>이동방향에 따라 날아가는 표시해주는</a:t>
            </a:r>
            <a:endParaRPr lang="en-US" altLang="ko-KR" dirty="0"/>
          </a:p>
          <a:p>
            <a:r>
              <a:rPr lang="ko-KR" altLang="en-US" dirty="0"/>
              <a:t>그 화살표</a:t>
            </a:r>
            <a:r>
              <a:rPr lang="en-US" altLang="ko-KR" dirty="0"/>
              <a:t>… : </a:t>
            </a:r>
            <a:r>
              <a:rPr lang="ko-KR" altLang="en-US" dirty="0" err="1"/>
              <a:t>CircleArrow</a:t>
            </a:r>
            <a:r>
              <a:rPr lang="ko-KR" altLang="en-US" dirty="0"/>
              <a:t> 폴더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AA036A-7461-5E49-1967-F24F02D9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77" y="5525691"/>
            <a:ext cx="220999" cy="259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80CA63-8EF0-24AC-A138-5C66B4D60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106" y="5855893"/>
            <a:ext cx="205758" cy="182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21F386-699C-3147-5A1C-87F9F0AB15CB}"/>
              </a:ext>
            </a:extLst>
          </p:cNvPr>
          <p:cNvSpPr txBox="1"/>
          <p:nvPr/>
        </p:nvSpPr>
        <p:spPr>
          <a:xfrm>
            <a:off x="193040" y="4244933"/>
            <a:ext cx="432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 </a:t>
            </a:r>
            <a:r>
              <a:rPr lang="ko-KR" altLang="en-US" dirty="0">
                <a:solidFill>
                  <a:srgbClr val="FF0000"/>
                </a:solidFill>
              </a:rPr>
              <a:t>공격 투사체는 화살표 빼고 각 색에 맞는 점들이 날라가도 좋을 것 같습니다</a:t>
            </a:r>
            <a:r>
              <a:rPr lang="en-US" altLang="ko-KR" dirty="0">
                <a:solidFill>
                  <a:srgbClr val="FF0000"/>
                </a:solidFill>
              </a:rPr>
              <a:t> )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73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eenshot">
            <a:extLst>
              <a:ext uri="{FF2B5EF4-FFF2-40B4-BE49-F238E27FC236}">
                <a16:creationId xmlns:a16="http://schemas.microsoft.com/office/drawing/2014/main" id="{3DC06F83-996C-33C1-F1FB-CE5296F5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99" y="492941"/>
            <a:ext cx="4324575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reenshot">
            <a:extLst>
              <a:ext uri="{FF2B5EF4-FFF2-40B4-BE49-F238E27FC236}">
                <a16:creationId xmlns:a16="http://schemas.microsoft.com/office/drawing/2014/main" id="{9ABA16A3-9DE4-D61F-D5BD-73DC3B85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43" y="3800916"/>
            <a:ext cx="4324574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reenshot">
            <a:extLst>
              <a:ext uri="{FF2B5EF4-FFF2-40B4-BE49-F238E27FC236}">
                <a16:creationId xmlns:a16="http://schemas.microsoft.com/office/drawing/2014/main" id="{069427E8-CB4C-B806-FD17-1B58C5370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49" y="3852134"/>
            <a:ext cx="4324574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EFC088-A92F-EFA7-5C41-3C9D9ACC31EC}"/>
              </a:ext>
            </a:extLst>
          </p:cNvPr>
          <p:cNvSpPr txBox="1"/>
          <p:nvPr/>
        </p:nvSpPr>
        <p:spPr>
          <a:xfrm>
            <a:off x="3669030" y="61049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파티클 </a:t>
            </a:r>
            <a:r>
              <a:rPr lang="en-US" altLang="ko-KR"/>
              <a:t>: CartoonParticle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BF23B-3010-361F-4067-341B90A83CD3}"/>
              </a:ext>
            </a:extLst>
          </p:cNvPr>
          <p:cNvSpPr txBox="1"/>
          <p:nvPr/>
        </p:nvSpPr>
        <p:spPr>
          <a:xfrm>
            <a:off x="355600" y="236669"/>
            <a:ext cx="4324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고양이 투사체 쥐 적중 시 효과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불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전기 </a:t>
            </a:r>
            <a:r>
              <a:rPr lang="en-US" altLang="ko-KR" dirty="0">
                <a:solidFill>
                  <a:srgbClr val="FF0000"/>
                </a:solidFill>
              </a:rPr>
              <a:t>( </a:t>
            </a:r>
            <a:r>
              <a:rPr lang="ko-KR" altLang="en-US" dirty="0">
                <a:solidFill>
                  <a:srgbClr val="FF0000"/>
                </a:solidFill>
              </a:rPr>
              <a:t>세 마리 연쇄로 </a:t>
            </a:r>
            <a:r>
              <a:rPr lang="en-US" altLang="ko-KR" dirty="0">
                <a:solidFill>
                  <a:srgbClr val="FF0000"/>
                </a:solidFill>
              </a:rPr>
              <a:t>)-&gt;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얼음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바람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대왕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E96AC-537A-20FB-3C31-6CA94AB52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286" y="546490"/>
            <a:ext cx="784273" cy="731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AE8672-165F-74AE-79F9-E468C3C57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54" y="1143352"/>
            <a:ext cx="1044030" cy="10287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F49A6A-0EE7-AD28-13A6-4FBF39B56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286" y="1683146"/>
            <a:ext cx="944962" cy="952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B55A7F-DC0E-0E49-9FE4-E9D70A012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801" y="2754959"/>
            <a:ext cx="629931" cy="570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383BA9-94FB-08D6-29E2-CF6F713BEE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0286" y="3607219"/>
            <a:ext cx="906859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5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9E5DF-B715-3CB8-1C96-D90887F5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2546350"/>
            <a:ext cx="9182100" cy="1325563"/>
          </a:xfrm>
        </p:spPr>
        <p:txBody>
          <a:bodyPr>
            <a:normAutofit/>
          </a:bodyPr>
          <a:lstStyle/>
          <a:p>
            <a:r>
              <a:rPr lang="ko-KR" altLang="en-US"/>
              <a:t>에셋 </a:t>
            </a:r>
            <a:r>
              <a:rPr lang="en-US" altLang="ko-KR"/>
              <a:t>UI </a:t>
            </a:r>
            <a:r>
              <a:rPr lang="ko-KR" altLang="en-US"/>
              <a:t>예시 </a:t>
            </a:r>
            <a:r>
              <a:rPr lang="en-US" altLang="ko-KR"/>
              <a:t>&amp; </a:t>
            </a:r>
            <a:r>
              <a:rPr lang="ko-KR" altLang="en-US"/>
              <a:t>폰트</a:t>
            </a:r>
            <a:r>
              <a:rPr lang="en-US" altLang="ko-KR"/>
              <a:t>, </a:t>
            </a:r>
            <a:r>
              <a:rPr lang="ko-KR" altLang="en-US"/>
              <a:t>색상 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A35BD-6A61-25D0-65BE-2E7BDC071E57}"/>
              </a:ext>
            </a:extLst>
          </p:cNvPr>
          <p:cNvSpPr txBox="1"/>
          <p:nvPr/>
        </p:nvSpPr>
        <p:spPr>
          <a:xfrm>
            <a:off x="2648580" y="4468056"/>
            <a:ext cx="719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50"/>
                </a:solidFill>
              </a:rPr>
              <a:t>사용폰트들 </a:t>
            </a:r>
            <a:r>
              <a:rPr lang="en-US" altLang="ko-KR">
                <a:solidFill>
                  <a:srgbClr val="00B050"/>
                </a:solidFill>
              </a:rPr>
              <a:t>: Super Mario 256, Cafe24</a:t>
            </a:r>
            <a:r>
              <a:rPr lang="ko-KR" altLang="en-US">
                <a:solidFill>
                  <a:srgbClr val="00B050"/>
                </a:solidFill>
              </a:rPr>
              <a:t> </a:t>
            </a:r>
            <a:r>
              <a:rPr lang="en-US" altLang="ko-KR">
                <a:solidFill>
                  <a:srgbClr val="00B050"/>
                </a:solidFill>
              </a:rPr>
              <a:t>ssurround, </a:t>
            </a:r>
            <a:r>
              <a:rPr lang="ko-KR" altLang="en-US">
                <a:solidFill>
                  <a:srgbClr val="00B050"/>
                </a:solidFill>
              </a:rPr>
              <a:t>메이플스토리</a:t>
            </a:r>
            <a:endParaRPr lang="en-US" altLang="ko-KR">
              <a:solidFill>
                <a:srgbClr val="00B050"/>
              </a:solidFill>
            </a:endParaRPr>
          </a:p>
          <a:p>
            <a:endParaRPr lang="en-US" altLang="ko-KR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3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4EDA2D-DECD-D6E5-7664-90CB2C4052B7}"/>
              </a:ext>
            </a:extLst>
          </p:cNvPr>
          <p:cNvSpPr txBox="1"/>
          <p:nvPr/>
        </p:nvSpPr>
        <p:spPr>
          <a:xfrm>
            <a:off x="4494675" y="2927328"/>
            <a:ext cx="60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스코어 폰트 </a:t>
            </a:r>
            <a:r>
              <a:rPr lang="en-US" altLang="ko-KR"/>
              <a:t>: </a:t>
            </a:r>
            <a:r>
              <a:rPr lang="ko-KR" altLang="en-US"/>
              <a:t>메이플스토리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14E8-F1C3-5CCC-D708-F1F8D1CFD3DF}"/>
              </a:ext>
            </a:extLst>
          </p:cNvPr>
          <p:cNvSpPr txBox="1"/>
          <p:nvPr/>
        </p:nvSpPr>
        <p:spPr>
          <a:xfrm>
            <a:off x="4637178" y="4112965"/>
            <a:ext cx="60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스코어 폰트 색상 </a:t>
            </a:r>
            <a:r>
              <a:rPr lang="en-US" altLang="ko-KR"/>
              <a:t>(255,108,108)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07626-AAB2-2763-4EFD-5EE1BB30037C}"/>
              </a:ext>
            </a:extLst>
          </p:cNvPr>
          <p:cNvSpPr txBox="1"/>
          <p:nvPr/>
        </p:nvSpPr>
        <p:spPr>
          <a:xfrm>
            <a:off x="8719831" y="6419850"/>
            <a:ext cx="287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기타 정보는</a:t>
            </a:r>
            <a:r>
              <a:rPr lang="en-US" altLang="ko-KR"/>
              <a:t>lobby.psd</a:t>
            </a:r>
            <a:r>
              <a:rPr lang="ko-KR" altLang="en-US"/>
              <a:t>참고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C352BAB-B216-3E06-9BDF-DE0041DB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509" y="-151122"/>
            <a:ext cx="5917338" cy="1325563"/>
          </a:xfrm>
        </p:spPr>
        <p:txBody>
          <a:bodyPr>
            <a:normAutofit/>
          </a:bodyPr>
          <a:lstStyle/>
          <a:p>
            <a:r>
              <a:rPr lang="ko-KR" altLang="en-US"/>
              <a:t>대기 로비씬</a:t>
            </a:r>
          </a:p>
        </p:txBody>
      </p:sp>
      <p:pic>
        <p:nvPicPr>
          <p:cNvPr id="3" name="그림 2" descr="텍스트, 스크린샷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BE4BE60F-8F16-7AFA-6F7F-3A1B27DB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1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8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354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에셋 UI 예시 &amp; 폰트, 색상 정보</vt:lpstr>
      <vt:lpstr>대기 로비씬</vt:lpstr>
      <vt:lpstr>게임세팅창</vt:lpstr>
      <vt:lpstr>인게임</vt:lpstr>
      <vt:lpstr>게임종료</vt:lpstr>
      <vt:lpstr>게임일시정지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하은</dc:creator>
  <cp:lastModifiedBy>전 하은</cp:lastModifiedBy>
  <cp:revision>30</cp:revision>
  <dcterms:created xsi:type="dcterms:W3CDTF">2023-08-06T07:49:04Z</dcterms:created>
  <dcterms:modified xsi:type="dcterms:W3CDTF">2023-08-10T12:22:58Z</dcterms:modified>
</cp:coreProperties>
</file>