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69" r:id="rId5"/>
    <p:sldId id="285" r:id="rId6"/>
    <p:sldId id="261" r:id="rId7"/>
    <p:sldId id="267" r:id="rId8"/>
    <p:sldId id="268" r:id="rId9"/>
    <p:sldId id="275" r:id="rId10"/>
    <p:sldId id="276" r:id="rId11"/>
    <p:sldId id="280" r:id="rId12"/>
    <p:sldId id="281" r:id="rId13"/>
    <p:sldId id="282" r:id="rId14"/>
    <p:sldId id="293" r:id="rId15"/>
    <p:sldId id="259" r:id="rId16"/>
    <p:sldId id="260" r:id="rId17"/>
    <p:sldId id="262" r:id="rId18"/>
    <p:sldId id="263" r:id="rId19"/>
    <p:sldId id="300" r:id="rId20"/>
    <p:sldId id="286" r:id="rId21"/>
    <p:sldId id="287" r:id="rId22"/>
    <p:sldId id="288" r:id="rId23"/>
    <p:sldId id="283" r:id="rId24"/>
    <p:sldId id="294" r:id="rId25"/>
    <p:sldId id="289" r:id="rId26"/>
    <p:sldId id="290" r:id="rId27"/>
    <p:sldId id="291" r:id="rId28"/>
    <p:sldId id="295" r:id="rId29"/>
    <p:sldId id="292" r:id="rId30"/>
    <p:sldId id="296" r:id="rId31"/>
    <p:sldId id="264" r:id="rId32"/>
    <p:sldId id="26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4660"/>
  </p:normalViewPr>
  <p:slideViewPr>
    <p:cSldViewPr snapToGrid="0">
      <p:cViewPr varScale="1">
        <p:scale>
          <a:sx n="76" d="100"/>
          <a:sy n="76" d="100"/>
        </p:scale>
        <p:origin x="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537D3-AAA3-4997-B0E3-0D78359439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6AF58D0-D7C8-4FE8-9FE0-3DF6E60DAD7F}" type="pres">
      <dgm:prSet presAssocID="{70B537D3-AAA3-4997-B0E3-0D783594391D}" presName="Name0" presStyleCnt="0">
        <dgm:presLayoutVars>
          <dgm:dir/>
          <dgm:animLvl val="lvl"/>
          <dgm:resizeHandles val="exact"/>
        </dgm:presLayoutVars>
      </dgm:prSet>
      <dgm:spPr/>
    </dgm:pt>
  </dgm:ptLst>
  <dgm:cxnLst>
    <dgm:cxn modelId="{E786820A-8260-4876-BB0B-592D344FA119}" type="presOf" srcId="{70B537D3-AAA3-4997-B0E3-0D783594391D}" destId="{C6AF58D0-D7C8-4FE8-9FE0-3DF6E60DAD7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CD918-FCB8-4F58-A62B-5A0E92BA74BB}"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9E7F0-223D-4949-BBA4-B2483E425DEA}" type="slidenum">
              <a:rPr lang="en-US" smtClean="0"/>
              <a:t>‹#›</a:t>
            </a:fld>
            <a:endParaRPr lang="en-US"/>
          </a:p>
        </p:txBody>
      </p:sp>
    </p:spTree>
    <p:extLst>
      <p:ext uri="{BB962C8B-B14F-4D97-AF65-F5344CB8AC3E}">
        <p14:creationId xmlns:p14="http://schemas.microsoft.com/office/powerpoint/2010/main" val="26163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sz="2400" dirty="0">
                <a:latin typeface="Times New Roman" panose="02020603050405020304" pitchFamily="18" charset="0"/>
              </a:rPr>
              <a:t>AI BASED CONTENT MODERATOR</a:t>
            </a:r>
            <a:endParaRPr lang="en-GB" sz="36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Number:G07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US" dirty="0"/>
              <a:t>Dr. </a:t>
            </a:r>
            <a:r>
              <a:rPr lang="en-US" dirty="0" err="1"/>
              <a:t>Alamelu</a:t>
            </a:r>
            <a:r>
              <a:rPr lang="en-US" dirty="0"/>
              <a:t> Mangai </a:t>
            </a:r>
            <a:r>
              <a:rPr lang="en-US" dirty="0" err="1"/>
              <a:t>Jothidurai</a:t>
            </a:r>
            <a:endParaRPr lang="en-US" dirty="0"/>
          </a:p>
          <a:p>
            <a:endParaRPr lang="en-US" dirty="0"/>
          </a:p>
          <a:p>
            <a:r>
              <a:rPr lang="en-US" dirty="0"/>
              <a:t>Associate Professor</a:t>
            </a:r>
          </a:p>
          <a:p>
            <a:endParaRPr lang="en-US" dirty="0"/>
          </a:p>
          <a:p>
            <a:r>
              <a:rPr lang="en-US" dirty="0"/>
              <a:t>School of Computer Science and Engineering</a:t>
            </a:r>
          </a:p>
          <a:p>
            <a:endParaRPr lang="en-US" dirty="0"/>
          </a:p>
          <a:p>
            <a:r>
              <a:rPr lang="en-US" dirty="0"/>
              <a:t>Presidency University</a:t>
            </a:r>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Capstone Project</a:t>
            </a:r>
          </a:p>
          <a:p>
            <a:r>
              <a:rPr lang="en-GB" dirty="0"/>
              <a:t>Final Viva</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8673-BFA1-1BE1-3409-A205C581F46F}"/>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Methodology-BIDIRECTIONAL LSTM</a:t>
            </a:r>
          </a:p>
        </p:txBody>
      </p:sp>
      <p:sp>
        <p:nvSpPr>
          <p:cNvPr id="3" name="Content Placeholder 2">
            <a:extLst>
              <a:ext uri="{FF2B5EF4-FFF2-40B4-BE49-F238E27FC236}">
                <a16:creationId xmlns:a16="http://schemas.microsoft.com/office/drawing/2014/main" id="{09E5650E-E6E5-4CCD-233B-B759E0A86346}"/>
              </a:ext>
            </a:extLst>
          </p:cNvPr>
          <p:cNvSpPr>
            <a:spLocks noGrp="1"/>
          </p:cNvSpPr>
          <p:nvPr>
            <p:ph sz="half" idx="1"/>
          </p:nvPr>
        </p:nvSpPr>
        <p:spPr>
          <a:xfrm>
            <a:off x="609600" y="1244603"/>
            <a:ext cx="5384800" cy="4525963"/>
          </a:xfrm>
        </p:spPr>
        <p:txBody>
          <a:bodyPr>
            <a:normAutofit/>
          </a:bodyPr>
          <a:lstStyle/>
          <a:p>
            <a:pPr marL="0" indent="0">
              <a:lnSpc>
                <a:spcPct val="90000"/>
              </a:lnSpc>
              <a:buNone/>
            </a:pPr>
            <a:r>
              <a:rPr lang="en-US" sz="1300" b="1" dirty="0"/>
              <a:t>3. </a:t>
            </a:r>
            <a:r>
              <a:rPr lang="en-US" sz="1300" b="1" i="0" dirty="0">
                <a:effectLst/>
              </a:rPr>
              <a:t>Forward Pass</a:t>
            </a:r>
          </a:p>
          <a:p>
            <a:pPr lvl="1">
              <a:lnSpc>
                <a:spcPct val="90000"/>
              </a:lnSpc>
            </a:pPr>
            <a:r>
              <a:rPr lang="en-US" sz="1300" b="0" i="0" dirty="0">
                <a:effectLst/>
              </a:rPr>
              <a:t>During the forward pass, the input sequence is fed into the forward LSTM layer from the first time step to the last. </a:t>
            </a:r>
          </a:p>
          <a:p>
            <a:pPr lvl="1">
              <a:lnSpc>
                <a:spcPct val="90000"/>
              </a:lnSpc>
            </a:pPr>
            <a:r>
              <a:rPr lang="en-US" sz="1300" b="0" i="0" dirty="0">
                <a:effectLst/>
              </a:rPr>
              <a:t>At each time step, the forward LSTM computes its hidden state and updates its memory cell based on the current input and the previous hidden state and memory cell.</a:t>
            </a:r>
          </a:p>
          <a:p>
            <a:pPr marL="0" indent="0">
              <a:lnSpc>
                <a:spcPct val="90000"/>
              </a:lnSpc>
              <a:buNone/>
            </a:pPr>
            <a:r>
              <a:rPr lang="en-US" sz="1300" b="1" i="0" dirty="0">
                <a:effectLst/>
              </a:rPr>
              <a:t>4. Backward Pass</a:t>
            </a:r>
          </a:p>
          <a:p>
            <a:pPr lvl="1">
              <a:lnSpc>
                <a:spcPct val="90000"/>
              </a:lnSpc>
            </a:pPr>
            <a:r>
              <a:rPr lang="en-US" sz="1300" b="0" i="0" dirty="0">
                <a:effectLst/>
              </a:rPr>
              <a:t>Simultaneously, the input sequence is also fed into the backward LSTM layer in reverse order, from the last time step to the first. </a:t>
            </a:r>
          </a:p>
          <a:p>
            <a:pPr lvl="1">
              <a:lnSpc>
                <a:spcPct val="90000"/>
              </a:lnSpc>
            </a:pPr>
            <a:r>
              <a:rPr lang="en-US" sz="1300" b="0" i="0" dirty="0">
                <a:effectLst/>
              </a:rPr>
              <a:t>Like the forward pass, the backward LSTM computes its hidden state and updates its memory cell based on the current input and the previous hidden state and memory cell</a:t>
            </a:r>
            <a:endParaRPr lang="en-US" sz="1300" dirty="0"/>
          </a:p>
          <a:p>
            <a:pPr marL="0" indent="0">
              <a:lnSpc>
                <a:spcPct val="90000"/>
              </a:lnSpc>
              <a:buNone/>
            </a:pPr>
            <a:r>
              <a:rPr lang="en-US" sz="1300" b="1" i="0" dirty="0">
                <a:effectLst/>
              </a:rPr>
              <a:t>5. Combining Forward and Backward States</a:t>
            </a:r>
          </a:p>
          <a:p>
            <a:pPr lvl="1">
              <a:lnSpc>
                <a:spcPct val="90000"/>
              </a:lnSpc>
            </a:pPr>
            <a:r>
              <a:rPr lang="en-US" sz="1300" b="0" i="0" dirty="0">
                <a:effectLst/>
              </a:rPr>
              <a:t>Once the forward and backward passes are complete, the hidden states from both LSTM layers are combined at each time step. </a:t>
            </a:r>
          </a:p>
          <a:p>
            <a:pPr lvl="1">
              <a:lnSpc>
                <a:spcPct val="90000"/>
              </a:lnSpc>
            </a:pPr>
            <a:r>
              <a:rPr lang="en-US" sz="1300" b="0" i="0" dirty="0">
                <a:effectLst/>
              </a:rPr>
              <a:t>This combination can be as simple as concatenating the hidden states or applying some other transformation.</a:t>
            </a:r>
          </a:p>
        </p:txBody>
      </p:sp>
      <p:pic>
        <p:nvPicPr>
          <p:cNvPr id="4" name="Picture 3" descr="A diagram of a computer algorithm&#10;&#10;Description automatically generated">
            <a:extLst>
              <a:ext uri="{FF2B5EF4-FFF2-40B4-BE49-F238E27FC236}">
                <a16:creationId xmlns:a16="http://schemas.microsoft.com/office/drawing/2014/main" id="{390D66BE-1FB8-83CD-A012-6EF81AC7FAE4}"/>
              </a:ext>
            </a:extLst>
          </p:cNvPr>
          <p:cNvPicPr>
            <a:picLocks noChangeAspect="1"/>
          </p:cNvPicPr>
          <p:nvPr/>
        </p:nvPicPr>
        <p:blipFill>
          <a:blip r:embed="rId2"/>
          <a:stretch>
            <a:fillRect/>
          </a:stretch>
        </p:blipFill>
        <p:spPr>
          <a:xfrm>
            <a:off x="6197600" y="2436212"/>
            <a:ext cx="5384800" cy="2853944"/>
          </a:xfrm>
          <a:prstGeom prst="rect">
            <a:avLst/>
          </a:prstGeom>
          <a:noFill/>
        </p:spPr>
      </p:pic>
    </p:spTree>
    <p:extLst>
      <p:ext uri="{BB962C8B-B14F-4D97-AF65-F5344CB8AC3E}">
        <p14:creationId xmlns:p14="http://schemas.microsoft.com/office/powerpoint/2010/main" val="25499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2AE6-3ACD-BE62-3466-16138BC89C6A}"/>
              </a:ext>
            </a:extLst>
          </p:cNvPr>
          <p:cNvSpPr>
            <a:spLocks noGrp="1"/>
          </p:cNvSpPr>
          <p:nvPr>
            <p:ph type="title"/>
          </p:nvPr>
        </p:nvSpPr>
        <p:spPr>
          <a:xfrm>
            <a:off x="812800" y="274638"/>
            <a:ext cx="10668000" cy="487362"/>
          </a:xfrm>
        </p:spPr>
        <p:txBody>
          <a:bodyPr anchor="ctr">
            <a:normAutofit/>
          </a:bodyPr>
          <a:lstStyle/>
          <a:p>
            <a:pPr>
              <a:lnSpc>
                <a:spcPct val="90000"/>
              </a:lnSpc>
            </a:pPr>
            <a:r>
              <a:rPr lang="en-US">
                <a:solidFill>
                  <a:srgbClr val="002060"/>
                </a:solidFill>
              </a:rPr>
              <a:t>Methodology-DistilBERT</a:t>
            </a:r>
          </a:p>
        </p:txBody>
      </p:sp>
      <p:sp>
        <p:nvSpPr>
          <p:cNvPr id="7" name="Content Placeholder 6">
            <a:extLst>
              <a:ext uri="{FF2B5EF4-FFF2-40B4-BE49-F238E27FC236}">
                <a16:creationId xmlns:a16="http://schemas.microsoft.com/office/drawing/2014/main" id="{192393B4-8DB8-8026-1C6D-E03ABB68445C}"/>
              </a:ext>
            </a:extLst>
          </p:cNvPr>
          <p:cNvSpPr>
            <a:spLocks noGrp="1"/>
          </p:cNvSpPr>
          <p:nvPr>
            <p:ph sz="half" idx="1"/>
          </p:nvPr>
        </p:nvSpPr>
        <p:spPr>
          <a:xfrm>
            <a:off x="609600" y="1148081"/>
            <a:ext cx="5384800" cy="4978086"/>
          </a:xfrm>
        </p:spPr>
        <p:txBody>
          <a:bodyPr>
            <a:normAutofit lnSpcReduction="10000"/>
          </a:bodyPr>
          <a:lstStyle/>
          <a:p>
            <a:pPr marL="0" indent="0" algn="just">
              <a:lnSpc>
                <a:spcPct val="90000"/>
              </a:lnSpc>
              <a:buNone/>
            </a:pPr>
            <a:r>
              <a:rPr lang="en-US" sz="1200" b="1" dirty="0"/>
              <a:t>1. Tokenized Text:</a:t>
            </a:r>
            <a:endParaRPr lang="en-US" sz="1200" dirty="0"/>
          </a:p>
          <a:p>
            <a:pPr marL="0" indent="0" algn="just">
              <a:lnSpc>
                <a:spcPct val="90000"/>
              </a:lnSpc>
              <a:buNone/>
            </a:pPr>
            <a:r>
              <a:rPr lang="en-US" sz="1200" dirty="0"/>
              <a:t>The input text is first tokenized (broken down into individual words or sub words).</a:t>
            </a:r>
          </a:p>
          <a:p>
            <a:pPr marL="0" indent="0" algn="just">
              <a:lnSpc>
                <a:spcPct val="90000"/>
              </a:lnSpc>
              <a:buNone/>
            </a:pPr>
            <a:r>
              <a:rPr lang="en-US" sz="1200" b="1" dirty="0"/>
              <a:t>2. Embedding Layer:</a:t>
            </a:r>
            <a:endParaRPr lang="en-US" sz="1200" dirty="0"/>
          </a:p>
          <a:p>
            <a:pPr marL="0" indent="0" algn="just">
              <a:lnSpc>
                <a:spcPct val="90000"/>
              </a:lnSpc>
              <a:buNone/>
            </a:pPr>
            <a:r>
              <a:rPr lang="en-US" sz="1200" dirty="0"/>
              <a:t>The tokens are converted into numerical representations (embeddings).</a:t>
            </a:r>
          </a:p>
          <a:p>
            <a:pPr marL="0" indent="0" algn="just">
              <a:lnSpc>
                <a:spcPct val="90000"/>
              </a:lnSpc>
              <a:buNone/>
            </a:pPr>
            <a:r>
              <a:rPr lang="en-US" sz="1200" dirty="0"/>
              <a:t>DistilBERT typically uses a smaller embedding size (k) compared to BERT base.</a:t>
            </a:r>
          </a:p>
          <a:p>
            <a:pPr marL="0" indent="0" algn="just">
              <a:lnSpc>
                <a:spcPct val="90000"/>
              </a:lnSpc>
              <a:buNone/>
            </a:pPr>
            <a:r>
              <a:rPr lang="en-US" sz="1200" b="1" dirty="0"/>
              <a:t>3. Transformer Layers:</a:t>
            </a:r>
            <a:endParaRPr lang="en-US" sz="1200" dirty="0"/>
          </a:p>
          <a:p>
            <a:pPr marL="0" indent="0" algn="just">
              <a:lnSpc>
                <a:spcPct val="90000"/>
              </a:lnSpc>
              <a:buNone/>
            </a:pPr>
            <a:r>
              <a:rPr lang="en-US" sz="1200" dirty="0"/>
              <a:t>The core of DistilBERT's architecture is the transformer layers.</a:t>
            </a:r>
          </a:p>
          <a:p>
            <a:pPr marL="0" indent="0" algn="just">
              <a:lnSpc>
                <a:spcPct val="90000"/>
              </a:lnSpc>
              <a:buNone/>
            </a:pPr>
            <a:r>
              <a:rPr lang="en-US" sz="1200" dirty="0"/>
              <a:t>These layers consist of: </a:t>
            </a:r>
          </a:p>
          <a:p>
            <a:pPr lvl="1" algn="just">
              <a:lnSpc>
                <a:spcPct val="90000"/>
              </a:lnSpc>
            </a:pPr>
            <a:r>
              <a:rPr lang="en-US" sz="1200" dirty="0"/>
              <a:t>Multi-Head Attention: This mechanism allows the model to weigh the importance of different parts of the input sequence.</a:t>
            </a:r>
          </a:p>
          <a:p>
            <a:pPr lvl="1" algn="just">
              <a:lnSpc>
                <a:spcPct val="90000"/>
              </a:lnSpc>
            </a:pPr>
            <a:r>
              <a:rPr lang="en-US" sz="1200" dirty="0"/>
              <a:t>Feed-Forward Neural Network: This layer applies non-linear transformations to the input.</a:t>
            </a:r>
          </a:p>
          <a:p>
            <a:pPr lvl="1" algn="just">
              <a:lnSpc>
                <a:spcPct val="90000"/>
              </a:lnSpc>
            </a:pPr>
            <a:r>
              <a:rPr lang="en-US" sz="1200" dirty="0"/>
              <a:t>Layer Normalization: This helps stabilize the training process.</a:t>
            </a:r>
          </a:p>
          <a:p>
            <a:pPr marL="0" indent="0" algn="just">
              <a:lnSpc>
                <a:spcPct val="90000"/>
              </a:lnSpc>
              <a:buNone/>
            </a:pPr>
            <a:r>
              <a:rPr lang="en-US" sz="1200" b="1" dirty="0"/>
              <a:t>4. Distillation Process:</a:t>
            </a:r>
            <a:endParaRPr lang="en-US" sz="1200" dirty="0"/>
          </a:p>
          <a:p>
            <a:pPr marL="0" indent="0" algn="just">
              <a:lnSpc>
                <a:spcPct val="90000"/>
              </a:lnSpc>
              <a:buNone/>
            </a:pPr>
            <a:r>
              <a:rPr lang="en-US" sz="1200" dirty="0"/>
              <a:t>DistilBERT is trained using a knowledge distillation technique.</a:t>
            </a:r>
          </a:p>
          <a:p>
            <a:pPr marL="0" indent="0" algn="just">
              <a:lnSpc>
                <a:spcPct val="90000"/>
              </a:lnSpc>
              <a:buNone/>
            </a:pPr>
            <a:r>
              <a:rPr lang="en-US" sz="1200" dirty="0"/>
              <a:t>The larger BERT base model acts as the teacher, providing guidance to the smaller DistilBERT student model.</a:t>
            </a:r>
          </a:p>
          <a:p>
            <a:pPr marL="0" indent="0" algn="just">
              <a:lnSpc>
                <a:spcPct val="90000"/>
              </a:lnSpc>
              <a:buNone/>
            </a:pPr>
            <a:r>
              <a:rPr lang="en-US" sz="1200" dirty="0"/>
              <a:t>DistilBERT is trained to mimic the output of BERT base, while also being encouraged to learn more compact representations.</a:t>
            </a:r>
          </a:p>
          <a:p>
            <a:pPr marL="0" indent="0" algn="just">
              <a:lnSpc>
                <a:spcPct val="90000"/>
              </a:lnSpc>
              <a:buNone/>
            </a:pPr>
            <a:r>
              <a:rPr lang="en-US" sz="1200" b="1" dirty="0"/>
              <a:t>5. Prediction Layer:</a:t>
            </a:r>
            <a:endParaRPr lang="en-US" sz="1200" dirty="0"/>
          </a:p>
          <a:p>
            <a:pPr marL="0" indent="0" algn="just">
              <a:lnSpc>
                <a:spcPct val="90000"/>
              </a:lnSpc>
              <a:buNone/>
            </a:pPr>
            <a:r>
              <a:rPr lang="en-US" sz="1200" dirty="0"/>
              <a:t>The final layer of DistilBERT produces the output, which can be a classification, sequence labeling, or other task-specific output.</a:t>
            </a:r>
          </a:p>
          <a:p>
            <a:pPr marL="0" indent="0" algn="just">
              <a:lnSpc>
                <a:spcPct val="90000"/>
              </a:lnSpc>
              <a:buNone/>
            </a:pPr>
            <a:endParaRPr lang="en-US" sz="1200" dirty="0"/>
          </a:p>
        </p:txBody>
      </p:sp>
      <p:pic>
        <p:nvPicPr>
          <p:cNvPr id="8" name="Picture 7">
            <a:extLst>
              <a:ext uri="{FF2B5EF4-FFF2-40B4-BE49-F238E27FC236}">
                <a16:creationId xmlns:a16="http://schemas.microsoft.com/office/drawing/2014/main" id="{16E477CE-AE9D-671A-9597-E99CF36C7EF4}"/>
              </a:ext>
            </a:extLst>
          </p:cNvPr>
          <p:cNvPicPr>
            <a:picLocks noChangeAspect="1"/>
          </p:cNvPicPr>
          <p:nvPr/>
        </p:nvPicPr>
        <p:blipFill>
          <a:blip r:embed="rId2"/>
          <a:stretch>
            <a:fillRect/>
          </a:stretch>
        </p:blipFill>
        <p:spPr>
          <a:xfrm>
            <a:off x="6197600" y="2057400"/>
            <a:ext cx="5515874" cy="3646713"/>
          </a:xfrm>
          <a:prstGeom prst="rect">
            <a:avLst/>
          </a:prstGeom>
          <a:noFill/>
        </p:spPr>
      </p:pic>
    </p:spTree>
    <p:extLst>
      <p:ext uri="{BB962C8B-B14F-4D97-AF65-F5344CB8AC3E}">
        <p14:creationId xmlns:p14="http://schemas.microsoft.com/office/powerpoint/2010/main" val="132878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A8BB-F7F4-39EC-7E5E-2CEB64DB5303}"/>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i="0" dirty="0">
                <a:solidFill>
                  <a:srgbClr val="002060"/>
                </a:solidFill>
                <a:effectLst/>
              </a:rPr>
              <a:t>Robustly Optimized BERT(RoBERTa)</a:t>
            </a:r>
            <a:endParaRPr lang="en-US" dirty="0">
              <a:solidFill>
                <a:srgbClr val="002060"/>
              </a:solidFill>
            </a:endParaRPr>
          </a:p>
        </p:txBody>
      </p:sp>
      <p:pic>
        <p:nvPicPr>
          <p:cNvPr id="1026" name="Picture 2" descr="RoBERTa Common Sense QA | Papers With Code">
            <a:extLst>
              <a:ext uri="{FF2B5EF4-FFF2-40B4-BE49-F238E27FC236}">
                <a16:creationId xmlns:a16="http://schemas.microsoft.com/office/drawing/2014/main" id="{79DD581B-0FEA-A015-5CDD-9C50EEB92B08}"/>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t="3000" b="1758"/>
          <a:stretch/>
        </p:blipFill>
        <p:spPr bwMode="auto">
          <a:xfrm>
            <a:off x="7051040" y="1533219"/>
            <a:ext cx="4511040" cy="3791561"/>
          </a:xfrm>
          <a:prstGeom prst="rect">
            <a:avLst/>
          </a:prstGeom>
          <a:solidFill>
            <a:srgbClr val="FFFFFF"/>
          </a:solidFill>
        </p:spPr>
      </p:pic>
      <p:sp>
        <p:nvSpPr>
          <p:cNvPr id="1031" name="Content Placeholder 3">
            <a:extLst>
              <a:ext uri="{FF2B5EF4-FFF2-40B4-BE49-F238E27FC236}">
                <a16:creationId xmlns:a16="http://schemas.microsoft.com/office/drawing/2014/main" id="{36F65A69-4B10-DB5D-4778-CC2D964FD9B2}"/>
              </a:ext>
            </a:extLst>
          </p:cNvPr>
          <p:cNvSpPr>
            <a:spLocks noGrp="1"/>
          </p:cNvSpPr>
          <p:nvPr>
            <p:ph sz="half" idx="2"/>
          </p:nvPr>
        </p:nvSpPr>
        <p:spPr>
          <a:xfrm>
            <a:off x="162560" y="1285243"/>
            <a:ext cx="6289040" cy="4525963"/>
          </a:xfrm>
        </p:spPr>
        <p:txBody>
          <a:bodyPr>
            <a:normAutofit/>
          </a:bodyPr>
          <a:lstStyle/>
          <a:p>
            <a:r>
              <a:rPr lang="en-US" sz="1800" b="0" i="0" dirty="0">
                <a:solidFill>
                  <a:srgbClr val="273239"/>
                </a:solidFill>
                <a:effectLst/>
              </a:rPr>
              <a:t>RoBERTa is a variant of the BERT model, which was developed by researchers at Facebook AI. </a:t>
            </a:r>
          </a:p>
          <a:p>
            <a:r>
              <a:rPr lang="en-US" sz="1800" b="0" i="0" dirty="0">
                <a:solidFill>
                  <a:srgbClr val="273239"/>
                </a:solidFill>
                <a:effectLst/>
              </a:rPr>
              <a:t>RoBERTa is a transformer-based language model that uses self-attention to process input sequences and generate contextualized representations of words in a sentence.</a:t>
            </a:r>
          </a:p>
          <a:p>
            <a:r>
              <a:rPr lang="en-US" sz="1800" b="0" i="0" dirty="0">
                <a:solidFill>
                  <a:srgbClr val="273239"/>
                </a:solidFill>
                <a:effectLst/>
              </a:rPr>
              <a:t>RoBERTa was trained on a dataset of 160GB of text.</a:t>
            </a:r>
          </a:p>
          <a:p>
            <a:r>
              <a:rPr lang="en-US" sz="1800" b="0" i="0" dirty="0">
                <a:solidFill>
                  <a:srgbClr val="273239"/>
                </a:solidFill>
                <a:effectLst/>
              </a:rPr>
              <a:t>RoBERTa uses a dynamic masking technique during training that helps the model learn more robust and generalizable representations of words.</a:t>
            </a:r>
            <a:endParaRPr lang="en-US" sz="1800" dirty="0"/>
          </a:p>
        </p:txBody>
      </p:sp>
    </p:spTree>
    <p:extLst>
      <p:ext uri="{BB962C8B-B14F-4D97-AF65-F5344CB8AC3E}">
        <p14:creationId xmlns:p14="http://schemas.microsoft.com/office/powerpoint/2010/main" val="252064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242A-B71B-1FA4-A951-3ABDEBC2E3C3}"/>
              </a:ext>
            </a:extLst>
          </p:cNvPr>
          <p:cNvSpPr>
            <a:spLocks noGrp="1"/>
          </p:cNvSpPr>
          <p:nvPr>
            <p:ph type="title"/>
          </p:nvPr>
        </p:nvSpPr>
        <p:spPr>
          <a:xfrm>
            <a:off x="355600" y="274640"/>
            <a:ext cx="11480800" cy="487362"/>
          </a:xfrm>
        </p:spPr>
        <p:txBody>
          <a:bodyPr/>
          <a:lstStyle/>
          <a:p>
            <a:r>
              <a:rPr lang="en-US" dirty="0">
                <a:solidFill>
                  <a:srgbClr val="002060"/>
                </a:solidFill>
              </a:rPr>
              <a:t>Methodology-google-bert/bert-base-multilingual-cased</a:t>
            </a:r>
          </a:p>
        </p:txBody>
      </p:sp>
      <p:sp>
        <p:nvSpPr>
          <p:cNvPr id="3" name="Content Placeholder 2">
            <a:extLst>
              <a:ext uri="{FF2B5EF4-FFF2-40B4-BE49-F238E27FC236}">
                <a16:creationId xmlns:a16="http://schemas.microsoft.com/office/drawing/2014/main" id="{EA5D9D86-5EB8-6FE5-1EFB-1974E4FFD759}"/>
              </a:ext>
            </a:extLst>
          </p:cNvPr>
          <p:cNvSpPr>
            <a:spLocks noGrp="1"/>
          </p:cNvSpPr>
          <p:nvPr>
            <p:ph idx="1"/>
          </p:nvPr>
        </p:nvSpPr>
        <p:spPr>
          <a:xfrm>
            <a:off x="762000" y="1173481"/>
            <a:ext cx="10668000" cy="4952997"/>
          </a:xfrm>
        </p:spPr>
        <p:txBody>
          <a:bodyPr/>
          <a:lstStyle/>
          <a:p>
            <a:r>
              <a:rPr lang="en-US" b="0" i="0" dirty="0">
                <a:solidFill>
                  <a:srgbClr val="4B5563"/>
                </a:solidFill>
                <a:effectLst/>
                <a:latin typeface="Source Sans Pro" panose="020F0502020204030204" pitchFamily="34" charset="0"/>
              </a:rPr>
              <a:t>Pretrained model on the top 104 languages with the largest Wikipedia using a masked language modeling (MLM) objective.</a:t>
            </a:r>
          </a:p>
          <a:p>
            <a:r>
              <a:rPr lang="en-US" b="0" i="0" dirty="0">
                <a:solidFill>
                  <a:srgbClr val="4B5563"/>
                </a:solidFill>
                <a:effectLst/>
                <a:latin typeface="Source Sans Pro" panose="020B0503030403020204" pitchFamily="34" charset="0"/>
              </a:rPr>
              <a:t>This model is case sensitive: it makes a difference between english and English.</a:t>
            </a:r>
            <a:endParaRPr lang="en-US" dirty="0">
              <a:solidFill>
                <a:srgbClr val="4B5563"/>
              </a:solidFill>
              <a:latin typeface="Source Sans Pro" panose="020F0502020204030204" pitchFamily="34" charset="0"/>
            </a:endParaRPr>
          </a:p>
          <a:p>
            <a:r>
              <a:rPr lang="en-US" b="0" i="0" dirty="0">
                <a:solidFill>
                  <a:srgbClr val="4B5563"/>
                </a:solidFill>
                <a:effectLst/>
                <a:latin typeface="Source Sans Pro" panose="020B0503030403020204" pitchFamily="34" charset="0"/>
              </a:rPr>
              <a:t>BERT is a transformers model pretrained on the raw texts only in a self-supervised manner, with an automatic process to generate inputs and labels from those texts.</a:t>
            </a:r>
          </a:p>
          <a:p>
            <a:endParaRPr lang="en-US" b="0" i="0" dirty="0">
              <a:solidFill>
                <a:srgbClr val="4B556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39695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6895-BF9C-52A0-9B83-E5A2090A1BF2}"/>
              </a:ext>
            </a:extLst>
          </p:cNvPr>
          <p:cNvSpPr>
            <a:spLocks noGrp="1"/>
          </p:cNvSpPr>
          <p:nvPr>
            <p:ph type="title"/>
          </p:nvPr>
        </p:nvSpPr>
        <p:spPr>
          <a:xfrm>
            <a:off x="457200" y="416878"/>
            <a:ext cx="11734800" cy="487362"/>
          </a:xfrm>
        </p:spPr>
        <p:txBody>
          <a:bodyPr/>
          <a:lstStyle/>
          <a:p>
            <a:r>
              <a:rPr lang="en-US" sz="2400" dirty="0"/>
              <a:t>Methodology-Hate Speech CNERG/Indic-abusive-allInOne-</a:t>
            </a:r>
            <a:r>
              <a:rPr lang="en-US" sz="2400" dirty="0" err="1"/>
              <a:t>MuRIL</a:t>
            </a:r>
            <a:endParaRPr lang="en-US" sz="2400" dirty="0"/>
          </a:p>
        </p:txBody>
      </p:sp>
      <p:sp>
        <p:nvSpPr>
          <p:cNvPr id="3" name="Content Placeholder 2">
            <a:extLst>
              <a:ext uri="{FF2B5EF4-FFF2-40B4-BE49-F238E27FC236}">
                <a16:creationId xmlns:a16="http://schemas.microsoft.com/office/drawing/2014/main" id="{6E3C6D9C-F706-802C-87E3-475A7E7B2C8E}"/>
              </a:ext>
            </a:extLst>
          </p:cNvPr>
          <p:cNvSpPr>
            <a:spLocks noGrp="1"/>
          </p:cNvSpPr>
          <p:nvPr>
            <p:ph idx="1"/>
          </p:nvPr>
        </p:nvSpPr>
        <p:spPr/>
        <p:txBody>
          <a:bodyPr>
            <a:normAutofit/>
          </a:bodyPr>
          <a:lstStyle/>
          <a:p>
            <a:r>
              <a:rPr lang="en-US" dirty="0">
                <a:latin typeface="+mn-lt"/>
              </a:rPr>
              <a:t>MuRIL stands for Multilingual Representations for Indian Languages</a:t>
            </a:r>
            <a:endParaRPr lang="en-US" b="0" i="0" dirty="0">
              <a:effectLst/>
              <a:latin typeface="+mn-lt"/>
            </a:endParaRPr>
          </a:p>
          <a:p>
            <a:r>
              <a:rPr lang="en-US" b="0" i="0" dirty="0">
                <a:effectLst/>
                <a:latin typeface="+mn-lt"/>
              </a:rPr>
              <a:t>The allInOne in the name refers to the Joint training/Cross-lingual training, where the model is trained using all the languages data. </a:t>
            </a:r>
          </a:p>
          <a:p>
            <a:r>
              <a:rPr lang="en-US" b="0" i="0" dirty="0">
                <a:effectLst/>
                <a:latin typeface="+mn-lt"/>
              </a:rPr>
              <a:t>It is fine-tuned on MuRIL model. </a:t>
            </a:r>
          </a:p>
          <a:p>
            <a:r>
              <a:rPr lang="en-US" b="0" i="0" dirty="0">
                <a:effectLst/>
                <a:latin typeface="+mn-lt"/>
              </a:rPr>
              <a:t>The model is trained with learning rates of 2e-5.</a:t>
            </a:r>
          </a:p>
          <a:p>
            <a:r>
              <a:rPr lang="en-US" dirty="0">
                <a:latin typeface="+mn-lt"/>
              </a:rPr>
              <a:t>This model uses a BERT base architecture pretrained for 17 Indian languages.</a:t>
            </a:r>
          </a:p>
        </p:txBody>
      </p:sp>
    </p:spTree>
    <p:extLst>
      <p:ext uri="{BB962C8B-B14F-4D97-AF65-F5344CB8AC3E}">
        <p14:creationId xmlns:p14="http://schemas.microsoft.com/office/powerpoint/2010/main" val="274216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Proposed Method</a:t>
            </a:r>
          </a:p>
        </p:txBody>
      </p:sp>
      <p:pic>
        <p:nvPicPr>
          <p:cNvPr id="5" name="Picture 4" descr="A diagram of a speech language&#10;&#10;Description automatically generated">
            <a:extLst>
              <a:ext uri="{FF2B5EF4-FFF2-40B4-BE49-F238E27FC236}">
                <a16:creationId xmlns:a16="http://schemas.microsoft.com/office/drawing/2014/main" id="{C87733D6-D679-BCAA-3D20-7CEC87684943}"/>
              </a:ext>
            </a:extLst>
          </p:cNvPr>
          <p:cNvPicPr>
            <a:picLocks noChangeAspect="1"/>
          </p:cNvPicPr>
          <p:nvPr/>
        </p:nvPicPr>
        <p:blipFill>
          <a:blip r:embed="rId2"/>
          <a:stretch>
            <a:fillRect/>
          </a:stretch>
        </p:blipFill>
        <p:spPr>
          <a:xfrm>
            <a:off x="2491451" y="1143001"/>
            <a:ext cx="7310697" cy="4952997"/>
          </a:xfrm>
          <a:prstGeom prst="rect">
            <a:avLst/>
          </a:prstGeom>
          <a:noFill/>
        </p:spPr>
      </p:pic>
    </p:spTree>
    <p:extLst>
      <p:ext uri="{BB962C8B-B14F-4D97-AF65-F5344CB8AC3E}">
        <p14:creationId xmlns:p14="http://schemas.microsoft.com/office/powerpoint/2010/main" val="265961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spcBef>
                <a:spcPts val="0"/>
              </a:spcBef>
            </a:pPr>
            <a:r>
              <a:rPr lang="en-US" sz="2800" dirty="0">
                <a:effectLst/>
                <a:latin typeface="+mn-lt"/>
              </a:rPr>
              <a:t>Determine to which language does </a:t>
            </a:r>
            <a:r>
              <a:rPr lang="en-US" sz="2800" dirty="0">
                <a:latin typeface="+mn-lt"/>
              </a:rPr>
              <a:t>Devanagari</a:t>
            </a:r>
            <a:r>
              <a:rPr lang="en-US" sz="2800" dirty="0">
                <a:effectLst/>
                <a:latin typeface="+mn-lt"/>
              </a:rPr>
              <a:t> script belongs to among Nepali, Marathi, Sanskrit, Hindi which addresses the critical need for accurate language identification in multilingual contexts. </a:t>
            </a:r>
          </a:p>
          <a:p>
            <a:pPr algn="just">
              <a:spcBef>
                <a:spcPts val="0"/>
              </a:spcBef>
            </a:pPr>
            <a:r>
              <a:rPr lang="en-US" sz="2800" dirty="0">
                <a:effectLst/>
                <a:latin typeface="+mn-lt"/>
              </a:rPr>
              <a:t>Identify whether it contains hate speech or not.</a:t>
            </a:r>
          </a:p>
          <a:p>
            <a:pPr algn="just">
              <a:spcBef>
                <a:spcPts val="0"/>
              </a:spcBef>
            </a:pPr>
            <a:r>
              <a:rPr lang="en-US" sz="2800" dirty="0">
                <a:effectLst/>
                <a:latin typeface="+mn-lt"/>
              </a:rPr>
              <a:t>Identify the targets of hate speech in each hateful text.</a:t>
            </a:r>
          </a:p>
          <a:p>
            <a:pPr algn="just">
              <a:spcBef>
                <a:spcPts val="0"/>
              </a:spcBef>
            </a:pPr>
            <a:r>
              <a:rPr lang="en-US" sz="2800" dirty="0">
                <a:effectLst/>
                <a:latin typeface="+mn-lt"/>
                <a:ea typeface="Times New Roman" panose="02020603050405020304" pitchFamily="18" charset="0"/>
              </a:rPr>
              <a:t>Development of basic user interface to implement the working of above 3 objectives.</a:t>
            </a:r>
          </a:p>
        </p:txBody>
      </p:sp>
    </p:spTree>
    <p:extLst>
      <p:ext uri="{BB962C8B-B14F-4D97-AF65-F5344CB8AC3E}">
        <p14:creationId xmlns:p14="http://schemas.microsoft.com/office/powerpoint/2010/main" val="26667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6713AA74-DC5E-C3F1-93F2-F9E42204C1AA}"/>
              </a:ext>
            </a:extLst>
          </p:cNvPr>
          <p:cNvGraphicFramePr>
            <a:graphicFrameLocks noGrp="1"/>
          </p:cNvGraphicFramePr>
          <p:nvPr>
            <p:ph idx="1"/>
            <p:extLst>
              <p:ext uri="{D42A27DB-BD31-4B8C-83A1-F6EECF244321}">
                <p14:modId xmlns:p14="http://schemas.microsoft.com/office/powerpoint/2010/main" val="1105730412"/>
              </p:ext>
            </p:extLst>
          </p:nvPr>
        </p:nvGraphicFramePr>
        <p:xfrm>
          <a:off x="812800" y="1391920"/>
          <a:ext cx="10668000" cy="4775200"/>
        </p:xfrm>
        <a:graphic>
          <a:graphicData uri="http://schemas.openxmlformats.org/drawingml/2006/table">
            <a:tbl>
              <a:tblPr firstRow="1" firstCol="1" bandRow="1">
                <a:tableStyleId>{5C22544A-7EE6-4342-B048-85BDC9FD1C3A}</a:tableStyleId>
              </a:tblPr>
              <a:tblGrid>
                <a:gridCol w="2933344">
                  <a:extLst>
                    <a:ext uri="{9D8B030D-6E8A-4147-A177-3AD203B41FA5}">
                      <a16:colId xmlns:a16="http://schemas.microsoft.com/office/drawing/2014/main" val="744176629"/>
                    </a:ext>
                  </a:extLst>
                </a:gridCol>
                <a:gridCol w="4057447">
                  <a:extLst>
                    <a:ext uri="{9D8B030D-6E8A-4147-A177-3AD203B41FA5}">
                      <a16:colId xmlns:a16="http://schemas.microsoft.com/office/drawing/2014/main" val="1325123518"/>
                    </a:ext>
                  </a:extLst>
                </a:gridCol>
                <a:gridCol w="3677209">
                  <a:extLst>
                    <a:ext uri="{9D8B030D-6E8A-4147-A177-3AD203B41FA5}">
                      <a16:colId xmlns:a16="http://schemas.microsoft.com/office/drawing/2014/main" val="1966962661"/>
                    </a:ext>
                  </a:extLst>
                </a:gridCol>
              </a:tblGrid>
              <a:tr h="955040">
                <a:tc>
                  <a:txBody>
                    <a:bodyPr/>
                    <a:lstStyle/>
                    <a:p>
                      <a:pPr marL="0" marR="0" algn="ctr">
                        <a:spcBef>
                          <a:spcPts val="0"/>
                        </a:spcBef>
                        <a:spcAft>
                          <a:spcPts val="0"/>
                        </a:spcAft>
                      </a:pPr>
                      <a:r>
                        <a:rPr lang="en-US" sz="1500" dirty="0">
                          <a:effectLst/>
                        </a:rPr>
                        <a:t>SUBTASKS</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TITLE</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a:effectLst/>
                        </a:rPr>
                        <a:t>TIMELINE</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604991880"/>
                  </a:ext>
                </a:extLst>
              </a:tr>
              <a:tr h="955040">
                <a:tc>
                  <a:txBody>
                    <a:bodyPr/>
                    <a:lstStyle/>
                    <a:p>
                      <a:pPr marL="0" marR="0" algn="ctr">
                        <a:spcBef>
                          <a:spcPts val="0"/>
                        </a:spcBef>
                        <a:spcAft>
                          <a:spcPts val="0"/>
                        </a:spcAft>
                      </a:pPr>
                      <a:r>
                        <a:rPr lang="en-US" sz="1500">
                          <a:effectLst/>
                        </a:rPr>
                        <a:t>Subtask A</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Language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25</a:t>
                      </a:r>
                      <a:r>
                        <a:rPr lang="en-US" sz="1500" baseline="30000" dirty="0">
                          <a:effectLst/>
                        </a:rPr>
                        <a:t>th</a:t>
                      </a:r>
                      <a:r>
                        <a:rPr lang="en-US" sz="1500" dirty="0">
                          <a:effectLst/>
                        </a:rPr>
                        <a:t> September-11</a:t>
                      </a:r>
                      <a:r>
                        <a:rPr lang="en-US" sz="1500" baseline="30000" dirty="0">
                          <a:effectLst/>
                        </a:rPr>
                        <a:t>th</a:t>
                      </a:r>
                      <a:r>
                        <a:rPr lang="en-US" sz="1500" dirty="0">
                          <a:effectLst/>
                        </a:rPr>
                        <a:t> October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256921589"/>
                  </a:ext>
                </a:extLst>
              </a:tr>
              <a:tr h="955040">
                <a:tc>
                  <a:txBody>
                    <a:bodyPr/>
                    <a:lstStyle/>
                    <a:p>
                      <a:pPr marL="0" marR="0" algn="ctr">
                        <a:spcBef>
                          <a:spcPts val="0"/>
                        </a:spcBef>
                        <a:spcAft>
                          <a:spcPts val="0"/>
                        </a:spcAft>
                      </a:pPr>
                      <a:r>
                        <a:rPr lang="en-US" sz="1500">
                          <a:effectLst/>
                        </a:rPr>
                        <a:t>Subtask B</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Hate Speech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12</a:t>
                      </a:r>
                      <a:r>
                        <a:rPr lang="en-US" sz="1500" baseline="30000" dirty="0">
                          <a:effectLst/>
                        </a:rPr>
                        <a:t>th</a:t>
                      </a:r>
                      <a:r>
                        <a:rPr lang="en-US" sz="1500" dirty="0">
                          <a:effectLst/>
                        </a:rPr>
                        <a:t> October-8</a:t>
                      </a:r>
                      <a:r>
                        <a:rPr lang="en-US" sz="1500" baseline="30000" dirty="0">
                          <a:effectLst/>
                        </a:rPr>
                        <a:t>th</a:t>
                      </a:r>
                      <a:r>
                        <a:rPr lang="en-US" sz="1500" dirty="0">
                          <a:effectLst/>
                        </a:rPr>
                        <a:t> November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4122028220"/>
                  </a:ext>
                </a:extLst>
              </a:tr>
              <a:tr h="955040">
                <a:tc>
                  <a:txBody>
                    <a:bodyPr/>
                    <a:lstStyle/>
                    <a:p>
                      <a:pPr marL="0" marR="0" algn="ctr">
                        <a:spcBef>
                          <a:spcPts val="0"/>
                        </a:spcBef>
                        <a:spcAft>
                          <a:spcPts val="0"/>
                        </a:spcAft>
                      </a:pPr>
                      <a:r>
                        <a:rPr lang="en-US" sz="1500" dirty="0">
                          <a:effectLst/>
                        </a:rPr>
                        <a:t>Subtask C</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Target Identification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10</a:t>
                      </a:r>
                      <a:r>
                        <a:rPr lang="en-US" sz="1500" baseline="30000" dirty="0">
                          <a:effectLst/>
                        </a:rPr>
                        <a:t>th</a:t>
                      </a:r>
                      <a:r>
                        <a:rPr lang="en-US" sz="1500" dirty="0">
                          <a:effectLst/>
                        </a:rPr>
                        <a:t> November-10</a:t>
                      </a:r>
                      <a:r>
                        <a:rPr lang="en-US" sz="1500" baseline="30000" dirty="0">
                          <a:effectLst/>
                        </a:rPr>
                        <a:t>th</a:t>
                      </a:r>
                      <a:r>
                        <a:rPr lang="en-US" sz="1500" dirty="0">
                          <a:effectLst/>
                        </a:rPr>
                        <a:t> December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702127911"/>
                  </a:ext>
                </a:extLst>
              </a:tr>
              <a:tr h="955040">
                <a:tc>
                  <a:txBody>
                    <a:bodyPr/>
                    <a:lstStyle/>
                    <a:p>
                      <a:pPr marL="0" marR="0" algn="ctr">
                        <a:spcBef>
                          <a:spcPts val="0"/>
                        </a:spcBef>
                        <a:spcAft>
                          <a:spcPts val="0"/>
                        </a:spcAft>
                      </a:pPr>
                      <a:r>
                        <a:rPr lang="en-US" sz="1600" dirty="0">
                          <a:effectLst/>
                          <a:latin typeface="+mn-lt"/>
                          <a:ea typeface="Verdana" panose="020B0604030504040204" pitchFamily="34" charset="0"/>
                          <a:cs typeface="Times New Roman" panose="02020603050405020304" pitchFamily="18" charset="0"/>
                        </a:rPr>
                        <a:t>User Interface</a:t>
                      </a:r>
                    </a:p>
                  </a:txBody>
                  <a:tcPr marL="64065" marR="64065" marT="0" marB="0"/>
                </a:tc>
                <a:tc>
                  <a:txBody>
                    <a:bodyPr/>
                    <a:lstStyle/>
                    <a:p>
                      <a:pPr marL="0" marR="0" algn="ctr">
                        <a:spcBef>
                          <a:spcPts val="0"/>
                        </a:spcBef>
                        <a:spcAft>
                          <a:spcPts val="0"/>
                        </a:spcAft>
                      </a:pPr>
                      <a:r>
                        <a:rPr lang="en-US" sz="1600" dirty="0">
                          <a:effectLst/>
                          <a:latin typeface="+mn-lt"/>
                          <a:ea typeface="Verdana" panose="020B0604030504040204" pitchFamily="34" charset="0"/>
                          <a:cs typeface="Times New Roman" panose="02020603050405020304" pitchFamily="18" charset="0"/>
                        </a:rPr>
                        <a:t>AI-Based Content Moderator</a:t>
                      </a:r>
                    </a:p>
                  </a:txBody>
                  <a:tcPr marL="64065" marR="64065" marT="0" marB="0"/>
                </a:tc>
                <a:tc>
                  <a:txBody>
                    <a:bodyPr/>
                    <a:lstStyle/>
                    <a:p>
                      <a:pPr marL="0" marR="0" algn="ctr">
                        <a:spcBef>
                          <a:spcPts val="0"/>
                        </a:spcBef>
                        <a:spcAft>
                          <a:spcPts val="0"/>
                        </a:spcAft>
                      </a:pPr>
                      <a:r>
                        <a:rPr lang="en-US" sz="1600" dirty="0">
                          <a:effectLst/>
                          <a:latin typeface="+mn-lt"/>
                          <a:ea typeface="Verdana" panose="020B0604030504040204" pitchFamily="34" charset="0"/>
                          <a:cs typeface="Times New Roman" panose="02020603050405020304" pitchFamily="18" charset="0"/>
                        </a:rPr>
                        <a:t>11</a:t>
                      </a:r>
                      <a:r>
                        <a:rPr lang="en-US" sz="1600" baseline="30000" dirty="0">
                          <a:effectLst/>
                          <a:latin typeface="+mn-lt"/>
                          <a:ea typeface="Verdana" panose="020B0604030504040204" pitchFamily="34" charset="0"/>
                          <a:cs typeface="Times New Roman" panose="02020603050405020304" pitchFamily="18" charset="0"/>
                        </a:rPr>
                        <a:t>th</a:t>
                      </a:r>
                      <a:r>
                        <a:rPr lang="en-US" sz="1600" dirty="0">
                          <a:effectLst/>
                          <a:latin typeface="+mn-lt"/>
                          <a:ea typeface="Verdana" panose="020B0604030504040204" pitchFamily="34" charset="0"/>
                          <a:cs typeface="Times New Roman" panose="02020603050405020304" pitchFamily="18" charset="0"/>
                        </a:rPr>
                        <a:t> December</a:t>
                      </a:r>
                    </a:p>
                  </a:txBody>
                  <a:tcPr marL="64065" marR="64065" marT="0" marB="0"/>
                </a:tc>
                <a:extLst>
                  <a:ext uri="{0D108BD9-81ED-4DB2-BD59-A6C34878D82A}">
                    <a16:rowId xmlns:a16="http://schemas.microsoft.com/office/drawing/2014/main" val="2122915619"/>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1800" dirty="0">
                <a:effectLst/>
                <a:cs typeface="Times New Roman" panose="02020603050405020304" pitchFamily="18" charset="0"/>
              </a:rPr>
              <a:t>FastText is computationally efficient in processing, allowing for rapid language detection, especially for large datasets.</a:t>
            </a:r>
          </a:p>
          <a:p>
            <a:pPr marL="457200" indent="-457200" algn="just">
              <a:buFont typeface="+mj-lt"/>
              <a:buAutoNum type="arabicPeriod"/>
            </a:pPr>
            <a:r>
              <a:rPr lang="en-US" sz="1800" dirty="0">
                <a:effectLst/>
                <a:cs typeface="Times New Roman" panose="02020603050405020304" pitchFamily="18" charset="0"/>
              </a:rPr>
              <a:t>Model robust to noise and errors in the text, making it suitable for real-world applications.</a:t>
            </a:r>
          </a:p>
          <a:p>
            <a:pPr marL="457200" indent="-457200" algn="just">
              <a:buFont typeface="+mj-lt"/>
              <a:buAutoNum type="arabicPeriod"/>
            </a:pPr>
            <a:r>
              <a:rPr lang="en-US" sz="1800" dirty="0">
                <a:effectLst/>
                <a:cs typeface="Times New Roman" panose="02020603050405020304" pitchFamily="18" charset="0"/>
              </a:rPr>
              <a:t>Handling of Out of Vocabulary Words.</a:t>
            </a:r>
          </a:p>
          <a:p>
            <a:pPr marL="457200" indent="-457200" algn="just">
              <a:buFont typeface="+mj-lt"/>
              <a:buAutoNum type="arabicPeriod"/>
            </a:pPr>
            <a:r>
              <a:rPr lang="en-US" sz="1800" dirty="0">
                <a:effectLst/>
                <a:cs typeface="Times New Roman" panose="02020603050405020304" pitchFamily="18" charset="0"/>
              </a:rPr>
              <a:t>Effective handling of codeswitching, where multiple languages are used within the same text</a:t>
            </a:r>
            <a:endParaRPr lang="en-US" sz="1800" dirty="0">
              <a:cs typeface="Times New Roman" panose="02020603050405020304" pitchFamily="18" charset="0"/>
            </a:endParaRPr>
          </a:p>
          <a:p>
            <a:pPr marL="457200" indent="-457200" algn="just">
              <a:buFont typeface="+mj-lt"/>
              <a:buAutoNum type="arabicPeriod"/>
            </a:pPr>
            <a:r>
              <a:rPr lang="en-US" sz="1800" dirty="0">
                <a:cs typeface="Times New Roman" panose="02020603050405020304" pitchFamily="18" charset="0"/>
              </a:rPr>
              <a:t>Accurate identification of individuals and groups targeted by hate speech.</a:t>
            </a:r>
          </a:p>
          <a:p>
            <a:pPr marL="457200" indent="-457200" algn="just">
              <a:buFont typeface="+mj-lt"/>
              <a:buAutoNum type="arabicPeriod"/>
            </a:pPr>
            <a:r>
              <a:rPr lang="en-US" sz="1800" dirty="0">
                <a:cs typeface="Times New Roman" panose="02020603050405020304" pitchFamily="18" charset="0"/>
              </a:rPr>
              <a:t>Successful classification of hate speech targets across multiple languages using fastText and Bi-LSTM.</a:t>
            </a:r>
          </a:p>
          <a:p>
            <a:pPr marL="457200" indent="-457200" algn="just">
              <a:buFont typeface="+mj-lt"/>
              <a:buAutoNum type="arabicPeriod"/>
            </a:pPr>
            <a:r>
              <a:rPr lang="en-US" sz="1800" dirty="0">
                <a:cs typeface="Times New Roman" panose="02020603050405020304" pitchFamily="18" charset="0"/>
              </a:rPr>
              <a:t>Automated alerts generated for hate speech targeting specific groups.</a:t>
            </a:r>
          </a:p>
          <a:p>
            <a:pPr marL="457200" indent="-457200" algn="just">
              <a:buFont typeface="+mj-lt"/>
              <a:buAutoNum type="arabicPeriod"/>
            </a:pPr>
            <a:r>
              <a:rPr lang="en-US" sz="1800" dirty="0">
                <a:cs typeface="Times New Roman" panose="02020603050405020304" pitchFamily="18" charset="0"/>
              </a:rPr>
              <a:t>Scalable identification of hate speech targets across multiple languages and large platforms.</a:t>
            </a:r>
          </a:p>
          <a:p>
            <a:pPr marL="0" indent="0">
              <a:buNone/>
            </a:pP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6C41-49A8-FA1A-F9F4-2D05843F488E}"/>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Basic User Interface</a:t>
            </a:r>
            <a:endParaRPr lang="en-US"/>
          </a:p>
        </p:txBody>
      </p:sp>
      <p:pic>
        <p:nvPicPr>
          <p:cNvPr id="8" name="Content Placeholder 7" descr="A screenshot of a computer program&#10;&#10;Description automatically generated">
            <a:extLst>
              <a:ext uri="{FF2B5EF4-FFF2-40B4-BE49-F238E27FC236}">
                <a16:creationId xmlns:a16="http://schemas.microsoft.com/office/drawing/2014/main" id="{521854AE-5BFA-DC48-9E71-12C26298CE7F}"/>
              </a:ext>
            </a:extLst>
          </p:cNvPr>
          <p:cNvPicPr>
            <a:picLocks noGrp="1" noChangeAspect="1"/>
          </p:cNvPicPr>
          <p:nvPr>
            <p:ph idx="1"/>
          </p:nvPr>
        </p:nvPicPr>
        <p:blipFill>
          <a:blip r:embed="rId2"/>
          <a:stretch>
            <a:fillRect/>
          </a:stretch>
        </p:blipFill>
        <p:spPr>
          <a:xfrm>
            <a:off x="812800" y="1636099"/>
            <a:ext cx="10668000" cy="3966801"/>
          </a:xfrm>
          <a:noFill/>
        </p:spPr>
      </p:pic>
    </p:spTree>
    <p:extLst>
      <p:ext uri="{BB962C8B-B14F-4D97-AF65-F5344CB8AC3E}">
        <p14:creationId xmlns:p14="http://schemas.microsoft.com/office/powerpoint/2010/main" val="37447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1600" dirty="0"/>
              <a:t>The exponential growth of online platforms has been accompanied by a surge in user-generated content, including harmful material such as hate speech. The multilingual nature of this content poses significant challenges for effective moderation, particularly when different languages are involved. This study focuses on developing an AI-based content moderation system that leverages Natural Language Processing (NLP) techniques to address these challenges.</a:t>
            </a:r>
          </a:p>
          <a:p>
            <a:r>
              <a:rPr lang="en-US" sz="1600" dirty="0"/>
              <a:t>Task 1: Language Identification of Devanagari script identifies languages like Nepali, Marathi, Sanskrit, Hindi.</a:t>
            </a:r>
          </a:p>
          <a:p>
            <a:r>
              <a:rPr lang="en-US" sz="1600" dirty="0"/>
              <a:t> Task 2: Hate Speech Detection detects harmful content in underrepresented languages such as Marathi and Nepali.</a:t>
            </a:r>
          </a:p>
          <a:p>
            <a:r>
              <a:rPr lang="en-US" sz="1600" dirty="0"/>
              <a:t> Task 3: Target Identification for Hate Speech identifies specific targets like individuals, organizations, or communities, enhancing content moderation and digital safety.</a:t>
            </a:r>
          </a:p>
          <a:p>
            <a:endParaRPr lang="en-US" sz="1600" dirty="0"/>
          </a:p>
          <a:p>
            <a:endParaRPr lang="en-US" sz="1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64A1-12F5-D920-87FF-3EA769945787}"/>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Dataset distribution-Subtask-A</a:t>
            </a:r>
          </a:p>
        </p:txBody>
      </p:sp>
      <p:graphicFrame>
        <p:nvGraphicFramePr>
          <p:cNvPr id="4" name="Table 3">
            <a:extLst>
              <a:ext uri="{FF2B5EF4-FFF2-40B4-BE49-F238E27FC236}">
                <a16:creationId xmlns:a16="http://schemas.microsoft.com/office/drawing/2014/main" id="{86910CD4-1636-190F-CC9E-13DC2C9B92DB}"/>
              </a:ext>
            </a:extLst>
          </p:cNvPr>
          <p:cNvGraphicFramePr>
            <a:graphicFrameLocks noGrp="1"/>
          </p:cNvGraphicFramePr>
          <p:nvPr>
            <p:extLst>
              <p:ext uri="{D42A27DB-BD31-4B8C-83A1-F6EECF244321}">
                <p14:modId xmlns:p14="http://schemas.microsoft.com/office/powerpoint/2010/main" val="3456342820"/>
              </p:ext>
            </p:extLst>
          </p:nvPr>
        </p:nvGraphicFramePr>
        <p:xfrm>
          <a:off x="386080" y="1362653"/>
          <a:ext cx="6400800" cy="3208492"/>
        </p:xfrm>
        <a:graphic>
          <a:graphicData uri="http://schemas.openxmlformats.org/drawingml/2006/table">
            <a:tbl>
              <a:tblPr firstRow="1" firstCol="1" bandRow="1">
                <a:tableStyleId>{5940675A-B579-460E-94D1-54222C63F5DA}</a:tableStyleId>
              </a:tblPr>
              <a:tblGrid>
                <a:gridCol w="2184400">
                  <a:extLst>
                    <a:ext uri="{9D8B030D-6E8A-4147-A177-3AD203B41FA5}">
                      <a16:colId xmlns:a16="http://schemas.microsoft.com/office/drawing/2014/main" val="1836827070"/>
                    </a:ext>
                  </a:extLst>
                </a:gridCol>
                <a:gridCol w="1818640">
                  <a:extLst>
                    <a:ext uri="{9D8B030D-6E8A-4147-A177-3AD203B41FA5}">
                      <a16:colId xmlns:a16="http://schemas.microsoft.com/office/drawing/2014/main" val="4180456555"/>
                    </a:ext>
                  </a:extLst>
                </a:gridCol>
                <a:gridCol w="1209040">
                  <a:extLst>
                    <a:ext uri="{9D8B030D-6E8A-4147-A177-3AD203B41FA5}">
                      <a16:colId xmlns:a16="http://schemas.microsoft.com/office/drawing/2014/main" val="828507722"/>
                    </a:ext>
                  </a:extLst>
                </a:gridCol>
                <a:gridCol w="1188720">
                  <a:extLst>
                    <a:ext uri="{9D8B030D-6E8A-4147-A177-3AD203B41FA5}">
                      <a16:colId xmlns:a16="http://schemas.microsoft.com/office/drawing/2014/main" val="1428654312"/>
                    </a:ext>
                  </a:extLst>
                </a:gridCol>
              </a:tblGrid>
              <a:tr h="704701">
                <a:tc>
                  <a:txBody>
                    <a:bodyPr/>
                    <a:lstStyle/>
                    <a:p>
                      <a:pPr marL="0" marR="0" algn="ctr">
                        <a:lnSpc>
                          <a:spcPct val="107000"/>
                        </a:lnSpc>
                        <a:spcAft>
                          <a:spcPts val="800"/>
                        </a:spcAft>
                      </a:pPr>
                      <a:r>
                        <a:rPr lang="en-US" sz="2400" b="1" kern="100">
                          <a:effectLst/>
                        </a:rPr>
                        <a:t>Labels</a:t>
                      </a: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b="1" kern="100">
                          <a:effectLst/>
                        </a:rPr>
                        <a:t>Training Set</a:t>
                      </a: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b="1" kern="100" dirty="0">
                          <a:effectLst/>
                        </a:rPr>
                        <a:t>Dev Set</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b="1" kern="100">
                          <a:effectLst/>
                        </a:rPr>
                        <a:t>Test Set</a:t>
                      </a: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222331181"/>
                  </a:ext>
                </a:extLst>
              </a:tr>
              <a:tr h="611226">
                <a:tc>
                  <a:txBody>
                    <a:bodyPr/>
                    <a:lstStyle/>
                    <a:p>
                      <a:pPr marL="0" marR="0" algn="ctr">
                        <a:lnSpc>
                          <a:spcPct val="107000"/>
                        </a:lnSpc>
                        <a:spcAft>
                          <a:spcPts val="800"/>
                        </a:spcAft>
                      </a:pPr>
                      <a:r>
                        <a:rPr lang="en-US" sz="2400" kern="100">
                          <a:effectLst/>
                        </a:rPr>
                        <a:t>Nepali (1)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12544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2688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2688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10296145"/>
                  </a:ext>
                </a:extLst>
              </a:tr>
              <a:tr h="611226">
                <a:tc>
                  <a:txBody>
                    <a:bodyPr/>
                    <a:lstStyle/>
                    <a:p>
                      <a:pPr marL="0" marR="0" algn="ctr">
                        <a:lnSpc>
                          <a:spcPct val="107000"/>
                        </a:lnSpc>
                        <a:spcAft>
                          <a:spcPts val="800"/>
                        </a:spcAft>
                      </a:pPr>
                      <a:r>
                        <a:rPr lang="en-US" sz="2400" kern="100">
                          <a:effectLst/>
                        </a:rPr>
                        <a:t>Marathi (2)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11034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2381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2356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585808017"/>
                  </a:ext>
                </a:extLst>
              </a:tr>
              <a:tr h="611226">
                <a:tc>
                  <a:txBody>
                    <a:bodyPr/>
                    <a:lstStyle/>
                    <a:p>
                      <a:pPr marL="0" marR="0" algn="ctr">
                        <a:lnSpc>
                          <a:spcPct val="107000"/>
                        </a:lnSpc>
                        <a:spcAft>
                          <a:spcPts val="800"/>
                        </a:spcAft>
                      </a:pPr>
                      <a:r>
                        <a:rPr lang="en-US" sz="2400" kern="100">
                          <a:effectLst/>
                        </a:rPr>
                        <a:t>Sanskrit (3)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10996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2356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2354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076304299"/>
                  </a:ext>
                </a:extLst>
              </a:tr>
              <a:tr h="611226">
                <a:tc>
                  <a:txBody>
                    <a:bodyPr/>
                    <a:lstStyle/>
                    <a:p>
                      <a:pPr marL="0" marR="0" algn="ctr">
                        <a:lnSpc>
                          <a:spcPct val="107000"/>
                        </a:lnSpc>
                        <a:spcAft>
                          <a:spcPts val="800"/>
                        </a:spcAft>
                      </a:pPr>
                      <a:r>
                        <a:rPr lang="en-US" sz="2400" kern="100">
                          <a:effectLst/>
                        </a:rPr>
                        <a:t>Hindi (4)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7664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1663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dirty="0">
                          <a:effectLst/>
                        </a:rPr>
                        <a:t>1642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493110860"/>
                  </a:ext>
                </a:extLst>
              </a:tr>
            </a:tbl>
          </a:graphicData>
        </a:graphic>
      </p:graphicFrame>
      <p:graphicFrame>
        <p:nvGraphicFramePr>
          <p:cNvPr id="8" name="Table 7">
            <a:extLst>
              <a:ext uri="{FF2B5EF4-FFF2-40B4-BE49-F238E27FC236}">
                <a16:creationId xmlns:a16="http://schemas.microsoft.com/office/drawing/2014/main" id="{2B2DA665-569E-5899-C804-E451D2542A9F}"/>
              </a:ext>
            </a:extLst>
          </p:cNvPr>
          <p:cNvGraphicFramePr>
            <a:graphicFrameLocks noGrp="1"/>
          </p:cNvGraphicFramePr>
          <p:nvPr>
            <p:extLst>
              <p:ext uri="{D42A27DB-BD31-4B8C-83A1-F6EECF244321}">
                <p14:modId xmlns:p14="http://schemas.microsoft.com/office/powerpoint/2010/main" val="3533036879"/>
              </p:ext>
            </p:extLst>
          </p:nvPr>
        </p:nvGraphicFramePr>
        <p:xfrm>
          <a:off x="7010400" y="1607563"/>
          <a:ext cx="4958080" cy="2558037"/>
        </p:xfrm>
        <a:graphic>
          <a:graphicData uri="http://schemas.openxmlformats.org/drawingml/2006/table">
            <a:tbl>
              <a:tblPr firstRow="1" firstCol="1" bandRow="1">
                <a:tableStyleId>{5940675A-B579-460E-94D1-54222C63F5DA}</a:tableStyleId>
              </a:tblPr>
              <a:tblGrid>
                <a:gridCol w="3594608">
                  <a:extLst>
                    <a:ext uri="{9D8B030D-6E8A-4147-A177-3AD203B41FA5}">
                      <a16:colId xmlns:a16="http://schemas.microsoft.com/office/drawing/2014/main" val="752205061"/>
                    </a:ext>
                  </a:extLst>
                </a:gridCol>
                <a:gridCol w="1363472">
                  <a:extLst>
                    <a:ext uri="{9D8B030D-6E8A-4147-A177-3AD203B41FA5}">
                      <a16:colId xmlns:a16="http://schemas.microsoft.com/office/drawing/2014/main" val="1142977914"/>
                    </a:ext>
                  </a:extLst>
                </a:gridCol>
              </a:tblGrid>
              <a:tr h="442135">
                <a:tc>
                  <a:txBody>
                    <a:bodyPr/>
                    <a:lstStyle/>
                    <a:p>
                      <a:pPr marL="0" marR="0" algn="ctr">
                        <a:lnSpc>
                          <a:spcPct val="107000"/>
                        </a:lnSpc>
                        <a:spcAft>
                          <a:spcPts val="800"/>
                        </a:spcAft>
                      </a:pPr>
                      <a:r>
                        <a:rPr lang="en-US" sz="1800" b="1" kern="100" dirty="0">
                          <a:effectLst/>
                        </a:rPr>
                        <a:t>Tweet</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b="1" kern="100" dirty="0">
                          <a:effectLst/>
                        </a:rPr>
                        <a:t>Label</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394717"/>
                  </a:ext>
                </a:extLst>
              </a:tr>
              <a:tr h="469982">
                <a:tc>
                  <a:txBody>
                    <a:bodyPr/>
                    <a:lstStyle/>
                    <a:p>
                      <a:pPr marL="0" marR="0">
                        <a:lnSpc>
                          <a:spcPct val="107000"/>
                        </a:lnSpc>
                        <a:spcAft>
                          <a:spcPts val="800"/>
                        </a:spcAft>
                      </a:pPr>
                      <a:r>
                        <a:rPr lang="en-US" sz="1800" kern="100" dirty="0" err="1">
                          <a:effectLst/>
                        </a:rPr>
                        <a:t>के</a:t>
                      </a:r>
                      <a:r>
                        <a:rPr lang="en-US" sz="1800" kern="100" dirty="0">
                          <a:effectLst/>
                        </a:rPr>
                        <a:t> </a:t>
                      </a:r>
                      <a:r>
                        <a:rPr lang="en-US" sz="1800" kern="100" dirty="0" err="1">
                          <a:effectLst/>
                        </a:rPr>
                        <a:t>तपाई</a:t>
                      </a:r>
                      <a:r>
                        <a:rPr lang="en-US" sz="1800" kern="100" dirty="0">
                          <a:effectLst/>
                        </a:rPr>
                        <a:t> </a:t>
                      </a:r>
                      <a:r>
                        <a:rPr lang="en-US" sz="1800" kern="100" dirty="0" err="1">
                          <a:effectLst/>
                        </a:rPr>
                        <a:t>सँग</a:t>
                      </a:r>
                      <a:r>
                        <a:rPr lang="en-US" sz="1800" kern="100" dirty="0">
                          <a:effectLst/>
                        </a:rPr>
                        <a:t> </a:t>
                      </a:r>
                      <a:r>
                        <a:rPr lang="en-US" sz="1800" kern="100" dirty="0" err="1">
                          <a:effectLst/>
                        </a:rPr>
                        <a:t>खाली</a:t>
                      </a:r>
                      <a:r>
                        <a:rPr lang="en-US" sz="1800" kern="100" dirty="0">
                          <a:effectLst/>
                        </a:rPr>
                        <a:t> </a:t>
                      </a:r>
                      <a:r>
                        <a:rPr lang="en-US" sz="1800" kern="100" dirty="0" err="1">
                          <a:effectLst/>
                        </a:rPr>
                        <a:t>कोठा</a:t>
                      </a:r>
                      <a:r>
                        <a:rPr lang="en-US" sz="1800" kern="100" dirty="0">
                          <a:effectLst/>
                        </a:rPr>
                        <a:t> </a:t>
                      </a:r>
                      <a:r>
                        <a:rPr lang="en-US" sz="1800" kern="100" dirty="0" err="1">
                          <a:effectLst/>
                        </a:rPr>
                        <a:t>उपलब्द</a:t>
                      </a:r>
                      <a:r>
                        <a:rPr lang="en-US" sz="1800" kern="100" dirty="0">
                          <a:effectLst/>
                        </a:rPr>
                        <a:t> छ</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4576851"/>
                  </a:ext>
                </a:extLst>
              </a:tr>
              <a:tr h="597991">
                <a:tc>
                  <a:txBody>
                    <a:bodyPr/>
                    <a:lstStyle/>
                    <a:p>
                      <a:pPr marL="0" marR="0" algn="ctr">
                        <a:lnSpc>
                          <a:spcPct val="107000"/>
                        </a:lnSpc>
                        <a:spcAft>
                          <a:spcPts val="800"/>
                        </a:spcAft>
                      </a:pPr>
                      <a:r>
                        <a:rPr lang="en-IN" sz="1800" kern="100" dirty="0" err="1">
                          <a:effectLst/>
                        </a:rPr>
                        <a:t>आमच्या</a:t>
                      </a:r>
                      <a:r>
                        <a:rPr lang="en-IN" sz="1800" kern="100" dirty="0">
                          <a:effectLst/>
                        </a:rPr>
                        <a:t> </a:t>
                      </a:r>
                      <a:r>
                        <a:rPr lang="en-IN" sz="1800" kern="100" dirty="0" err="1">
                          <a:effectLst/>
                        </a:rPr>
                        <a:t>गावात</a:t>
                      </a:r>
                      <a:r>
                        <a:rPr lang="en-IN" sz="1800" kern="100" dirty="0">
                          <a:effectLst/>
                        </a:rPr>
                        <a:t> </a:t>
                      </a:r>
                      <a:r>
                        <a:rPr lang="en-IN" sz="1800" kern="100" dirty="0" err="1">
                          <a:effectLst/>
                        </a:rPr>
                        <a:t>बारिश</a:t>
                      </a:r>
                      <a:r>
                        <a:rPr lang="en-IN" sz="1800" kern="100" dirty="0">
                          <a:effectLst/>
                        </a:rPr>
                        <a:t> </a:t>
                      </a:r>
                      <a:r>
                        <a:rPr lang="en-IN" sz="1800" kern="100" dirty="0" err="1">
                          <a:effectLst/>
                        </a:rPr>
                        <a:t>होती</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029837"/>
                  </a:ext>
                </a:extLst>
              </a:tr>
              <a:tr h="529916">
                <a:tc>
                  <a:txBody>
                    <a:bodyPr/>
                    <a:lstStyle/>
                    <a:p>
                      <a:pPr marL="0" marR="0" algn="ctr">
                        <a:lnSpc>
                          <a:spcPct val="107000"/>
                        </a:lnSpc>
                        <a:spcAft>
                          <a:spcPts val="800"/>
                        </a:spcAft>
                      </a:pPr>
                      <a:r>
                        <a:rPr lang="en-IN" sz="1800" kern="100">
                          <a:effectLst/>
                        </a:rPr>
                        <a:t>रामो वनं गच्छति।</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8986419"/>
                  </a:ext>
                </a:extLst>
              </a:tr>
              <a:tr h="518013">
                <a:tc>
                  <a:txBody>
                    <a:bodyPr/>
                    <a:lstStyle/>
                    <a:p>
                      <a:pPr marL="0" marR="0" algn="ctr">
                        <a:lnSpc>
                          <a:spcPct val="107000"/>
                        </a:lnSpc>
                        <a:spcAft>
                          <a:spcPts val="800"/>
                        </a:spcAft>
                      </a:pPr>
                      <a:r>
                        <a:rPr lang="en-US" sz="1800" kern="100" dirty="0" err="1">
                          <a:effectLst/>
                        </a:rPr>
                        <a:t>क्या</a:t>
                      </a:r>
                      <a:r>
                        <a:rPr lang="en-US" sz="1800" kern="100" dirty="0">
                          <a:effectLst/>
                        </a:rPr>
                        <a:t> </a:t>
                      </a:r>
                      <a:r>
                        <a:rPr lang="en-US" sz="1800" kern="100" dirty="0" err="1">
                          <a:effectLst/>
                        </a:rPr>
                        <a:t>आप</a:t>
                      </a:r>
                      <a:r>
                        <a:rPr lang="en-US" sz="1800" kern="100" dirty="0">
                          <a:effectLst/>
                        </a:rPr>
                        <a:t> </a:t>
                      </a:r>
                      <a:r>
                        <a:rPr lang="en-US" sz="1800" kern="100" dirty="0" err="1">
                          <a:effectLst/>
                        </a:rPr>
                        <a:t>अंग्रेज़ी</a:t>
                      </a:r>
                      <a:r>
                        <a:rPr lang="en-US" sz="1800" kern="100" dirty="0">
                          <a:effectLst/>
                        </a:rPr>
                        <a:t> </a:t>
                      </a:r>
                      <a:r>
                        <a:rPr lang="en-US" sz="1800" kern="100" dirty="0" err="1">
                          <a:effectLst/>
                        </a:rPr>
                        <a:t>बोलते</a:t>
                      </a:r>
                      <a:r>
                        <a:rPr lang="en-US" sz="1800" kern="100" dirty="0">
                          <a:effectLst/>
                        </a:rPr>
                        <a:t> </a:t>
                      </a:r>
                      <a:r>
                        <a:rPr lang="en-US" sz="1800" kern="100" dirty="0" err="1">
                          <a:effectLst/>
                        </a:rPr>
                        <a:t>हैं</a:t>
                      </a:r>
                      <a:r>
                        <a:rPr lang="en-US" sz="1800" kern="100" dirty="0">
                          <a:effectLst/>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dirty="0">
                          <a:effectLst/>
                        </a:rPr>
                        <a:t>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8457144"/>
                  </a:ext>
                </a:extLst>
              </a:tr>
            </a:tbl>
          </a:graphicData>
        </a:graphic>
      </p:graphicFrame>
      <p:sp>
        <p:nvSpPr>
          <p:cNvPr id="10" name="TextBox 9">
            <a:extLst>
              <a:ext uri="{FF2B5EF4-FFF2-40B4-BE49-F238E27FC236}">
                <a16:creationId xmlns:a16="http://schemas.microsoft.com/office/drawing/2014/main" id="{F60D0A34-4006-80A0-9634-8D9EC3031810}"/>
              </a:ext>
            </a:extLst>
          </p:cNvPr>
          <p:cNvSpPr txBox="1"/>
          <p:nvPr/>
        </p:nvSpPr>
        <p:spPr>
          <a:xfrm>
            <a:off x="375920" y="993321"/>
            <a:ext cx="6096000" cy="369332"/>
          </a:xfrm>
          <a:prstGeom prst="rect">
            <a:avLst/>
          </a:prstGeom>
          <a:noFill/>
        </p:spPr>
        <p:txBody>
          <a:bodyPr wrap="square">
            <a:spAutoFit/>
          </a:bodyPr>
          <a:lstStyle/>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Dataset distribution for Subtask A</a:t>
            </a:r>
            <a:endParaRPr lang="en-US" dirty="0"/>
          </a:p>
        </p:txBody>
      </p:sp>
      <p:sp>
        <p:nvSpPr>
          <p:cNvPr id="12" name="TextBox 11">
            <a:extLst>
              <a:ext uri="{FF2B5EF4-FFF2-40B4-BE49-F238E27FC236}">
                <a16:creationId xmlns:a16="http://schemas.microsoft.com/office/drawing/2014/main" id="{9739E6D2-97E2-3147-1611-C019ECAC41C7}"/>
              </a:ext>
            </a:extLst>
          </p:cNvPr>
          <p:cNvSpPr txBox="1"/>
          <p:nvPr/>
        </p:nvSpPr>
        <p:spPr>
          <a:xfrm>
            <a:off x="6329680" y="1120198"/>
            <a:ext cx="609600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Example sentences of Devanagari languages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538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B996-FA12-48BA-4840-9ADA51BD0917}"/>
              </a:ext>
            </a:extLst>
          </p:cNvPr>
          <p:cNvSpPr>
            <a:spLocks noGrp="1"/>
          </p:cNvSpPr>
          <p:nvPr>
            <p:ph type="title"/>
          </p:nvPr>
        </p:nvSpPr>
        <p:spPr/>
        <p:txBody>
          <a:bodyPr/>
          <a:lstStyle/>
          <a:p>
            <a:r>
              <a:rPr lang="en-US" dirty="0"/>
              <a:t>Dataset distribution-Subtask-B</a:t>
            </a:r>
          </a:p>
        </p:txBody>
      </p:sp>
      <p:graphicFrame>
        <p:nvGraphicFramePr>
          <p:cNvPr id="4" name="Table 3">
            <a:extLst>
              <a:ext uri="{FF2B5EF4-FFF2-40B4-BE49-F238E27FC236}">
                <a16:creationId xmlns:a16="http://schemas.microsoft.com/office/drawing/2014/main" id="{372DB1D8-5FC1-082F-2ABD-770FC0E5E45C}"/>
              </a:ext>
            </a:extLst>
          </p:cNvPr>
          <p:cNvGraphicFramePr>
            <a:graphicFrameLocks noGrp="1"/>
          </p:cNvGraphicFramePr>
          <p:nvPr>
            <p:extLst>
              <p:ext uri="{D42A27DB-BD31-4B8C-83A1-F6EECF244321}">
                <p14:modId xmlns:p14="http://schemas.microsoft.com/office/powerpoint/2010/main" val="3304089810"/>
              </p:ext>
            </p:extLst>
          </p:nvPr>
        </p:nvGraphicFramePr>
        <p:xfrm>
          <a:off x="499516" y="1463038"/>
          <a:ext cx="3451861" cy="1377956"/>
        </p:xfrm>
        <a:graphic>
          <a:graphicData uri="http://schemas.openxmlformats.org/drawingml/2006/table">
            <a:tbl>
              <a:tblPr firstRow="1" firstCol="1" bandRow="1">
                <a:tableStyleId>{5940675A-B579-460E-94D1-54222C63F5DA}</a:tableStyleId>
              </a:tblPr>
              <a:tblGrid>
                <a:gridCol w="1036238">
                  <a:extLst>
                    <a:ext uri="{9D8B030D-6E8A-4147-A177-3AD203B41FA5}">
                      <a16:colId xmlns:a16="http://schemas.microsoft.com/office/drawing/2014/main" val="907254964"/>
                    </a:ext>
                  </a:extLst>
                </a:gridCol>
                <a:gridCol w="978480">
                  <a:extLst>
                    <a:ext uri="{9D8B030D-6E8A-4147-A177-3AD203B41FA5}">
                      <a16:colId xmlns:a16="http://schemas.microsoft.com/office/drawing/2014/main" val="4230226492"/>
                    </a:ext>
                  </a:extLst>
                </a:gridCol>
                <a:gridCol w="672705">
                  <a:extLst>
                    <a:ext uri="{9D8B030D-6E8A-4147-A177-3AD203B41FA5}">
                      <a16:colId xmlns:a16="http://schemas.microsoft.com/office/drawing/2014/main" val="1501314557"/>
                    </a:ext>
                  </a:extLst>
                </a:gridCol>
                <a:gridCol w="764438">
                  <a:extLst>
                    <a:ext uri="{9D8B030D-6E8A-4147-A177-3AD203B41FA5}">
                      <a16:colId xmlns:a16="http://schemas.microsoft.com/office/drawing/2014/main" val="4151981316"/>
                    </a:ext>
                  </a:extLst>
                </a:gridCol>
              </a:tblGrid>
              <a:tr h="354902">
                <a:tc>
                  <a:txBody>
                    <a:bodyPr/>
                    <a:lstStyle/>
                    <a:p>
                      <a:pPr marL="0" marR="0" algn="ctr">
                        <a:lnSpc>
                          <a:spcPct val="107000"/>
                        </a:lnSpc>
                        <a:spcAft>
                          <a:spcPts val="800"/>
                        </a:spcAft>
                      </a:pPr>
                      <a:r>
                        <a:rPr lang="en-US" sz="1600" kern="100">
                          <a:effectLst/>
                        </a:rPr>
                        <a:t>Labels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Training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Dev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Test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228146"/>
                  </a:ext>
                </a:extLst>
              </a:tr>
              <a:tr h="284808">
                <a:tc>
                  <a:txBody>
                    <a:bodyPr/>
                    <a:lstStyle/>
                    <a:p>
                      <a:pPr marL="0" marR="0" algn="ctr">
                        <a:lnSpc>
                          <a:spcPct val="107000"/>
                        </a:lnSpc>
                        <a:spcAft>
                          <a:spcPts val="800"/>
                        </a:spcAft>
                      </a:pPr>
                      <a:r>
                        <a:rPr lang="en-US" sz="1600" kern="100">
                          <a:effectLst/>
                        </a:rPr>
                        <a:t>Hate (1)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2214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932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025643"/>
                  </a:ext>
                </a:extLst>
              </a:tr>
              <a:tr h="583687">
                <a:tc>
                  <a:txBody>
                    <a:bodyPr/>
                    <a:lstStyle/>
                    <a:p>
                      <a:pPr marL="0" marR="0" algn="ctr">
                        <a:lnSpc>
                          <a:spcPct val="107000"/>
                        </a:lnSpc>
                        <a:spcAft>
                          <a:spcPts val="800"/>
                        </a:spcAft>
                      </a:pPr>
                      <a:r>
                        <a:rPr lang="en-US" sz="1600" kern="100">
                          <a:effectLst/>
                        </a:rPr>
                        <a:t>Non-Hate (0)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16805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7022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3555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388970"/>
                  </a:ext>
                </a:extLst>
              </a:tr>
            </a:tbl>
          </a:graphicData>
        </a:graphic>
      </p:graphicFrame>
      <p:graphicFrame>
        <p:nvGraphicFramePr>
          <p:cNvPr id="5" name="Table 4">
            <a:extLst>
              <a:ext uri="{FF2B5EF4-FFF2-40B4-BE49-F238E27FC236}">
                <a16:creationId xmlns:a16="http://schemas.microsoft.com/office/drawing/2014/main" id="{6A493D1F-F81E-92DF-1E3D-34C305701158}"/>
              </a:ext>
            </a:extLst>
          </p:cNvPr>
          <p:cNvGraphicFramePr>
            <a:graphicFrameLocks noGrp="1"/>
          </p:cNvGraphicFramePr>
          <p:nvPr>
            <p:extLst>
              <p:ext uri="{D42A27DB-BD31-4B8C-83A1-F6EECF244321}">
                <p14:modId xmlns:p14="http://schemas.microsoft.com/office/powerpoint/2010/main" val="3283521151"/>
              </p:ext>
            </p:extLst>
          </p:nvPr>
        </p:nvGraphicFramePr>
        <p:xfrm>
          <a:off x="4351634" y="1494857"/>
          <a:ext cx="3702823" cy="1349058"/>
        </p:xfrm>
        <a:graphic>
          <a:graphicData uri="http://schemas.openxmlformats.org/drawingml/2006/table">
            <a:tbl>
              <a:tblPr firstRow="1" firstCol="1" bandRow="1">
                <a:tableStyleId>{5940675A-B579-460E-94D1-54222C63F5DA}</a:tableStyleId>
              </a:tblPr>
              <a:tblGrid>
                <a:gridCol w="1246995">
                  <a:extLst>
                    <a:ext uri="{9D8B030D-6E8A-4147-A177-3AD203B41FA5}">
                      <a16:colId xmlns:a16="http://schemas.microsoft.com/office/drawing/2014/main" val="2251788707"/>
                    </a:ext>
                  </a:extLst>
                </a:gridCol>
                <a:gridCol w="1404765">
                  <a:extLst>
                    <a:ext uri="{9D8B030D-6E8A-4147-A177-3AD203B41FA5}">
                      <a16:colId xmlns:a16="http://schemas.microsoft.com/office/drawing/2014/main" val="3221987726"/>
                    </a:ext>
                  </a:extLst>
                </a:gridCol>
                <a:gridCol w="1051063">
                  <a:extLst>
                    <a:ext uri="{9D8B030D-6E8A-4147-A177-3AD203B41FA5}">
                      <a16:colId xmlns:a16="http://schemas.microsoft.com/office/drawing/2014/main" val="371033675"/>
                    </a:ext>
                  </a:extLst>
                </a:gridCol>
              </a:tblGrid>
              <a:tr h="354902">
                <a:tc>
                  <a:txBody>
                    <a:bodyPr/>
                    <a:lstStyle/>
                    <a:p>
                      <a:pPr marL="0" marR="0" algn="ctr">
                        <a:lnSpc>
                          <a:spcPct val="107000"/>
                        </a:lnSpc>
                        <a:spcAft>
                          <a:spcPts val="800"/>
                        </a:spcAft>
                      </a:pPr>
                      <a:r>
                        <a:rPr lang="en-US" sz="1600" kern="100">
                          <a:effectLst/>
                        </a:rPr>
                        <a:t>Languages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0(non-hate)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1(hate)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066125"/>
                  </a:ext>
                </a:extLst>
              </a:tr>
              <a:tr h="202236">
                <a:tc>
                  <a:txBody>
                    <a:bodyPr/>
                    <a:lstStyle/>
                    <a:p>
                      <a:pPr marL="0" marR="0" algn="ctr">
                        <a:lnSpc>
                          <a:spcPct val="107000"/>
                        </a:lnSpc>
                        <a:spcAft>
                          <a:spcPts val="800"/>
                        </a:spcAft>
                      </a:pPr>
                      <a:r>
                        <a:rPr lang="en-US" sz="1600" kern="100">
                          <a:effectLst/>
                        </a:rPr>
                        <a:t>Nepali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8164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1428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711027"/>
                  </a:ext>
                </a:extLst>
              </a:tr>
              <a:tr h="202236">
                <a:tc>
                  <a:txBody>
                    <a:bodyPr/>
                    <a:lstStyle/>
                    <a:p>
                      <a:pPr marL="0" marR="0" algn="ctr">
                        <a:lnSpc>
                          <a:spcPct val="107000"/>
                        </a:lnSpc>
                        <a:spcAft>
                          <a:spcPts val="800"/>
                        </a:spcAft>
                      </a:pPr>
                      <a:r>
                        <a:rPr lang="en-US" sz="1600" kern="100">
                          <a:effectLst/>
                        </a:rPr>
                        <a:t>Marathi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2682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1488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114327"/>
                  </a:ext>
                </a:extLst>
              </a:tr>
              <a:tr h="202236">
                <a:tc>
                  <a:txBody>
                    <a:bodyPr/>
                    <a:lstStyle/>
                    <a:p>
                      <a:pPr marL="0" marR="0" algn="ctr">
                        <a:lnSpc>
                          <a:spcPct val="107000"/>
                        </a:lnSpc>
                        <a:spcAft>
                          <a:spcPts val="800"/>
                        </a:spcAft>
                      </a:pPr>
                      <a:r>
                        <a:rPr lang="en-US" sz="1600" kern="100">
                          <a:effectLst/>
                        </a:rPr>
                        <a:t>Sanskrit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86981"/>
                  </a:ext>
                </a:extLst>
              </a:tr>
              <a:tr h="202236">
                <a:tc>
                  <a:txBody>
                    <a:bodyPr/>
                    <a:lstStyle/>
                    <a:p>
                      <a:pPr marL="0" marR="0" algn="ctr">
                        <a:lnSpc>
                          <a:spcPct val="107000"/>
                        </a:lnSpc>
                        <a:spcAft>
                          <a:spcPts val="800"/>
                        </a:spcAft>
                      </a:pPr>
                      <a:r>
                        <a:rPr lang="en-US" sz="1600" kern="100">
                          <a:effectLst/>
                        </a:rPr>
                        <a:t>hindi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8313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1615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403373"/>
                  </a:ext>
                </a:extLst>
              </a:tr>
            </a:tbl>
          </a:graphicData>
        </a:graphic>
      </p:graphicFrame>
      <p:graphicFrame>
        <p:nvGraphicFramePr>
          <p:cNvPr id="6" name="Table 5">
            <a:extLst>
              <a:ext uri="{FF2B5EF4-FFF2-40B4-BE49-F238E27FC236}">
                <a16:creationId xmlns:a16="http://schemas.microsoft.com/office/drawing/2014/main" id="{76032884-1205-88AC-A793-3D9E9C8E0B6C}"/>
              </a:ext>
            </a:extLst>
          </p:cNvPr>
          <p:cNvGraphicFramePr>
            <a:graphicFrameLocks noGrp="1"/>
          </p:cNvGraphicFramePr>
          <p:nvPr>
            <p:extLst>
              <p:ext uri="{D42A27DB-BD31-4B8C-83A1-F6EECF244321}">
                <p14:modId xmlns:p14="http://schemas.microsoft.com/office/powerpoint/2010/main" val="3601440360"/>
              </p:ext>
            </p:extLst>
          </p:nvPr>
        </p:nvGraphicFramePr>
        <p:xfrm>
          <a:off x="8347667" y="1516307"/>
          <a:ext cx="3597955" cy="1349060"/>
        </p:xfrm>
        <a:graphic>
          <a:graphicData uri="http://schemas.openxmlformats.org/drawingml/2006/table">
            <a:tbl>
              <a:tblPr firstRow="1" firstCol="1" bandRow="1">
                <a:tableStyleId>{5940675A-B579-460E-94D1-54222C63F5DA}</a:tableStyleId>
              </a:tblPr>
              <a:tblGrid>
                <a:gridCol w="1237761">
                  <a:extLst>
                    <a:ext uri="{9D8B030D-6E8A-4147-A177-3AD203B41FA5}">
                      <a16:colId xmlns:a16="http://schemas.microsoft.com/office/drawing/2014/main" val="98751730"/>
                    </a:ext>
                  </a:extLst>
                </a:gridCol>
                <a:gridCol w="1342770">
                  <a:extLst>
                    <a:ext uri="{9D8B030D-6E8A-4147-A177-3AD203B41FA5}">
                      <a16:colId xmlns:a16="http://schemas.microsoft.com/office/drawing/2014/main" val="2918969096"/>
                    </a:ext>
                  </a:extLst>
                </a:gridCol>
                <a:gridCol w="1017424">
                  <a:extLst>
                    <a:ext uri="{9D8B030D-6E8A-4147-A177-3AD203B41FA5}">
                      <a16:colId xmlns:a16="http://schemas.microsoft.com/office/drawing/2014/main" val="314532262"/>
                    </a:ext>
                  </a:extLst>
                </a:gridCol>
              </a:tblGrid>
              <a:tr h="269812">
                <a:tc>
                  <a:txBody>
                    <a:bodyPr/>
                    <a:lstStyle/>
                    <a:p>
                      <a:pPr marL="0" marR="0" algn="ctr">
                        <a:lnSpc>
                          <a:spcPct val="107000"/>
                        </a:lnSpc>
                        <a:spcAft>
                          <a:spcPts val="800"/>
                        </a:spcAft>
                      </a:pPr>
                      <a:r>
                        <a:rPr lang="en-US" sz="1600" kern="100" dirty="0">
                          <a:effectLst/>
                        </a:rPr>
                        <a:t>Languages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0(non-hate)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1(hate)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054577"/>
                  </a:ext>
                </a:extLst>
              </a:tr>
              <a:tr h="269812">
                <a:tc>
                  <a:txBody>
                    <a:bodyPr/>
                    <a:lstStyle/>
                    <a:p>
                      <a:pPr marL="0" marR="0" algn="ctr">
                        <a:lnSpc>
                          <a:spcPct val="107000"/>
                        </a:lnSpc>
                        <a:spcAft>
                          <a:spcPts val="800"/>
                        </a:spcAft>
                      </a:pPr>
                      <a:r>
                        <a:rPr lang="en-US" sz="1600" kern="100">
                          <a:effectLst/>
                        </a:rPr>
                        <a:t>Nepali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3508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611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2486506"/>
                  </a:ext>
                </a:extLst>
              </a:tr>
              <a:tr h="269812">
                <a:tc>
                  <a:txBody>
                    <a:bodyPr/>
                    <a:lstStyle/>
                    <a:p>
                      <a:pPr marL="0" marR="0" algn="ctr">
                        <a:lnSpc>
                          <a:spcPct val="107000"/>
                        </a:lnSpc>
                        <a:spcAft>
                          <a:spcPts val="800"/>
                        </a:spcAft>
                      </a:pPr>
                      <a:r>
                        <a:rPr lang="en-US" sz="1600" kern="100">
                          <a:effectLst/>
                        </a:rPr>
                        <a:t>Marathi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56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316961"/>
                  </a:ext>
                </a:extLst>
              </a:tr>
              <a:tr h="269812">
                <a:tc>
                  <a:txBody>
                    <a:bodyPr/>
                    <a:lstStyle/>
                    <a:p>
                      <a:pPr marL="0" marR="0" algn="ctr">
                        <a:lnSpc>
                          <a:spcPct val="107000"/>
                        </a:lnSpc>
                        <a:spcAft>
                          <a:spcPts val="800"/>
                        </a:spcAft>
                      </a:pPr>
                      <a:r>
                        <a:rPr lang="en-US" sz="1600" kern="100">
                          <a:effectLst/>
                        </a:rPr>
                        <a:t>Sanskrit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122640"/>
                  </a:ext>
                </a:extLst>
              </a:tr>
              <a:tr h="269812">
                <a:tc>
                  <a:txBody>
                    <a:bodyPr/>
                    <a:lstStyle/>
                    <a:p>
                      <a:pPr marL="0" marR="0" algn="ctr">
                        <a:lnSpc>
                          <a:spcPct val="107000"/>
                        </a:lnSpc>
                        <a:spcAft>
                          <a:spcPts val="800"/>
                        </a:spcAft>
                      </a:pPr>
                      <a:r>
                        <a:rPr lang="en-US" sz="1600" kern="100">
                          <a:effectLst/>
                        </a:rPr>
                        <a:t>hindi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3455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316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992074"/>
                  </a:ext>
                </a:extLst>
              </a:tr>
            </a:tbl>
          </a:graphicData>
        </a:graphic>
      </p:graphicFrame>
      <p:graphicFrame>
        <p:nvGraphicFramePr>
          <p:cNvPr id="7" name="Table 6">
            <a:extLst>
              <a:ext uri="{FF2B5EF4-FFF2-40B4-BE49-F238E27FC236}">
                <a16:creationId xmlns:a16="http://schemas.microsoft.com/office/drawing/2014/main" id="{86FF9ED3-CC01-BAFF-8C9D-D3DEFBFD4E97}"/>
              </a:ext>
            </a:extLst>
          </p:cNvPr>
          <p:cNvGraphicFramePr>
            <a:graphicFrameLocks noGrp="1"/>
          </p:cNvGraphicFramePr>
          <p:nvPr>
            <p:extLst>
              <p:ext uri="{D42A27DB-BD31-4B8C-83A1-F6EECF244321}">
                <p14:modId xmlns:p14="http://schemas.microsoft.com/office/powerpoint/2010/main" val="39612430"/>
              </p:ext>
            </p:extLst>
          </p:nvPr>
        </p:nvGraphicFramePr>
        <p:xfrm>
          <a:off x="497840" y="3804442"/>
          <a:ext cx="4094480" cy="1590520"/>
        </p:xfrm>
        <a:graphic>
          <a:graphicData uri="http://schemas.openxmlformats.org/drawingml/2006/table">
            <a:tbl>
              <a:tblPr firstRow="1" firstCol="1" bandRow="1">
                <a:tableStyleId>{5940675A-B579-460E-94D1-54222C63F5DA}</a:tableStyleId>
              </a:tblPr>
              <a:tblGrid>
                <a:gridCol w="1353820">
                  <a:extLst>
                    <a:ext uri="{9D8B030D-6E8A-4147-A177-3AD203B41FA5}">
                      <a16:colId xmlns:a16="http://schemas.microsoft.com/office/drawing/2014/main" val="450584658"/>
                    </a:ext>
                  </a:extLst>
                </a:gridCol>
                <a:gridCol w="1617980">
                  <a:extLst>
                    <a:ext uri="{9D8B030D-6E8A-4147-A177-3AD203B41FA5}">
                      <a16:colId xmlns:a16="http://schemas.microsoft.com/office/drawing/2014/main" val="898093453"/>
                    </a:ext>
                  </a:extLst>
                </a:gridCol>
                <a:gridCol w="1122680">
                  <a:extLst>
                    <a:ext uri="{9D8B030D-6E8A-4147-A177-3AD203B41FA5}">
                      <a16:colId xmlns:a16="http://schemas.microsoft.com/office/drawing/2014/main" val="334866341"/>
                    </a:ext>
                  </a:extLst>
                </a:gridCol>
              </a:tblGrid>
              <a:tr h="318104">
                <a:tc>
                  <a:txBody>
                    <a:bodyPr/>
                    <a:lstStyle/>
                    <a:p>
                      <a:pPr marL="0" marR="0" algn="ctr">
                        <a:lnSpc>
                          <a:spcPct val="107000"/>
                        </a:lnSpc>
                        <a:spcAft>
                          <a:spcPts val="800"/>
                        </a:spcAft>
                      </a:pPr>
                      <a:r>
                        <a:rPr lang="en-US" sz="1600" kern="100">
                          <a:effectLst/>
                        </a:rPr>
                        <a:t>Languages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0(non-hate)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1(hate)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718239"/>
                  </a:ext>
                </a:extLst>
              </a:tr>
              <a:tr h="318104">
                <a:tc>
                  <a:txBody>
                    <a:bodyPr/>
                    <a:lstStyle/>
                    <a:p>
                      <a:pPr marL="0" marR="0" algn="ctr">
                        <a:lnSpc>
                          <a:spcPct val="107000"/>
                        </a:lnSpc>
                        <a:spcAft>
                          <a:spcPts val="800"/>
                        </a:spcAft>
                      </a:pPr>
                      <a:r>
                        <a:rPr lang="en-US" sz="1600" kern="100">
                          <a:effectLst/>
                        </a:rPr>
                        <a:t>Nepali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1688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3351667"/>
                  </a:ext>
                </a:extLst>
              </a:tr>
              <a:tr h="318104">
                <a:tc>
                  <a:txBody>
                    <a:bodyPr/>
                    <a:lstStyle/>
                    <a:p>
                      <a:pPr marL="0" marR="0" algn="ctr">
                        <a:lnSpc>
                          <a:spcPct val="107000"/>
                        </a:lnSpc>
                        <a:spcAft>
                          <a:spcPts val="800"/>
                        </a:spcAft>
                      </a:pPr>
                      <a:r>
                        <a:rPr lang="en-US" sz="1600" kern="100">
                          <a:effectLst/>
                        </a:rPr>
                        <a:t>Marathi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208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9226981"/>
                  </a:ext>
                </a:extLst>
              </a:tr>
              <a:tr h="318104">
                <a:tc>
                  <a:txBody>
                    <a:bodyPr/>
                    <a:lstStyle/>
                    <a:p>
                      <a:pPr marL="0" marR="0" algn="ctr">
                        <a:lnSpc>
                          <a:spcPct val="107000"/>
                        </a:lnSpc>
                        <a:spcAft>
                          <a:spcPts val="800"/>
                        </a:spcAft>
                      </a:pPr>
                      <a:r>
                        <a:rPr lang="en-US" sz="1600" kern="100">
                          <a:effectLst/>
                        </a:rPr>
                        <a:t>Sanskrit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59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8717081"/>
                  </a:ext>
                </a:extLst>
              </a:tr>
              <a:tr h="318104">
                <a:tc>
                  <a:txBody>
                    <a:bodyPr/>
                    <a:lstStyle/>
                    <a:p>
                      <a:pPr marL="0" marR="0" algn="ctr">
                        <a:lnSpc>
                          <a:spcPct val="107000"/>
                        </a:lnSpc>
                        <a:spcAft>
                          <a:spcPts val="800"/>
                        </a:spcAft>
                      </a:pPr>
                      <a:r>
                        <a:rPr lang="en-US" sz="1600" kern="100">
                          <a:effectLst/>
                        </a:rPr>
                        <a:t>hindi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1600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95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266634"/>
                  </a:ext>
                </a:extLst>
              </a:tr>
            </a:tbl>
          </a:graphicData>
        </a:graphic>
      </p:graphicFrame>
      <p:graphicFrame>
        <p:nvGraphicFramePr>
          <p:cNvPr id="8" name="Table 7">
            <a:extLst>
              <a:ext uri="{FF2B5EF4-FFF2-40B4-BE49-F238E27FC236}">
                <a16:creationId xmlns:a16="http://schemas.microsoft.com/office/drawing/2014/main" id="{764D134C-187C-A7C1-1153-499D841CAB61}"/>
              </a:ext>
            </a:extLst>
          </p:cNvPr>
          <p:cNvGraphicFramePr>
            <a:graphicFrameLocks noGrp="1"/>
          </p:cNvGraphicFramePr>
          <p:nvPr>
            <p:extLst>
              <p:ext uri="{D42A27DB-BD31-4B8C-83A1-F6EECF244321}">
                <p14:modId xmlns:p14="http://schemas.microsoft.com/office/powerpoint/2010/main" val="3177042733"/>
              </p:ext>
            </p:extLst>
          </p:nvPr>
        </p:nvGraphicFramePr>
        <p:xfrm>
          <a:off x="6277408" y="3902932"/>
          <a:ext cx="3869236" cy="1393539"/>
        </p:xfrm>
        <a:graphic>
          <a:graphicData uri="http://schemas.openxmlformats.org/drawingml/2006/table">
            <a:tbl>
              <a:tblPr firstRow="1" firstCol="1" bandRow="1">
                <a:tableStyleId>{5940675A-B579-460E-94D1-54222C63F5DA}</a:tableStyleId>
              </a:tblPr>
              <a:tblGrid>
                <a:gridCol w="2797042">
                  <a:extLst>
                    <a:ext uri="{9D8B030D-6E8A-4147-A177-3AD203B41FA5}">
                      <a16:colId xmlns:a16="http://schemas.microsoft.com/office/drawing/2014/main" val="2846237293"/>
                    </a:ext>
                  </a:extLst>
                </a:gridCol>
                <a:gridCol w="1072194">
                  <a:extLst>
                    <a:ext uri="{9D8B030D-6E8A-4147-A177-3AD203B41FA5}">
                      <a16:colId xmlns:a16="http://schemas.microsoft.com/office/drawing/2014/main" val="2867401102"/>
                    </a:ext>
                  </a:extLst>
                </a:gridCol>
              </a:tblGrid>
              <a:tr h="311702">
                <a:tc>
                  <a:txBody>
                    <a:bodyPr/>
                    <a:lstStyle/>
                    <a:p>
                      <a:pPr marL="0" marR="0" algn="ctr">
                        <a:lnSpc>
                          <a:spcPct val="107000"/>
                        </a:lnSpc>
                        <a:spcAft>
                          <a:spcPts val="800"/>
                        </a:spcAft>
                      </a:pPr>
                      <a:r>
                        <a:rPr lang="en-US" sz="1600" kern="100" dirty="0">
                          <a:effectLst/>
                        </a:rPr>
                        <a:t>Tweet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Label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7082330"/>
                  </a:ext>
                </a:extLst>
              </a:tr>
              <a:tr h="720016">
                <a:tc>
                  <a:txBody>
                    <a:bodyPr/>
                    <a:lstStyle/>
                    <a:p>
                      <a:pPr marL="0" marR="0" algn="ctr">
                        <a:lnSpc>
                          <a:spcPct val="107000"/>
                        </a:lnSpc>
                        <a:spcAft>
                          <a:spcPts val="800"/>
                        </a:spcAft>
                      </a:pPr>
                      <a:r>
                        <a:rPr lang="en-US" sz="1600" kern="100" dirty="0" err="1">
                          <a:effectLst/>
                        </a:rPr>
                        <a:t>ये</a:t>
                      </a:r>
                      <a:r>
                        <a:rPr lang="en-US" sz="1600" kern="100" dirty="0">
                          <a:effectLst/>
                        </a:rPr>
                        <a:t> </a:t>
                      </a:r>
                      <a:r>
                        <a:rPr lang="en-US" sz="1600" kern="100" dirty="0" err="1">
                          <a:effectLst/>
                        </a:rPr>
                        <a:t>लोग</a:t>
                      </a:r>
                      <a:r>
                        <a:rPr lang="en-US" sz="1600" kern="100" dirty="0">
                          <a:effectLst/>
                        </a:rPr>
                        <a:t> </a:t>
                      </a:r>
                      <a:r>
                        <a:rPr lang="en-US" sz="1600" kern="100" dirty="0" err="1">
                          <a:effectLst/>
                        </a:rPr>
                        <a:t>हमारे</a:t>
                      </a:r>
                      <a:r>
                        <a:rPr lang="en-US" sz="1600" kern="100" dirty="0">
                          <a:effectLst/>
                        </a:rPr>
                        <a:t> </a:t>
                      </a:r>
                      <a:r>
                        <a:rPr lang="en-US" sz="1600" kern="100" dirty="0" err="1">
                          <a:effectLst/>
                        </a:rPr>
                        <a:t>देश</a:t>
                      </a:r>
                      <a:r>
                        <a:rPr lang="en-US" sz="1600" kern="100" dirty="0">
                          <a:effectLst/>
                        </a:rPr>
                        <a:t> </a:t>
                      </a:r>
                      <a:r>
                        <a:rPr lang="en-US" sz="1600" kern="100" dirty="0" err="1">
                          <a:effectLst/>
                        </a:rPr>
                        <a:t>के</a:t>
                      </a:r>
                      <a:r>
                        <a:rPr lang="en-US" sz="1600" kern="100" dirty="0">
                          <a:effectLst/>
                        </a:rPr>
                        <a:t> </a:t>
                      </a:r>
                      <a:r>
                        <a:rPr lang="en-US" sz="1600" kern="100" dirty="0" err="1">
                          <a:effectLst/>
                        </a:rPr>
                        <a:t>लिए</a:t>
                      </a:r>
                      <a:r>
                        <a:rPr lang="en-US" sz="1600" kern="100" dirty="0">
                          <a:effectLst/>
                        </a:rPr>
                        <a:t> </a:t>
                      </a:r>
                      <a:r>
                        <a:rPr lang="en-US" sz="1600" kern="100" dirty="0" err="1">
                          <a:effectLst/>
                        </a:rPr>
                        <a:t>खतरा</a:t>
                      </a:r>
                      <a:r>
                        <a:rPr lang="en-US" sz="1600" kern="100" dirty="0">
                          <a:effectLst/>
                        </a:rPr>
                        <a:t> </a:t>
                      </a:r>
                      <a:r>
                        <a:rPr lang="en-US" sz="1600" kern="100" dirty="0" err="1">
                          <a:effectLst/>
                        </a:rPr>
                        <a:t>हैं</a:t>
                      </a:r>
                      <a:r>
                        <a:rPr lang="en-US" sz="1600" kern="100" dirty="0">
                          <a:effectLst/>
                        </a:rPr>
                        <a:t>, </a:t>
                      </a:r>
                      <a:r>
                        <a:rPr lang="en-US" sz="1600" kern="100" dirty="0" err="1">
                          <a:effectLst/>
                        </a:rPr>
                        <a:t>इन्हें</a:t>
                      </a:r>
                      <a:r>
                        <a:rPr lang="en-US" sz="1600" kern="100" dirty="0">
                          <a:effectLst/>
                        </a:rPr>
                        <a:t> </a:t>
                      </a:r>
                      <a:r>
                        <a:rPr lang="en-US" sz="1600" kern="100" dirty="0" err="1">
                          <a:effectLst/>
                        </a:rPr>
                        <a:t>यहाँ</a:t>
                      </a:r>
                      <a:r>
                        <a:rPr lang="en-US" sz="1600" kern="100" dirty="0">
                          <a:effectLst/>
                        </a:rPr>
                        <a:t> </a:t>
                      </a:r>
                      <a:r>
                        <a:rPr lang="en-US" sz="1600" kern="100" dirty="0" err="1">
                          <a:effectLst/>
                        </a:rPr>
                        <a:t>से</a:t>
                      </a:r>
                      <a:r>
                        <a:rPr lang="en-US" sz="1600" kern="100" dirty="0">
                          <a:effectLst/>
                        </a:rPr>
                        <a:t> </a:t>
                      </a:r>
                      <a:r>
                        <a:rPr lang="en-US" sz="1600" kern="100" dirty="0" err="1">
                          <a:effectLst/>
                        </a:rPr>
                        <a:t>निकाल</a:t>
                      </a:r>
                      <a:r>
                        <a:rPr lang="en-US" sz="1600" kern="100" dirty="0">
                          <a:effectLst/>
                        </a:rPr>
                        <a:t> </a:t>
                      </a:r>
                      <a:r>
                        <a:rPr lang="en-US" sz="1600" kern="100" dirty="0" err="1">
                          <a:effectLst/>
                        </a:rPr>
                        <a:t>देना</a:t>
                      </a:r>
                      <a:r>
                        <a:rPr lang="en-US" sz="1600" kern="100" dirty="0">
                          <a:effectLst/>
                        </a:rPr>
                        <a:t> </a:t>
                      </a:r>
                      <a:r>
                        <a:rPr lang="en-US" sz="1600" kern="100" dirty="0" err="1">
                          <a:effectLst/>
                        </a:rPr>
                        <a:t>चाहिए</a:t>
                      </a:r>
                      <a:r>
                        <a:rPr lang="en-US" sz="1600" kern="100" dirty="0">
                          <a:effectLst/>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532177"/>
                  </a:ext>
                </a:extLst>
              </a:tr>
              <a:tr h="312280">
                <a:tc>
                  <a:txBody>
                    <a:bodyPr/>
                    <a:lstStyle/>
                    <a:p>
                      <a:pPr marL="0" marR="0" algn="ctr">
                        <a:lnSpc>
                          <a:spcPct val="107000"/>
                        </a:lnSpc>
                        <a:spcAft>
                          <a:spcPts val="800"/>
                        </a:spcAft>
                      </a:pPr>
                      <a:r>
                        <a:rPr lang="en-US" sz="1600" kern="100">
                          <a:effectLst/>
                        </a:rPr>
                        <a:t>क्या आप अंग्रेज़ी बोलते हैं?</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847849"/>
                  </a:ext>
                </a:extLst>
              </a:tr>
            </a:tbl>
          </a:graphicData>
        </a:graphic>
      </p:graphicFrame>
      <p:sp>
        <p:nvSpPr>
          <p:cNvPr id="10" name="TextBox 9">
            <a:extLst>
              <a:ext uri="{FF2B5EF4-FFF2-40B4-BE49-F238E27FC236}">
                <a16:creationId xmlns:a16="http://schemas.microsoft.com/office/drawing/2014/main" id="{F24D45BE-A6D4-6817-F6FC-D9BB5205CE37}"/>
              </a:ext>
            </a:extLst>
          </p:cNvPr>
          <p:cNvSpPr txBox="1"/>
          <p:nvPr/>
        </p:nvSpPr>
        <p:spPr>
          <a:xfrm>
            <a:off x="237898" y="965816"/>
            <a:ext cx="3931920" cy="374077"/>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 distribution for Subtask B</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11B4A50-F290-53EB-6C0A-8921315BDC5E}"/>
              </a:ext>
            </a:extLst>
          </p:cNvPr>
          <p:cNvSpPr txBox="1"/>
          <p:nvPr/>
        </p:nvSpPr>
        <p:spPr>
          <a:xfrm>
            <a:off x="4216766" y="965816"/>
            <a:ext cx="3972560" cy="385159"/>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labels in training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45A7C41F-7540-91BD-A7B3-7129EBE464A2}"/>
              </a:ext>
            </a:extLst>
          </p:cNvPr>
          <p:cNvSpPr txBox="1"/>
          <p:nvPr/>
        </p:nvSpPr>
        <p:spPr>
          <a:xfrm>
            <a:off x="8347667" y="946574"/>
            <a:ext cx="3597955" cy="385159"/>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labels in dev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4045126-29F4-163D-74DB-C64C7699DE4D}"/>
              </a:ext>
            </a:extLst>
          </p:cNvPr>
          <p:cNvSpPr txBox="1"/>
          <p:nvPr/>
        </p:nvSpPr>
        <p:spPr>
          <a:xfrm>
            <a:off x="812800" y="3429000"/>
            <a:ext cx="3702824" cy="385159"/>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labels in test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7EF2FD66-FC8E-1A86-5FD0-3985103F3B73}"/>
              </a:ext>
            </a:extLst>
          </p:cNvPr>
          <p:cNvSpPr txBox="1"/>
          <p:nvPr/>
        </p:nvSpPr>
        <p:spPr>
          <a:xfrm>
            <a:off x="6277408" y="3471853"/>
            <a:ext cx="4085636"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rPr>
              <a:t>Examples sentences on hate and non-hate</a:t>
            </a:r>
            <a:endParaRPr lang="en-US" dirty="0"/>
          </a:p>
        </p:txBody>
      </p:sp>
    </p:spTree>
    <p:extLst>
      <p:ext uri="{BB962C8B-B14F-4D97-AF65-F5344CB8AC3E}">
        <p14:creationId xmlns:p14="http://schemas.microsoft.com/office/powerpoint/2010/main" val="340776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B7FF-91DE-85A8-DD7A-E486DBBFBB31}"/>
              </a:ext>
            </a:extLst>
          </p:cNvPr>
          <p:cNvSpPr>
            <a:spLocks noGrp="1"/>
          </p:cNvSpPr>
          <p:nvPr>
            <p:ph type="title"/>
          </p:nvPr>
        </p:nvSpPr>
        <p:spPr/>
        <p:txBody>
          <a:bodyPr/>
          <a:lstStyle/>
          <a:p>
            <a:r>
              <a:rPr lang="en-US" dirty="0"/>
              <a:t>Dataset distribution-Subtask-C</a:t>
            </a:r>
          </a:p>
        </p:txBody>
      </p:sp>
      <p:sp>
        <p:nvSpPr>
          <p:cNvPr id="5" name="TextBox 4">
            <a:extLst>
              <a:ext uri="{FF2B5EF4-FFF2-40B4-BE49-F238E27FC236}">
                <a16:creationId xmlns:a16="http://schemas.microsoft.com/office/drawing/2014/main" id="{42AA939F-5195-5AA4-6CD3-5FAC2E570D09}"/>
              </a:ext>
            </a:extLst>
          </p:cNvPr>
          <p:cNvSpPr txBox="1"/>
          <p:nvPr/>
        </p:nvSpPr>
        <p:spPr>
          <a:xfrm>
            <a:off x="233680" y="1067722"/>
            <a:ext cx="394208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Dataset distribution for Subtask 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D7B3B9B-9804-B033-3FEE-45206CE33176}"/>
              </a:ext>
            </a:extLst>
          </p:cNvPr>
          <p:cNvGraphicFramePr>
            <a:graphicFrameLocks noGrp="1"/>
          </p:cNvGraphicFramePr>
          <p:nvPr>
            <p:extLst>
              <p:ext uri="{D42A27DB-BD31-4B8C-83A1-F6EECF244321}">
                <p14:modId xmlns:p14="http://schemas.microsoft.com/office/powerpoint/2010/main" val="582457268"/>
              </p:ext>
            </p:extLst>
          </p:nvPr>
        </p:nvGraphicFramePr>
        <p:xfrm>
          <a:off x="233680" y="1540691"/>
          <a:ext cx="4593045" cy="2040709"/>
        </p:xfrm>
        <a:graphic>
          <a:graphicData uri="http://schemas.openxmlformats.org/drawingml/2006/table">
            <a:tbl>
              <a:tblPr firstRow="1" firstCol="1" bandRow="1">
                <a:tableStyleId>{5940675A-B579-460E-94D1-54222C63F5DA}</a:tableStyleId>
              </a:tblPr>
              <a:tblGrid>
                <a:gridCol w="1838960">
                  <a:extLst>
                    <a:ext uri="{9D8B030D-6E8A-4147-A177-3AD203B41FA5}">
                      <a16:colId xmlns:a16="http://schemas.microsoft.com/office/drawing/2014/main" val="3946555407"/>
                    </a:ext>
                  </a:extLst>
                </a:gridCol>
                <a:gridCol w="870467">
                  <a:extLst>
                    <a:ext uri="{9D8B030D-6E8A-4147-A177-3AD203B41FA5}">
                      <a16:colId xmlns:a16="http://schemas.microsoft.com/office/drawing/2014/main" val="180629481"/>
                    </a:ext>
                  </a:extLst>
                </a:gridCol>
                <a:gridCol w="868733">
                  <a:extLst>
                    <a:ext uri="{9D8B030D-6E8A-4147-A177-3AD203B41FA5}">
                      <a16:colId xmlns:a16="http://schemas.microsoft.com/office/drawing/2014/main" val="96994667"/>
                    </a:ext>
                  </a:extLst>
                </a:gridCol>
                <a:gridCol w="1014885">
                  <a:extLst>
                    <a:ext uri="{9D8B030D-6E8A-4147-A177-3AD203B41FA5}">
                      <a16:colId xmlns:a16="http://schemas.microsoft.com/office/drawing/2014/main" val="3667182841"/>
                    </a:ext>
                  </a:extLst>
                </a:gridCol>
              </a:tblGrid>
              <a:tr h="334292">
                <a:tc>
                  <a:txBody>
                    <a:bodyPr/>
                    <a:lstStyle/>
                    <a:p>
                      <a:pPr marL="0" marR="0" algn="ctr">
                        <a:lnSpc>
                          <a:spcPct val="107000"/>
                        </a:lnSpc>
                        <a:spcAft>
                          <a:spcPts val="800"/>
                        </a:spcAft>
                      </a:pPr>
                      <a:r>
                        <a:rPr lang="en-US" sz="1600" kern="100">
                          <a:effectLst/>
                        </a:rPr>
                        <a:t>Labels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Train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Dev</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527348"/>
                  </a:ext>
                </a:extLst>
              </a:tr>
              <a:tr h="334913">
                <a:tc>
                  <a:txBody>
                    <a:bodyPr/>
                    <a:lstStyle/>
                    <a:p>
                      <a:pPr marL="0" marR="0" algn="ctr">
                        <a:lnSpc>
                          <a:spcPct val="107000"/>
                        </a:lnSpc>
                        <a:spcAft>
                          <a:spcPts val="800"/>
                        </a:spcAft>
                      </a:pPr>
                      <a:r>
                        <a:rPr lang="en-US" sz="1600" kern="100">
                          <a:effectLst/>
                        </a:rPr>
                        <a:t>0(individual)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1072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230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719900"/>
                  </a:ext>
                </a:extLst>
              </a:tr>
              <a:tr h="685752">
                <a:tc>
                  <a:txBody>
                    <a:bodyPr/>
                    <a:lstStyle/>
                    <a:p>
                      <a:pPr marL="0" marR="0" algn="ctr">
                        <a:lnSpc>
                          <a:spcPct val="107000"/>
                        </a:lnSpc>
                        <a:spcAft>
                          <a:spcPts val="800"/>
                        </a:spcAft>
                      </a:pPr>
                      <a:r>
                        <a:rPr lang="en-US" sz="1600" kern="100">
                          <a:effectLst/>
                        </a:rPr>
                        <a:t>1(organization)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849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4925203"/>
                  </a:ext>
                </a:extLst>
              </a:tr>
              <a:tr h="685752">
                <a:tc>
                  <a:txBody>
                    <a:bodyPr/>
                    <a:lstStyle/>
                    <a:p>
                      <a:pPr marL="0" marR="0" algn="ctr">
                        <a:lnSpc>
                          <a:spcPct val="107000"/>
                        </a:lnSpc>
                        <a:spcAft>
                          <a:spcPts val="800"/>
                        </a:spcAft>
                      </a:pPr>
                      <a:r>
                        <a:rPr lang="en-US" sz="1600" kern="100">
                          <a:effectLst/>
                        </a:rPr>
                        <a:t>2(community)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283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61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540356"/>
                  </a:ext>
                </a:extLst>
              </a:tr>
            </a:tbl>
          </a:graphicData>
        </a:graphic>
      </p:graphicFrame>
      <p:graphicFrame>
        <p:nvGraphicFramePr>
          <p:cNvPr id="7" name="Table 6">
            <a:extLst>
              <a:ext uri="{FF2B5EF4-FFF2-40B4-BE49-F238E27FC236}">
                <a16:creationId xmlns:a16="http://schemas.microsoft.com/office/drawing/2014/main" id="{8F4DED3E-1FC0-8250-2756-0FF33B89BEB7}"/>
              </a:ext>
            </a:extLst>
          </p:cNvPr>
          <p:cNvGraphicFramePr>
            <a:graphicFrameLocks noGrp="1"/>
          </p:cNvGraphicFramePr>
          <p:nvPr>
            <p:extLst>
              <p:ext uri="{D42A27DB-BD31-4B8C-83A1-F6EECF244321}">
                <p14:modId xmlns:p14="http://schemas.microsoft.com/office/powerpoint/2010/main" val="4115925215"/>
              </p:ext>
            </p:extLst>
          </p:nvPr>
        </p:nvGraphicFramePr>
        <p:xfrm>
          <a:off x="6553200" y="1681791"/>
          <a:ext cx="3820160" cy="1770097"/>
        </p:xfrm>
        <a:graphic>
          <a:graphicData uri="http://schemas.openxmlformats.org/drawingml/2006/table">
            <a:tbl>
              <a:tblPr firstRow="1" firstCol="1" bandRow="1">
                <a:tableStyleId>{5940675A-B579-460E-94D1-54222C63F5DA}</a:tableStyleId>
              </a:tblPr>
              <a:tblGrid>
                <a:gridCol w="2956560">
                  <a:extLst>
                    <a:ext uri="{9D8B030D-6E8A-4147-A177-3AD203B41FA5}">
                      <a16:colId xmlns:a16="http://schemas.microsoft.com/office/drawing/2014/main" val="1730916465"/>
                    </a:ext>
                  </a:extLst>
                </a:gridCol>
                <a:gridCol w="863600">
                  <a:extLst>
                    <a:ext uri="{9D8B030D-6E8A-4147-A177-3AD203B41FA5}">
                      <a16:colId xmlns:a16="http://schemas.microsoft.com/office/drawing/2014/main" val="342080772"/>
                    </a:ext>
                  </a:extLst>
                </a:gridCol>
              </a:tblGrid>
              <a:tr h="311368">
                <a:tc>
                  <a:txBody>
                    <a:bodyPr/>
                    <a:lstStyle/>
                    <a:p>
                      <a:pPr marL="0" marR="0" algn="ctr">
                        <a:lnSpc>
                          <a:spcPct val="107000"/>
                        </a:lnSpc>
                        <a:spcAft>
                          <a:spcPts val="800"/>
                        </a:spcAft>
                      </a:pPr>
                      <a:r>
                        <a:rPr lang="en-US" sz="1600" kern="100">
                          <a:effectLst/>
                        </a:rPr>
                        <a:t>Tweet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Label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7165380"/>
                  </a:ext>
                </a:extLst>
              </a:tr>
              <a:tr h="414761">
                <a:tc>
                  <a:txBody>
                    <a:bodyPr/>
                    <a:lstStyle/>
                    <a:p>
                      <a:pPr marL="0" marR="0" algn="ctr">
                        <a:lnSpc>
                          <a:spcPct val="107000"/>
                        </a:lnSpc>
                        <a:spcAft>
                          <a:spcPts val="800"/>
                        </a:spcAft>
                      </a:pPr>
                      <a:r>
                        <a:rPr lang="en-US" sz="1600" kern="100">
                          <a:effectLst/>
                        </a:rPr>
                        <a:t>मोहल्ला क्लिनिक क्लोज हैं, ठेके खुल रहे रोज है</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7886681"/>
                  </a:ext>
                </a:extLst>
              </a:tr>
              <a:tr h="311947">
                <a:tc>
                  <a:txBody>
                    <a:bodyPr/>
                    <a:lstStyle/>
                    <a:p>
                      <a:pPr marL="0" marR="0" algn="ctr">
                        <a:lnSpc>
                          <a:spcPct val="107000"/>
                        </a:lnSpc>
                        <a:spcAft>
                          <a:spcPts val="800"/>
                        </a:spcAft>
                      </a:pPr>
                      <a:r>
                        <a:rPr lang="en-US" sz="1600" kern="100">
                          <a:effectLst/>
                        </a:rPr>
                        <a:t>क्या आप अंग्रेज़ी बोलते हैं?</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919820"/>
                  </a:ext>
                </a:extLst>
              </a:tr>
              <a:tr h="638147">
                <a:tc>
                  <a:txBody>
                    <a:bodyPr/>
                    <a:lstStyle/>
                    <a:p>
                      <a:pPr marL="0" marR="0" algn="ctr">
                        <a:lnSpc>
                          <a:spcPct val="107000"/>
                        </a:lnSpc>
                        <a:spcAft>
                          <a:spcPts val="800"/>
                        </a:spcAft>
                      </a:pPr>
                      <a:r>
                        <a:rPr lang="en-US" sz="1600" kern="100">
                          <a:effectLst/>
                        </a:rPr>
                        <a:t>ये लोग हमारे देश के लिए खतरा हैं, इन्हें यहाँ से निकाल देना चाहिए।</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125259"/>
                  </a:ext>
                </a:extLst>
              </a:tr>
            </a:tbl>
          </a:graphicData>
        </a:graphic>
      </p:graphicFrame>
      <p:sp>
        <p:nvSpPr>
          <p:cNvPr id="9" name="TextBox 8">
            <a:extLst>
              <a:ext uri="{FF2B5EF4-FFF2-40B4-BE49-F238E27FC236}">
                <a16:creationId xmlns:a16="http://schemas.microsoft.com/office/drawing/2014/main" id="{23E176C8-9712-E799-72B9-2041E02A9266}"/>
              </a:ext>
            </a:extLst>
          </p:cNvPr>
          <p:cNvSpPr txBox="1"/>
          <p:nvPr/>
        </p:nvSpPr>
        <p:spPr>
          <a:xfrm>
            <a:off x="6964680" y="1067722"/>
            <a:ext cx="372872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Examples sentences for label 0,1,2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278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8-2454-E372-ADCD-3894A839C7C4}"/>
              </a:ext>
            </a:extLst>
          </p:cNvPr>
          <p:cNvSpPr>
            <a:spLocks noGrp="1"/>
          </p:cNvSpPr>
          <p:nvPr>
            <p:ph type="title"/>
          </p:nvPr>
        </p:nvSpPr>
        <p:spPr/>
        <p:txBody>
          <a:bodyPr/>
          <a:lstStyle/>
          <a:p>
            <a:r>
              <a:rPr lang="en-US" dirty="0"/>
              <a:t>Results and Discussion: Subtask-A</a:t>
            </a:r>
          </a:p>
        </p:txBody>
      </p:sp>
      <p:sp>
        <p:nvSpPr>
          <p:cNvPr id="9" name="TextBox 8">
            <a:extLst>
              <a:ext uri="{FF2B5EF4-FFF2-40B4-BE49-F238E27FC236}">
                <a16:creationId xmlns:a16="http://schemas.microsoft.com/office/drawing/2014/main" id="{E767A40D-A34D-50CC-1A91-6069359B597B}"/>
              </a:ext>
            </a:extLst>
          </p:cNvPr>
          <p:cNvSpPr txBox="1"/>
          <p:nvPr/>
        </p:nvSpPr>
        <p:spPr>
          <a:xfrm>
            <a:off x="233680" y="992582"/>
            <a:ext cx="4439920" cy="463397"/>
          </a:xfrm>
          <a:prstGeom prst="rect">
            <a:avLst/>
          </a:prstGeom>
          <a:noFill/>
        </p:spPr>
        <p:txBody>
          <a:bodyPr wrap="square">
            <a:spAutoFit/>
          </a:bodyPr>
          <a:lstStyle/>
          <a:p>
            <a:pPr marL="0" marR="0" algn="ct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 for Subtask A on dev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EC5EC750-71E4-E7FC-2089-0F862F7DF563}"/>
              </a:ext>
            </a:extLst>
          </p:cNvPr>
          <p:cNvGraphicFramePr>
            <a:graphicFrameLocks noGrp="1"/>
          </p:cNvGraphicFramePr>
          <p:nvPr>
            <p:extLst>
              <p:ext uri="{D42A27DB-BD31-4B8C-83A1-F6EECF244321}">
                <p14:modId xmlns:p14="http://schemas.microsoft.com/office/powerpoint/2010/main" val="534229954"/>
              </p:ext>
            </p:extLst>
          </p:nvPr>
        </p:nvGraphicFramePr>
        <p:xfrm>
          <a:off x="191278" y="1455979"/>
          <a:ext cx="4624562" cy="1429460"/>
        </p:xfrm>
        <a:graphic>
          <a:graphicData uri="http://schemas.openxmlformats.org/drawingml/2006/table">
            <a:tbl>
              <a:tblPr firstRow="1" firstCol="1" bandRow="1">
                <a:tableStyleId>{5940675A-B579-460E-94D1-54222C63F5DA}</a:tableStyleId>
              </a:tblPr>
              <a:tblGrid>
                <a:gridCol w="1242060">
                  <a:extLst>
                    <a:ext uri="{9D8B030D-6E8A-4147-A177-3AD203B41FA5}">
                      <a16:colId xmlns:a16="http://schemas.microsoft.com/office/drawing/2014/main" val="2004217941"/>
                    </a:ext>
                  </a:extLst>
                </a:gridCol>
                <a:gridCol w="1242796">
                  <a:extLst>
                    <a:ext uri="{9D8B030D-6E8A-4147-A177-3AD203B41FA5}">
                      <a16:colId xmlns:a16="http://schemas.microsoft.com/office/drawing/2014/main" val="4261192578"/>
                    </a:ext>
                  </a:extLst>
                </a:gridCol>
                <a:gridCol w="954385">
                  <a:extLst>
                    <a:ext uri="{9D8B030D-6E8A-4147-A177-3AD203B41FA5}">
                      <a16:colId xmlns:a16="http://schemas.microsoft.com/office/drawing/2014/main" val="3136431087"/>
                    </a:ext>
                  </a:extLst>
                </a:gridCol>
                <a:gridCol w="1185321">
                  <a:extLst>
                    <a:ext uri="{9D8B030D-6E8A-4147-A177-3AD203B41FA5}">
                      <a16:colId xmlns:a16="http://schemas.microsoft.com/office/drawing/2014/main" val="883768539"/>
                    </a:ext>
                  </a:extLst>
                </a:gridCol>
              </a:tblGrid>
              <a:tr h="401947">
                <a:tc>
                  <a:txBody>
                    <a:bodyPr/>
                    <a:lstStyle/>
                    <a:p>
                      <a:pPr marL="0" marR="0">
                        <a:lnSpc>
                          <a:spcPct val="107000"/>
                        </a:lnSpc>
                        <a:spcAft>
                          <a:spcPts val="800"/>
                        </a:spcAft>
                      </a:pPr>
                      <a:r>
                        <a:rPr lang="en-US" sz="1600" b="1" kern="100" dirty="0">
                          <a:effectLst/>
                        </a:rPr>
                        <a:t>Models</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F1-Score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Recall</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Precision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753249"/>
                  </a:ext>
                </a:extLst>
              </a:tr>
              <a:tr h="330112">
                <a:tc>
                  <a:txBody>
                    <a:bodyPr/>
                    <a:lstStyle/>
                    <a:p>
                      <a:pPr marL="0" marR="0">
                        <a:lnSpc>
                          <a:spcPct val="107000"/>
                        </a:lnSpc>
                        <a:spcAft>
                          <a:spcPts val="800"/>
                        </a:spcAft>
                      </a:pPr>
                      <a:r>
                        <a:rPr lang="en-US" sz="1600" kern="100" dirty="0">
                          <a:effectLst/>
                        </a:rPr>
                        <a:t>fastText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0.6258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0.6769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0.8013</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6758195"/>
                  </a:ext>
                </a:extLst>
              </a:tr>
              <a:tr h="330112">
                <a:tc>
                  <a:txBody>
                    <a:bodyPr/>
                    <a:lstStyle/>
                    <a:p>
                      <a:pPr marL="0" marR="0">
                        <a:lnSpc>
                          <a:spcPct val="107000"/>
                        </a:lnSpc>
                        <a:spcAft>
                          <a:spcPts val="800"/>
                        </a:spcAft>
                      </a:pPr>
                      <a:r>
                        <a:rPr lang="en-US" sz="1600" kern="100">
                          <a:effectLst/>
                        </a:rPr>
                        <a:t>langID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0.3872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0.5165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0.3745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8286396"/>
                  </a:ext>
                </a:extLst>
              </a:tr>
              <a:tr h="367289">
                <a:tc>
                  <a:txBody>
                    <a:bodyPr/>
                    <a:lstStyle/>
                    <a:p>
                      <a:pPr marL="0" marR="0">
                        <a:lnSpc>
                          <a:spcPct val="107000"/>
                        </a:lnSpc>
                        <a:spcAft>
                          <a:spcPts val="800"/>
                        </a:spcAft>
                      </a:pPr>
                      <a:r>
                        <a:rPr lang="en-US" sz="1600" kern="100">
                          <a:effectLst/>
                        </a:rPr>
                        <a:t>langDetect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0.6250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0.6765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dirty="0">
                          <a:effectLst/>
                        </a:rPr>
                        <a:t>0.7676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3843902"/>
                  </a:ext>
                </a:extLst>
              </a:tr>
            </a:tbl>
          </a:graphicData>
        </a:graphic>
      </p:graphicFrame>
      <p:sp>
        <p:nvSpPr>
          <p:cNvPr id="13" name="TextBox 12">
            <a:extLst>
              <a:ext uri="{FF2B5EF4-FFF2-40B4-BE49-F238E27FC236}">
                <a16:creationId xmlns:a16="http://schemas.microsoft.com/office/drawing/2014/main" id="{6AF370D4-6E34-7737-B921-08FD83E0AD5B}"/>
              </a:ext>
            </a:extLst>
          </p:cNvPr>
          <p:cNvSpPr txBox="1"/>
          <p:nvPr/>
        </p:nvSpPr>
        <p:spPr>
          <a:xfrm>
            <a:off x="6553200" y="992582"/>
            <a:ext cx="447040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 for Subtask A on test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F1E3F4F9-420F-1604-20D8-80017FB44BB9}"/>
              </a:ext>
            </a:extLst>
          </p:cNvPr>
          <p:cNvGraphicFramePr>
            <a:graphicFrameLocks noGrp="1"/>
          </p:cNvGraphicFramePr>
          <p:nvPr>
            <p:extLst>
              <p:ext uri="{D42A27DB-BD31-4B8C-83A1-F6EECF244321}">
                <p14:modId xmlns:p14="http://schemas.microsoft.com/office/powerpoint/2010/main" val="1078129973"/>
              </p:ext>
            </p:extLst>
          </p:nvPr>
        </p:nvGraphicFramePr>
        <p:xfrm>
          <a:off x="6573521" y="1457234"/>
          <a:ext cx="4856479" cy="1429458"/>
        </p:xfrm>
        <a:graphic>
          <a:graphicData uri="http://schemas.openxmlformats.org/drawingml/2006/table">
            <a:tbl>
              <a:tblPr firstRow="1" firstCol="1" bandRow="1">
                <a:tableStyleId>{5940675A-B579-460E-94D1-54222C63F5DA}</a:tableStyleId>
              </a:tblPr>
              <a:tblGrid>
                <a:gridCol w="1462891">
                  <a:extLst>
                    <a:ext uri="{9D8B030D-6E8A-4147-A177-3AD203B41FA5}">
                      <a16:colId xmlns:a16="http://schemas.microsoft.com/office/drawing/2014/main" val="746896601"/>
                    </a:ext>
                  </a:extLst>
                </a:gridCol>
                <a:gridCol w="1088859">
                  <a:extLst>
                    <a:ext uri="{9D8B030D-6E8A-4147-A177-3AD203B41FA5}">
                      <a16:colId xmlns:a16="http://schemas.microsoft.com/office/drawing/2014/main" val="482830471"/>
                    </a:ext>
                  </a:extLst>
                </a:gridCol>
                <a:gridCol w="1078399">
                  <a:extLst>
                    <a:ext uri="{9D8B030D-6E8A-4147-A177-3AD203B41FA5}">
                      <a16:colId xmlns:a16="http://schemas.microsoft.com/office/drawing/2014/main" val="1740166318"/>
                    </a:ext>
                  </a:extLst>
                </a:gridCol>
                <a:gridCol w="1226330">
                  <a:extLst>
                    <a:ext uri="{9D8B030D-6E8A-4147-A177-3AD203B41FA5}">
                      <a16:colId xmlns:a16="http://schemas.microsoft.com/office/drawing/2014/main" val="1609131244"/>
                    </a:ext>
                  </a:extLst>
                </a:gridCol>
              </a:tblGrid>
              <a:tr h="387996">
                <a:tc>
                  <a:txBody>
                    <a:bodyPr/>
                    <a:lstStyle/>
                    <a:p>
                      <a:pPr marL="0" marR="0" algn="l">
                        <a:lnSpc>
                          <a:spcPct val="107000"/>
                        </a:lnSpc>
                        <a:spcAft>
                          <a:spcPts val="800"/>
                        </a:spcAft>
                      </a:pPr>
                      <a:r>
                        <a:rPr lang="en-US" sz="1600" b="1" kern="100" dirty="0">
                          <a:effectLst/>
                        </a:rPr>
                        <a:t>Models</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F1-Score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Recall</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Precision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2001415"/>
                  </a:ext>
                </a:extLst>
              </a:tr>
              <a:tr h="347154">
                <a:tc>
                  <a:txBody>
                    <a:bodyPr/>
                    <a:lstStyle/>
                    <a:p>
                      <a:pPr marL="0" marR="0" algn="l">
                        <a:lnSpc>
                          <a:spcPct val="107000"/>
                        </a:lnSpc>
                        <a:spcAft>
                          <a:spcPts val="800"/>
                        </a:spcAft>
                      </a:pPr>
                      <a:r>
                        <a:rPr lang="en-US" sz="1600" kern="100">
                          <a:effectLst/>
                        </a:rPr>
                        <a:t>fastText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0.6258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0.6769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0.7997</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538939"/>
                  </a:ext>
                </a:extLst>
              </a:tr>
              <a:tr h="347154">
                <a:tc>
                  <a:txBody>
                    <a:bodyPr/>
                    <a:lstStyle/>
                    <a:p>
                      <a:pPr marL="0" marR="0" algn="l">
                        <a:lnSpc>
                          <a:spcPct val="107000"/>
                        </a:lnSpc>
                        <a:spcAft>
                          <a:spcPts val="800"/>
                        </a:spcAft>
                      </a:pPr>
                      <a:r>
                        <a:rPr lang="en-US" sz="1600" kern="100">
                          <a:effectLst/>
                        </a:rPr>
                        <a:t>langID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0.3872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0.5165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0.3745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373131"/>
                  </a:ext>
                </a:extLst>
              </a:tr>
              <a:tr h="347154">
                <a:tc>
                  <a:txBody>
                    <a:bodyPr/>
                    <a:lstStyle/>
                    <a:p>
                      <a:pPr marL="0" marR="0" algn="l">
                        <a:lnSpc>
                          <a:spcPct val="107000"/>
                        </a:lnSpc>
                        <a:spcAft>
                          <a:spcPts val="800"/>
                        </a:spcAft>
                      </a:pPr>
                      <a:r>
                        <a:rPr lang="en-US" sz="1600" kern="100">
                          <a:effectLst/>
                        </a:rPr>
                        <a:t>langDetect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0.6250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0.6765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dirty="0">
                          <a:effectLst/>
                        </a:rPr>
                        <a:t>0.7976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162123"/>
                  </a:ext>
                </a:extLst>
              </a:tr>
            </a:tbl>
          </a:graphicData>
        </a:graphic>
      </p:graphicFrame>
      <p:sp>
        <p:nvSpPr>
          <p:cNvPr id="18" name="TextBox 17">
            <a:extLst>
              <a:ext uri="{FF2B5EF4-FFF2-40B4-BE49-F238E27FC236}">
                <a16:creationId xmlns:a16="http://schemas.microsoft.com/office/drawing/2014/main" id="{64C151A1-F419-B7AB-CF2D-0F33D70907EA}"/>
              </a:ext>
            </a:extLst>
          </p:cNvPr>
          <p:cNvSpPr txBox="1"/>
          <p:nvPr/>
        </p:nvSpPr>
        <p:spPr>
          <a:xfrm>
            <a:off x="0" y="3110136"/>
            <a:ext cx="562864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Classification report of fastText on testing and dev dataset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6E675D84-5DF2-D295-9AEC-DC03FC74D454}"/>
              </a:ext>
            </a:extLst>
          </p:cNvPr>
          <p:cNvGraphicFramePr>
            <a:graphicFrameLocks noGrp="1"/>
          </p:cNvGraphicFramePr>
          <p:nvPr>
            <p:extLst>
              <p:ext uri="{D42A27DB-BD31-4B8C-83A1-F6EECF244321}">
                <p14:modId xmlns:p14="http://schemas.microsoft.com/office/powerpoint/2010/main" val="1741551324"/>
              </p:ext>
            </p:extLst>
          </p:nvPr>
        </p:nvGraphicFramePr>
        <p:xfrm>
          <a:off x="191279" y="3484213"/>
          <a:ext cx="5701522" cy="2413575"/>
        </p:xfrm>
        <a:graphic>
          <a:graphicData uri="http://schemas.openxmlformats.org/drawingml/2006/table">
            <a:tbl>
              <a:tblPr firstRow="1" firstCol="1" bandRow="1">
                <a:tableStyleId>{5940675A-B579-460E-94D1-54222C63F5DA}</a:tableStyleId>
              </a:tblPr>
              <a:tblGrid>
                <a:gridCol w="1396717">
                  <a:extLst>
                    <a:ext uri="{9D8B030D-6E8A-4147-A177-3AD203B41FA5}">
                      <a16:colId xmlns:a16="http://schemas.microsoft.com/office/drawing/2014/main" val="2649632802"/>
                    </a:ext>
                  </a:extLst>
                </a:gridCol>
                <a:gridCol w="1204372">
                  <a:extLst>
                    <a:ext uri="{9D8B030D-6E8A-4147-A177-3AD203B41FA5}">
                      <a16:colId xmlns:a16="http://schemas.microsoft.com/office/drawing/2014/main" val="1791882890"/>
                    </a:ext>
                  </a:extLst>
                </a:gridCol>
                <a:gridCol w="790307">
                  <a:extLst>
                    <a:ext uri="{9D8B030D-6E8A-4147-A177-3AD203B41FA5}">
                      <a16:colId xmlns:a16="http://schemas.microsoft.com/office/drawing/2014/main" val="260659563"/>
                    </a:ext>
                  </a:extLst>
                </a:gridCol>
                <a:gridCol w="1057795">
                  <a:extLst>
                    <a:ext uri="{9D8B030D-6E8A-4147-A177-3AD203B41FA5}">
                      <a16:colId xmlns:a16="http://schemas.microsoft.com/office/drawing/2014/main" val="1024663002"/>
                    </a:ext>
                  </a:extLst>
                </a:gridCol>
                <a:gridCol w="1252331">
                  <a:extLst>
                    <a:ext uri="{9D8B030D-6E8A-4147-A177-3AD203B41FA5}">
                      <a16:colId xmlns:a16="http://schemas.microsoft.com/office/drawing/2014/main" val="1130644120"/>
                    </a:ext>
                  </a:extLst>
                </a:gridCol>
              </a:tblGrid>
              <a:tr h="208543">
                <a:tc>
                  <a:txBody>
                    <a:bodyPr/>
                    <a:lstStyle/>
                    <a:p>
                      <a:pPr marL="0" marR="0" algn="l">
                        <a:lnSpc>
                          <a:spcPct val="107000"/>
                        </a:lnSpc>
                        <a:spcAft>
                          <a:spcPts val="800"/>
                        </a:spcAft>
                      </a:pPr>
                      <a:r>
                        <a:rPr lang="en-US" sz="1400" b="1" kern="100" dirty="0">
                          <a:effectLst/>
                        </a:rPr>
                        <a:t>Labels</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Precision</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Recall</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F1-Score</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Support</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779366"/>
                  </a:ext>
                </a:extLst>
              </a:tr>
              <a:tr h="208909">
                <a:tc>
                  <a:txBody>
                    <a:bodyPr/>
                    <a:lstStyle/>
                    <a:p>
                      <a:pPr marL="0" marR="0" algn="l">
                        <a:lnSpc>
                          <a:spcPct val="107000"/>
                        </a:lnSpc>
                        <a:spcAft>
                          <a:spcPts val="800"/>
                        </a:spcAft>
                      </a:pPr>
                      <a:r>
                        <a:rPr lang="en-US" sz="1400" kern="100">
                          <a:effectLst/>
                        </a:rPr>
                        <a:t>1(Nepali)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1.00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0.94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2688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161796"/>
                  </a:ext>
                </a:extLst>
              </a:tr>
              <a:tr h="208909">
                <a:tc>
                  <a:txBody>
                    <a:bodyPr/>
                    <a:lstStyle/>
                    <a:p>
                      <a:pPr marL="0" marR="0" algn="l">
                        <a:lnSpc>
                          <a:spcPct val="107000"/>
                        </a:lnSpc>
                        <a:spcAft>
                          <a:spcPts val="800"/>
                        </a:spcAft>
                      </a:pPr>
                      <a:r>
                        <a:rPr lang="en-US" sz="1400" kern="100">
                          <a:effectLst/>
                        </a:rPr>
                        <a:t>2(Marathi)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0.13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2354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983423"/>
                  </a:ext>
                </a:extLst>
              </a:tr>
              <a:tr h="208909">
                <a:tc>
                  <a:txBody>
                    <a:bodyPr/>
                    <a:lstStyle/>
                    <a:p>
                      <a:pPr marL="0" marR="0" algn="l">
                        <a:lnSpc>
                          <a:spcPct val="107000"/>
                        </a:lnSpc>
                        <a:spcAft>
                          <a:spcPts val="800"/>
                        </a:spcAft>
                      </a:pPr>
                      <a:r>
                        <a:rPr lang="en-US" sz="1400" kern="100">
                          <a:effectLst/>
                        </a:rPr>
                        <a:t>3(Sanskrit)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0.99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0.70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2356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0937394"/>
                  </a:ext>
                </a:extLst>
              </a:tr>
              <a:tr h="208909">
                <a:tc>
                  <a:txBody>
                    <a:bodyPr/>
                    <a:lstStyle/>
                    <a:p>
                      <a:pPr marL="0" marR="0" algn="l">
                        <a:lnSpc>
                          <a:spcPct val="107000"/>
                        </a:lnSpc>
                        <a:spcAft>
                          <a:spcPts val="800"/>
                        </a:spcAft>
                      </a:pPr>
                      <a:r>
                        <a:rPr lang="en-US" sz="1400" kern="100">
                          <a:effectLst/>
                        </a:rPr>
                        <a:t>4(Hindi)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0.35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0.99</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0.52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1642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7481630"/>
                  </a:ext>
                </a:extLst>
              </a:tr>
              <a:tr h="208909">
                <a:tc gridSpan="5">
                  <a:txBody>
                    <a:bodyPr/>
                    <a:lstStyle/>
                    <a:p>
                      <a:pPr marL="0" marR="0" algn="l">
                        <a:lnSpc>
                          <a:spcPct val="107000"/>
                        </a:lnSpc>
                        <a:spcAft>
                          <a:spcPts val="800"/>
                        </a:spcAft>
                      </a:pPr>
                      <a:r>
                        <a:rPr lang="en-US" sz="1400" kern="100">
                          <a:effectLst/>
                        </a:rPr>
                        <a:t>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l">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4417775"/>
                  </a:ext>
                </a:extLst>
              </a:tr>
              <a:tr h="208909">
                <a:tc>
                  <a:txBody>
                    <a:bodyPr/>
                    <a:lstStyle/>
                    <a:p>
                      <a:pPr marL="0" marR="0" algn="l">
                        <a:lnSpc>
                          <a:spcPct val="107000"/>
                        </a:lnSpc>
                        <a:spcAft>
                          <a:spcPts val="800"/>
                        </a:spcAft>
                      </a:pPr>
                      <a:r>
                        <a:rPr lang="en-US" sz="1400" kern="100">
                          <a:effectLst/>
                        </a:rPr>
                        <a:t>Accuracy</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l">
                        <a:lnSpc>
                          <a:spcPct val="107000"/>
                        </a:lnSpc>
                        <a:spcAft>
                          <a:spcPts val="800"/>
                        </a:spcAft>
                      </a:pPr>
                      <a:r>
                        <a:rPr lang="en-US" sz="1400" kern="100">
                          <a:effectLst/>
                        </a:rPr>
                        <a:t>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l">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0.66</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9040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193889"/>
                  </a:ext>
                </a:extLst>
              </a:tr>
              <a:tr h="428186">
                <a:tc>
                  <a:txBody>
                    <a:bodyPr/>
                    <a:lstStyle/>
                    <a:p>
                      <a:pPr marL="0" marR="0" algn="l">
                        <a:lnSpc>
                          <a:spcPct val="107000"/>
                        </a:lnSpc>
                        <a:spcAft>
                          <a:spcPts val="800"/>
                        </a:spcAft>
                      </a:pPr>
                      <a:r>
                        <a:rPr lang="en-US" sz="1400" kern="100">
                          <a:effectLst/>
                        </a:rPr>
                        <a:t>Macro Average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0.68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0.63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9040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18145"/>
                  </a:ext>
                </a:extLst>
              </a:tr>
              <a:tr h="428186">
                <a:tc>
                  <a:txBody>
                    <a:bodyPr/>
                    <a:lstStyle/>
                    <a:p>
                      <a:pPr marL="0" marR="0" algn="l">
                        <a:lnSpc>
                          <a:spcPct val="107000"/>
                        </a:lnSpc>
                        <a:spcAft>
                          <a:spcPts val="800"/>
                        </a:spcAft>
                      </a:pPr>
                      <a:r>
                        <a:rPr lang="en-US" sz="1400" kern="100">
                          <a:effectLst/>
                        </a:rPr>
                        <a:t>Weighted Average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0.66</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0.65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9040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877285"/>
                  </a:ext>
                </a:extLst>
              </a:tr>
            </a:tbl>
          </a:graphicData>
        </a:graphic>
      </p:graphicFrame>
      <p:graphicFrame>
        <p:nvGraphicFramePr>
          <p:cNvPr id="20" name="Table 19">
            <a:extLst>
              <a:ext uri="{FF2B5EF4-FFF2-40B4-BE49-F238E27FC236}">
                <a16:creationId xmlns:a16="http://schemas.microsoft.com/office/drawing/2014/main" id="{2E90EFE4-58CD-09A9-B2E9-ABDDE835C505}"/>
              </a:ext>
            </a:extLst>
          </p:cNvPr>
          <p:cNvGraphicFramePr>
            <a:graphicFrameLocks noGrp="1"/>
          </p:cNvGraphicFramePr>
          <p:nvPr>
            <p:extLst>
              <p:ext uri="{D42A27DB-BD31-4B8C-83A1-F6EECF244321}">
                <p14:modId xmlns:p14="http://schemas.microsoft.com/office/powerpoint/2010/main" val="2764389675"/>
              </p:ext>
            </p:extLst>
          </p:nvPr>
        </p:nvGraphicFramePr>
        <p:xfrm>
          <a:off x="6573520" y="3789680"/>
          <a:ext cx="4907280" cy="1664988"/>
        </p:xfrm>
        <a:graphic>
          <a:graphicData uri="http://schemas.openxmlformats.org/drawingml/2006/table">
            <a:tbl>
              <a:tblPr firstRow="1" bandRow="1">
                <a:tableStyleId>{5940675A-B579-460E-94D1-54222C63F5DA}</a:tableStyleId>
              </a:tblPr>
              <a:tblGrid>
                <a:gridCol w="2453640">
                  <a:extLst>
                    <a:ext uri="{9D8B030D-6E8A-4147-A177-3AD203B41FA5}">
                      <a16:colId xmlns:a16="http://schemas.microsoft.com/office/drawing/2014/main" val="3953845012"/>
                    </a:ext>
                  </a:extLst>
                </a:gridCol>
                <a:gridCol w="2453640">
                  <a:extLst>
                    <a:ext uri="{9D8B030D-6E8A-4147-A177-3AD203B41FA5}">
                      <a16:colId xmlns:a16="http://schemas.microsoft.com/office/drawing/2014/main" val="1408672623"/>
                    </a:ext>
                  </a:extLst>
                </a:gridCol>
              </a:tblGrid>
              <a:tr h="416247">
                <a:tc>
                  <a:txBody>
                    <a:bodyPr/>
                    <a:lstStyle/>
                    <a:p>
                      <a:r>
                        <a:rPr lang="en-US" b="1" dirty="0"/>
                        <a:t>Models</a:t>
                      </a:r>
                    </a:p>
                  </a:txBody>
                  <a:tcPr/>
                </a:tc>
                <a:tc>
                  <a:txBody>
                    <a:bodyPr/>
                    <a:lstStyle/>
                    <a:p>
                      <a:r>
                        <a:rPr lang="en-US" b="1" dirty="0"/>
                        <a:t>PR-AUC</a:t>
                      </a:r>
                    </a:p>
                  </a:txBody>
                  <a:tcPr/>
                </a:tc>
                <a:extLst>
                  <a:ext uri="{0D108BD9-81ED-4DB2-BD59-A6C34878D82A}">
                    <a16:rowId xmlns:a16="http://schemas.microsoft.com/office/drawing/2014/main" val="3215420921"/>
                  </a:ext>
                </a:extLst>
              </a:tr>
              <a:tr h="416247">
                <a:tc>
                  <a:txBody>
                    <a:bodyPr/>
                    <a:lstStyle/>
                    <a:p>
                      <a:r>
                        <a:rPr lang="en-US" dirty="0"/>
                        <a:t>fastText</a:t>
                      </a:r>
                    </a:p>
                  </a:txBody>
                  <a:tcPr/>
                </a:tc>
                <a:tc>
                  <a:txBody>
                    <a:bodyPr/>
                    <a:lstStyle/>
                    <a:p>
                      <a:r>
                        <a:rPr lang="en-US" b="1" dirty="0"/>
                        <a:t>0.92</a:t>
                      </a:r>
                    </a:p>
                  </a:txBody>
                  <a:tcPr/>
                </a:tc>
                <a:extLst>
                  <a:ext uri="{0D108BD9-81ED-4DB2-BD59-A6C34878D82A}">
                    <a16:rowId xmlns:a16="http://schemas.microsoft.com/office/drawing/2014/main" val="656187252"/>
                  </a:ext>
                </a:extLst>
              </a:tr>
              <a:tr h="416247">
                <a:tc>
                  <a:txBody>
                    <a:bodyPr/>
                    <a:lstStyle/>
                    <a:p>
                      <a:r>
                        <a:rPr lang="en-US" dirty="0"/>
                        <a:t>langDetect</a:t>
                      </a:r>
                    </a:p>
                  </a:txBody>
                  <a:tcPr/>
                </a:tc>
                <a:tc>
                  <a:txBody>
                    <a:bodyPr/>
                    <a:lstStyle/>
                    <a:p>
                      <a:r>
                        <a:rPr lang="en-US" dirty="0"/>
                        <a:t>0.70</a:t>
                      </a:r>
                    </a:p>
                  </a:txBody>
                  <a:tcPr/>
                </a:tc>
                <a:extLst>
                  <a:ext uri="{0D108BD9-81ED-4DB2-BD59-A6C34878D82A}">
                    <a16:rowId xmlns:a16="http://schemas.microsoft.com/office/drawing/2014/main" val="4273006337"/>
                  </a:ext>
                </a:extLst>
              </a:tr>
              <a:tr h="416247">
                <a:tc>
                  <a:txBody>
                    <a:bodyPr/>
                    <a:lstStyle/>
                    <a:p>
                      <a:r>
                        <a:rPr lang="en-US" dirty="0"/>
                        <a:t>langID</a:t>
                      </a:r>
                    </a:p>
                  </a:txBody>
                  <a:tcPr/>
                </a:tc>
                <a:tc>
                  <a:txBody>
                    <a:bodyPr/>
                    <a:lstStyle/>
                    <a:p>
                      <a:r>
                        <a:rPr lang="en-US" dirty="0"/>
                        <a:t>0.73</a:t>
                      </a:r>
                    </a:p>
                  </a:txBody>
                  <a:tcPr/>
                </a:tc>
                <a:extLst>
                  <a:ext uri="{0D108BD9-81ED-4DB2-BD59-A6C34878D82A}">
                    <a16:rowId xmlns:a16="http://schemas.microsoft.com/office/drawing/2014/main" val="2665759978"/>
                  </a:ext>
                </a:extLst>
              </a:tr>
            </a:tbl>
          </a:graphicData>
        </a:graphic>
      </p:graphicFrame>
      <p:sp>
        <p:nvSpPr>
          <p:cNvPr id="21" name="TextBox 20">
            <a:extLst>
              <a:ext uri="{FF2B5EF4-FFF2-40B4-BE49-F238E27FC236}">
                <a16:creationId xmlns:a16="http://schemas.microsoft.com/office/drawing/2014/main" id="{8C24C72B-7898-1C33-BAA7-205E661871D9}"/>
              </a:ext>
            </a:extLst>
          </p:cNvPr>
          <p:cNvSpPr txBox="1"/>
          <p:nvPr/>
        </p:nvSpPr>
        <p:spPr>
          <a:xfrm>
            <a:off x="7010400" y="3271520"/>
            <a:ext cx="4307840" cy="374077"/>
          </a:xfrm>
          <a:prstGeom prst="rect">
            <a:avLst/>
          </a:prstGeom>
          <a:noFill/>
        </p:spPr>
        <p:txBody>
          <a:bodyPr wrap="square" rtlCol="0">
            <a:spAutoFit/>
          </a:bodyPr>
          <a:lstStyle/>
          <a:p>
            <a:pPr algn="ctr"/>
            <a:r>
              <a:rPr lang="en-US" dirty="0">
                <a:latin typeface="+mj-lt"/>
              </a:rPr>
              <a:t>PR-AUC Score </a:t>
            </a:r>
          </a:p>
        </p:txBody>
      </p:sp>
    </p:spTree>
    <p:extLst>
      <p:ext uri="{BB962C8B-B14F-4D97-AF65-F5344CB8AC3E}">
        <p14:creationId xmlns:p14="http://schemas.microsoft.com/office/powerpoint/2010/main" val="326562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099E-76AD-3210-BE8F-98EA0EA86500}"/>
              </a:ext>
            </a:extLst>
          </p:cNvPr>
          <p:cNvSpPr>
            <a:spLocks noGrp="1"/>
          </p:cNvSpPr>
          <p:nvPr>
            <p:ph type="title"/>
          </p:nvPr>
        </p:nvSpPr>
        <p:spPr/>
        <p:txBody>
          <a:bodyPr/>
          <a:lstStyle/>
          <a:p>
            <a:r>
              <a:rPr lang="en-US" dirty="0"/>
              <a:t>Results and Discussion: Subtask-A</a:t>
            </a:r>
          </a:p>
        </p:txBody>
      </p:sp>
      <p:pic>
        <p:nvPicPr>
          <p:cNvPr id="4" name="Picture 3" descr="A graph with numbers and squares&#10;&#10;Description automatically generated">
            <a:extLst>
              <a:ext uri="{FF2B5EF4-FFF2-40B4-BE49-F238E27FC236}">
                <a16:creationId xmlns:a16="http://schemas.microsoft.com/office/drawing/2014/main" id="{630C5251-2D57-288F-C13F-5026A02B3D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566" y="1151001"/>
            <a:ext cx="5105221" cy="4071239"/>
          </a:xfrm>
          <a:prstGeom prst="rect">
            <a:avLst/>
          </a:prstGeom>
          <a:noFill/>
          <a:ln>
            <a:noFill/>
          </a:ln>
        </p:spPr>
      </p:pic>
      <p:sp>
        <p:nvSpPr>
          <p:cNvPr id="5" name="TextBox 4">
            <a:extLst>
              <a:ext uri="{FF2B5EF4-FFF2-40B4-BE49-F238E27FC236}">
                <a16:creationId xmlns:a16="http://schemas.microsoft.com/office/drawing/2014/main" id="{BF772582-652E-EEBA-8D5B-C31609C4B8B8}"/>
              </a:ext>
            </a:extLst>
          </p:cNvPr>
          <p:cNvSpPr txBox="1"/>
          <p:nvPr/>
        </p:nvSpPr>
        <p:spPr>
          <a:xfrm>
            <a:off x="812800" y="5801360"/>
            <a:ext cx="5415280" cy="369332"/>
          </a:xfrm>
          <a:prstGeom prst="rect">
            <a:avLst/>
          </a:prstGeom>
          <a:noFill/>
        </p:spPr>
        <p:txBody>
          <a:bodyPr wrap="square" rtlCol="0">
            <a:spAutoFit/>
          </a:bodyPr>
          <a:lstStyle/>
          <a:p>
            <a:pPr algn="ctr"/>
            <a:r>
              <a:rPr lang="en-US" dirty="0"/>
              <a:t>Confusion matrix of fastText</a:t>
            </a:r>
          </a:p>
        </p:txBody>
      </p:sp>
      <p:pic>
        <p:nvPicPr>
          <p:cNvPr id="6" name="Picture 5" descr="A diagram of a line&#10;&#10;Description automatically generated with medium confidence">
            <a:extLst>
              <a:ext uri="{FF2B5EF4-FFF2-40B4-BE49-F238E27FC236}">
                <a16:creationId xmlns:a16="http://schemas.microsoft.com/office/drawing/2014/main" id="{A6075219-A47F-0BB7-11AD-750897E87E3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780" y="1104718"/>
            <a:ext cx="5925820" cy="4909473"/>
          </a:xfrm>
          <a:prstGeom prst="rect">
            <a:avLst/>
          </a:prstGeom>
          <a:noFill/>
          <a:ln>
            <a:noFill/>
          </a:ln>
        </p:spPr>
      </p:pic>
      <p:sp>
        <p:nvSpPr>
          <p:cNvPr id="7" name="TextBox 6">
            <a:extLst>
              <a:ext uri="{FF2B5EF4-FFF2-40B4-BE49-F238E27FC236}">
                <a16:creationId xmlns:a16="http://schemas.microsoft.com/office/drawing/2014/main" id="{BC3BF572-7D0A-6D4A-4AA0-3F1A788E7512}"/>
              </a:ext>
            </a:extLst>
          </p:cNvPr>
          <p:cNvSpPr txBox="1"/>
          <p:nvPr/>
        </p:nvSpPr>
        <p:spPr>
          <a:xfrm>
            <a:off x="6502400" y="5933440"/>
            <a:ext cx="5283200" cy="369332"/>
          </a:xfrm>
          <a:prstGeom prst="rect">
            <a:avLst/>
          </a:prstGeom>
          <a:noFill/>
        </p:spPr>
        <p:txBody>
          <a:bodyPr wrap="square" rtlCol="0">
            <a:spAutoFit/>
          </a:bodyPr>
          <a:lstStyle/>
          <a:p>
            <a:pPr algn="ctr"/>
            <a:r>
              <a:rPr lang="en-US" dirty="0"/>
              <a:t>PR-AUC curve of fastText</a:t>
            </a:r>
          </a:p>
        </p:txBody>
      </p:sp>
    </p:spTree>
    <p:extLst>
      <p:ext uri="{BB962C8B-B14F-4D97-AF65-F5344CB8AC3E}">
        <p14:creationId xmlns:p14="http://schemas.microsoft.com/office/powerpoint/2010/main" val="1633567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141B-5F4C-A139-D461-B27BA572DDA7}"/>
              </a:ext>
            </a:extLst>
          </p:cNvPr>
          <p:cNvSpPr>
            <a:spLocks noGrp="1"/>
          </p:cNvSpPr>
          <p:nvPr>
            <p:ph type="title"/>
          </p:nvPr>
        </p:nvSpPr>
        <p:spPr>
          <a:xfrm>
            <a:off x="538480" y="274638"/>
            <a:ext cx="11328400" cy="517842"/>
          </a:xfrm>
        </p:spPr>
        <p:txBody>
          <a:bodyPr/>
          <a:lstStyle/>
          <a:p>
            <a:r>
              <a:rPr lang="en-US" sz="2400" dirty="0"/>
              <a:t>Results and Discussion: Subtask-B(without fine-tuning)</a:t>
            </a:r>
          </a:p>
        </p:txBody>
      </p:sp>
      <p:sp>
        <p:nvSpPr>
          <p:cNvPr id="5" name="TextBox 4">
            <a:extLst>
              <a:ext uri="{FF2B5EF4-FFF2-40B4-BE49-F238E27FC236}">
                <a16:creationId xmlns:a16="http://schemas.microsoft.com/office/drawing/2014/main" id="{2ECEC424-B7FD-9EC6-DC62-830F27243703}"/>
              </a:ext>
            </a:extLst>
          </p:cNvPr>
          <p:cNvSpPr txBox="1"/>
          <p:nvPr/>
        </p:nvSpPr>
        <p:spPr>
          <a:xfrm>
            <a:off x="106680" y="1084596"/>
            <a:ext cx="11597640" cy="966803"/>
          </a:xfrm>
          <a:prstGeom prst="rect">
            <a:avLst/>
          </a:prstGeom>
          <a:noFill/>
        </p:spPr>
        <p:txBody>
          <a:bodyPr wrap="square">
            <a:spAutoFit/>
          </a:bodyPr>
          <a:lstStyle/>
          <a:p>
            <a:pPr marL="457200" marR="0">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below</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table of PR-AUC curve, DistilBERT model is selected among the 3 models. However, DistilBERT exhibited an error called "Precision ill defined" when generating classification report due to data imbalance, prompting fine-tuning.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2CB6520-4D57-DF16-9901-96D4EC5E5AD7}"/>
              </a:ext>
            </a:extLst>
          </p:cNvPr>
          <p:cNvSpPr txBox="1"/>
          <p:nvPr/>
        </p:nvSpPr>
        <p:spPr>
          <a:xfrm>
            <a:off x="223520" y="2051399"/>
            <a:ext cx="4114800" cy="374077"/>
          </a:xfrm>
          <a:prstGeom prst="rect">
            <a:avLst/>
          </a:prstGeom>
          <a:noFill/>
        </p:spPr>
        <p:txBody>
          <a:bodyPr wrap="square">
            <a:spAutoFit/>
          </a:bodyPr>
          <a:lstStyle/>
          <a:p>
            <a:pPr marL="0" marR="0" algn="ct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PR-AUC for models without fine-tuning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CC57784-5487-E4F8-6224-2CC046AAC3F9}"/>
              </a:ext>
            </a:extLst>
          </p:cNvPr>
          <p:cNvGraphicFramePr>
            <a:graphicFrameLocks noGrp="1"/>
          </p:cNvGraphicFramePr>
          <p:nvPr>
            <p:extLst>
              <p:ext uri="{D42A27DB-BD31-4B8C-83A1-F6EECF244321}">
                <p14:modId xmlns:p14="http://schemas.microsoft.com/office/powerpoint/2010/main" val="1391371843"/>
              </p:ext>
            </p:extLst>
          </p:nvPr>
        </p:nvGraphicFramePr>
        <p:xfrm>
          <a:off x="223520" y="2465353"/>
          <a:ext cx="4514170" cy="2058984"/>
        </p:xfrm>
        <a:graphic>
          <a:graphicData uri="http://schemas.openxmlformats.org/drawingml/2006/table">
            <a:tbl>
              <a:tblPr firstRow="1" firstCol="1" bandRow="1">
                <a:tableStyleId>{5940675A-B579-460E-94D1-54222C63F5DA}</a:tableStyleId>
              </a:tblPr>
              <a:tblGrid>
                <a:gridCol w="3098800">
                  <a:extLst>
                    <a:ext uri="{9D8B030D-6E8A-4147-A177-3AD203B41FA5}">
                      <a16:colId xmlns:a16="http://schemas.microsoft.com/office/drawing/2014/main" val="2054256852"/>
                    </a:ext>
                  </a:extLst>
                </a:gridCol>
                <a:gridCol w="1415370">
                  <a:extLst>
                    <a:ext uri="{9D8B030D-6E8A-4147-A177-3AD203B41FA5}">
                      <a16:colId xmlns:a16="http://schemas.microsoft.com/office/drawing/2014/main" val="2043346914"/>
                    </a:ext>
                  </a:extLst>
                </a:gridCol>
              </a:tblGrid>
              <a:tr h="386885">
                <a:tc>
                  <a:txBody>
                    <a:bodyPr/>
                    <a:lstStyle/>
                    <a:p>
                      <a:pPr marL="0" marR="0" algn="ctr">
                        <a:lnSpc>
                          <a:spcPct val="107000"/>
                        </a:lnSpc>
                      </a:pPr>
                      <a:r>
                        <a:rPr lang="en-US" sz="1600" kern="0">
                          <a:effectLst/>
                        </a:rPr>
                        <a:t>Models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PR-AUC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11349"/>
                  </a:ext>
                </a:extLst>
              </a:tr>
              <a:tr h="377770">
                <a:tc>
                  <a:txBody>
                    <a:bodyPr/>
                    <a:lstStyle/>
                    <a:p>
                      <a:pPr marL="0" marR="0" algn="ctr">
                        <a:lnSpc>
                          <a:spcPct val="107000"/>
                        </a:lnSpc>
                      </a:pPr>
                      <a:r>
                        <a:rPr lang="en-US" sz="1600" kern="0">
                          <a:effectLst/>
                        </a:rPr>
                        <a:t>Bi-LSTM with fastText embeddings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0.34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2190219"/>
                  </a:ext>
                </a:extLst>
              </a:tr>
              <a:tr h="387546">
                <a:tc>
                  <a:txBody>
                    <a:bodyPr/>
                    <a:lstStyle/>
                    <a:p>
                      <a:pPr marL="0" marR="0" algn="ctr">
                        <a:lnSpc>
                          <a:spcPct val="107000"/>
                        </a:lnSpc>
                      </a:pPr>
                      <a:r>
                        <a:rPr lang="en-US" sz="1600" kern="0">
                          <a:effectLst/>
                        </a:rPr>
                        <a:t>RoBERTa-Base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0.28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6591538"/>
                  </a:ext>
                </a:extLst>
              </a:tr>
              <a:tr h="387546">
                <a:tc>
                  <a:txBody>
                    <a:bodyPr/>
                    <a:lstStyle/>
                    <a:p>
                      <a:pPr marL="0" marR="0" algn="ctr">
                        <a:lnSpc>
                          <a:spcPct val="107000"/>
                        </a:lnSpc>
                      </a:pPr>
                      <a:r>
                        <a:rPr lang="en-US" sz="1600" kern="0">
                          <a:effectLst/>
                        </a:rPr>
                        <a:t>Google BERT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0.29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054690"/>
                  </a:ext>
                </a:extLst>
              </a:tr>
              <a:tr h="387546">
                <a:tc>
                  <a:txBody>
                    <a:bodyPr/>
                    <a:lstStyle/>
                    <a:p>
                      <a:pPr marL="0" marR="0" algn="ctr">
                        <a:lnSpc>
                          <a:spcPct val="107000"/>
                        </a:lnSpc>
                      </a:pPr>
                      <a:r>
                        <a:rPr lang="en-US" sz="1600" kern="0">
                          <a:effectLst/>
                        </a:rPr>
                        <a:t>DistilBERT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1" kern="0" dirty="0">
                          <a:effectLst/>
                        </a:rPr>
                        <a:t>0.56</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41866"/>
                  </a:ext>
                </a:extLst>
              </a:tr>
            </a:tbl>
          </a:graphicData>
        </a:graphic>
      </p:graphicFrame>
      <p:pic>
        <p:nvPicPr>
          <p:cNvPr id="9" name="Picture 8" descr="A graph of a line&#10;&#10;Description automatically generated">
            <a:extLst>
              <a:ext uri="{FF2B5EF4-FFF2-40B4-BE49-F238E27FC236}">
                <a16:creationId xmlns:a16="http://schemas.microsoft.com/office/drawing/2014/main" id="{A5BFC967-188E-B54D-80CD-24C6F3929237}"/>
              </a:ext>
            </a:extLst>
          </p:cNvPr>
          <p:cNvPicPr>
            <a:picLocks noChangeAspect="1"/>
          </p:cNvPicPr>
          <p:nvPr/>
        </p:nvPicPr>
        <p:blipFill rotWithShape="1">
          <a:blip r:embed="rId2">
            <a:extLst>
              <a:ext uri="{28A0092B-C50C-407E-A947-70E740481C1C}">
                <a14:useLocalDpi xmlns:a14="http://schemas.microsoft.com/office/drawing/2010/main" val="0"/>
              </a:ext>
            </a:extLst>
          </a:blip>
          <a:srcRect t="5744"/>
          <a:stretch/>
        </p:blipFill>
        <p:spPr bwMode="auto">
          <a:xfrm>
            <a:off x="6461760" y="2051399"/>
            <a:ext cx="5040205" cy="3808464"/>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3375BD0-93F0-E0DB-CA2F-5A55692E7FDD}"/>
              </a:ext>
            </a:extLst>
          </p:cNvPr>
          <p:cNvSpPr txBox="1"/>
          <p:nvPr/>
        </p:nvSpPr>
        <p:spPr>
          <a:xfrm>
            <a:off x="7091258" y="5665708"/>
            <a:ext cx="4297680" cy="369332"/>
          </a:xfrm>
          <a:prstGeom prst="rect">
            <a:avLst/>
          </a:prstGeom>
          <a:noFill/>
        </p:spPr>
        <p:txBody>
          <a:bodyPr wrap="square" rtlCol="0">
            <a:spAutoFit/>
          </a:bodyPr>
          <a:lstStyle/>
          <a:p>
            <a:pPr algn="ctr"/>
            <a:r>
              <a:rPr lang="en-US" dirty="0"/>
              <a:t>PR-AUC curve for DistilBERT</a:t>
            </a:r>
          </a:p>
        </p:txBody>
      </p:sp>
    </p:spTree>
    <p:extLst>
      <p:ext uri="{BB962C8B-B14F-4D97-AF65-F5344CB8AC3E}">
        <p14:creationId xmlns:p14="http://schemas.microsoft.com/office/powerpoint/2010/main" val="2685487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6F3-1143-F3CB-B1F2-2CE75031C625}"/>
              </a:ext>
            </a:extLst>
          </p:cNvPr>
          <p:cNvSpPr>
            <a:spLocks noGrp="1"/>
          </p:cNvSpPr>
          <p:nvPr>
            <p:ph type="title"/>
          </p:nvPr>
        </p:nvSpPr>
        <p:spPr/>
        <p:txBody>
          <a:bodyPr/>
          <a:lstStyle/>
          <a:p>
            <a:r>
              <a:rPr lang="en-US" sz="2400" dirty="0"/>
              <a:t>Results and Discussion: Subtask-B(with fine-tuning)</a:t>
            </a:r>
          </a:p>
        </p:txBody>
      </p:sp>
      <p:sp>
        <p:nvSpPr>
          <p:cNvPr id="5" name="TextBox 4">
            <a:extLst>
              <a:ext uri="{FF2B5EF4-FFF2-40B4-BE49-F238E27FC236}">
                <a16:creationId xmlns:a16="http://schemas.microsoft.com/office/drawing/2014/main" id="{23236E51-FF12-B7C6-7FD1-821C6EBCD925}"/>
              </a:ext>
            </a:extLst>
          </p:cNvPr>
          <p:cNvSpPr txBox="1"/>
          <p:nvPr/>
        </p:nvSpPr>
        <p:spPr>
          <a:xfrm>
            <a:off x="-142240" y="988937"/>
            <a:ext cx="11958320" cy="2224840"/>
          </a:xfrm>
          <a:prstGeom prst="rect">
            <a:avLst/>
          </a:prstGeom>
          <a:noFill/>
        </p:spPr>
        <p:txBody>
          <a:bodyPr wrap="square">
            <a:spAutoFit/>
          </a:bodyPr>
          <a:lstStyle/>
          <a:p>
            <a:pPr marL="1200150" marR="0" indent="-285750" algn="just">
              <a:lnSpc>
                <a:spcPct val="107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After implementing fine-tuning for the models stated in table below, the Bi-LSTM outperformed with an F1-Score of  0.9008.The respective PR-AUC curve for the models that were fine-tuned are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in the table below.</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200150" marR="0" indent="-285750" algn="just">
              <a:lnSpc>
                <a:spcPct val="107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Bi-LSTM model should have been selected but despite performing fine-tuning, it failed to identify sentences which had presence of hate in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marR="0" indent="-285750" algn="just">
              <a:lnSpc>
                <a:spcPct val="107000"/>
              </a:lnSpc>
              <a:spcAft>
                <a:spcPts val="800"/>
              </a:spcAft>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PR-AUC curve for Hate-Speech-CNERG is 0.39 which is a moderate value but has a F1-Score of 86% which was successful in identifying hate speech in the input sentences.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DAB0974-92EE-0177-6A47-83DE4FEA6A75}"/>
              </a:ext>
            </a:extLst>
          </p:cNvPr>
          <p:cNvSpPr txBox="1"/>
          <p:nvPr/>
        </p:nvSpPr>
        <p:spPr>
          <a:xfrm>
            <a:off x="670560" y="3066637"/>
            <a:ext cx="4704080" cy="374077"/>
          </a:xfrm>
          <a:prstGeom prst="rect">
            <a:avLst/>
          </a:prstGeom>
          <a:noFill/>
        </p:spPr>
        <p:txBody>
          <a:bodyPr wrap="square">
            <a:spAutoFit/>
          </a:bodyPr>
          <a:lstStyle/>
          <a:p>
            <a:pPr marL="914400" marR="0" algn="ct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PR-AUC curve for fine-tuned models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9D463015-77E0-FF22-8EE5-75E4B1959260}"/>
              </a:ext>
            </a:extLst>
          </p:cNvPr>
          <p:cNvGraphicFramePr>
            <a:graphicFrameLocks noGrp="1"/>
          </p:cNvGraphicFramePr>
          <p:nvPr>
            <p:extLst>
              <p:ext uri="{D42A27DB-BD31-4B8C-83A1-F6EECF244321}">
                <p14:modId xmlns:p14="http://schemas.microsoft.com/office/powerpoint/2010/main" val="764722766"/>
              </p:ext>
            </p:extLst>
          </p:nvPr>
        </p:nvGraphicFramePr>
        <p:xfrm>
          <a:off x="990600" y="3440714"/>
          <a:ext cx="4846320" cy="1441957"/>
        </p:xfrm>
        <a:graphic>
          <a:graphicData uri="http://schemas.openxmlformats.org/drawingml/2006/table">
            <a:tbl>
              <a:tblPr firstRow="1" firstCol="1" bandRow="1">
                <a:tableStyleId>{5940675A-B579-460E-94D1-54222C63F5DA}</a:tableStyleId>
              </a:tblPr>
              <a:tblGrid>
                <a:gridCol w="2423160">
                  <a:extLst>
                    <a:ext uri="{9D8B030D-6E8A-4147-A177-3AD203B41FA5}">
                      <a16:colId xmlns:a16="http://schemas.microsoft.com/office/drawing/2014/main" val="682710742"/>
                    </a:ext>
                  </a:extLst>
                </a:gridCol>
                <a:gridCol w="2423160">
                  <a:extLst>
                    <a:ext uri="{9D8B030D-6E8A-4147-A177-3AD203B41FA5}">
                      <a16:colId xmlns:a16="http://schemas.microsoft.com/office/drawing/2014/main" val="3769416308"/>
                    </a:ext>
                  </a:extLst>
                </a:gridCol>
              </a:tblGrid>
              <a:tr h="331685">
                <a:tc>
                  <a:txBody>
                    <a:bodyPr/>
                    <a:lstStyle/>
                    <a:p>
                      <a:pPr marL="0" marR="0" algn="ctr">
                        <a:lnSpc>
                          <a:spcPct val="107000"/>
                        </a:lnSpc>
                      </a:pPr>
                      <a:r>
                        <a:rPr lang="en-US" sz="1400" kern="0" dirty="0">
                          <a:effectLst/>
                        </a:rPr>
                        <a:t>Models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PR-AUC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182709"/>
                  </a:ext>
                </a:extLst>
              </a:tr>
              <a:tr h="332251">
                <a:tc>
                  <a:txBody>
                    <a:bodyPr/>
                    <a:lstStyle/>
                    <a:p>
                      <a:pPr marL="0" marR="0" algn="ctr">
                        <a:lnSpc>
                          <a:spcPct val="107000"/>
                        </a:lnSpc>
                      </a:pPr>
                      <a:r>
                        <a:rPr lang="en-US" sz="1400" kern="0">
                          <a:effectLst/>
                        </a:rPr>
                        <a:t>DistilBERT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0.12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020351"/>
                  </a:ext>
                </a:extLst>
              </a:tr>
              <a:tr h="355652">
                <a:tc>
                  <a:txBody>
                    <a:bodyPr/>
                    <a:lstStyle/>
                    <a:p>
                      <a:pPr marL="0" marR="0" algn="ctr">
                        <a:lnSpc>
                          <a:spcPct val="107000"/>
                        </a:lnSpc>
                      </a:pPr>
                      <a:r>
                        <a:rPr lang="en-US" sz="1400" kern="0">
                          <a:effectLst/>
                        </a:rPr>
                        <a:t>Bi-LSTM with fastText embeddings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dirty="0">
                          <a:effectLst/>
                        </a:rPr>
                        <a:t>0.98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970600"/>
                  </a:ext>
                </a:extLst>
              </a:tr>
              <a:tr h="332251">
                <a:tc>
                  <a:txBody>
                    <a:bodyPr/>
                    <a:lstStyle/>
                    <a:p>
                      <a:pPr marL="0" marR="0" algn="ctr">
                        <a:lnSpc>
                          <a:spcPct val="107000"/>
                        </a:lnSpc>
                      </a:pPr>
                      <a:r>
                        <a:rPr lang="en-US" sz="1400" kern="0" dirty="0">
                          <a:effectLst/>
                        </a:rPr>
                        <a:t>Hate-Speech-CNERG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b="1" kern="0" dirty="0">
                          <a:effectLst/>
                        </a:rPr>
                        <a:t>0.39</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560817"/>
                  </a:ext>
                </a:extLst>
              </a:tr>
            </a:tbl>
          </a:graphicData>
        </a:graphic>
      </p:graphicFrame>
      <p:pic>
        <p:nvPicPr>
          <p:cNvPr id="11" name="Picture 10" descr="A graph of a graph&#10;&#10;Description automatically generated">
            <a:extLst>
              <a:ext uri="{FF2B5EF4-FFF2-40B4-BE49-F238E27FC236}">
                <a16:creationId xmlns:a16="http://schemas.microsoft.com/office/drawing/2014/main" id="{EF91B21E-B176-5424-AFB5-A8E44435868E}"/>
              </a:ext>
            </a:extLst>
          </p:cNvPr>
          <p:cNvPicPr>
            <a:picLocks noChangeAspect="1"/>
          </p:cNvPicPr>
          <p:nvPr/>
        </p:nvPicPr>
        <p:blipFill>
          <a:blip r:embed="rId2"/>
          <a:stretch>
            <a:fillRect/>
          </a:stretch>
        </p:blipFill>
        <p:spPr>
          <a:xfrm>
            <a:off x="6979920" y="2777009"/>
            <a:ext cx="4622800" cy="3499646"/>
          </a:xfrm>
          <a:prstGeom prst="rect">
            <a:avLst/>
          </a:prstGeom>
        </p:spPr>
      </p:pic>
      <p:sp>
        <p:nvSpPr>
          <p:cNvPr id="12" name="TextBox 11">
            <a:extLst>
              <a:ext uri="{FF2B5EF4-FFF2-40B4-BE49-F238E27FC236}">
                <a16:creationId xmlns:a16="http://schemas.microsoft.com/office/drawing/2014/main" id="{A91B6D57-6BE2-FFA8-7130-1F5FEF66911E}"/>
              </a:ext>
            </a:extLst>
          </p:cNvPr>
          <p:cNvSpPr txBox="1"/>
          <p:nvPr/>
        </p:nvSpPr>
        <p:spPr>
          <a:xfrm>
            <a:off x="7345680" y="6214030"/>
            <a:ext cx="4846320" cy="369332"/>
          </a:xfrm>
          <a:prstGeom prst="rect">
            <a:avLst/>
          </a:prstGeom>
          <a:noFill/>
        </p:spPr>
        <p:txBody>
          <a:bodyPr wrap="square" rtlCol="0">
            <a:spAutoFit/>
          </a:bodyPr>
          <a:lstStyle/>
          <a:p>
            <a:r>
              <a:rPr lang="en-US" dirty="0"/>
              <a:t>PR-AUC curve for Hate-Speech-CNERG</a:t>
            </a:r>
          </a:p>
        </p:txBody>
      </p:sp>
    </p:spTree>
    <p:extLst>
      <p:ext uri="{BB962C8B-B14F-4D97-AF65-F5344CB8AC3E}">
        <p14:creationId xmlns:p14="http://schemas.microsoft.com/office/powerpoint/2010/main" val="1157704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05ED-98F9-BABE-9D81-1BE3B72D0F03}"/>
              </a:ext>
            </a:extLst>
          </p:cNvPr>
          <p:cNvSpPr>
            <a:spLocks noGrp="1"/>
          </p:cNvSpPr>
          <p:nvPr>
            <p:ph type="title"/>
          </p:nvPr>
        </p:nvSpPr>
        <p:spPr/>
        <p:txBody>
          <a:bodyPr/>
          <a:lstStyle/>
          <a:p>
            <a:r>
              <a:rPr lang="en-US" sz="2400" dirty="0"/>
              <a:t>Results and Discussion: Subtask-B(with fine-tuning)</a:t>
            </a:r>
          </a:p>
        </p:txBody>
      </p:sp>
      <p:sp>
        <p:nvSpPr>
          <p:cNvPr id="6" name="TextBox 5">
            <a:extLst>
              <a:ext uri="{FF2B5EF4-FFF2-40B4-BE49-F238E27FC236}">
                <a16:creationId xmlns:a16="http://schemas.microsoft.com/office/drawing/2014/main" id="{4496408D-F024-DE8C-A62E-A8B38332BC5F}"/>
              </a:ext>
            </a:extLst>
          </p:cNvPr>
          <p:cNvSpPr txBox="1"/>
          <p:nvPr/>
        </p:nvSpPr>
        <p:spPr>
          <a:xfrm>
            <a:off x="518160" y="1029454"/>
            <a:ext cx="4389120" cy="369332"/>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Performance metrics for Subtask B</a:t>
            </a:r>
            <a:endParaRPr lang="en-US" dirty="0"/>
          </a:p>
        </p:txBody>
      </p:sp>
      <p:graphicFrame>
        <p:nvGraphicFramePr>
          <p:cNvPr id="7" name="Table 6">
            <a:extLst>
              <a:ext uri="{FF2B5EF4-FFF2-40B4-BE49-F238E27FC236}">
                <a16:creationId xmlns:a16="http://schemas.microsoft.com/office/drawing/2014/main" id="{FA9ACE74-5917-DD80-04CF-F5ADA6BD83BD}"/>
              </a:ext>
            </a:extLst>
          </p:cNvPr>
          <p:cNvGraphicFramePr>
            <a:graphicFrameLocks noGrp="1"/>
          </p:cNvGraphicFramePr>
          <p:nvPr>
            <p:extLst>
              <p:ext uri="{D42A27DB-BD31-4B8C-83A1-F6EECF244321}">
                <p14:modId xmlns:p14="http://schemas.microsoft.com/office/powerpoint/2010/main" val="2769999442"/>
              </p:ext>
            </p:extLst>
          </p:nvPr>
        </p:nvGraphicFramePr>
        <p:xfrm>
          <a:off x="193040" y="1398786"/>
          <a:ext cx="5181601" cy="2103718"/>
        </p:xfrm>
        <a:graphic>
          <a:graphicData uri="http://schemas.openxmlformats.org/drawingml/2006/table">
            <a:tbl>
              <a:tblPr firstRow="1" firstCol="1" bandRow="1">
                <a:tableStyleId>{5940675A-B579-460E-94D1-54222C63F5DA}</a:tableStyleId>
              </a:tblPr>
              <a:tblGrid>
                <a:gridCol w="2552288">
                  <a:extLst>
                    <a:ext uri="{9D8B030D-6E8A-4147-A177-3AD203B41FA5}">
                      <a16:colId xmlns:a16="http://schemas.microsoft.com/office/drawing/2014/main" val="492056990"/>
                    </a:ext>
                  </a:extLst>
                </a:gridCol>
                <a:gridCol w="1782250">
                  <a:extLst>
                    <a:ext uri="{9D8B030D-6E8A-4147-A177-3AD203B41FA5}">
                      <a16:colId xmlns:a16="http://schemas.microsoft.com/office/drawing/2014/main" val="1063648053"/>
                    </a:ext>
                  </a:extLst>
                </a:gridCol>
                <a:gridCol w="847063">
                  <a:extLst>
                    <a:ext uri="{9D8B030D-6E8A-4147-A177-3AD203B41FA5}">
                      <a16:colId xmlns:a16="http://schemas.microsoft.com/office/drawing/2014/main" val="3599383203"/>
                    </a:ext>
                  </a:extLst>
                </a:gridCol>
              </a:tblGrid>
              <a:tr h="488396">
                <a:tc>
                  <a:txBody>
                    <a:bodyPr/>
                    <a:lstStyle/>
                    <a:p>
                      <a:pPr marL="0" marR="0" algn="ctr">
                        <a:lnSpc>
                          <a:spcPct val="107000"/>
                        </a:lnSpc>
                        <a:spcAft>
                          <a:spcPts val="800"/>
                        </a:spcAft>
                      </a:pPr>
                      <a:r>
                        <a:rPr lang="en-US" sz="1400" kern="100" dirty="0">
                          <a:effectLst/>
                        </a:rPr>
                        <a:t>Model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Description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F1-Score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13844"/>
                  </a:ext>
                </a:extLst>
              </a:tr>
              <a:tr h="489305">
                <a:tc>
                  <a:txBody>
                    <a:bodyPr/>
                    <a:lstStyle/>
                    <a:p>
                      <a:pPr marL="0" marR="0" algn="ctr">
                        <a:lnSpc>
                          <a:spcPct val="107000"/>
                        </a:lnSpc>
                        <a:spcAft>
                          <a:spcPts val="800"/>
                        </a:spcAft>
                      </a:pPr>
                      <a:r>
                        <a:rPr lang="en-US" sz="1400" kern="100">
                          <a:effectLst/>
                        </a:rPr>
                        <a:t>Bi-LSTM with fastText emebddings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Fine-tuned on train+eval set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0.9008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655683"/>
                  </a:ext>
                </a:extLst>
              </a:tr>
              <a:tr h="489305">
                <a:tc>
                  <a:txBody>
                    <a:bodyPr/>
                    <a:lstStyle/>
                    <a:p>
                      <a:pPr marL="0" marR="0" algn="ctr">
                        <a:lnSpc>
                          <a:spcPct val="107000"/>
                        </a:lnSpc>
                        <a:spcAft>
                          <a:spcPts val="800"/>
                        </a:spcAft>
                      </a:pPr>
                      <a:r>
                        <a:rPr lang="en-US" sz="1400" kern="100">
                          <a:effectLst/>
                        </a:rPr>
                        <a:t>DistillBERT-base-multilingual-cased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Fine-tuned on train+eval set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0.8500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826613"/>
                  </a:ext>
                </a:extLst>
              </a:tr>
              <a:tr h="636712">
                <a:tc>
                  <a:txBody>
                    <a:bodyPr/>
                    <a:lstStyle/>
                    <a:p>
                      <a:pPr marL="0" marR="0" algn="ctr">
                        <a:lnSpc>
                          <a:spcPct val="107000"/>
                        </a:lnSpc>
                        <a:spcAft>
                          <a:spcPts val="800"/>
                        </a:spcAft>
                      </a:pPr>
                      <a:r>
                        <a:rPr lang="en-US" sz="1400" kern="100" dirty="0">
                          <a:effectLst/>
                        </a:rPr>
                        <a:t>Hate-speech-CNERG/</a:t>
                      </a:r>
                      <a:r>
                        <a:rPr lang="en-US" sz="1400" kern="100" dirty="0" err="1">
                          <a:effectLst/>
                        </a:rPr>
                        <a:t>indic</a:t>
                      </a:r>
                      <a:r>
                        <a:rPr lang="en-US" sz="1400" kern="100" dirty="0">
                          <a:effectLst/>
                        </a:rPr>
                        <a:t>-abusive-allInOne-</a:t>
                      </a:r>
                      <a:r>
                        <a:rPr lang="en-US" sz="1400" kern="100" dirty="0" err="1">
                          <a:effectLst/>
                        </a:rPr>
                        <a:t>MuRIL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dirty="0">
                          <a:effectLst/>
                        </a:rPr>
                        <a:t>Fine-tuned on MuRIL model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b="1" kern="100" dirty="0">
                          <a:effectLst/>
                        </a:rPr>
                        <a:t>0.8672</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3871034"/>
                  </a:ext>
                </a:extLst>
              </a:tr>
            </a:tbl>
          </a:graphicData>
        </a:graphic>
      </p:graphicFrame>
      <p:sp>
        <p:nvSpPr>
          <p:cNvPr id="9" name="TextBox 8">
            <a:extLst>
              <a:ext uri="{FF2B5EF4-FFF2-40B4-BE49-F238E27FC236}">
                <a16:creationId xmlns:a16="http://schemas.microsoft.com/office/drawing/2014/main" id="{B8893F7F-D464-4EA2-1A7F-BCEC5C3F9FFF}"/>
              </a:ext>
            </a:extLst>
          </p:cNvPr>
          <p:cNvSpPr txBox="1"/>
          <p:nvPr/>
        </p:nvSpPr>
        <p:spPr>
          <a:xfrm>
            <a:off x="5902959" y="895727"/>
            <a:ext cx="609600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Evaluation data classification report for Hate-speech-CNERG</a:t>
            </a:r>
            <a:endParaRPr lang="en-US" dirty="0"/>
          </a:p>
        </p:txBody>
      </p:sp>
      <p:graphicFrame>
        <p:nvGraphicFramePr>
          <p:cNvPr id="10" name="Table 9">
            <a:extLst>
              <a:ext uri="{FF2B5EF4-FFF2-40B4-BE49-F238E27FC236}">
                <a16:creationId xmlns:a16="http://schemas.microsoft.com/office/drawing/2014/main" id="{38FD0184-748A-F225-9C1B-A43B7D2AB7C7}"/>
              </a:ext>
            </a:extLst>
          </p:cNvPr>
          <p:cNvGraphicFramePr>
            <a:graphicFrameLocks noGrp="1"/>
          </p:cNvGraphicFramePr>
          <p:nvPr>
            <p:extLst>
              <p:ext uri="{D42A27DB-BD31-4B8C-83A1-F6EECF244321}">
                <p14:modId xmlns:p14="http://schemas.microsoft.com/office/powerpoint/2010/main" val="3551551965"/>
              </p:ext>
            </p:extLst>
          </p:nvPr>
        </p:nvGraphicFramePr>
        <p:xfrm>
          <a:off x="5902959" y="1282085"/>
          <a:ext cx="5872481" cy="2261617"/>
        </p:xfrm>
        <a:graphic>
          <a:graphicData uri="http://schemas.openxmlformats.org/drawingml/2006/table">
            <a:tbl>
              <a:tblPr firstRow="1" firstCol="1" bandRow="1">
                <a:tableStyleId>{5940675A-B579-460E-94D1-54222C63F5DA}</a:tableStyleId>
              </a:tblPr>
              <a:tblGrid>
                <a:gridCol w="1436691">
                  <a:extLst>
                    <a:ext uri="{9D8B030D-6E8A-4147-A177-3AD203B41FA5}">
                      <a16:colId xmlns:a16="http://schemas.microsoft.com/office/drawing/2014/main" val="138362764"/>
                    </a:ext>
                  </a:extLst>
                </a:gridCol>
                <a:gridCol w="1070087">
                  <a:extLst>
                    <a:ext uri="{9D8B030D-6E8A-4147-A177-3AD203B41FA5}">
                      <a16:colId xmlns:a16="http://schemas.microsoft.com/office/drawing/2014/main" val="3078538872"/>
                    </a:ext>
                  </a:extLst>
                </a:gridCol>
                <a:gridCol w="1212613">
                  <a:extLst>
                    <a:ext uri="{9D8B030D-6E8A-4147-A177-3AD203B41FA5}">
                      <a16:colId xmlns:a16="http://schemas.microsoft.com/office/drawing/2014/main" val="4049377181"/>
                    </a:ext>
                  </a:extLst>
                </a:gridCol>
                <a:gridCol w="1078471">
                  <a:extLst>
                    <a:ext uri="{9D8B030D-6E8A-4147-A177-3AD203B41FA5}">
                      <a16:colId xmlns:a16="http://schemas.microsoft.com/office/drawing/2014/main" val="2487934612"/>
                    </a:ext>
                  </a:extLst>
                </a:gridCol>
                <a:gridCol w="1074619">
                  <a:extLst>
                    <a:ext uri="{9D8B030D-6E8A-4147-A177-3AD203B41FA5}">
                      <a16:colId xmlns:a16="http://schemas.microsoft.com/office/drawing/2014/main" val="2325023269"/>
                    </a:ext>
                  </a:extLst>
                </a:gridCol>
              </a:tblGrid>
              <a:tr h="231187">
                <a:tc>
                  <a:txBody>
                    <a:bodyPr/>
                    <a:lstStyle/>
                    <a:p>
                      <a:pPr marL="0" marR="0" algn="ctr">
                        <a:lnSpc>
                          <a:spcPct val="107000"/>
                        </a:lnSpc>
                        <a:spcAft>
                          <a:spcPts val="800"/>
                        </a:spcAft>
                      </a:pPr>
                      <a:r>
                        <a:rPr lang="en-US" sz="1600" b="0" kern="100" dirty="0">
                          <a:effectLst/>
                        </a:rPr>
                        <a:t>Labels</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Precision</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Recall</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F1-score</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Support</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8000131"/>
                  </a:ext>
                </a:extLst>
              </a:tr>
              <a:tr h="231187">
                <a:tc>
                  <a:txBody>
                    <a:bodyPr/>
                    <a:lstStyle/>
                    <a:p>
                      <a:pPr marL="0" marR="0" algn="ctr">
                        <a:lnSpc>
                          <a:spcPct val="107000"/>
                        </a:lnSpc>
                        <a:spcAft>
                          <a:spcPts val="800"/>
                        </a:spcAft>
                      </a:pPr>
                      <a:r>
                        <a:rPr lang="en-US" sz="1600" kern="100">
                          <a:effectLst/>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0.91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0.94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3553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77755"/>
                  </a:ext>
                </a:extLst>
              </a:tr>
              <a:tr h="231187">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0.51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760541"/>
                  </a:ext>
                </a:extLst>
              </a:tr>
              <a:tr h="231187">
                <a:tc gridSpan="5">
                  <a:txBody>
                    <a:bodyPr/>
                    <a:lstStyle/>
                    <a:p>
                      <a:pPr marL="0" marR="0" algn="ctr">
                        <a:lnSpc>
                          <a:spcPct val="107000"/>
                        </a:lnSpc>
                        <a:spcAft>
                          <a:spcPts val="800"/>
                        </a:spcAft>
                      </a:pPr>
                      <a:r>
                        <a:rPr lang="en-US" sz="1600" kern="100">
                          <a:effectLst/>
                        </a:rPr>
                        <a:t>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6901445"/>
                  </a:ext>
                </a:extLst>
              </a:tr>
              <a:tr h="231187">
                <a:tc>
                  <a:txBody>
                    <a:bodyPr/>
                    <a:lstStyle/>
                    <a:p>
                      <a:pPr marL="0" marR="0" algn="ctr">
                        <a:lnSpc>
                          <a:spcPct val="107000"/>
                        </a:lnSpc>
                        <a:spcAft>
                          <a:spcPts val="800"/>
                        </a:spcAft>
                      </a:pPr>
                      <a:r>
                        <a:rPr lang="en-US" sz="1600" kern="100">
                          <a:effectLst/>
                        </a:rPr>
                        <a:t>Accuracy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Aft>
                          <a:spcPts val="800"/>
                        </a:spcAft>
                      </a:pPr>
                      <a:r>
                        <a:rPr lang="en-US" sz="1600" kern="100">
                          <a:effectLst/>
                        </a:rPr>
                        <a:t>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Aft>
                          <a:spcPts val="800"/>
                        </a:spcAft>
                      </a:pPr>
                      <a:r>
                        <a:rPr lang="en-US" sz="1600" b="1" kern="100" dirty="0">
                          <a:effectLst/>
                        </a:rPr>
                        <a:t>0.88</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4023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7432477"/>
                  </a:ext>
                </a:extLst>
              </a:tr>
              <a:tr h="473892">
                <a:tc>
                  <a:txBody>
                    <a:bodyPr/>
                    <a:lstStyle/>
                    <a:p>
                      <a:pPr marL="0" marR="0" algn="ctr">
                        <a:lnSpc>
                          <a:spcPct val="107000"/>
                        </a:lnSpc>
                        <a:spcAft>
                          <a:spcPts val="800"/>
                        </a:spcAft>
                      </a:pPr>
                      <a:r>
                        <a:rPr lang="en-US" sz="1600" kern="100">
                          <a:effectLst/>
                        </a:rPr>
                        <a:t>Macro Average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0.71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4023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603422"/>
                  </a:ext>
                </a:extLst>
              </a:tr>
              <a:tr h="473892">
                <a:tc>
                  <a:txBody>
                    <a:bodyPr/>
                    <a:lstStyle/>
                    <a:p>
                      <a:pPr marL="0" marR="0" algn="ctr">
                        <a:lnSpc>
                          <a:spcPct val="107000"/>
                        </a:lnSpc>
                        <a:spcAft>
                          <a:spcPts val="800"/>
                        </a:spcAft>
                      </a:pPr>
                      <a:r>
                        <a:rPr lang="en-US" sz="1600" kern="100">
                          <a:effectLst/>
                        </a:rPr>
                        <a:t>Weighted Average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0.86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0.88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4023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252791"/>
                  </a:ext>
                </a:extLst>
              </a:tr>
            </a:tbl>
          </a:graphicData>
        </a:graphic>
      </p:graphicFrame>
      <p:sp>
        <p:nvSpPr>
          <p:cNvPr id="12" name="TextBox 11">
            <a:extLst>
              <a:ext uri="{FF2B5EF4-FFF2-40B4-BE49-F238E27FC236}">
                <a16:creationId xmlns:a16="http://schemas.microsoft.com/office/drawing/2014/main" id="{74393AAD-A1CD-2EAC-8E0B-F9C7E50D3DF6}"/>
              </a:ext>
            </a:extLst>
          </p:cNvPr>
          <p:cNvSpPr txBox="1"/>
          <p:nvPr/>
        </p:nvSpPr>
        <p:spPr>
          <a:xfrm>
            <a:off x="0" y="3660404"/>
            <a:ext cx="5573398"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Testing data classification report for Hate-speech-CNERG</a:t>
            </a:r>
            <a:endParaRPr lang="en-US" dirty="0"/>
          </a:p>
        </p:txBody>
      </p:sp>
      <p:graphicFrame>
        <p:nvGraphicFramePr>
          <p:cNvPr id="13" name="Table 12">
            <a:extLst>
              <a:ext uri="{FF2B5EF4-FFF2-40B4-BE49-F238E27FC236}">
                <a16:creationId xmlns:a16="http://schemas.microsoft.com/office/drawing/2014/main" id="{48367C97-CD40-79DB-D6CF-8ED86ED4D929}"/>
              </a:ext>
            </a:extLst>
          </p:cNvPr>
          <p:cNvGraphicFramePr>
            <a:graphicFrameLocks noGrp="1"/>
          </p:cNvGraphicFramePr>
          <p:nvPr>
            <p:extLst>
              <p:ext uri="{D42A27DB-BD31-4B8C-83A1-F6EECF244321}">
                <p14:modId xmlns:p14="http://schemas.microsoft.com/office/powerpoint/2010/main" val="3815981367"/>
              </p:ext>
            </p:extLst>
          </p:nvPr>
        </p:nvGraphicFramePr>
        <p:xfrm>
          <a:off x="100647" y="4029737"/>
          <a:ext cx="5721033" cy="2127223"/>
        </p:xfrm>
        <a:graphic>
          <a:graphicData uri="http://schemas.openxmlformats.org/drawingml/2006/table">
            <a:tbl>
              <a:tblPr firstRow="1" firstCol="1" bandRow="1">
                <a:tableStyleId>{5940675A-B579-460E-94D1-54222C63F5DA}</a:tableStyleId>
              </a:tblPr>
              <a:tblGrid>
                <a:gridCol w="1557237">
                  <a:extLst>
                    <a:ext uri="{9D8B030D-6E8A-4147-A177-3AD203B41FA5}">
                      <a16:colId xmlns:a16="http://schemas.microsoft.com/office/drawing/2014/main" val="3229494451"/>
                    </a:ext>
                  </a:extLst>
                </a:gridCol>
                <a:gridCol w="865740">
                  <a:extLst>
                    <a:ext uri="{9D8B030D-6E8A-4147-A177-3AD203B41FA5}">
                      <a16:colId xmlns:a16="http://schemas.microsoft.com/office/drawing/2014/main" val="2627755030"/>
                    </a:ext>
                  </a:extLst>
                </a:gridCol>
                <a:gridCol w="721450">
                  <a:extLst>
                    <a:ext uri="{9D8B030D-6E8A-4147-A177-3AD203B41FA5}">
                      <a16:colId xmlns:a16="http://schemas.microsoft.com/office/drawing/2014/main" val="2251792046"/>
                    </a:ext>
                  </a:extLst>
                </a:gridCol>
                <a:gridCol w="1092481">
                  <a:extLst>
                    <a:ext uri="{9D8B030D-6E8A-4147-A177-3AD203B41FA5}">
                      <a16:colId xmlns:a16="http://schemas.microsoft.com/office/drawing/2014/main" val="261196358"/>
                    </a:ext>
                  </a:extLst>
                </a:gridCol>
                <a:gridCol w="1484125">
                  <a:extLst>
                    <a:ext uri="{9D8B030D-6E8A-4147-A177-3AD203B41FA5}">
                      <a16:colId xmlns:a16="http://schemas.microsoft.com/office/drawing/2014/main" val="2627414589"/>
                    </a:ext>
                  </a:extLst>
                </a:gridCol>
              </a:tblGrid>
              <a:tr h="649519">
                <a:tc>
                  <a:txBody>
                    <a:bodyPr/>
                    <a:lstStyle/>
                    <a:p>
                      <a:pPr marL="0" marR="0" algn="ctr">
                        <a:lnSpc>
                          <a:spcPct val="107000"/>
                        </a:lnSpc>
                        <a:spcAft>
                          <a:spcPts val="800"/>
                        </a:spcAft>
                      </a:pPr>
                      <a:r>
                        <a:rPr lang="en-US" sz="1250" kern="100">
                          <a:effectLst/>
                        </a:rPr>
                        <a:t>Labels</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Precision</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Recall</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F1-score</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Support</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295369"/>
                  </a:ext>
                </a:extLst>
              </a:tr>
              <a:tr h="209724">
                <a:tc>
                  <a:txBody>
                    <a:bodyPr/>
                    <a:lstStyle/>
                    <a:p>
                      <a:pPr marL="0" marR="0" algn="ctr">
                        <a:lnSpc>
                          <a:spcPct val="107000"/>
                        </a:lnSpc>
                        <a:spcAft>
                          <a:spcPts val="800"/>
                        </a:spcAft>
                      </a:pPr>
                      <a:r>
                        <a:rPr lang="en-US" sz="1250" kern="100">
                          <a:effectLst/>
                        </a:rPr>
                        <a:t>0</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0.85</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0.80</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0.94</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3553</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940482"/>
                  </a:ext>
                </a:extLst>
              </a:tr>
              <a:tr h="209724">
                <a:tc>
                  <a:txBody>
                    <a:bodyPr/>
                    <a:lstStyle/>
                    <a:p>
                      <a:pPr marL="0" marR="0" algn="ctr">
                        <a:lnSpc>
                          <a:spcPct val="107000"/>
                        </a:lnSpc>
                        <a:spcAft>
                          <a:spcPts val="800"/>
                        </a:spcAft>
                      </a:pPr>
                      <a:r>
                        <a:rPr lang="en-US" sz="1250" kern="100">
                          <a:effectLst/>
                        </a:rPr>
                        <a:t>1</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0.51</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0.26</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0.34</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470</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224764"/>
                  </a:ext>
                </a:extLst>
              </a:tr>
              <a:tr h="209366">
                <a:tc gridSpan="5">
                  <a:txBody>
                    <a:bodyPr/>
                    <a:lstStyle/>
                    <a:p>
                      <a:pPr marL="0" marR="0" algn="ctr">
                        <a:lnSpc>
                          <a:spcPct val="107000"/>
                        </a:lnSpc>
                        <a:spcAft>
                          <a:spcPts val="800"/>
                        </a:spcAft>
                      </a:pPr>
                      <a:r>
                        <a:rPr lang="en-US" sz="1250" kern="100">
                          <a:effectLst/>
                        </a:rPr>
                        <a:t> </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22360"/>
                  </a:ext>
                </a:extLst>
              </a:tr>
              <a:tr h="209724">
                <a:tc>
                  <a:txBody>
                    <a:bodyPr/>
                    <a:lstStyle/>
                    <a:p>
                      <a:pPr marL="0" marR="0" algn="ctr">
                        <a:lnSpc>
                          <a:spcPct val="107000"/>
                        </a:lnSpc>
                        <a:spcAft>
                          <a:spcPts val="800"/>
                        </a:spcAft>
                      </a:pPr>
                      <a:r>
                        <a:rPr lang="en-US" sz="1250" kern="100">
                          <a:effectLst/>
                        </a:rPr>
                        <a:t>Accuracy</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US" sz="1250" kern="100">
                          <a:effectLst/>
                        </a:rPr>
                        <a:t> </a:t>
                      </a:r>
                      <a:endParaRPr lang="en-US" sz="1250"/>
                    </a:p>
                  </a:txBody>
                  <a:tcPr marL="68580" marR="68580" marT="0" marB="0"/>
                </a:tc>
                <a:tc hMerge="1">
                  <a:txBody>
                    <a:bodyPr/>
                    <a:lstStyle/>
                    <a:p>
                      <a:pPr marL="0" marR="0" algn="ctr">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b="1" kern="100" dirty="0">
                          <a:effectLst/>
                        </a:rPr>
                        <a:t>0.87</a:t>
                      </a:r>
                      <a:endParaRPr lang="en-US" sz="125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4023</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478918"/>
                  </a:ext>
                </a:extLst>
              </a:tr>
              <a:tr h="209724">
                <a:tc>
                  <a:txBody>
                    <a:bodyPr/>
                    <a:lstStyle/>
                    <a:p>
                      <a:pPr marL="0" marR="0" algn="ctr">
                        <a:lnSpc>
                          <a:spcPct val="107000"/>
                        </a:lnSpc>
                        <a:spcAft>
                          <a:spcPts val="800"/>
                        </a:spcAft>
                      </a:pPr>
                      <a:r>
                        <a:rPr lang="en-US" sz="1250" kern="100">
                          <a:effectLst/>
                        </a:rPr>
                        <a:t>Macro Average</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0.71</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0.61</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0.64</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4023</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8692034"/>
                  </a:ext>
                </a:extLst>
              </a:tr>
              <a:tr h="429442">
                <a:tc>
                  <a:txBody>
                    <a:bodyPr/>
                    <a:lstStyle/>
                    <a:p>
                      <a:pPr marL="0" marR="0" algn="ctr">
                        <a:lnSpc>
                          <a:spcPct val="107000"/>
                        </a:lnSpc>
                        <a:spcAft>
                          <a:spcPts val="800"/>
                        </a:spcAft>
                      </a:pPr>
                      <a:r>
                        <a:rPr lang="en-US" sz="1250" kern="100">
                          <a:effectLst/>
                        </a:rPr>
                        <a:t>Weighted Average</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0.86</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0.88</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0.87</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4023</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030923"/>
                  </a:ext>
                </a:extLst>
              </a:tr>
            </a:tbl>
          </a:graphicData>
        </a:graphic>
      </p:graphicFrame>
      <p:graphicFrame>
        <p:nvGraphicFramePr>
          <p:cNvPr id="15" name="Table 14">
            <a:extLst>
              <a:ext uri="{FF2B5EF4-FFF2-40B4-BE49-F238E27FC236}">
                <a16:creationId xmlns:a16="http://schemas.microsoft.com/office/drawing/2014/main" id="{D9E941DE-B904-89A6-16FA-85CFADA4FC83}"/>
              </a:ext>
            </a:extLst>
          </p:cNvPr>
          <p:cNvGraphicFramePr>
            <a:graphicFrameLocks noGrp="1"/>
          </p:cNvGraphicFramePr>
          <p:nvPr>
            <p:extLst>
              <p:ext uri="{D42A27DB-BD31-4B8C-83A1-F6EECF244321}">
                <p14:modId xmlns:p14="http://schemas.microsoft.com/office/powerpoint/2010/main" val="3289618500"/>
              </p:ext>
            </p:extLst>
          </p:nvPr>
        </p:nvGraphicFramePr>
        <p:xfrm>
          <a:off x="6634480" y="4283994"/>
          <a:ext cx="4846320" cy="1441957"/>
        </p:xfrm>
        <a:graphic>
          <a:graphicData uri="http://schemas.openxmlformats.org/drawingml/2006/table">
            <a:tbl>
              <a:tblPr firstRow="1" firstCol="1" bandRow="1">
                <a:tableStyleId>{5940675A-B579-460E-94D1-54222C63F5DA}</a:tableStyleId>
              </a:tblPr>
              <a:tblGrid>
                <a:gridCol w="2423160">
                  <a:extLst>
                    <a:ext uri="{9D8B030D-6E8A-4147-A177-3AD203B41FA5}">
                      <a16:colId xmlns:a16="http://schemas.microsoft.com/office/drawing/2014/main" val="682710742"/>
                    </a:ext>
                  </a:extLst>
                </a:gridCol>
                <a:gridCol w="2423160">
                  <a:extLst>
                    <a:ext uri="{9D8B030D-6E8A-4147-A177-3AD203B41FA5}">
                      <a16:colId xmlns:a16="http://schemas.microsoft.com/office/drawing/2014/main" val="3769416308"/>
                    </a:ext>
                  </a:extLst>
                </a:gridCol>
              </a:tblGrid>
              <a:tr h="331685">
                <a:tc>
                  <a:txBody>
                    <a:bodyPr/>
                    <a:lstStyle/>
                    <a:p>
                      <a:pPr marL="0" marR="0" algn="ctr">
                        <a:lnSpc>
                          <a:spcPct val="107000"/>
                        </a:lnSpc>
                      </a:pPr>
                      <a:r>
                        <a:rPr lang="en-US" sz="1400" kern="0" dirty="0">
                          <a:effectLst/>
                        </a:rPr>
                        <a:t>Models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PR-AUC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182709"/>
                  </a:ext>
                </a:extLst>
              </a:tr>
              <a:tr h="332251">
                <a:tc>
                  <a:txBody>
                    <a:bodyPr/>
                    <a:lstStyle/>
                    <a:p>
                      <a:pPr marL="0" marR="0" algn="ctr">
                        <a:lnSpc>
                          <a:spcPct val="107000"/>
                        </a:lnSpc>
                      </a:pPr>
                      <a:r>
                        <a:rPr lang="en-US" sz="1400" kern="0">
                          <a:effectLst/>
                        </a:rPr>
                        <a:t>DistilBERT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0.12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020351"/>
                  </a:ext>
                </a:extLst>
              </a:tr>
              <a:tr h="355652">
                <a:tc>
                  <a:txBody>
                    <a:bodyPr/>
                    <a:lstStyle/>
                    <a:p>
                      <a:pPr marL="0" marR="0" algn="ctr">
                        <a:lnSpc>
                          <a:spcPct val="107000"/>
                        </a:lnSpc>
                      </a:pPr>
                      <a:r>
                        <a:rPr lang="en-US" sz="1400" kern="0">
                          <a:effectLst/>
                        </a:rPr>
                        <a:t>Bi-LSTM with fastText embeddings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dirty="0">
                          <a:effectLst/>
                        </a:rPr>
                        <a:t>0.98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970600"/>
                  </a:ext>
                </a:extLst>
              </a:tr>
              <a:tr h="332251">
                <a:tc>
                  <a:txBody>
                    <a:bodyPr/>
                    <a:lstStyle/>
                    <a:p>
                      <a:pPr marL="0" marR="0" algn="ctr">
                        <a:lnSpc>
                          <a:spcPct val="107000"/>
                        </a:lnSpc>
                      </a:pPr>
                      <a:r>
                        <a:rPr lang="en-US" sz="1400" kern="0" dirty="0">
                          <a:effectLst/>
                        </a:rPr>
                        <a:t>Hate-Speech-CNERG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b="1" kern="0" dirty="0">
                          <a:effectLst/>
                        </a:rPr>
                        <a:t>0.39</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560817"/>
                  </a:ext>
                </a:extLst>
              </a:tr>
            </a:tbl>
          </a:graphicData>
        </a:graphic>
      </p:graphicFrame>
      <p:sp>
        <p:nvSpPr>
          <p:cNvPr id="16" name="TextBox 15">
            <a:extLst>
              <a:ext uri="{FF2B5EF4-FFF2-40B4-BE49-F238E27FC236}">
                <a16:creationId xmlns:a16="http://schemas.microsoft.com/office/drawing/2014/main" id="{4A51AA20-F75D-A987-2594-BAAA91C5E9FA}"/>
              </a:ext>
            </a:extLst>
          </p:cNvPr>
          <p:cNvSpPr txBox="1"/>
          <p:nvPr/>
        </p:nvSpPr>
        <p:spPr>
          <a:xfrm>
            <a:off x="6370322" y="3937701"/>
            <a:ext cx="4704080" cy="374077"/>
          </a:xfrm>
          <a:prstGeom prst="rect">
            <a:avLst/>
          </a:prstGeom>
          <a:noFill/>
        </p:spPr>
        <p:txBody>
          <a:bodyPr wrap="square">
            <a:spAutoFit/>
          </a:bodyPr>
          <a:lstStyle/>
          <a:p>
            <a:pPr marL="914400" marR="0" algn="ct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PR-AUC curve for fine-tuned models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666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3E68-FC39-BCE8-3047-55A9F3122AAB}"/>
              </a:ext>
            </a:extLst>
          </p:cNvPr>
          <p:cNvSpPr>
            <a:spLocks noGrp="1"/>
          </p:cNvSpPr>
          <p:nvPr>
            <p:ph type="title"/>
          </p:nvPr>
        </p:nvSpPr>
        <p:spPr>
          <a:xfrm>
            <a:off x="812800" y="274638"/>
            <a:ext cx="11043920" cy="487362"/>
          </a:xfrm>
        </p:spPr>
        <p:txBody>
          <a:bodyPr/>
          <a:lstStyle/>
          <a:p>
            <a:r>
              <a:rPr lang="en-US" sz="2800" dirty="0"/>
              <a:t>Results and Discussion: Subtask-B(with fine-tuning)</a:t>
            </a:r>
            <a:endParaRPr lang="en-US" dirty="0"/>
          </a:p>
        </p:txBody>
      </p:sp>
      <p:pic>
        <p:nvPicPr>
          <p:cNvPr id="4" name="Picture 3" descr="A blue squares with white text&#10;&#10;Description automatically generated">
            <a:extLst>
              <a:ext uri="{FF2B5EF4-FFF2-40B4-BE49-F238E27FC236}">
                <a16:creationId xmlns:a16="http://schemas.microsoft.com/office/drawing/2014/main" id="{B0A4AD9B-A1BA-9179-E366-9E4EBC4D46CD}"/>
              </a:ext>
            </a:extLst>
          </p:cNvPr>
          <p:cNvPicPr>
            <a:picLocks noChangeAspect="1"/>
          </p:cNvPicPr>
          <p:nvPr/>
        </p:nvPicPr>
        <p:blipFill>
          <a:blip r:embed="rId2"/>
          <a:stretch>
            <a:fillRect/>
          </a:stretch>
        </p:blipFill>
        <p:spPr>
          <a:xfrm>
            <a:off x="259080" y="1048703"/>
            <a:ext cx="5423263" cy="4492154"/>
          </a:xfrm>
          <a:prstGeom prst="rect">
            <a:avLst/>
          </a:prstGeom>
        </p:spPr>
      </p:pic>
      <p:sp>
        <p:nvSpPr>
          <p:cNvPr id="5" name="TextBox 4">
            <a:extLst>
              <a:ext uri="{FF2B5EF4-FFF2-40B4-BE49-F238E27FC236}">
                <a16:creationId xmlns:a16="http://schemas.microsoft.com/office/drawing/2014/main" id="{12766A50-0ED0-CF09-DADF-147CC3EE66E5}"/>
              </a:ext>
            </a:extLst>
          </p:cNvPr>
          <p:cNvSpPr txBox="1"/>
          <p:nvPr/>
        </p:nvSpPr>
        <p:spPr>
          <a:xfrm>
            <a:off x="426720" y="5679440"/>
            <a:ext cx="5069840" cy="369332"/>
          </a:xfrm>
          <a:prstGeom prst="rect">
            <a:avLst/>
          </a:prstGeom>
          <a:noFill/>
        </p:spPr>
        <p:txBody>
          <a:bodyPr wrap="square" rtlCol="0">
            <a:spAutoFit/>
          </a:bodyPr>
          <a:lstStyle/>
          <a:p>
            <a:r>
              <a:rPr lang="en-US" dirty="0"/>
              <a:t>Confusion matrix of Hate-Speech-CNERG</a:t>
            </a:r>
          </a:p>
        </p:txBody>
      </p:sp>
      <p:pic>
        <p:nvPicPr>
          <p:cNvPr id="6" name="Picture 5" descr="A graph of a graph&#10;&#10;Description automatically generated">
            <a:extLst>
              <a:ext uri="{FF2B5EF4-FFF2-40B4-BE49-F238E27FC236}">
                <a16:creationId xmlns:a16="http://schemas.microsoft.com/office/drawing/2014/main" id="{189EF1D9-51BE-9677-5C7F-8BA9BCE93AAF}"/>
              </a:ext>
            </a:extLst>
          </p:cNvPr>
          <p:cNvPicPr>
            <a:picLocks noChangeAspect="1"/>
          </p:cNvPicPr>
          <p:nvPr/>
        </p:nvPicPr>
        <p:blipFill>
          <a:blip r:embed="rId3"/>
          <a:stretch>
            <a:fillRect/>
          </a:stretch>
        </p:blipFill>
        <p:spPr>
          <a:xfrm>
            <a:off x="5821680" y="991235"/>
            <a:ext cx="5943600" cy="4688205"/>
          </a:xfrm>
          <a:prstGeom prst="rect">
            <a:avLst/>
          </a:prstGeom>
        </p:spPr>
      </p:pic>
      <p:sp>
        <p:nvSpPr>
          <p:cNvPr id="7" name="TextBox 6">
            <a:extLst>
              <a:ext uri="{FF2B5EF4-FFF2-40B4-BE49-F238E27FC236}">
                <a16:creationId xmlns:a16="http://schemas.microsoft.com/office/drawing/2014/main" id="{E1A586F6-C243-0CED-CEEB-59371A840C3B}"/>
              </a:ext>
            </a:extLst>
          </p:cNvPr>
          <p:cNvSpPr txBox="1"/>
          <p:nvPr/>
        </p:nvSpPr>
        <p:spPr>
          <a:xfrm>
            <a:off x="6096000" y="5679440"/>
            <a:ext cx="5821680" cy="369332"/>
          </a:xfrm>
          <a:prstGeom prst="rect">
            <a:avLst/>
          </a:prstGeom>
          <a:noFill/>
        </p:spPr>
        <p:txBody>
          <a:bodyPr wrap="square" rtlCol="0">
            <a:spAutoFit/>
          </a:bodyPr>
          <a:lstStyle/>
          <a:p>
            <a:pPr algn="ctr"/>
            <a:r>
              <a:rPr lang="en-US" dirty="0"/>
              <a:t>Precision-Recall Curve of Hate-Speech-CNERG</a:t>
            </a:r>
          </a:p>
        </p:txBody>
      </p:sp>
    </p:spTree>
    <p:extLst>
      <p:ext uri="{BB962C8B-B14F-4D97-AF65-F5344CB8AC3E}">
        <p14:creationId xmlns:p14="http://schemas.microsoft.com/office/powerpoint/2010/main" val="3500227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52A5-49E2-BE85-E5D4-7DA46532088A}"/>
              </a:ext>
            </a:extLst>
          </p:cNvPr>
          <p:cNvSpPr>
            <a:spLocks noGrp="1"/>
          </p:cNvSpPr>
          <p:nvPr>
            <p:ph type="title"/>
          </p:nvPr>
        </p:nvSpPr>
        <p:spPr/>
        <p:txBody>
          <a:bodyPr/>
          <a:lstStyle/>
          <a:p>
            <a:r>
              <a:rPr lang="en-US" sz="2800" dirty="0"/>
              <a:t>Results and Discussion: Subtask-C</a:t>
            </a:r>
            <a:endParaRPr lang="en-US" dirty="0"/>
          </a:p>
        </p:txBody>
      </p:sp>
      <p:sp>
        <p:nvSpPr>
          <p:cNvPr id="5" name="TextBox 4">
            <a:extLst>
              <a:ext uri="{FF2B5EF4-FFF2-40B4-BE49-F238E27FC236}">
                <a16:creationId xmlns:a16="http://schemas.microsoft.com/office/drawing/2014/main" id="{CC6C477D-5964-9B71-576D-C526D558CCB4}"/>
              </a:ext>
            </a:extLst>
          </p:cNvPr>
          <p:cNvSpPr txBox="1"/>
          <p:nvPr/>
        </p:nvSpPr>
        <p:spPr>
          <a:xfrm>
            <a:off x="0" y="965201"/>
            <a:ext cx="11714480" cy="1294393"/>
          </a:xfrm>
          <a:prstGeom prst="rect">
            <a:avLst/>
          </a:prstGeom>
          <a:noFill/>
        </p:spPr>
        <p:txBody>
          <a:bodyPr wrap="square">
            <a:spAutoFit/>
          </a:bodyPr>
          <a:lstStyle/>
          <a:p>
            <a:pPr marL="685800" marR="0">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study evaluated three target identification models: Google-BERT, DistilBERT, and mBERT. BERT-based-multilingual-cased outperformed with 67% accuracy and better precision-recall AUC scores, making it the best model.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2FC477A-C3C8-F379-7635-127175EB979F}"/>
              </a:ext>
            </a:extLst>
          </p:cNvPr>
          <p:cNvSpPr txBox="1"/>
          <p:nvPr/>
        </p:nvSpPr>
        <p:spPr>
          <a:xfrm>
            <a:off x="-396240" y="2275756"/>
            <a:ext cx="609600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 for Subtask 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FFCD658-5842-4D75-8942-9311C8D38A7C}"/>
              </a:ext>
            </a:extLst>
          </p:cNvPr>
          <p:cNvGraphicFramePr>
            <a:graphicFrameLocks noGrp="1"/>
          </p:cNvGraphicFramePr>
          <p:nvPr>
            <p:extLst>
              <p:ext uri="{D42A27DB-BD31-4B8C-83A1-F6EECF244321}">
                <p14:modId xmlns:p14="http://schemas.microsoft.com/office/powerpoint/2010/main" val="1888472651"/>
              </p:ext>
            </p:extLst>
          </p:nvPr>
        </p:nvGraphicFramePr>
        <p:xfrm>
          <a:off x="338138" y="2754589"/>
          <a:ext cx="5757862" cy="1843818"/>
        </p:xfrm>
        <a:graphic>
          <a:graphicData uri="http://schemas.openxmlformats.org/drawingml/2006/table">
            <a:tbl>
              <a:tblPr firstRow="1" firstCol="1" bandRow="1">
                <a:tableStyleId>{5940675A-B579-460E-94D1-54222C63F5DA}</a:tableStyleId>
              </a:tblPr>
              <a:tblGrid>
                <a:gridCol w="2944065">
                  <a:extLst>
                    <a:ext uri="{9D8B030D-6E8A-4147-A177-3AD203B41FA5}">
                      <a16:colId xmlns:a16="http://schemas.microsoft.com/office/drawing/2014/main" val="1687457234"/>
                    </a:ext>
                  </a:extLst>
                </a:gridCol>
                <a:gridCol w="2009855">
                  <a:extLst>
                    <a:ext uri="{9D8B030D-6E8A-4147-A177-3AD203B41FA5}">
                      <a16:colId xmlns:a16="http://schemas.microsoft.com/office/drawing/2014/main" val="447007853"/>
                    </a:ext>
                  </a:extLst>
                </a:gridCol>
                <a:gridCol w="803942">
                  <a:extLst>
                    <a:ext uri="{9D8B030D-6E8A-4147-A177-3AD203B41FA5}">
                      <a16:colId xmlns:a16="http://schemas.microsoft.com/office/drawing/2014/main" val="2896717038"/>
                    </a:ext>
                  </a:extLst>
                </a:gridCol>
              </a:tblGrid>
              <a:tr h="429494">
                <a:tc>
                  <a:txBody>
                    <a:bodyPr/>
                    <a:lstStyle/>
                    <a:p>
                      <a:pPr marL="0" marR="0" algn="ctr">
                        <a:lnSpc>
                          <a:spcPct val="107000"/>
                        </a:lnSpc>
                        <a:spcAft>
                          <a:spcPts val="800"/>
                        </a:spcAft>
                      </a:pPr>
                      <a:r>
                        <a:rPr lang="en-US" sz="1100" b="1" kern="100" dirty="0">
                          <a:effectLst/>
                        </a:rPr>
                        <a:t>Models</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b="1" kern="100" dirty="0">
                          <a:effectLst/>
                        </a:rPr>
                        <a:t>description</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b="1" kern="100" dirty="0">
                          <a:effectLst/>
                        </a:rPr>
                        <a:t>F1-Score</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920836"/>
                  </a:ext>
                </a:extLst>
              </a:tr>
              <a:tr h="429884">
                <a:tc>
                  <a:txBody>
                    <a:bodyPr/>
                    <a:lstStyle/>
                    <a:p>
                      <a:pPr marL="0" marR="0" algn="ctr">
                        <a:lnSpc>
                          <a:spcPct val="107000"/>
                        </a:lnSpc>
                        <a:spcAft>
                          <a:spcPts val="800"/>
                        </a:spcAft>
                      </a:pPr>
                      <a:r>
                        <a:rPr lang="en-US" sz="1100" kern="100">
                          <a:effectLst/>
                        </a:rPr>
                        <a:t>Google-bert/bert-base-multilingual-cased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Fine-tuned on train+eval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0.4416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375347"/>
                  </a:ext>
                </a:extLst>
              </a:tr>
              <a:tr h="554556">
                <a:tc>
                  <a:txBody>
                    <a:bodyPr/>
                    <a:lstStyle/>
                    <a:p>
                      <a:pPr marL="0" marR="0" algn="ctr">
                        <a:lnSpc>
                          <a:spcPct val="107000"/>
                        </a:lnSpc>
                        <a:spcAft>
                          <a:spcPts val="800"/>
                        </a:spcAft>
                      </a:pPr>
                      <a:r>
                        <a:rPr lang="en-US" sz="1100" kern="100">
                          <a:effectLst/>
                        </a:rPr>
                        <a:t>Distillbert-base-multilingual-cased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Fine-tuned on train+eval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0.4328</a:t>
                      </a:r>
                    </a:p>
                    <a:p>
                      <a:pPr marL="0" marR="0" algn="ctr">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579953"/>
                  </a:ext>
                </a:extLst>
              </a:tr>
              <a:tr h="429884">
                <a:tc>
                  <a:txBody>
                    <a:bodyPr/>
                    <a:lstStyle/>
                    <a:p>
                      <a:pPr marL="0" marR="0" algn="ctr">
                        <a:lnSpc>
                          <a:spcPct val="107000"/>
                        </a:lnSpc>
                        <a:spcAft>
                          <a:spcPts val="800"/>
                        </a:spcAft>
                      </a:pPr>
                      <a:r>
                        <a:rPr lang="en-US" sz="1100" kern="100">
                          <a:effectLst/>
                        </a:rPr>
                        <a:t>Bert-base-multilingual-cased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Fine-tuned on train+eval set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0.6652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207043"/>
                  </a:ext>
                </a:extLst>
              </a:tr>
            </a:tbl>
          </a:graphicData>
        </a:graphic>
      </p:graphicFrame>
      <p:sp>
        <p:nvSpPr>
          <p:cNvPr id="10" name="TextBox 9">
            <a:extLst>
              <a:ext uri="{FF2B5EF4-FFF2-40B4-BE49-F238E27FC236}">
                <a16:creationId xmlns:a16="http://schemas.microsoft.com/office/drawing/2014/main" id="{4557B537-8A97-B630-1ED9-B7AC2B26AFD2}"/>
              </a:ext>
            </a:extLst>
          </p:cNvPr>
          <p:cNvSpPr txBox="1"/>
          <p:nvPr/>
        </p:nvSpPr>
        <p:spPr>
          <a:xfrm>
            <a:off x="6268720" y="2139628"/>
            <a:ext cx="5923280" cy="646331"/>
          </a:xfrm>
          <a:prstGeom prst="rect">
            <a:avLst/>
          </a:prstGeom>
          <a:noFill/>
        </p:spPr>
        <p:txBody>
          <a:bodyPr wrap="square">
            <a:spAutoFit/>
          </a:bodyPr>
          <a:lstStyle/>
          <a:p>
            <a:pPr algn="ctr"/>
            <a:r>
              <a:rPr lang="en-US" sz="1800" dirty="0">
                <a:effectLst/>
                <a:latin typeface="Times New Roman" panose="02020603050405020304" pitchFamily="18" charset="0"/>
                <a:ea typeface="Calibri" panose="020F0502020204030204" pitchFamily="34" charset="0"/>
              </a:rPr>
              <a:t>Testing data classification report for Bert-base-multilingual-cased</a:t>
            </a:r>
            <a:endParaRPr lang="en-US" dirty="0"/>
          </a:p>
        </p:txBody>
      </p:sp>
      <p:graphicFrame>
        <p:nvGraphicFramePr>
          <p:cNvPr id="11" name="Table 10">
            <a:extLst>
              <a:ext uri="{FF2B5EF4-FFF2-40B4-BE49-F238E27FC236}">
                <a16:creationId xmlns:a16="http://schemas.microsoft.com/office/drawing/2014/main" id="{EC9C98A5-9F38-030B-20AF-2503A2818044}"/>
              </a:ext>
            </a:extLst>
          </p:cNvPr>
          <p:cNvGraphicFramePr>
            <a:graphicFrameLocks noGrp="1"/>
          </p:cNvGraphicFramePr>
          <p:nvPr>
            <p:extLst>
              <p:ext uri="{D42A27DB-BD31-4B8C-83A1-F6EECF244321}">
                <p14:modId xmlns:p14="http://schemas.microsoft.com/office/powerpoint/2010/main" val="2555645312"/>
              </p:ext>
            </p:extLst>
          </p:nvPr>
        </p:nvGraphicFramePr>
        <p:xfrm>
          <a:off x="6736081" y="2754589"/>
          <a:ext cx="4978399" cy="1933751"/>
        </p:xfrm>
        <a:graphic>
          <a:graphicData uri="http://schemas.openxmlformats.org/drawingml/2006/table">
            <a:tbl>
              <a:tblPr firstRow="1" firstCol="1" bandRow="1">
                <a:tableStyleId>{5940675A-B579-460E-94D1-54222C63F5DA}</a:tableStyleId>
              </a:tblPr>
              <a:tblGrid>
                <a:gridCol w="1217747">
                  <a:extLst>
                    <a:ext uri="{9D8B030D-6E8A-4147-A177-3AD203B41FA5}">
                      <a16:colId xmlns:a16="http://schemas.microsoft.com/office/drawing/2014/main" val="1980201167"/>
                    </a:ext>
                  </a:extLst>
                </a:gridCol>
                <a:gridCol w="854663">
                  <a:extLst>
                    <a:ext uri="{9D8B030D-6E8A-4147-A177-3AD203B41FA5}">
                      <a16:colId xmlns:a16="http://schemas.microsoft.com/office/drawing/2014/main" val="1441957479"/>
                    </a:ext>
                  </a:extLst>
                </a:gridCol>
                <a:gridCol w="948894">
                  <a:extLst>
                    <a:ext uri="{9D8B030D-6E8A-4147-A177-3AD203B41FA5}">
                      <a16:colId xmlns:a16="http://schemas.microsoft.com/office/drawing/2014/main" val="744409113"/>
                    </a:ext>
                  </a:extLst>
                </a:gridCol>
                <a:gridCol w="1067506">
                  <a:extLst>
                    <a:ext uri="{9D8B030D-6E8A-4147-A177-3AD203B41FA5}">
                      <a16:colId xmlns:a16="http://schemas.microsoft.com/office/drawing/2014/main" val="4188535310"/>
                    </a:ext>
                  </a:extLst>
                </a:gridCol>
                <a:gridCol w="889589">
                  <a:extLst>
                    <a:ext uri="{9D8B030D-6E8A-4147-A177-3AD203B41FA5}">
                      <a16:colId xmlns:a16="http://schemas.microsoft.com/office/drawing/2014/main" val="2281028246"/>
                    </a:ext>
                  </a:extLst>
                </a:gridCol>
              </a:tblGrid>
              <a:tr h="293411">
                <a:tc>
                  <a:txBody>
                    <a:bodyPr/>
                    <a:lstStyle/>
                    <a:p>
                      <a:pPr marL="0" marR="0">
                        <a:lnSpc>
                          <a:spcPct val="107000"/>
                        </a:lnSpc>
                        <a:spcAft>
                          <a:spcPts val="800"/>
                        </a:spcAft>
                      </a:pPr>
                      <a:r>
                        <a:rPr lang="en-US" sz="1100" b="1" kern="100" dirty="0">
                          <a:effectLst/>
                        </a:rPr>
                        <a:t>Labels</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Precision</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Recall</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F1-score</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Support</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87367"/>
                  </a:ext>
                </a:extLst>
              </a:tr>
              <a:tr h="203475">
                <a:tc>
                  <a:txBody>
                    <a:bodyPr/>
                    <a:lstStyle/>
                    <a:p>
                      <a:pPr marL="0" marR="0">
                        <a:lnSpc>
                          <a:spcPct val="107000"/>
                        </a:lnSpc>
                        <a:spcAft>
                          <a:spcPts val="800"/>
                        </a:spcAft>
                      </a:pPr>
                      <a:r>
                        <a:rPr lang="en-US" sz="1100" kern="100">
                          <a:effectLst/>
                        </a:rPr>
                        <a:t>0(Individual)</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0.74</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0.72</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226</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146619"/>
                  </a:ext>
                </a:extLst>
              </a:tr>
              <a:tr h="203475">
                <a:tc>
                  <a:txBody>
                    <a:bodyPr/>
                    <a:lstStyle/>
                    <a:p>
                      <a:pPr marL="0" marR="0">
                        <a:lnSpc>
                          <a:spcPct val="107000"/>
                        </a:lnSpc>
                        <a:spcAft>
                          <a:spcPts val="800"/>
                        </a:spcAft>
                      </a:pPr>
                      <a:r>
                        <a:rPr lang="en-US" sz="1100" kern="100">
                          <a:effectLst/>
                        </a:rPr>
                        <a:t>1(Organization)</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0.69</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0.71</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182</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605438"/>
                  </a:ext>
                </a:extLst>
              </a:tr>
              <a:tr h="203475">
                <a:tc>
                  <a:txBody>
                    <a:bodyPr/>
                    <a:lstStyle/>
                    <a:p>
                      <a:pPr marL="0" marR="0">
                        <a:lnSpc>
                          <a:spcPct val="107000"/>
                        </a:lnSpc>
                        <a:spcAft>
                          <a:spcPts val="800"/>
                        </a:spcAft>
                      </a:pPr>
                      <a:r>
                        <a:rPr lang="en-US" sz="1100" kern="100">
                          <a:effectLst/>
                        </a:rPr>
                        <a:t>2(community)</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0.30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0.26</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0.30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61</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369472"/>
                  </a:ext>
                </a:extLst>
              </a:tr>
              <a:tr h="203475">
                <a:tc gridSpan="5">
                  <a:txBody>
                    <a:bodyPr/>
                    <a:lstStyle/>
                    <a:p>
                      <a:pPr marL="0" marR="0">
                        <a:lnSpc>
                          <a:spcPct val="107000"/>
                        </a:lnSpc>
                        <a:spcAft>
                          <a:spcPts val="800"/>
                        </a:spcAft>
                      </a:pPr>
                      <a:r>
                        <a:rPr lang="en-US" sz="1100" kern="100">
                          <a:effectLst/>
                        </a:rPr>
                        <a:t> </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9039140"/>
                  </a:ext>
                </a:extLst>
              </a:tr>
              <a:tr h="203475">
                <a:tc>
                  <a:txBody>
                    <a:bodyPr/>
                    <a:lstStyle/>
                    <a:p>
                      <a:pPr marL="0" marR="0">
                        <a:lnSpc>
                          <a:spcPct val="107000"/>
                        </a:lnSpc>
                        <a:spcAft>
                          <a:spcPts val="800"/>
                        </a:spcAft>
                      </a:pPr>
                      <a:r>
                        <a:rPr lang="en-US" sz="1100" kern="100">
                          <a:effectLst/>
                        </a:rPr>
                        <a:t>Accuracy</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Aft>
                          <a:spcPts val="800"/>
                        </a:spcAft>
                      </a:pPr>
                      <a:r>
                        <a:rPr lang="en-US" sz="1100" kern="100" dirty="0">
                          <a:effectLst/>
                        </a:rPr>
                        <a:t> </a:t>
                      </a:r>
                      <a:endParaRPr lang="en-US" sz="1100" kern="100" dirty="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Aft>
                          <a:spcPts val="800"/>
                        </a:spcAft>
                      </a:pPr>
                      <a:r>
                        <a:rPr lang="en-US" sz="1100" kern="100">
                          <a:effectLst/>
                        </a:rPr>
                        <a:t>0.67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469</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0080370"/>
                  </a:ext>
                </a:extLst>
              </a:tr>
              <a:tr h="203475">
                <a:tc>
                  <a:txBody>
                    <a:bodyPr/>
                    <a:lstStyle/>
                    <a:p>
                      <a:pPr marL="0" marR="0">
                        <a:lnSpc>
                          <a:spcPct val="107000"/>
                        </a:lnSpc>
                        <a:spcAft>
                          <a:spcPts val="800"/>
                        </a:spcAft>
                      </a:pPr>
                      <a:r>
                        <a:rPr lang="en-US" sz="1100" kern="100">
                          <a:effectLst/>
                        </a:rPr>
                        <a:t>Macro average</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0.58</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0.57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0.57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469</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9410447"/>
                  </a:ext>
                </a:extLst>
              </a:tr>
              <a:tr h="419490">
                <a:tc>
                  <a:txBody>
                    <a:bodyPr/>
                    <a:lstStyle/>
                    <a:p>
                      <a:pPr marL="0" marR="0">
                        <a:lnSpc>
                          <a:spcPct val="107000"/>
                        </a:lnSpc>
                        <a:spcAft>
                          <a:spcPts val="800"/>
                        </a:spcAft>
                      </a:pPr>
                      <a:r>
                        <a:rPr lang="en-US" sz="1100" kern="100">
                          <a:effectLst/>
                        </a:rPr>
                        <a:t>Weighted Average</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0.65</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0.66</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469</a:t>
                      </a:r>
                      <a:endParaRPr lang="en-US" sz="1100"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788943"/>
                  </a:ext>
                </a:extLst>
              </a:tr>
            </a:tbl>
          </a:graphicData>
        </a:graphic>
      </p:graphicFrame>
      <p:sp>
        <p:nvSpPr>
          <p:cNvPr id="13" name="TextBox 12">
            <a:extLst>
              <a:ext uri="{FF2B5EF4-FFF2-40B4-BE49-F238E27FC236}">
                <a16:creationId xmlns:a16="http://schemas.microsoft.com/office/drawing/2014/main" id="{573560E0-6797-CE32-B8FB-88851E2107E9}"/>
              </a:ext>
            </a:extLst>
          </p:cNvPr>
          <p:cNvSpPr txBox="1"/>
          <p:nvPr/>
        </p:nvSpPr>
        <p:spPr>
          <a:xfrm>
            <a:off x="6736081" y="4809258"/>
            <a:ext cx="525018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PR-AUC Curve for each label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1D5B8A28-00A6-D3C3-52B5-FEB29B3E449E}"/>
              </a:ext>
            </a:extLst>
          </p:cNvPr>
          <p:cNvGraphicFramePr>
            <a:graphicFrameLocks noGrp="1"/>
          </p:cNvGraphicFramePr>
          <p:nvPr>
            <p:extLst>
              <p:ext uri="{D42A27DB-BD31-4B8C-83A1-F6EECF244321}">
                <p14:modId xmlns:p14="http://schemas.microsoft.com/office/powerpoint/2010/main" val="129298787"/>
              </p:ext>
            </p:extLst>
          </p:nvPr>
        </p:nvGraphicFramePr>
        <p:xfrm>
          <a:off x="7350602" y="5183335"/>
          <a:ext cx="4021138" cy="1320028"/>
        </p:xfrm>
        <a:graphic>
          <a:graphicData uri="http://schemas.openxmlformats.org/drawingml/2006/table">
            <a:tbl>
              <a:tblPr firstRow="1" firstCol="1" bandRow="1">
                <a:tableStyleId>{5940675A-B579-460E-94D1-54222C63F5DA}</a:tableStyleId>
              </a:tblPr>
              <a:tblGrid>
                <a:gridCol w="2010246">
                  <a:extLst>
                    <a:ext uri="{9D8B030D-6E8A-4147-A177-3AD203B41FA5}">
                      <a16:colId xmlns:a16="http://schemas.microsoft.com/office/drawing/2014/main" val="1781557522"/>
                    </a:ext>
                  </a:extLst>
                </a:gridCol>
                <a:gridCol w="2010892">
                  <a:extLst>
                    <a:ext uri="{9D8B030D-6E8A-4147-A177-3AD203B41FA5}">
                      <a16:colId xmlns:a16="http://schemas.microsoft.com/office/drawing/2014/main" val="2914567278"/>
                    </a:ext>
                  </a:extLst>
                </a:gridCol>
              </a:tblGrid>
              <a:tr h="329548">
                <a:tc>
                  <a:txBody>
                    <a:bodyPr/>
                    <a:lstStyle/>
                    <a:p>
                      <a:pPr marL="0" marR="0" algn="ctr">
                        <a:lnSpc>
                          <a:spcPct val="107000"/>
                        </a:lnSpc>
                        <a:spcAft>
                          <a:spcPts val="800"/>
                        </a:spcAft>
                      </a:pPr>
                      <a:r>
                        <a:rPr lang="en-US" sz="1100" b="1" kern="100" dirty="0">
                          <a:effectLst/>
                        </a:rPr>
                        <a:t>Classes</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b="1" kern="100" dirty="0">
                          <a:effectLst/>
                        </a:rPr>
                        <a:t>PR AUC</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161252"/>
                  </a:ext>
                </a:extLst>
              </a:tr>
              <a:tr h="330160">
                <a:tc>
                  <a:txBody>
                    <a:bodyPr/>
                    <a:lstStyle/>
                    <a:p>
                      <a:pPr marL="0" marR="0" algn="ctr">
                        <a:lnSpc>
                          <a:spcPct val="107000"/>
                        </a:lnSpc>
                        <a:spcAft>
                          <a:spcPts val="800"/>
                        </a:spcAft>
                      </a:pPr>
                      <a:r>
                        <a:rPr lang="en-US" sz="1100" kern="100">
                          <a:effectLst/>
                        </a:rPr>
                        <a:t>0(individual)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131264"/>
                  </a:ext>
                </a:extLst>
              </a:tr>
              <a:tr h="330160">
                <a:tc>
                  <a:txBody>
                    <a:bodyPr/>
                    <a:lstStyle/>
                    <a:p>
                      <a:pPr marL="0" marR="0" algn="ctr">
                        <a:lnSpc>
                          <a:spcPct val="107000"/>
                        </a:lnSpc>
                        <a:spcAft>
                          <a:spcPts val="800"/>
                        </a:spcAft>
                      </a:pPr>
                      <a:r>
                        <a:rPr lang="en-US" sz="1100" kern="100">
                          <a:effectLst/>
                        </a:rPr>
                        <a:t>1(organization)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3369931"/>
                  </a:ext>
                </a:extLst>
              </a:tr>
              <a:tr h="330160">
                <a:tc>
                  <a:txBody>
                    <a:bodyPr/>
                    <a:lstStyle/>
                    <a:p>
                      <a:pPr marL="0" marR="0" algn="ctr">
                        <a:lnSpc>
                          <a:spcPct val="107000"/>
                        </a:lnSpc>
                        <a:spcAft>
                          <a:spcPts val="800"/>
                        </a:spcAft>
                      </a:pPr>
                      <a:r>
                        <a:rPr lang="en-US" sz="1100" kern="100">
                          <a:effectLst/>
                        </a:rPr>
                        <a:t>2(community)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0.57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1959341"/>
                  </a:ext>
                </a:extLst>
              </a:tr>
            </a:tbl>
          </a:graphicData>
        </a:graphic>
      </p:graphicFrame>
    </p:spTree>
    <p:extLst>
      <p:ext uri="{BB962C8B-B14F-4D97-AF65-F5344CB8AC3E}">
        <p14:creationId xmlns:p14="http://schemas.microsoft.com/office/powerpoint/2010/main" val="291020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7747658"/>
              </p:ext>
            </p:extLst>
          </p:nvPr>
        </p:nvGraphicFramePr>
        <p:xfrm>
          <a:off x="651164" y="665018"/>
          <a:ext cx="11166764" cy="574975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522437">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392049">
                <a:tc>
                  <a:txBody>
                    <a:bodyPr/>
                    <a:lstStyle/>
                    <a:p>
                      <a:r>
                        <a:rPr lang="en-IN" sz="1300" dirty="0">
                          <a:latin typeface="Verada"/>
                        </a:rPr>
                        <a:t>[</a:t>
                      </a:r>
                      <a:r>
                        <a:rPr lang="en-IN" sz="1300" dirty="0">
                          <a:latin typeface="Verdana" panose="020B0604030504040204" pitchFamily="34" charset="0"/>
                          <a:ea typeface="Verdana" panose="020B0604030504040204" pitchFamily="34" charset="0"/>
                        </a:rPr>
                        <a:t>1] </a:t>
                      </a:r>
                      <a:r>
                        <a:rPr lang="en-IN" sz="1300" dirty="0" err="1">
                          <a:latin typeface="Verdana" panose="020B0604030504040204" pitchFamily="34" charset="0"/>
                          <a:ea typeface="Verdana" panose="020B0604030504040204" pitchFamily="34" charset="0"/>
                        </a:rPr>
                        <a:t>Indhuja</a:t>
                      </a:r>
                      <a:r>
                        <a:rPr lang="en-IN" sz="1300" dirty="0">
                          <a:latin typeface="Verdana" panose="020B0604030504040204" pitchFamily="34" charset="0"/>
                          <a:ea typeface="Verdana" panose="020B0604030504040204" pitchFamily="34" charset="0"/>
                        </a:rPr>
                        <a:t> K, </a:t>
                      </a:r>
                      <a:r>
                        <a:rPr lang="en-IN" sz="1300" dirty="0" err="1">
                          <a:latin typeface="Verdana" panose="020B0604030504040204" pitchFamily="34" charset="0"/>
                          <a:ea typeface="Verdana" panose="020B0604030504040204" pitchFamily="34" charset="0"/>
                        </a:rPr>
                        <a:t>Indu</a:t>
                      </a:r>
                      <a:r>
                        <a:rPr lang="en-IN" sz="1300" dirty="0">
                          <a:latin typeface="Verdana" panose="020B0604030504040204" pitchFamily="34" charset="0"/>
                          <a:ea typeface="Verdana" panose="020B0604030504040204" pitchFamily="34" charset="0"/>
                        </a:rPr>
                        <a:t> M, and </a:t>
                      </a:r>
                      <a:r>
                        <a:rPr lang="en-IN" sz="1300" dirty="0" err="1">
                          <a:latin typeface="Verdana" panose="020B0604030504040204" pitchFamily="34" charset="0"/>
                          <a:ea typeface="Verdana" panose="020B0604030504040204" pitchFamily="34" charset="0"/>
                        </a:rPr>
                        <a:t>Sreejith</a:t>
                      </a:r>
                      <a:r>
                        <a:rPr lang="en-IN" sz="1300" dirty="0">
                          <a:latin typeface="Verdana" panose="020B0604030504040204" pitchFamily="34" charset="0"/>
                          <a:ea typeface="Verdana" panose="020B0604030504040204" pitchFamily="34" charset="0"/>
                        </a:rPr>
                        <a:t> C</a:t>
                      </a:r>
                    </a:p>
                  </a:txBody>
                  <a:tcPr/>
                </a:tc>
                <a:tc>
                  <a:txBody>
                    <a:bodyPr/>
                    <a:lstStyle/>
                    <a:p>
                      <a:r>
                        <a:rPr lang="en-US" sz="1300" dirty="0">
                          <a:latin typeface="Verdana" panose="020B0604030504040204" pitchFamily="34" charset="0"/>
                          <a:ea typeface="Verdana" panose="020B0604030504040204" pitchFamily="34" charset="0"/>
                        </a:rPr>
                        <a:t>Text Based Language Identification System for Indian Languages Following Devanagari Script</a:t>
                      </a:r>
                      <a:endParaRPr lang="en-IN" sz="1300" dirty="0">
                        <a:latin typeface="Verdana" panose="020B0604030504040204" pitchFamily="34" charset="0"/>
                        <a:ea typeface="Verdana" panose="020B0604030504040204" pitchFamily="34" charset="0"/>
                      </a:endParaRPr>
                    </a:p>
                  </a:txBody>
                  <a:tcPr/>
                </a:tc>
                <a:tc>
                  <a:txBody>
                    <a:bodyPr/>
                    <a:lstStyle/>
                    <a:p>
                      <a:pPr marL="0" indent="0" algn="just">
                        <a:buNone/>
                      </a:pPr>
                      <a:r>
                        <a:rPr lang="en-IN" sz="1300" dirty="0">
                          <a:latin typeface="Verdana" panose="020B0604030504040204" pitchFamily="34" charset="0"/>
                          <a:ea typeface="Verdana" panose="020B0604030504040204" pitchFamily="34" charset="0"/>
                        </a:rPr>
                        <a:t>International</a:t>
                      </a:r>
                      <a:r>
                        <a:rPr lang="en-IN" sz="1300" baseline="0" dirty="0">
                          <a:latin typeface="Verdana" panose="020B0604030504040204" pitchFamily="34" charset="0"/>
                          <a:ea typeface="Verdana" panose="020B0604030504040204" pitchFamily="34" charset="0"/>
                        </a:rPr>
                        <a:t> </a:t>
                      </a:r>
                      <a:r>
                        <a:rPr lang="en-IN" sz="1300" dirty="0">
                          <a:latin typeface="Verdana" panose="020B0604030504040204" pitchFamily="34" charset="0"/>
                          <a:ea typeface="Verdana" panose="020B0604030504040204" pitchFamily="34" charset="0"/>
                        </a:rPr>
                        <a:t>Journal of Engineering Research &amp; Technology, 3(4)</a:t>
                      </a:r>
                    </a:p>
                  </a:txBody>
                  <a:tcPr/>
                </a:tc>
                <a:tc>
                  <a:txBody>
                    <a:bodyPr/>
                    <a:lstStyle/>
                    <a:p>
                      <a:r>
                        <a:rPr lang="en-IN" sz="1300" dirty="0">
                          <a:latin typeface="Verdana" panose="020B0604030504040204" pitchFamily="34" charset="0"/>
                          <a:ea typeface="Verdana" panose="020B0604030504040204" pitchFamily="34" charset="0"/>
                        </a:rPr>
                        <a:t>Proposed an n-gram-based system for identifying Devanagari languages such as Hindi, Sanskrit, Marathi, Bhojpuri, and Nepali. The system extracts text features to classify languages.</a:t>
                      </a:r>
                    </a:p>
                  </a:txBody>
                  <a:tcPr/>
                </a:tc>
                <a:extLst>
                  <a:ext uri="{0D108BD9-81ED-4DB2-BD59-A6C34878D82A}">
                    <a16:rowId xmlns:a16="http://schemas.microsoft.com/office/drawing/2014/main" val="2818757890"/>
                  </a:ext>
                </a:extLst>
              </a:tr>
              <a:tr h="1765175">
                <a:tc>
                  <a:txBody>
                    <a:bodyPr/>
                    <a:lstStyle/>
                    <a:p>
                      <a:r>
                        <a:rPr lang="en-IN" sz="1300" dirty="0">
                          <a:latin typeface="Verdana" panose="020B0604030504040204" pitchFamily="34" charset="0"/>
                          <a:ea typeface="Verdana" panose="020B0604030504040204" pitchFamily="34" charset="0"/>
                        </a:rPr>
                        <a:t>[2] K.E. </a:t>
                      </a:r>
                      <a:r>
                        <a:rPr lang="en-IN" sz="1300" dirty="0" err="1">
                          <a:latin typeface="Verdana" panose="020B0604030504040204" pitchFamily="34" charset="0"/>
                          <a:ea typeface="Verdana" panose="020B0604030504040204" pitchFamily="34" charset="0"/>
                        </a:rPr>
                        <a:t>Abdelfatah</a:t>
                      </a:r>
                      <a:r>
                        <a:rPr lang="en-IN" sz="1300" dirty="0">
                          <a:latin typeface="Verdana" panose="020B0604030504040204" pitchFamily="34" charset="0"/>
                          <a:ea typeface="Verdana" panose="020B0604030504040204" pitchFamily="34" charset="0"/>
                        </a:rPr>
                        <a:t>, G. </a:t>
                      </a:r>
                      <a:r>
                        <a:rPr lang="en-IN" sz="1300" dirty="0" err="1">
                          <a:latin typeface="Verdana" panose="020B0604030504040204" pitchFamily="34" charset="0"/>
                          <a:ea typeface="Verdana" panose="020B0604030504040204" pitchFamily="34" charset="0"/>
                        </a:rPr>
                        <a:t>Terejanu</a:t>
                      </a:r>
                      <a:r>
                        <a:rPr lang="en-IN" sz="1300" dirty="0">
                          <a:latin typeface="Verdana" panose="020B0604030504040204" pitchFamily="34" charset="0"/>
                          <a:ea typeface="Verdana" panose="020B0604030504040204" pitchFamily="34" charset="0"/>
                        </a:rPr>
                        <a:t>, A.A. </a:t>
                      </a:r>
                      <a:r>
                        <a:rPr lang="en-IN" sz="1300" dirty="0" err="1">
                          <a:latin typeface="Verdana" panose="020B0604030504040204" pitchFamily="34" charset="0"/>
                          <a:ea typeface="Verdana" panose="020B0604030504040204" pitchFamily="34" charset="0"/>
                        </a:rPr>
                        <a:t>Alhelbawy</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Unsupervised detection of violent content in Arabic social media</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Computer Science and Information Technology (CS IT), pp. 1-7</a:t>
                      </a:r>
                    </a:p>
                    <a:p>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paper discusses the rapid spread of hate speech on social media, focusing on how user anonymity and algorithmic amplification enable the distribution of violent and harmful content, leading to societal polarization and violence.</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765175">
                <a:tc>
                  <a:txBody>
                    <a:bodyPr/>
                    <a:lstStyle/>
                    <a:p>
                      <a:r>
                        <a:rPr lang="en-IN" sz="1300" dirty="0">
                          <a:latin typeface="Verdana" panose="020B0604030504040204" pitchFamily="34" charset="0"/>
                          <a:ea typeface="Verdana" panose="020B0604030504040204" pitchFamily="34" charset="0"/>
                        </a:rPr>
                        <a:t>[3] </a:t>
                      </a:r>
                      <a:r>
                        <a:rPr lang="en-IN" sz="1300" dirty="0" err="1">
                          <a:latin typeface="Verdana" panose="020B0604030504040204" pitchFamily="34" charset="0"/>
                          <a:ea typeface="Verdana" panose="020B0604030504040204" pitchFamily="34" charset="0"/>
                        </a:rPr>
                        <a:t>Abozinadah</a:t>
                      </a:r>
                      <a:r>
                        <a:rPr lang="en-IN" sz="1300" dirty="0">
                          <a:latin typeface="Verdana" panose="020B0604030504040204" pitchFamily="34" charset="0"/>
                          <a:ea typeface="Verdana" panose="020B0604030504040204" pitchFamily="34" charset="0"/>
                        </a:rPr>
                        <a:t>, E.A., Jones Jr, J.H.</a:t>
                      </a:r>
                    </a:p>
                  </a:txBody>
                  <a:tcPr/>
                </a:tc>
                <a:tc>
                  <a:txBody>
                    <a:bodyPr/>
                    <a:lstStyle/>
                    <a:p>
                      <a:r>
                        <a:rPr lang="en-US" sz="1300" dirty="0">
                          <a:latin typeface="Verdana" panose="020B0604030504040204" pitchFamily="34" charset="0"/>
                          <a:ea typeface="Verdana" panose="020B0604030504040204" pitchFamily="34" charset="0"/>
                        </a:rPr>
                        <a:t>A Statistical Learning Approach to Detect Abusive Twitter Accounts</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ada"/>
                          <a:ea typeface="Verdana" panose="020B0604030504040204" pitchFamily="34" charset="0"/>
                        </a:rPr>
                        <a:t>Proceedings of the International Conference on Compute and Data Analysis.</a:t>
                      </a:r>
                      <a:endParaRPr lang="en-IN" sz="1300" dirty="0">
                        <a:latin typeface="Verada"/>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study explores the broader implications of hate speech on social dynamics, emphasizing its role in perpetuating stereotypes and affecting marginalized communities, with a focus on social tensions and cultural identity.</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A03B-409E-2984-7F7B-1B8D3017641C}"/>
              </a:ext>
            </a:extLst>
          </p:cNvPr>
          <p:cNvSpPr>
            <a:spLocks noGrp="1"/>
          </p:cNvSpPr>
          <p:nvPr>
            <p:ph type="title"/>
          </p:nvPr>
        </p:nvSpPr>
        <p:spPr/>
        <p:txBody>
          <a:bodyPr/>
          <a:lstStyle/>
          <a:p>
            <a:r>
              <a:rPr lang="en-US" sz="2800" dirty="0"/>
              <a:t>Results and Discussion: Subtask-C</a:t>
            </a:r>
            <a:endParaRPr lang="en-US" dirty="0"/>
          </a:p>
        </p:txBody>
      </p:sp>
      <p:pic>
        <p:nvPicPr>
          <p:cNvPr id="4" name="Picture 3" descr="A graph of different colored lines&#10;&#10;Description automatically generated">
            <a:extLst>
              <a:ext uri="{FF2B5EF4-FFF2-40B4-BE49-F238E27FC236}">
                <a16:creationId xmlns:a16="http://schemas.microsoft.com/office/drawing/2014/main" id="{83303D7B-C16E-84A0-9F73-EED92C8668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1481" y="993457"/>
            <a:ext cx="6119679" cy="4960303"/>
          </a:xfrm>
          <a:prstGeom prst="rect">
            <a:avLst/>
          </a:prstGeom>
          <a:noFill/>
          <a:ln>
            <a:noFill/>
          </a:ln>
        </p:spPr>
      </p:pic>
      <p:sp>
        <p:nvSpPr>
          <p:cNvPr id="5" name="TextBox 4">
            <a:extLst>
              <a:ext uri="{FF2B5EF4-FFF2-40B4-BE49-F238E27FC236}">
                <a16:creationId xmlns:a16="http://schemas.microsoft.com/office/drawing/2014/main" id="{93E45027-F488-1690-FC31-B97AD34CB7E1}"/>
              </a:ext>
            </a:extLst>
          </p:cNvPr>
          <p:cNvSpPr txBox="1"/>
          <p:nvPr/>
        </p:nvSpPr>
        <p:spPr>
          <a:xfrm>
            <a:off x="6096000" y="5891014"/>
            <a:ext cx="6156960" cy="369332"/>
          </a:xfrm>
          <a:prstGeom prst="rect">
            <a:avLst/>
          </a:prstGeom>
          <a:noFill/>
        </p:spPr>
        <p:txBody>
          <a:bodyPr wrap="square" rtlCol="0">
            <a:spAutoFit/>
          </a:bodyPr>
          <a:lstStyle/>
          <a:p>
            <a:pPr algn="ctr"/>
            <a:r>
              <a:rPr lang="en-US" dirty="0"/>
              <a:t>PR-AUC curve of mBERT</a:t>
            </a:r>
          </a:p>
        </p:txBody>
      </p:sp>
      <p:pic>
        <p:nvPicPr>
          <p:cNvPr id="6" name="Picture 5" descr="A diagram of a diagram&#10;&#10;Description automatically generated with medium confidence">
            <a:extLst>
              <a:ext uri="{FF2B5EF4-FFF2-40B4-BE49-F238E27FC236}">
                <a16:creationId xmlns:a16="http://schemas.microsoft.com/office/drawing/2014/main" id="{055762E8-F10C-4F4A-540B-DC53DEDDF2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131" y="993457"/>
            <a:ext cx="5499350" cy="4635183"/>
          </a:xfrm>
          <a:prstGeom prst="rect">
            <a:avLst/>
          </a:prstGeom>
          <a:noFill/>
          <a:ln>
            <a:noFill/>
          </a:ln>
        </p:spPr>
      </p:pic>
      <p:sp>
        <p:nvSpPr>
          <p:cNvPr id="7" name="TextBox 6">
            <a:extLst>
              <a:ext uri="{FF2B5EF4-FFF2-40B4-BE49-F238E27FC236}">
                <a16:creationId xmlns:a16="http://schemas.microsoft.com/office/drawing/2014/main" id="{4FBF5619-2C08-E872-71F0-491AB020E978}"/>
              </a:ext>
            </a:extLst>
          </p:cNvPr>
          <p:cNvSpPr txBox="1"/>
          <p:nvPr/>
        </p:nvSpPr>
        <p:spPr>
          <a:xfrm>
            <a:off x="680720" y="5506720"/>
            <a:ext cx="3870960" cy="369332"/>
          </a:xfrm>
          <a:prstGeom prst="rect">
            <a:avLst/>
          </a:prstGeom>
          <a:noFill/>
        </p:spPr>
        <p:txBody>
          <a:bodyPr wrap="square" rtlCol="0">
            <a:spAutoFit/>
          </a:bodyPr>
          <a:lstStyle/>
          <a:p>
            <a:pPr algn="ctr"/>
            <a:r>
              <a:rPr lang="en-US" dirty="0"/>
              <a:t>Confusion matrix of mBERT</a:t>
            </a:r>
          </a:p>
        </p:txBody>
      </p:sp>
    </p:spTree>
    <p:extLst>
      <p:ext uri="{BB962C8B-B14F-4D97-AF65-F5344CB8AC3E}">
        <p14:creationId xmlns:p14="http://schemas.microsoft.com/office/powerpoint/2010/main" val="86378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dirty="0">
                <a:cs typeface="Times New Roman" panose="02020603050405020304" pitchFamily="18" charset="0"/>
              </a:rPr>
              <a:t>The trouble of recognizing writings has expanded due to the broad utilize of social media, particularly in phonetically differing countries like India. Since of etymological and social assortment, managing with despise discourse in dialects that utilize the Devanagari script—such as Hindi, Marathi, and others—presents extraordinary troubles. Progressed common dialect preparing strategies such as FastText can move forward the location of despise discourse and the individuals who spread it. Our approach decided objectives with the assistance of our technique, targets—individuals or groups—that abhor discourse is pointed towards were successfully distinguished. </a:t>
            </a:r>
            <a:endParaRPr lang="en-GB" sz="1800" dirty="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GB" sz="1500" dirty="0">
                <a:latin typeface="Times New Roman" panose="02020603050405020304" pitchFamily="18" charset="0"/>
                <a:cs typeface="Times New Roman" panose="02020603050405020304" pitchFamily="18" charset="0"/>
              </a:rPr>
              <a:t>[1] </a:t>
            </a:r>
            <a:r>
              <a:rPr lang="en-IN" sz="1500" dirty="0" err="1"/>
              <a:t>Indhuja</a:t>
            </a:r>
            <a:r>
              <a:rPr lang="en-IN" sz="1500" dirty="0"/>
              <a:t>, K., </a:t>
            </a:r>
            <a:r>
              <a:rPr lang="en-IN" sz="1500" dirty="0" err="1"/>
              <a:t>Indu</a:t>
            </a:r>
            <a:r>
              <a:rPr lang="en-IN" sz="1500" dirty="0"/>
              <a:t>, M., </a:t>
            </a:r>
            <a:r>
              <a:rPr lang="en-IN" sz="1500" dirty="0" err="1"/>
              <a:t>Sreejith</a:t>
            </a:r>
            <a:r>
              <a:rPr lang="en-IN" sz="1500" dirty="0"/>
              <a:t>, C., </a:t>
            </a:r>
            <a:r>
              <a:rPr lang="en-IN" sz="1500" dirty="0" err="1"/>
              <a:t>Sreekrishnapuram</a:t>
            </a:r>
            <a:r>
              <a:rPr lang="en-IN" sz="1500" dirty="0"/>
              <a:t>, P., &amp; Raj, P. R. (2014). Text based language identification system for </a:t>
            </a:r>
            <a:r>
              <a:rPr lang="en-IN" sz="1500" dirty="0" err="1"/>
              <a:t>indian</a:t>
            </a:r>
            <a:r>
              <a:rPr lang="en-IN" sz="1500" dirty="0"/>
              <a:t> languages following </a:t>
            </a:r>
            <a:r>
              <a:rPr lang="en-IN" sz="1500" dirty="0" err="1"/>
              <a:t>devanagiri</a:t>
            </a:r>
            <a:r>
              <a:rPr lang="en-IN" sz="1500" dirty="0"/>
              <a:t> script. </a:t>
            </a:r>
            <a:r>
              <a:rPr lang="en-IN" sz="1500" i="1" dirty="0"/>
              <a:t>International Journal of Engineering</a:t>
            </a:r>
            <a:r>
              <a:rPr lang="en-IN" sz="1500" dirty="0"/>
              <a:t>, </a:t>
            </a:r>
            <a:r>
              <a:rPr lang="en-IN" sz="1500" i="1" dirty="0"/>
              <a:t>3</a:t>
            </a:r>
            <a:r>
              <a:rPr lang="en-IN" sz="1500" dirty="0"/>
              <a:t>(4)</a:t>
            </a:r>
          </a:p>
          <a:p>
            <a:pPr marL="0" indent="0" algn="just">
              <a:buNone/>
            </a:pPr>
            <a:endParaRPr lang="en-IN" sz="1500" dirty="0"/>
          </a:p>
          <a:p>
            <a:pPr marL="0" indent="0" algn="just">
              <a:buNone/>
            </a:pPr>
            <a:r>
              <a:rPr lang="en-IN" sz="1500" dirty="0"/>
              <a:t>[2] K.E. </a:t>
            </a:r>
            <a:r>
              <a:rPr lang="en-IN" sz="1500" dirty="0" err="1"/>
              <a:t>Abdelfatah</a:t>
            </a:r>
            <a:r>
              <a:rPr lang="en-IN" sz="1500" dirty="0"/>
              <a:t>, G. </a:t>
            </a:r>
            <a:r>
              <a:rPr lang="en-IN" sz="1500" dirty="0" err="1"/>
              <a:t>Terejanu</a:t>
            </a:r>
            <a:r>
              <a:rPr lang="en-IN" sz="1500" dirty="0"/>
              <a:t>, A.A. </a:t>
            </a:r>
            <a:r>
              <a:rPr lang="en-IN" sz="1500" dirty="0" err="1"/>
              <a:t>Alhelbawy</a:t>
            </a:r>
            <a:r>
              <a:rPr lang="en-IN" sz="1500" dirty="0"/>
              <a:t>. Unsupervised detection of violent content in Arabic social media. </a:t>
            </a:r>
            <a:r>
              <a:rPr lang="en-IN" sz="1500" dirty="0" err="1"/>
              <a:t>Comput</a:t>
            </a:r>
            <a:r>
              <a:rPr lang="en-IN" sz="1500" dirty="0"/>
              <a:t>. Sci. Inf. Technol. (CS IT) (2017), pp. 1-7</a:t>
            </a:r>
          </a:p>
          <a:p>
            <a:pPr marL="0" indent="0" algn="just">
              <a:buNone/>
            </a:pPr>
            <a:endParaRPr lang="en-IN" sz="1500" dirty="0"/>
          </a:p>
          <a:p>
            <a:pPr marL="0" indent="0" algn="just">
              <a:buNone/>
            </a:pPr>
            <a:r>
              <a:rPr lang="en-IN" sz="1500" dirty="0"/>
              <a:t>[3] </a:t>
            </a:r>
            <a:r>
              <a:rPr lang="en-US" sz="1500" dirty="0" err="1"/>
              <a:t>Abozinadah</a:t>
            </a:r>
            <a:r>
              <a:rPr lang="en-US" sz="1500" dirty="0"/>
              <a:t>, E.A., Jones Jr, J.H., 2017. A statistical learning approach to detect abusive twitter accounts, in: Proceedings of the International Conference on Compute and Data Analysis, pp. 6–13.</a:t>
            </a:r>
          </a:p>
          <a:p>
            <a:pPr marL="0" indent="0" algn="just">
              <a:buNone/>
            </a:pPr>
            <a:endParaRPr lang="en-US" sz="1500" dirty="0"/>
          </a:p>
          <a:p>
            <a:pPr marL="0" indent="0" algn="just">
              <a:buNone/>
            </a:pPr>
            <a:r>
              <a:rPr lang="en-US" sz="1500" dirty="0"/>
              <a:t>[4] </a:t>
            </a:r>
            <a:r>
              <a:rPr lang="en-US" sz="1500" dirty="0" err="1"/>
              <a:t>Thapa</a:t>
            </a:r>
            <a:r>
              <a:rPr lang="en-US" sz="1500" dirty="0"/>
              <a:t>, S., Jafri, F. A., </a:t>
            </a:r>
            <a:r>
              <a:rPr lang="en-US" sz="1500" dirty="0" err="1"/>
              <a:t>Rauniyar</a:t>
            </a:r>
            <a:r>
              <a:rPr lang="en-US" sz="1500" dirty="0"/>
              <a:t>, K., </a:t>
            </a:r>
            <a:r>
              <a:rPr lang="en-US" sz="1500" dirty="0" err="1"/>
              <a:t>Nasim</a:t>
            </a:r>
            <a:r>
              <a:rPr lang="en-US" sz="1500" dirty="0"/>
              <a:t>, M., &amp; </a:t>
            </a:r>
            <a:r>
              <a:rPr lang="en-US" sz="1500" dirty="0" err="1"/>
              <a:t>Naseem</a:t>
            </a:r>
            <a:r>
              <a:rPr lang="en-US" sz="1500" dirty="0"/>
              <a:t>, U. (2024, May). </a:t>
            </a:r>
            <a:r>
              <a:rPr lang="en-US" sz="1500" dirty="0" err="1"/>
              <a:t>RUHate</a:t>
            </a:r>
            <a:r>
              <a:rPr lang="en-US" sz="1500" dirty="0"/>
              <a:t>-MM: Identification of Hate Speech and Targets using Multimodal Data from Russia-Ukraine Crisis. In Companion Proceedings of the ACM on Web Conference 2024 (pp. 1854-1863).</a:t>
            </a:r>
          </a:p>
          <a:p>
            <a:pPr marL="0" indent="0" algn="just">
              <a:buNone/>
            </a:pPr>
            <a:endParaRPr lang="en-US" sz="1500" dirty="0"/>
          </a:p>
          <a:p>
            <a:pPr marL="0" indent="0" algn="just">
              <a:buNone/>
            </a:pPr>
            <a:r>
              <a:rPr lang="en-IN" sz="1500" dirty="0"/>
              <a:t>[5] </a:t>
            </a:r>
            <a:r>
              <a:rPr lang="en-IN" sz="1500" dirty="0" err="1"/>
              <a:t>Chiril</a:t>
            </a:r>
            <a:r>
              <a:rPr lang="en-IN" sz="1500" dirty="0"/>
              <a:t>, P., </a:t>
            </a:r>
            <a:r>
              <a:rPr lang="en-IN" sz="1500" dirty="0" err="1"/>
              <a:t>Pamunkeys</a:t>
            </a:r>
            <a:r>
              <a:rPr lang="en-IN" sz="1500" dirty="0"/>
              <a:t>, E. W., </a:t>
            </a:r>
            <a:r>
              <a:rPr lang="en-IN" sz="1500" dirty="0" err="1"/>
              <a:t>Benamara</a:t>
            </a:r>
            <a:r>
              <a:rPr lang="en-IN" sz="1500" dirty="0"/>
              <a:t>, F., </a:t>
            </a:r>
            <a:r>
              <a:rPr lang="en-IN" sz="1500" dirty="0" err="1"/>
              <a:t>Moriceau</a:t>
            </a:r>
            <a:r>
              <a:rPr lang="en-IN" sz="1500" dirty="0"/>
              <a:t>, V., &amp; Patti, V. (2022). Emotionally informed hate speech detection: a multi-target perspective. Cognitive Computation, 1-31.</a:t>
            </a:r>
          </a:p>
          <a:p>
            <a:pPr marL="0" indent="0" algn="just">
              <a:buNone/>
            </a:pPr>
            <a:endParaRPr lang="en-IN" sz="1500" dirty="0"/>
          </a:p>
          <a:p>
            <a:pPr marL="0" indent="0">
              <a:buNone/>
            </a:pPr>
            <a:r>
              <a:rPr lang="en-IN" sz="1500" dirty="0"/>
              <a:t>[6] </a:t>
            </a:r>
            <a:r>
              <a:rPr lang="en-IN" sz="1500" dirty="0" err="1"/>
              <a:t>Dwitama</a:t>
            </a:r>
            <a:r>
              <a:rPr lang="en-IN" sz="1500" dirty="0"/>
              <a:t>, A. P. J., </a:t>
            </a:r>
            <a:r>
              <a:rPr lang="en-IN" sz="1500" dirty="0" err="1"/>
              <a:t>Fudholi</a:t>
            </a:r>
            <a:r>
              <a:rPr lang="en-IN" sz="1500" dirty="0"/>
              <a:t>, D. H., &amp; </a:t>
            </a:r>
            <a:r>
              <a:rPr lang="en-IN" sz="1500" dirty="0" err="1"/>
              <a:t>Hidayat</a:t>
            </a:r>
            <a:r>
              <a:rPr lang="en-IN" sz="1500" dirty="0"/>
              <a:t>, S. (2023). Indonesian hate speech detection using bidirectional long short-term memory (Bi-LSTM). </a:t>
            </a:r>
            <a:r>
              <a:rPr lang="en-IN" sz="1500" i="1" dirty="0" err="1"/>
              <a:t>Jurnal</a:t>
            </a:r>
            <a:r>
              <a:rPr lang="en-IN" sz="1500" i="1" dirty="0"/>
              <a:t> RESTI (</a:t>
            </a:r>
            <a:r>
              <a:rPr lang="en-IN" sz="1500" i="1" dirty="0" err="1"/>
              <a:t>Rekayasa</a:t>
            </a:r>
            <a:r>
              <a:rPr lang="en-IN" sz="1500" i="1" dirty="0"/>
              <a:t> </a:t>
            </a:r>
            <a:r>
              <a:rPr lang="en-IN" sz="1500" i="1" dirty="0" err="1"/>
              <a:t>Sistem</a:t>
            </a:r>
            <a:r>
              <a:rPr lang="en-IN" sz="1500" i="1" dirty="0"/>
              <a:t> </a:t>
            </a:r>
            <a:r>
              <a:rPr lang="en-IN" sz="1500" i="1" dirty="0" err="1"/>
              <a:t>dan</a:t>
            </a:r>
            <a:r>
              <a:rPr lang="en-IN" sz="1500" i="1" dirty="0"/>
              <a:t> </a:t>
            </a:r>
            <a:r>
              <a:rPr lang="en-IN" sz="1500" i="1" dirty="0" err="1"/>
              <a:t>Teknologi</a:t>
            </a:r>
            <a:r>
              <a:rPr lang="en-IN" sz="1500" i="1" dirty="0"/>
              <a:t> </a:t>
            </a:r>
            <a:r>
              <a:rPr lang="en-IN" sz="1500" i="1" dirty="0" err="1"/>
              <a:t>Informasi</a:t>
            </a:r>
            <a:r>
              <a:rPr lang="en-IN" sz="1500" i="1" dirty="0"/>
              <a:t>)</a:t>
            </a:r>
            <a:r>
              <a:rPr lang="en-IN" sz="1500" dirty="0"/>
              <a:t>, </a:t>
            </a:r>
            <a:r>
              <a:rPr lang="en-IN" sz="1500" i="1" dirty="0"/>
              <a:t>7</a:t>
            </a:r>
            <a:r>
              <a:rPr lang="en-IN" sz="1500" dirty="0"/>
              <a:t>(2), 302-309.</a:t>
            </a:r>
          </a:p>
          <a:p>
            <a:pPr marL="0" indent="0">
              <a:buNone/>
            </a:pPr>
            <a:endParaRPr lang="en-IN" sz="1500" dirty="0"/>
          </a:p>
          <a:p>
            <a:pPr marL="0" indent="0">
              <a:buNone/>
            </a:pPr>
            <a:r>
              <a:rPr lang="en-IN" sz="1500" dirty="0"/>
              <a:t>[7] Do, H. T. T., Huynh, H. D., Van Nguyen, K., Nguyen, N. L. T., &amp; Nguyen, A. G. T. (2019). Hate speech detection on </a:t>
            </a:r>
            <a:r>
              <a:rPr lang="en-IN" sz="1500" dirty="0" err="1"/>
              <a:t>vietnamese</a:t>
            </a:r>
            <a:r>
              <a:rPr lang="en-IN" sz="1500" dirty="0"/>
              <a:t> social media text using the bidirectional-</a:t>
            </a:r>
            <a:r>
              <a:rPr lang="en-IN" sz="1500" dirty="0" err="1"/>
              <a:t>lstm</a:t>
            </a:r>
            <a:r>
              <a:rPr lang="en-IN" sz="1500" dirty="0"/>
              <a:t> model. </a:t>
            </a:r>
            <a:r>
              <a:rPr lang="en-IN" sz="1500" i="1" dirty="0" err="1"/>
              <a:t>arXiv</a:t>
            </a:r>
            <a:r>
              <a:rPr lang="en-IN" sz="1500" i="1" dirty="0"/>
              <a:t> preprint arXiv:1911.03648</a:t>
            </a:r>
            <a:r>
              <a:rPr lang="en-IN" sz="1500" dirty="0"/>
              <a:t>.</a:t>
            </a:r>
          </a:p>
          <a:p>
            <a:pPr marL="0" indent="0">
              <a:buNone/>
            </a:pPr>
            <a:endParaRPr lang="en-IN" sz="1500" dirty="0"/>
          </a:p>
          <a:p>
            <a:pPr marL="0" indent="0">
              <a:buNone/>
            </a:pPr>
            <a:r>
              <a:rPr lang="en-IN" sz="1500" dirty="0"/>
              <a:t>[8] </a:t>
            </a:r>
            <a:r>
              <a:rPr lang="en-IN" sz="1500" dirty="0" err="1"/>
              <a:t>Purbey</a:t>
            </a:r>
            <a:r>
              <a:rPr lang="en-IN" sz="1500" dirty="0"/>
              <a:t>, J., </a:t>
            </a:r>
            <a:r>
              <a:rPr lang="en-IN" sz="1500" dirty="0" err="1"/>
              <a:t>Pullakhandam</a:t>
            </a:r>
            <a:r>
              <a:rPr lang="en-IN" sz="1500" dirty="0"/>
              <a:t>, S., </a:t>
            </a:r>
            <a:r>
              <a:rPr lang="en-IN" sz="1500" dirty="0" err="1"/>
              <a:t>Mehreen</a:t>
            </a:r>
            <a:r>
              <a:rPr lang="en-IN" sz="1500" dirty="0"/>
              <a:t>, K., </a:t>
            </a:r>
            <a:r>
              <a:rPr lang="en-IN" sz="1500" dirty="0" err="1"/>
              <a:t>Arham</a:t>
            </a:r>
            <a:r>
              <a:rPr lang="en-IN" sz="1500" dirty="0"/>
              <a:t>, M., Sharma, D., Srivastava, A., &amp; </a:t>
            </a:r>
            <a:r>
              <a:rPr lang="en-IN" sz="1500" dirty="0" err="1"/>
              <a:t>Kadiyala</a:t>
            </a:r>
            <a:r>
              <a:rPr lang="en-IN" sz="1500" dirty="0"/>
              <a:t>, R. M. R. (2024). 1-800-SHARED-TASKS@ NLU of Devanagari Script Languages: Detection of Language, Hate Speech, and Targets using LLMs. </a:t>
            </a:r>
            <a:r>
              <a:rPr lang="en-IN" sz="1500" i="1" dirty="0" err="1"/>
              <a:t>arXiv</a:t>
            </a:r>
            <a:r>
              <a:rPr lang="en-IN" sz="1500" i="1" dirty="0"/>
              <a:t> preprint arXiv:2411.06850</a:t>
            </a:r>
            <a:r>
              <a:rPr lang="en-IN" sz="1500" dirty="0"/>
              <a:t>. </a:t>
            </a:r>
          </a:p>
          <a:p>
            <a:pPr marL="0" indent="0">
              <a:buNone/>
            </a:pPr>
            <a:r>
              <a:rPr lang="en-IN" sz="1500" dirty="0"/>
              <a:t> </a:t>
            </a:r>
          </a:p>
          <a:p>
            <a:pPr marL="0" indent="0" algn="just">
              <a:buNone/>
            </a:pPr>
            <a:endParaRPr lang="en-IN" sz="1400" dirty="0"/>
          </a:p>
          <a:p>
            <a:pPr marL="0" indent="0" algn="just">
              <a:buNone/>
            </a:pPr>
            <a:endParaRPr lang="en-IN" sz="1600" dirty="0"/>
          </a:p>
          <a:p>
            <a:pPr marL="0" indent="0" algn="just">
              <a:buNone/>
            </a:pPr>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9C0174A0-077D-9D04-24B2-C32A5052C4BC}"/>
              </a:ext>
            </a:extLst>
          </p:cNvPr>
          <p:cNvGraphicFramePr>
            <a:graphicFrameLocks noGrp="1"/>
          </p:cNvGraphicFramePr>
          <p:nvPr>
            <p:ph idx="1"/>
            <p:extLst>
              <p:ext uri="{D42A27DB-BD31-4B8C-83A1-F6EECF244321}">
                <p14:modId xmlns:p14="http://schemas.microsoft.com/office/powerpoint/2010/main" val="2324540033"/>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96495218"/>
              </p:ext>
            </p:extLst>
          </p:nvPr>
        </p:nvGraphicFramePr>
        <p:xfrm>
          <a:off x="277090" y="1025236"/>
          <a:ext cx="11665528" cy="4376399"/>
        </p:xfrm>
        <a:graphic>
          <a:graphicData uri="http://schemas.openxmlformats.org/drawingml/2006/table">
            <a:tbl>
              <a:tblPr firstRow="1" bandRow="1">
                <a:tableStyleId>{5C22544A-7EE6-4342-B048-85BDC9FD1C3A}</a:tableStyleId>
              </a:tblPr>
              <a:tblGrid>
                <a:gridCol w="2916382">
                  <a:extLst>
                    <a:ext uri="{9D8B030D-6E8A-4147-A177-3AD203B41FA5}">
                      <a16:colId xmlns:a16="http://schemas.microsoft.com/office/drawing/2014/main" val="314168726"/>
                    </a:ext>
                  </a:extLst>
                </a:gridCol>
                <a:gridCol w="2916382">
                  <a:extLst>
                    <a:ext uri="{9D8B030D-6E8A-4147-A177-3AD203B41FA5}">
                      <a16:colId xmlns:a16="http://schemas.microsoft.com/office/drawing/2014/main" val="539835314"/>
                    </a:ext>
                  </a:extLst>
                </a:gridCol>
                <a:gridCol w="2916382">
                  <a:extLst>
                    <a:ext uri="{9D8B030D-6E8A-4147-A177-3AD203B41FA5}">
                      <a16:colId xmlns:a16="http://schemas.microsoft.com/office/drawing/2014/main" val="4087227262"/>
                    </a:ext>
                  </a:extLst>
                </a:gridCol>
                <a:gridCol w="2916382">
                  <a:extLst>
                    <a:ext uri="{9D8B030D-6E8A-4147-A177-3AD203B41FA5}">
                      <a16:colId xmlns:a16="http://schemas.microsoft.com/office/drawing/2014/main" val="617572391"/>
                    </a:ext>
                  </a:extLst>
                </a:gridCol>
              </a:tblGrid>
              <a:tr h="665019">
                <a:tc>
                  <a:txBody>
                    <a:bodyPr/>
                    <a:lstStyle/>
                    <a:p>
                      <a:r>
                        <a:rPr lang="en-IN" sz="1400" dirty="0">
                          <a:latin typeface="Verdana" panose="020B0604030504040204" pitchFamily="34" charset="0"/>
                          <a:ea typeface="Verdana" panose="020B0604030504040204" pitchFamily="34" charset="0"/>
                        </a:rPr>
                        <a:t>Authors</a:t>
                      </a:r>
                    </a:p>
                  </a:txBody>
                  <a:tcPr/>
                </a:tc>
                <a:tc>
                  <a:txBody>
                    <a:bodyPr/>
                    <a:lstStyle/>
                    <a:p>
                      <a:r>
                        <a:rPr lang="en-IN" sz="1400" dirty="0">
                          <a:latin typeface="Verdana" panose="020B0604030504040204" pitchFamily="34" charset="0"/>
                          <a:ea typeface="Verdana" panose="020B0604030504040204" pitchFamily="34" charset="0"/>
                        </a:rPr>
                        <a:t>Title of the Paper</a:t>
                      </a:r>
                    </a:p>
                  </a:txBody>
                  <a:tcPr/>
                </a:tc>
                <a:tc>
                  <a:txBody>
                    <a:bodyPr/>
                    <a:lstStyle/>
                    <a:p>
                      <a:r>
                        <a:rPr lang="en-IN" sz="1400" dirty="0">
                          <a:latin typeface="Verdana" panose="020B0604030504040204" pitchFamily="34" charset="0"/>
                          <a:ea typeface="Verdana" panose="020B0604030504040204" pitchFamily="34" charset="0"/>
                        </a:rPr>
                        <a:t>Where it was published</a:t>
                      </a:r>
                    </a:p>
                  </a:txBody>
                  <a:tcPr/>
                </a:tc>
                <a:tc>
                  <a:txBody>
                    <a:bodyPr/>
                    <a:lstStyle/>
                    <a:p>
                      <a:r>
                        <a:rPr lang="en-IN" sz="1400" dirty="0">
                          <a:latin typeface="Verdana" panose="020B0604030504040204" pitchFamily="34" charset="0"/>
                          <a:ea typeface="Verdana" panose="020B0604030504040204" pitchFamily="34" charset="0"/>
                        </a:rPr>
                        <a:t>Understanding of the paper</a:t>
                      </a:r>
                    </a:p>
                  </a:txBody>
                  <a:tcPr/>
                </a:tc>
                <a:extLst>
                  <a:ext uri="{0D108BD9-81ED-4DB2-BD59-A6C34878D82A}">
                    <a16:rowId xmlns:a16="http://schemas.microsoft.com/office/drawing/2014/main" val="3143010794"/>
                  </a:ext>
                </a:extLst>
              </a:tr>
              <a:tr h="1759527">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[4]</a:t>
                      </a:r>
                      <a:r>
                        <a:rPr lang="en-US" sz="1300" kern="1200" baseline="0" dirty="0">
                          <a:solidFill>
                            <a:schemeClr val="dk1"/>
                          </a:solidFill>
                          <a:effectLst/>
                          <a:latin typeface="Verdana" panose="020B0604030504040204" pitchFamily="34" charset="0"/>
                          <a:ea typeface="Verdana" panose="020B0604030504040204" pitchFamily="34" charset="0"/>
                          <a:cs typeface="+mn-cs"/>
                        </a:rPr>
                        <a:t> </a:t>
                      </a:r>
                      <a:r>
                        <a:rPr lang="en-IN" sz="1300" dirty="0" err="1">
                          <a:latin typeface="Verdana" panose="020B0604030504040204" pitchFamily="34" charset="0"/>
                          <a:ea typeface="Verdana" panose="020B0604030504040204" pitchFamily="34" charset="0"/>
                        </a:rPr>
                        <a:t>Surendrabikram</a:t>
                      </a:r>
                      <a:r>
                        <a:rPr lang="en-IN" sz="1300" dirty="0">
                          <a:latin typeface="Verdana" panose="020B0604030504040204" pitchFamily="34" charset="0"/>
                          <a:ea typeface="Verdana" panose="020B0604030504040204" pitchFamily="34" charset="0"/>
                        </a:rPr>
                        <a:t> </a:t>
                      </a:r>
                      <a:r>
                        <a:rPr lang="en-IN" sz="1300" dirty="0" err="1">
                          <a:latin typeface="Verdana" panose="020B0604030504040204" pitchFamily="34" charset="0"/>
                          <a:ea typeface="Verdana" panose="020B0604030504040204" pitchFamily="34" charset="0"/>
                        </a:rPr>
                        <a:t>Thapa</a:t>
                      </a:r>
                      <a:r>
                        <a:rPr lang="en-IN" sz="1300" dirty="0">
                          <a:latin typeface="Verdana" panose="020B0604030504040204" pitchFamily="34" charset="0"/>
                          <a:ea typeface="Verdana" panose="020B0604030504040204" pitchFamily="34" charset="0"/>
                        </a:rPr>
                        <a:t> et al.</a:t>
                      </a:r>
                    </a:p>
                  </a:txBody>
                  <a:tcPr/>
                </a:tc>
                <a:tc>
                  <a:txBody>
                    <a:bodyPr/>
                    <a:lstStyle/>
                    <a:p>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Identification of Hate Speech and Targets using Multimodal Data from Russia-Ukraine Crisis</a:t>
                      </a:r>
                      <a:endParaRPr lang="en-IN" sz="1300" dirty="0">
                        <a:latin typeface="Verdana" panose="020B0604030504040204" pitchFamily="34" charset="0"/>
                        <a:ea typeface="Verdana" panose="020B0604030504040204" pitchFamily="34" charset="0"/>
                      </a:endParaRPr>
                    </a:p>
                  </a:txBody>
                  <a:tcPr/>
                </a:tc>
                <a:tc>
                  <a:txBody>
                    <a:bodyPr/>
                    <a:lstStyle/>
                    <a:p>
                      <a:r>
                        <a:rPr lang="en-US" sz="1300" i="1" dirty="0">
                          <a:latin typeface="Verdana" panose="020B0604030504040204" pitchFamily="34" charset="0"/>
                          <a:ea typeface="Verdana" panose="020B0604030504040204" pitchFamily="34" charset="0"/>
                        </a:rPr>
                        <a:t>Companion Proceedings of the ACM on Web Conference 2024</a:t>
                      </a:r>
                      <a:r>
                        <a:rPr lang="en-US" sz="1300" dirty="0">
                          <a:latin typeface="Verdana" panose="020B0604030504040204" pitchFamily="34" charset="0"/>
                          <a:ea typeface="Verdana" panose="020B0604030504040204" pitchFamily="34" charset="0"/>
                        </a:rPr>
                        <a:t> (pp. 1854-1863)</a:t>
                      </a:r>
                      <a:endParaRPr lang="en-IN" sz="1300" dirty="0">
                        <a:latin typeface="Verdana" panose="020B0604030504040204" pitchFamily="34" charset="0"/>
                        <a:ea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Verdana" panose="020B0604030504040204" pitchFamily="34" charset="0"/>
                          <a:ea typeface="Verdana" panose="020B0604030504040204" pitchFamily="34" charset="0"/>
                        </a:rPr>
                        <a:t>Developed the </a:t>
                      </a:r>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dataset to enhance hate speech detection during the Russia-Ukraine crisis. Challenges included linking text and images, particularly in memes, and subjectivity in manual annotation for target identification.</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255665374"/>
                  </a:ext>
                </a:extLst>
              </a:tr>
              <a:tr h="1836860">
                <a:tc>
                  <a:txBody>
                    <a:bodyPr/>
                    <a:lstStyle/>
                    <a:p>
                      <a:r>
                        <a:rPr lang="en-IN" sz="1300" dirty="0">
                          <a:latin typeface="Verdana" panose="020B0604030504040204" pitchFamily="34" charset="0"/>
                          <a:ea typeface="Verdana" panose="020B0604030504040204" pitchFamily="34" charset="0"/>
                        </a:rPr>
                        <a:t>[5]</a:t>
                      </a:r>
                      <a:r>
                        <a:rPr lang="en-US" sz="1300" kern="1200" dirty="0">
                          <a:solidFill>
                            <a:schemeClr val="dk1"/>
                          </a:solidFill>
                          <a:effectLst/>
                          <a:latin typeface="Verdana" panose="020B0604030504040204" pitchFamily="34" charset="0"/>
                          <a:ea typeface="Verdana" panose="020B0604030504040204" pitchFamily="34" charset="0"/>
                          <a:cs typeface="+mn-cs"/>
                        </a:rPr>
                        <a:t> </a:t>
                      </a:r>
                      <a:r>
                        <a:rPr lang="en-US" sz="1300" kern="1200" dirty="0" err="1">
                          <a:solidFill>
                            <a:schemeClr val="dk1"/>
                          </a:solidFill>
                          <a:effectLst/>
                          <a:latin typeface="Verdana" panose="020B0604030504040204" pitchFamily="34" charset="0"/>
                          <a:ea typeface="Verdana" panose="020B0604030504040204" pitchFamily="34" charset="0"/>
                          <a:cs typeface="+mn-cs"/>
                        </a:rPr>
                        <a:t>Chiril</a:t>
                      </a:r>
                      <a:r>
                        <a:rPr lang="en-US" sz="1300" kern="1200" dirty="0">
                          <a:solidFill>
                            <a:schemeClr val="dk1"/>
                          </a:solidFill>
                          <a:effectLst/>
                          <a:latin typeface="Verdana" panose="020B0604030504040204" pitchFamily="34" charset="0"/>
                          <a:ea typeface="Verdana" panose="020B0604030504040204" pitchFamily="34" charset="0"/>
                          <a:cs typeface="+mn-cs"/>
                        </a:rPr>
                        <a:t>, P., </a:t>
                      </a:r>
                      <a:r>
                        <a:rPr lang="en-US" sz="1300" kern="1200" dirty="0" err="1">
                          <a:solidFill>
                            <a:schemeClr val="dk1"/>
                          </a:solidFill>
                          <a:effectLst/>
                          <a:latin typeface="Verdana" panose="020B0604030504040204" pitchFamily="34" charset="0"/>
                          <a:ea typeface="Verdana" panose="020B0604030504040204" pitchFamily="34" charset="0"/>
                          <a:cs typeface="+mn-cs"/>
                        </a:rPr>
                        <a:t>Pamungkas</a:t>
                      </a:r>
                      <a:r>
                        <a:rPr lang="en-US" sz="1300" kern="1200" dirty="0">
                          <a:solidFill>
                            <a:schemeClr val="dk1"/>
                          </a:solidFill>
                          <a:effectLst/>
                          <a:latin typeface="Verdana" panose="020B0604030504040204" pitchFamily="34" charset="0"/>
                          <a:ea typeface="Verdana" panose="020B0604030504040204" pitchFamily="34" charset="0"/>
                          <a:cs typeface="+mn-cs"/>
                        </a:rPr>
                        <a:t>, E. W., </a:t>
                      </a:r>
                      <a:r>
                        <a:rPr lang="en-US" sz="1300" kern="1200" dirty="0" err="1">
                          <a:solidFill>
                            <a:schemeClr val="dk1"/>
                          </a:solidFill>
                          <a:effectLst/>
                          <a:latin typeface="Verdana" panose="020B0604030504040204" pitchFamily="34" charset="0"/>
                          <a:ea typeface="Verdana" panose="020B0604030504040204" pitchFamily="34" charset="0"/>
                          <a:cs typeface="+mn-cs"/>
                        </a:rPr>
                        <a:t>Benamara</a:t>
                      </a:r>
                      <a:r>
                        <a:rPr lang="en-US" sz="1300" kern="1200" dirty="0">
                          <a:solidFill>
                            <a:schemeClr val="dk1"/>
                          </a:solidFill>
                          <a:effectLst/>
                          <a:latin typeface="Verdana" panose="020B0604030504040204" pitchFamily="34" charset="0"/>
                          <a:ea typeface="Verdana" panose="020B0604030504040204" pitchFamily="34" charset="0"/>
                          <a:cs typeface="+mn-cs"/>
                        </a:rPr>
                        <a:t>, F., </a:t>
                      </a:r>
                      <a:r>
                        <a:rPr lang="en-US" sz="1300" kern="1200" dirty="0" err="1">
                          <a:solidFill>
                            <a:schemeClr val="dk1"/>
                          </a:solidFill>
                          <a:effectLst/>
                          <a:latin typeface="Verdana" panose="020B0604030504040204" pitchFamily="34" charset="0"/>
                          <a:ea typeface="Verdana" panose="020B0604030504040204" pitchFamily="34" charset="0"/>
                          <a:cs typeface="+mn-cs"/>
                        </a:rPr>
                        <a:t>Moriceau</a:t>
                      </a:r>
                      <a:r>
                        <a:rPr lang="en-US" sz="1300" kern="1200" dirty="0">
                          <a:solidFill>
                            <a:schemeClr val="dk1"/>
                          </a:solidFill>
                          <a:effectLst/>
                          <a:latin typeface="Verdana" panose="020B0604030504040204" pitchFamily="34" charset="0"/>
                          <a:ea typeface="Verdana" panose="020B0604030504040204" pitchFamily="34" charset="0"/>
                          <a:cs typeface="+mn-cs"/>
                        </a:rPr>
                        <a:t>, V., &amp; Patti, V</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Emotionally informed hate speech detection: a multi-target perspective.</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Cognitive Computation, 1-31.</a:t>
                      </a:r>
                      <a:endParaRPr lang="en-IN" sz="1300" kern="1200" dirty="0">
                        <a:solidFill>
                          <a:schemeClr val="dk1"/>
                        </a:solidFill>
                        <a:effectLst/>
                        <a:latin typeface="Verdana" panose="020B0604030504040204" pitchFamily="34" charset="0"/>
                        <a:ea typeface="Verdana" panose="020B0604030504040204" pitchFamily="34" charset="0"/>
                        <a:cs typeface="+mn-cs"/>
                      </a:endParaRPr>
                    </a:p>
                  </a:txBody>
                  <a:tcPr/>
                </a:tc>
                <a:tc>
                  <a:txBody>
                    <a:bodyPr/>
                    <a:lstStyle/>
                    <a:p>
                      <a:r>
                        <a:rPr lang="en-US" sz="1300" dirty="0">
                          <a:latin typeface="Verdana" panose="020B0604030504040204" pitchFamily="34" charset="0"/>
                          <a:ea typeface="Verdana" panose="020B0604030504040204" pitchFamily="34" charset="0"/>
                        </a:rPr>
                        <a:t>Developed a multi-target hate speech detection model that integrates affective knowledge for improved accuracy but noted challenges in generalizing across datasets without target-specific data.</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852294841"/>
                  </a:ext>
                </a:extLst>
              </a:tr>
            </a:tbl>
          </a:graphicData>
        </a:graphic>
      </p:graphicFrame>
    </p:spTree>
    <p:extLst>
      <p:ext uri="{BB962C8B-B14F-4D97-AF65-F5344CB8AC3E}">
        <p14:creationId xmlns:p14="http://schemas.microsoft.com/office/powerpoint/2010/main" val="34921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9180"/>
            <a:ext cx="10668000" cy="487362"/>
          </a:xfrm>
        </p:spPr>
        <p:txBody>
          <a:bodyPr/>
          <a:lstStyle/>
          <a:p>
            <a:r>
              <a:rPr lang="en-US" sz="2000" dirty="0"/>
              <a:t>Literature Review</a:t>
            </a:r>
            <a:endParaRPr lang="en-IN" sz="2000" dirty="0"/>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548128367"/>
              </p:ext>
            </p:extLst>
          </p:nvPr>
        </p:nvGraphicFramePr>
        <p:xfrm>
          <a:off x="563418" y="641920"/>
          <a:ext cx="11166764" cy="571693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410399">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161258">
                <a:tc>
                  <a:txBody>
                    <a:bodyPr/>
                    <a:lstStyle/>
                    <a:p>
                      <a:r>
                        <a:rPr lang="en-IN" sz="1300" dirty="0">
                          <a:latin typeface="Verada"/>
                        </a:rPr>
                        <a:t>[6]</a:t>
                      </a:r>
                      <a:r>
                        <a:rPr lang="en-IN" sz="1800" kern="1200" dirty="0">
                          <a:solidFill>
                            <a:schemeClr val="dk1"/>
                          </a:solidFill>
                          <a:effectLst/>
                          <a:latin typeface="+mn-lt"/>
                          <a:ea typeface="+mn-ea"/>
                          <a:cs typeface="+mn-cs"/>
                        </a:rPr>
                        <a:t> </a:t>
                      </a:r>
                      <a:r>
                        <a:rPr lang="en-IN" sz="1300" kern="1200" dirty="0" err="1">
                          <a:solidFill>
                            <a:schemeClr val="dk1"/>
                          </a:solidFill>
                          <a:effectLst/>
                          <a:latin typeface="Verdana" panose="020B0604030504040204" pitchFamily="34" charset="0"/>
                          <a:ea typeface="Verdana" panose="020B0604030504040204" pitchFamily="34" charset="0"/>
                          <a:cs typeface="+mn-cs"/>
                        </a:rPr>
                        <a:t>Dwitama</a:t>
                      </a:r>
                      <a:r>
                        <a:rPr lang="en-IN" sz="1300" kern="1200" dirty="0">
                          <a:solidFill>
                            <a:schemeClr val="dk1"/>
                          </a:solidFill>
                          <a:effectLst/>
                          <a:latin typeface="Verdana" panose="020B0604030504040204" pitchFamily="34" charset="0"/>
                          <a:ea typeface="Verdana" panose="020B0604030504040204" pitchFamily="34" charset="0"/>
                          <a:cs typeface="+mn-cs"/>
                        </a:rPr>
                        <a:t>, A. P. J., </a:t>
                      </a:r>
                      <a:r>
                        <a:rPr lang="en-IN" sz="1300" kern="1200" dirty="0" err="1">
                          <a:solidFill>
                            <a:schemeClr val="dk1"/>
                          </a:solidFill>
                          <a:effectLst/>
                          <a:latin typeface="Verdana" panose="020B0604030504040204" pitchFamily="34" charset="0"/>
                          <a:ea typeface="Verdana" panose="020B0604030504040204" pitchFamily="34" charset="0"/>
                          <a:cs typeface="+mn-cs"/>
                        </a:rPr>
                        <a:t>Fudholi</a:t>
                      </a:r>
                      <a:r>
                        <a:rPr lang="en-IN" sz="1300" kern="1200" dirty="0">
                          <a:solidFill>
                            <a:schemeClr val="dk1"/>
                          </a:solidFill>
                          <a:effectLst/>
                          <a:latin typeface="Verdana" panose="020B0604030504040204" pitchFamily="34" charset="0"/>
                          <a:ea typeface="Verdana" panose="020B0604030504040204" pitchFamily="34" charset="0"/>
                          <a:cs typeface="+mn-cs"/>
                        </a:rPr>
                        <a:t>, D. H., &amp; </a:t>
                      </a:r>
                      <a:r>
                        <a:rPr lang="en-IN" sz="1300" kern="1200" dirty="0" err="1">
                          <a:solidFill>
                            <a:schemeClr val="dk1"/>
                          </a:solidFill>
                          <a:effectLst/>
                          <a:latin typeface="Verdana" panose="020B0604030504040204" pitchFamily="34" charset="0"/>
                          <a:ea typeface="Verdana" panose="020B0604030504040204" pitchFamily="34" charset="0"/>
                          <a:cs typeface="+mn-cs"/>
                        </a:rPr>
                        <a:t>Hidayat</a:t>
                      </a:r>
                      <a:r>
                        <a:rPr lang="en-IN" sz="1300" kern="1200" dirty="0">
                          <a:solidFill>
                            <a:schemeClr val="dk1"/>
                          </a:solidFill>
                          <a:effectLst/>
                          <a:latin typeface="Verdana" panose="020B0604030504040204" pitchFamily="34" charset="0"/>
                          <a:ea typeface="Verdana" panose="020B0604030504040204" pitchFamily="34" charset="0"/>
                          <a:cs typeface="+mn-cs"/>
                        </a:rPr>
                        <a:t>, S.</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 Indonesian hate speech detection using bidirectional long short-term memory (Bi-LSTM).</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Jurnal</a:t>
                      </a:r>
                      <a:r>
                        <a:rPr lang="en-IN" sz="1300" i="1" kern="1200" dirty="0">
                          <a:solidFill>
                            <a:schemeClr val="dk1"/>
                          </a:solidFill>
                          <a:effectLst/>
                          <a:latin typeface="Verdana" panose="020B0604030504040204" pitchFamily="34" charset="0"/>
                          <a:ea typeface="Verdana" panose="020B0604030504040204" pitchFamily="34" charset="0"/>
                          <a:cs typeface="+mn-cs"/>
                        </a:rPr>
                        <a:t> RESTI (</a:t>
                      </a:r>
                      <a:r>
                        <a:rPr lang="en-IN" sz="1300" i="1" kern="1200" dirty="0" err="1">
                          <a:solidFill>
                            <a:schemeClr val="dk1"/>
                          </a:solidFill>
                          <a:effectLst/>
                          <a:latin typeface="Verdana" panose="020B0604030504040204" pitchFamily="34" charset="0"/>
                          <a:ea typeface="Verdana" panose="020B0604030504040204" pitchFamily="34" charset="0"/>
                          <a:cs typeface="+mn-cs"/>
                        </a:rPr>
                        <a:t>Rekayasa</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Sistem</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dan</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Teknologi</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Informasi</a:t>
                      </a:r>
                      <a:r>
                        <a:rPr lang="en-IN" sz="1300" i="1" kern="1200" dirty="0">
                          <a:solidFill>
                            <a:schemeClr val="dk1"/>
                          </a:solidFill>
                          <a:effectLst/>
                          <a:latin typeface="Verdana" panose="020B0604030504040204" pitchFamily="34" charset="0"/>
                          <a:ea typeface="Verdana" panose="020B0604030504040204" pitchFamily="34" charset="0"/>
                          <a:cs typeface="+mn-cs"/>
                        </a:rPr>
                        <a:t>)</a:t>
                      </a:r>
                      <a:r>
                        <a:rPr lang="en-IN" sz="1300"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a:solidFill>
                            <a:schemeClr val="dk1"/>
                          </a:solidFill>
                          <a:effectLst/>
                          <a:latin typeface="Verdana" panose="020B0604030504040204" pitchFamily="34" charset="0"/>
                          <a:ea typeface="Verdana" panose="020B0604030504040204" pitchFamily="34" charset="0"/>
                          <a:cs typeface="+mn-cs"/>
                        </a:rPr>
                        <a:t>7</a:t>
                      </a:r>
                      <a:r>
                        <a:rPr lang="en-IN" sz="1300" kern="1200" dirty="0">
                          <a:solidFill>
                            <a:schemeClr val="dk1"/>
                          </a:solidFill>
                          <a:effectLst/>
                          <a:latin typeface="Verdana" panose="020B0604030504040204" pitchFamily="34" charset="0"/>
                          <a:ea typeface="Verdana" panose="020B0604030504040204" pitchFamily="34" charset="0"/>
                          <a:cs typeface="+mn-cs"/>
                        </a:rPr>
                        <a:t>(2), 302-309.</a:t>
                      </a: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The tasks of hate speech recognition and target classification within Indonesian social media content are examined in the paper .</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818757890"/>
                  </a:ext>
                </a:extLst>
              </a:tr>
              <a:tr h="2122896">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[7] Do, H. T. T., Huynh, H. D., Van Nguyen, K., Nguyen, N. L. T., &amp; Nguyen, A. G. T. </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Hate speech detection on </a:t>
                      </a:r>
                      <a:r>
                        <a:rPr lang="en-IN" sz="1300" kern="1200" dirty="0" err="1">
                          <a:solidFill>
                            <a:schemeClr val="dk1"/>
                          </a:solidFill>
                          <a:effectLst/>
                          <a:latin typeface="Verdana" panose="020B0604030504040204" pitchFamily="34" charset="0"/>
                          <a:ea typeface="Verdana" panose="020B0604030504040204" pitchFamily="34" charset="0"/>
                          <a:cs typeface="+mn-cs"/>
                        </a:rPr>
                        <a:t>vietnamese</a:t>
                      </a:r>
                      <a:r>
                        <a:rPr lang="en-IN" sz="1300" kern="1200" dirty="0">
                          <a:solidFill>
                            <a:schemeClr val="dk1"/>
                          </a:solidFill>
                          <a:effectLst/>
                          <a:latin typeface="Verdana" panose="020B0604030504040204" pitchFamily="34" charset="0"/>
                          <a:ea typeface="Verdana" panose="020B0604030504040204" pitchFamily="34" charset="0"/>
                          <a:cs typeface="+mn-cs"/>
                        </a:rPr>
                        <a:t> social media text using the bidirectional-</a:t>
                      </a:r>
                      <a:r>
                        <a:rPr lang="en-IN" sz="1300" kern="1200" dirty="0" err="1">
                          <a:solidFill>
                            <a:schemeClr val="dk1"/>
                          </a:solidFill>
                          <a:effectLst/>
                          <a:latin typeface="Verdana" panose="020B0604030504040204" pitchFamily="34" charset="0"/>
                          <a:ea typeface="Verdana" panose="020B0604030504040204" pitchFamily="34" charset="0"/>
                          <a:cs typeface="+mn-cs"/>
                        </a:rPr>
                        <a:t>lstm</a:t>
                      </a:r>
                      <a:r>
                        <a:rPr lang="en-IN" sz="1300" kern="1200" dirty="0">
                          <a:solidFill>
                            <a:schemeClr val="dk1"/>
                          </a:solidFill>
                          <a:effectLst/>
                          <a:latin typeface="Verdana" panose="020B0604030504040204" pitchFamily="34" charset="0"/>
                          <a:ea typeface="Verdana" panose="020B0604030504040204" pitchFamily="34" charset="0"/>
                          <a:cs typeface="+mn-cs"/>
                        </a:rPr>
                        <a:t> model</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arXiv</a:t>
                      </a:r>
                      <a:r>
                        <a:rPr lang="en-IN" sz="1300" i="1" kern="1200" dirty="0">
                          <a:solidFill>
                            <a:schemeClr val="dk1"/>
                          </a:solidFill>
                          <a:effectLst/>
                          <a:latin typeface="Verdana" panose="020B0604030504040204" pitchFamily="34" charset="0"/>
                          <a:ea typeface="Verdana" panose="020B0604030504040204" pitchFamily="34" charset="0"/>
                          <a:cs typeface="+mn-cs"/>
                        </a:rPr>
                        <a:t> preprint arXiv:1911.03648</a:t>
                      </a:r>
                      <a:r>
                        <a:rPr lang="en-IN" sz="1300" kern="1200" dirty="0">
                          <a:solidFill>
                            <a:schemeClr val="dk1"/>
                          </a:solidFill>
                          <a:effectLst/>
                          <a:latin typeface="Verdana" panose="020B0604030504040204" pitchFamily="34" charset="0"/>
                          <a:ea typeface="Verdana" panose="020B0604030504040204" pitchFamily="34" charset="0"/>
                          <a:cs typeface="+mn-cs"/>
                        </a:rPr>
                        <a:t>.</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The</a:t>
                      </a:r>
                      <a:r>
                        <a:rPr lang="en-IN" sz="1300" kern="1200" baseline="0" dirty="0">
                          <a:solidFill>
                            <a:schemeClr val="dk1"/>
                          </a:solidFill>
                          <a:effectLst/>
                          <a:latin typeface="Verdana" panose="020B0604030504040204" pitchFamily="34" charset="0"/>
                          <a:ea typeface="Verdana" panose="020B0604030504040204" pitchFamily="34" charset="0"/>
                          <a:cs typeface="+mn-cs"/>
                        </a:rPr>
                        <a:t> paper </a:t>
                      </a:r>
                      <a:r>
                        <a:rPr lang="en-IN" sz="1300" kern="1200" dirty="0">
                          <a:solidFill>
                            <a:schemeClr val="dk1"/>
                          </a:solidFill>
                          <a:effectLst/>
                          <a:latin typeface="Verdana" panose="020B0604030504040204" pitchFamily="34" charset="0"/>
                          <a:ea typeface="Verdana" panose="020B0604030504040204" pitchFamily="34" charset="0"/>
                          <a:cs typeface="+mn-cs"/>
                        </a:rPr>
                        <a:t>investigates the detection of hate speech in Vietnamese social media data. Language recognition, hate speech identification, and indirectly target categorization—classifying posts and comments as "Clean," "Offensive," or "Hate"—are among the important subtasks that the study tackles. </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472523">
                <a:tc>
                  <a:txBody>
                    <a:bodyPr/>
                    <a:lstStyle/>
                    <a:p>
                      <a:r>
                        <a:rPr lang="en-IN" sz="1300" dirty="0">
                          <a:latin typeface="Verdana" panose="020B0604030504040204" pitchFamily="34" charset="0"/>
                          <a:ea typeface="Verdana" panose="020B0604030504040204" pitchFamily="34" charset="0"/>
                        </a:rPr>
                        <a:t>[8]</a:t>
                      </a:r>
                      <a:r>
                        <a:rPr lang="en-IN" sz="1300" baseline="0" dirty="0">
                          <a:latin typeface="Verdana" panose="020B0604030504040204" pitchFamily="34" charset="0"/>
                          <a:ea typeface="Verdana" panose="020B0604030504040204" pitchFamily="34" charset="0"/>
                        </a:rPr>
                        <a:t> </a:t>
                      </a:r>
                      <a:r>
                        <a:rPr lang="en-IN" sz="1300" kern="1200" dirty="0" err="1">
                          <a:solidFill>
                            <a:schemeClr val="dk1"/>
                          </a:solidFill>
                          <a:effectLst/>
                          <a:latin typeface="Verdana" panose="020B0604030504040204" pitchFamily="34" charset="0"/>
                          <a:ea typeface="Verdana" panose="020B0604030504040204" pitchFamily="34" charset="0"/>
                          <a:cs typeface="+mn-cs"/>
                        </a:rPr>
                        <a:t>Purbey</a:t>
                      </a:r>
                      <a:r>
                        <a:rPr lang="en-IN" sz="1300" kern="1200" dirty="0">
                          <a:solidFill>
                            <a:schemeClr val="dk1"/>
                          </a:solidFill>
                          <a:effectLst/>
                          <a:latin typeface="Verdana" panose="020B0604030504040204" pitchFamily="34" charset="0"/>
                          <a:ea typeface="Verdana" panose="020B0604030504040204" pitchFamily="34" charset="0"/>
                          <a:cs typeface="+mn-cs"/>
                        </a:rPr>
                        <a:t>, J., </a:t>
                      </a:r>
                      <a:r>
                        <a:rPr lang="en-IN" sz="1300" kern="1200" dirty="0" err="1">
                          <a:solidFill>
                            <a:schemeClr val="dk1"/>
                          </a:solidFill>
                          <a:effectLst/>
                          <a:latin typeface="Verdana" panose="020B0604030504040204" pitchFamily="34" charset="0"/>
                          <a:ea typeface="Verdana" panose="020B0604030504040204" pitchFamily="34" charset="0"/>
                          <a:cs typeface="+mn-cs"/>
                        </a:rPr>
                        <a:t>Pullakhandam</a:t>
                      </a:r>
                      <a:r>
                        <a:rPr lang="en-IN" sz="1300" kern="1200" dirty="0">
                          <a:solidFill>
                            <a:schemeClr val="dk1"/>
                          </a:solidFill>
                          <a:effectLst/>
                          <a:latin typeface="Verdana" panose="020B0604030504040204" pitchFamily="34" charset="0"/>
                          <a:ea typeface="Verdana" panose="020B0604030504040204" pitchFamily="34" charset="0"/>
                          <a:cs typeface="+mn-cs"/>
                        </a:rPr>
                        <a:t>, S., </a:t>
                      </a:r>
                      <a:r>
                        <a:rPr lang="en-IN" sz="1300" kern="1200" dirty="0" err="1">
                          <a:solidFill>
                            <a:schemeClr val="dk1"/>
                          </a:solidFill>
                          <a:effectLst/>
                          <a:latin typeface="Verdana" panose="020B0604030504040204" pitchFamily="34" charset="0"/>
                          <a:ea typeface="Verdana" panose="020B0604030504040204" pitchFamily="34" charset="0"/>
                          <a:cs typeface="+mn-cs"/>
                        </a:rPr>
                        <a:t>Mehreen</a:t>
                      </a:r>
                      <a:r>
                        <a:rPr lang="en-IN" sz="1300" kern="1200" dirty="0">
                          <a:solidFill>
                            <a:schemeClr val="dk1"/>
                          </a:solidFill>
                          <a:effectLst/>
                          <a:latin typeface="Verdana" panose="020B0604030504040204" pitchFamily="34" charset="0"/>
                          <a:ea typeface="Verdana" panose="020B0604030504040204" pitchFamily="34" charset="0"/>
                          <a:cs typeface="+mn-cs"/>
                        </a:rPr>
                        <a:t>, K., </a:t>
                      </a:r>
                      <a:r>
                        <a:rPr lang="en-IN" sz="1300" kern="1200" dirty="0" err="1">
                          <a:solidFill>
                            <a:schemeClr val="dk1"/>
                          </a:solidFill>
                          <a:effectLst/>
                          <a:latin typeface="Verdana" panose="020B0604030504040204" pitchFamily="34" charset="0"/>
                          <a:ea typeface="Verdana" panose="020B0604030504040204" pitchFamily="34" charset="0"/>
                          <a:cs typeface="+mn-cs"/>
                        </a:rPr>
                        <a:t>Arham</a:t>
                      </a:r>
                      <a:r>
                        <a:rPr lang="en-IN" sz="1300" kern="1200" dirty="0">
                          <a:solidFill>
                            <a:schemeClr val="dk1"/>
                          </a:solidFill>
                          <a:effectLst/>
                          <a:latin typeface="Verdana" panose="020B0604030504040204" pitchFamily="34" charset="0"/>
                          <a:ea typeface="Verdana" panose="020B0604030504040204" pitchFamily="34" charset="0"/>
                          <a:cs typeface="+mn-cs"/>
                        </a:rPr>
                        <a:t>, M., Sharma, D., Srivastava, A., &amp; </a:t>
                      </a:r>
                      <a:r>
                        <a:rPr lang="en-IN" sz="1300" kern="1200" dirty="0" err="1">
                          <a:solidFill>
                            <a:schemeClr val="dk1"/>
                          </a:solidFill>
                          <a:effectLst/>
                          <a:latin typeface="Verdana" panose="020B0604030504040204" pitchFamily="34" charset="0"/>
                          <a:ea typeface="Verdana" panose="020B0604030504040204" pitchFamily="34" charset="0"/>
                          <a:cs typeface="+mn-cs"/>
                        </a:rPr>
                        <a:t>Kadiyala</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1-800-SHARED-TASKS@ NLU of Devanagari Script Languages: Detection of Language, Hate Speech, and Targets using LLMs</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arXiv</a:t>
                      </a:r>
                      <a:r>
                        <a:rPr lang="en-IN" sz="1300" i="1" kern="1200" dirty="0">
                          <a:solidFill>
                            <a:schemeClr val="dk1"/>
                          </a:solidFill>
                          <a:effectLst/>
                          <a:latin typeface="Verdana" panose="020B0604030504040204" pitchFamily="34" charset="0"/>
                          <a:ea typeface="Verdana" panose="020B0604030504040204" pitchFamily="34" charset="0"/>
                          <a:cs typeface="+mn-cs"/>
                        </a:rPr>
                        <a:t> preprint arXiv:2411.06850</a:t>
                      </a:r>
                      <a:r>
                        <a:rPr lang="en-IN" sz="1300" kern="1200" dirty="0">
                          <a:solidFill>
                            <a:schemeClr val="dk1"/>
                          </a:solidFill>
                          <a:effectLst/>
                          <a:latin typeface="Verdana" panose="020B0604030504040204" pitchFamily="34" charset="0"/>
                          <a:ea typeface="Verdana" panose="020B0604030504040204" pitchFamily="34" charset="0"/>
                          <a:cs typeface="+mn-cs"/>
                        </a:rPr>
                        <a:t>. </a:t>
                      </a:r>
                    </a:p>
                    <a:p>
                      <a:r>
                        <a:rPr lang="en-IN" sz="1300" kern="1200" dirty="0">
                          <a:solidFill>
                            <a:schemeClr val="dk1"/>
                          </a:solidFill>
                          <a:effectLst/>
                          <a:latin typeface="Verdana" panose="020B0604030504040204" pitchFamily="34" charset="0"/>
                          <a:ea typeface="Verdana" panose="020B0604030504040204" pitchFamily="34" charset="0"/>
                          <a:cs typeface="+mn-cs"/>
                        </a:rPr>
                        <a:t> </a:t>
                      </a: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Fine-tuned multilingual models such as </a:t>
                      </a:r>
                      <a:r>
                        <a:rPr lang="en-IN" sz="1300" kern="1200" dirty="0" err="1">
                          <a:solidFill>
                            <a:schemeClr val="dk1"/>
                          </a:solidFill>
                          <a:effectLst/>
                          <a:latin typeface="Verdana" panose="020B0604030504040204" pitchFamily="34" charset="0"/>
                          <a:ea typeface="Verdana" panose="020B0604030504040204" pitchFamily="34" charset="0"/>
                          <a:cs typeface="+mn-cs"/>
                        </a:rPr>
                        <a:t>IndicBERT</a:t>
                      </a:r>
                      <a:r>
                        <a:rPr lang="en-IN" sz="1300" kern="1200" dirty="0">
                          <a:solidFill>
                            <a:schemeClr val="dk1"/>
                          </a:solidFill>
                          <a:effectLst/>
                          <a:latin typeface="Verdana" panose="020B0604030504040204" pitchFamily="34" charset="0"/>
                          <a:ea typeface="Verdana" panose="020B0604030504040204" pitchFamily="34" charset="0"/>
                          <a:cs typeface="+mn-cs"/>
                        </a:rPr>
                        <a:t> V2, </a:t>
                      </a:r>
                      <a:r>
                        <a:rPr lang="en-IN" sz="1300" kern="1200" dirty="0" err="1">
                          <a:solidFill>
                            <a:schemeClr val="dk1"/>
                          </a:solidFill>
                          <a:effectLst/>
                          <a:latin typeface="Verdana" panose="020B0604030504040204" pitchFamily="34" charset="0"/>
                          <a:ea typeface="Verdana" panose="020B0604030504040204" pitchFamily="34" charset="0"/>
                          <a:cs typeface="+mn-cs"/>
                        </a:rPr>
                        <a:t>MuRIL</a:t>
                      </a:r>
                      <a:r>
                        <a:rPr lang="en-IN" sz="1300" kern="1200" dirty="0">
                          <a:solidFill>
                            <a:schemeClr val="dk1"/>
                          </a:solidFill>
                          <a:effectLst/>
                          <a:latin typeface="Verdana" panose="020B0604030504040204" pitchFamily="34" charset="0"/>
                          <a:ea typeface="Verdana" panose="020B0604030504040204" pitchFamily="34" charset="0"/>
                          <a:cs typeface="+mn-cs"/>
                        </a:rPr>
                        <a:t>, and Gemma-2 were used for language detection</a:t>
                      </a:r>
                      <a:r>
                        <a:rPr lang="en-US" sz="1300" dirty="0">
                          <a:latin typeface="Verdana" panose="020B0604030504040204" pitchFamily="34" charset="0"/>
                          <a:ea typeface="Verdana" panose="020B0604030504040204" pitchFamily="34" charset="0"/>
                        </a:rPr>
                        <a:t>. </a:t>
                      </a:r>
                      <a:r>
                        <a:rPr lang="en-IN" sz="1300" kern="1200" dirty="0">
                          <a:solidFill>
                            <a:schemeClr val="dk1"/>
                          </a:solidFill>
                          <a:effectLst/>
                          <a:latin typeface="Verdana" panose="020B0604030504040204" pitchFamily="34" charset="0"/>
                          <a:ea typeface="Verdana" panose="020B0604030504040204" pitchFamily="34" charset="0"/>
                          <a:cs typeface="+mn-cs"/>
                        </a:rPr>
                        <a:t>Target categorization further divided hate speech into "individual," "organization," and "community" categories.</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1035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solidFill>
                  <a:srgbClr val="002060"/>
                </a:solidFill>
              </a:rPr>
              <a:t>Methodology-fasttext</a:t>
            </a:r>
          </a:p>
        </p:txBody>
      </p:sp>
      <p:sp>
        <p:nvSpPr>
          <p:cNvPr id="5" name="Content Placeholder 3">
            <a:extLst>
              <a:ext uri="{FF2B5EF4-FFF2-40B4-BE49-F238E27FC236}">
                <a16:creationId xmlns:a16="http://schemas.microsoft.com/office/drawing/2014/main" id="{C4F24B25-10CD-1E1A-6FB0-9B4D910E5149}"/>
              </a:ext>
            </a:extLst>
          </p:cNvPr>
          <p:cNvSpPr>
            <a:spLocks noGrp="1"/>
          </p:cNvSpPr>
          <p:nvPr>
            <p:ph sz="half" idx="1"/>
          </p:nvPr>
        </p:nvSpPr>
        <p:spPr>
          <a:xfrm>
            <a:off x="700681" y="1336043"/>
            <a:ext cx="5384800" cy="4525963"/>
          </a:xfrm>
        </p:spPr>
        <p:txBody>
          <a:bodyPr>
            <a:normAutofit/>
          </a:bodyPr>
          <a:lstStyle/>
          <a:p>
            <a:pPr marL="0" marR="0" indent="0" algn="just">
              <a:lnSpc>
                <a:spcPct val="90000"/>
              </a:lnSpc>
              <a:spcBef>
                <a:spcPts val="0"/>
              </a:spcBef>
              <a:spcAft>
                <a:spcPts val="0"/>
              </a:spcAft>
              <a:buNone/>
            </a:pPr>
            <a:r>
              <a:rPr lang="en-US" sz="1300" b="1" dirty="0">
                <a:effectLst/>
              </a:rPr>
              <a:t>Input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input data, in this case, an n-gram.</a:t>
            </a:r>
          </a:p>
          <a:p>
            <a:pPr marL="0" marR="0" lvl="0" indent="0" algn="just">
              <a:lnSpc>
                <a:spcPct val="90000"/>
              </a:lnSpc>
              <a:spcBef>
                <a:spcPts val="0"/>
              </a:spcBef>
              <a:spcAft>
                <a:spcPts val="0"/>
              </a:spcAft>
              <a:buSzPts val="1000"/>
              <a:buNone/>
              <a:tabLst>
                <a:tab pos="457200" algn="l"/>
              </a:tabLst>
            </a:pPr>
            <a:r>
              <a:rPr lang="en-US" sz="1300" dirty="0">
                <a:effectLst/>
              </a:rPr>
              <a:t>Each input node (s1, s2, ..., sn1, </a:t>
            </a:r>
            <a:r>
              <a:rPr lang="en-US" sz="1300" dirty="0" err="1">
                <a:effectLst/>
              </a:rPr>
              <a:t>sn</a:t>
            </a:r>
            <a:r>
              <a:rPr lang="en-US" sz="1300" dirty="0">
                <a:effectLst/>
              </a:rPr>
              <a:t>) corresponds to a word or token in the n-gram.</a:t>
            </a:r>
          </a:p>
          <a:p>
            <a:pPr marL="0" marR="0" indent="0" algn="just">
              <a:lnSpc>
                <a:spcPct val="90000"/>
              </a:lnSpc>
              <a:spcBef>
                <a:spcPts val="0"/>
              </a:spcBef>
              <a:spcAft>
                <a:spcPts val="0"/>
              </a:spcAft>
              <a:buNone/>
            </a:pPr>
            <a:r>
              <a:rPr lang="en-US" sz="1300" b="1" dirty="0">
                <a:effectLst/>
              </a:rPr>
              <a:t>Hidden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Processes the input n-gram and extracts relevant features.</a:t>
            </a:r>
          </a:p>
          <a:p>
            <a:pPr marL="0" marR="0" lvl="0" indent="0" algn="just">
              <a:lnSpc>
                <a:spcPct val="90000"/>
              </a:lnSpc>
              <a:spcBef>
                <a:spcPts val="0"/>
              </a:spcBef>
              <a:spcAft>
                <a:spcPts val="0"/>
              </a:spcAft>
              <a:buSzPts val="1000"/>
              <a:buNone/>
              <a:tabLst>
                <a:tab pos="457200" algn="l"/>
              </a:tabLst>
            </a:pPr>
            <a:r>
              <a:rPr lang="en-US" sz="1300" dirty="0">
                <a:effectLst/>
              </a:rPr>
              <a:t>The number of nodes in this layer determines the model's capacity to learn complex patterns.</a:t>
            </a:r>
          </a:p>
          <a:p>
            <a:pPr marL="0" marR="0" indent="0" algn="just">
              <a:lnSpc>
                <a:spcPct val="90000"/>
              </a:lnSpc>
              <a:spcBef>
                <a:spcPts val="0"/>
              </a:spcBef>
              <a:spcAft>
                <a:spcPts val="0"/>
              </a:spcAft>
              <a:buNone/>
            </a:pPr>
            <a:r>
              <a:rPr lang="en-US" sz="1300" b="1" dirty="0">
                <a:effectLst/>
              </a:rPr>
              <a:t>Hierarchical Softmax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A specialized layer designed for efficient prediction of categorical variables, especially when the vocabulary size is large.</a:t>
            </a:r>
          </a:p>
          <a:p>
            <a:pPr marL="0" marR="0" lvl="0" indent="0" algn="just">
              <a:lnSpc>
                <a:spcPct val="90000"/>
              </a:lnSpc>
              <a:spcBef>
                <a:spcPts val="0"/>
              </a:spcBef>
              <a:spcAft>
                <a:spcPts val="0"/>
              </a:spcAft>
              <a:buSzPts val="1000"/>
              <a:buNone/>
              <a:tabLst>
                <a:tab pos="457200" algn="l"/>
              </a:tabLst>
            </a:pPr>
            <a:r>
              <a:rPr lang="en-US" sz="1300" dirty="0">
                <a:effectLst/>
              </a:rPr>
              <a:t>Instead of computing probabilities for all possible output classes (as in traditional softmax), hierarchical softmax organizes the output space into a tree structure.</a:t>
            </a:r>
          </a:p>
          <a:p>
            <a:pPr marL="0" marR="0" lvl="0" indent="0" algn="just">
              <a:lnSpc>
                <a:spcPct val="90000"/>
              </a:lnSpc>
              <a:spcBef>
                <a:spcPts val="0"/>
              </a:spcBef>
              <a:spcAft>
                <a:spcPts val="0"/>
              </a:spcAft>
              <a:buSzPts val="1000"/>
              <a:buNone/>
              <a:tabLst>
                <a:tab pos="457200" algn="l"/>
              </a:tabLst>
            </a:pPr>
            <a:r>
              <a:rPr lang="en-US" sz="1300" dirty="0">
                <a:effectLst/>
              </a:rPr>
              <a:t>This reduces the computational complexity of the prediction process, making it more efficient.</a:t>
            </a:r>
          </a:p>
          <a:p>
            <a:pPr marL="0" marR="0" indent="0" algn="just">
              <a:lnSpc>
                <a:spcPct val="90000"/>
              </a:lnSpc>
              <a:spcBef>
                <a:spcPts val="0"/>
              </a:spcBef>
              <a:spcAft>
                <a:spcPts val="0"/>
              </a:spcAft>
              <a:buNone/>
            </a:pPr>
            <a:r>
              <a:rPr lang="en-US" sz="1300" b="1" dirty="0">
                <a:effectLst/>
              </a:rPr>
              <a:t>Output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predicted output, which is the label or class associated with the input n-gram.</a:t>
            </a:r>
          </a:p>
          <a:p>
            <a:pPr marL="0" marR="0" indent="0" algn="just">
              <a:lnSpc>
                <a:spcPct val="90000"/>
              </a:lnSpc>
              <a:spcBef>
                <a:spcPts val="0"/>
              </a:spcBef>
              <a:spcAft>
                <a:spcPts val="0"/>
              </a:spcAft>
              <a:buNone/>
            </a:pPr>
            <a:r>
              <a:rPr lang="en-US" sz="1300" b="1" dirty="0">
                <a:effectLst/>
              </a:rPr>
              <a:t>Overall Function:</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The network takes an n-gram as input, processes it through the hidden layer, and then uses the hierarchical softmax layer to predict the most likely label or class.</a:t>
            </a:r>
          </a:p>
          <a:p>
            <a:pPr marL="0" indent="0" algn="just">
              <a:lnSpc>
                <a:spcPct val="90000"/>
              </a:lnSpc>
              <a:buNone/>
            </a:pPr>
            <a:endParaRPr lang="en-US" sz="1300" dirty="0"/>
          </a:p>
        </p:txBody>
      </p:sp>
      <p:pic>
        <p:nvPicPr>
          <p:cNvPr id="7" name="Content Placeholder 4" descr="A diagram of a software algorithm&#10;&#10;Description automatically generated">
            <a:extLst>
              <a:ext uri="{FF2B5EF4-FFF2-40B4-BE49-F238E27FC236}">
                <a16:creationId xmlns:a16="http://schemas.microsoft.com/office/drawing/2014/main" id="{5D80E19A-1EBB-C9E4-3312-F1166011F211}"/>
              </a:ext>
            </a:extLst>
          </p:cNvPr>
          <p:cNvPicPr>
            <a:picLocks noChangeAspect="1"/>
          </p:cNvPicPr>
          <p:nvPr/>
        </p:nvPicPr>
        <p:blipFill>
          <a:blip r:embed="rId2"/>
          <a:stretch>
            <a:fillRect/>
          </a:stretch>
        </p:blipFill>
        <p:spPr>
          <a:xfrm>
            <a:off x="6288680" y="1600203"/>
            <a:ext cx="5202639" cy="4525963"/>
          </a:xfrm>
          <a:prstGeom prst="rect">
            <a:avLst/>
          </a:prstGeom>
          <a:noFill/>
        </p:spPr>
      </p:pic>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21A6-6BA7-694E-A51D-384C6B45BABA}"/>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Methodology-langID</a:t>
            </a:r>
          </a:p>
        </p:txBody>
      </p:sp>
      <p:sp>
        <p:nvSpPr>
          <p:cNvPr id="3" name="Content Placeholder 2">
            <a:extLst>
              <a:ext uri="{FF2B5EF4-FFF2-40B4-BE49-F238E27FC236}">
                <a16:creationId xmlns:a16="http://schemas.microsoft.com/office/drawing/2014/main" id="{99BB074A-4D45-26CB-51B1-F05D63E19236}"/>
              </a:ext>
            </a:extLst>
          </p:cNvPr>
          <p:cNvSpPr>
            <a:spLocks noGrp="1"/>
          </p:cNvSpPr>
          <p:nvPr>
            <p:ph sz="half" idx="1"/>
          </p:nvPr>
        </p:nvSpPr>
        <p:spPr>
          <a:xfrm>
            <a:off x="609600" y="1600203"/>
            <a:ext cx="5852160" cy="4525963"/>
          </a:xfrm>
        </p:spPr>
        <p:txBody>
          <a:bodyPr>
            <a:normAutofit/>
          </a:bodyPr>
          <a:lstStyle/>
          <a:p>
            <a:pPr marL="342900" marR="0" lvl="0" indent="-342900">
              <a:lnSpc>
                <a:spcPct val="90000"/>
              </a:lnSpc>
              <a:spcBef>
                <a:spcPts val="0"/>
              </a:spcBef>
              <a:spcAft>
                <a:spcPts val="600"/>
              </a:spcAft>
              <a:buFont typeface="+mj-lt"/>
              <a:buAutoNum type="arabicPeriod"/>
              <a:tabLst>
                <a:tab pos="457200" algn="l"/>
              </a:tabLst>
            </a:pPr>
            <a:r>
              <a:rPr lang="en-US" sz="1500" b="1" dirty="0">
                <a:effectLst/>
              </a:rPr>
              <a:t>Character N-grams</a:t>
            </a:r>
            <a:r>
              <a:rPr lang="en-US" sz="1500" dirty="0">
                <a:effectLst/>
              </a:rPr>
              <a:t>: The model extracts character n-grams from each word in the input text. N-grams are contiguous sequences of n characters within a word, which help capture language specific patterns.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Vector Embedding</a:t>
            </a:r>
            <a:r>
              <a:rPr lang="en-US" sz="1500" dirty="0">
                <a:effectLst/>
              </a:rPr>
              <a:t>: These character n-grams are then embedded into vectors using lookup tables. This step converts the n-grams into a numerical format that the neural network can process.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Feedforward Neural Network</a:t>
            </a:r>
            <a:r>
              <a:rPr lang="en-US" sz="1500" dirty="0">
                <a:effectLst/>
              </a:rPr>
              <a:t>: The embedded vectors are fed into a feedforward neural network. This network consists of multiple layers of neurons that process the input and learn to identify the language based on the patterns in the n-grams.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Output Layer</a:t>
            </a:r>
            <a:r>
              <a:rPr lang="en-US" sz="1500" dirty="0">
                <a:effectLst/>
              </a:rPr>
              <a:t>: The final layer of the network outputs a probability distribution over the possible languages. The language with the highest probability is chosen as the identified language.</a:t>
            </a:r>
          </a:p>
        </p:txBody>
      </p:sp>
      <p:pic>
        <p:nvPicPr>
          <p:cNvPr id="5" name="Content Placeholder 4" descr="A diagram of a process&#10;&#10;Description automatically generated">
            <a:extLst>
              <a:ext uri="{FF2B5EF4-FFF2-40B4-BE49-F238E27FC236}">
                <a16:creationId xmlns:a16="http://schemas.microsoft.com/office/drawing/2014/main" id="{DD8DD213-85E7-5724-ADF9-405D06A6B62D}"/>
              </a:ext>
            </a:extLst>
          </p:cNvPr>
          <p:cNvPicPr>
            <a:picLocks noGrp="1" noChangeAspect="1"/>
          </p:cNvPicPr>
          <p:nvPr>
            <p:ph sz="half" idx="2"/>
          </p:nvPr>
        </p:nvPicPr>
        <p:blipFill>
          <a:blip r:embed="rId2"/>
          <a:stretch>
            <a:fillRect/>
          </a:stretch>
        </p:blipFill>
        <p:spPr>
          <a:xfrm>
            <a:off x="7317228" y="1600203"/>
            <a:ext cx="3145544" cy="4525963"/>
          </a:xfrm>
          <a:prstGeom prst="rect">
            <a:avLst/>
          </a:prstGeom>
          <a:noFill/>
        </p:spPr>
      </p:pic>
    </p:spTree>
    <p:extLst>
      <p:ext uri="{BB962C8B-B14F-4D97-AF65-F5344CB8AC3E}">
        <p14:creationId xmlns:p14="http://schemas.microsoft.com/office/powerpoint/2010/main" val="36603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152C-237E-9778-2393-DDA70518963B}"/>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dirty="0" err="1">
                <a:solidFill>
                  <a:srgbClr val="002060"/>
                </a:solidFill>
              </a:rPr>
              <a:t>langDetect</a:t>
            </a:r>
            <a:endParaRPr lang="en-US" dirty="0">
              <a:solidFill>
                <a:srgbClr val="002060"/>
              </a:solidFill>
            </a:endParaRPr>
          </a:p>
        </p:txBody>
      </p:sp>
      <p:sp>
        <p:nvSpPr>
          <p:cNvPr id="3" name="Content Placeholder 2">
            <a:extLst>
              <a:ext uri="{FF2B5EF4-FFF2-40B4-BE49-F238E27FC236}">
                <a16:creationId xmlns:a16="http://schemas.microsoft.com/office/drawing/2014/main" id="{7F29EFB5-2E5C-F0C0-1142-39093DC95D50}"/>
              </a:ext>
            </a:extLst>
          </p:cNvPr>
          <p:cNvSpPr>
            <a:spLocks noGrp="1"/>
          </p:cNvSpPr>
          <p:nvPr>
            <p:ph sz="half" idx="1"/>
          </p:nvPr>
        </p:nvSpPr>
        <p:spPr>
          <a:xfrm>
            <a:off x="213360" y="1351280"/>
            <a:ext cx="7585954" cy="4774885"/>
          </a:xfrm>
        </p:spPr>
        <p:txBody>
          <a:bodyPr>
            <a:normAutofit/>
          </a:bodyPr>
          <a:lstStyle/>
          <a:p>
            <a:pPr marL="0" marR="0" indent="0">
              <a:lnSpc>
                <a:spcPct val="90000"/>
              </a:lnSpc>
              <a:spcBef>
                <a:spcPts val="0"/>
              </a:spcBef>
              <a:spcAft>
                <a:spcPts val="0"/>
              </a:spcAft>
              <a:buNone/>
            </a:pPr>
            <a:r>
              <a:rPr lang="en-US" sz="1500" dirty="0">
                <a:effectLst/>
              </a:rPr>
              <a:t>The </a:t>
            </a:r>
            <a:r>
              <a:rPr lang="en-US" sz="1500" b="1" dirty="0">
                <a:effectLst/>
              </a:rPr>
              <a:t>LangDetect</a:t>
            </a:r>
            <a:r>
              <a:rPr lang="en-US" sz="1500" dirty="0">
                <a:effectLst/>
              </a:rPr>
              <a:t> model architecture is based on statistical methods rather   than deep learning.</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Character N-grams Extraction</a:t>
            </a:r>
            <a:r>
              <a:rPr lang="en-US" sz="1500" dirty="0">
                <a:effectLst/>
              </a:rPr>
              <a:t>: LangDetect extracts character n-grams from the input text. These n-grams are sequences of characters that help capture language specific patterns.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Feature Vector Creation</a:t>
            </a:r>
            <a:r>
              <a:rPr lang="en-US" sz="1500" dirty="0">
                <a:effectLst/>
              </a:rPr>
              <a:t>: The extracted n-grams are converted into a feature vector, which is a numerical representation of the text.</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Language Models</a:t>
            </a:r>
            <a:r>
              <a:rPr lang="en-US" sz="1500" dirty="0">
                <a:effectLst/>
              </a:rPr>
              <a:t>: LangDetect uses pretrained language models for each supported language. These models are statistical models trained on large text corpora in different languages.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Classification</a:t>
            </a:r>
            <a:r>
              <a:rPr lang="en-US" sz="1500" dirty="0">
                <a:effectLst/>
              </a:rPr>
              <a:t>: The feature vector is compared against the pretrained language models to determine the most likely language of the input text.</a:t>
            </a:r>
          </a:p>
          <a:p>
            <a:pPr>
              <a:lnSpc>
                <a:spcPct val="90000"/>
              </a:lnSpc>
            </a:pPr>
            <a:endParaRPr lang="en-US" sz="1500" dirty="0"/>
          </a:p>
        </p:txBody>
      </p:sp>
      <p:pic>
        <p:nvPicPr>
          <p:cNvPr id="5" name="Content Placeholder 4">
            <a:extLst>
              <a:ext uri="{FF2B5EF4-FFF2-40B4-BE49-F238E27FC236}">
                <a16:creationId xmlns:a16="http://schemas.microsoft.com/office/drawing/2014/main" id="{E0CF1C5C-84A6-98AF-E1B2-241E91D9794B}"/>
              </a:ext>
            </a:extLst>
          </p:cNvPr>
          <p:cNvPicPr>
            <a:picLocks noGrp="1" noChangeAspect="1"/>
          </p:cNvPicPr>
          <p:nvPr>
            <p:ph sz="half" idx="2"/>
          </p:nvPr>
        </p:nvPicPr>
        <p:blipFill>
          <a:blip r:embed="rId2"/>
          <a:stretch>
            <a:fillRect/>
          </a:stretch>
        </p:blipFill>
        <p:spPr>
          <a:xfrm>
            <a:off x="7799314" y="1600202"/>
            <a:ext cx="4179326" cy="3865878"/>
          </a:xfrm>
          <a:prstGeom prst="rect">
            <a:avLst/>
          </a:prstGeom>
          <a:noFill/>
        </p:spPr>
      </p:pic>
    </p:spTree>
    <p:extLst>
      <p:ext uri="{BB962C8B-B14F-4D97-AF65-F5344CB8AC3E}">
        <p14:creationId xmlns:p14="http://schemas.microsoft.com/office/powerpoint/2010/main" val="277722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3193-F12C-ACA4-C95A-3B8AAB3712FE}"/>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Methodology-BIDIRECTIONAL LSTM</a:t>
            </a:r>
          </a:p>
        </p:txBody>
      </p:sp>
      <p:sp>
        <p:nvSpPr>
          <p:cNvPr id="3" name="Content Placeholder 2">
            <a:extLst>
              <a:ext uri="{FF2B5EF4-FFF2-40B4-BE49-F238E27FC236}">
                <a16:creationId xmlns:a16="http://schemas.microsoft.com/office/drawing/2014/main" id="{E37C9D5A-FFD9-E1FB-03B7-3A5375A33015}"/>
              </a:ext>
            </a:extLst>
          </p:cNvPr>
          <p:cNvSpPr>
            <a:spLocks noGrp="1"/>
          </p:cNvSpPr>
          <p:nvPr>
            <p:ph sz="half" idx="1"/>
          </p:nvPr>
        </p:nvSpPr>
        <p:spPr>
          <a:xfrm>
            <a:off x="487680" y="1127761"/>
            <a:ext cx="5506721" cy="4744406"/>
          </a:xfrm>
        </p:spPr>
        <p:txBody>
          <a:bodyPr>
            <a:normAutofit lnSpcReduction="10000"/>
          </a:bodyPr>
          <a:lstStyle/>
          <a:p>
            <a:pPr marL="0" indent="0">
              <a:lnSpc>
                <a:spcPct val="90000"/>
              </a:lnSpc>
              <a:buNone/>
            </a:pPr>
            <a:r>
              <a:rPr lang="en-US" sz="1400" dirty="0"/>
              <a:t>Bi-LSTM (Bidirectional Long Short-Term Memory) is a type of recurrent neural network (RNN) that processes sequential data in both forward and backward directions </a:t>
            </a:r>
            <a:r>
              <a:rPr lang="en-US" sz="1400" b="0" i="0" dirty="0">
                <a:effectLst/>
              </a:rPr>
              <a:t>To understand Bi-LSTM, let’s break down its components and functionality</a:t>
            </a:r>
            <a:r>
              <a:rPr lang="en-US" sz="1300" b="0" i="0" dirty="0">
                <a:effectLst/>
              </a:rPr>
              <a:t>:</a:t>
            </a:r>
          </a:p>
          <a:p>
            <a:pPr marL="457200" indent="-457200">
              <a:lnSpc>
                <a:spcPct val="90000"/>
              </a:lnSpc>
              <a:buFont typeface="+mj-lt"/>
              <a:buAutoNum type="arabicPeriod"/>
            </a:pPr>
            <a:r>
              <a:rPr lang="en-US" sz="1300" b="1" i="0" dirty="0">
                <a:effectLst/>
              </a:rPr>
              <a:t>LSTM (Long Short-Term Memory)</a:t>
            </a:r>
          </a:p>
          <a:p>
            <a:pPr lvl="1">
              <a:lnSpc>
                <a:spcPct val="90000"/>
              </a:lnSpc>
            </a:pPr>
            <a:r>
              <a:rPr lang="en-US" sz="1300" b="0" i="0" dirty="0">
                <a:effectLst/>
              </a:rPr>
              <a:t>LSTM is a type of RNN designed to overcome the limitations of traditional RNNs in capturing long-term dependencies in sequential data. </a:t>
            </a:r>
          </a:p>
          <a:p>
            <a:pPr lvl="1">
              <a:lnSpc>
                <a:spcPct val="90000"/>
              </a:lnSpc>
            </a:pPr>
            <a:r>
              <a:rPr lang="en-US" sz="1300" b="0" i="0" dirty="0">
                <a:effectLst/>
              </a:rPr>
              <a:t>It introduces memory cells and gating mechanisms to selectively retain and forget information over time. </a:t>
            </a:r>
          </a:p>
          <a:p>
            <a:pPr lvl="1">
              <a:lnSpc>
                <a:spcPct val="90000"/>
              </a:lnSpc>
            </a:pPr>
            <a:r>
              <a:rPr lang="en-US" sz="1300" b="0" i="0" dirty="0">
                <a:effectLst/>
              </a:rPr>
              <a:t>LSTMs have an internal memory state that can store information for long durations, allowing them to capture dependencies that may span across many time steps.</a:t>
            </a:r>
          </a:p>
          <a:p>
            <a:pPr marL="514350" indent="-457200">
              <a:lnSpc>
                <a:spcPct val="90000"/>
              </a:lnSpc>
              <a:buFont typeface="+mj-lt"/>
              <a:buAutoNum type="arabicPeriod"/>
            </a:pPr>
            <a:r>
              <a:rPr lang="en-US" sz="1300" b="1" i="0" dirty="0">
                <a:effectLst/>
              </a:rPr>
              <a:t>Bidirectional Processing</a:t>
            </a:r>
          </a:p>
          <a:p>
            <a:pPr lvl="1">
              <a:lnSpc>
                <a:spcPct val="90000"/>
              </a:lnSpc>
            </a:pPr>
            <a:r>
              <a:rPr lang="en-US" sz="1300" b="0" i="0" dirty="0">
                <a:effectLst/>
              </a:rPr>
              <a:t>Unlike traditional RNNs that process input sequences in only one direction (either forward or backward), Bi-LSTM processes the sequence in both directions simultaneously. </a:t>
            </a:r>
          </a:p>
          <a:p>
            <a:pPr lvl="1">
              <a:lnSpc>
                <a:spcPct val="90000"/>
              </a:lnSpc>
            </a:pPr>
            <a:r>
              <a:rPr lang="en-US" sz="1300" b="0" i="0" dirty="0">
                <a:effectLst/>
              </a:rPr>
              <a:t>It consists of two LSTM layers: one processing the sequence in the forward direction and the other in the backward direction. </a:t>
            </a:r>
          </a:p>
          <a:p>
            <a:pPr lvl="1">
              <a:lnSpc>
                <a:spcPct val="90000"/>
              </a:lnSpc>
            </a:pPr>
            <a:r>
              <a:rPr lang="en-US" sz="1300" dirty="0"/>
              <a:t>E</a:t>
            </a:r>
            <a:r>
              <a:rPr lang="en-US" sz="1300" b="0" i="0" dirty="0">
                <a:effectLst/>
              </a:rPr>
              <a:t>ach layer maintains its own hidden states and memory cells.</a:t>
            </a:r>
          </a:p>
          <a:p>
            <a:pPr>
              <a:lnSpc>
                <a:spcPct val="90000"/>
              </a:lnSpc>
            </a:pPr>
            <a:endParaRPr lang="en-US" sz="1300" dirty="0"/>
          </a:p>
        </p:txBody>
      </p:sp>
      <p:pic>
        <p:nvPicPr>
          <p:cNvPr id="4" name="Picture 3">
            <a:extLst>
              <a:ext uri="{FF2B5EF4-FFF2-40B4-BE49-F238E27FC236}">
                <a16:creationId xmlns:a16="http://schemas.microsoft.com/office/drawing/2014/main" id="{9FB3728D-9D8B-5202-877F-F6940E683C82}"/>
              </a:ext>
            </a:extLst>
          </p:cNvPr>
          <p:cNvPicPr>
            <a:picLocks noChangeAspect="1"/>
          </p:cNvPicPr>
          <p:nvPr/>
        </p:nvPicPr>
        <p:blipFill>
          <a:blip r:embed="rId2"/>
          <a:stretch>
            <a:fillRect/>
          </a:stretch>
        </p:blipFill>
        <p:spPr>
          <a:xfrm>
            <a:off x="6197600" y="2436212"/>
            <a:ext cx="5384800" cy="2853944"/>
          </a:xfrm>
          <a:prstGeom prst="rect">
            <a:avLst/>
          </a:prstGeom>
          <a:noFill/>
        </p:spPr>
      </p:pic>
    </p:spTree>
    <p:extLst>
      <p:ext uri="{BB962C8B-B14F-4D97-AF65-F5344CB8AC3E}">
        <p14:creationId xmlns:p14="http://schemas.microsoft.com/office/powerpoint/2010/main" val="148477693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1548</TotalTime>
  <Words>3715</Words>
  <Application>Microsoft Office PowerPoint</Application>
  <PresentationFormat>Widescreen</PresentationFormat>
  <Paragraphs>609</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Aptos</vt:lpstr>
      <vt:lpstr>Arial</vt:lpstr>
      <vt:lpstr>Bookman Old Style</vt:lpstr>
      <vt:lpstr>Calibri</vt:lpstr>
      <vt:lpstr>Source Sans Pro</vt:lpstr>
      <vt:lpstr>Times New Roman</vt:lpstr>
      <vt:lpstr>Verada</vt:lpstr>
      <vt:lpstr>Verdana</vt:lpstr>
      <vt:lpstr>Bioinformatics</vt:lpstr>
      <vt:lpstr>AI BASED CONTENT MODERATOR</vt:lpstr>
      <vt:lpstr>Introduction</vt:lpstr>
      <vt:lpstr>Literature Review</vt:lpstr>
      <vt:lpstr>Literature Review</vt:lpstr>
      <vt:lpstr>Literature Review</vt:lpstr>
      <vt:lpstr>Methodology-fasttext</vt:lpstr>
      <vt:lpstr>Methodology-langID</vt:lpstr>
      <vt:lpstr>Methodology-langDetect</vt:lpstr>
      <vt:lpstr>Methodology-BIDIRECTIONAL LSTM</vt:lpstr>
      <vt:lpstr>Methodology-BIDIRECTIONAL LSTM</vt:lpstr>
      <vt:lpstr>Methodology-DistilBERT</vt:lpstr>
      <vt:lpstr>Methodology-Robustly Optimized BERT(RoBERTa)</vt:lpstr>
      <vt:lpstr>Methodology-google-bert/bert-base-multilingual-cased</vt:lpstr>
      <vt:lpstr>Methodology-Hate Speech CNERG/Indic-abusive-allInOne-MuRIL</vt:lpstr>
      <vt:lpstr>Proposed Method</vt:lpstr>
      <vt:lpstr>Objectives</vt:lpstr>
      <vt:lpstr>Timeline of Project</vt:lpstr>
      <vt:lpstr>Expected Outcomes</vt:lpstr>
      <vt:lpstr>Basic User Interface</vt:lpstr>
      <vt:lpstr>Dataset distribution-Subtask-A</vt:lpstr>
      <vt:lpstr>Dataset distribution-Subtask-B</vt:lpstr>
      <vt:lpstr>Dataset distribution-Subtask-C</vt:lpstr>
      <vt:lpstr>Results and Discussion: Subtask-A</vt:lpstr>
      <vt:lpstr>Results and Discussion: Subtask-A</vt:lpstr>
      <vt:lpstr>Results and Discussion: Subtask-B(without fine-tuning)</vt:lpstr>
      <vt:lpstr>Results and Discussion: Subtask-B(with fine-tuning)</vt:lpstr>
      <vt:lpstr>Results and Discussion: Subtask-B(with fine-tuning)</vt:lpstr>
      <vt:lpstr>Results and Discussion: Subtask-B(with fine-tuning)</vt:lpstr>
      <vt:lpstr>Results and Discussion: Subtask-C</vt:lpstr>
      <vt:lpstr>Results and Discussion: Subtask-C</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67</cp:revision>
  <dcterms:created xsi:type="dcterms:W3CDTF">2023-03-16T03:26:27Z</dcterms:created>
  <dcterms:modified xsi:type="dcterms:W3CDTF">2025-01-08T16:01:13Z</dcterms:modified>
</cp:coreProperties>
</file>