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68" r:id="rId5"/>
    <p:sldId id="273" r:id="rId6"/>
    <p:sldId id="272" r:id="rId7"/>
    <p:sldId id="271" r:id="rId8"/>
    <p:sldId id="274" r:id="rId9"/>
    <p:sldId id="275"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1392BA-F746-4A7F-B106-933E675741EE}" type="doc">
      <dgm:prSet loTypeId="urn:microsoft.com/office/officeart/2005/8/layout/process5" loCatId="process" qsTypeId="urn:microsoft.com/office/officeart/2005/8/quickstyle/simple3" qsCatId="simple" csTypeId="urn:microsoft.com/office/officeart/2005/8/colors/accent1_2" csCatId="accent1"/>
      <dgm:spPr/>
      <dgm:t>
        <a:bodyPr/>
        <a:lstStyle/>
        <a:p>
          <a:endParaRPr lang="en-US"/>
        </a:p>
      </dgm:t>
    </dgm:pt>
    <dgm:pt modelId="{8F313395-DD1C-4BB7-99C3-34788FF21C3D}">
      <dgm:prSet/>
      <dgm:spPr/>
      <dgm:t>
        <a:bodyPr/>
        <a:lstStyle/>
        <a:p>
          <a:r>
            <a:rPr lang="en-US" b="1" i="0" dirty="0">
              <a:latin typeface="Cambria" panose="02040503050406030204" pitchFamily="18" charset="0"/>
              <a:ea typeface="Cambria" panose="02040503050406030204" pitchFamily="18" charset="0"/>
            </a:rPr>
            <a:t>Input Devanagari Text: </a:t>
          </a:r>
          <a:r>
            <a:rPr lang="en-US" b="0" i="0" dirty="0">
              <a:latin typeface="Cambria" panose="02040503050406030204" pitchFamily="18" charset="0"/>
              <a:ea typeface="Cambria" panose="02040503050406030204" pitchFamily="18" charset="0"/>
            </a:rPr>
            <a:t>Receive Devanagari script.</a:t>
          </a:r>
          <a:endParaRPr lang="en-US" dirty="0">
            <a:latin typeface="Cambria" panose="02040503050406030204" pitchFamily="18" charset="0"/>
            <a:ea typeface="Cambria" panose="02040503050406030204" pitchFamily="18" charset="0"/>
          </a:endParaRPr>
        </a:p>
      </dgm:t>
    </dgm:pt>
    <dgm:pt modelId="{477250B8-7877-40D0-A256-0F6850B2325A}" type="parTrans" cxnId="{C90171A3-5B33-4BAC-80AC-EC40325A25A4}">
      <dgm:prSet/>
      <dgm:spPr/>
      <dgm:t>
        <a:bodyPr/>
        <a:lstStyle/>
        <a:p>
          <a:endParaRPr lang="en-US"/>
        </a:p>
      </dgm:t>
    </dgm:pt>
    <dgm:pt modelId="{FA0CF299-B1BF-4DB2-9AFD-A8DFBDEF8168}" type="sibTrans" cxnId="{C90171A3-5B33-4BAC-80AC-EC40325A25A4}">
      <dgm:prSet/>
      <dgm:spPr/>
      <dgm:t>
        <a:bodyPr/>
        <a:lstStyle/>
        <a:p>
          <a:endParaRPr lang="en-US"/>
        </a:p>
      </dgm:t>
    </dgm:pt>
    <dgm:pt modelId="{518A7D35-DDEB-4BC8-9EE8-724A35C08DDB}">
      <dgm:prSet/>
      <dgm:spPr/>
      <dgm:t>
        <a:bodyPr/>
        <a:lstStyle/>
        <a:p>
          <a:r>
            <a:rPr lang="en-US" b="1" i="0" dirty="0">
              <a:latin typeface="Cambria" panose="02040503050406030204" pitchFamily="18" charset="0"/>
              <a:ea typeface="Cambria" panose="02040503050406030204" pitchFamily="18" charset="0"/>
            </a:rPr>
            <a:t>Preprocessing</a:t>
          </a:r>
          <a:r>
            <a:rPr lang="en-US" b="0" i="0" dirty="0">
              <a:latin typeface="Cambria" panose="02040503050406030204" pitchFamily="18" charset="0"/>
              <a:ea typeface="Cambria" panose="02040503050406030204" pitchFamily="18" charset="0"/>
            </a:rPr>
            <a:t>: Confirm the script is Devanagari and tokenize it</a:t>
          </a:r>
          <a:r>
            <a:rPr lang="en-US" b="0" i="0" dirty="0"/>
            <a:t>.</a:t>
          </a:r>
          <a:endParaRPr lang="en-US" dirty="0"/>
        </a:p>
      </dgm:t>
    </dgm:pt>
    <dgm:pt modelId="{1D61F0AB-8F7D-491F-AFB0-178EC55EE9DE}" type="parTrans" cxnId="{7DCD197E-6003-4B9F-AEDA-E8E412124DC6}">
      <dgm:prSet/>
      <dgm:spPr/>
      <dgm:t>
        <a:bodyPr/>
        <a:lstStyle/>
        <a:p>
          <a:endParaRPr lang="en-US"/>
        </a:p>
      </dgm:t>
    </dgm:pt>
    <dgm:pt modelId="{F53B74B2-3E4F-4AE5-901C-8A539B0CF07F}" type="sibTrans" cxnId="{7DCD197E-6003-4B9F-AEDA-E8E412124DC6}">
      <dgm:prSet/>
      <dgm:spPr/>
      <dgm:t>
        <a:bodyPr/>
        <a:lstStyle/>
        <a:p>
          <a:endParaRPr lang="en-US"/>
        </a:p>
      </dgm:t>
    </dgm:pt>
    <dgm:pt modelId="{5BD6BAC9-5D01-46AA-9AAF-8F43789EAE62}">
      <dgm:prSet/>
      <dgm:spPr/>
      <dgm:t>
        <a:bodyPr/>
        <a:lstStyle/>
        <a:p>
          <a:r>
            <a:rPr lang="en-US" b="1" i="0" dirty="0">
              <a:latin typeface="Cambria" panose="02040503050406030204" pitchFamily="18" charset="0"/>
              <a:ea typeface="Cambria" panose="02040503050406030204" pitchFamily="18" charset="0"/>
            </a:rPr>
            <a:t>Language Detection</a:t>
          </a:r>
          <a:r>
            <a:rPr lang="en-US" b="0" i="0" dirty="0">
              <a:latin typeface="Cambria" panose="02040503050406030204" pitchFamily="18" charset="0"/>
              <a:ea typeface="Cambria" panose="02040503050406030204" pitchFamily="18" charset="0"/>
            </a:rPr>
            <a:t>: Use GPT-3.5 to predict if the language is Hindi, Marathi, Nepali, or Sanskrit.</a:t>
          </a:r>
          <a:endParaRPr lang="en-US" dirty="0">
            <a:latin typeface="Cambria" panose="02040503050406030204" pitchFamily="18" charset="0"/>
            <a:ea typeface="Cambria" panose="02040503050406030204" pitchFamily="18" charset="0"/>
          </a:endParaRPr>
        </a:p>
      </dgm:t>
    </dgm:pt>
    <dgm:pt modelId="{3BEA3864-2E6A-4325-A0E0-93AD58AFD607}" type="parTrans" cxnId="{ECB2070B-9A9D-48A8-8FA1-0B9B61251D48}">
      <dgm:prSet/>
      <dgm:spPr/>
      <dgm:t>
        <a:bodyPr/>
        <a:lstStyle/>
        <a:p>
          <a:endParaRPr lang="en-US"/>
        </a:p>
      </dgm:t>
    </dgm:pt>
    <dgm:pt modelId="{FD04520C-1064-4B7F-9610-D18739366122}" type="sibTrans" cxnId="{ECB2070B-9A9D-48A8-8FA1-0B9B61251D48}">
      <dgm:prSet/>
      <dgm:spPr/>
      <dgm:t>
        <a:bodyPr/>
        <a:lstStyle/>
        <a:p>
          <a:endParaRPr lang="en-US"/>
        </a:p>
      </dgm:t>
    </dgm:pt>
    <dgm:pt modelId="{EF6556AE-E394-483C-9971-CEA1C6ACA849}">
      <dgm:prSet/>
      <dgm:spPr/>
      <dgm:t>
        <a:bodyPr/>
        <a:lstStyle/>
        <a:p>
          <a:r>
            <a:rPr lang="en-US" b="1" i="0" dirty="0">
              <a:latin typeface="Cambria" panose="02040503050406030204" pitchFamily="18" charset="0"/>
              <a:ea typeface="Cambria" panose="02040503050406030204" pitchFamily="18" charset="0"/>
            </a:rPr>
            <a:t>Tokenization</a:t>
          </a:r>
          <a:r>
            <a:rPr lang="en-US" b="0" i="0" dirty="0"/>
            <a:t>: Tokenize the input into words and apply.</a:t>
          </a:r>
          <a:endParaRPr lang="en-US" dirty="0"/>
        </a:p>
      </dgm:t>
    </dgm:pt>
    <dgm:pt modelId="{3568A427-2E71-4600-8D67-57EAF0F3C14C}" type="parTrans" cxnId="{0486AC05-3A85-4766-8D16-7135ECAF44B8}">
      <dgm:prSet/>
      <dgm:spPr/>
      <dgm:t>
        <a:bodyPr/>
        <a:lstStyle/>
        <a:p>
          <a:endParaRPr lang="en-US"/>
        </a:p>
      </dgm:t>
    </dgm:pt>
    <dgm:pt modelId="{DAB5145C-2259-43AE-9DB5-9BA4EFD967AD}" type="sibTrans" cxnId="{0486AC05-3A85-4766-8D16-7135ECAF44B8}">
      <dgm:prSet/>
      <dgm:spPr/>
      <dgm:t>
        <a:bodyPr/>
        <a:lstStyle/>
        <a:p>
          <a:endParaRPr lang="en-US"/>
        </a:p>
      </dgm:t>
    </dgm:pt>
    <dgm:pt modelId="{C9DECCBC-727B-4229-8B3C-6088800080B6}">
      <dgm:prSet/>
      <dgm:spPr/>
      <dgm:t>
        <a:bodyPr/>
        <a:lstStyle/>
        <a:p>
          <a:r>
            <a:rPr lang="en-US" b="1" i="0" dirty="0">
              <a:latin typeface="Cambria" panose="02040503050406030204" pitchFamily="18" charset="0"/>
              <a:ea typeface="Cambria" panose="02040503050406030204" pitchFamily="18" charset="0"/>
            </a:rPr>
            <a:t>Lexicon Sentiment Matching</a:t>
          </a:r>
          <a:r>
            <a:rPr lang="en-US" b="0" i="0" dirty="0">
              <a:latin typeface="Cambria" panose="02040503050406030204" pitchFamily="18" charset="0"/>
              <a:ea typeface="Cambria" panose="02040503050406030204" pitchFamily="18" charset="0"/>
            </a:rPr>
            <a:t>: Compare tokens with a pre-built lexicon to extract positive and negative words.</a:t>
          </a:r>
          <a:endParaRPr lang="en-US" dirty="0">
            <a:latin typeface="Cambria" panose="02040503050406030204" pitchFamily="18" charset="0"/>
            <a:ea typeface="Cambria" panose="02040503050406030204" pitchFamily="18" charset="0"/>
          </a:endParaRPr>
        </a:p>
      </dgm:t>
    </dgm:pt>
    <dgm:pt modelId="{7BE3C59E-37E1-4E7B-AC12-5412143CA4AB}" type="parTrans" cxnId="{0FDC4805-82BD-469E-AEA5-1AB3B8DDDB40}">
      <dgm:prSet/>
      <dgm:spPr/>
      <dgm:t>
        <a:bodyPr/>
        <a:lstStyle/>
        <a:p>
          <a:endParaRPr lang="en-US"/>
        </a:p>
      </dgm:t>
    </dgm:pt>
    <dgm:pt modelId="{594FB3CA-8099-4981-8EB5-EA2A34C0DCE3}" type="sibTrans" cxnId="{0FDC4805-82BD-469E-AEA5-1AB3B8DDDB40}">
      <dgm:prSet/>
      <dgm:spPr/>
      <dgm:t>
        <a:bodyPr/>
        <a:lstStyle/>
        <a:p>
          <a:endParaRPr lang="en-US"/>
        </a:p>
      </dgm:t>
    </dgm:pt>
    <dgm:pt modelId="{6156A743-60E6-40DB-9F71-6FDD35B7F456}">
      <dgm:prSet/>
      <dgm:spPr/>
      <dgm:t>
        <a:bodyPr/>
        <a:lstStyle/>
        <a:p>
          <a:r>
            <a:rPr lang="en-US" b="1" i="0" dirty="0">
              <a:latin typeface="Cambria" panose="02040503050406030204" pitchFamily="18" charset="0"/>
              <a:ea typeface="Cambria" panose="02040503050406030204" pitchFamily="18" charset="0"/>
            </a:rPr>
            <a:t>Advanced Sentiment Analysis</a:t>
          </a:r>
          <a:r>
            <a:rPr lang="en-US" b="0" i="0" dirty="0">
              <a:latin typeface="Cambria" panose="02040503050406030204" pitchFamily="18" charset="0"/>
              <a:ea typeface="Cambria" panose="02040503050406030204" pitchFamily="18" charset="0"/>
            </a:rPr>
            <a:t>: For more complex sentences, use contextual understanding powered by GPT-3.5 to adjust sentiment classification.</a:t>
          </a:r>
          <a:endParaRPr lang="en-US" dirty="0">
            <a:latin typeface="Cambria" panose="02040503050406030204" pitchFamily="18" charset="0"/>
            <a:ea typeface="Cambria" panose="02040503050406030204" pitchFamily="18" charset="0"/>
          </a:endParaRPr>
        </a:p>
      </dgm:t>
    </dgm:pt>
    <dgm:pt modelId="{E048771C-E7EE-4ED7-86C6-B819566B56EC}" type="parTrans" cxnId="{607E1514-2F3A-4328-A3BF-21F626E6B5A5}">
      <dgm:prSet/>
      <dgm:spPr/>
      <dgm:t>
        <a:bodyPr/>
        <a:lstStyle/>
        <a:p>
          <a:endParaRPr lang="en-US"/>
        </a:p>
      </dgm:t>
    </dgm:pt>
    <dgm:pt modelId="{D1114A43-F6D9-4E74-BAB8-57C85597E100}" type="sibTrans" cxnId="{607E1514-2F3A-4328-A3BF-21F626E6B5A5}">
      <dgm:prSet/>
      <dgm:spPr/>
      <dgm:t>
        <a:bodyPr/>
        <a:lstStyle/>
        <a:p>
          <a:endParaRPr lang="en-US"/>
        </a:p>
      </dgm:t>
    </dgm:pt>
    <dgm:pt modelId="{5AB99D9D-5C4F-4C9E-83FB-295C9D9D8DB3}" type="pres">
      <dgm:prSet presAssocID="{791392BA-F746-4A7F-B106-933E675741EE}" presName="diagram" presStyleCnt="0">
        <dgm:presLayoutVars>
          <dgm:dir/>
          <dgm:resizeHandles val="exact"/>
        </dgm:presLayoutVars>
      </dgm:prSet>
      <dgm:spPr/>
    </dgm:pt>
    <dgm:pt modelId="{4B154C66-88D6-4C93-B80D-59772F6B2CF4}" type="pres">
      <dgm:prSet presAssocID="{8F313395-DD1C-4BB7-99C3-34788FF21C3D}" presName="node" presStyleLbl="node1" presStyleIdx="0" presStyleCnt="6">
        <dgm:presLayoutVars>
          <dgm:bulletEnabled val="1"/>
        </dgm:presLayoutVars>
      </dgm:prSet>
      <dgm:spPr/>
    </dgm:pt>
    <dgm:pt modelId="{765A49C6-D080-4988-ADF2-8F185AFC572B}" type="pres">
      <dgm:prSet presAssocID="{FA0CF299-B1BF-4DB2-9AFD-A8DFBDEF8168}" presName="sibTrans" presStyleLbl="sibTrans2D1" presStyleIdx="0" presStyleCnt="5"/>
      <dgm:spPr/>
    </dgm:pt>
    <dgm:pt modelId="{BE4367A9-101C-41E7-AD0F-1861F734DBFF}" type="pres">
      <dgm:prSet presAssocID="{FA0CF299-B1BF-4DB2-9AFD-A8DFBDEF8168}" presName="connectorText" presStyleLbl="sibTrans2D1" presStyleIdx="0" presStyleCnt="5"/>
      <dgm:spPr/>
    </dgm:pt>
    <dgm:pt modelId="{A4C43022-552E-49D4-8FDD-5CF18606D55F}" type="pres">
      <dgm:prSet presAssocID="{518A7D35-DDEB-4BC8-9EE8-724A35C08DDB}" presName="node" presStyleLbl="node1" presStyleIdx="1" presStyleCnt="6">
        <dgm:presLayoutVars>
          <dgm:bulletEnabled val="1"/>
        </dgm:presLayoutVars>
      </dgm:prSet>
      <dgm:spPr/>
    </dgm:pt>
    <dgm:pt modelId="{13DEE3F9-6BAD-4461-BE12-DB0AFE33305B}" type="pres">
      <dgm:prSet presAssocID="{F53B74B2-3E4F-4AE5-901C-8A539B0CF07F}" presName="sibTrans" presStyleLbl="sibTrans2D1" presStyleIdx="1" presStyleCnt="5"/>
      <dgm:spPr/>
    </dgm:pt>
    <dgm:pt modelId="{3904BD51-8E46-4D25-AF30-2FD1A135EFEC}" type="pres">
      <dgm:prSet presAssocID="{F53B74B2-3E4F-4AE5-901C-8A539B0CF07F}" presName="connectorText" presStyleLbl="sibTrans2D1" presStyleIdx="1" presStyleCnt="5"/>
      <dgm:spPr/>
    </dgm:pt>
    <dgm:pt modelId="{A13D689F-6EA3-4D64-9D71-2B8678C934E5}" type="pres">
      <dgm:prSet presAssocID="{5BD6BAC9-5D01-46AA-9AAF-8F43789EAE62}" presName="node" presStyleLbl="node1" presStyleIdx="2" presStyleCnt="6">
        <dgm:presLayoutVars>
          <dgm:bulletEnabled val="1"/>
        </dgm:presLayoutVars>
      </dgm:prSet>
      <dgm:spPr/>
    </dgm:pt>
    <dgm:pt modelId="{6B844148-A247-4528-8061-7D6EA51A7418}" type="pres">
      <dgm:prSet presAssocID="{FD04520C-1064-4B7F-9610-D18739366122}" presName="sibTrans" presStyleLbl="sibTrans2D1" presStyleIdx="2" presStyleCnt="5"/>
      <dgm:spPr/>
    </dgm:pt>
    <dgm:pt modelId="{73CB7D30-1282-45CF-9015-B9510EAC8C4E}" type="pres">
      <dgm:prSet presAssocID="{FD04520C-1064-4B7F-9610-D18739366122}" presName="connectorText" presStyleLbl="sibTrans2D1" presStyleIdx="2" presStyleCnt="5"/>
      <dgm:spPr/>
    </dgm:pt>
    <dgm:pt modelId="{C433E883-D8D5-4FFA-A0D2-F0130A4557B6}" type="pres">
      <dgm:prSet presAssocID="{EF6556AE-E394-483C-9971-CEA1C6ACA849}" presName="node" presStyleLbl="node1" presStyleIdx="3" presStyleCnt="6">
        <dgm:presLayoutVars>
          <dgm:bulletEnabled val="1"/>
        </dgm:presLayoutVars>
      </dgm:prSet>
      <dgm:spPr/>
    </dgm:pt>
    <dgm:pt modelId="{B0E3E5C2-0FDF-4C2A-BED4-BB4BFC5D3934}" type="pres">
      <dgm:prSet presAssocID="{DAB5145C-2259-43AE-9DB5-9BA4EFD967AD}" presName="sibTrans" presStyleLbl="sibTrans2D1" presStyleIdx="3" presStyleCnt="5"/>
      <dgm:spPr/>
    </dgm:pt>
    <dgm:pt modelId="{A85001EA-8B3B-4AE5-8DCD-F17CB414DAC6}" type="pres">
      <dgm:prSet presAssocID="{DAB5145C-2259-43AE-9DB5-9BA4EFD967AD}" presName="connectorText" presStyleLbl="sibTrans2D1" presStyleIdx="3" presStyleCnt="5"/>
      <dgm:spPr/>
    </dgm:pt>
    <dgm:pt modelId="{0DA20FD4-41F8-4882-A9E7-CA68F9A140C3}" type="pres">
      <dgm:prSet presAssocID="{C9DECCBC-727B-4229-8B3C-6088800080B6}" presName="node" presStyleLbl="node1" presStyleIdx="4" presStyleCnt="6">
        <dgm:presLayoutVars>
          <dgm:bulletEnabled val="1"/>
        </dgm:presLayoutVars>
      </dgm:prSet>
      <dgm:spPr/>
    </dgm:pt>
    <dgm:pt modelId="{0A432779-875D-47EB-905B-710363D19ED4}" type="pres">
      <dgm:prSet presAssocID="{594FB3CA-8099-4981-8EB5-EA2A34C0DCE3}" presName="sibTrans" presStyleLbl="sibTrans2D1" presStyleIdx="4" presStyleCnt="5"/>
      <dgm:spPr/>
    </dgm:pt>
    <dgm:pt modelId="{323856A4-8B07-4C71-BBE0-755F0EF40F06}" type="pres">
      <dgm:prSet presAssocID="{594FB3CA-8099-4981-8EB5-EA2A34C0DCE3}" presName="connectorText" presStyleLbl="sibTrans2D1" presStyleIdx="4" presStyleCnt="5"/>
      <dgm:spPr/>
    </dgm:pt>
    <dgm:pt modelId="{A3776EC7-689B-45CA-80AF-D7539960ECB2}" type="pres">
      <dgm:prSet presAssocID="{6156A743-60E6-40DB-9F71-6FDD35B7F456}" presName="node" presStyleLbl="node1" presStyleIdx="5" presStyleCnt="6">
        <dgm:presLayoutVars>
          <dgm:bulletEnabled val="1"/>
        </dgm:presLayoutVars>
      </dgm:prSet>
      <dgm:spPr/>
    </dgm:pt>
  </dgm:ptLst>
  <dgm:cxnLst>
    <dgm:cxn modelId="{0FDC4805-82BD-469E-AEA5-1AB3B8DDDB40}" srcId="{791392BA-F746-4A7F-B106-933E675741EE}" destId="{C9DECCBC-727B-4229-8B3C-6088800080B6}" srcOrd="4" destOrd="0" parTransId="{7BE3C59E-37E1-4E7B-AC12-5412143CA4AB}" sibTransId="{594FB3CA-8099-4981-8EB5-EA2A34C0DCE3}"/>
    <dgm:cxn modelId="{0486AC05-3A85-4766-8D16-7135ECAF44B8}" srcId="{791392BA-F746-4A7F-B106-933E675741EE}" destId="{EF6556AE-E394-483C-9971-CEA1C6ACA849}" srcOrd="3" destOrd="0" parTransId="{3568A427-2E71-4600-8D67-57EAF0F3C14C}" sibTransId="{DAB5145C-2259-43AE-9DB5-9BA4EFD967AD}"/>
    <dgm:cxn modelId="{ECB2070B-9A9D-48A8-8FA1-0B9B61251D48}" srcId="{791392BA-F746-4A7F-B106-933E675741EE}" destId="{5BD6BAC9-5D01-46AA-9AAF-8F43789EAE62}" srcOrd="2" destOrd="0" parTransId="{3BEA3864-2E6A-4325-A0E0-93AD58AFD607}" sibTransId="{FD04520C-1064-4B7F-9610-D18739366122}"/>
    <dgm:cxn modelId="{829F3111-5964-4FD1-8922-A2FE3A7D08D2}" type="presOf" srcId="{594FB3CA-8099-4981-8EB5-EA2A34C0DCE3}" destId="{0A432779-875D-47EB-905B-710363D19ED4}" srcOrd="0" destOrd="0" presId="urn:microsoft.com/office/officeart/2005/8/layout/process5"/>
    <dgm:cxn modelId="{607E1514-2F3A-4328-A3BF-21F626E6B5A5}" srcId="{791392BA-F746-4A7F-B106-933E675741EE}" destId="{6156A743-60E6-40DB-9F71-6FDD35B7F456}" srcOrd="5" destOrd="0" parTransId="{E048771C-E7EE-4ED7-86C6-B819566B56EC}" sibTransId="{D1114A43-F6D9-4E74-BAB8-57C85597E100}"/>
    <dgm:cxn modelId="{91441B18-1645-4AB6-AAEB-3A4927293170}" type="presOf" srcId="{F53B74B2-3E4F-4AE5-901C-8A539B0CF07F}" destId="{3904BD51-8E46-4D25-AF30-2FD1A135EFEC}" srcOrd="1" destOrd="0" presId="urn:microsoft.com/office/officeart/2005/8/layout/process5"/>
    <dgm:cxn modelId="{5C6EB128-F4C9-45D2-BEBE-1A437BF0E2F8}" type="presOf" srcId="{C9DECCBC-727B-4229-8B3C-6088800080B6}" destId="{0DA20FD4-41F8-4882-A9E7-CA68F9A140C3}" srcOrd="0" destOrd="0" presId="urn:microsoft.com/office/officeart/2005/8/layout/process5"/>
    <dgm:cxn modelId="{EB0D5B60-5D74-4037-90D1-BFDB72441BA7}" type="presOf" srcId="{FD04520C-1064-4B7F-9610-D18739366122}" destId="{6B844148-A247-4528-8061-7D6EA51A7418}" srcOrd="0" destOrd="0" presId="urn:microsoft.com/office/officeart/2005/8/layout/process5"/>
    <dgm:cxn modelId="{C5F36C4D-E453-4229-A1A7-022498FA6C87}" type="presOf" srcId="{6156A743-60E6-40DB-9F71-6FDD35B7F456}" destId="{A3776EC7-689B-45CA-80AF-D7539960ECB2}" srcOrd="0" destOrd="0" presId="urn:microsoft.com/office/officeart/2005/8/layout/process5"/>
    <dgm:cxn modelId="{58B9246E-09E6-479F-A8B6-E2A44A8835D3}" type="presOf" srcId="{F53B74B2-3E4F-4AE5-901C-8A539B0CF07F}" destId="{13DEE3F9-6BAD-4461-BE12-DB0AFE33305B}" srcOrd="0" destOrd="0" presId="urn:microsoft.com/office/officeart/2005/8/layout/process5"/>
    <dgm:cxn modelId="{9A2E9C4E-27C0-4513-AF17-1272CA594AB1}" type="presOf" srcId="{518A7D35-DDEB-4BC8-9EE8-724A35C08DDB}" destId="{A4C43022-552E-49D4-8FDD-5CF18606D55F}" srcOrd="0" destOrd="0" presId="urn:microsoft.com/office/officeart/2005/8/layout/process5"/>
    <dgm:cxn modelId="{69EC1D73-0C18-4638-96E5-9D26DEB88BA6}" type="presOf" srcId="{DAB5145C-2259-43AE-9DB5-9BA4EFD967AD}" destId="{A85001EA-8B3B-4AE5-8DCD-F17CB414DAC6}" srcOrd="1" destOrd="0" presId="urn:microsoft.com/office/officeart/2005/8/layout/process5"/>
    <dgm:cxn modelId="{7DCD197E-6003-4B9F-AEDA-E8E412124DC6}" srcId="{791392BA-F746-4A7F-B106-933E675741EE}" destId="{518A7D35-DDEB-4BC8-9EE8-724A35C08DDB}" srcOrd="1" destOrd="0" parTransId="{1D61F0AB-8F7D-491F-AFB0-178EC55EE9DE}" sibTransId="{F53B74B2-3E4F-4AE5-901C-8A539B0CF07F}"/>
    <dgm:cxn modelId="{DF0A9680-80D9-4AB5-A9B5-B78F9FA57B05}" type="presOf" srcId="{FA0CF299-B1BF-4DB2-9AFD-A8DFBDEF8168}" destId="{765A49C6-D080-4988-ADF2-8F185AFC572B}" srcOrd="0" destOrd="0" presId="urn:microsoft.com/office/officeart/2005/8/layout/process5"/>
    <dgm:cxn modelId="{24326293-F271-4692-ABAF-26733E7543E8}" type="presOf" srcId="{8F313395-DD1C-4BB7-99C3-34788FF21C3D}" destId="{4B154C66-88D6-4C93-B80D-59772F6B2CF4}" srcOrd="0" destOrd="0" presId="urn:microsoft.com/office/officeart/2005/8/layout/process5"/>
    <dgm:cxn modelId="{C90171A3-5B33-4BAC-80AC-EC40325A25A4}" srcId="{791392BA-F746-4A7F-B106-933E675741EE}" destId="{8F313395-DD1C-4BB7-99C3-34788FF21C3D}" srcOrd="0" destOrd="0" parTransId="{477250B8-7877-40D0-A256-0F6850B2325A}" sibTransId="{FA0CF299-B1BF-4DB2-9AFD-A8DFBDEF8168}"/>
    <dgm:cxn modelId="{2B6FBFA7-35CA-455E-9D0E-DB543424A94A}" type="presOf" srcId="{791392BA-F746-4A7F-B106-933E675741EE}" destId="{5AB99D9D-5C4F-4C9E-83FB-295C9D9D8DB3}" srcOrd="0" destOrd="0" presId="urn:microsoft.com/office/officeart/2005/8/layout/process5"/>
    <dgm:cxn modelId="{95C5CEB5-54D8-415E-9DD5-DDE055925DE4}" type="presOf" srcId="{FA0CF299-B1BF-4DB2-9AFD-A8DFBDEF8168}" destId="{BE4367A9-101C-41E7-AD0F-1861F734DBFF}" srcOrd="1" destOrd="0" presId="urn:microsoft.com/office/officeart/2005/8/layout/process5"/>
    <dgm:cxn modelId="{750D00B6-6B16-45D0-B3C5-96334B2BF3E1}" type="presOf" srcId="{5BD6BAC9-5D01-46AA-9AAF-8F43789EAE62}" destId="{A13D689F-6EA3-4D64-9D71-2B8678C934E5}" srcOrd="0" destOrd="0" presId="urn:microsoft.com/office/officeart/2005/8/layout/process5"/>
    <dgm:cxn modelId="{CD2F03BD-2FBB-4786-A033-8D4C7D7B81F5}" type="presOf" srcId="{FD04520C-1064-4B7F-9610-D18739366122}" destId="{73CB7D30-1282-45CF-9015-B9510EAC8C4E}" srcOrd="1" destOrd="0" presId="urn:microsoft.com/office/officeart/2005/8/layout/process5"/>
    <dgm:cxn modelId="{45C41CC1-83CA-4619-AC01-1201B00BFBFB}" type="presOf" srcId="{DAB5145C-2259-43AE-9DB5-9BA4EFD967AD}" destId="{B0E3E5C2-0FDF-4C2A-BED4-BB4BFC5D3934}" srcOrd="0" destOrd="0" presId="urn:microsoft.com/office/officeart/2005/8/layout/process5"/>
    <dgm:cxn modelId="{1BF771CC-D560-45C7-BD35-2AE1C92B1ED7}" type="presOf" srcId="{594FB3CA-8099-4981-8EB5-EA2A34C0DCE3}" destId="{323856A4-8B07-4C71-BBE0-755F0EF40F06}" srcOrd="1" destOrd="0" presId="urn:microsoft.com/office/officeart/2005/8/layout/process5"/>
    <dgm:cxn modelId="{5FDBE5EA-CEB1-46CD-87C0-E25A5ED4F5F1}" type="presOf" srcId="{EF6556AE-E394-483C-9971-CEA1C6ACA849}" destId="{C433E883-D8D5-4FFA-A0D2-F0130A4557B6}" srcOrd="0" destOrd="0" presId="urn:microsoft.com/office/officeart/2005/8/layout/process5"/>
    <dgm:cxn modelId="{24956511-73D5-417D-A0F3-C9A6069E0884}" type="presParOf" srcId="{5AB99D9D-5C4F-4C9E-83FB-295C9D9D8DB3}" destId="{4B154C66-88D6-4C93-B80D-59772F6B2CF4}" srcOrd="0" destOrd="0" presId="urn:microsoft.com/office/officeart/2005/8/layout/process5"/>
    <dgm:cxn modelId="{AEF33C1E-D698-424B-85D6-F1839FDA076F}" type="presParOf" srcId="{5AB99D9D-5C4F-4C9E-83FB-295C9D9D8DB3}" destId="{765A49C6-D080-4988-ADF2-8F185AFC572B}" srcOrd="1" destOrd="0" presId="urn:microsoft.com/office/officeart/2005/8/layout/process5"/>
    <dgm:cxn modelId="{DF7AA6E9-EEDF-4F32-9E90-81A77F7AE97D}" type="presParOf" srcId="{765A49C6-D080-4988-ADF2-8F185AFC572B}" destId="{BE4367A9-101C-41E7-AD0F-1861F734DBFF}" srcOrd="0" destOrd="0" presId="urn:microsoft.com/office/officeart/2005/8/layout/process5"/>
    <dgm:cxn modelId="{9371D00B-58FE-496B-9BD5-2384C15C1626}" type="presParOf" srcId="{5AB99D9D-5C4F-4C9E-83FB-295C9D9D8DB3}" destId="{A4C43022-552E-49D4-8FDD-5CF18606D55F}" srcOrd="2" destOrd="0" presId="urn:microsoft.com/office/officeart/2005/8/layout/process5"/>
    <dgm:cxn modelId="{9563B505-6AB2-4A08-B828-5B3E6ED45382}" type="presParOf" srcId="{5AB99D9D-5C4F-4C9E-83FB-295C9D9D8DB3}" destId="{13DEE3F9-6BAD-4461-BE12-DB0AFE33305B}" srcOrd="3" destOrd="0" presId="urn:microsoft.com/office/officeart/2005/8/layout/process5"/>
    <dgm:cxn modelId="{F140D2FE-60A4-4E3B-B1E6-BE35D5B746D3}" type="presParOf" srcId="{13DEE3F9-6BAD-4461-BE12-DB0AFE33305B}" destId="{3904BD51-8E46-4D25-AF30-2FD1A135EFEC}" srcOrd="0" destOrd="0" presId="urn:microsoft.com/office/officeart/2005/8/layout/process5"/>
    <dgm:cxn modelId="{3151E85E-5AC0-4AC3-A084-DFF65EA28CE4}" type="presParOf" srcId="{5AB99D9D-5C4F-4C9E-83FB-295C9D9D8DB3}" destId="{A13D689F-6EA3-4D64-9D71-2B8678C934E5}" srcOrd="4" destOrd="0" presId="urn:microsoft.com/office/officeart/2005/8/layout/process5"/>
    <dgm:cxn modelId="{1877D24E-131B-4BF9-B673-9BB99899C813}" type="presParOf" srcId="{5AB99D9D-5C4F-4C9E-83FB-295C9D9D8DB3}" destId="{6B844148-A247-4528-8061-7D6EA51A7418}" srcOrd="5" destOrd="0" presId="urn:microsoft.com/office/officeart/2005/8/layout/process5"/>
    <dgm:cxn modelId="{DC187E89-EE64-4738-B3AB-D50C16D6F1FA}" type="presParOf" srcId="{6B844148-A247-4528-8061-7D6EA51A7418}" destId="{73CB7D30-1282-45CF-9015-B9510EAC8C4E}" srcOrd="0" destOrd="0" presId="urn:microsoft.com/office/officeart/2005/8/layout/process5"/>
    <dgm:cxn modelId="{FD7EB124-A8C9-4281-A765-75F08E9EE295}" type="presParOf" srcId="{5AB99D9D-5C4F-4C9E-83FB-295C9D9D8DB3}" destId="{C433E883-D8D5-4FFA-A0D2-F0130A4557B6}" srcOrd="6" destOrd="0" presId="urn:microsoft.com/office/officeart/2005/8/layout/process5"/>
    <dgm:cxn modelId="{E7E2FAC1-E055-4068-8ECC-8E55DE2B6465}" type="presParOf" srcId="{5AB99D9D-5C4F-4C9E-83FB-295C9D9D8DB3}" destId="{B0E3E5C2-0FDF-4C2A-BED4-BB4BFC5D3934}" srcOrd="7" destOrd="0" presId="urn:microsoft.com/office/officeart/2005/8/layout/process5"/>
    <dgm:cxn modelId="{EFFABB2C-C6F8-42CB-88C5-AD05A1BF1B55}" type="presParOf" srcId="{B0E3E5C2-0FDF-4C2A-BED4-BB4BFC5D3934}" destId="{A85001EA-8B3B-4AE5-8DCD-F17CB414DAC6}" srcOrd="0" destOrd="0" presId="urn:microsoft.com/office/officeart/2005/8/layout/process5"/>
    <dgm:cxn modelId="{0CFBA8F6-242F-4530-B5CB-E629DBAF2110}" type="presParOf" srcId="{5AB99D9D-5C4F-4C9E-83FB-295C9D9D8DB3}" destId="{0DA20FD4-41F8-4882-A9E7-CA68F9A140C3}" srcOrd="8" destOrd="0" presId="urn:microsoft.com/office/officeart/2005/8/layout/process5"/>
    <dgm:cxn modelId="{4E9455B2-7054-47F7-A7EA-62526EEB4936}" type="presParOf" srcId="{5AB99D9D-5C4F-4C9E-83FB-295C9D9D8DB3}" destId="{0A432779-875D-47EB-905B-710363D19ED4}" srcOrd="9" destOrd="0" presId="urn:microsoft.com/office/officeart/2005/8/layout/process5"/>
    <dgm:cxn modelId="{67F93761-7743-42EA-B80F-1F21F4AA2473}" type="presParOf" srcId="{0A432779-875D-47EB-905B-710363D19ED4}" destId="{323856A4-8B07-4C71-BBE0-755F0EF40F06}" srcOrd="0" destOrd="0" presId="urn:microsoft.com/office/officeart/2005/8/layout/process5"/>
    <dgm:cxn modelId="{6D6E38A0-534C-4A9C-8196-441770051DC7}" type="presParOf" srcId="{5AB99D9D-5C4F-4C9E-83FB-295C9D9D8DB3}" destId="{A3776EC7-689B-45CA-80AF-D7539960ECB2}"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154C66-88D6-4C93-B80D-59772F6B2CF4}">
      <dsp:nvSpPr>
        <dsp:cNvPr id="0" name=""/>
        <dsp:cNvSpPr/>
      </dsp:nvSpPr>
      <dsp:spPr>
        <a:xfrm>
          <a:off x="9376" y="234553"/>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Input Devanagari Text: </a:t>
          </a:r>
          <a:r>
            <a:rPr lang="en-US" sz="1600" b="0" i="0" kern="1200" dirty="0">
              <a:latin typeface="Cambria" panose="02040503050406030204" pitchFamily="18" charset="0"/>
              <a:ea typeface="Cambria" panose="02040503050406030204" pitchFamily="18" charset="0"/>
            </a:rPr>
            <a:t>Receive Devanagari script.</a:t>
          </a:r>
          <a:endParaRPr lang="en-US" sz="1600" kern="1200" dirty="0">
            <a:latin typeface="Cambria" panose="02040503050406030204" pitchFamily="18" charset="0"/>
            <a:ea typeface="Cambria" panose="02040503050406030204" pitchFamily="18" charset="0"/>
          </a:endParaRPr>
        </a:p>
      </dsp:txBody>
      <dsp:txXfrm>
        <a:off x="58624" y="283801"/>
        <a:ext cx="2703937" cy="1582964"/>
      </dsp:txXfrm>
    </dsp:sp>
    <dsp:sp modelId="{765A49C6-D080-4988-ADF2-8F185AFC572B}">
      <dsp:nvSpPr>
        <dsp:cNvPr id="0" name=""/>
        <dsp:cNvSpPr/>
      </dsp:nvSpPr>
      <dsp:spPr>
        <a:xfrm>
          <a:off x="3058423" y="727781"/>
          <a:ext cx="594115" cy="69500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3058423" y="866782"/>
        <a:ext cx="415881" cy="417001"/>
      </dsp:txXfrm>
    </dsp:sp>
    <dsp:sp modelId="{A4C43022-552E-49D4-8FDD-5CF18606D55F}">
      <dsp:nvSpPr>
        <dsp:cNvPr id="0" name=""/>
        <dsp:cNvSpPr/>
      </dsp:nvSpPr>
      <dsp:spPr>
        <a:xfrm>
          <a:off x="3932783" y="234553"/>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Preprocessing</a:t>
          </a:r>
          <a:r>
            <a:rPr lang="en-US" sz="1600" b="0" i="0" kern="1200" dirty="0">
              <a:latin typeface="Cambria" panose="02040503050406030204" pitchFamily="18" charset="0"/>
              <a:ea typeface="Cambria" panose="02040503050406030204" pitchFamily="18" charset="0"/>
            </a:rPr>
            <a:t>: Confirm the script is Devanagari and tokenize it</a:t>
          </a:r>
          <a:r>
            <a:rPr lang="en-US" sz="1600" b="0" i="0" kern="1200" dirty="0"/>
            <a:t>.</a:t>
          </a:r>
          <a:endParaRPr lang="en-US" sz="1600" kern="1200" dirty="0"/>
        </a:p>
      </dsp:txBody>
      <dsp:txXfrm>
        <a:off x="3982031" y="283801"/>
        <a:ext cx="2703937" cy="1582964"/>
      </dsp:txXfrm>
    </dsp:sp>
    <dsp:sp modelId="{13DEE3F9-6BAD-4461-BE12-DB0AFE33305B}">
      <dsp:nvSpPr>
        <dsp:cNvPr id="0" name=""/>
        <dsp:cNvSpPr/>
      </dsp:nvSpPr>
      <dsp:spPr>
        <a:xfrm>
          <a:off x="6981830" y="727781"/>
          <a:ext cx="594115" cy="69500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a:off x="6981830" y="866782"/>
        <a:ext cx="415881" cy="417001"/>
      </dsp:txXfrm>
    </dsp:sp>
    <dsp:sp modelId="{A13D689F-6EA3-4D64-9D71-2B8678C934E5}">
      <dsp:nvSpPr>
        <dsp:cNvPr id="0" name=""/>
        <dsp:cNvSpPr/>
      </dsp:nvSpPr>
      <dsp:spPr>
        <a:xfrm>
          <a:off x="7856190" y="234553"/>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Language Detection</a:t>
          </a:r>
          <a:r>
            <a:rPr lang="en-US" sz="1600" b="0" i="0" kern="1200" dirty="0">
              <a:latin typeface="Cambria" panose="02040503050406030204" pitchFamily="18" charset="0"/>
              <a:ea typeface="Cambria" panose="02040503050406030204" pitchFamily="18" charset="0"/>
            </a:rPr>
            <a:t>: Use GPT-3.5 to predict if the language is Hindi, Marathi, Nepali, or Sanskrit.</a:t>
          </a:r>
          <a:endParaRPr lang="en-US" sz="1600" kern="1200" dirty="0">
            <a:latin typeface="Cambria" panose="02040503050406030204" pitchFamily="18" charset="0"/>
            <a:ea typeface="Cambria" panose="02040503050406030204" pitchFamily="18" charset="0"/>
          </a:endParaRPr>
        </a:p>
      </dsp:txBody>
      <dsp:txXfrm>
        <a:off x="7905438" y="283801"/>
        <a:ext cx="2703937" cy="1582964"/>
      </dsp:txXfrm>
    </dsp:sp>
    <dsp:sp modelId="{6B844148-A247-4528-8061-7D6EA51A7418}">
      <dsp:nvSpPr>
        <dsp:cNvPr id="0" name=""/>
        <dsp:cNvSpPr/>
      </dsp:nvSpPr>
      <dsp:spPr>
        <a:xfrm rot="5400000">
          <a:off x="8960349" y="2112183"/>
          <a:ext cx="594115" cy="69500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5400000">
        <a:off x="9048906" y="2162627"/>
        <a:ext cx="417001" cy="415881"/>
      </dsp:txXfrm>
    </dsp:sp>
    <dsp:sp modelId="{C433E883-D8D5-4FFA-A0D2-F0130A4557B6}">
      <dsp:nvSpPr>
        <dsp:cNvPr id="0" name=""/>
        <dsp:cNvSpPr/>
      </dsp:nvSpPr>
      <dsp:spPr>
        <a:xfrm>
          <a:off x="7856190" y="3036986"/>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Tokenization</a:t>
          </a:r>
          <a:r>
            <a:rPr lang="en-US" sz="1600" b="0" i="0" kern="1200" dirty="0"/>
            <a:t>: Tokenize the input into words and apply.</a:t>
          </a:r>
          <a:endParaRPr lang="en-US" sz="1600" kern="1200" dirty="0"/>
        </a:p>
      </dsp:txBody>
      <dsp:txXfrm>
        <a:off x="7905438" y="3086234"/>
        <a:ext cx="2703937" cy="1582964"/>
      </dsp:txXfrm>
    </dsp:sp>
    <dsp:sp modelId="{B0E3E5C2-0FDF-4C2A-BED4-BB4BFC5D3934}">
      <dsp:nvSpPr>
        <dsp:cNvPr id="0" name=""/>
        <dsp:cNvSpPr/>
      </dsp:nvSpPr>
      <dsp:spPr>
        <a:xfrm rot="10800000">
          <a:off x="7015460" y="3530215"/>
          <a:ext cx="594115" cy="69500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7193694" y="3669216"/>
        <a:ext cx="415881" cy="417001"/>
      </dsp:txXfrm>
    </dsp:sp>
    <dsp:sp modelId="{0DA20FD4-41F8-4882-A9E7-CA68F9A140C3}">
      <dsp:nvSpPr>
        <dsp:cNvPr id="0" name=""/>
        <dsp:cNvSpPr/>
      </dsp:nvSpPr>
      <dsp:spPr>
        <a:xfrm>
          <a:off x="3932783" y="3036986"/>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Lexicon Sentiment Matching</a:t>
          </a:r>
          <a:r>
            <a:rPr lang="en-US" sz="1600" b="0" i="0" kern="1200" dirty="0">
              <a:latin typeface="Cambria" panose="02040503050406030204" pitchFamily="18" charset="0"/>
              <a:ea typeface="Cambria" panose="02040503050406030204" pitchFamily="18" charset="0"/>
            </a:rPr>
            <a:t>: Compare tokens with a pre-built lexicon to extract positive and negative words.</a:t>
          </a:r>
          <a:endParaRPr lang="en-US" sz="1600" kern="1200" dirty="0">
            <a:latin typeface="Cambria" panose="02040503050406030204" pitchFamily="18" charset="0"/>
            <a:ea typeface="Cambria" panose="02040503050406030204" pitchFamily="18" charset="0"/>
          </a:endParaRPr>
        </a:p>
      </dsp:txBody>
      <dsp:txXfrm>
        <a:off x="3982031" y="3086234"/>
        <a:ext cx="2703937" cy="1582964"/>
      </dsp:txXfrm>
    </dsp:sp>
    <dsp:sp modelId="{0A432779-875D-47EB-905B-710363D19ED4}">
      <dsp:nvSpPr>
        <dsp:cNvPr id="0" name=""/>
        <dsp:cNvSpPr/>
      </dsp:nvSpPr>
      <dsp:spPr>
        <a:xfrm rot="10800000">
          <a:off x="3092053" y="3530215"/>
          <a:ext cx="594115" cy="695003"/>
        </a:xfrm>
        <a:prstGeom prst="rightArrow">
          <a:avLst>
            <a:gd name="adj1" fmla="val 60000"/>
            <a:gd name="adj2" fmla="val 50000"/>
          </a:avLst>
        </a:prstGeom>
        <a:gradFill rotWithShape="0">
          <a:gsLst>
            <a:gs pos="0">
              <a:schemeClr val="accent1">
                <a:tint val="60000"/>
                <a:hueOff val="0"/>
                <a:satOff val="0"/>
                <a:lumOff val="0"/>
                <a:alphaOff val="0"/>
                <a:tint val="50000"/>
                <a:satMod val="300000"/>
              </a:schemeClr>
            </a:gs>
            <a:gs pos="35000">
              <a:schemeClr val="accent1">
                <a:tint val="60000"/>
                <a:hueOff val="0"/>
                <a:satOff val="0"/>
                <a:lumOff val="0"/>
                <a:alphaOff val="0"/>
                <a:tint val="37000"/>
                <a:satMod val="300000"/>
              </a:schemeClr>
            </a:gs>
            <a:gs pos="100000">
              <a:schemeClr val="accent1">
                <a:tint val="60000"/>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en-US" sz="1300" kern="1200"/>
        </a:p>
      </dsp:txBody>
      <dsp:txXfrm rot="10800000">
        <a:off x="3270287" y="3669216"/>
        <a:ext cx="415881" cy="417001"/>
      </dsp:txXfrm>
    </dsp:sp>
    <dsp:sp modelId="{A3776EC7-689B-45CA-80AF-D7539960ECB2}">
      <dsp:nvSpPr>
        <dsp:cNvPr id="0" name=""/>
        <dsp:cNvSpPr/>
      </dsp:nvSpPr>
      <dsp:spPr>
        <a:xfrm>
          <a:off x="9376" y="3036986"/>
          <a:ext cx="2802433" cy="1681460"/>
        </a:xfrm>
        <a:prstGeom prst="roundRect">
          <a:avLst>
            <a:gd name="adj" fmla="val 10000"/>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i="0" kern="1200" dirty="0">
              <a:latin typeface="Cambria" panose="02040503050406030204" pitchFamily="18" charset="0"/>
              <a:ea typeface="Cambria" panose="02040503050406030204" pitchFamily="18" charset="0"/>
            </a:rPr>
            <a:t>Advanced Sentiment Analysis</a:t>
          </a:r>
          <a:r>
            <a:rPr lang="en-US" sz="1600" b="0" i="0" kern="1200" dirty="0">
              <a:latin typeface="Cambria" panose="02040503050406030204" pitchFamily="18" charset="0"/>
              <a:ea typeface="Cambria" panose="02040503050406030204" pitchFamily="18" charset="0"/>
            </a:rPr>
            <a:t>: For more complex sentences, use contextual understanding powered by GPT-3.5 to adjust sentiment classification.</a:t>
          </a:r>
          <a:endParaRPr lang="en-US" sz="1600" kern="1200" dirty="0">
            <a:latin typeface="Cambria" panose="02040503050406030204" pitchFamily="18" charset="0"/>
            <a:ea typeface="Cambria" panose="02040503050406030204" pitchFamily="18" charset="0"/>
          </a:endParaRPr>
        </a:p>
      </dsp:txBody>
      <dsp:txXfrm>
        <a:off x="58624" y="3086234"/>
        <a:ext cx="2703937" cy="1582964"/>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0.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meenub255/AI-based-content-moderator.git" TargetMode="External"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 /><Relationship Id="rId2" Type="http://schemas.openxmlformats.org/officeDocument/2006/relationships/diagramData" Target="../diagrams/data1.xml" /><Relationship Id="rId1" Type="http://schemas.openxmlformats.org/officeDocument/2006/relationships/slideLayout" Target="../slideLayouts/slideLayout2.xml" /><Relationship Id="rId6" Type="http://schemas.microsoft.com/office/2007/relationships/diagramDrawing" Target="../diagrams/drawing1.xml" /><Relationship Id="rId5" Type="http://schemas.openxmlformats.org/officeDocument/2006/relationships/diagramColors" Target="../diagrams/colors1.xml" /><Relationship Id="rId4" Type="http://schemas.openxmlformats.org/officeDocument/2006/relationships/diagramQuickStyle" Target="../diagrams/quickStyle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AI BASED CONTENT MODERATOR</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G07</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4451422"/>
              </p:ext>
            </p:extLst>
          </p:nvPr>
        </p:nvGraphicFramePr>
        <p:xfrm>
          <a:off x="553347" y="2721840"/>
          <a:ext cx="5418675" cy="2194620"/>
        </p:xfrm>
        <a:graphic>
          <a:graphicData uri="http://schemas.openxmlformats.org/drawingml/2006/table">
            <a:tbl>
              <a:tblPr firstRow="1" bandRow="1">
                <a:tableStyleId>{2D5ABB26-0587-4C30-8999-92F81FD0307C}</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201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02010">
                <a:tc>
                  <a:txBody>
                    <a:bodyPr/>
                    <a:lstStyle/>
                    <a:p>
                      <a:pPr marL="0" marR="0" lvl="0" indent="0" algn="ctr" rtl="0">
                        <a:spcBef>
                          <a:spcPts val="0"/>
                        </a:spcBef>
                        <a:spcAft>
                          <a:spcPts val="0"/>
                        </a:spcAft>
                        <a:buFont typeface="+mj-lt"/>
                        <a:buNone/>
                      </a:pPr>
                      <a:r>
                        <a:rPr lang="en-US" sz="1800" u="none" strike="noStrike" cap="none" dirty="0"/>
                        <a:t>20211CAI0078</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B MEENU</a:t>
                      </a:r>
                      <a:endParaRPr sz="1800" u="none" strike="noStrike" cap="none" dirty="0"/>
                    </a:p>
                  </a:txBody>
                  <a:tcPr marL="91450" marR="91450" marT="45725" marB="45725" anchor="ctr"/>
                </a:tc>
                <a:extLst>
                  <a:ext uri="{0D108BD9-81ED-4DB2-BD59-A6C34878D82A}">
                    <a16:rowId xmlns:a16="http://schemas.microsoft.com/office/drawing/2014/main" val="10001"/>
                  </a:ext>
                </a:extLst>
              </a:tr>
              <a:tr h="302010">
                <a:tc>
                  <a:txBody>
                    <a:bodyPr/>
                    <a:lstStyle/>
                    <a:p>
                      <a:pPr marL="0" marR="0" lvl="0" indent="0" algn="ctr" rtl="0">
                        <a:spcBef>
                          <a:spcPts val="0"/>
                        </a:spcBef>
                        <a:spcAft>
                          <a:spcPts val="0"/>
                        </a:spcAft>
                        <a:buNone/>
                      </a:pPr>
                      <a:r>
                        <a:rPr lang="en-US" sz="1800" u="none" strike="noStrike" cap="none" dirty="0"/>
                        <a:t>20211CAI0201</a:t>
                      </a:r>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V DEEKSHITHA</a:t>
                      </a:r>
                      <a:endParaRPr sz="1800" u="none" strike="noStrike" cap="none" dirty="0"/>
                    </a:p>
                  </a:txBody>
                  <a:tcPr marL="91450" marR="91450" marT="45725" marB="45725" anchor="ctr"/>
                </a:tc>
                <a:extLst>
                  <a:ext uri="{0D108BD9-81ED-4DB2-BD59-A6C34878D82A}">
                    <a16:rowId xmlns:a16="http://schemas.microsoft.com/office/drawing/2014/main" val="10002"/>
                  </a:ext>
                </a:extLst>
              </a:tr>
              <a:tr h="302010">
                <a:tc>
                  <a:txBody>
                    <a:bodyPr/>
                    <a:lstStyle/>
                    <a:p>
                      <a:pPr marL="0" marR="0" lvl="0" indent="0" algn="ctr" rtl="0">
                        <a:spcBef>
                          <a:spcPts val="0"/>
                        </a:spcBef>
                        <a:spcAft>
                          <a:spcPts val="0"/>
                        </a:spcAft>
                        <a:buNone/>
                      </a:pPr>
                      <a:r>
                        <a:rPr lang="en-US" sz="1800" u="none" strike="noStrike" cap="none" dirty="0"/>
                        <a:t>20211CAI0180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GADDAM SAI LIKHITHA</a:t>
                      </a:r>
                    </a:p>
                  </a:txBody>
                  <a:tcPr marL="91450" marR="91450" marT="45725" marB="45725" anchor="ctr"/>
                </a:tc>
                <a:extLst>
                  <a:ext uri="{0D108BD9-81ED-4DB2-BD59-A6C34878D82A}">
                    <a16:rowId xmlns:a16="http://schemas.microsoft.com/office/drawing/2014/main" val="10003"/>
                  </a:ext>
                </a:extLst>
              </a:tr>
              <a:tr h="302010">
                <a:tc>
                  <a:txBody>
                    <a:bodyPr/>
                    <a:lstStyle/>
                    <a:p>
                      <a:pPr marL="0" marR="0" lvl="0" indent="0" algn="ctr" rtl="0">
                        <a:spcBef>
                          <a:spcPts val="0"/>
                        </a:spcBef>
                        <a:spcAft>
                          <a:spcPts val="0"/>
                        </a:spcAft>
                        <a:buNone/>
                      </a:pPr>
                      <a:r>
                        <a:rPr lang="en-US" sz="1800" u="none" strike="noStrike" cap="none" dirty="0"/>
                        <a:t>20211CAI0115</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800" u="none" strike="noStrike" cap="none" dirty="0"/>
                        <a:t>AISHWARYA VILAS PATIL</a:t>
                      </a:r>
                    </a:p>
                  </a:txBody>
                  <a:tcPr marL="91450" marR="91450" marT="45725" marB="45725" anchor="ctr"/>
                </a:tc>
                <a:extLst>
                  <a:ext uri="{0D108BD9-81ED-4DB2-BD59-A6C34878D82A}">
                    <a16:rowId xmlns:a16="http://schemas.microsoft.com/office/drawing/2014/main" val="10004"/>
                  </a:ext>
                </a:extLst>
              </a:tr>
              <a:tr h="302010">
                <a:tc>
                  <a:txBody>
                    <a:bodyPr/>
                    <a:lstStyle/>
                    <a:p>
                      <a:pPr marL="0" marR="0" lvl="0" indent="0" algn="ctr" rtl="0">
                        <a:spcBef>
                          <a:spcPts val="0"/>
                        </a:spcBef>
                        <a:spcAft>
                          <a:spcPts val="0"/>
                        </a:spcAft>
                        <a:buNone/>
                      </a:pPr>
                      <a:endParaRPr sz="1800" u="none" strike="noStrike" cap="none" dirty="0"/>
                    </a:p>
                  </a:txBody>
                  <a:tcPr marL="91450" marR="91450" marT="45725" marB="45725" anchor="ctr"/>
                </a:tc>
                <a:tc>
                  <a:txBody>
                    <a:bodyPr/>
                    <a:lstStyle/>
                    <a:p>
                      <a:pPr marL="0" marR="0" lvl="0" indent="0" algn="ctr" rtl="0">
                        <a:spcBef>
                          <a:spcPts val="0"/>
                        </a:spcBef>
                        <a:spcAft>
                          <a:spcPts val="0"/>
                        </a:spcAft>
                        <a:buNone/>
                      </a:pP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Alamelu</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Mangai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Jothidurai</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Associate Professor </a:t>
            </a:r>
            <a:endParaRPr lang="en-GB"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97971" y="4602670"/>
            <a:ext cx="12249915" cy="141713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B.Tech-CAI</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SzPct val="100000"/>
            </a:pPr>
            <a:r>
              <a:rPr lang="en-US" b="1" dirty="0">
                <a:latin typeface="Cambria" panose="02040503050406030204" pitchFamily="18" charset="0"/>
                <a:ea typeface="Cambria" panose="02040503050406030204" pitchFamily="18" charset="0"/>
              </a:rPr>
              <a:t>Title finalization with Supervisor</a:t>
            </a:r>
            <a:r>
              <a:rPr lang="en-US" dirty="0">
                <a:latin typeface="Cambria" panose="02040503050406030204" pitchFamily="18" charset="0"/>
                <a:ea typeface="Cambria" panose="02040503050406030204" pitchFamily="18" charset="0"/>
              </a:rPr>
              <a:t>: 11-09-24 and 12-09-24</a:t>
            </a:r>
          </a:p>
          <a:p>
            <a:pPr marL="495300" indent="-342900" algn="just">
              <a:spcBef>
                <a:spcPts val="0"/>
              </a:spcBef>
              <a:buSzPct val="100000"/>
            </a:pPr>
            <a:r>
              <a:rPr lang="en-US" b="1" dirty="0">
                <a:latin typeface="Cambria" panose="02040503050406030204" pitchFamily="18" charset="0"/>
                <a:ea typeface="Cambria" panose="02040503050406030204" pitchFamily="18" charset="0"/>
              </a:rPr>
              <a:t>Literature Survey</a:t>
            </a:r>
            <a:r>
              <a:rPr lang="en-US" dirty="0">
                <a:latin typeface="Cambria" panose="02040503050406030204" pitchFamily="18" charset="0"/>
                <a:ea typeface="Cambria" panose="02040503050406030204" pitchFamily="18" charset="0"/>
              </a:rPr>
              <a:t>:3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week of September</a:t>
            </a:r>
          </a:p>
          <a:p>
            <a:pPr marL="495300" indent="-342900" algn="just">
              <a:spcBef>
                <a:spcPts val="0"/>
              </a:spcBef>
              <a:buSzPct val="100000"/>
            </a:pPr>
            <a:r>
              <a:rPr lang="en-US" b="1" dirty="0">
                <a:latin typeface="Cambria" panose="02040503050406030204" pitchFamily="18" charset="0"/>
                <a:ea typeface="Cambria" panose="02040503050406030204" pitchFamily="18" charset="0"/>
              </a:rPr>
              <a:t>Finalizing the objective</a:t>
            </a:r>
            <a:r>
              <a:rPr lang="en-US" dirty="0">
                <a:latin typeface="Cambria" panose="02040503050406030204" pitchFamily="18" charset="0"/>
                <a:ea typeface="Cambria" panose="02040503050406030204" pitchFamily="18" charset="0"/>
              </a:rPr>
              <a:t>: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week of September</a:t>
            </a:r>
          </a:p>
          <a:p>
            <a:pPr marL="495300" indent="-342900" algn="just">
              <a:spcBef>
                <a:spcPts val="0"/>
              </a:spcBef>
              <a:buSzPct val="100000"/>
            </a:pPr>
            <a:r>
              <a:rPr lang="en-US" b="1" dirty="0">
                <a:latin typeface="Cambria" panose="02040503050406030204" pitchFamily="18" charset="0"/>
                <a:ea typeface="Cambria" panose="02040503050406030204" pitchFamily="18" charset="0"/>
              </a:rPr>
              <a:t>Deciding the methodology</a:t>
            </a:r>
            <a:r>
              <a:rPr lang="en-US" dirty="0">
                <a:latin typeface="Cambria" panose="02040503050406030204" pitchFamily="18" charset="0"/>
                <a:ea typeface="Cambria" panose="02040503050406030204" pitchFamily="18" charset="0"/>
              </a:rPr>
              <a:t>: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week of September</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2" name="Text Placeholder 1">
            <a:extLst>
              <a:ext uri="{FF2B5EF4-FFF2-40B4-BE49-F238E27FC236}">
                <a16:creationId xmlns:a16="http://schemas.microsoft.com/office/drawing/2014/main" id="{593B666D-468A-2D0B-80FC-5A16370DE5D5}"/>
              </a:ext>
            </a:extLst>
          </p:cNvPr>
          <p:cNvSpPr>
            <a:spLocks noGrp="1" noChangeArrowheads="1"/>
          </p:cNvSpPr>
          <p:nvPr>
            <p:ph type="body" idx="1"/>
          </p:nvPr>
        </p:nvSpPr>
        <p:spPr bwMode="auto">
          <a:xfrm>
            <a:off x="500743" y="1184198"/>
            <a:ext cx="111905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Kalaivani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D.,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Thenmozhi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(2021). Multilingual Hate speech and Offensive language detection in English, Hindi, and Marathi languages. Interview. </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Velankar</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 Patil, A., Gore, S.,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Salunke</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R., Joshi (2021). Hate and offensive speech detection in hindi and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marathi</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Interview.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arXiv</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preprint arXiv:2110.12200. </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Y., Lee, S., Yoon, K., Jung (2018). Comparative studies of detecting abusive language on twitter. Interview. </a:t>
            </a:r>
            <a:r>
              <a:rPr kumimoji="0" lang="en-US" altLang="en-US" sz="2000" b="0" i="0" u="none" strike="noStrike" cap="none" normalizeH="0" baseline="0" dirty="0" err="1">
                <a:ln>
                  <a:noFill/>
                </a:ln>
                <a:solidFill>
                  <a:schemeClr val="tx1"/>
                </a:solidFill>
                <a:effectLst/>
                <a:latin typeface="Cambria" panose="02040503050406030204" pitchFamily="18" charset="0"/>
                <a:ea typeface="Cambria" panose="02040503050406030204" pitchFamily="18" charset="0"/>
              </a:rPr>
              <a:t>arXiv</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preprint arXiv:1808.10245. </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Y., Chen, Y., Zhou, S., Zhu, H., Xu (2012). Detecting offensive language in social media to protect adolescent online safety. Interview. In 2012 international conference on privacy, security, risk and trust and 2012 international conference on social computing (pp. 71-80). IEEE.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206829" y="1001486"/>
            <a:ext cx="11865428" cy="5257799"/>
          </a:xfrm>
          <a:prstGeom prst="rect">
            <a:avLst/>
          </a:prstGeom>
          <a:noFill/>
          <a:ln>
            <a:noFill/>
          </a:ln>
        </p:spPr>
        <p:txBody>
          <a:bodyPr spcFirstLastPara="1" wrap="square" lIns="91425" tIns="45700" rIns="91425" bIns="45700" anchor="t" anchorCtr="0">
            <a:normAutofit/>
          </a:bodyPr>
          <a:lstStyle/>
          <a:p>
            <a:pPr marL="609600" lvl="0" indent="-457200" algn="just">
              <a:spcBef>
                <a:spcPts val="0"/>
              </a:spcBef>
              <a:buFont typeface="+mj-lt"/>
              <a:buAutoNum type="arabicPeriod"/>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Natural Language Processing, Generative AI</a:t>
            </a:r>
          </a:p>
          <a:p>
            <a:pPr marL="609600" lvl="0" indent="-457200" algn="just">
              <a:spcBef>
                <a:spcPts val="0"/>
              </a:spcBef>
              <a:buFont typeface="+mj-lt"/>
              <a:buAutoNum type="arabicPeriod"/>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:Software</a:t>
            </a:r>
          </a:p>
          <a:p>
            <a:pPr marL="609600" lvl="0" indent="-457200" algn="just">
              <a:spcBef>
                <a:spcPts val="0"/>
              </a:spcBef>
              <a:buFont typeface="+mj-lt"/>
              <a:buAutoNum type="arabicPeriod"/>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 Given</a:t>
            </a:r>
            <a:r>
              <a:rPr lang="en-US" b="0" i="0" dirty="0">
                <a:solidFill>
                  <a:srgbClr val="1F2328"/>
                </a:solidFill>
                <a:effectLst/>
                <a:latin typeface="Cambria" panose="02040503050406030204" pitchFamily="18" charset="0"/>
                <a:ea typeface="Cambria" panose="02040503050406030204" pitchFamily="18" charset="0"/>
              </a:rPr>
              <a:t> a sentence in Devanagari script:</a:t>
            </a:r>
          </a:p>
          <a:p>
            <a:pPr lvl="1" algn="just">
              <a:spcBef>
                <a:spcPts val="0"/>
              </a:spcBef>
            </a:pPr>
            <a:r>
              <a:rPr lang="en-US" sz="2400" dirty="0">
                <a:solidFill>
                  <a:srgbClr val="1F2328"/>
                </a:solidFill>
                <a:latin typeface="Cambria" panose="02040503050406030204" pitchFamily="18" charset="0"/>
                <a:ea typeface="Cambria" panose="02040503050406030204" pitchFamily="18" charset="0"/>
              </a:rPr>
              <a:t>T</a:t>
            </a:r>
            <a:r>
              <a:rPr lang="en-US" sz="2400" b="0" i="0" dirty="0">
                <a:solidFill>
                  <a:srgbClr val="1F2328"/>
                </a:solidFill>
                <a:effectLst/>
                <a:latin typeface="Cambria" panose="02040503050406030204" pitchFamily="18" charset="0"/>
                <a:ea typeface="Cambria" panose="02040503050406030204" pitchFamily="18" charset="0"/>
              </a:rPr>
              <a:t>he goal is to determine the language it belongs to among </a:t>
            </a:r>
            <a:r>
              <a:rPr lang="en-US" sz="2400" b="0" i="0" u="sng" dirty="0">
                <a:solidFill>
                  <a:srgbClr val="1F2328"/>
                </a:solidFill>
                <a:effectLst/>
                <a:latin typeface="Cambria" panose="02040503050406030204" pitchFamily="18" charset="0"/>
                <a:ea typeface="Cambria" panose="02040503050406030204" pitchFamily="18" charset="0"/>
              </a:rPr>
              <a:t>Nepali, Marathi, Sanskrit, Bhojpuri, and Hindi</a:t>
            </a:r>
            <a:r>
              <a:rPr lang="en-US" sz="2400" b="0" i="0" dirty="0">
                <a:solidFill>
                  <a:srgbClr val="1F2328"/>
                </a:solidFill>
                <a:effectLst/>
                <a:latin typeface="Cambria" panose="02040503050406030204" pitchFamily="18" charset="0"/>
                <a:ea typeface="Cambria" panose="02040503050406030204" pitchFamily="18" charset="0"/>
              </a:rPr>
              <a:t> which addresses the critical need for accurate language identification in multilingual contexts</a:t>
            </a:r>
            <a:r>
              <a:rPr lang="en-US" sz="2400" dirty="0">
                <a:solidFill>
                  <a:srgbClr val="1F2328"/>
                </a:solidFill>
                <a:latin typeface="Cambria" panose="02040503050406030204" pitchFamily="18" charset="0"/>
                <a:ea typeface="Cambria" panose="02040503050406030204" pitchFamily="18" charset="0"/>
              </a:rPr>
              <a:t>.</a:t>
            </a:r>
            <a:r>
              <a:rPr lang="en-US" sz="2400" b="0" i="0" dirty="0">
                <a:solidFill>
                  <a:srgbClr val="1F2328"/>
                </a:solidFill>
                <a:effectLst/>
                <a:latin typeface="Cambria" panose="02040503050406030204" pitchFamily="18" charset="0"/>
                <a:ea typeface="Cambria" panose="02040503050406030204" pitchFamily="18" charset="0"/>
              </a:rPr>
              <a:t> </a:t>
            </a:r>
          </a:p>
          <a:p>
            <a:pPr lvl="1" algn="just">
              <a:spcBef>
                <a:spcPts val="0"/>
              </a:spcBef>
            </a:pPr>
            <a:r>
              <a:rPr lang="en-US" sz="2400" dirty="0">
                <a:solidFill>
                  <a:srgbClr val="1F2328"/>
                </a:solidFill>
                <a:latin typeface="Cambria" panose="02040503050406030204" pitchFamily="18" charset="0"/>
                <a:ea typeface="Cambria" panose="02040503050406030204" pitchFamily="18" charset="0"/>
              </a:rPr>
              <a:t>T</a:t>
            </a:r>
            <a:r>
              <a:rPr lang="en-US" sz="2400" b="0" i="0" dirty="0">
                <a:solidFill>
                  <a:srgbClr val="1F2328"/>
                </a:solidFill>
                <a:effectLst/>
                <a:latin typeface="Cambria" panose="02040503050406030204" pitchFamily="18" charset="0"/>
                <a:ea typeface="Cambria" panose="02040503050406030204" pitchFamily="18" charset="0"/>
              </a:rPr>
              <a:t>he goal of this task is to identify whether it contains </a:t>
            </a:r>
            <a:r>
              <a:rPr lang="en-US" sz="2400" b="0" i="0" u="sng" dirty="0">
                <a:solidFill>
                  <a:srgbClr val="1F2328"/>
                </a:solidFill>
                <a:effectLst/>
                <a:latin typeface="Cambria" panose="02040503050406030204" pitchFamily="18" charset="0"/>
                <a:ea typeface="Cambria" panose="02040503050406030204" pitchFamily="18" charset="0"/>
              </a:rPr>
              <a:t>hate speech or not</a:t>
            </a:r>
            <a:r>
              <a:rPr lang="en-US" sz="2400" b="0" i="0" dirty="0">
                <a:solidFill>
                  <a:srgbClr val="1F2328"/>
                </a:solidFill>
                <a:effectLst/>
                <a:latin typeface="Cambria" panose="02040503050406030204" pitchFamily="18" charset="0"/>
                <a:ea typeface="Cambria" panose="02040503050406030204" pitchFamily="18" charset="0"/>
              </a:rPr>
              <a:t>.</a:t>
            </a:r>
          </a:p>
          <a:p>
            <a:pPr lvl="1" algn="just">
              <a:spcBef>
                <a:spcPts val="0"/>
              </a:spcBef>
            </a:pPr>
            <a:r>
              <a:rPr lang="en-US" sz="2400" b="0" i="0" dirty="0">
                <a:solidFill>
                  <a:srgbClr val="1F2328"/>
                </a:solidFill>
                <a:effectLst/>
                <a:latin typeface="Cambria" panose="02040503050406030204" pitchFamily="18" charset="0"/>
                <a:ea typeface="Cambria" panose="02040503050406030204" pitchFamily="18" charset="0"/>
              </a:rPr>
              <a:t>The goal of this subtask is to </a:t>
            </a:r>
            <a:r>
              <a:rPr lang="en-US" sz="2400" b="0" i="0" u="sng" dirty="0">
                <a:solidFill>
                  <a:srgbClr val="1F2328"/>
                </a:solidFill>
                <a:effectLst/>
                <a:latin typeface="Cambria" panose="02040503050406030204" pitchFamily="18" charset="0"/>
                <a:ea typeface="Cambria" panose="02040503050406030204" pitchFamily="18" charset="0"/>
              </a:rPr>
              <a:t>identify the targets of hate speech in each hateful text</a:t>
            </a:r>
            <a:r>
              <a:rPr lang="en-US" sz="2400" b="0" i="0" dirty="0">
                <a:solidFill>
                  <a:srgbClr val="1F2328"/>
                </a:solidFill>
                <a:effectLst/>
                <a:latin typeface="Cambria" panose="02040503050406030204" pitchFamily="18" charset="0"/>
                <a:ea typeface="Cambria" panose="02040503050406030204" pitchFamily="18" charset="0"/>
              </a:rPr>
              <a:t>. </a:t>
            </a:r>
            <a:endParaRPr lang="en-US" sz="2400" dirty="0">
              <a:latin typeface="Cambria" panose="02040503050406030204" pitchFamily="18" charset="0"/>
              <a:ea typeface="Cambria" panose="02040503050406030204" pitchFamily="18" charset="0"/>
            </a:endParaRPr>
          </a:p>
          <a:p>
            <a:pPr marL="152400" lvl="0" indent="0" algn="just">
              <a:lnSpc>
                <a:spcPct val="200000"/>
              </a:lnSpc>
              <a:spcBef>
                <a:spcPts val="0"/>
              </a:spcBef>
              <a:buNone/>
            </a:pPr>
            <a:r>
              <a:rPr lang="en-US" dirty="0">
                <a:latin typeface="Cambria" panose="02040503050406030204" pitchFamily="18" charset="0"/>
                <a:ea typeface="Cambria" panose="02040503050406030204" pitchFamily="18" charset="0"/>
              </a:rPr>
              <a:t>4. </a:t>
            </a: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hlinkClick r:id="rId3"/>
              </a:rPr>
              <a:t>https://github.com/meenub255/AI-based-content-moderator.git</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Python:</a:t>
            </a:r>
            <a:r>
              <a:rPr lang="en-US" kern="100" dirty="0">
                <a:effectLst/>
                <a:latin typeface="Cambria" panose="02040503050406030204" pitchFamily="18" charset="0"/>
                <a:ea typeface="Cambria" panose="02040503050406030204" pitchFamily="18" charset="0"/>
                <a:cs typeface="Times New Roman" panose="02020603050405020304" pitchFamily="18" charset="0"/>
              </a:rPr>
              <a:t> A popular language for machine learning and AI development.</a:t>
            </a: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Machine Learning Frameworks:</a:t>
            </a:r>
            <a:r>
              <a:rPr lang="en-US" kern="100" dirty="0">
                <a:effectLst/>
                <a:latin typeface="Cambria" panose="02040503050406030204" pitchFamily="18" charset="0"/>
                <a:ea typeface="Cambria" panose="02040503050406030204" pitchFamily="18" charset="0"/>
                <a:cs typeface="Times New Roman" panose="02020603050405020304" pitchFamily="18" charset="0"/>
              </a:rPr>
              <a:t> TensorFlow, </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PyTorch</a:t>
            </a:r>
            <a:r>
              <a:rPr lang="en-US" kern="100" dirty="0">
                <a:effectLst/>
                <a:latin typeface="Cambria" panose="02040503050406030204" pitchFamily="18" charset="0"/>
                <a:ea typeface="Cambria" panose="02040503050406030204" pitchFamily="18" charset="0"/>
                <a:cs typeface="Times New Roman" panose="02020603050405020304" pitchFamily="18" charset="0"/>
              </a:rPr>
              <a:t>, </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Keras</a:t>
            </a:r>
            <a:r>
              <a:rPr lang="en-US" kern="100" dirty="0">
                <a:effectLst/>
                <a:latin typeface="Cambria" panose="02040503050406030204" pitchFamily="18" charset="0"/>
                <a:ea typeface="Cambria" panose="02040503050406030204" pitchFamily="18" charset="0"/>
                <a:cs typeface="Times New Roman" panose="02020603050405020304" pitchFamily="18" charset="0"/>
              </a:rPr>
              <a:t>, etc.</a:t>
            </a: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NLP Libraries:</a:t>
            </a:r>
            <a:r>
              <a:rPr lang="en-US" kern="100" dirty="0">
                <a:effectLst/>
                <a:latin typeface="Cambria" panose="02040503050406030204" pitchFamily="18" charset="0"/>
                <a:ea typeface="Cambria" panose="02040503050406030204" pitchFamily="18" charset="0"/>
                <a:cs typeface="Times New Roman" panose="02020603050405020304" pitchFamily="18" charset="0"/>
              </a:rPr>
              <a:t> </a:t>
            </a:r>
            <a:r>
              <a:rPr lang="en-US" kern="100" dirty="0" err="1">
                <a:latin typeface="Cambria" panose="02040503050406030204" pitchFamily="18" charset="0"/>
                <a:ea typeface="Cambria" panose="02040503050406030204" pitchFamily="18" charset="0"/>
                <a:cs typeface="Times New Roman" panose="02020603050405020304" pitchFamily="18" charset="0"/>
              </a:rPr>
              <a:t>i</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NLTK,spaCy</a:t>
            </a:r>
            <a:r>
              <a:rPr lang="en-US" kern="100" dirty="0" err="1">
                <a:latin typeface="Cambria" panose="02040503050406030204" pitchFamily="18" charset="0"/>
                <a:ea typeface="Cambria" panose="02040503050406030204" pitchFamily="18" charset="0"/>
                <a:cs typeface="Times New Roman" panose="02020603050405020304" pitchFamily="18" charset="0"/>
              </a:rPr>
              <a:t>,fastai</a:t>
            </a:r>
            <a:r>
              <a:rPr lang="en-US" kern="100" dirty="0">
                <a:latin typeface="Cambria" panose="02040503050406030204" pitchFamily="18" charset="0"/>
                <a:ea typeface="Cambria" panose="02040503050406030204" pitchFamily="18" charset="0"/>
                <a:cs typeface="Times New Roman" panose="02020603050405020304" pitchFamily="18" charset="0"/>
              </a:rPr>
              <a:t>.</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Computer Vision Libraries:</a:t>
            </a:r>
            <a:r>
              <a:rPr lang="en-US" kern="100" dirty="0">
                <a:effectLst/>
                <a:latin typeface="Cambria" panose="02040503050406030204" pitchFamily="18" charset="0"/>
                <a:ea typeface="Cambria" panose="02040503050406030204" pitchFamily="18" charset="0"/>
                <a:cs typeface="Times New Roman" panose="02020603050405020304" pitchFamily="18" charset="0"/>
              </a:rPr>
              <a:t> </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PyTorch</a:t>
            </a:r>
            <a:endParaRPr lang="en-US" kern="100" dirty="0">
              <a:effectLst/>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Backend Frameworks:</a:t>
            </a:r>
            <a:r>
              <a:rPr lang="en-US" kern="100" dirty="0">
                <a:effectLst/>
                <a:latin typeface="Cambria" panose="02040503050406030204" pitchFamily="18" charset="0"/>
                <a:ea typeface="Cambria" panose="02040503050406030204" pitchFamily="18" charset="0"/>
                <a:cs typeface="Times New Roman" panose="02020603050405020304" pitchFamily="18" charset="0"/>
              </a:rPr>
              <a:t> Flask, Django, Node.js, Express, </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FastAPI</a:t>
            </a:r>
            <a:r>
              <a:rPr lang="en-US" kern="100" dirty="0">
                <a:effectLst/>
                <a:latin typeface="Cambria" panose="02040503050406030204" pitchFamily="18" charset="0"/>
                <a:ea typeface="Cambria" panose="02040503050406030204" pitchFamily="18" charset="0"/>
                <a:cs typeface="Times New Roman" panose="02020603050405020304" pitchFamily="18" charset="0"/>
              </a:rPr>
              <a:t>, Android Studio etc.</a:t>
            </a: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Frontend Frameworks:</a:t>
            </a:r>
            <a:r>
              <a:rPr lang="en-US" kern="100" dirty="0">
                <a:effectLst/>
                <a:latin typeface="Cambria" panose="02040503050406030204" pitchFamily="18" charset="0"/>
                <a:ea typeface="Cambria" panose="02040503050406030204" pitchFamily="18" charset="0"/>
                <a:cs typeface="Times New Roman" panose="02020603050405020304" pitchFamily="18" charset="0"/>
              </a:rPr>
              <a:t> React.js, Vue.js, Bootstrap, Android Studio etc.</a:t>
            </a:r>
          </a:p>
          <a:p>
            <a:pPr marL="342900" marR="0" lvl="0" indent="-342900" algn="just">
              <a:lnSpc>
                <a:spcPct val="115000"/>
              </a:lnSpc>
              <a:spcBef>
                <a:spcPts val="0"/>
              </a:spcBef>
              <a:spcAft>
                <a:spcPts val="800"/>
              </a:spcAft>
              <a:buSzPts val="1000"/>
              <a:buFont typeface="Symbol" panose="05050102010706020507" pitchFamily="18" charset="2"/>
              <a:buChar char=""/>
              <a:tabLst>
                <a:tab pos="457200" algn="l"/>
              </a:tabLst>
            </a:pPr>
            <a:r>
              <a:rPr lang="en-US" b="1" kern="100" dirty="0">
                <a:effectLst/>
                <a:latin typeface="Cambria" panose="02040503050406030204" pitchFamily="18" charset="0"/>
                <a:ea typeface="Cambria" panose="02040503050406030204" pitchFamily="18" charset="0"/>
                <a:cs typeface="Times New Roman" panose="02020603050405020304" pitchFamily="18" charset="0"/>
              </a:rPr>
              <a:t>Cloud Services:</a:t>
            </a:r>
            <a:r>
              <a:rPr lang="en-US" kern="100" dirty="0">
                <a:effectLst/>
                <a:latin typeface="Cambria" panose="02040503050406030204" pitchFamily="18" charset="0"/>
                <a:ea typeface="Cambria" panose="02040503050406030204" pitchFamily="18" charset="0"/>
                <a:cs typeface="Times New Roman" panose="02020603050405020304" pitchFamily="18" charset="0"/>
              </a:rPr>
              <a:t> AWS, Google Cloud Platform, Microsoft Azure, </a:t>
            </a:r>
            <a:r>
              <a:rPr lang="en-US" kern="100" dirty="0" err="1">
                <a:effectLst/>
                <a:latin typeface="Cambria" panose="02040503050406030204" pitchFamily="18" charset="0"/>
                <a:ea typeface="Cambria" panose="02040503050406030204" pitchFamily="18" charset="0"/>
                <a:cs typeface="Times New Roman" panose="02020603050405020304" pitchFamily="18" charset="0"/>
              </a:rPr>
              <a:t>FireBase,Flutter</a:t>
            </a:r>
            <a:r>
              <a:rPr lang="en-US" kern="100" dirty="0">
                <a:effectLst/>
                <a:latin typeface="Cambria" panose="02040503050406030204" pitchFamily="18" charset="0"/>
                <a:ea typeface="Cambria" panose="02040503050406030204" pitchFamily="18" charset="0"/>
                <a:cs typeface="Times New Roman" panose="02020603050405020304" pitchFamily="18" charset="0"/>
              </a:rPr>
              <a:t> etc.</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Android Studio</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Spyder</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OpenAI(Moderation models) </a:t>
            </a:r>
          </a:p>
          <a:p>
            <a:pPr marL="495300" indent="-342900" algn="just">
              <a:lnSpc>
                <a:spcPct val="200000"/>
              </a:lnSpc>
              <a:spcBef>
                <a:spcPts val="0"/>
              </a:spcBef>
              <a:buSzPct val="100000"/>
            </a:pPr>
            <a:r>
              <a:rPr lang="en-US" dirty="0" err="1">
                <a:latin typeface="Cambria" panose="02040503050406030204" pitchFamily="18" charset="0"/>
                <a:ea typeface="Cambria" panose="02040503050406030204" pitchFamily="18" charset="0"/>
              </a:rPr>
              <a:t>Pytorch</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17"/>
          <p:cNvSpPr txBox="1">
            <a:spLocks noGrp="1"/>
          </p:cNvSpPr>
          <p:nvPr>
            <p:ph type="body" idx="1"/>
          </p:nvPr>
        </p:nvSpPr>
        <p:spPr>
          <a:xfrm>
            <a:off x="1" y="1034143"/>
            <a:ext cx="12191999" cy="5421086"/>
          </a:xfrm>
          <a:prstGeom prst="rect">
            <a:avLst/>
          </a:prstGeom>
          <a:noFill/>
          <a:ln>
            <a:noFill/>
          </a:ln>
        </p:spPr>
        <p:txBody>
          <a:bodyPr spcFirstLastPara="1" wrap="square" lIns="91425" tIns="45700" rIns="91425" bIns="45700" anchor="t" anchorCtr="0">
            <a:noAutofit/>
          </a:bodyPr>
          <a:lstStyle/>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The goal is to determine the language it belongs to among Nepali, Marathi, Sanskrit, Bhojpuri, and Hindi which addresses the critical need for accurate language identification in multilingual contexts. </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The goal of this task is to identify whether it contains hate speech or not.</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The goal of this subtask is to identify the targets of hate speech in each hateful text.</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Developing a prototype app to simulate functionality and test features before full-scale implementation.</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E-mail fraud detection to avoid spam mail id's while creating the account.</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We erase and restrict vulgar language (typed or spoken via speech-to-text) for 10-15 attempts, blocking accounts after repeated violations. </a:t>
            </a:r>
          </a:p>
          <a:p>
            <a:pPr marL="609600" lvl="0" indent="-457200" algn="just" rtl="0">
              <a:lnSpc>
                <a:spcPct val="200000"/>
              </a:lnSpc>
              <a:spcBef>
                <a:spcPts val="0"/>
              </a:spcBef>
              <a:spcAft>
                <a:spcPts val="0"/>
              </a:spcAft>
              <a:buClr>
                <a:schemeClr val="dk1"/>
              </a:buClr>
              <a:buSzPct val="100000"/>
              <a:buFont typeface="+mj-lt"/>
              <a:buAutoNum type="arabicPeriod"/>
            </a:pPr>
            <a:r>
              <a:rPr lang="en-US" sz="1600" dirty="0">
                <a:latin typeface="Cambria" panose="02040503050406030204" pitchFamily="18" charset="0"/>
                <a:ea typeface="Cambria" panose="02040503050406030204" pitchFamily="18" charset="0"/>
              </a:rPr>
              <a:t>Additionally, our translation method ensures seamless communication across languages while extracting key information.</a:t>
            </a:r>
            <a:endParaRPr sz="1600" dirty="0">
              <a:latin typeface="Cambria" panose="02040503050406030204" pitchFamily="18" charset="0"/>
              <a:ea typeface="Cambria" panose="02040503050406030204" pitchFamily="18" charset="0"/>
            </a:endParaRPr>
          </a:p>
        </p:txBody>
      </p:sp>
      <p:sp>
        <p:nvSpPr>
          <p:cNvPr id="3" name="Title 2">
            <a:extLst>
              <a:ext uri="{FF2B5EF4-FFF2-40B4-BE49-F238E27FC236}">
                <a16:creationId xmlns:a16="http://schemas.microsoft.com/office/drawing/2014/main" id="{356CF669-4B99-879B-049B-031E8FF9F255}"/>
              </a:ext>
            </a:extLst>
          </p:cNvPr>
          <p:cNvSpPr>
            <a:spLocks noGrp="1"/>
          </p:cNvSpPr>
          <p:nvPr>
            <p:ph type="title"/>
          </p:nvPr>
        </p:nvSpPr>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br>
              <a:rPr lang="en-US" sz="20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Objectives</a:t>
            </a:r>
            <a:endParaRPr lang="en-US" dirty="0"/>
          </a:p>
        </p:txBody>
      </p:sp>
    </p:spTree>
    <p:extLst>
      <p:ext uri="{BB962C8B-B14F-4D97-AF65-F5344CB8AC3E}">
        <p14:creationId xmlns:p14="http://schemas.microsoft.com/office/powerpoint/2010/main" val="2000455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6EDC-007E-976D-0BF6-CD6425E5CC7B}"/>
              </a:ext>
            </a:extLst>
          </p:cNvPr>
          <p:cNvSpPr>
            <a:spLocks noGrp="1"/>
          </p:cNvSpPr>
          <p:nvPr>
            <p:ph type="title"/>
          </p:nvPr>
        </p:nvSpPr>
        <p:spPr>
          <a:xfrm>
            <a:off x="812800" y="78695"/>
            <a:ext cx="10668000" cy="781276"/>
          </a:xfrm>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br>
              <a:rPr lang="en-US" sz="20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Literature Survey</a:t>
            </a:r>
            <a:endParaRPr lang="en-US" dirty="0"/>
          </a:p>
        </p:txBody>
      </p:sp>
      <p:sp>
        <p:nvSpPr>
          <p:cNvPr id="3" name="Text Placeholder 2">
            <a:extLst>
              <a:ext uri="{FF2B5EF4-FFF2-40B4-BE49-F238E27FC236}">
                <a16:creationId xmlns:a16="http://schemas.microsoft.com/office/drawing/2014/main" id="{F652C5D7-E66F-BDC0-FE6E-34BE8C136E1C}"/>
              </a:ext>
            </a:extLst>
          </p:cNvPr>
          <p:cNvSpPr>
            <a:spLocks noGrp="1"/>
          </p:cNvSpPr>
          <p:nvPr>
            <p:ph type="body" idx="1"/>
          </p:nvPr>
        </p:nvSpPr>
        <p:spPr/>
        <p:txBody>
          <a:bodyPr>
            <a:normAutofit lnSpcReduction="10000"/>
          </a:bodyPr>
          <a:lstStyle/>
          <a:p>
            <a:pPr marL="0" marR="0" algn="just">
              <a:lnSpc>
                <a:spcPct val="107000"/>
              </a:lnSpc>
              <a:spcBef>
                <a:spcPts val="0"/>
              </a:spcBef>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A work by Bharathi et al. [1] titled "Offensive Language Identification in Dravidian Languages using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MPNet</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CNN" focuses on the difficulty of identifying offensive content in Dravidian languages with limited resources, like Tamil, Malayalam, and Kannada. Despite the class imbalance in the dataset, their approach beats numerous baseline models and achieves excellent accuracy in hostile language identification.</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 The identification of hate speech in Hindi, Marathi, and English in different languages was examined in a study by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Kalaivani</a:t>
            </a:r>
            <a:r>
              <a:rPr lang="en-IN" sz="1800" dirty="0">
                <a:effectLst/>
                <a:latin typeface="Cambria" panose="02040503050406030204" pitchFamily="18" charset="0"/>
                <a:ea typeface="Cambria" panose="02040503050406030204" pitchFamily="18" charset="0"/>
                <a:cs typeface="Times New Roman" panose="02020603050405020304" pitchFamily="18" charset="0"/>
              </a:rPr>
              <a:t> and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Thenmozhi</a:t>
            </a:r>
            <a:r>
              <a:rPr lang="en-IN" sz="1800" dirty="0">
                <a:effectLst/>
                <a:latin typeface="Cambria" panose="02040503050406030204" pitchFamily="18" charset="0"/>
                <a:ea typeface="Cambria" panose="02040503050406030204" pitchFamily="18" charset="0"/>
                <a:cs typeface="Times New Roman" panose="02020603050405020304" pitchFamily="18" charset="0"/>
              </a:rPr>
              <a:t> [2]. For categorization tasks, they used pre-trained models like BERT and machine learning. The HASOC 2021 shared task results demonstrated the superiority of BERT-based models, particularly MBERT, in identifying harmful content in languages with limited resources.</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Deep learning algorithms for identifying offensive content in Indian languages are examined in the study "Hate and Offensive Speech Detection in Hindi and Marathi" by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Velankar</a:t>
            </a:r>
            <a:r>
              <a:rPr lang="en-IN" sz="1800" dirty="0">
                <a:effectLst/>
                <a:latin typeface="Cambria" panose="02040503050406030204" pitchFamily="18" charset="0"/>
                <a:ea typeface="Cambria" panose="02040503050406030204" pitchFamily="18" charset="0"/>
                <a:cs typeface="Times New Roman" panose="02020603050405020304" pitchFamily="18" charset="0"/>
              </a:rPr>
              <a:t> et al. [3]. Although simpler models with </a:t>
            </a:r>
            <a:r>
              <a:rPr lang="en-IN" sz="1800" dirty="0" err="1">
                <a:effectLst/>
                <a:latin typeface="Cambria" panose="02040503050406030204" pitchFamily="18" charset="0"/>
                <a:ea typeface="Cambria" panose="02040503050406030204" pitchFamily="18" charset="0"/>
                <a:cs typeface="Times New Roman" panose="02020603050405020304" pitchFamily="18" charset="0"/>
              </a:rPr>
              <a:t>FastText</a:t>
            </a:r>
            <a:r>
              <a:rPr lang="en-IN" sz="1800" dirty="0">
                <a:effectLst/>
                <a:latin typeface="Cambria" panose="02040503050406030204" pitchFamily="18" charset="0"/>
                <a:ea typeface="Cambria" panose="02040503050406030204" pitchFamily="18" charset="0"/>
                <a:cs typeface="Times New Roman" panose="02020603050405020304" pitchFamily="18" charset="0"/>
              </a:rPr>
              <a:t> embeddings can also work well, they discovered that transformer-based models, such as BERT, perform better.</a:t>
            </a:r>
            <a:endParaRPr lang="en-US" sz="1800" dirty="0">
              <a:latin typeface="Cambria" panose="02040503050406030204" pitchFamily="18" charset="0"/>
              <a:ea typeface="Cambria" panose="02040503050406030204" pitchFamily="18" charset="0"/>
              <a:cs typeface="Times New Roman" panose="02020603050405020304" pitchFamily="18" charset="0"/>
            </a:endParaRPr>
          </a:p>
          <a:p>
            <a:pPr marL="0" marR="0" algn="just">
              <a:lnSpc>
                <a:spcPct val="107000"/>
              </a:lnSpc>
              <a:spcBef>
                <a:spcPts val="0"/>
              </a:spcBef>
              <a:spcAft>
                <a:spcPts val="800"/>
              </a:spcAft>
            </a:pPr>
            <a:r>
              <a:rPr lang="en-IN" sz="1800" dirty="0">
                <a:effectLst/>
                <a:latin typeface="Cambria" panose="02040503050406030204" pitchFamily="18" charset="0"/>
                <a:ea typeface="Cambria" panose="02040503050406030204" pitchFamily="18" charset="0"/>
                <a:cs typeface="Times New Roman" panose="02020603050405020304" pitchFamily="18" charset="0"/>
              </a:rPr>
              <a:t>Chen et al. [5] created a system to identify objectionable content on social media by utilizing lexical and syntactic factors. Although it is good at detecting obvious objectionable language, its scalability for real-time moderation on big platforms is hampered by typos, inferred language, and computing expense issues.</a:t>
            </a:r>
            <a:endParaRPr lang="en-US" sz="1800" dirty="0">
              <a:effectLst/>
              <a:latin typeface="Cambria" panose="02040503050406030204" pitchFamily="18" charset="0"/>
              <a:ea typeface="Cambria" panose="02040503050406030204" pitchFamily="18" charset="0"/>
              <a:cs typeface="Times New Roman" panose="02020603050405020304" pitchFamily="18" charset="0"/>
            </a:endParaRPr>
          </a:p>
          <a:p>
            <a:pPr marL="76200" indent="0">
              <a:buNone/>
            </a:pPr>
            <a:endParaRPr lang="en-US" dirty="0"/>
          </a:p>
        </p:txBody>
      </p:sp>
    </p:spTree>
    <p:extLst>
      <p:ext uri="{BB962C8B-B14F-4D97-AF65-F5344CB8AC3E}">
        <p14:creationId xmlns:p14="http://schemas.microsoft.com/office/powerpoint/2010/main" val="3508162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52FF-25B5-5A49-95EC-1A7912CAD929}"/>
              </a:ext>
            </a:extLst>
          </p:cNvPr>
          <p:cNvSpPr>
            <a:spLocks noGrp="1"/>
          </p:cNvSpPr>
          <p:nvPr>
            <p:ph type="title"/>
          </p:nvPr>
        </p:nvSpPr>
        <p:spPr>
          <a:xfrm>
            <a:off x="812800" y="87087"/>
            <a:ext cx="10668000" cy="794656"/>
          </a:xfrm>
        </p:spPr>
        <p:txBody>
          <a:bodyPr/>
          <a:lstStyle/>
          <a:p>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br>
              <a:rPr lang="en-US" sz="2000" dirty="0">
                <a:latin typeface="Cambria" panose="02040503050406030204" pitchFamily="18" charset="0"/>
                <a:ea typeface="Cambria" panose="02040503050406030204" pitchFamily="18" charset="0"/>
              </a:rPr>
            </a:br>
            <a:r>
              <a:rPr lang="en-US" dirty="0">
                <a:latin typeface="Cambria" panose="02040503050406030204" pitchFamily="18" charset="0"/>
                <a:ea typeface="Cambria" panose="02040503050406030204" pitchFamily="18" charset="0"/>
              </a:rPr>
              <a:t>Methodology</a:t>
            </a:r>
            <a:endParaRPr lang="en-US" dirty="0"/>
          </a:p>
        </p:txBody>
      </p:sp>
      <p:graphicFrame>
        <p:nvGraphicFramePr>
          <p:cNvPr id="7" name="Diagram 6">
            <a:extLst>
              <a:ext uri="{FF2B5EF4-FFF2-40B4-BE49-F238E27FC236}">
                <a16:creationId xmlns:a16="http://schemas.microsoft.com/office/drawing/2014/main" id="{932746FD-1DED-2377-829F-470FC76C8CD4}"/>
              </a:ext>
            </a:extLst>
          </p:cNvPr>
          <p:cNvGraphicFramePr/>
          <p:nvPr>
            <p:extLst>
              <p:ext uri="{D42A27DB-BD31-4B8C-83A1-F6EECF244321}">
                <p14:modId xmlns:p14="http://schemas.microsoft.com/office/powerpoint/2010/main" val="1587165574"/>
              </p:ext>
            </p:extLst>
          </p:nvPr>
        </p:nvGraphicFramePr>
        <p:xfrm>
          <a:off x="812800" y="1143001"/>
          <a:ext cx="10668000" cy="495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83198113"/>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750</TotalTime>
  <Words>1060</Words>
  <Application>Microsoft Office PowerPoint</Application>
  <PresentationFormat>Widescreen</PresentationFormat>
  <Paragraphs>100</Paragraphs>
  <Slides>12</Slides>
  <Notes>10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Bioinformatics</vt:lpstr>
      <vt:lpstr>AI BASED CONTENT MODERATOR</vt:lpstr>
      <vt:lpstr>Content</vt:lpstr>
      <vt:lpstr>Problem Statement Number: </vt:lpstr>
      <vt:lpstr>Github Link</vt:lpstr>
      <vt:lpstr>Analysis of Problem Statement</vt:lpstr>
      <vt:lpstr>Analysis of Problem Statement (contd...)</vt:lpstr>
      <vt:lpstr>Analysis of Problem Statement (contd...) Objectives</vt:lpstr>
      <vt:lpstr>Analysis of Problem Statement (contd...) Literature Survey</vt:lpstr>
      <vt:lpstr>Analysis of Problem Statement (contd...) Methodology</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MEENU</cp:lastModifiedBy>
  <cp:revision>47</cp:revision>
  <dcterms:modified xsi:type="dcterms:W3CDTF">2024-10-15T16:05:00Z</dcterms:modified>
</cp:coreProperties>
</file>