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61" r:id="rId6"/>
    <p:sldId id="267" r:id="rId7"/>
    <p:sldId id="268" r:id="rId8"/>
    <p:sldId id="259" r:id="rId9"/>
    <p:sldId id="260"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537D3-AAA3-4997-B0E3-0D78359439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6AF58D0-D7C8-4FE8-9FE0-3DF6E60DAD7F}" type="pres">
      <dgm:prSet presAssocID="{70B537D3-AAA3-4997-B0E3-0D783594391D}" presName="Name0" presStyleCnt="0">
        <dgm:presLayoutVars>
          <dgm:dir/>
          <dgm:animLvl val="lvl"/>
          <dgm:resizeHandles val="exact"/>
        </dgm:presLayoutVars>
      </dgm:prSet>
      <dgm:spPr/>
    </dgm:pt>
  </dgm:ptLst>
  <dgm:cxnLst>
    <dgm:cxn modelId="{E786820A-8260-4876-BB0B-592D344FA119}" type="presOf" srcId="{70B537D3-AAA3-4997-B0E3-0D783594391D}" destId="{C6AF58D0-D7C8-4FE8-9FE0-3DF6E60DAD7F}"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84818"/>
          </a:xfrm>
        </p:spPr>
        <p:txBody>
          <a:bodyPr/>
          <a:lstStyle/>
          <a:p>
            <a:pPr algn="ctr"/>
            <a:r>
              <a:rPr lang="en-US" sz="2400" dirty="0">
                <a:latin typeface="Times New Roman" panose="02020603050405020304" pitchFamily="18" charset="0"/>
              </a:rPr>
              <a:t>AI BASED CONTENT MODERATOR</a:t>
            </a:r>
            <a:endParaRPr lang="en-GB" sz="36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Number:G07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760755"/>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20211CAI0078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MEENU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20211CAI0201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 DEEKSHITHA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20211CAI0180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GADDAM SAI LIKHITHA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20211CAI0115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AISHWARYA VILAS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536075" y="3000668"/>
            <a:ext cx="5514292" cy="2433485"/>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r>
              <a:rPr lang="en-US" dirty="0"/>
              <a:t>Dr. </a:t>
            </a:r>
            <a:r>
              <a:rPr lang="en-US" dirty="0" err="1"/>
              <a:t>Alamelu</a:t>
            </a:r>
            <a:r>
              <a:rPr lang="en-US" dirty="0"/>
              <a:t> Mangai </a:t>
            </a:r>
            <a:r>
              <a:rPr lang="en-US" dirty="0" err="1"/>
              <a:t>Jothidurai</a:t>
            </a:r>
            <a:endParaRPr lang="en-US" dirty="0"/>
          </a:p>
          <a:p>
            <a:endParaRPr lang="en-US" dirty="0"/>
          </a:p>
          <a:p>
            <a:r>
              <a:rPr lang="en-US" dirty="0"/>
              <a:t>Associate Professor</a:t>
            </a:r>
          </a:p>
          <a:p>
            <a:endParaRPr lang="en-US" dirty="0"/>
          </a:p>
          <a:p>
            <a:r>
              <a:rPr lang="en-US" dirty="0"/>
              <a:t>School of Computer Science and Engineering</a:t>
            </a:r>
          </a:p>
          <a:p>
            <a:endParaRPr lang="en-US" dirty="0"/>
          </a:p>
          <a:p>
            <a:r>
              <a:rPr lang="en-US" dirty="0"/>
              <a:t>Presidency University</a:t>
            </a:r>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Capstone Project</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6713AA74-DC5E-C3F1-93F2-F9E42204C1AA}"/>
              </a:ext>
            </a:extLst>
          </p:cNvPr>
          <p:cNvGraphicFramePr>
            <a:graphicFrameLocks noGrp="1"/>
          </p:cNvGraphicFramePr>
          <p:nvPr>
            <p:ph idx="1"/>
            <p:extLst>
              <p:ext uri="{D42A27DB-BD31-4B8C-83A1-F6EECF244321}">
                <p14:modId xmlns:p14="http://schemas.microsoft.com/office/powerpoint/2010/main" val="486842615"/>
              </p:ext>
            </p:extLst>
          </p:nvPr>
        </p:nvGraphicFramePr>
        <p:xfrm>
          <a:off x="812800" y="1391920"/>
          <a:ext cx="10668000" cy="3820160"/>
        </p:xfrm>
        <a:graphic>
          <a:graphicData uri="http://schemas.openxmlformats.org/drawingml/2006/table">
            <a:tbl>
              <a:tblPr firstRow="1" firstCol="1" bandRow="1">
                <a:tableStyleId>{5C22544A-7EE6-4342-B048-85BDC9FD1C3A}</a:tableStyleId>
              </a:tblPr>
              <a:tblGrid>
                <a:gridCol w="2933344">
                  <a:extLst>
                    <a:ext uri="{9D8B030D-6E8A-4147-A177-3AD203B41FA5}">
                      <a16:colId xmlns:a16="http://schemas.microsoft.com/office/drawing/2014/main" val="744176629"/>
                    </a:ext>
                  </a:extLst>
                </a:gridCol>
                <a:gridCol w="4057447">
                  <a:extLst>
                    <a:ext uri="{9D8B030D-6E8A-4147-A177-3AD203B41FA5}">
                      <a16:colId xmlns:a16="http://schemas.microsoft.com/office/drawing/2014/main" val="1325123518"/>
                    </a:ext>
                  </a:extLst>
                </a:gridCol>
                <a:gridCol w="3677209">
                  <a:extLst>
                    <a:ext uri="{9D8B030D-6E8A-4147-A177-3AD203B41FA5}">
                      <a16:colId xmlns:a16="http://schemas.microsoft.com/office/drawing/2014/main" val="1966962661"/>
                    </a:ext>
                  </a:extLst>
                </a:gridCol>
              </a:tblGrid>
              <a:tr h="955040">
                <a:tc>
                  <a:txBody>
                    <a:bodyPr/>
                    <a:lstStyle/>
                    <a:p>
                      <a:pPr marL="0" marR="0" algn="ctr">
                        <a:spcBef>
                          <a:spcPts val="0"/>
                        </a:spcBef>
                        <a:spcAft>
                          <a:spcPts val="0"/>
                        </a:spcAft>
                      </a:pPr>
                      <a:r>
                        <a:rPr lang="en-US" sz="1500" dirty="0">
                          <a:effectLst/>
                        </a:rPr>
                        <a:t>SUBTASKS</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TITLE</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a:effectLst/>
                        </a:rPr>
                        <a:t>TIMELINE</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2604991880"/>
                  </a:ext>
                </a:extLst>
              </a:tr>
              <a:tr h="955040">
                <a:tc>
                  <a:txBody>
                    <a:bodyPr/>
                    <a:lstStyle/>
                    <a:p>
                      <a:pPr marL="0" marR="0" algn="ctr">
                        <a:spcBef>
                          <a:spcPts val="0"/>
                        </a:spcBef>
                        <a:spcAft>
                          <a:spcPts val="0"/>
                        </a:spcAft>
                      </a:pPr>
                      <a:r>
                        <a:rPr lang="en-US" sz="1500">
                          <a:effectLst/>
                        </a:rPr>
                        <a:t>Subtask A</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Language Detection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25</a:t>
                      </a:r>
                      <a:r>
                        <a:rPr lang="en-US" sz="1500" baseline="30000" dirty="0">
                          <a:effectLst/>
                        </a:rPr>
                        <a:t>th</a:t>
                      </a:r>
                      <a:r>
                        <a:rPr lang="en-US" sz="1500" dirty="0">
                          <a:effectLst/>
                        </a:rPr>
                        <a:t> September11</a:t>
                      </a:r>
                      <a:r>
                        <a:rPr lang="en-US" sz="1500" baseline="30000" dirty="0">
                          <a:effectLst/>
                        </a:rPr>
                        <a:t>th</a:t>
                      </a:r>
                      <a:r>
                        <a:rPr lang="en-US" sz="1500" dirty="0">
                          <a:effectLst/>
                        </a:rPr>
                        <a:t> October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2256921589"/>
                  </a:ext>
                </a:extLst>
              </a:tr>
              <a:tr h="955040">
                <a:tc>
                  <a:txBody>
                    <a:bodyPr/>
                    <a:lstStyle/>
                    <a:p>
                      <a:pPr marL="0" marR="0" algn="ctr">
                        <a:spcBef>
                          <a:spcPts val="0"/>
                        </a:spcBef>
                        <a:spcAft>
                          <a:spcPts val="0"/>
                        </a:spcAft>
                      </a:pPr>
                      <a:r>
                        <a:rPr lang="en-US" sz="1500">
                          <a:effectLst/>
                        </a:rPr>
                        <a:t>Subtask B</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Hate Speech Detection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12</a:t>
                      </a:r>
                      <a:r>
                        <a:rPr lang="en-US" sz="1500" baseline="30000" dirty="0">
                          <a:effectLst/>
                        </a:rPr>
                        <a:t>th</a:t>
                      </a:r>
                      <a:r>
                        <a:rPr lang="en-US" sz="1500" dirty="0">
                          <a:effectLst/>
                        </a:rPr>
                        <a:t> October25</a:t>
                      </a:r>
                      <a:r>
                        <a:rPr lang="en-US" sz="1500" baseline="30000" dirty="0">
                          <a:effectLst/>
                        </a:rPr>
                        <a:t>th</a:t>
                      </a:r>
                      <a:r>
                        <a:rPr lang="en-US" sz="1500" dirty="0">
                          <a:effectLst/>
                        </a:rPr>
                        <a:t> October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4122028220"/>
                  </a:ext>
                </a:extLst>
              </a:tr>
              <a:tr h="955040">
                <a:tc>
                  <a:txBody>
                    <a:bodyPr/>
                    <a:lstStyle/>
                    <a:p>
                      <a:pPr marL="0" marR="0" algn="ctr">
                        <a:spcBef>
                          <a:spcPts val="0"/>
                        </a:spcBef>
                        <a:spcAft>
                          <a:spcPts val="0"/>
                        </a:spcAft>
                      </a:pPr>
                      <a:r>
                        <a:rPr lang="en-US" sz="1500">
                          <a:effectLst/>
                        </a:rPr>
                        <a:t>Subtask C</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Target Identification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10</a:t>
                      </a:r>
                      <a:r>
                        <a:rPr lang="en-US" sz="1500" baseline="30000" dirty="0">
                          <a:effectLst/>
                        </a:rPr>
                        <a:t>th</a:t>
                      </a:r>
                      <a:r>
                        <a:rPr lang="en-US" sz="1500" dirty="0">
                          <a:effectLst/>
                        </a:rPr>
                        <a:t> November18</a:t>
                      </a:r>
                      <a:r>
                        <a:rPr lang="en-US" sz="1500" baseline="30000" dirty="0">
                          <a:effectLst/>
                        </a:rPr>
                        <a:t>th</a:t>
                      </a:r>
                      <a:r>
                        <a:rPr lang="en-US" sz="1500" dirty="0">
                          <a:effectLst/>
                        </a:rPr>
                        <a:t> November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702127911"/>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FastText is computationally efficient in processing, allowing for rapid language detection, especially for large datasets.</a:t>
            </a:r>
          </a:p>
          <a:p>
            <a:pPr marL="457200" indent="-457200" algn="jus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Model robust to noise and errors in the text, making it suitable for real-world applications.</a:t>
            </a:r>
          </a:p>
          <a:p>
            <a:pPr marL="457200" indent="-457200" algn="jus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Handling of Out of Vocabulary Words.</a:t>
            </a:r>
          </a:p>
          <a:p>
            <a:pPr marL="457200" indent="-457200" algn="jus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Effective handling of codeswitching, where multiple languages are used within the same text</a:t>
            </a: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Accurate identification of individuals and groups targeted by hate speech.</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Successful classification of hate speech targets across multiple languages.</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Automated alerts generated for hate speech targeting specific groups.</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Scalable identification of hate speech targets across multiple languages and large platforms.</a:t>
            </a:r>
          </a:p>
          <a:p>
            <a:pPr marL="0" indent="0">
              <a:buNone/>
            </a:pPr>
            <a:endParaRPr lang="en-GB" sz="1800"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The trouble of recognizing writings has expanded due to the broad utilize of social media, particularly in phonetically differing countries like India. Since of etymological and social assortment, managing with despise discourse in dialects that utilize the Devanagari script—such as Hindi, Marathi, and others—presents extraordinary troubles. Progressed common dialect preparing strategies such as FastText can move forward the location of despise discourse and the individuals who spread it. Our approach decided objectives with the assistance of our technique, targets—individuals or groups—that abhor discourse is pointed towards were successfully distinguished. </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lgn="just">
              <a:buNone/>
            </a:pPr>
            <a:r>
              <a:rPr lang="en-GB" sz="1600" dirty="0">
                <a:latin typeface="Times New Roman" panose="02020603050405020304" pitchFamily="18" charset="0"/>
                <a:cs typeface="Times New Roman" panose="02020603050405020304" pitchFamily="18" charset="0"/>
              </a:rPr>
              <a:t>[1] </a:t>
            </a:r>
            <a:r>
              <a:rPr lang="en-IN" sz="1600" dirty="0" err="1"/>
              <a:t>Indhuja</a:t>
            </a:r>
            <a:r>
              <a:rPr lang="en-IN" sz="1600" dirty="0"/>
              <a:t>, K., </a:t>
            </a:r>
            <a:r>
              <a:rPr lang="en-IN" sz="1600" dirty="0" err="1"/>
              <a:t>Indu</a:t>
            </a:r>
            <a:r>
              <a:rPr lang="en-IN" sz="1600" dirty="0"/>
              <a:t>, M., </a:t>
            </a:r>
            <a:r>
              <a:rPr lang="en-IN" sz="1600" dirty="0" err="1"/>
              <a:t>Sreejith</a:t>
            </a:r>
            <a:r>
              <a:rPr lang="en-IN" sz="1600" dirty="0"/>
              <a:t>, C., </a:t>
            </a:r>
            <a:r>
              <a:rPr lang="en-IN" sz="1600" dirty="0" err="1"/>
              <a:t>Sreekrishnapuram</a:t>
            </a:r>
            <a:r>
              <a:rPr lang="en-IN" sz="1600" dirty="0"/>
              <a:t>, P., &amp; Raj, P. R. (2014). Text based language identification system for </a:t>
            </a:r>
            <a:r>
              <a:rPr lang="en-IN" sz="1600" dirty="0" err="1"/>
              <a:t>indian</a:t>
            </a:r>
            <a:r>
              <a:rPr lang="en-IN" sz="1600" dirty="0"/>
              <a:t> languages following </a:t>
            </a:r>
            <a:r>
              <a:rPr lang="en-IN" sz="1600" dirty="0" err="1"/>
              <a:t>devanagiri</a:t>
            </a:r>
            <a:r>
              <a:rPr lang="en-IN" sz="1600" dirty="0"/>
              <a:t> script. </a:t>
            </a:r>
            <a:r>
              <a:rPr lang="en-IN" sz="1600" i="1" dirty="0"/>
              <a:t>International Journal of Engineering</a:t>
            </a:r>
            <a:r>
              <a:rPr lang="en-IN" sz="1600" dirty="0"/>
              <a:t>, </a:t>
            </a:r>
            <a:r>
              <a:rPr lang="en-IN" sz="1600" i="1" dirty="0"/>
              <a:t>3</a:t>
            </a:r>
            <a:r>
              <a:rPr lang="en-IN" sz="1600" dirty="0"/>
              <a:t>(4)</a:t>
            </a:r>
          </a:p>
          <a:p>
            <a:pPr marL="0" indent="0" algn="just">
              <a:buNone/>
            </a:pPr>
            <a:r>
              <a:rPr lang="en-IN" sz="1600" dirty="0"/>
              <a:t>[2] K.E. </a:t>
            </a:r>
            <a:r>
              <a:rPr lang="en-IN" sz="1600" dirty="0" err="1"/>
              <a:t>Abdelfatah</a:t>
            </a:r>
            <a:r>
              <a:rPr lang="en-IN" sz="1600" dirty="0"/>
              <a:t>, G. </a:t>
            </a:r>
            <a:r>
              <a:rPr lang="en-IN" sz="1600" dirty="0" err="1"/>
              <a:t>Terejanu</a:t>
            </a:r>
            <a:r>
              <a:rPr lang="en-IN" sz="1600" dirty="0"/>
              <a:t>, A.A. </a:t>
            </a:r>
            <a:r>
              <a:rPr lang="en-IN" sz="1600" dirty="0" err="1"/>
              <a:t>Alhelbawy</a:t>
            </a:r>
            <a:r>
              <a:rPr lang="en-IN" sz="1600" dirty="0"/>
              <a:t>. Unsupervised detection of violent content in Arabic social media. </a:t>
            </a:r>
            <a:r>
              <a:rPr lang="en-IN" sz="1600" dirty="0" err="1"/>
              <a:t>Comput</a:t>
            </a:r>
            <a:r>
              <a:rPr lang="en-IN" sz="1600" dirty="0"/>
              <a:t>. Sci. Inf. Technol. (CS IT) (2017), pp. 1-7</a:t>
            </a:r>
          </a:p>
          <a:p>
            <a:pPr marL="0" indent="0" algn="just">
              <a:buNone/>
            </a:pPr>
            <a:r>
              <a:rPr lang="en-IN" sz="1600" dirty="0"/>
              <a:t>[3] </a:t>
            </a:r>
            <a:r>
              <a:rPr lang="en-US" sz="1600" dirty="0" err="1"/>
              <a:t>Abozinadah</a:t>
            </a:r>
            <a:r>
              <a:rPr lang="en-US" sz="1600" dirty="0"/>
              <a:t>, E.A., Jones Jr, J.H., 2017. A statistical learning approach to detect abusive twitter accounts, in: Proceedings of the International Conference on Compute and Data Analysis, pp. 6–13.</a:t>
            </a:r>
          </a:p>
          <a:p>
            <a:pPr marL="0" indent="0" algn="just">
              <a:buNone/>
            </a:pPr>
            <a:r>
              <a:rPr lang="en-US" sz="1600" dirty="0"/>
              <a:t>[4] </a:t>
            </a:r>
            <a:r>
              <a:rPr lang="en-US" sz="1600" dirty="0" err="1"/>
              <a:t>Thapa</a:t>
            </a:r>
            <a:r>
              <a:rPr lang="en-US" sz="1600" dirty="0"/>
              <a:t>, S., Jafri, F. A., </a:t>
            </a:r>
            <a:r>
              <a:rPr lang="en-US" sz="1600" dirty="0" err="1"/>
              <a:t>Rauniyar</a:t>
            </a:r>
            <a:r>
              <a:rPr lang="en-US" sz="1600" dirty="0"/>
              <a:t>, K., </a:t>
            </a:r>
            <a:r>
              <a:rPr lang="en-US" sz="1600" dirty="0" err="1"/>
              <a:t>Nasim</a:t>
            </a:r>
            <a:r>
              <a:rPr lang="en-US" sz="1600" dirty="0"/>
              <a:t>, M., &amp; </a:t>
            </a:r>
            <a:r>
              <a:rPr lang="en-US" sz="1600" dirty="0" err="1"/>
              <a:t>Naseem</a:t>
            </a:r>
            <a:r>
              <a:rPr lang="en-US" sz="1600" dirty="0"/>
              <a:t>, U. (2024, May). </a:t>
            </a:r>
            <a:r>
              <a:rPr lang="en-US" sz="1600" dirty="0" err="1"/>
              <a:t>RUHate</a:t>
            </a:r>
            <a:r>
              <a:rPr lang="en-US" sz="1600" dirty="0"/>
              <a:t>-MM: Identification of Hate Speech and Targets using Multimodal Data from Russia-Ukraine Crisis. In Companion Proceedings of the ACM on Web Conference 2024 (pp. 1854-1863).</a:t>
            </a:r>
          </a:p>
          <a:p>
            <a:pPr marL="0" indent="0" algn="just">
              <a:buNone/>
            </a:pPr>
            <a:r>
              <a:rPr lang="en-IN" sz="1600" dirty="0"/>
              <a:t>[5] </a:t>
            </a:r>
            <a:r>
              <a:rPr lang="en-IN" sz="1600" dirty="0" err="1"/>
              <a:t>Chiril</a:t>
            </a:r>
            <a:r>
              <a:rPr lang="en-IN" sz="1600" dirty="0"/>
              <a:t>, P., </a:t>
            </a:r>
            <a:r>
              <a:rPr lang="en-IN" sz="1600" dirty="0" err="1"/>
              <a:t>Pamunkeys</a:t>
            </a:r>
            <a:r>
              <a:rPr lang="en-IN" sz="1600" dirty="0"/>
              <a:t>, E. W., </a:t>
            </a:r>
            <a:r>
              <a:rPr lang="en-IN" sz="1600" dirty="0" err="1"/>
              <a:t>Benamara</a:t>
            </a:r>
            <a:r>
              <a:rPr lang="en-IN" sz="1600" dirty="0"/>
              <a:t>, F., </a:t>
            </a:r>
            <a:r>
              <a:rPr lang="en-IN" sz="1600" dirty="0" err="1"/>
              <a:t>Moriceau</a:t>
            </a:r>
            <a:r>
              <a:rPr lang="en-IN" sz="1600" dirty="0"/>
              <a:t>, V., &amp; Patti, V. (2022). Emotionally informed hate speech detection: a multi-target perspective. Cognitive Computation, 1-31.</a:t>
            </a:r>
          </a:p>
          <a:p>
            <a:pPr marL="0" indent="0" algn="just">
              <a:buNone/>
            </a:pPr>
            <a:endParaRPr lang="en-IN" sz="1600" dirty="0"/>
          </a:p>
          <a:p>
            <a:pPr marL="0" indent="0" algn="just">
              <a:buNone/>
            </a:pPr>
            <a:r>
              <a:rPr lang="en-GB"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1500" dirty="0"/>
              <a:t>NLP enables machines to understand, process, and generate human languages.</a:t>
            </a:r>
          </a:p>
          <a:p>
            <a:r>
              <a:rPr lang="en-US" sz="1500" dirty="0" err="1"/>
              <a:t>FastText</a:t>
            </a:r>
            <a:r>
              <a:rPr lang="en-US" sz="1500" dirty="0"/>
              <a:t>, developed by Facebook AI Research, excels in multilingual text categorization using sub-word level character n-grams.</a:t>
            </a:r>
          </a:p>
          <a:p>
            <a:r>
              <a:rPr lang="en-US" sz="1500" dirty="0"/>
              <a:t> </a:t>
            </a:r>
            <a:r>
              <a:rPr lang="en-US" sz="1500" dirty="0" err="1"/>
              <a:t>FastText</a:t>
            </a:r>
            <a:r>
              <a:rPr lang="en-US" sz="1500" dirty="0"/>
              <a:t> handles out of vocabulary words and complex languages, making it effective for tasks like sentiment analysis and language identification.</a:t>
            </a:r>
          </a:p>
          <a:p>
            <a:r>
              <a:rPr lang="en-US" sz="1500" dirty="0"/>
              <a:t> It supports both supervised and unsupervised learning for various text-based tasks.</a:t>
            </a:r>
          </a:p>
          <a:p>
            <a:r>
              <a:rPr lang="en-US" sz="1500" dirty="0"/>
              <a:t> </a:t>
            </a:r>
            <a:r>
              <a:rPr lang="en-US" sz="1500" dirty="0" err="1"/>
              <a:t>FastText</a:t>
            </a:r>
            <a:r>
              <a:rPr lang="en-US" sz="1500" dirty="0"/>
              <a:t> is highly useful in multilingual contexts for accurate language processing.</a:t>
            </a:r>
          </a:p>
          <a:p>
            <a:r>
              <a:rPr lang="en-US" sz="1500" dirty="0"/>
              <a:t>Generative AI uses deep learning to create original content from patterns in large datasets, with models like GPT and DALL·E.</a:t>
            </a:r>
          </a:p>
          <a:p>
            <a:r>
              <a:rPr lang="en-US" sz="1500" dirty="0"/>
              <a:t> It is applied in areas like content creation, design, and research but raises ethical concerns around copyright and misinformation.</a:t>
            </a:r>
          </a:p>
          <a:p>
            <a:r>
              <a:rPr lang="en-US" sz="1500" dirty="0"/>
              <a:t> Task 1: Language Identification in Devanagari script identifies languages like Nepali, Marathi, Sanskrit, Hindi.</a:t>
            </a:r>
          </a:p>
          <a:p>
            <a:r>
              <a:rPr lang="en-US" sz="1500" dirty="0"/>
              <a:t> Task 2: Hate Speech Detection detects harmful content in underrepresented languages such as Marathi and Nepali.</a:t>
            </a:r>
          </a:p>
          <a:p>
            <a:r>
              <a:rPr lang="en-US" sz="1500" dirty="0"/>
              <a:t> Task 3: Target Identification for Hate Speech identifies specific targets like individuals, organizations, or communities, enhancing content moderation and digital safety.</a:t>
            </a:r>
          </a:p>
          <a:p>
            <a:endParaRPr lang="en-US" sz="1500" dirty="0"/>
          </a:p>
          <a:p>
            <a:endParaRPr lang="en-US" sz="15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77656"/>
            <a:ext cx="10668000" cy="487362"/>
          </a:xfrm>
        </p:spPr>
        <p:txBody>
          <a:bodyPr/>
          <a:lstStyle/>
          <a:p>
            <a:r>
              <a:rPr lang="en-GB" sz="2400" dirty="0"/>
              <a:t>Literature</a:t>
            </a:r>
            <a:r>
              <a:rPr lang="en-GB" sz="2000" dirty="0"/>
              <a:t> </a:t>
            </a:r>
            <a:r>
              <a:rPr lang="en-GB" sz="2400" dirty="0"/>
              <a:t>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7747658"/>
              </p:ext>
            </p:extLst>
          </p:nvPr>
        </p:nvGraphicFramePr>
        <p:xfrm>
          <a:off x="651164" y="665018"/>
          <a:ext cx="11166764" cy="5749757"/>
        </p:xfrm>
        <a:graphic>
          <a:graphicData uri="http://schemas.openxmlformats.org/drawingml/2006/table">
            <a:tbl>
              <a:tblPr firstRow="1" bandRow="1">
                <a:tableStyleId>{5C22544A-7EE6-4342-B048-85BDC9FD1C3A}</a:tableStyleId>
              </a:tblPr>
              <a:tblGrid>
                <a:gridCol w="2791691">
                  <a:extLst>
                    <a:ext uri="{9D8B030D-6E8A-4147-A177-3AD203B41FA5}">
                      <a16:colId xmlns:a16="http://schemas.microsoft.com/office/drawing/2014/main" val="3581625369"/>
                    </a:ext>
                  </a:extLst>
                </a:gridCol>
                <a:gridCol w="2791690">
                  <a:extLst>
                    <a:ext uri="{9D8B030D-6E8A-4147-A177-3AD203B41FA5}">
                      <a16:colId xmlns:a16="http://schemas.microsoft.com/office/drawing/2014/main" val="3248251029"/>
                    </a:ext>
                  </a:extLst>
                </a:gridCol>
                <a:gridCol w="2791692">
                  <a:extLst>
                    <a:ext uri="{9D8B030D-6E8A-4147-A177-3AD203B41FA5}">
                      <a16:colId xmlns:a16="http://schemas.microsoft.com/office/drawing/2014/main" val="4114669601"/>
                    </a:ext>
                  </a:extLst>
                </a:gridCol>
                <a:gridCol w="2791691">
                  <a:extLst>
                    <a:ext uri="{9D8B030D-6E8A-4147-A177-3AD203B41FA5}">
                      <a16:colId xmlns:a16="http://schemas.microsoft.com/office/drawing/2014/main" val="525668098"/>
                    </a:ext>
                  </a:extLst>
                </a:gridCol>
              </a:tblGrid>
              <a:tr h="522437">
                <a:tc>
                  <a:txBody>
                    <a:bodyPr/>
                    <a:lstStyle/>
                    <a:p>
                      <a:r>
                        <a:rPr lang="en-IN" sz="1300" dirty="0">
                          <a:latin typeface="Verdana" panose="020B0604030504040204" pitchFamily="34" charset="0"/>
                          <a:ea typeface="Verdana" panose="020B0604030504040204" pitchFamily="34" charset="0"/>
                        </a:rPr>
                        <a:t>Authors</a:t>
                      </a:r>
                    </a:p>
                  </a:txBody>
                  <a:tcPr/>
                </a:tc>
                <a:tc>
                  <a:txBody>
                    <a:bodyPr/>
                    <a:lstStyle/>
                    <a:p>
                      <a:r>
                        <a:rPr lang="en-IN" sz="1300" dirty="0">
                          <a:latin typeface="Verdana" panose="020B0604030504040204" pitchFamily="34" charset="0"/>
                          <a:ea typeface="Verdana" panose="020B0604030504040204" pitchFamily="34" charset="0"/>
                        </a:rPr>
                        <a:t>Title of the paper</a:t>
                      </a:r>
                    </a:p>
                  </a:txBody>
                  <a:tcPr/>
                </a:tc>
                <a:tc>
                  <a:txBody>
                    <a:bodyPr/>
                    <a:lstStyle/>
                    <a:p>
                      <a:r>
                        <a:rPr lang="en-IN" sz="1300" dirty="0">
                          <a:latin typeface="Verdana" panose="020B0604030504040204" pitchFamily="34" charset="0"/>
                          <a:ea typeface="Verdana" panose="020B0604030504040204" pitchFamily="34" charset="0"/>
                        </a:rPr>
                        <a:t>Where it</a:t>
                      </a:r>
                      <a:r>
                        <a:rPr lang="en-IN" sz="1300" baseline="0" dirty="0">
                          <a:latin typeface="Verdana" panose="020B0604030504040204" pitchFamily="34" charset="0"/>
                          <a:ea typeface="Verdana" panose="020B0604030504040204" pitchFamily="34" charset="0"/>
                        </a:rPr>
                        <a:t> was </a:t>
                      </a:r>
                      <a:r>
                        <a:rPr lang="en-IN" sz="1300" dirty="0">
                          <a:latin typeface="Verdana" panose="020B0604030504040204" pitchFamily="34" charset="0"/>
                          <a:ea typeface="Verdana" panose="020B0604030504040204" pitchFamily="34" charset="0"/>
                        </a:rPr>
                        <a:t>Published</a:t>
                      </a:r>
                    </a:p>
                  </a:txBody>
                  <a:tcPr/>
                </a:tc>
                <a:tc>
                  <a:txBody>
                    <a:bodyPr/>
                    <a:lstStyle/>
                    <a:p>
                      <a:r>
                        <a:rPr lang="en-IN" sz="1300" dirty="0">
                          <a:latin typeface="Verdana" panose="020B0604030504040204" pitchFamily="34" charset="0"/>
                          <a:ea typeface="Verdana" panose="020B0604030504040204" pitchFamily="34" charset="0"/>
                        </a:rPr>
                        <a:t>Understanding</a:t>
                      </a:r>
                      <a:r>
                        <a:rPr lang="en-IN" sz="1300" baseline="0" dirty="0">
                          <a:latin typeface="Verdana" panose="020B0604030504040204" pitchFamily="34" charset="0"/>
                          <a:ea typeface="Verdana" panose="020B0604030504040204" pitchFamily="34" charset="0"/>
                        </a:rPr>
                        <a:t> of the paper</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27170259"/>
                  </a:ext>
                </a:extLst>
              </a:tr>
              <a:tr h="1392049">
                <a:tc>
                  <a:txBody>
                    <a:bodyPr/>
                    <a:lstStyle/>
                    <a:p>
                      <a:r>
                        <a:rPr lang="en-IN" sz="1300" dirty="0">
                          <a:latin typeface="Verada"/>
                        </a:rPr>
                        <a:t>[</a:t>
                      </a:r>
                      <a:r>
                        <a:rPr lang="en-IN" sz="1300" dirty="0">
                          <a:latin typeface="Verdana" panose="020B0604030504040204" pitchFamily="34" charset="0"/>
                          <a:ea typeface="Verdana" panose="020B0604030504040204" pitchFamily="34" charset="0"/>
                        </a:rPr>
                        <a:t>1] </a:t>
                      </a:r>
                      <a:r>
                        <a:rPr lang="en-IN" sz="1300" dirty="0" err="1">
                          <a:latin typeface="Verdana" panose="020B0604030504040204" pitchFamily="34" charset="0"/>
                          <a:ea typeface="Verdana" panose="020B0604030504040204" pitchFamily="34" charset="0"/>
                        </a:rPr>
                        <a:t>Indhuja</a:t>
                      </a:r>
                      <a:r>
                        <a:rPr lang="en-IN" sz="1300" dirty="0">
                          <a:latin typeface="Verdana" panose="020B0604030504040204" pitchFamily="34" charset="0"/>
                          <a:ea typeface="Verdana" panose="020B0604030504040204" pitchFamily="34" charset="0"/>
                        </a:rPr>
                        <a:t> K, </a:t>
                      </a:r>
                      <a:r>
                        <a:rPr lang="en-IN" sz="1300" dirty="0" err="1">
                          <a:latin typeface="Verdana" panose="020B0604030504040204" pitchFamily="34" charset="0"/>
                          <a:ea typeface="Verdana" panose="020B0604030504040204" pitchFamily="34" charset="0"/>
                        </a:rPr>
                        <a:t>Indu</a:t>
                      </a:r>
                      <a:r>
                        <a:rPr lang="en-IN" sz="1300" dirty="0">
                          <a:latin typeface="Verdana" panose="020B0604030504040204" pitchFamily="34" charset="0"/>
                          <a:ea typeface="Verdana" panose="020B0604030504040204" pitchFamily="34" charset="0"/>
                        </a:rPr>
                        <a:t> M, and </a:t>
                      </a:r>
                      <a:r>
                        <a:rPr lang="en-IN" sz="1300" dirty="0" err="1">
                          <a:latin typeface="Verdana" panose="020B0604030504040204" pitchFamily="34" charset="0"/>
                          <a:ea typeface="Verdana" panose="020B0604030504040204" pitchFamily="34" charset="0"/>
                        </a:rPr>
                        <a:t>Sreejith</a:t>
                      </a:r>
                      <a:r>
                        <a:rPr lang="en-IN" sz="1300" dirty="0">
                          <a:latin typeface="Verdana" panose="020B0604030504040204" pitchFamily="34" charset="0"/>
                          <a:ea typeface="Verdana" panose="020B0604030504040204" pitchFamily="34" charset="0"/>
                        </a:rPr>
                        <a:t> C</a:t>
                      </a:r>
                    </a:p>
                  </a:txBody>
                  <a:tcPr/>
                </a:tc>
                <a:tc>
                  <a:txBody>
                    <a:bodyPr/>
                    <a:lstStyle/>
                    <a:p>
                      <a:r>
                        <a:rPr lang="en-US" sz="1300" dirty="0">
                          <a:latin typeface="Verdana" panose="020B0604030504040204" pitchFamily="34" charset="0"/>
                          <a:ea typeface="Verdana" panose="020B0604030504040204" pitchFamily="34" charset="0"/>
                        </a:rPr>
                        <a:t>Text Based Language Identification System for Indian Languages Following Devanagari Script</a:t>
                      </a:r>
                      <a:endParaRPr lang="en-IN" sz="1300" dirty="0">
                        <a:latin typeface="Verdana" panose="020B0604030504040204" pitchFamily="34" charset="0"/>
                        <a:ea typeface="Verdana" panose="020B0604030504040204" pitchFamily="34" charset="0"/>
                      </a:endParaRPr>
                    </a:p>
                  </a:txBody>
                  <a:tcPr/>
                </a:tc>
                <a:tc>
                  <a:txBody>
                    <a:bodyPr/>
                    <a:lstStyle/>
                    <a:p>
                      <a:pPr marL="0" indent="0" algn="just">
                        <a:buNone/>
                      </a:pPr>
                      <a:r>
                        <a:rPr lang="en-IN" sz="1300" dirty="0">
                          <a:latin typeface="Verdana" panose="020B0604030504040204" pitchFamily="34" charset="0"/>
                          <a:ea typeface="Verdana" panose="020B0604030504040204" pitchFamily="34" charset="0"/>
                        </a:rPr>
                        <a:t>International</a:t>
                      </a:r>
                      <a:r>
                        <a:rPr lang="en-IN" sz="1300" baseline="0" dirty="0">
                          <a:latin typeface="Verdana" panose="020B0604030504040204" pitchFamily="34" charset="0"/>
                          <a:ea typeface="Verdana" panose="020B0604030504040204" pitchFamily="34" charset="0"/>
                        </a:rPr>
                        <a:t> </a:t>
                      </a:r>
                      <a:r>
                        <a:rPr lang="en-IN" sz="1300" dirty="0">
                          <a:latin typeface="Verdana" panose="020B0604030504040204" pitchFamily="34" charset="0"/>
                          <a:ea typeface="Verdana" panose="020B0604030504040204" pitchFamily="34" charset="0"/>
                        </a:rPr>
                        <a:t>Journal of Engineering Research &amp; Technology, 3(4)</a:t>
                      </a:r>
                    </a:p>
                  </a:txBody>
                  <a:tcPr/>
                </a:tc>
                <a:tc>
                  <a:txBody>
                    <a:bodyPr/>
                    <a:lstStyle/>
                    <a:p>
                      <a:r>
                        <a:rPr lang="en-IN" sz="1300" dirty="0">
                          <a:latin typeface="Verdana" panose="020B0604030504040204" pitchFamily="34" charset="0"/>
                          <a:ea typeface="Verdana" panose="020B0604030504040204" pitchFamily="34" charset="0"/>
                        </a:rPr>
                        <a:t>Proposed an n-gram-based system for identifying Devanagari languages such as Hindi, Sanskrit, Marathi, Bhojpuri, and Nepali. The system extracts text features to classify languages.</a:t>
                      </a:r>
                    </a:p>
                  </a:txBody>
                  <a:tcPr/>
                </a:tc>
                <a:extLst>
                  <a:ext uri="{0D108BD9-81ED-4DB2-BD59-A6C34878D82A}">
                    <a16:rowId xmlns:a16="http://schemas.microsoft.com/office/drawing/2014/main" val="2818757890"/>
                  </a:ext>
                </a:extLst>
              </a:tr>
              <a:tr h="1765175">
                <a:tc>
                  <a:txBody>
                    <a:bodyPr/>
                    <a:lstStyle/>
                    <a:p>
                      <a:r>
                        <a:rPr lang="en-IN" sz="1300" dirty="0">
                          <a:latin typeface="Verdana" panose="020B0604030504040204" pitchFamily="34" charset="0"/>
                          <a:ea typeface="Verdana" panose="020B0604030504040204" pitchFamily="34" charset="0"/>
                        </a:rPr>
                        <a:t>[2] K.E. </a:t>
                      </a:r>
                      <a:r>
                        <a:rPr lang="en-IN" sz="1300" dirty="0" err="1">
                          <a:latin typeface="Verdana" panose="020B0604030504040204" pitchFamily="34" charset="0"/>
                          <a:ea typeface="Verdana" panose="020B0604030504040204" pitchFamily="34" charset="0"/>
                        </a:rPr>
                        <a:t>Abdelfatah</a:t>
                      </a:r>
                      <a:r>
                        <a:rPr lang="en-IN" sz="1300" dirty="0">
                          <a:latin typeface="Verdana" panose="020B0604030504040204" pitchFamily="34" charset="0"/>
                          <a:ea typeface="Verdana" panose="020B0604030504040204" pitchFamily="34" charset="0"/>
                        </a:rPr>
                        <a:t>, G. </a:t>
                      </a:r>
                      <a:r>
                        <a:rPr lang="en-IN" sz="1300" dirty="0" err="1">
                          <a:latin typeface="Verdana" panose="020B0604030504040204" pitchFamily="34" charset="0"/>
                          <a:ea typeface="Verdana" panose="020B0604030504040204" pitchFamily="34" charset="0"/>
                        </a:rPr>
                        <a:t>Terejanu</a:t>
                      </a:r>
                      <a:r>
                        <a:rPr lang="en-IN" sz="1300" dirty="0">
                          <a:latin typeface="Verdana" panose="020B0604030504040204" pitchFamily="34" charset="0"/>
                          <a:ea typeface="Verdana" panose="020B0604030504040204" pitchFamily="34" charset="0"/>
                        </a:rPr>
                        <a:t>, A.A. </a:t>
                      </a:r>
                      <a:r>
                        <a:rPr lang="en-IN" sz="1300" dirty="0" err="1">
                          <a:latin typeface="Verdana" panose="020B0604030504040204" pitchFamily="34" charset="0"/>
                          <a:ea typeface="Verdana" panose="020B0604030504040204" pitchFamily="34" charset="0"/>
                        </a:rPr>
                        <a:t>Alhelbawy</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Unsupervised detection of violent content in Arabic social media</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Computer Science and Information Technology (CS IT), pp. 1-7</a:t>
                      </a:r>
                    </a:p>
                    <a:p>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This paper discusses the rapid spread of hate speech on social media, focusing on how user anonymity and algorithmic amplification enable the distribution of violent and harmful content, leading to societal polarization and violence.</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677136976"/>
                  </a:ext>
                </a:extLst>
              </a:tr>
              <a:tr h="1765175">
                <a:tc>
                  <a:txBody>
                    <a:bodyPr/>
                    <a:lstStyle/>
                    <a:p>
                      <a:r>
                        <a:rPr lang="en-IN" sz="1300" dirty="0">
                          <a:latin typeface="Verdana" panose="020B0604030504040204" pitchFamily="34" charset="0"/>
                          <a:ea typeface="Verdana" panose="020B0604030504040204" pitchFamily="34" charset="0"/>
                        </a:rPr>
                        <a:t>[3] </a:t>
                      </a:r>
                      <a:r>
                        <a:rPr lang="en-IN" sz="1300" dirty="0" err="1">
                          <a:latin typeface="Verdana" panose="020B0604030504040204" pitchFamily="34" charset="0"/>
                          <a:ea typeface="Verdana" panose="020B0604030504040204" pitchFamily="34" charset="0"/>
                        </a:rPr>
                        <a:t>Abozinadah</a:t>
                      </a:r>
                      <a:r>
                        <a:rPr lang="en-IN" sz="1300" dirty="0">
                          <a:latin typeface="Verdana" panose="020B0604030504040204" pitchFamily="34" charset="0"/>
                          <a:ea typeface="Verdana" panose="020B0604030504040204" pitchFamily="34" charset="0"/>
                        </a:rPr>
                        <a:t>, E.A., Jones Jr, J.H.</a:t>
                      </a:r>
                    </a:p>
                  </a:txBody>
                  <a:tcPr/>
                </a:tc>
                <a:tc>
                  <a:txBody>
                    <a:bodyPr/>
                    <a:lstStyle/>
                    <a:p>
                      <a:r>
                        <a:rPr lang="en-US" sz="1300" dirty="0">
                          <a:latin typeface="Verdana" panose="020B0604030504040204" pitchFamily="34" charset="0"/>
                          <a:ea typeface="Verdana" panose="020B0604030504040204" pitchFamily="34" charset="0"/>
                        </a:rPr>
                        <a:t>A Statistical Learning Approach to Detect Abusive Twitter Accounts</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ada"/>
                          <a:ea typeface="Verdana" panose="020B0604030504040204" pitchFamily="34" charset="0"/>
                        </a:rPr>
                        <a:t>Proceedings of the International Conference on Compute and Data Analysis.</a:t>
                      </a:r>
                      <a:endParaRPr lang="en-IN" sz="1300" dirty="0">
                        <a:latin typeface="Verada"/>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This study explores the broader implications of hate speech on social dynamics, emphasizing its role in perpetuating stereotypes and affecting marginalized communities, with a focus on social tensions and cultural identity.</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1692088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D2F-B622-EB6F-D4B6-918667779C43}"/>
              </a:ext>
            </a:extLst>
          </p:cNvPr>
          <p:cNvSpPr>
            <a:spLocks noGrp="1"/>
          </p:cNvSpPr>
          <p:nvPr>
            <p:ph type="title"/>
          </p:nvPr>
        </p:nvSpPr>
        <p:spPr>
          <a:xfrm>
            <a:off x="812800" y="331727"/>
            <a:ext cx="10668000" cy="487362"/>
          </a:xfrm>
        </p:spPr>
        <p:txBody>
          <a:bodyPr/>
          <a:lstStyle/>
          <a:p>
            <a:r>
              <a:rPr lang="en-GB" dirty="0"/>
              <a:t>Literature Review</a:t>
            </a:r>
            <a:endParaRPr lang="en-IN" dirty="0"/>
          </a:p>
        </p:txBody>
      </p:sp>
      <p:graphicFrame>
        <p:nvGraphicFramePr>
          <p:cNvPr id="6" name="Content Placeholder 5">
            <a:extLst>
              <a:ext uri="{FF2B5EF4-FFF2-40B4-BE49-F238E27FC236}">
                <a16:creationId xmlns:a16="http://schemas.microsoft.com/office/drawing/2014/main" id="{9C0174A0-077D-9D04-24B2-C32A5052C4BC}"/>
              </a:ext>
            </a:extLst>
          </p:cNvPr>
          <p:cNvGraphicFramePr>
            <a:graphicFrameLocks noGrp="1"/>
          </p:cNvGraphicFramePr>
          <p:nvPr>
            <p:ph idx="1"/>
            <p:extLst>
              <p:ext uri="{D42A27DB-BD31-4B8C-83A1-F6EECF244321}">
                <p14:modId xmlns:p14="http://schemas.microsoft.com/office/powerpoint/2010/main" val="2324540033"/>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09476982"/>
              </p:ext>
            </p:extLst>
          </p:nvPr>
        </p:nvGraphicFramePr>
        <p:xfrm>
          <a:off x="277090" y="1025236"/>
          <a:ext cx="11665528" cy="4376399"/>
        </p:xfrm>
        <a:graphic>
          <a:graphicData uri="http://schemas.openxmlformats.org/drawingml/2006/table">
            <a:tbl>
              <a:tblPr firstRow="1" bandRow="1">
                <a:tableStyleId>{5C22544A-7EE6-4342-B048-85BDC9FD1C3A}</a:tableStyleId>
              </a:tblPr>
              <a:tblGrid>
                <a:gridCol w="2916382">
                  <a:extLst>
                    <a:ext uri="{9D8B030D-6E8A-4147-A177-3AD203B41FA5}">
                      <a16:colId xmlns:a16="http://schemas.microsoft.com/office/drawing/2014/main" val="314168726"/>
                    </a:ext>
                  </a:extLst>
                </a:gridCol>
                <a:gridCol w="2916382">
                  <a:extLst>
                    <a:ext uri="{9D8B030D-6E8A-4147-A177-3AD203B41FA5}">
                      <a16:colId xmlns:a16="http://schemas.microsoft.com/office/drawing/2014/main" val="539835314"/>
                    </a:ext>
                  </a:extLst>
                </a:gridCol>
                <a:gridCol w="2916382">
                  <a:extLst>
                    <a:ext uri="{9D8B030D-6E8A-4147-A177-3AD203B41FA5}">
                      <a16:colId xmlns:a16="http://schemas.microsoft.com/office/drawing/2014/main" val="4087227262"/>
                    </a:ext>
                  </a:extLst>
                </a:gridCol>
                <a:gridCol w="2916382">
                  <a:extLst>
                    <a:ext uri="{9D8B030D-6E8A-4147-A177-3AD203B41FA5}">
                      <a16:colId xmlns:a16="http://schemas.microsoft.com/office/drawing/2014/main" val="617572391"/>
                    </a:ext>
                  </a:extLst>
                </a:gridCol>
              </a:tblGrid>
              <a:tr h="665019">
                <a:tc>
                  <a:txBody>
                    <a:bodyPr/>
                    <a:lstStyle/>
                    <a:p>
                      <a:r>
                        <a:rPr lang="en-IN" sz="1400" dirty="0">
                          <a:latin typeface="Verdana" panose="020B0604030504040204" pitchFamily="34" charset="0"/>
                          <a:ea typeface="Verdana" panose="020B0604030504040204" pitchFamily="34" charset="0"/>
                        </a:rPr>
                        <a:t>Authors</a:t>
                      </a:r>
                    </a:p>
                  </a:txBody>
                  <a:tcPr/>
                </a:tc>
                <a:tc>
                  <a:txBody>
                    <a:bodyPr/>
                    <a:lstStyle/>
                    <a:p>
                      <a:r>
                        <a:rPr lang="en-IN" sz="1400" dirty="0">
                          <a:latin typeface="Verdana" panose="020B0604030504040204" pitchFamily="34" charset="0"/>
                          <a:ea typeface="Verdana" panose="020B0604030504040204" pitchFamily="34" charset="0"/>
                        </a:rPr>
                        <a:t>Title of the Paper</a:t>
                      </a:r>
                    </a:p>
                  </a:txBody>
                  <a:tcPr/>
                </a:tc>
                <a:tc>
                  <a:txBody>
                    <a:bodyPr/>
                    <a:lstStyle/>
                    <a:p>
                      <a:r>
                        <a:rPr lang="en-IN" sz="1400" dirty="0">
                          <a:latin typeface="Verdana" panose="020B0604030504040204" pitchFamily="34" charset="0"/>
                          <a:ea typeface="Verdana" panose="020B0604030504040204" pitchFamily="34" charset="0"/>
                        </a:rPr>
                        <a:t>Where it was published</a:t>
                      </a:r>
                    </a:p>
                  </a:txBody>
                  <a:tcPr/>
                </a:tc>
                <a:tc>
                  <a:txBody>
                    <a:bodyPr/>
                    <a:lstStyle/>
                    <a:p>
                      <a:r>
                        <a:rPr lang="en-IN" sz="1400" dirty="0">
                          <a:latin typeface="Verdana" panose="020B0604030504040204" pitchFamily="34" charset="0"/>
                          <a:ea typeface="Verdana" panose="020B0604030504040204" pitchFamily="34" charset="0"/>
                        </a:rPr>
                        <a:t>Understanding of the paper</a:t>
                      </a:r>
                    </a:p>
                  </a:txBody>
                  <a:tcPr/>
                </a:tc>
                <a:extLst>
                  <a:ext uri="{0D108BD9-81ED-4DB2-BD59-A6C34878D82A}">
                    <a16:rowId xmlns:a16="http://schemas.microsoft.com/office/drawing/2014/main" val="3143010794"/>
                  </a:ext>
                </a:extLst>
              </a:tr>
              <a:tr h="1759527">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[4]</a:t>
                      </a:r>
                      <a:r>
                        <a:rPr lang="en-US" sz="1300" kern="1200" baseline="0" dirty="0">
                          <a:solidFill>
                            <a:schemeClr val="dk1"/>
                          </a:solidFill>
                          <a:effectLst/>
                          <a:latin typeface="Verdana" panose="020B0604030504040204" pitchFamily="34" charset="0"/>
                          <a:ea typeface="Verdana" panose="020B0604030504040204" pitchFamily="34" charset="0"/>
                          <a:cs typeface="+mn-cs"/>
                        </a:rPr>
                        <a:t> </a:t>
                      </a:r>
                      <a:r>
                        <a:rPr lang="en-IN" sz="1300" dirty="0" err="1">
                          <a:latin typeface="Verdana" panose="020B0604030504040204" pitchFamily="34" charset="0"/>
                          <a:ea typeface="Verdana" panose="020B0604030504040204" pitchFamily="34" charset="0"/>
                        </a:rPr>
                        <a:t>Surendrabikram</a:t>
                      </a:r>
                      <a:r>
                        <a:rPr lang="en-IN" sz="1300" dirty="0">
                          <a:latin typeface="Verdana" panose="020B0604030504040204" pitchFamily="34" charset="0"/>
                          <a:ea typeface="Verdana" panose="020B0604030504040204" pitchFamily="34" charset="0"/>
                        </a:rPr>
                        <a:t> </a:t>
                      </a:r>
                      <a:r>
                        <a:rPr lang="en-IN" sz="1300" dirty="0" err="1">
                          <a:latin typeface="Verdana" panose="020B0604030504040204" pitchFamily="34" charset="0"/>
                          <a:ea typeface="Verdana" panose="020B0604030504040204" pitchFamily="34" charset="0"/>
                        </a:rPr>
                        <a:t>Thapa</a:t>
                      </a:r>
                      <a:r>
                        <a:rPr lang="en-IN" sz="1300" dirty="0">
                          <a:latin typeface="Verdana" panose="020B0604030504040204" pitchFamily="34" charset="0"/>
                          <a:ea typeface="Verdana" panose="020B0604030504040204" pitchFamily="34" charset="0"/>
                        </a:rPr>
                        <a:t> et al.</a:t>
                      </a:r>
                    </a:p>
                  </a:txBody>
                  <a:tcPr/>
                </a:tc>
                <a:tc>
                  <a:txBody>
                    <a:bodyPr/>
                    <a:lstStyle/>
                    <a:p>
                      <a:r>
                        <a:rPr lang="en-US" sz="1300" dirty="0" err="1">
                          <a:latin typeface="Verdana" panose="020B0604030504040204" pitchFamily="34" charset="0"/>
                          <a:ea typeface="Verdana" panose="020B0604030504040204" pitchFamily="34" charset="0"/>
                        </a:rPr>
                        <a:t>RUHate</a:t>
                      </a:r>
                      <a:r>
                        <a:rPr lang="en-US" sz="1300" dirty="0">
                          <a:latin typeface="Verdana" panose="020B0604030504040204" pitchFamily="34" charset="0"/>
                          <a:ea typeface="Verdana" panose="020B0604030504040204" pitchFamily="34" charset="0"/>
                        </a:rPr>
                        <a:t>-MM: Identification of Hate Speech and Targets using Multimodal Data from Russia-Ukraine Crisis</a:t>
                      </a:r>
                      <a:endParaRPr lang="en-IN" sz="1300" dirty="0">
                        <a:latin typeface="Verdana" panose="020B0604030504040204" pitchFamily="34" charset="0"/>
                        <a:ea typeface="Verdana" panose="020B0604030504040204" pitchFamily="34" charset="0"/>
                      </a:endParaRPr>
                    </a:p>
                  </a:txBody>
                  <a:tcPr/>
                </a:tc>
                <a:tc>
                  <a:txBody>
                    <a:bodyPr/>
                    <a:lstStyle/>
                    <a:p>
                      <a:r>
                        <a:rPr lang="en-US" sz="1300" i="1" dirty="0">
                          <a:latin typeface="Verdana" panose="020B0604030504040204" pitchFamily="34" charset="0"/>
                          <a:ea typeface="Verdana" panose="020B0604030504040204" pitchFamily="34" charset="0"/>
                        </a:rPr>
                        <a:t>Companion Proceedings of the ACM on Web Conference 2024</a:t>
                      </a:r>
                      <a:r>
                        <a:rPr lang="en-US" sz="1300" dirty="0">
                          <a:latin typeface="Verdana" panose="020B0604030504040204" pitchFamily="34" charset="0"/>
                          <a:ea typeface="Verdana" panose="020B0604030504040204" pitchFamily="34" charset="0"/>
                        </a:rPr>
                        <a:t> (pp. 1854-1863)</a:t>
                      </a:r>
                      <a:endParaRPr lang="en-IN" sz="1300" dirty="0">
                        <a:latin typeface="Verdana" panose="020B0604030504040204" pitchFamily="34" charset="0"/>
                        <a:ea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Verdana" panose="020B0604030504040204" pitchFamily="34" charset="0"/>
                          <a:ea typeface="Verdana" panose="020B0604030504040204" pitchFamily="34" charset="0"/>
                        </a:rPr>
                        <a:t>Developed the </a:t>
                      </a:r>
                      <a:r>
                        <a:rPr lang="en-US" sz="1300" dirty="0" err="1">
                          <a:latin typeface="Verdana" panose="020B0604030504040204" pitchFamily="34" charset="0"/>
                          <a:ea typeface="Verdana" panose="020B0604030504040204" pitchFamily="34" charset="0"/>
                        </a:rPr>
                        <a:t>RUHate</a:t>
                      </a:r>
                      <a:r>
                        <a:rPr lang="en-US" sz="1300" dirty="0">
                          <a:latin typeface="Verdana" panose="020B0604030504040204" pitchFamily="34" charset="0"/>
                          <a:ea typeface="Verdana" panose="020B0604030504040204" pitchFamily="34" charset="0"/>
                        </a:rPr>
                        <a:t>-MM dataset to enhance hate speech detection during the Russia-Ukraine crisis. Challenges included linking text and images, particularly in memes, and subjectivity in manual annotation for target identification.</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255665374"/>
                  </a:ext>
                </a:extLst>
              </a:tr>
              <a:tr h="1836860">
                <a:tc>
                  <a:txBody>
                    <a:bodyPr/>
                    <a:lstStyle/>
                    <a:p>
                      <a:r>
                        <a:rPr lang="en-IN" sz="1300" dirty="0">
                          <a:latin typeface="Verdana" panose="020B0604030504040204" pitchFamily="34" charset="0"/>
                          <a:ea typeface="Verdana" panose="020B0604030504040204" pitchFamily="34" charset="0"/>
                        </a:rPr>
                        <a:t>[5]</a:t>
                      </a:r>
                      <a:r>
                        <a:rPr lang="en-US" sz="1300" kern="1200" dirty="0">
                          <a:solidFill>
                            <a:schemeClr val="dk1"/>
                          </a:solidFill>
                          <a:effectLst/>
                          <a:latin typeface="Verdana" panose="020B0604030504040204" pitchFamily="34" charset="0"/>
                          <a:ea typeface="Verdana" panose="020B0604030504040204" pitchFamily="34" charset="0"/>
                          <a:cs typeface="+mn-cs"/>
                        </a:rPr>
                        <a:t> </a:t>
                      </a:r>
                      <a:r>
                        <a:rPr lang="en-US" sz="1300" kern="1200" dirty="0" err="1">
                          <a:solidFill>
                            <a:schemeClr val="dk1"/>
                          </a:solidFill>
                          <a:effectLst/>
                          <a:latin typeface="Verdana" panose="020B0604030504040204" pitchFamily="34" charset="0"/>
                          <a:ea typeface="Verdana" panose="020B0604030504040204" pitchFamily="34" charset="0"/>
                          <a:cs typeface="+mn-cs"/>
                        </a:rPr>
                        <a:t>Chiril</a:t>
                      </a:r>
                      <a:r>
                        <a:rPr lang="en-US" sz="1300" kern="1200" dirty="0">
                          <a:solidFill>
                            <a:schemeClr val="dk1"/>
                          </a:solidFill>
                          <a:effectLst/>
                          <a:latin typeface="Verdana" panose="020B0604030504040204" pitchFamily="34" charset="0"/>
                          <a:ea typeface="Verdana" panose="020B0604030504040204" pitchFamily="34" charset="0"/>
                          <a:cs typeface="+mn-cs"/>
                        </a:rPr>
                        <a:t>, P., </a:t>
                      </a:r>
                      <a:r>
                        <a:rPr lang="en-US" sz="1300" kern="1200" dirty="0" err="1">
                          <a:solidFill>
                            <a:schemeClr val="dk1"/>
                          </a:solidFill>
                          <a:effectLst/>
                          <a:latin typeface="Verdana" panose="020B0604030504040204" pitchFamily="34" charset="0"/>
                          <a:ea typeface="Verdana" panose="020B0604030504040204" pitchFamily="34" charset="0"/>
                          <a:cs typeface="+mn-cs"/>
                        </a:rPr>
                        <a:t>Pamungkas</a:t>
                      </a:r>
                      <a:r>
                        <a:rPr lang="en-US" sz="1300" kern="1200" dirty="0">
                          <a:solidFill>
                            <a:schemeClr val="dk1"/>
                          </a:solidFill>
                          <a:effectLst/>
                          <a:latin typeface="Verdana" panose="020B0604030504040204" pitchFamily="34" charset="0"/>
                          <a:ea typeface="Verdana" panose="020B0604030504040204" pitchFamily="34" charset="0"/>
                          <a:cs typeface="+mn-cs"/>
                        </a:rPr>
                        <a:t>, E. W., </a:t>
                      </a:r>
                      <a:r>
                        <a:rPr lang="en-US" sz="1300" kern="1200" dirty="0" err="1">
                          <a:solidFill>
                            <a:schemeClr val="dk1"/>
                          </a:solidFill>
                          <a:effectLst/>
                          <a:latin typeface="Verdana" panose="020B0604030504040204" pitchFamily="34" charset="0"/>
                          <a:ea typeface="Verdana" panose="020B0604030504040204" pitchFamily="34" charset="0"/>
                          <a:cs typeface="+mn-cs"/>
                        </a:rPr>
                        <a:t>Benamara</a:t>
                      </a:r>
                      <a:r>
                        <a:rPr lang="en-US" sz="1300" kern="1200" dirty="0">
                          <a:solidFill>
                            <a:schemeClr val="dk1"/>
                          </a:solidFill>
                          <a:effectLst/>
                          <a:latin typeface="Verdana" panose="020B0604030504040204" pitchFamily="34" charset="0"/>
                          <a:ea typeface="Verdana" panose="020B0604030504040204" pitchFamily="34" charset="0"/>
                          <a:cs typeface="+mn-cs"/>
                        </a:rPr>
                        <a:t>, F., </a:t>
                      </a:r>
                      <a:r>
                        <a:rPr lang="en-US" sz="1300" kern="1200" dirty="0" err="1">
                          <a:solidFill>
                            <a:schemeClr val="dk1"/>
                          </a:solidFill>
                          <a:effectLst/>
                          <a:latin typeface="Verdana" panose="020B0604030504040204" pitchFamily="34" charset="0"/>
                          <a:ea typeface="Verdana" panose="020B0604030504040204" pitchFamily="34" charset="0"/>
                          <a:cs typeface="+mn-cs"/>
                        </a:rPr>
                        <a:t>Moriceau</a:t>
                      </a:r>
                      <a:r>
                        <a:rPr lang="en-US" sz="1300" kern="1200" dirty="0">
                          <a:solidFill>
                            <a:schemeClr val="dk1"/>
                          </a:solidFill>
                          <a:effectLst/>
                          <a:latin typeface="Verdana" panose="020B0604030504040204" pitchFamily="34" charset="0"/>
                          <a:ea typeface="Verdana" panose="020B0604030504040204" pitchFamily="34" charset="0"/>
                          <a:cs typeface="+mn-cs"/>
                        </a:rPr>
                        <a:t>, V., &amp; Patti, V</a:t>
                      </a:r>
                      <a:endParaRPr lang="en-IN" sz="1300" dirty="0">
                        <a:latin typeface="Verdana" panose="020B0604030504040204" pitchFamily="34" charset="0"/>
                        <a:ea typeface="Verdana" panose="020B0604030504040204" pitchFamily="34" charset="0"/>
                      </a:endParaRPr>
                    </a:p>
                  </a:txBody>
                  <a:tcPr/>
                </a:tc>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Emotionally informed hate speech detection: a multi-target perspective.</a:t>
                      </a:r>
                      <a:endParaRPr lang="en-IN" sz="1300" dirty="0">
                        <a:latin typeface="Verdana" panose="020B0604030504040204" pitchFamily="34" charset="0"/>
                        <a:ea typeface="Verdana" panose="020B0604030504040204" pitchFamily="34" charset="0"/>
                      </a:endParaRPr>
                    </a:p>
                  </a:txBody>
                  <a:tcPr/>
                </a:tc>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Cognitive Computation, 1-31.</a:t>
                      </a:r>
                      <a:endParaRPr lang="en-IN" sz="1300" kern="1200" dirty="0">
                        <a:solidFill>
                          <a:schemeClr val="dk1"/>
                        </a:solidFill>
                        <a:effectLst/>
                        <a:latin typeface="Verdana" panose="020B0604030504040204" pitchFamily="34" charset="0"/>
                        <a:ea typeface="Verdana" panose="020B0604030504040204" pitchFamily="34" charset="0"/>
                        <a:cs typeface="+mn-cs"/>
                      </a:endParaRPr>
                    </a:p>
                  </a:txBody>
                  <a:tcPr/>
                </a:tc>
                <a:tc>
                  <a:txBody>
                    <a:bodyPr/>
                    <a:lstStyle/>
                    <a:p>
                      <a:r>
                        <a:rPr lang="en-US" sz="1300" dirty="0">
                          <a:latin typeface="Verdana" panose="020B0604030504040204" pitchFamily="34" charset="0"/>
                          <a:ea typeface="Verdana" panose="020B0604030504040204" pitchFamily="34" charset="0"/>
                        </a:rPr>
                        <a:t>Developed a multi-target hate speech detection model that integrates affective knowledge for improved accuracy, but noted challenges in generalizing across datasets without target-specific data.</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852294841"/>
                  </a:ext>
                </a:extLst>
              </a:tr>
            </a:tbl>
          </a:graphicData>
        </a:graphic>
      </p:graphicFrame>
    </p:spTree>
    <p:extLst>
      <p:ext uri="{BB962C8B-B14F-4D97-AF65-F5344CB8AC3E}">
        <p14:creationId xmlns:p14="http://schemas.microsoft.com/office/powerpoint/2010/main" val="34921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Methodology-fasttext</a:t>
            </a:r>
          </a:p>
        </p:txBody>
      </p:sp>
      <p:sp>
        <p:nvSpPr>
          <p:cNvPr id="5" name="Content Placeholder 3">
            <a:extLst>
              <a:ext uri="{FF2B5EF4-FFF2-40B4-BE49-F238E27FC236}">
                <a16:creationId xmlns:a16="http://schemas.microsoft.com/office/drawing/2014/main" id="{C4F24B25-10CD-1E1A-6FB0-9B4D910E5149}"/>
              </a:ext>
            </a:extLst>
          </p:cNvPr>
          <p:cNvSpPr>
            <a:spLocks noGrp="1"/>
          </p:cNvSpPr>
          <p:nvPr>
            <p:ph sz="half" idx="1"/>
          </p:nvPr>
        </p:nvSpPr>
        <p:spPr>
          <a:xfrm>
            <a:off x="609600" y="1600203"/>
            <a:ext cx="5384800" cy="4525963"/>
          </a:xfrm>
        </p:spPr>
        <p:txBody>
          <a:bodyPr>
            <a:normAutofit/>
          </a:bodyPr>
          <a:lstStyle/>
          <a:p>
            <a:pPr marL="0" marR="0" indent="0" algn="just">
              <a:lnSpc>
                <a:spcPct val="90000"/>
              </a:lnSpc>
              <a:spcBef>
                <a:spcPts val="0"/>
              </a:spcBef>
              <a:spcAft>
                <a:spcPts val="0"/>
              </a:spcAft>
              <a:buNone/>
            </a:pPr>
            <a:r>
              <a:rPr lang="en-US" sz="1300" b="1" dirty="0">
                <a:effectLst/>
              </a:rPr>
              <a:t>Input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Represents the input data, in this case, an n-gram.</a:t>
            </a:r>
          </a:p>
          <a:p>
            <a:pPr marL="0" marR="0" lvl="0" indent="0" algn="just">
              <a:lnSpc>
                <a:spcPct val="90000"/>
              </a:lnSpc>
              <a:spcBef>
                <a:spcPts val="0"/>
              </a:spcBef>
              <a:spcAft>
                <a:spcPts val="0"/>
              </a:spcAft>
              <a:buSzPts val="1000"/>
              <a:buNone/>
              <a:tabLst>
                <a:tab pos="457200" algn="l"/>
              </a:tabLst>
            </a:pPr>
            <a:r>
              <a:rPr lang="en-US" sz="1300" dirty="0">
                <a:effectLst/>
              </a:rPr>
              <a:t>Each input node (s1, s2, ..., sn1, </a:t>
            </a:r>
            <a:r>
              <a:rPr lang="en-US" sz="1300" dirty="0" err="1">
                <a:effectLst/>
              </a:rPr>
              <a:t>sn</a:t>
            </a:r>
            <a:r>
              <a:rPr lang="en-US" sz="1300" dirty="0">
                <a:effectLst/>
              </a:rPr>
              <a:t>) corresponds to a word or token in the n-gram.</a:t>
            </a:r>
          </a:p>
          <a:p>
            <a:pPr marL="0" marR="0" indent="0" algn="just">
              <a:lnSpc>
                <a:spcPct val="90000"/>
              </a:lnSpc>
              <a:spcBef>
                <a:spcPts val="0"/>
              </a:spcBef>
              <a:spcAft>
                <a:spcPts val="0"/>
              </a:spcAft>
              <a:buNone/>
            </a:pPr>
            <a:r>
              <a:rPr lang="en-US" sz="1300" b="1" dirty="0">
                <a:effectLst/>
              </a:rPr>
              <a:t>Hidden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Processes the input n-gram and extracts relevant features.</a:t>
            </a:r>
          </a:p>
          <a:p>
            <a:pPr marL="0" marR="0" lvl="0" indent="0" algn="just">
              <a:lnSpc>
                <a:spcPct val="90000"/>
              </a:lnSpc>
              <a:spcBef>
                <a:spcPts val="0"/>
              </a:spcBef>
              <a:spcAft>
                <a:spcPts val="0"/>
              </a:spcAft>
              <a:buSzPts val="1000"/>
              <a:buNone/>
              <a:tabLst>
                <a:tab pos="457200" algn="l"/>
              </a:tabLst>
            </a:pPr>
            <a:r>
              <a:rPr lang="en-US" sz="1300" dirty="0">
                <a:effectLst/>
              </a:rPr>
              <a:t>The number of nodes in this layer determines the model's capacity to learn complex patterns.</a:t>
            </a:r>
          </a:p>
          <a:p>
            <a:pPr marL="0" marR="0" indent="0" algn="just">
              <a:lnSpc>
                <a:spcPct val="90000"/>
              </a:lnSpc>
              <a:spcBef>
                <a:spcPts val="0"/>
              </a:spcBef>
              <a:spcAft>
                <a:spcPts val="0"/>
              </a:spcAft>
              <a:buNone/>
            </a:pPr>
            <a:r>
              <a:rPr lang="en-US" sz="1300" b="1" dirty="0">
                <a:effectLst/>
              </a:rPr>
              <a:t>Hierarchical Softmax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A specialized layer designed for efficient prediction of categorical variables, especially when the vocabulary size is large.</a:t>
            </a:r>
          </a:p>
          <a:p>
            <a:pPr marL="0" marR="0" lvl="0" indent="0" algn="just">
              <a:lnSpc>
                <a:spcPct val="90000"/>
              </a:lnSpc>
              <a:spcBef>
                <a:spcPts val="0"/>
              </a:spcBef>
              <a:spcAft>
                <a:spcPts val="0"/>
              </a:spcAft>
              <a:buSzPts val="1000"/>
              <a:buNone/>
              <a:tabLst>
                <a:tab pos="457200" algn="l"/>
              </a:tabLst>
            </a:pPr>
            <a:r>
              <a:rPr lang="en-US" sz="1300" dirty="0">
                <a:effectLst/>
              </a:rPr>
              <a:t>Instead of computing probabilities for all possible output classes (as in traditional softmax), hierarchical softmax organizes the output space into a tree structure.</a:t>
            </a:r>
          </a:p>
          <a:p>
            <a:pPr marL="0" marR="0" lvl="0" indent="0" algn="just">
              <a:lnSpc>
                <a:spcPct val="90000"/>
              </a:lnSpc>
              <a:spcBef>
                <a:spcPts val="0"/>
              </a:spcBef>
              <a:spcAft>
                <a:spcPts val="0"/>
              </a:spcAft>
              <a:buSzPts val="1000"/>
              <a:buNone/>
              <a:tabLst>
                <a:tab pos="457200" algn="l"/>
              </a:tabLst>
            </a:pPr>
            <a:r>
              <a:rPr lang="en-US" sz="1300" dirty="0">
                <a:effectLst/>
              </a:rPr>
              <a:t>This reduces the computational complexity of the prediction process, making it more efficient.</a:t>
            </a:r>
          </a:p>
          <a:p>
            <a:pPr marL="0" marR="0" indent="0" algn="just">
              <a:lnSpc>
                <a:spcPct val="90000"/>
              </a:lnSpc>
              <a:spcBef>
                <a:spcPts val="0"/>
              </a:spcBef>
              <a:spcAft>
                <a:spcPts val="0"/>
              </a:spcAft>
              <a:buNone/>
            </a:pPr>
            <a:r>
              <a:rPr lang="en-US" sz="1300" b="1" dirty="0">
                <a:effectLst/>
              </a:rPr>
              <a:t>Output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Represents the predicted output, which is the label or class associated with the input n-gram.</a:t>
            </a:r>
          </a:p>
          <a:p>
            <a:pPr marL="0" marR="0" indent="0" algn="just">
              <a:lnSpc>
                <a:spcPct val="90000"/>
              </a:lnSpc>
              <a:spcBef>
                <a:spcPts val="0"/>
              </a:spcBef>
              <a:spcAft>
                <a:spcPts val="0"/>
              </a:spcAft>
              <a:buNone/>
            </a:pPr>
            <a:r>
              <a:rPr lang="en-US" sz="1300" b="1" dirty="0">
                <a:effectLst/>
              </a:rPr>
              <a:t>Overall Function:</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The network takes an n-gram as input, processes it through the hidden layer, and then uses the hierarchical softmax layer to predict the most likely label or class.</a:t>
            </a:r>
          </a:p>
          <a:p>
            <a:pPr marL="0" indent="0" algn="just">
              <a:lnSpc>
                <a:spcPct val="90000"/>
              </a:lnSpc>
              <a:buNone/>
            </a:pPr>
            <a:endParaRPr lang="en-US" sz="1300" dirty="0"/>
          </a:p>
        </p:txBody>
      </p:sp>
      <p:pic>
        <p:nvPicPr>
          <p:cNvPr id="7" name="Content Placeholder 4" descr="A diagram of a software algorithm&#10;&#10;Description automatically generated">
            <a:extLst>
              <a:ext uri="{FF2B5EF4-FFF2-40B4-BE49-F238E27FC236}">
                <a16:creationId xmlns:a16="http://schemas.microsoft.com/office/drawing/2014/main" id="{5D80E19A-1EBB-C9E4-3312-F1166011F211}"/>
              </a:ext>
            </a:extLst>
          </p:cNvPr>
          <p:cNvPicPr>
            <a:picLocks noChangeAspect="1"/>
          </p:cNvPicPr>
          <p:nvPr/>
        </p:nvPicPr>
        <p:blipFill>
          <a:blip r:embed="rId2"/>
          <a:stretch>
            <a:fillRect/>
          </a:stretch>
        </p:blipFill>
        <p:spPr>
          <a:xfrm>
            <a:off x="6288680" y="1600203"/>
            <a:ext cx="5202639" cy="4525963"/>
          </a:xfrm>
          <a:prstGeom prst="rect">
            <a:avLst/>
          </a:prstGeom>
          <a:noFill/>
        </p:spPr>
      </p:pic>
    </p:spTree>
    <p:extLst>
      <p:ext uri="{BB962C8B-B14F-4D97-AF65-F5344CB8AC3E}">
        <p14:creationId xmlns:p14="http://schemas.microsoft.com/office/powerpoint/2010/main" val="2314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21A6-6BA7-694E-A51D-384C6B45BABA}"/>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Methodology-langID</a:t>
            </a:r>
          </a:p>
        </p:txBody>
      </p:sp>
      <p:sp>
        <p:nvSpPr>
          <p:cNvPr id="3" name="Content Placeholder 2">
            <a:extLst>
              <a:ext uri="{FF2B5EF4-FFF2-40B4-BE49-F238E27FC236}">
                <a16:creationId xmlns:a16="http://schemas.microsoft.com/office/drawing/2014/main" id="{99BB074A-4D45-26CB-51B1-F05D63E19236}"/>
              </a:ext>
            </a:extLst>
          </p:cNvPr>
          <p:cNvSpPr>
            <a:spLocks noGrp="1"/>
          </p:cNvSpPr>
          <p:nvPr>
            <p:ph sz="half" idx="1"/>
          </p:nvPr>
        </p:nvSpPr>
        <p:spPr>
          <a:xfrm>
            <a:off x="609600" y="1600203"/>
            <a:ext cx="5852160" cy="4525963"/>
          </a:xfrm>
        </p:spPr>
        <p:txBody>
          <a:bodyPr>
            <a:normAutofit/>
          </a:bodyPr>
          <a:lstStyle/>
          <a:p>
            <a:pPr marL="342900" marR="0" lvl="0" indent="-342900">
              <a:lnSpc>
                <a:spcPct val="90000"/>
              </a:lnSpc>
              <a:spcBef>
                <a:spcPts val="0"/>
              </a:spcBef>
              <a:spcAft>
                <a:spcPts val="600"/>
              </a:spcAft>
              <a:buFont typeface="+mj-lt"/>
              <a:buAutoNum type="arabicPeriod"/>
              <a:tabLst>
                <a:tab pos="457200" algn="l"/>
              </a:tabLst>
            </a:pPr>
            <a:r>
              <a:rPr lang="en-US" sz="1500" b="1" dirty="0">
                <a:effectLst/>
              </a:rPr>
              <a:t>Character N-grams</a:t>
            </a:r>
            <a:r>
              <a:rPr lang="en-US" sz="1500" dirty="0">
                <a:effectLst/>
              </a:rPr>
              <a:t>: The model extracts character n-grams from each word in the input text. N-grams are contiguous sequences of n characters within a word, which help capture language specific patterns.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Vector Embedding</a:t>
            </a:r>
            <a:r>
              <a:rPr lang="en-US" sz="1500" dirty="0">
                <a:effectLst/>
              </a:rPr>
              <a:t>: These character n-grams are then embedded into vectors using lookup tables. This step converts the n-grams into a numerical format that the neural network can process.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Feedforward Neural Network</a:t>
            </a:r>
            <a:r>
              <a:rPr lang="en-US" sz="1500" dirty="0">
                <a:effectLst/>
              </a:rPr>
              <a:t>: The embedded vectors are fed into a feedforward neural network. This network consists of multiple layers of neurons that process the input and learn to identify the language based on the patterns in the n-grams.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Output Layer</a:t>
            </a:r>
            <a:r>
              <a:rPr lang="en-US" sz="1500" dirty="0">
                <a:effectLst/>
              </a:rPr>
              <a:t>: The final layer of the network outputs a probability distribution over the possible languages. The language with the highest probability is chosen as the identified language.</a:t>
            </a:r>
          </a:p>
        </p:txBody>
      </p:sp>
      <p:pic>
        <p:nvPicPr>
          <p:cNvPr id="5" name="Content Placeholder 4" descr="A diagram of a process&#10;&#10;Description automatically generated">
            <a:extLst>
              <a:ext uri="{FF2B5EF4-FFF2-40B4-BE49-F238E27FC236}">
                <a16:creationId xmlns:a16="http://schemas.microsoft.com/office/drawing/2014/main" id="{DD8DD213-85E7-5724-ADF9-405D06A6B62D}"/>
              </a:ext>
            </a:extLst>
          </p:cNvPr>
          <p:cNvPicPr>
            <a:picLocks noGrp="1" noChangeAspect="1"/>
          </p:cNvPicPr>
          <p:nvPr>
            <p:ph sz="half" idx="2"/>
          </p:nvPr>
        </p:nvPicPr>
        <p:blipFill>
          <a:blip r:embed="rId2"/>
          <a:stretch>
            <a:fillRect/>
          </a:stretch>
        </p:blipFill>
        <p:spPr>
          <a:xfrm>
            <a:off x="7317228" y="1600203"/>
            <a:ext cx="3145544" cy="4525963"/>
          </a:xfrm>
          <a:prstGeom prst="rect">
            <a:avLst/>
          </a:prstGeom>
          <a:noFill/>
        </p:spPr>
      </p:pic>
    </p:spTree>
    <p:extLst>
      <p:ext uri="{BB962C8B-B14F-4D97-AF65-F5344CB8AC3E}">
        <p14:creationId xmlns:p14="http://schemas.microsoft.com/office/powerpoint/2010/main" val="366030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152C-237E-9778-2393-DDA70518963B}"/>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Methodology-</a:t>
            </a:r>
            <a:r>
              <a:rPr lang="en-US" dirty="0" err="1"/>
              <a:t>langDetect</a:t>
            </a:r>
            <a:endParaRPr lang="en-US" dirty="0"/>
          </a:p>
        </p:txBody>
      </p:sp>
      <p:sp>
        <p:nvSpPr>
          <p:cNvPr id="3" name="Content Placeholder 2">
            <a:extLst>
              <a:ext uri="{FF2B5EF4-FFF2-40B4-BE49-F238E27FC236}">
                <a16:creationId xmlns:a16="http://schemas.microsoft.com/office/drawing/2014/main" id="{7F29EFB5-2E5C-F0C0-1142-39093DC95D50}"/>
              </a:ext>
            </a:extLst>
          </p:cNvPr>
          <p:cNvSpPr>
            <a:spLocks noGrp="1"/>
          </p:cNvSpPr>
          <p:nvPr>
            <p:ph sz="half" idx="1"/>
          </p:nvPr>
        </p:nvSpPr>
        <p:spPr>
          <a:xfrm>
            <a:off x="609600" y="1600203"/>
            <a:ext cx="5628640" cy="4525963"/>
          </a:xfrm>
        </p:spPr>
        <p:txBody>
          <a:bodyPr>
            <a:normAutofit/>
          </a:bodyPr>
          <a:lstStyle/>
          <a:p>
            <a:pPr marL="0" marR="0" indent="0">
              <a:lnSpc>
                <a:spcPct val="90000"/>
              </a:lnSpc>
              <a:spcBef>
                <a:spcPts val="0"/>
              </a:spcBef>
              <a:spcAft>
                <a:spcPts val="0"/>
              </a:spcAft>
              <a:buNone/>
            </a:pPr>
            <a:r>
              <a:rPr lang="en-US" sz="1500" dirty="0">
                <a:effectLst/>
              </a:rPr>
              <a:t>The </a:t>
            </a:r>
            <a:r>
              <a:rPr lang="en-US" sz="1500" b="1" dirty="0" err="1">
                <a:effectLst/>
              </a:rPr>
              <a:t>LangDetect</a:t>
            </a:r>
            <a:r>
              <a:rPr lang="en-US" sz="1500" dirty="0">
                <a:effectLst/>
              </a:rPr>
              <a:t> model architecture is relatively straightforward and is based on statistical methods rather than deep learning. Here's a detailed breakdown:</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Character N-grams Extraction</a:t>
            </a:r>
            <a:r>
              <a:rPr lang="en-US" sz="1500" dirty="0">
                <a:effectLst/>
              </a:rPr>
              <a:t>: LangDetect extracts character n-grams from the input text. These n-grams are sequences of characters that help capture language specific patterns.</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Feature Vector Creation</a:t>
            </a:r>
            <a:r>
              <a:rPr lang="en-US" sz="1500" dirty="0">
                <a:effectLst/>
              </a:rPr>
              <a:t>: The extracted n-grams are converted into a feature vector, which is a numerical representation of the text.</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Language Models</a:t>
            </a:r>
            <a:r>
              <a:rPr lang="en-US" sz="1500" dirty="0">
                <a:effectLst/>
              </a:rPr>
              <a:t>: </a:t>
            </a:r>
            <a:r>
              <a:rPr lang="en-US" sz="1500" dirty="0" err="1">
                <a:effectLst/>
              </a:rPr>
              <a:t>LangDetect</a:t>
            </a:r>
            <a:r>
              <a:rPr lang="en-US" sz="1500" dirty="0">
                <a:effectLst/>
              </a:rPr>
              <a:t> uses pretrained language models for each supported language. These models are statistical models trained on large text corpora in different languages.</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Classification</a:t>
            </a:r>
            <a:r>
              <a:rPr lang="en-US" sz="1500" dirty="0">
                <a:effectLst/>
              </a:rPr>
              <a:t>: The feature vector is compared against the pretrained language models to determine the most likely language of the input text.</a:t>
            </a:r>
          </a:p>
          <a:p>
            <a:pPr>
              <a:lnSpc>
                <a:spcPct val="90000"/>
              </a:lnSpc>
            </a:pPr>
            <a:endParaRPr lang="en-US" sz="1500" dirty="0"/>
          </a:p>
        </p:txBody>
      </p:sp>
      <p:pic>
        <p:nvPicPr>
          <p:cNvPr id="5" name="Content Placeholder 4">
            <a:extLst>
              <a:ext uri="{FF2B5EF4-FFF2-40B4-BE49-F238E27FC236}">
                <a16:creationId xmlns:a16="http://schemas.microsoft.com/office/drawing/2014/main" id="{E0CF1C5C-84A6-98AF-E1B2-241E91D9794B}"/>
              </a:ext>
            </a:extLst>
          </p:cNvPr>
          <p:cNvPicPr>
            <a:picLocks noGrp="1" noChangeAspect="1"/>
          </p:cNvPicPr>
          <p:nvPr>
            <p:ph sz="half" idx="2"/>
          </p:nvPr>
        </p:nvPicPr>
        <p:blipFill>
          <a:blip r:embed="rId2"/>
          <a:stretch>
            <a:fillRect/>
          </a:stretch>
        </p:blipFill>
        <p:spPr>
          <a:xfrm>
            <a:off x="6443534" y="1600203"/>
            <a:ext cx="4892931" cy="4525963"/>
          </a:xfrm>
          <a:prstGeom prst="rect">
            <a:avLst/>
          </a:prstGeom>
          <a:noFill/>
        </p:spPr>
      </p:pic>
    </p:spTree>
    <p:extLst>
      <p:ext uri="{BB962C8B-B14F-4D97-AF65-F5344CB8AC3E}">
        <p14:creationId xmlns:p14="http://schemas.microsoft.com/office/powerpoint/2010/main" val="277722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Proposed Method</a:t>
            </a:r>
            <a:endParaRPr lang="en-GB"/>
          </a:p>
        </p:txBody>
      </p:sp>
      <p:pic>
        <p:nvPicPr>
          <p:cNvPr id="13" name="Content Placeholder 12">
            <a:extLst>
              <a:ext uri="{FF2B5EF4-FFF2-40B4-BE49-F238E27FC236}">
                <a16:creationId xmlns:a16="http://schemas.microsoft.com/office/drawing/2014/main" id="{BC339A3C-7186-669B-5D53-041DC6680085}"/>
              </a:ext>
            </a:extLst>
          </p:cNvPr>
          <p:cNvPicPr>
            <a:picLocks noGrp="1" noChangeAspect="1"/>
          </p:cNvPicPr>
          <p:nvPr>
            <p:ph sz="half" idx="2"/>
          </p:nvPr>
        </p:nvPicPr>
        <p:blipFill>
          <a:blip r:embed="rId2"/>
          <a:stretch>
            <a:fillRect/>
          </a:stretch>
        </p:blipFill>
        <p:spPr>
          <a:xfrm>
            <a:off x="365125" y="1290320"/>
            <a:ext cx="11217275" cy="4490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Determine to which language does </a:t>
            </a:r>
            <a:r>
              <a:rPr lang="en-US" sz="1800" dirty="0">
                <a:latin typeface="Times New Roman" panose="02020603050405020304" pitchFamily="18" charset="0"/>
                <a:ea typeface="Times New Roman" panose="02020603050405020304" pitchFamily="18" charset="0"/>
              </a:rPr>
              <a:t>Devanagari</a:t>
            </a:r>
            <a:r>
              <a:rPr lang="en-US" sz="1800" dirty="0">
                <a:effectLst/>
                <a:latin typeface="Times New Roman" panose="02020603050405020304" pitchFamily="18" charset="0"/>
                <a:ea typeface="Times New Roman" panose="02020603050405020304" pitchFamily="18" charset="0"/>
              </a:rPr>
              <a:t> script belongs to among Nepali, Marathi, Sanskrit, Hindi which addresses the critical need for accurate language identification in multilingual contexts. </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Identify whether it contains hate speech or not.</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Identify the targets of hate speech in each hateful text.</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Developing a prototype app to simulate functionality and test features before full-scale implementation.</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Email fraud detection to avoid spam mail id's while creating the account.</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We erase and restrict vulgar language (typed or spoken via speech-to-text) for 10-15 attempts, blocking accounts after repeated violations.</a:t>
            </a:r>
          </a:p>
          <a:p>
            <a:pPr marL="0" marR="0" lvl="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665</TotalTime>
  <Words>1658</Words>
  <Application>Microsoft Office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Symbol</vt:lpstr>
      <vt:lpstr>Times New Roman</vt:lpstr>
      <vt:lpstr>Verada</vt:lpstr>
      <vt:lpstr>Verdana</vt:lpstr>
      <vt:lpstr>Bioinformatics</vt:lpstr>
      <vt:lpstr>AI BASED CONTENT MODERATOR</vt:lpstr>
      <vt:lpstr>Introduction</vt:lpstr>
      <vt:lpstr>Literature Review</vt:lpstr>
      <vt:lpstr>Literature Review</vt:lpstr>
      <vt:lpstr>Methodology-fasttext</vt:lpstr>
      <vt:lpstr>Methodology-langID</vt:lpstr>
      <vt:lpstr>Methodology-langDetect</vt:lpstr>
      <vt:lpstr>Proposed Method</vt:lpstr>
      <vt:lpstr>Objectives</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Akhil K</cp:lastModifiedBy>
  <cp:revision>39</cp:revision>
  <dcterms:created xsi:type="dcterms:W3CDTF">2023-03-16T03:26:27Z</dcterms:created>
  <dcterms:modified xsi:type="dcterms:W3CDTF">2024-10-22T16:50:28Z</dcterms:modified>
</cp:coreProperties>
</file>