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8" r:id="rId4"/>
    <p:sldId id="269" r:id="rId5"/>
    <p:sldId id="285" r:id="rId6"/>
    <p:sldId id="297" r:id="rId7"/>
    <p:sldId id="261" r:id="rId8"/>
    <p:sldId id="267" r:id="rId9"/>
    <p:sldId id="268" r:id="rId10"/>
    <p:sldId id="275" r:id="rId11"/>
    <p:sldId id="276" r:id="rId12"/>
    <p:sldId id="280" r:id="rId13"/>
    <p:sldId id="281" r:id="rId14"/>
    <p:sldId id="282" r:id="rId15"/>
    <p:sldId id="293" r:id="rId16"/>
    <p:sldId id="259" r:id="rId17"/>
    <p:sldId id="260" r:id="rId18"/>
    <p:sldId id="262" r:id="rId19"/>
    <p:sldId id="263" r:id="rId20"/>
    <p:sldId id="298" r:id="rId21"/>
    <p:sldId id="286" r:id="rId22"/>
    <p:sldId id="287" r:id="rId23"/>
    <p:sldId id="288" r:id="rId24"/>
    <p:sldId id="299" r:id="rId25"/>
    <p:sldId id="283" r:id="rId26"/>
    <p:sldId id="294" r:id="rId27"/>
    <p:sldId id="289" r:id="rId28"/>
    <p:sldId id="290" r:id="rId29"/>
    <p:sldId id="291" r:id="rId30"/>
    <p:sldId id="295" r:id="rId31"/>
    <p:sldId id="292" r:id="rId32"/>
    <p:sldId id="296" r:id="rId33"/>
    <p:sldId id="264" r:id="rId34"/>
    <p:sldId id="265"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46" autoAdjust="0"/>
    <p:restoredTop sz="94660"/>
  </p:normalViewPr>
  <p:slideViewPr>
    <p:cSldViewPr snapToGrid="0">
      <p:cViewPr varScale="1">
        <p:scale>
          <a:sx n="63" d="100"/>
          <a:sy n="63" d="100"/>
        </p:scale>
        <p:origin x="5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537D3-AAA3-4997-B0E3-0D783594391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6AF58D0-D7C8-4FE8-9FE0-3DF6E60DAD7F}" type="pres">
      <dgm:prSet presAssocID="{70B537D3-AAA3-4997-B0E3-0D783594391D}" presName="Name0" presStyleCnt="0">
        <dgm:presLayoutVars>
          <dgm:dir/>
          <dgm:animLvl val="lvl"/>
          <dgm:resizeHandles val="exact"/>
        </dgm:presLayoutVars>
      </dgm:prSet>
      <dgm:spPr/>
    </dgm:pt>
  </dgm:ptLst>
  <dgm:cxnLst>
    <dgm:cxn modelId="{E786820A-8260-4876-BB0B-592D344FA119}" type="presOf" srcId="{70B537D3-AAA3-4997-B0E3-0D783594391D}" destId="{C6AF58D0-D7C8-4FE8-9FE0-3DF6E60DAD7F}"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CD918-FCB8-4F58-A62B-5A0E92BA74BB}"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9E7F0-223D-4949-BBA4-B2483E425DEA}" type="slidenum">
              <a:rPr lang="en-US" smtClean="0"/>
              <a:t>‹#›</a:t>
            </a:fld>
            <a:endParaRPr lang="en-US"/>
          </a:p>
        </p:txBody>
      </p:sp>
    </p:spTree>
    <p:extLst>
      <p:ext uri="{BB962C8B-B14F-4D97-AF65-F5344CB8AC3E}">
        <p14:creationId xmlns:p14="http://schemas.microsoft.com/office/powerpoint/2010/main" val="261635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3"/>
            <a:ext cx="10363200" cy="1084818"/>
          </a:xfrm>
        </p:spPr>
        <p:txBody>
          <a:bodyPr/>
          <a:lstStyle/>
          <a:p>
            <a:pPr algn="ctr"/>
            <a:r>
              <a:rPr lang="en-US" sz="2400" dirty="0">
                <a:latin typeface="Times New Roman" panose="02020603050405020304" pitchFamily="18" charset="0"/>
              </a:rPr>
              <a:t>AI BASED CONTENT MODERATOR</a:t>
            </a:r>
            <a:endParaRPr lang="en-GB" sz="3600"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Number:G07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4760755"/>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20211CAI0078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 MEENU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20211CAI0201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 DEEKSHITHA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20211CAI0180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GADDAM SAI LIKHITHA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20211CAI0115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AISHWARYA VILAS PATIL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bl>
          </a:graphicData>
        </a:graphic>
      </p:graphicFrame>
      <p:sp>
        <p:nvSpPr>
          <p:cNvPr id="5" name="Subtitle 2"/>
          <p:cNvSpPr txBox="1">
            <a:spLocks/>
          </p:cNvSpPr>
          <p:nvPr/>
        </p:nvSpPr>
        <p:spPr>
          <a:xfrm>
            <a:off x="6536075" y="3000668"/>
            <a:ext cx="5514292" cy="2433485"/>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r>
              <a:rPr lang="en-US" dirty="0"/>
              <a:t>Dr. </a:t>
            </a:r>
            <a:r>
              <a:rPr lang="en-US" dirty="0" err="1"/>
              <a:t>Alamelu</a:t>
            </a:r>
            <a:r>
              <a:rPr lang="en-US" dirty="0"/>
              <a:t> Mangai </a:t>
            </a:r>
            <a:r>
              <a:rPr lang="en-US" dirty="0" err="1"/>
              <a:t>Jothidurai</a:t>
            </a:r>
            <a:endParaRPr lang="en-US" dirty="0"/>
          </a:p>
          <a:p>
            <a:endParaRPr lang="en-US" dirty="0"/>
          </a:p>
          <a:p>
            <a:r>
              <a:rPr lang="en-US" dirty="0"/>
              <a:t>Associate Professor</a:t>
            </a:r>
          </a:p>
          <a:p>
            <a:endParaRPr lang="en-US" dirty="0"/>
          </a:p>
          <a:p>
            <a:r>
              <a:rPr lang="en-US" dirty="0"/>
              <a:t>School of Computer Science and Engineering</a:t>
            </a:r>
          </a:p>
          <a:p>
            <a:endParaRPr lang="en-US" dirty="0"/>
          </a:p>
          <a:p>
            <a:r>
              <a:rPr lang="en-US" dirty="0"/>
              <a:t>Presidency University</a:t>
            </a:r>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Capstone Project</a:t>
            </a:r>
          </a:p>
          <a:p>
            <a:r>
              <a:rPr lang="en-GB" dirty="0"/>
              <a:t>Review 3</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3193-F12C-ACA4-C95A-3B8AAB3712FE}"/>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Methodology-BIDIRECTIONAL LSTM</a:t>
            </a:r>
          </a:p>
        </p:txBody>
      </p:sp>
      <p:sp>
        <p:nvSpPr>
          <p:cNvPr id="3" name="Content Placeholder 2">
            <a:extLst>
              <a:ext uri="{FF2B5EF4-FFF2-40B4-BE49-F238E27FC236}">
                <a16:creationId xmlns:a16="http://schemas.microsoft.com/office/drawing/2014/main" id="{E37C9D5A-FFD9-E1FB-03B7-3A5375A33015}"/>
              </a:ext>
            </a:extLst>
          </p:cNvPr>
          <p:cNvSpPr>
            <a:spLocks noGrp="1"/>
          </p:cNvSpPr>
          <p:nvPr>
            <p:ph sz="half" idx="1"/>
          </p:nvPr>
        </p:nvSpPr>
        <p:spPr>
          <a:xfrm>
            <a:off x="487680" y="1127761"/>
            <a:ext cx="5506721" cy="4744406"/>
          </a:xfrm>
        </p:spPr>
        <p:txBody>
          <a:bodyPr>
            <a:normAutofit lnSpcReduction="10000"/>
          </a:bodyPr>
          <a:lstStyle/>
          <a:p>
            <a:pPr marL="0" indent="0">
              <a:lnSpc>
                <a:spcPct val="90000"/>
              </a:lnSpc>
              <a:buNone/>
            </a:pPr>
            <a:r>
              <a:rPr lang="en-US" sz="1400" dirty="0"/>
              <a:t>Bi-LSTM (Bidirectional Long Short-Term Memory) is a type of recurrent neural network (RNN) that processes sequential data in both forward and backward directions </a:t>
            </a:r>
            <a:r>
              <a:rPr lang="en-US" sz="1400" b="0" i="0" dirty="0">
                <a:effectLst/>
              </a:rPr>
              <a:t>To understand Bi-LSTM, let’s break down its components and functionality</a:t>
            </a:r>
            <a:r>
              <a:rPr lang="en-US" sz="1300" b="0" i="0" dirty="0">
                <a:effectLst/>
              </a:rPr>
              <a:t>:</a:t>
            </a:r>
          </a:p>
          <a:p>
            <a:pPr marL="457200" indent="-457200">
              <a:lnSpc>
                <a:spcPct val="90000"/>
              </a:lnSpc>
              <a:buFont typeface="+mj-lt"/>
              <a:buAutoNum type="arabicPeriod"/>
            </a:pPr>
            <a:r>
              <a:rPr lang="en-US" sz="1300" b="1" i="0" dirty="0">
                <a:effectLst/>
              </a:rPr>
              <a:t>LSTM (Long Short-Term Memory)</a:t>
            </a:r>
          </a:p>
          <a:p>
            <a:pPr lvl="1">
              <a:lnSpc>
                <a:spcPct val="90000"/>
              </a:lnSpc>
            </a:pPr>
            <a:r>
              <a:rPr lang="en-US" sz="1300" b="0" i="0" dirty="0">
                <a:effectLst/>
              </a:rPr>
              <a:t>LSTM is a type of RNN designed to overcome the limitations of traditional RNNs in capturing long-term dependencies in sequential data. </a:t>
            </a:r>
          </a:p>
          <a:p>
            <a:pPr lvl="1">
              <a:lnSpc>
                <a:spcPct val="90000"/>
              </a:lnSpc>
            </a:pPr>
            <a:r>
              <a:rPr lang="en-US" sz="1300" b="0" i="0" dirty="0">
                <a:effectLst/>
              </a:rPr>
              <a:t>It introduces memory cells and gating mechanisms to selectively retain and forget information over time. </a:t>
            </a:r>
          </a:p>
          <a:p>
            <a:pPr lvl="1">
              <a:lnSpc>
                <a:spcPct val="90000"/>
              </a:lnSpc>
            </a:pPr>
            <a:r>
              <a:rPr lang="en-US" sz="1300" b="0" i="0" dirty="0">
                <a:effectLst/>
              </a:rPr>
              <a:t>LSTMs have an internal memory state that can store information for long durations, allowing them to capture dependencies that may span across many time steps.</a:t>
            </a:r>
          </a:p>
          <a:p>
            <a:pPr marL="514350" indent="-457200">
              <a:lnSpc>
                <a:spcPct val="90000"/>
              </a:lnSpc>
              <a:buFont typeface="+mj-lt"/>
              <a:buAutoNum type="arabicPeriod"/>
            </a:pPr>
            <a:r>
              <a:rPr lang="en-US" sz="1300" b="1" i="0" dirty="0">
                <a:effectLst/>
              </a:rPr>
              <a:t>Bidirectional Processing</a:t>
            </a:r>
          </a:p>
          <a:p>
            <a:pPr lvl="1">
              <a:lnSpc>
                <a:spcPct val="90000"/>
              </a:lnSpc>
            </a:pPr>
            <a:r>
              <a:rPr lang="en-US" sz="1300" b="0" i="0" dirty="0">
                <a:effectLst/>
              </a:rPr>
              <a:t>Unlike traditional RNNs that process input sequences in only one direction (either forward or backward), Bi-LSTM processes the sequence in both directions simultaneously. </a:t>
            </a:r>
          </a:p>
          <a:p>
            <a:pPr lvl="1">
              <a:lnSpc>
                <a:spcPct val="90000"/>
              </a:lnSpc>
            </a:pPr>
            <a:r>
              <a:rPr lang="en-US" sz="1300" b="0" i="0" dirty="0">
                <a:effectLst/>
              </a:rPr>
              <a:t>It consists of two LSTM layers: one processing the sequence in the forward direction and the other in the backward direction. </a:t>
            </a:r>
          </a:p>
          <a:p>
            <a:pPr lvl="1">
              <a:lnSpc>
                <a:spcPct val="90000"/>
              </a:lnSpc>
            </a:pPr>
            <a:r>
              <a:rPr lang="en-US" sz="1300" dirty="0"/>
              <a:t>E</a:t>
            </a:r>
            <a:r>
              <a:rPr lang="en-US" sz="1300" b="0" i="0" dirty="0">
                <a:effectLst/>
              </a:rPr>
              <a:t>ach layer maintains its own hidden states and memory cells.</a:t>
            </a:r>
          </a:p>
          <a:p>
            <a:pPr>
              <a:lnSpc>
                <a:spcPct val="90000"/>
              </a:lnSpc>
            </a:pPr>
            <a:endParaRPr lang="en-US" sz="1300" dirty="0"/>
          </a:p>
        </p:txBody>
      </p:sp>
      <p:pic>
        <p:nvPicPr>
          <p:cNvPr id="4" name="Picture 3">
            <a:extLst>
              <a:ext uri="{FF2B5EF4-FFF2-40B4-BE49-F238E27FC236}">
                <a16:creationId xmlns:a16="http://schemas.microsoft.com/office/drawing/2014/main" id="{9FB3728D-9D8B-5202-877F-F6940E683C82}"/>
              </a:ext>
            </a:extLst>
          </p:cNvPr>
          <p:cNvPicPr>
            <a:picLocks noChangeAspect="1"/>
          </p:cNvPicPr>
          <p:nvPr/>
        </p:nvPicPr>
        <p:blipFill>
          <a:blip r:embed="rId2"/>
          <a:stretch>
            <a:fillRect/>
          </a:stretch>
        </p:blipFill>
        <p:spPr>
          <a:xfrm>
            <a:off x="6197600" y="2436212"/>
            <a:ext cx="5384800" cy="2853944"/>
          </a:xfrm>
          <a:prstGeom prst="rect">
            <a:avLst/>
          </a:prstGeom>
          <a:noFill/>
        </p:spPr>
      </p:pic>
    </p:spTree>
    <p:extLst>
      <p:ext uri="{BB962C8B-B14F-4D97-AF65-F5344CB8AC3E}">
        <p14:creationId xmlns:p14="http://schemas.microsoft.com/office/powerpoint/2010/main" val="148477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8673-BFA1-1BE1-3409-A205C581F46F}"/>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Methodology-BIDIRECTIONAL LSTM</a:t>
            </a:r>
          </a:p>
        </p:txBody>
      </p:sp>
      <p:sp>
        <p:nvSpPr>
          <p:cNvPr id="3" name="Content Placeholder 2">
            <a:extLst>
              <a:ext uri="{FF2B5EF4-FFF2-40B4-BE49-F238E27FC236}">
                <a16:creationId xmlns:a16="http://schemas.microsoft.com/office/drawing/2014/main" id="{09E5650E-E6E5-4CCD-233B-B759E0A86346}"/>
              </a:ext>
            </a:extLst>
          </p:cNvPr>
          <p:cNvSpPr>
            <a:spLocks noGrp="1"/>
          </p:cNvSpPr>
          <p:nvPr>
            <p:ph sz="half" idx="1"/>
          </p:nvPr>
        </p:nvSpPr>
        <p:spPr>
          <a:xfrm>
            <a:off x="609600" y="1244603"/>
            <a:ext cx="5384800" cy="4525963"/>
          </a:xfrm>
        </p:spPr>
        <p:txBody>
          <a:bodyPr>
            <a:normAutofit/>
          </a:bodyPr>
          <a:lstStyle/>
          <a:p>
            <a:pPr marL="0" indent="0">
              <a:lnSpc>
                <a:spcPct val="90000"/>
              </a:lnSpc>
              <a:buNone/>
            </a:pPr>
            <a:r>
              <a:rPr lang="en-US" sz="1300" b="1" dirty="0"/>
              <a:t>3. </a:t>
            </a:r>
            <a:r>
              <a:rPr lang="en-US" sz="1300" b="1" i="0" dirty="0">
                <a:effectLst/>
              </a:rPr>
              <a:t>Forward Pass</a:t>
            </a:r>
          </a:p>
          <a:p>
            <a:pPr lvl="1">
              <a:lnSpc>
                <a:spcPct val="90000"/>
              </a:lnSpc>
            </a:pPr>
            <a:r>
              <a:rPr lang="en-US" sz="1300" b="0" i="0" dirty="0">
                <a:effectLst/>
              </a:rPr>
              <a:t>During the forward pass, the input sequence is fed into the forward LSTM layer from the first time step to the last. </a:t>
            </a:r>
          </a:p>
          <a:p>
            <a:pPr lvl="1">
              <a:lnSpc>
                <a:spcPct val="90000"/>
              </a:lnSpc>
            </a:pPr>
            <a:r>
              <a:rPr lang="en-US" sz="1300" b="0" i="0" dirty="0">
                <a:effectLst/>
              </a:rPr>
              <a:t>At each time step, the forward LSTM computes its hidden state and updates its memory cell based on the current input and the previous hidden state and memory cell.</a:t>
            </a:r>
          </a:p>
          <a:p>
            <a:pPr marL="0" indent="0">
              <a:lnSpc>
                <a:spcPct val="90000"/>
              </a:lnSpc>
              <a:buNone/>
            </a:pPr>
            <a:r>
              <a:rPr lang="en-US" sz="1300" b="1" i="0" dirty="0">
                <a:effectLst/>
              </a:rPr>
              <a:t>4. Backward Pass</a:t>
            </a:r>
          </a:p>
          <a:p>
            <a:pPr lvl="1">
              <a:lnSpc>
                <a:spcPct val="90000"/>
              </a:lnSpc>
            </a:pPr>
            <a:r>
              <a:rPr lang="en-US" sz="1300" b="0" i="0" dirty="0">
                <a:effectLst/>
              </a:rPr>
              <a:t>Simultaneously, the input sequence is also fed into the backward LSTM layer in reverse order, from the last time step to the first. </a:t>
            </a:r>
          </a:p>
          <a:p>
            <a:pPr lvl="1">
              <a:lnSpc>
                <a:spcPct val="90000"/>
              </a:lnSpc>
            </a:pPr>
            <a:r>
              <a:rPr lang="en-US" sz="1300" b="0" i="0" dirty="0">
                <a:effectLst/>
              </a:rPr>
              <a:t>Like the forward pass, the backward LSTM computes its hidden state and updates its memory cell based on the current input and the previous hidden state and memory cell</a:t>
            </a:r>
            <a:endParaRPr lang="en-US" sz="1300" dirty="0"/>
          </a:p>
          <a:p>
            <a:pPr marL="0" indent="0">
              <a:lnSpc>
                <a:spcPct val="90000"/>
              </a:lnSpc>
              <a:buNone/>
            </a:pPr>
            <a:r>
              <a:rPr lang="en-US" sz="1300" b="1" i="0" dirty="0">
                <a:effectLst/>
              </a:rPr>
              <a:t>5. Combining Forward and Backward States</a:t>
            </a:r>
          </a:p>
          <a:p>
            <a:pPr lvl="1">
              <a:lnSpc>
                <a:spcPct val="90000"/>
              </a:lnSpc>
            </a:pPr>
            <a:r>
              <a:rPr lang="en-US" sz="1300" b="0" i="0" dirty="0">
                <a:effectLst/>
              </a:rPr>
              <a:t>Once the forward and backward passes are complete, the hidden states from both LSTM layers are combined at each time step. </a:t>
            </a:r>
          </a:p>
          <a:p>
            <a:pPr lvl="1">
              <a:lnSpc>
                <a:spcPct val="90000"/>
              </a:lnSpc>
            </a:pPr>
            <a:r>
              <a:rPr lang="en-US" sz="1300" b="0" i="0" dirty="0">
                <a:effectLst/>
              </a:rPr>
              <a:t>This combination can be as simple as concatenating the hidden states or applying some other transformation.</a:t>
            </a:r>
          </a:p>
        </p:txBody>
      </p:sp>
      <p:pic>
        <p:nvPicPr>
          <p:cNvPr id="4" name="Picture 3" descr="A diagram of a computer algorithm&#10;&#10;Description automatically generated">
            <a:extLst>
              <a:ext uri="{FF2B5EF4-FFF2-40B4-BE49-F238E27FC236}">
                <a16:creationId xmlns:a16="http://schemas.microsoft.com/office/drawing/2014/main" id="{390D66BE-1FB8-83CD-A012-6EF81AC7FAE4}"/>
              </a:ext>
            </a:extLst>
          </p:cNvPr>
          <p:cNvPicPr>
            <a:picLocks noChangeAspect="1"/>
          </p:cNvPicPr>
          <p:nvPr/>
        </p:nvPicPr>
        <p:blipFill>
          <a:blip r:embed="rId2"/>
          <a:stretch>
            <a:fillRect/>
          </a:stretch>
        </p:blipFill>
        <p:spPr>
          <a:xfrm>
            <a:off x="6197600" y="2436212"/>
            <a:ext cx="5384800" cy="2853944"/>
          </a:xfrm>
          <a:prstGeom prst="rect">
            <a:avLst/>
          </a:prstGeom>
          <a:noFill/>
        </p:spPr>
      </p:pic>
    </p:spTree>
    <p:extLst>
      <p:ext uri="{BB962C8B-B14F-4D97-AF65-F5344CB8AC3E}">
        <p14:creationId xmlns:p14="http://schemas.microsoft.com/office/powerpoint/2010/main" val="254995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2AE6-3ACD-BE62-3466-16138BC89C6A}"/>
              </a:ext>
            </a:extLst>
          </p:cNvPr>
          <p:cNvSpPr>
            <a:spLocks noGrp="1"/>
          </p:cNvSpPr>
          <p:nvPr>
            <p:ph type="title"/>
          </p:nvPr>
        </p:nvSpPr>
        <p:spPr>
          <a:xfrm>
            <a:off x="812800" y="274638"/>
            <a:ext cx="10668000" cy="487362"/>
          </a:xfrm>
        </p:spPr>
        <p:txBody>
          <a:bodyPr anchor="ctr">
            <a:normAutofit/>
          </a:bodyPr>
          <a:lstStyle/>
          <a:p>
            <a:pPr>
              <a:lnSpc>
                <a:spcPct val="90000"/>
              </a:lnSpc>
            </a:pPr>
            <a:r>
              <a:rPr lang="en-US">
                <a:solidFill>
                  <a:srgbClr val="002060"/>
                </a:solidFill>
              </a:rPr>
              <a:t>Methodology-DistilBERT</a:t>
            </a:r>
          </a:p>
        </p:txBody>
      </p:sp>
      <p:sp>
        <p:nvSpPr>
          <p:cNvPr id="7" name="Content Placeholder 6">
            <a:extLst>
              <a:ext uri="{FF2B5EF4-FFF2-40B4-BE49-F238E27FC236}">
                <a16:creationId xmlns:a16="http://schemas.microsoft.com/office/drawing/2014/main" id="{192393B4-8DB8-8026-1C6D-E03ABB68445C}"/>
              </a:ext>
            </a:extLst>
          </p:cNvPr>
          <p:cNvSpPr>
            <a:spLocks noGrp="1"/>
          </p:cNvSpPr>
          <p:nvPr>
            <p:ph sz="half" idx="1"/>
          </p:nvPr>
        </p:nvSpPr>
        <p:spPr>
          <a:xfrm>
            <a:off x="609600" y="1148081"/>
            <a:ext cx="5384800" cy="4978086"/>
          </a:xfrm>
        </p:spPr>
        <p:txBody>
          <a:bodyPr>
            <a:normAutofit lnSpcReduction="10000"/>
          </a:bodyPr>
          <a:lstStyle/>
          <a:p>
            <a:pPr marL="0" indent="0" algn="just">
              <a:lnSpc>
                <a:spcPct val="90000"/>
              </a:lnSpc>
              <a:buNone/>
            </a:pPr>
            <a:r>
              <a:rPr lang="en-US" sz="1200" b="1" dirty="0"/>
              <a:t>1. Tokenized Text:</a:t>
            </a:r>
            <a:endParaRPr lang="en-US" sz="1200" dirty="0"/>
          </a:p>
          <a:p>
            <a:pPr marL="0" indent="0" algn="just">
              <a:lnSpc>
                <a:spcPct val="90000"/>
              </a:lnSpc>
              <a:buNone/>
            </a:pPr>
            <a:r>
              <a:rPr lang="en-US" sz="1200" dirty="0"/>
              <a:t>The input text is first tokenized (broken down into individual words or sub words).</a:t>
            </a:r>
          </a:p>
          <a:p>
            <a:pPr marL="0" indent="0" algn="just">
              <a:lnSpc>
                <a:spcPct val="90000"/>
              </a:lnSpc>
              <a:buNone/>
            </a:pPr>
            <a:r>
              <a:rPr lang="en-US" sz="1200" b="1" dirty="0"/>
              <a:t>2. Embedding Layer:</a:t>
            </a:r>
            <a:endParaRPr lang="en-US" sz="1200" dirty="0"/>
          </a:p>
          <a:p>
            <a:pPr marL="0" indent="0" algn="just">
              <a:lnSpc>
                <a:spcPct val="90000"/>
              </a:lnSpc>
              <a:buNone/>
            </a:pPr>
            <a:r>
              <a:rPr lang="en-US" sz="1200" dirty="0"/>
              <a:t>The tokens are converted into numerical representations (embeddings).</a:t>
            </a:r>
          </a:p>
          <a:p>
            <a:pPr marL="0" indent="0" algn="just">
              <a:lnSpc>
                <a:spcPct val="90000"/>
              </a:lnSpc>
              <a:buNone/>
            </a:pPr>
            <a:r>
              <a:rPr lang="en-US" sz="1200" dirty="0"/>
              <a:t>DistilBERT typically uses a smaller embedding size (k) compared to BERT base.</a:t>
            </a:r>
          </a:p>
          <a:p>
            <a:pPr marL="0" indent="0" algn="just">
              <a:lnSpc>
                <a:spcPct val="90000"/>
              </a:lnSpc>
              <a:buNone/>
            </a:pPr>
            <a:r>
              <a:rPr lang="en-US" sz="1200" b="1" dirty="0"/>
              <a:t>3. Transformer Layers:</a:t>
            </a:r>
            <a:endParaRPr lang="en-US" sz="1200" dirty="0"/>
          </a:p>
          <a:p>
            <a:pPr marL="0" indent="0" algn="just">
              <a:lnSpc>
                <a:spcPct val="90000"/>
              </a:lnSpc>
              <a:buNone/>
            </a:pPr>
            <a:r>
              <a:rPr lang="en-US" sz="1200" dirty="0"/>
              <a:t>The core of DistilBERT's architecture is the transformer layers.</a:t>
            </a:r>
          </a:p>
          <a:p>
            <a:pPr marL="0" indent="0" algn="just">
              <a:lnSpc>
                <a:spcPct val="90000"/>
              </a:lnSpc>
              <a:buNone/>
            </a:pPr>
            <a:r>
              <a:rPr lang="en-US" sz="1200" dirty="0"/>
              <a:t>These layers consist of: </a:t>
            </a:r>
          </a:p>
          <a:p>
            <a:pPr lvl="1" algn="just">
              <a:lnSpc>
                <a:spcPct val="90000"/>
              </a:lnSpc>
            </a:pPr>
            <a:r>
              <a:rPr lang="en-US" sz="1200" dirty="0"/>
              <a:t>Multi-Head Attention: This mechanism allows the model to weigh the importance of different parts of the input sequence.</a:t>
            </a:r>
          </a:p>
          <a:p>
            <a:pPr lvl="1" algn="just">
              <a:lnSpc>
                <a:spcPct val="90000"/>
              </a:lnSpc>
            </a:pPr>
            <a:r>
              <a:rPr lang="en-US" sz="1200" dirty="0"/>
              <a:t>Feed-Forward Neural Network: This layer applies non-linear transformations to the input.</a:t>
            </a:r>
          </a:p>
          <a:p>
            <a:pPr lvl="1" algn="just">
              <a:lnSpc>
                <a:spcPct val="90000"/>
              </a:lnSpc>
            </a:pPr>
            <a:r>
              <a:rPr lang="en-US" sz="1200" dirty="0"/>
              <a:t>Layer Normalization: This helps stabilize the training process.</a:t>
            </a:r>
          </a:p>
          <a:p>
            <a:pPr marL="0" indent="0" algn="just">
              <a:lnSpc>
                <a:spcPct val="90000"/>
              </a:lnSpc>
              <a:buNone/>
            </a:pPr>
            <a:r>
              <a:rPr lang="en-US" sz="1200" b="1" dirty="0"/>
              <a:t>4. Distillation Process:</a:t>
            </a:r>
            <a:endParaRPr lang="en-US" sz="1200" dirty="0"/>
          </a:p>
          <a:p>
            <a:pPr marL="0" indent="0" algn="just">
              <a:lnSpc>
                <a:spcPct val="90000"/>
              </a:lnSpc>
              <a:buNone/>
            </a:pPr>
            <a:r>
              <a:rPr lang="en-US" sz="1200" dirty="0"/>
              <a:t>DistilBERT is trained using a knowledge distillation technique.</a:t>
            </a:r>
          </a:p>
          <a:p>
            <a:pPr marL="0" indent="0" algn="just">
              <a:lnSpc>
                <a:spcPct val="90000"/>
              </a:lnSpc>
              <a:buNone/>
            </a:pPr>
            <a:r>
              <a:rPr lang="en-US" sz="1200" dirty="0"/>
              <a:t>The larger BERT base model acts as the teacher, providing guidance to the smaller DistilBERT student model.</a:t>
            </a:r>
          </a:p>
          <a:p>
            <a:pPr marL="0" indent="0" algn="just">
              <a:lnSpc>
                <a:spcPct val="90000"/>
              </a:lnSpc>
              <a:buNone/>
            </a:pPr>
            <a:r>
              <a:rPr lang="en-US" sz="1200" dirty="0"/>
              <a:t>DistilBERT is trained to mimic the output of BERT base, while also being encouraged to learn more compact representations.</a:t>
            </a:r>
          </a:p>
          <a:p>
            <a:pPr marL="0" indent="0" algn="just">
              <a:lnSpc>
                <a:spcPct val="90000"/>
              </a:lnSpc>
              <a:buNone/>
            </a:pPr>
            <a:r>
              <a:rPr lang="en-US" sz="1200" b="1" dirty="0"/>
              <a:t>5. Prediction Layer:</a:t>
            </a:r>
            <a:endParaRPr lang="en-US" sz="1200" dirty="0"/>
          </a:p>
          <a:p>
            <a:pPr marL="0" indent="0" algn="just">
              <a:lnSpc>
                <a:spcPct val="90000"/>
              </a:lnSpc>
              <a:buNone/>
            </a:pPr>
            <a:r>
              <a:rPr lang="en-US" sz="1200" dirty="0"/>
              <a:t>The final layer of DistilBERT produces the output, which can be a classification, sequence labeling, or other task-specific output.</a:t>
            </a:r>
          </a:p>
          <a:p>
            <a:pPr marL="0" indent="0" algn="just">
              <a:lnSpc>
                <a:spcPct val="90000"/>
              </a:lnSpc>
              <a:buNone/>
            </a:pPr>
            <a:endParaRPr lang="en-US" sz="1200" dirty="0"/>
          </a:p>
        </p:txBody>
      </p:sp>
      <p:pic>
        <p:nvPicPr>
          <p:cNvPr id="8" name="Picture 7">
            <a:extLst>
              <a:ext uri="{FF2B5EF4-FFF2-40B4-BE49-F238E27FC236}">
                <a16:creationId xmlns:a16="http://schemas.microsoft.com/office/drawing/2014/main" id="{16E477CE-AE9D-671A-9597-E99CF36C7EF4}"/>
              </a:ext>
            </a:extLst>
          </p:cNvPr>
          <p:cNvPicPr>
            <a:picLocks noChangeAspect="1"/>
          </p:cNvPicPr>
          <p:nvPr/>
        </p:nvPicPr>
        <p:blipFill>
          <a:blip r:embed="rId2"/>
          <a:stretch>
            <a:fillRect/>
          </a:stretch>
        </p:blipFill>
        <p:spPr>
          <a:xfrm>
            <a:off x="6197600" y="2057400"/>
            <a:ext cx="5515874" cy="3646713"/>
          </a:xfrm>
          <a:prstGeom prst="rect">
            <a:avLst/>
          </a:prstGeom>
          <a:noFill/>
        </p:spPr>
      </p:pic>
    </p:spTree>
    <p:extLst>
      <p:ext uri="{BB962C8B-B14F-4D97-AF65-F5344CB8AC3E}">
        <p14:creationId xmlns:p14="http://schemas.microsoft.com/office/powerpoint/2010/main" val="1328788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A8BB-F7F4-39EC-7E5E-2CEB64DB5303}"/>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a:t>
            </a:r>
            <a:r>
              <a:rPr lang="en-US" i="0" dirty="0">
                <a:solidFill>
                  <a:srgbClr val="002060"/>
                </a:solidFill>
                <a:effectLst/>
              </a:rPr>
              <a:t>Robustly Optimized BERT(RoBERTa)</a:t>
            </a:r>
            <a:endParaRPr lang="en-US" dirty="0">
              <a:solidFill>
                <a:srgbClr val="002060"/>
              </a:solidFill>
            </a:endParaRPr>
          </a:p>
        </p:txBody>
      </p:sp>
      <p:pic>
        <p:nvPicPr>
          <p:cNvPr id="1026" name="Picture 2" descr="RoBERTa Common Sense QA | Papers With Code">
            <a:extLst>
              <a:ext uri="{FF2B5EF4-FFF2-40B4-BE49-F238E27FC236}">
                <a16:creationId xmlns:a16="http://schemas.microsoft.com/office/drawing/2014/main" id="{79DD581B-0FEA-A015-5CDD-9C50EEB92B08}"/>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t="3000" b="1758"/>
          <a:stretch/>
        </p:blipFill>
        <p:spPr bwMode="auto">
          <a:xfrm>
            <a:off x="7051040" y="1533219"/>
            <a:ext cx="4511040" cy="3791561"/>
          </a:xfrm>
          <a:prstGeom prst="rect">
            <a:avLst/>
          </a:prstGeom>
          <a:solidFill>
            <a:srgbClr val="FFFFFF"/>
          </a:solidFill>
        </p:spPr>
      </p:pic>
      <p:sp>
        <p:nvSpPr>
          <p:cNvPr id="1031" name="Content Placeholder 3">
            <a:extLst>
              <a:ext uri="{FF2B5EF4-FFF2-40B4-BE49-F238E27FC236}">
                <a16:creationId xmlns:a16="http://schemas.microsoft.com/office/drawing/2014/main" id="{36F65A69-4B10-DB5D-4778-CC2D964FD9B2}"/>
              </a:ext>
            </a:extLst>
          </p:cNvPr>
          <p:cNvSpPr>
            <a:spLocks noGrp="1"/>
          </p:cNvSpPr>
          <p:nvPr>
            <p:ph sz="half" idx="2"/>
          </p:nvPr>
        </p:nvSpPr>
        <p:spPr>
          <a:xfrm>
            <a:off x="162560" y="1285243"/>
            <a:ext cx="6289040" cy="4525963"/>
          </a:xfrm>
        </p:spPr>
        <p:txBody>
          <a:bodyPr>
            <a:normAutofit/>
          </a:bodyPr>
          <a:lstStyle/>
          <a:p>
            <a:r>
              <a:rPr lang="en-US" sz="1800" b="0" i="0" dirty="0">
                <a:solidFill>
                  <a:srgbClr val="273239"/>
                </a:solidFill>
                <a:effectLst/>
              </a:rPr>
              <a:t>RoBERTa is a variant of the BERT model, which was developed by researchers at Facebook AI. </a:t>
            </a:r>
          </a:p>
          <a:p>
            <a:r>
              <a:rPr lang="en-US" sz="1800" b="0" i="0" dirty="0">
                <a:solidFill>
                  <a:srgbClr val="273239"/>
                </a:solidFill>
                <a:effectLst/>
              </a:rPr>
              <a:t>RoBERTa is a transformer-based language model that uses self-attention to process input sequences and generate contextualized representations of words in a sentence.</a:t>
            </a:r>
          </a:p>
          <a:p>
            <a:r>
              <a:rPr lang="en-US" sz="1800" b="0" i="0" dirty="0">
                <a:solidFill>
                  <a:srgbClr val="273239"/>
                </a:solidFill>
                <a:effectLst/>
              </a:rPr>
              <a:t>RoBERTa was trained on a dataset of 160GB of text.</a:t>
            </a:r>
          </a:p>
          <a:p>
            <a:r>
              <a:rPr lang="en-US" sz="1800" b="0" i="0" dirty="0">
                <a:solidFill>
                  <a:srgbClr val="273239"/>
                </a:solidFill>
                <a:effectLst/>
              </a:rPr>
              <a:t>RoBERTa uses a dynamic masking technique during training that helps the model learn more robust and generalizable representations of words.</a:t>
            </a:r>
            <a:endParaRPr lang="en-US" sz="1800" dirty="0"/>
          </a:p>
        </p:txBody>
      </p:sp>
    </p:spTree>
    <p:extLst>
      <p:ext uri="{BB962C8B-B14F-4D97-AF65-F5344CB8AC3E}">
        <p14:creationId xmlns:p14="http://schemas.microsoft.com/office/powerpoint/2010/main" val="2520643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242A-B71B-1FA4-A951-3ABDEBC2E3C3}"/>
              </a:ext>
            </a:extLst>
          </p:cNvPr>
          <p:cNvSpPr>
            <a:spLocks noGrp="1"/>
          </p:cNvSpPr>
          <p:nvPr>
            <p:ph type="title"/>
          </p:nvPr>
        </p:nvSpPr>
        <p:spPr>
          <a:xfrm>
            <a:off x="355600" y="274640"/>
            <a:ext cx="11480800" cy="487362"/>
          </a:xfrm>
        </p:spPr>
        <p:txBody>
          <a:bodyPr/>
          <a:lstStyle/>
          <a:p>
            <a:r>
              <a:rPr lang="en-US" dirty="0">
                <a:solidFill>
                  <a:srgbClr val="002060"/>
                </a:solidFill>
              </a:rPr>
              <a:t>Methodology-google-bert/bert-base-multilingual-cased</a:t>
            </a:r>
          </a:p>
        </p:txBody>
      </p:sp>
      <p:sp>
        <p:nvSpPr>
          <p:cNvPr id="3" name="Content Placeholder 2">
            <a:extLst>
              <a:ext uri="{FF2B5EF4-FFF2-40B4-BE49-F238E27FC236}">
                <a16:creationId xmlns:a16="http://schemas.microsoft.com/office/drawing/2014/main" id="{EA5D9D86-5EB8-6FE5-1EFB-1974E4FFD759}"/>
              </a:ext>
            </a:extLst>
          </p:cNvPr>
          <p:cNvSpPr>
            <a:spLocks noGrp="1"/>
          </p:cNvSpPr>
          <p:nvPr>
            <p:ph idx="1"/>
          </p:nvPr>
        </p:nvSpPr>
        <p:spPr>
          <a:xfrm>
            <a:off x="762000" y="1173481"/>
            <a:ext cx="10668000" cy="4952997"/>
          </a:xfrm>
        </p:spPr>
        <p:txBody>
          <a:bodyPr/>
          <a:lstStyle/>
          <a:p>
            <a:r>
              <a:rPr lang="en-US" b="0" i="0" dirty="0">
                <a:solidFill>
                  <a:srgbClr val="4B5563"/>
                </a:solidFill>
                <a:effectLst/>
                <a:latin typeface="Source Sans Pro" panose="020F0502020204030204" pitchFamily="34" charset="0"/>
              </a:rPr>
              <a:t>Pretrained model on the top 104 languages with the largest Wikipedia using a masked language modeling (MLM) objective.</a:t>
            </a:r>
          </a:p>
          <a:p>
            <a:r>
              <a:rPr lang="en-US" b="0" i="0" dirty="0">
                <a:solidFill>
                  <a:srgbClr val="4B5563"/>
                </a:solidFill>
                <a:effectLst/>
                <a:latin typeface="Source Sans Pro" panose="020B0503030403020204" pitchFamily="34" charset="0"/>
              </a:rPr>
              <a:t>This model is case sensitive: it makes a difference between english and English.</a:t>
            </a:r>
            <a:endParaRPr lang="en-US" dirty="0">
              <a:solidFill>
                <a:srgbClr val="4B5563"/>
              </a:solidFill>
              <a:latin typeface="Source Sans Pro" panose="020F0502020204030204" pitchFamily="34" charset="0"/>
            </a:endParaRPr>
          </a:p>
          <a:p>
            <a:r>
              <a:rPr lang="en-US" b="0" i="0" dirty="0">
                <a:solidFill>
                  <a:srgbClr val="4B5563"/>
                </a:solidFill>
                <a:effectLst/>
                <a:latin typeface="Source Sans Pro" panose="020B0503030403020204" pitchFamily="34" charset="0"/>
              </a:rPr>
              <a:t>BERT is a transformers model pretrained on the raw texts only in a self-supervised manner, with an automatic process to generate inputs and labels from those texts.</a:t>
            </a:r>
          </a:p>
          <a:p>
            <a:endParaRPr lang="en-US" b="0" i="0" dirty="0">
              <a:solidFill>
                <a:srgbClr val="4B5563"/>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139695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6895-BF9C-52A0-9B83-E5A2090A1BF2}"/>
              </a:ext>
            </a:extLst>
          </p:cNvPr>
          <p:cNvSpPr>
            <a:spLocks noGrp="1"/>
          </p:cNvSpPr>
          <p:nvPr>
            <p:ph type="title"/>
          </p:nvPr>
        </p:nvSpPr>
        <p:spPr>
          <a:xfrm>
            <a:off x="457200" y="416878"/>
            <a:ext cx="11734800" cy="487362"/>
          </a:xfrm>
        </p:spPr>
        <p:txBody>
          <a:bodyPr/>
          <a:lstStyle/>
          <a:p>
            <a:r>
              <a:rPr lang="en-US" sz="2400" dirty="0"/>
              <a:t>Methodology-Hate Speech CNERG/Indic-abusive-allInOne-</a:t>
            </a:r>
            <a:r>
              <a:rPr lang="en-US" sz="2400" dirty="0" err="1"/>
              <a:t>MuRIL</a:t>
            </a:r>
            <a:endParaRPr lang="en-US" sz="2400" dirty="0"/>
          </a:p>
        </p:txBody>
      </p:sp>
      <p:sp>
        <p:nvSpPr>
          <p:cNvPr id="3" name="Content Placeholder 2">
            <a:extLst>
              <a:ext uri="{FF2B5EF4-FFF2-40B4-BE49-F238E27FC236}">
                <a16:creationId xmlns:a16="http://schemas.microsoft.com/office/drawing/2014/main" id="{6E3C6D9C-F706-802C-87E3-475A7E7B2C8E}"/>
              </a:ext>
            </a:extLst>
          </p:cNvPr>
          <p:cNvSpPr>
            <a:spLocks noGrp="1"/>
          </p:cNvSpPr>
          <p:nvPr>
            <p:ph idx="1"/>
          </p:nvPr>
        </p:nvSpPr>
        <p:spPr/>
        <p:txBody>
          <a:bodyPr>
            <a:normAutofit/>
          </a:bodyPr>
          <a:lstStyle/>
          <a:p>
            <a:r>
              <a:rPr lang="en-US" dirty="0">
                <a:latin typeface="+mn-lt"/>
              </a:rPr>
              <a:t>MuRIL stands for Multilingual Representations for Indian Languages</a:t>
            </a:r>
            <a:endParaRPr lang="en-US" b="0" i="0" dirty="0">
              <a:effectLst/>
              <a:latin typeface="+mn-lt"/>
            </a:endParaRPr>
          </a:p>
          <a:p>
            <a:r>
              <a:rPr lang="en-US" b="0" i="0" dirty="0">
                <a:effectLst/>
                <a:latin typeface="+mn-lt"/>
              </a:rPr>
              <a:t>The allInOne in the name refers to the Joint training/Cross-lingual training, where the model is trained using all the languages data. </a:t>
            </a:r>
          </a:p>
          <a:p>
            <a:r>
              <a:rPr lang="en-US" b="0" i="0" dirty="0">
                <a:effectLst/>
                <a:latin typeface="+mn-lt"/>
              </a:rPr>
              <a:t>It is fine-tuned on MuRIL model. </a:t>
            </a:r>
          </a:p>
          <a:p>
            <a:r>
              <a:rPr lang="en-US" b="0" i="0" dirty="0">
                <a:effectLst/>
                <a:latin typeface="+mn-lt"/>
              </a:rPr>
              <a:t>The model is trained with learning rates of 2e-5.</a:t>
            </a:r>
          </a:p>
          <a:p>
            <a:r>
              <a:rPr lang="en-US" dirty="0">
                <a:latin typeface="+mn-lt"/>
              </a:rPr>
              <a:t>This model uses a BERT base architecture pretrained for 17 Indian languages.</a:t>
            </a:r>
          </a:p>
        </p:txBody>
      </p:sp>
    </p:spTree>
    <p:extLst>
      <p:ext uri="{BB962C8B-B14F-4D97-AF65-F5344CB8AC3E}">
        <p14:creationId xmlns:p14="http://schemas.microsoft.com/office/powerpoint/2010/main" val="274216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a:t>Proposed Method</a:t>
            </a:r>
          </a:p>
        </p:txBody>
      </p:sp>
      <p:pic>
        <p:nvPicPr>
          <p:cNvPr id="4" name="Picture 3" descr="A close-up of a sign&#10;&#10;Description automatically generated">
            <a:extLst>
              <a:ext uri="{FF2B5EF4-FFF2-40B4-BE49-F238E27FC236}">
                <a16:creationId xmlns:a16="http://schemas.microsoft.com/office/drawing/2014/main" id="{E6205C24-0E33-C67E-32CA-C65488059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66" y="1193800"/>
            <a:ext cx="11738467" cy="4470399"/>
          </a:xfrm>
          <a:prstGeom prst="rect">
            <a:avLst/>
          </a:prstGeom>
        </p:spPr>
      </p:pic>
    </p:spTree>
    <p:extLst>
      <p:ext uri="{BB962C8B-B14F-4D97-AF65-F5344CB8AC3E}">
        <p14:creationId xmlns:p14="http://schemas.microsoft.com/office/powerpoint/2010/main" val="265961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gn="just">
              <a:spcBef>
                <a:spcPts val="0"/>
              </a:spcBef>
            </a:pPr>
            <a:r>
              <a:rPr lang="en-US" sz="2800" dirty="0">
                <a:effectLst/>
                <a:latin typeface="+mn-lt"/>
              </a:rPr>
              <a:t>Determine to which language does </a:t>
            </a:r>
            <a:r>
              <a:rPr lang="en-US" sz="2800" dirty="0">
                <a:latin typeface="+mn-lt"/>
              </a:rPr>
              <a:t>Devanagari</a:t>
            </a:r>
            <a:r>
              <a:rPr lang="en-US" sz="2800" dirty="0">
                <a:effectLst/>
                <a:latin typeface="+mn-lt"/>
              </a:rPr>
              <a:t> script belongs to among Nepali, Marathi, Sanskrit, Hindi which addresses the critical need for accurate language identification in multilingual contexts. </a:t>
            </a:r>
          </a:p>
          <a:p>
            <a:pPr algn="just">
              <a:spcBef>
                <a:spcPts val="0"/>
              </a:spcBef>
            </a:pPr>
            <a:r>
              <a:rPr lang="en-US" sz="2800" dirty="0">
                <a:effectLst/>
                <a:latin typeface="+mn-lt"/>
              </a:rPr>
              <a:t>Identify whether it contains hate speech or not.</a:t>
            </a:r>
          </a:p>
          <a:p>
            <a:pPr algn="just">
              <a:spcBef>
                <a:spcPts val="0"/>
              </a:spcBef>
            </a:pPr>
            <a:r>
              <a:rPr lang="en-US" sz="2800" dirty="0">
                <a:effectLst/>
                <a:latin typeface="+mn-lt"/>
              </a:rPr>
              <a:t>Identify the targets of hate speech in each hateful text.</a:t>
            </a:r>
          </a:p>
          <a:p>
            <a:pPr algn="just">
              <a:spcBef>
                <a:spcPts val="0"/>
              </a:spcBef>
            </a:pPr>
            <a:r>
              <a:rPr lang="en-US" sz="2800" dirty="0">
                <a:effectLst/>
                <a:latin typeface="+mn-lt"/>
                <a:ea typeface="Times New Roman" panose="02020603050405020304" pitchFamily="18" charset="0"/>
              </a:rPr>
              <a:t>Development of basic user interface to implement the working of above 3 objectives.</a:t>
            </a:r>
          </a:p>
        </p:txBody>
      </p:sp>
    </p:spTree>
    <p:extLst>
      <p:ext uri="{BB962C8B-B14F-4D97-AF65-F5344CB8AC3E}">
        <p14:creationId xmlns:p14="http://schemas.microsoft.com/office/powerpoint/2010/main" val="266672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6713AA74-DC5E-C3F1-93F2-F9E42204C1AA}"/>
              </a:ext>
            </a:extLst>
          </p:cNvPr>
          <p:cNvGraphicFramePr>
            <a:graphicFrameLocks noGrp="1"/>
          </p:cNvGraphicFramePr>
          <p:nvPr>
            <p:ph idx="1"/>
            <p:extLst>
              <p:ext uri="{D42A27DB-BD31-4B8C-83A1-F6EECF244321}">
                <p14:modId xmlns:p14="http://schemas.microsoft.com/office/powerpoint/2010/main" val="1105730412"/>
              </p:ext>
            </p:extLst>
          </p:nvPr>
        </p:nvGraphicFramePr>
        <p:xfrm>
          <a:off x="812800" y="1391920"/>
          <a:ext cx="10668000" cy="4775200"/>
        </p:xfrm>
        <a:graphic>
          <a:graphicData uri="http://schemas.openxmlformats.org/drawingml/2006/table">
            <a:tbl>
              <a:tblPr firstRow="1" firstCol="1" bandRow="1">
                <a:tableStyleId>{5C22544A-7EE6-4342-B048-85BDC9FD1C3A}</a:tableStyleId>
              </a:tblPr>
              <a:tblGrid>
                <a:gridCol w="2933344">
                  <a:extLst>
                    <a:ext uri="{9D8B030D-6E8A-4147-A177-3AD203B41FA5}">
                      <a16:colId xmlns:a16="http://schemas.microsoft.com/office/drawing/2014/main" val="744176629"/>
                    </a:ext>
                  </a:extLst>
                </a:gridCol>
                <a:gridCol w="4057447">
                  <a:extLst>
                    <a:ext uri="{9D8B030D-6E8A-4147-A177-3AD203B41FA5}">
                      <a16:colId xmlns:a16="http://schemas.microsoft.com/office/drawing/2014/main" val="1325123518"/>
                    </a:ext>
                  </a:extLst>
                </a:gridCol>
                <a:gridCol w="3677209">
                  <a:extLst>
                    <a:ext uri="{9D8B030D-6E8A-4147-A177-3AD203B41FA5}">
                      <a16:colId xmlns:a16="http://schemas.microsoft.com/office/drawing/2014/main" val="1966962661"/>
                    </a:ext>
                  </a:extLst>
                </a:gridCol>
              </a:tblGrid>
              <a:tr h="955040">
                <a:tc>
                  <a:txBody>
                    <a:bodyPr/>
                    <a:lstStyle/>
                    <a:p>
                      <a:pPr marL="0" marR="0" algn="ctr">
                        <a:spcBef>
                          <a:spcPts val="0"/>
                        </a:spcBef>
                        <a:spcAft>
                          <a:spcPts val="0"/>
                        </a:spcAft>
                      </a:pPr>
                      <a:r>
                        <a:rPr lang="en-US" sz="1500" dirty="0">
                          <a:effectLst/>
                        </a:rPr>
                        <a:t>SUBTASKS</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TITLE</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a:effectLst/>
                        </a:rPr>
                        <a:t>TIMELINE</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2604991880"/>
                  </a:ext>
                </a:extLst>
              </a:tr>
              <a:tr h="955040">
                <a:tc>
                  <a:txBody>
                    <a:bodyPr/>
                    <a:lstStyle/>
                    <a:p>
                      <a:pPr marL="0" marR="0" algn="ctr">
                        <a:spcBef>
                          <a:spcPts val="0"/>
                        </a:spcBef>
                        <a:spcAft>
                          <a:spcPts val="0"/>
                        </a:spcAft>
                      </a:pPr>
                      <a:r>
                        <a:rPr lang="en-US" sz="1500">
                          <a:effectLst/>
                        </a:rPr>
                        <a:t>Subtask A</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Language Detection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25</a:t>
                      </a:r>
                      <a:r>
                        <a:rPr lang="en-US" sz="1500" baseline="30000" dirty="0">
                          <a:effectLst/>
                        </a:rPr>
                        <a:t>th</a:t>
                      </a:r>
                      <a:r>
                        <a:rPr lang="en-US" sz="1500" dirty="0">
                          <a:effectLst/>
                        </a:rPr>
                        <a:t> September-11</a:t>
                      </a:r>
                      <a:r>
                        <a:rPr lang="en-US" sz="1500" baseline="30000" dirty="0">
                          <a:effectLst/>
                        </a:rPr>
                        <a:t>th</a:t>
                      </a:r>
                      <a:r>
                        <a:rPr lang="en-US" sz="1500" dirty="0">
                          <a:effectLst/>
                        </a:rPr>
                        <a:t> October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2256921589"/>
                  </a:ext>
                </a:extLst>
              </a:tr>
              <a:tr h="955040">
                <a:tc>
                  <a:txBody>
                    <a:bodyPr/>
                    <a:lstStyle/>
                    <a:p>
                      <a:pPr marL="0" marR="0" algn="ctr">
                        <a:spcBef>
                          <a:spcPts val="0"/>
                        </a:spcBef>
                        <a:spcAft>
                          <a:spcPts val="0"/>
                        </a:spcAft>
                      </a:pPr>
                      <a:r>
                        <a:rPr lang="en-US" sz="1500">
                          <a:effectLst/>
                        </a:rPr>
                        <a:t>Subtask B</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Hate Speech Detection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12</a:t>
                      </a:r>
                      <a:r>
                        <a:rPr lang="en-US" sz="1500" baseline="30000" dirty="0">
                          <a:effectLst/>
                        </a:rPr>
                        <a:t>th</a:t>
                      </a:r>
                      <a:r>
                        <a:rPr lang="en-US" sz="1500" dirty="0">
                          <a:effectLst/>
                        </a:rPr>
                        <a:t> October-8</a:t>
                      </a:r>
                      <a:r>
                        <a:rPr lang="en-US" sz="1500" baseline="30000" dirty="0">
                          <a:effectLst/>
                        </a:rPr>
                        <a:t>th</a:t>
                      </a:r>
                      <a:r>
                        <a:rPr lang="en-US" sz="1500" dirty="0">
                          <a:effectLst/>
                        </a:rPr>
                        <a:t> November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4122028220"/>
                  </a:ext>
                </a:extLst>
              </a:tr>
              <a:tr h="955040">
                <a:tc>
                  <a:txBody>
                    <a:bodyPr/>
                    <a:lstStyle/>
                    <a:p>
                      <a:pPr marL="0" marR="0" algn="ctr">
                        <a:spcBef>
                          <a:spcPts val="0"/>
                        </a:spcBef>
                        <a:spcAft>
                          <a:spcPts val="0"/>
                        </a:spcAft>
                      </a:pPr>
                      <a:r>
                        <a:rPr lang="en-US" sz="1500" dirty="0">
                          <a:effectLst/>
                        </a:rPr>
                        <a:t>Subtask C</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Target Identification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10</a:t>
                      </a:r>
                      <a:r>
                        <a:rPr lang="en-US" sz="1500" baseline="30000" dirty="0">
                          <a:effectLst/>
                        </a:rPr>
                        <a:t>th</a:t>
                      </a:r>
                      <a:r>
                        <a:rPr lang="en-US" sz="1500" dirty="0">
                          <a:effectLst/>
                        </a:rPr>
                        <a:t> November-10</a:t>
                      </a:r>
                      <a:r>
                        <a:rPr lang="en-US" sz="1500" baseline="30000" dirty="0">
                          <a:effectLst/>
                        </a:rPr>
                        <a:t>th</a:t>
                      </a:r>
                      <a:r>
                        <a:rPr lang="en-US" sz="1500" dirty="0">
                          <a:effectLst/>
                        </a:rPr>
                        <a:t> December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702127911"/>
                  </a:ext>
                </a:extLst>
              </a:tr>
              <a:tr h="955040">
                <a:tc>
                  <a:txBody>
                    <a:bodyPr/>
                    <a:lstStyle/>
                    <a:p>
                      <a:pPr marL="0" marR="0" algn="ctr">
                        <a:spcBef>
                          <a:spcPts val="0"/>
                        </a:spcBef>
                        <a:spcAft>
                          <a:spcPts val="0"/>
                        </a:spcAft>
                      </a:pPr>
                      <a:r>
                        <a:rPr lang="en-US" sz="1600" dirty="0">
                          <a:effectLst/>
                          <a:latin typeface="+mn-lt"/>
                          <a:ea typeface="Verdana" panose="020B0604030504040204" pitchFamily="34" charset="0"/>
                          <a:cs typeface="Times New Roman" panose="02020603050405020304" pitchFamily="18" charset="0"/>
                        </a:rPr>
                        <a:t>User Interface</a:t>
                      </a:r>
                    </a:p>
                  </a:txBody>
                  <a:tcPr marL="64065" marR="64065" marT="0" marB="0"/>
                </a:tc>
                <a:tc>
                  <a:txBody>
                    <a:bodyPr/>
                    <a:lstStyle/>
                    <a:p>
                      <a:pPr marL="0" marR="0" algn="ctr">
                        <a:spcBef>
                          <a:spcPts val="0"/>
                        </a:spcBef>
                        <a:spcAft>
                          <a:spcPts val="0"/>
                        </a:spcAft>
                      </a:pPr>
                      <a:r>
                        <a:rPr lang="en-US" sz="1600" dirty="0">
                          <a:effectLst/>
                          <a:latin typeface="+mn-lt"/>
                          <a:ea typeface="Verdana" panose="020B0604030504040204" pitchFamily="34" charset="0"/>
                          <a:cs typeface="Times New Roman" panose="02020603050405020304" pitchFamily="18" charset="0"/>
                        </a:rPr>
                        <a:t>AI-Based Content Moderator</a:t>
                      </a:r>
                    </a:p>
                  </a:txBody>
                  <a:tcPr marL="64065" marR="64065" marT="0" marB="0"/>
                </a:tc>
                <a:tc>
                  <a:txBody>
                    <a:bodyPr/>
                    <a:lstStyle/>
                    <a:p>
                      <a:pPr marL="0" marR="0" algn="ctr">
                        <a:spcBef>
                          <a:spcPts val="0"/>
                        </a:spcBef>
                        <a:spcAft>
                          <a:spcPts val="0"/>
                        </a:spcAft>
                      </a:pPr>
                      <a:r>
                        <a:rPr lang="en-US" sz="1600" dirty="0">
                          <a:effectLst/>
                          <a:latin typeface="+mn-lt"/>
                          <a:ea typeface="Verdana" panose="020B0604030504040204" pitchFamily="34" charset="0"/>
                          <a:cs typeface="Times New Roman" panose="02020603050405020304" pitchFamily="18" charset="0"/>
                        </a:rPr>
                        <a:t>11</a:t>
                      </a:r>
                      <a:r>
                        <a:rPr lang="en-US" sz="1600" baseline="30000" dirty="0">
                          <a:effectLst/>
                          <a:latin typeface="+mn-lt"/>
                          <a:ea typeface="Verdana" panose="020B0604030504040204" pitchFamily="34" charset="0"/>
                          <a:cs typeface="Times New Roman" panose="02020603050405020304" pitchFamily="18" charset="0"/>
                        </a:rPr>
                        <a:t>th</a:t>
                      </a:r>
                      <a:r>
                        <a:rPr lang="en-US" sz="1600" dirty="0">
                          <a:effectLst/>
                          <a:latin typeface="+mn-lt"/>
                          <a:ea typeface="Verdana" panose="020B0604030504040204" pitchFamily="34" charset="0"/>
                          <a:cs typeface="Times New Roman" panose="02020603050405020304" pitchFamily="18" charset="0"/>
                        </a:rPr>
                        <a:t> December</a:t>
                      </a:r>
                    </a:p>
                  </a:txBody>
                  <a:tcPr marL="64065" marR="64065" marT="0" marB="0"/>
                </a:tc>
                <a:extLst>
                  <a:ext uri="{0D108BD9-81ED-4DB2-BD59-A6C34878D82A}">
                    <a16:rowId xmlns:a16="http://schemas.microsoft.com/office/drawing/2014/main" val="2122915619"/>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1800" dirty="0">
                <a:effectLst/>
                <a:cs typeface="Times New Roman" panose="02020603050405020304" pitchFamily="18" charset="0"/>
              </a:rPr>
              <a:t>FastText is computationally efficient in processing, allowing for rapid language detection, especially for large datasets.</a:t>
            </a:r>
          </a:p>
          <a:p>
            <a:pPr marL="457200" indent="-457200" algn="just">
              <a:buFont typeface="+mj-lt"/>
              <a:buAutoNum type="arabicPeriod"/>
            </a:pPr>
            <a:r>
              <a:rPr lang="en-US" sz="1800" dirty="0">
                <a:effectLst/>
                <a:cs typeface="Times New Roman" panose="02020603050405020304" pitchFamily="18" charset="0"/>
              </a:rPr>
              <a:t>Model robust to noise and errors in the text, making it suitable for real-world applications.</a:t>
            </a:r>
          </a:p>
          <a:p>
            <a:pPr marL="457200" indent="-457200" algn="just">
              <a:buFont typeface="+mj-lt"/>
              <a:buAutoNum type="arabicPeriod"/>
            </a:pPr>
            <a:r>
              <a:rPr lang="en-US" sz="1800" dirty="0">
                <a:effectLst/>
                <a:cs typeface="Times New Roman" panose="02020603050405020304" pitchFamily="18" charset="0"/>
              </a:rPr>
              <a:t>Handling of Out of Vocabulary Words.</a:t>
            </a:r>
          </a:p>
          <a:p>
            <a:pPr marL="457200" indent="-457200" algn="just">
              <a:buFont typeface="+mj-lt"/>
              <a:buAutoNum type="arabicPeriod"/>
            </a:pPr>
            <a:r>
              <a:rPr lang="en-US" sz="1800" dirty="0">
                <a:effectLst/>
                <a:cs typeface="Times New Roman" panose="02020603050405020304" pitchFamily="18" charset="0"/>
              </a:rPr>
              <a:t>Effective handling of codeswitching, where multiple languages are used within the same text</a:t>
            </a:r>
            <a:endParaRPr lang="en-US" sz="1800" dirty="0">
              <a:cs typeface="Times New Roman" panose="02020603050405020304" pitchFamily="18" charset="0"/>
            </a:endParaRPr>
          </a:p>
          <a:p>
            <a:pPr marL="457200" indent="-457200" algn="just">
              <a:buFont typeface="+mj-lt"/>
              <a:buAutoNum type="arabicPeriod"/>
            </a:pPr>
            <a:r>
              <a:rPr lang="en-US" sz="1800" dirty="0">
                <a:cs typeface="Times New Roman" panose="02020603050405020304" pitchFamily="18" charset="0"/>
              </a:rPr>
              <a:t>Accurate identification of individuals and groups targeted by hate speech.</a:t>
            </a:r>
          </a:p>
          <a:p>
            <a:pPr marL="457200" indent="-457200" algn="just">
              <a:buFont typeface="+mj-lt"/>
              <a:buAutoNum type="arabicPeriod"/>
            </a:pPr>
            <a:r>
              <a:rPr lang="en-US" sz="1800" dirty="0">
                <a:cs typeface="Times New Roman" panose="02020603050405020304" pitchFamily="18" charset="0"/>
              </a:rPr>
              <a:t>Successful classification of hate speech targets across multiple languages using fastText and Bi-LSTM.</a:t>
            </a:r>
          </a:p>
          <a:p>
            <a:pPr marL="457200" indent="-457200" algn="just">
              <a:buFont typeface="+mj-lt"/>
              <a:buAutoNum type="arabicPeriod"/>
            </a:pPr>
            <a:r>
              <a:rPr lang="en-US" sz="1800" dirty="0">
                <a:cs typeface="Times New Roman" panose="02020603050405020304" pitchFamily="18" charset="0"/>
              </a:rPr>
              <a:t>Automated alerts generated for hate speech targeting specific groups.</a:t>
            </a:r>
          </a:p>
          <a:p>
            <a:pPr marL="457200" indent="-457200" algn="just">
              <a:buFont typeface="+mj-lt"/>
              <a:buAutoNum type="arabicPeriod"/>
            </a:pPr>
            <a:r>
              <a:rPr lang="en-US" sz="1800" dirty="0">
                <a:cs typeface="Times New Roman" panose="02020603050405020304" pitchFamily="18" charset="0"/>
              </a:rPr>
              <a:t>Scalable identification of hate speech targets across multiple languages and large platforms.</a:t>
            </a:r>
          </a:p>
          <a:p>
            <a:pPr marL="0" indent="0">
              <a:buNone/>
            </a:pPr>
            <a:endParaRPr lang="en-GB" sz="1800" dirty="0"/>
          </a:p>
        </p:txBody>
      </p:sp>
    </p:spTree>
    <p:extLst>
      <p:ext uri="{BB962C8B-B14F-4D97-AF65-F5344CB8AC3E}">
        <p14:creationId xmlns:p14="http://schemas.microsoft.com/office/powerpoint/2010/main" val="192392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r>
              <a:rPr lang="en-US" sz="1600" dirty="0"/>
              <a:t>The exponential growth of online platforms has been accompanied by a surge in user-generated content, including harmful material such as hate speech. The multilingual nature of this content poses significant challenges for effective moderation, particularly when different languages are involved. This study focuses on developing an AI-based content moderation system that leverages Natural Language Processing (NLP) techniques to address these challenges.</a:t>
            </a:r>
          </a:p>
          <a:p>
            <a:r>
              <a:rPr lang="en-US" sz="1600" dirty="0"/>
              <a:t>Task 1: Language Identification of Devanagari script identifies languages like Nepali, Marathi, Sanskrit, Hindi.</a:t>
            </a:r>
          </a:p>
          <a:p>
            <a:r>
              <a:rPr lang="en-US" sz="1600" dirty="0"/>
              <a:t> Task 2: Hate Speech Detection detects harmful content in underrepresented languages such as Marathi and Nepali.</a:t>
            </a:r>
          </a:p>
          <a:p>
            <a:r>
              <a:rPr lang="en-US" sz="1600" dirty="0"/>
              <a:t> Task 3: Target Identification for Hate Speech identifies specific targets like individuals, organizations, or communities, enhancing content moderation and digital safety.</a:t>
            </a:r>
          </a:p>
          <a:p>
            <a:endParaRPr lang="en-US" sz="1600" dirty="0"/>
          </a:p>
          <a:p>
            <a:endParaRPr lang="en-US" sz="16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ED7F-7FE4-9FA0-6709-587D6CFA67C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7F790B9-5D86-C6ED-501E-34DF2E31DD7D}"/>
              </a:ext>
            </a:extLst>
          </p:cNvPr>
          <p:cNvSpPr>
            <a:spLocks noGrp="1"/>
          </p:cNvSpPr>
          <p:nvPr>
            <p:ph idx="1"/>
          </p:nvPr>
        </p:nvSpPr>
        <p:spPr/>
        <p:txBody>
          <a:bodyPr/>
          <a:lstStyle/>
          <a:p>
            <a:pPr marL="457200" indent="-457200">
              <a:buFont typeface="+mj-lt"/>
              <a:buAutoNum type="arabicPeriod"/>
            </a:pPr>
            <a:r>
              <a:rPr lang="en-US" dirty="0"/>
              <a:t>Dataset distribution-Subtask-A</a:t>
            </a:r>
          </a:p>
          <a:p>
            <a:pPr marL="457200" indent="-457200">
              <a:buFont typeface="+mj-lt"/>
              <a:buAutoNum type="arabicPeriod"/>
            </a:pPr>
            <a:r>
              <a:rPr lang="en-US" dirty="0"/>
              <a:t>Dataset distribution-Subtask-B</a:t>
            </a:r>
          </a:p>
          <a:p>
            <a:pPr marL="457200" indent="-457200">
              <a:buFont typeface="+mj-lt"/>
              <a:buAutoNum type="arabicPeriod"/>
            </a:pPr>
            <a:r>
              <a:rPr lang="en-US" dirty="0"/>
              <a:t>Dataset distribution-Subtask-C</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096104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64A1-12F5-D920-87FF-3EA769945787}"/>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t>Dataset distribution-Subtask-A</a:t>
            </a:r>
          </a:p>
        </p:txBody>
      </p:sp>
      <p:graphicFrame>
        <p:nvGraphicFramePr>
          <p:cNvPr id="4" name="Table 3">
            <a:extLst>
              <a:ext uri="{FF2B5EF4-FFF2-40B4-BE49-F238E27FC236}">
                <a16:creationId xmlns:a16="http://schemas.microsoft.com/office/drawing/2014/main" id="{86910CD4-1636-190F-CC9E-13DC2C9B92DB}"/>
              </a:ext>
            </a:extLst>
          </p:cNvPr>
          <p:cNvGraphicFramePr>
            <a:graphicFrameLocks noGrp="1"/>
          </p:cNvGraphicFramePr>
          <p:nvPr>
            <p:extLst>
              <p:ext uri="{D42A27DB-BD31-4B8C-83A1-F6EECF244321}">
                <p14:modId xmlns:p14="http://schemas.microsoft.com/office/powerpoint/2010/main" val="3456342820"/>
              </p:ext>
            </p:extLst>
          </p:nvPr>
        </p:nvGraphicFramePr>
        <p:xfrm>
          <a:off x="386080" y="1362653"/>
          <a:ext cx="6400800" cy="3208492"/>
        </p:xfrm>
        <a:graphic>
          <a:graphicData uri="http://schemas.openxmlformats.org/drawingml/2006/table">
            <a:tbl>
              <a:tblPr firstRow="1" firstCol="1" bandRow="1">
                <a:tableStyleId>{5940675A-B579-460E-94D1-54222C63F5DA}</a:tableStyleId>
              </a:tblPr>
              <a:tblGrid>
                <a:gridCol w="2184400">
                  <a:extLst>
                    <a:ext uri="{9D8B030D-6E8A-4147-A177-3AD203B41FA5}">
                      <a16:colId xmlns:a16="http://schemas.microsoft.com/office/drawing/2014/main" val="1836827070"/>
                    </a:ext>
                  </a:extLst>
                </a:gridCol>
                <a:gridCol w="1818640">
                  <a:extLst>
                    <a:ext uri="{9D8B030D-6E8A-4147-A177-3AD203B41FA5}">
                      <a16:colId xmlns:a16="http://schemas.microsoft.com/office/drawing/2014/main" val="4180456555"/>
                    </a:ext>
                  </a:extLst>
                </a:gridCol>
                <a:gridCol w="1209040">
                  <a:extLst>
                    <a:ext uri="{9D8B030D-6E8A-4147-A177-3AD203B41FA5}">
                      <a16:colId xmlns:a16="http://schemas.microsoft.com/office/drawing/2014/main" val="828507722"/>
                    </a:ext>
                  </a:extLst>
                </a:gridCol>
                <a:gridCol w="1188720">
                  <a:extLst>
                    <a:ext uri="{9D8B030D-6E8A-4147-A177-3AD203B41FA5}">
                      <a16:colId xmlns:a16="http://schemas.microsoft.com/office/drawing/2014/main" val="1428654312"/>
                    </a:ext>
                  </a:extLst>
                </a:gridCol>
              </a:tblGrid>
              <a:tr h="704701">
                <a:tc>
                  <a:txBody>
                    <a:bodyPr/>
                    <a:lstStyle/>
                    <a:p>
                      <a:pPr marL="0" marR="0" algn="ctr">
                        <a:lnSpc>
                          <a:spcPct val="107000"/>
                        </a:lnSpc>
                        <a:spcAft>
                          <a:spcPts val="800"/>
                        </a:spcAft>
                      </a:pPr>
                      <a:r>
                        <a:rPr lang="en-US" sz="2400" b="1" kern="100">
                          <a:effectLst/>
                        </a:rPr>
                        <a:t>Labels</a:t>
                      </a:r>
                      <a:endParaRPr lang="en-US" sz="2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b="1" kern="100">
                          <a:effectLst/>
                        </a:rPr>
                        <a:t>Training Set</a:t>
                      </a:r>
                      <a:endParaRPr lang="en-US" sz="2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b="1" kern="100" dirty="0">
                          <a:effectLst/>
                        </a:rPr>
                        <a:t>Dev Set</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b="1" kern="100">
                          <a:effectLst/>
                        </a:rPr>
                        <a:t>Test Set</a:t>
                      </a:r>
                      <a:endParaRPr lang="en-US" sz="2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222331181"/>
                  </a:ext>
                </a:extLst>
              </a:tr>
              <a:tr h="611226">
                <a:tc>
                  <a:txBody>
                    <a:bodyPr/>
                    <a:lstStyle/>
                    <a:p>
                      <a:pPr marL="0" marR="0" algn="ctr">
                        <a:lnSpc>
                          <a:spcPct val="107000"/>
                        </a:lnSpc>
                        <a:spcAft>
                          <a:spcPts val="800"/>
                        </a:spcAft>
                      </a:pPr>
                      <a:r>
                        <a:rPr lang="en-US" sz="2400" kern="100">
                          <a:effectLst/>
                        </a:rPr>
                        <a:t>Nepali (1)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12544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2688</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2688</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810296145"/>
                  </a:ext>
                </a:extLst>
              </a:tr>
              <a:tr h="611226">
                <a:tc>
                  <a:txBody>
                    <a:bodyPr/>
                    <a:lstStyle/>
                    <a:p>
                      <a:pPr marL="0" marR="0" algn="ctr">
                        <a:lnSpc>
                          <a:spcPct val="107000"/>
                        </a:lnSpc>
                        <a:spcAft>
                          <a:spcPts val="800"/>
                        </a:spcAft>
                      </a:pPr>
                      <a:r>
                        <a:rPr lang="en-US" sz="2400" kern="100">
                          <a:effectLst/>
                        </a:rPr>
                        <a:t>Marathi (2)</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11034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2381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2356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1585808017"/>
                  </a:ext>
                </a:extLst>
              </a:tr>
              <a:tr h="611226">
                <a:tc>
                  <a:txBody>
                    <a:bodyPr/>
                    <a:lstStyle/>
                    <a:p>
                      <a:pPr marL="0" marR="0" algn="ctr">
                        <a:lnSpc>
                          <a:spcPct val="107000"/>
                        </a:lnSpc>
                        <a:spcAft>
                          <a:spcPts val="800"/>
                        </a:spcAft>
                      </a:pPr>
                      <a:r>
                        <a:rPr lang="en-US" sz="2400" kern="100">
                          <a:effectLst/>
                        </a:rPr>
                        <a:t>Sanskrit (3)</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10996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2356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2354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3076304299"/>
                  </a:ext>
                </a:extLst>
              </a:tr>
              <a:tr h="611226">
                <a:tc>
                  <a:txBody>
                    <a:bodyPr/>
                    <a:lstStyle/>
                    <a:p>
                      <a:pPr marL="0" marR="0" algn="ctr">
                        <a:lnSpc>
                          <a:spcPct val="107000"/>
                        </a:lnSpc>
                        <a:spcAft>
                          <a:spcPts val="800"/>
                        </a:spcAft>
                      </a:pPr>
                      <a:r>
                        <a:rPr lang="en-US" sz="2400" kern="100">
                          <a:effectLst/>
                        </a:rPr>
                        <a:t>Hindi (4)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7664</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a:effectLst/>
                        </a:rPr>
                        <a:t>1663</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tc>
                  <a:txBody>
                    <a:bodyPr/>
                    <a:lstStyle/>
                    <a:p>
                      <a:pPr marL="0" marR="0" algn="ctr">
                        <a:lnSpc>
                          <a:spcPct val="107000"/>
                        </a:lnSpc>
                        <a:spcAft>
                          <a:spcPts val="800"/>
                        </a:spcAft>
                      </a:pPr>
                      <a:r>
                        <a:rPr lang="en-US" sz="2400" kern="100" dirty="0">
                          <a:effectLst/>
                        </a:rPr>
                        <a:t>1642</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05740" marR="205740" marT="0" marB="0"/>
                </a:tc>
                <a:extLst>
                  <a:ext uri="{0D108BD9-81ED-4DB2-BD59-A6C34878D82A}">
                    <a16:rowId xmlns:a16="http://schemas.microsoft.com/office/drawing/2014/main" val="2493110860"/>
                  </a:ext>
                </a:extLst>
              </a:tr>
            </a:tbl>
          </a:graphicData>
        </a:graphic>
      </p:graphicFrame>
      <p:graphicFrame>
        <p:nvGraphicFramePr>
          <p:cNvPr id="8" name="Table 7">
            <a:extLst>
              <a:ext uri="{FF2B5EF4-FFF2-40B4-BE49-F238E27FC236}">
                <a16:creationId xmlns:a16="http://schemas.microsoft.com/office/drawing/2014/main" id="{2B2DA665-569E-5899-C804-E451D2542A9F}"/>
              </a:ext>
            </a:extLst>
          </p:cNvPr>
          <p:cNvGraphicFramePr>
            <a:graphicFrameLocks noGrp="1"/>
          </p:cNvGraphicFramePr>
          <p:nvPr>
            <p:extLst>
              <p:ext uri="{D42A27DB-BD31-4B8C-83A1-F6EECF244321}">
                <p14:modId xmlns:p14="http://schemas.microsoft.com/office/powerpoint/2010/main" val="3533036879"/>
              </p:ext>
            </p:extLst>
          </p:nvPr>
        </p:nvGraphicFramePr>
        <p:xfrm>
          <a:off x="7010400" y="1607563"/>
          <a:ext cx="4958080" cy="2558037"/>
        </p:xfrm>
        <a:graphic>
          <a:graphicData uri="http://schemas.openxmlformats.org/drawingml/2006/table">
            <a:tbl>
              <a:tblPr firstRow="1" firstCol="1" bandRow="1">
                <a:tableStyleId>{5940675A-B579-460E-94D1-54222C63F5DA}</a:tableStyleId>
              </a:tblPr>
              <a:tblGrid>
                <a:gridCol w="3594608">
                  <a:extLst>
                    <a:ext uri="{9D8B030D-6E8A-4147-A177-3AD203B41FA5}">
                      <a16:colId xmlns:a16="http://schemas.microsoft.com/office/drawing/2014/main" val="752205061"/>
                    </a:ext>
                  </a:extLst>
                </a:gridCol>
                <a:gridCol w="1363472">
                  <a:extLst>
                    <a:ext uri="{9D8B030D-6E8A-4147-A177-3AD203B41FA5}">
                      <a16:colId xmlns:a16="http://schemas.microsoft.com/office/drawing/2014/main" val="1142977914"/>
                    </a:ext>
                  </a:extLst>
                </a:gridCol>
              </a:tblGrid>
              <a:tr h="442135">
                <a:tc>
                  <a:txBody>
                    <a:bodyPr/>
                    <a:lstStyle/>
                    <a:p>
                      <a:pPr marL="0" marR="0" algn="ctr">
                        <a:lnSpc>
                          <a:spcPct val="107000"/>
                        </a:lnSpc>
                        <a:spcAft>
                          <a:spcPts val="800"/>
                        </a:spcAft>
                      </a:pPr>
                      <a:r>
                        <a:rPr lang="en-US" sz="1800" b="1" kern="100" dirty="0">
                          <a:effectLst/>
                        </a:rPr>
                        <a:t>Tweet</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800" b="1" kern="100" dirty="0">
                          <a:effectLst/>
                        </a:rPr>
                        <a:t>Label</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394717"/>
                  </a:ext>
                </a:extLst>
              </a:tr>
              <a:tr h="469982">
                <a:tc>
                  <a:txBody>
                    <a:bodyPr/>
                    <a:lstStyle/>
                    <a:p>
                      <a:pPr marL="0" marR="0">
                        <a:lnSpc>
                          <a:spcPct val="107000"/>
                        </a:lnSpc>
                        <a:spcAft>
                          <a:spcPts val="800"/>
                        </a:spcAft>
                      </a:pPr>
                      <a:r>
                        <a:rPr lang="en-US" sz="1800" kern="100" dirty="0" err="1">
                          <a:effectLst/>
                        </a:rPr>
                        <a:t>के</a:t>
                      </a:r>
                      <a:r>
                        <a:rPr lang="en-US" sz="1800" kern="100" dirty="0">
                          <a:effectLst/>
                        </a:rPr>
                        <a:t> </a:t>
                      </a:r>
                      <a:r>
                        <a:rPr lang="en-US" sz="1800" kern="100" dirty="0" err="1">
                          <a:effectLst/>
                        </a:rPr>
                        <a:t>तपाई</a:t>
                      </a:r>
                      <a:r>
                        <a:rPr lang="en-US" sz="1800" kern="100" dirty="0">
                          <a:effectLst/>
                        </a:rPr>
                        <a:t> </a:t>
                      </a:r>
                      <a:r>
                        <a:rPr lang="en-US" sz="1800" kern="100" dirty="0" err="1">
                          <a:effectLst/>
                        </a:rPr>
                        <a:t>सँग</a:t>
                      </a:r>
                      <a:r>
                        <a:rPr lang="en-US" sz="1800" kern="100" dirty="0">
                          <a:effectLst/>
                        </a:rPr>
                        <a:t> </a:t>
                      </a:r>
                      <a:r>
                        <a:rPr lang="en-US" sz="1800" kern="100" dirty="0" err="1">
                          <a:effectLst/>
                        </a:rPr>
                        <a:t>खाली</a:t>
                      </a:r>
                      <a:r>
                        <a:rPr lang="en-US" sz="1800" kern="100" dirty="0">
                          <a:effectLst/>
                        </a:rPr>
                        <a:t> </a:t>
                      </a:r>
                      <a:r>
                        <a:rPr lang="en-US" sz="1800" kern="100" dirty="0" err="1">
                          <a:effectLst/>
                        </a:rPr>
                        <a:t>कोठा</a:t>
                      </a:r>
                      <a:r>
                        <a:rPr lang="en-US" sz="1800" kern="100" dirty="0">
                          <a:effectLst/>
                        </a:rPr>
                        <a:t> </a:t>
                      </a:r>
                      <a:r>
                        <a:rPr lang="en-US" sz="1800" kern="100" dirty="0" err="1">
                          <a:effectLst/>
                        </a:rPr>
                        <a:t>उपलब्द</a:t>
                      </a:r>
                      <a:r>
                        <a:rPr lang="en-US" sz="1800" kern="100" dirty="0">
                          <a:effectLst/>
                        </a:rPr>
                        <a:t> छ</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800" kern="10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4576851"/>
                  </a:ext>
                </a:extLst>
              </a:tr>
              <a:tr h="597991">
                <a:tc>
                  <a:txBody>
                    <a:bodyPr/>
                    <a:lstStyle/>
                    <a:p>
                      <a:pPr marL="0" marR="0" algn="ctr">
                        <a:lnSpc>
                          <a:spcPct val="107000"/>
                        </a:lnSpc>
                        <a:spcAft>
                          <a:spcPts val="800"/>
                        </a:spcAft>
                      </a:pPr>
                      <a:r>
                        <a:rPr lang="en-IN" sz="1800" kern="100" dirty="0" err="1">
                          <a:effectLst/>
                        </a:rPr>
                        <a:t>आमच्या</a:t>
                      </a:r>
                      <a:r>
                        <a:rPr lang="en-IN" sz="1800" kern="100" dirty="0">
                          <a:effectLst/>
                        </a:rPr>
                        <a:t> </a:t>
                      </a:r>
                      <a:r>
                        <a:rPr lang="en-IN" sz="1800" kern="100" dirty="0" err="1">
                          <a:effectLst/>
                        </a:rPr>
                        <a:t>गावात</a:t>
                      </a:r>
                      <a:r>
                        <a:rPr lang="en-IN" sz="1800" kern="100" dirty="0">
                          <a:effectLst/>
                        </a:rPr>
                        <a:t> </a:t>
                      </a:r>
                      <a:r>
                        <a:rPr lang="en-IN" sz="1800" kern="100" dirty="0" err="1">
                          <a:effectLst/>
                        </a:rPr>
                        <a:t>बारिश</a:t>
                      </a:r>
                      <a:r>
                        <a:rPr lang="en-IN" sz="1800" kern="100" dirty="0">
                          <a:effectLst/>
                        </a:rPr>
                        <a:t> </a:t>
                      </a:r>
                      <a:r>
                        <a:rPr lang="en-IN" sz="1800" kern="100" dirty="0" err="1">
                          <a:effectLst/>
                        </a:rPr>
                        <a:t>होती</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800" kern="10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029837"/>
                  </a:ext>
                </a:extLst>
              </a:tr>
              <a:tr h="529916">
                <a:tc>
                  <a:txBody>
                    <a:bodyPr/>
                    <a:lstStyle/>
                    <a:p>
                      <a:pPr marL="0" marR="0" algn="ctr">
                        <a:lnSpc>
                          <a:spcPct val="107000"/>
                        </a:lnSpc>
                        <a:spcAft>
                          <a:spcPts val="800"/>
                        </a:spcAft>
                      </a:pPr>
                      <a:r>
                        <a:rPr lang="en-IN" sz="1800" kern="100">
                          <a:effectLst/>
                        </a:rPr>
                        <a:t>रामो वनं गच्छति।</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800" kern="10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8986419"/>
                  </a:ext>
                </a:extLst>
              </a:tr>
              <a:tr h="518013">
                <a:tc>
                  <a:txBody>
                    <a:bodyPr/>
                    <a:lstStyle/>
                    <a:p>
                      <a:pPr marL="0" marR="0" algn="ctr">
                        <a:lnSpc>
                          <a:spcPct val="107000"/>
                        </a:lnSpc>
                        <a:spcAft>
                          <a:spcPts val="800"/>
                        </a:spcAft>
                      </a:pPr>
                      <a:r>
                        <a:rPr lang="en-US" sz="1800" kern="100" dirty="0" err="1">
                          <a:effectLst/>
                        </a:rPr>
                        <a:t>क्या</a:t>
                      </a:r>
                      <a:r>
                        <a:rPr lang="en-US" sz="1800" kern="100" dirty="0">
                          <a:effectLst/>
                        </a:rPr>
                        <a:t> </a:t>
                      </a:r>
                      <a:r>
                        <a:rPr lang="en-US" sz="1800" kern="100" dirty="0" err="1">
                          <a:effectLst/>
                        </a:rPr>
                        <a:t>आप</a:t>
                      </a:r>
                      <a:r>
                        <a:rPr lang="en-US" sz="1800" kern="100" dirty="0">
                          <a:effectLst/>
                        </a:rPr>
                        <a:t> </a:t>
                      </a:r>
                      <a:r>
                        <a:rPr lang="en-US" sz="1800" kern="100" dirty="0" err="1">
                          <a:effectLst/>
                        </a:rPr>
                        <a:t>अंग्रेज़ी</a:t>
                      </a:r>
                      <a:r>
                        <a:rPr lang="en-US" sz="1800" kern="100" dirty="0">
                          <a:effectLst/>
                        </a:rPr>
                        <a:t> </a:t>
                      </a:r>
                      <a:r>
                        <a:rPr lang="en-US" sz="1800" kern="100" dirty="0" err="1">
                          <a:effectLst/>
                        </a:rPr>
                        <a:t>बोलते</a:t>
                      </a:r>
                      <a:r>
                        <a:rPr lang="en-US" sz="1800" kern="100" dirty="0">
                          <a:effectLst/>
                        </a:rPr>
                        <a:t> </a:t>
                      </a:r>
                      <a:r>
                        <a:rPr lang="en-US" sz="1800" kern="100" dirty="0" err="1">
                          <a:effectLst/>
                        </a:rPr>
                        <a:t>हैं</a:t>
                      </a:r>
                      <a:r>
                        <a:rPr lang="en-US" sz="1800" kern="100" dirty="0">
                          <a:effectLst/>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800" kern="100" dirty="0">
                          <a:effectLst/>
                        </a:rPr>
                        <a:t>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8457144"/>
                  </a:ext>
                </a:extLst>
              </a:tr>
            </a:tbl>
          </a:graphicData>
        </a:graphic>
      </p:graphicFrame>
      <p:sp>
        <p:nvSpPr>
          <p:cNvPr id="10" name="TextBox 9">
            <a:extLst>
              <a:ext uri="{FF2B5EF4-FFF2-40B4-BE49-F238E27FC236}">
                <a16:creationId xmlns:a16="http://schemas.microsoft.com/office/drawing/2014/main" id="{F60D0A34-4006-80A0-9634-8D9EC3031810}"/>
              </a:ext>
            </a:extLst>
          </p:cNvPr>
          <p:cNvSpPr txBox="1"/>
          <p:nvPr/>
        </p:nvSpPr>
        <p:spPr>
          <a:xfrm>
            <a:off x="375920" y="993321"/>
            <a:ext cx="6096000" cy="369332"/>
          </a:xfrm>
          <a:prstGeom prst="rect">
            <a:avLst/>
          </a:prstGeom>
          <a:noFill/>
        </p:spPr>
        <p:txBody>
          <a:bodyPr wrap="square">
            <a:spAutoFit/>
          </a:bodyPr>
          <a:lstStyle/>
          <a:p>
            <a:pPr algn="ct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Dataset distribution for Subtask A</a:t>
            </a:r>
            <a:endParaRPr lang="en-US" dirty="0"/>
          </a:p>
        </p:txBody>
      </p:sp>
      <p:sp>
        <p:nvSpPr>
          <p:cNvPr id="12" name="TextBox 11">
            <a:extLst>
              <a:ext uri="{FF2B5EF4-FFF2-40B4-BE49-F238E27FC236}">
                <a16:creationId xmlns:a16="http://schemas.microsoft.com/office/drawing/2014/main" id="{9739E6D2-97E2-3147-1611-C019ECAC41C7}"/>
              </a:ext>
            </a:extLst>
          </p:cNvPr>
          <p:cNvSpPr txBox="1"/>
          <p:nvPr/>
        </p:nvSpPr>
        <p:spPr>
          <a:xfrm>
            <a:off x="6329680" y="1120198"/>
            <a:ext cx="609600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Example sentences of Devanagari languages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5388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B996-FA12-48BA-4840-9ADA51BD0917}"/>
              </a:ext>
            </a:extLst>
          </p:cNvPr>
          <p:cNvSpPr>
            <a:spLocks noGrp="1"/>
          </p:cNvSpPr>
          <p:nvPr>
            <p:ph type="title"/>
          </p:nvPr>
        </p:nvSpPr>
        <p:spPr/>
        <p:txBody>
          <a:bodyPr/>
          <a:lstStyle/>
          <a:p>
            <a:r>
              <a:rPr lang="en-US" dirty="0"/>
              <a:t>Dataset distribution-Subtask-B</a:t>
            </a:r>
          </a:p>
        </p:txBody>
      </p:sp>
      <p:graphicFrame>
        <p:nvGraphicFramePr>
          <p:cNvPr id="4" name="Table 3">
            <a:extLst>
              <a:ext uri="{FF2B5EF4-FFF2-40B4-BE49-F238E27FC236}">
                <a16:creationId xmlns:a16="http://schemas.microsoft.com/office/drawing/2014/main" id="{372DB1D8-5FC1-082F-2ABD-770FC0E5E45C}"/>
              </a:ext>
            </a:extLst>
          </p:cNvPr>
          <p:cNvGraphicFramePr>
            <a:graphicFrameLocks noGrp="1"/>
          </p:cNvGraphicFramePr>
          <p:nvPr>
            <p:extLst>
              <p:ext uri="{D42A27DB-BD31-4B8C-83A1-F6EECF244321}">
                <p14:modId xmlns:p14="http://schemas.microsoft.com/office/powerpoint/2010/main" val="3304089810"/>
              </p:ext>
            </p:extLst>
          </p:nvPr>
        </p:nvGraphicFramePr>
        <p:xfrm>
          <a:off x="499516" y="1463038"/>
          <a:ext cx="3451861" cy="1377956"/>
        </p:xfrm>
        <a:graphic>
          <a:graphicData uri="http://schemas.openxmlformats.org/drawingml/2006/table">
            <a:tbl>
              <a:tblPr firstRow="1" firstCol="1" bandRow="1">
                <a:tableStyleId>{5940675A-B579-460E-94D1-54222C63F5DA}</a:tableStyleId>
              </a:tblPr>
              <a:tblGrid>
                <a:gridCol w="1036238">
                  <a:extLst>
                    <a:ext uri="{9D8B030D-6E8A-4147-A177-3AD203B41FA5}">
                      <a16:colId xmlns:a16="http://schemas.microsoft.com/office/drawing/2014/main" val="907254964"/>
                    </a:ext>
                  </a:extLst>
                </a:gridCol>
                <a:gridCol w="978480">
                  <a:extLst>
                    <a:ext uri="{9D8B030D-6E8A-4147-A177-3AD203B41FA5}">
                      <a16:colId xmlns:a16="http://schemas.microsoft.com/office/drawing/2014/main" val="4230226492"/>
                    </a:ext>
                  </a:extLst>
                </a:gridCol>
                <a:gridCol w="672705">
                  <a:extLst>
                    <a:ext uri="{9D8B030D-6E8A-4147-A177-3AD203B41FA5}">
                      <a16:colId xmlns:a16="http://schemas.microsoft.com/office/drawing/2014/main" val="1501314557"/>
                    </a:ext>
                  </a:extLst>
                </a:gridCol>
                <a:gridCol w="764438">
                  <a:extLst>
                    <a:ext uri="{9D8B030D-6E8A-4147-A177-3AD203B41FA5}">
                      <a16:colId xmlns:a16="http://schemas.microsoft.com/office/drawing/2014/main" val="4151981316"/>
                    </a:ext>
                  </a:extLst>
                </a:gridCol>
              </a:tblGrid>
              <a:tr h="354902">
                <a:tc>
                  <a:txBody>
                    <a:bodyPr/>
                    <a:lstStyle/>
                    <a:p>
                      <a:pPr marL="0" marR="0" algn="ctr">
                        <a:lnSpc>
                          <a:spcPct val="107000"/>
                        </a:lnSpc>
                        <a:spcAft>
                          <a:spcPts val="800"/>
                        </a:spcAft>
                      </a:pPr>
                      <a:r>
                        <a:rPr lang="en-US" sz="1600" kern="100">
                          <a:effectLst/>
                        </a:rPr>
                        <a:t>Labels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Training Set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Dev Set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Test Set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228146"/>
                  </a:ext>
                </a:extLst>
              </a:tr>
              <a:tr h="284808">
                <a:tc>
                  <a:txBody>
                    <a:bodyPr/>
                    <a:lstStyle/>
                    <a:p>
                      <a:pPr marL="0" marR="0" algn="ctr">
                        <a:lnSpc>
                          <a:spcPct val="107000"/>
                        </a:lnSpc>
                        <a:spcAft>
                          <a:spcPts val="800"/>
                        </a:spcAft>
                      </a:pPr>
                      <a:r>
                        <a:rPr lang="en-US" sz="1600" kern="100">
                          <a:effectLst/>
                        </a:rPr>
                        <a:t>Hate (1)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2214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932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468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6025643"/>
                  </a:ext>
                </a:extLst>
              </a:tr>
              <a:tr h="583687">
                <a:tc>
                  <a:txBody>
                    <a:bodyPr/>
                    <a:lstStyle/>
                    <a:p>
                      <a:pPr marL="0" marR="0" algn="ctr">
                        <a:lnSpc>
                          <a:spcPct val="107000"/>
                        </a:lnSpc>
                        <a:spcAft>
                          <a:spcPts val="800"/>
                        </a:spcAft>
                      </a:pPr>
                      <a:r>
                        <a:rPr lang="en-US" sz="1600" kern="100">
                          <a:effectLst/>
                        </a:rPr>
                        <a:t>Non-Hate (0)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16805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7022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3555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388970"/>
                  </a:ext>
                </a:extLst>
              </a:tr>
            </a:tbl>
          </a:graphicData>
        </a:graphic>
      </p:graphicFrame>
      <p:graphicFrame>
        <p:nvGraphicFramePr>
          <p:cNvPr id="5" name="Table 4">
            <a:extLst>
              <a:ext uri="{FF2B5EF4-FFF2-40B4-BE49-F238E27FC236}">
                <a16:creationId xmlns:a16="http://schemas.microsoft.com/office/drawing/2014/main" id="{6A493D1F-F81E-92DF-1E3D-34C305701158}"/>
              </a:ext>
            </a:extLst>
          </p:cNvPr>
          <p:cNvGraphicFramePr>
            <a:graphicFrameLocks noGrp="1"/>
          </p:cNvGraphicFramePr>
          <p:nvPr>
            <p:extLst>
              <p:ext uri="{D42A27DB-BD31-4B8C-83A1-F6EECF244321}">
                <p14:modId xmlns:p14="http://schemas.microsoft.com/office/powerpoint/2010/main" val="3283521151"/>
              </p:ext>
            </p:extLst>
          </p:nvPr>
        </p:nvGraphicFramePr>
        <p:xfrm>
          <a:off x="4351634" y="1494857"/>
          <a:ext cx="3702823" cy="1349058"/>
        </p:xfrm>
        <a:graphic>
          <a:graphicData uri="http://schemas.openxmlformats.org/drawingml/2006/table">
            <a:tbl>
              <a:tblPr firstRow="1" firstCol="1" bandRow="1">
                <a:tableStyleId>{5940675A-B579-460E-94D1-54222C63F5DA}</a:tableStyleId>
              </a:tblPr>
              <a:tblGrid>
                <a:gridCol w="1246995">
                  <a:extLst>
                    <a:ext uri="{9D8B030D-6E8A-4147-A177-3AD203B41FA5}">
                      <a16:colId xmlns:a16="http://schemas.microsoft.com/office/drawing/2014/main" val="2251788707"/>
                    </a:ext>
                  </a:extLst>
                </a:gridCol>
                <a:gridCol w="1404765">
                  <a:extLst>
                    <a:ext uri="{9D8B030D-6E8A-4147-A177-3AD203B41FA5}">
                      <a16:colId xmlns:a16="http://schemas.microsoft.com/office/drawing/2014/main" val="3221987726"/>
                    </a:ext>
                  </a:extLst>
                </a:gridCol>
                <a:gridCol w="1051063">
                  <a:extLst>
                    <a:ext uri="{9D8B030D-6E8A-4147-A177-3AD203B41FA5}">
                      <a16:colId xmlns:a16="http://schemas.microsoft.com/office/drawing/2014/main" val="371033675"/>
                    </a:ext>
                  </a:extLst>
                </a:gridCol>
              </a:tblGrid>
              <a:tr h="354902">
                <a:tc>
                  <a:txBody>
                    <a:bodyPr/>
                    <a:lstStyle/>
                    <a:p>
                      <a:pPr marL="0" marR="0" algn="ctr">
                        <a:lnSpc>
                          <a:spcPct val="107000"/>
                        </a:lnSpc>
                        <a:spcAft>
                          <a:spcPts val="800"/>
                        </a:spcAft>
                      </a:pPr>
                      <a:r>
                        <a:rPr lang="en-US" sz="1600" kern="100">
                          <a:effectLst/>
                        </a:rPr>
                        <a:t>Languages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0(non-hate)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1(hate)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1066125"/>
                  </a:ext>
                </a:extLst>
              </a:tr>
              <a:tr h="202236">
                <a:tc>
                  <a:txBody>
                    <a:bodyPr/>
                    <a:lstStyle/>
                    <a:p>
                      <a:pPr marL="0" marR="0" algn="ctr">
                        <a:lnSpc>
                          <a:spcPct val="107000"/>
                        </a:lnSpc>
                        <a:spcAft>
                          <a:spcPts val="800"/>
                        </a:spcAft>
                      </a:pPr>
                      <a:r>
                        <a:rPr lang="en-US" sz="1600" kern="100">
                          <a:effectLst/>
                        </a:rPr>
                        <a:t>Nepali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8164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1428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3711027"/>
                  </a:ext>
                </a:extLst>
              </a:tr>
              <a:tr h="202236">
                <a:tc>
                  <a:txBody>
                    <a:bodyPr/>
                    <a:lstStyle/>
                    <a:p>
                      <a:pPr marL="0" marR="0" algn="ctr">
                        <a:lnSpc>
                          <a:spcPct val="107000"/>
                        </a:lnSpc>
                        <a:spcAft>
                          <a:spcPts val="800"/>
                        </a:spcAft>
                      </a:pPr>
                      <a:r>
                        <a:rPr lang="en-US" sz="1600" kern="100">
                          <a:effectLst/>
                        </a:rPr>
                        <a:t>Marathi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2682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1488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3114327"/>
                  </a:ext>
                </a:extLst>
              </a:tr>
              <a:tr h="202236">
                <a:tc>
                  <a:txBody>
                    <a:bodyPr/>
                    <a:lstStyle/>
                    <a:p>
                      <a:pPr marL="0" marR="0" algn="ctr">
                        <a:lnSpc>
                          <a:spcPct val="107000"/>
                        </a:lnSpc>
                        <a:spcAft>
                          <a:spcPts val="800"/>
                        </a:spcAft>
                      </a:pPr>
                      <a:r>
                        <a:rPr lang="en-US" sz="1600" kern="100">
                          <a:effectLst/>
                        </a:rPr>
                        <a:t>Sanskrit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8486981"/>
                  </a:ext>
                </a:extLst>
              </a:tr>
              <a:tr h="202236">
                <a:tc>
                  <a:txBody>
                    <a:bodyPr/>
                    <a:lstStyle/>
                    <a:p>
                      <a:pPr marL="0" marR="0" algn="ctr">
                        <a:lnSpc>
                          <a:spcPct val="107000"/>
                        </a:lnSpc>
                        <a:spcAft>
                          <a:spcPts val="800"/>
                        </a:spcAft>
                      </a:pPr>
                      <a:r>
                        <a:rPr lang="en-US" sz="1600" kern="100">
                          <a:effectLst/>
                        </a:rPr>
                        <a:t>hindi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8313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1615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3403373"/>
                  </a:ext>
                </a:extLst>
              </a:tr>
            </a:tbl>
          </a:graphicData>
        </a:graphic>
      </p:graphicFrame>
      <p:graphicFrame>
        <p:nvGraphicFramePr>
          <p:cNvPr id="6" name="Table 5">
            <a:extLst>
              <a:ext uri="{FF2B5EF4-FFF2-40B4-BE49-F238E27FC236}">
                <a16:creationId xmlns:a16="http://schemas.microsoft.com/office/drawing/2014/main" id="{76032884-1205-88AC-A793-3D9E9C8E0B6C}"/>
              </a:ext>
            </a:extLst>
          </p:cNvPr>
          <p:cNvGraphicFramePr>
            <a:graphicFrameLocks noGrp="1"/>
          </p:cNvGraphicFramePr>
          <p:nvPr>
            <p:extLst>
              <p:ext uri="{D42A27DB-BD31-4B8C-83A1-F6EECF244321}">
                <p14:modId xmlns:p14="http://schemas.microsoft.com/office/powerpoint/2010/main" val="3601440360"/>
              </p:ext>
            </p:extLst>
          </p:nvPr>
        </p:nvGraphicFramePr>
        <p:xfrm>
          <a:off x="8347667" y="1516307"/>
          <a:ext cx="3597955" cy="1349060"/>
        </p:xfrm>
        <a:graphic>
          <a:graphicData uri="http://schemas.openxmlformats.org/drawingml/2006/table">
            <a:tbl>
              <a:tblPr firstRow="1" firstCol="1" bandRow="1">
                <a:tableStyleId>{5940675A-B579-460E-94D1-54222C63F5DA}</a:tableStyleId>
              </a:tblPr>
              <a:tblGrid>
                <a:gridCol w="1237761">
                  <a:extLst>
                    <a:ext uri="{9D8B030D-6E8A-4147-A177-3AD203B41FA5}">
                      <a16:colId xmlns:a16="http://schemas.microsoft.com/office/drawing/2014/main" val="98751730"/>
                    </a:ext>
                  </a:extLst>
                </a:gridCol>
                <a:gridCol w="1342770">
                  <a:extLst>
                    <a:ext uri="{9D8B030D-6E8A-4147-A177-3AD203B41FA5}">
                      <a16:colId xmlns:a16="http://schemas.microsoft.com/office/drawing/2014/main" val="2918969096"/>
                    </a:ext>
                  </a:extLst>
                </a:gridCol>
                <a:gridCol w="1017424">
                  <a:extLst>
                    <a:ext uri="{9D8B030D-6E8A-4147-A177-3AD203B41FA5}">
                      <a16:colId xmlns:a16="http://schemas.microsoft.com/office/drawing/2014/main" val="314532262"/>
                    </a:ext>
                  </a:extLst>
                </a:gridCol>
              </a:tblGrid>
              <a:tr h="269812">
                <a:tc>
                  <a:txBody>
                    <a:bodyPr/>
                    <a:lstStyle/>
                    <a:p>
                      <a:pPr marL="0" marR="0" algn="ctr">
                        <a:lnSpc>
                          <a:spcPct val="107000"/>
                        </a:lnSpc>
                        <a:spcAft>
                          <a:spcPts val="800"/>
                        </a:spcAft>
                      </a:pPr>
                      <a:r>
                        <a:rPr lang="en-US" sz="1600" kern="100" dirty="0">
                          <a:effectLst/>
                        </a:rPr>
                        <a:t>Languages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0(non-hate)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1(hate)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054577"/>
                  </a:ext>
                </a:extLst>
              </a:tr>
              <a:tr h="269812">
                <a:tc>
                  <a:txBody>
                    <a:bodyPr/>
                    <a:lstStyle/>
                    <a:p>
                      <a:pPr marL="0" marR="0" algn="ctr">
                        <a:lnSpc>
                          <a:spcPct val="107000"/>
                        </a:lnSpc>
                        <a:spcAft>
                          <a:spcPts val="800"/>
                        </a:spcAft>
                      </a:pPr>
                      <a:r>
                        <a:rPr lang="en-US" sz="1600" kern="100">
                          <a:effectLst/>
                        </a:rPr>
                        <a:t>Nepali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3508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611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2486506"/>
                  </a:ext>
                </a:extLst>
              </a:tr>
              <a:tr h="269812">
                <a:tc>
                  <a:txBody>
                    <a:bodyPr/>
                    <a:lstStyle/>
                    <a:p>
                      <a:pPr marL="0" marR="0" algn="ctr">
                        <a:lnSpc>
                          <a:spcPct val="107000"/>
                        </a:lnSpc>
                        <a:spcAft>
                          <a:spcPts val="800"/>
                        </a:spcAft>
                      </a:pPr>
                      <a:r>
                        <a:rPr lang="en-US" sz="1600" kern="100">
                          <a:effectLst/>
                        </a:rPr>
                        <a:t>Marathi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56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5316961"/>
                  </a:ext>
                </a:extLst>
              </a:tr>
              <a:tr h="269812">
                <a:tc>
                  <a:txBody>
                    <a:bodyPr/>
                    <a:lstStyle/>
                    <a:p>
                      <a:pPr marL="0" marR="0" algn="ctr">
                        <a:lnSpc>
                          <a:spcPct val="107000"/>
                        </a:lnSpc>
                        <a:spcAft>
                          <a:spcPts val="800"/>
                        </a:spcAft>
                      </a:pPr>
                      <a:r>
                        <a:rPr lang="en-US" sz="1600" kern="100">
                          <a:effectLst/>
                        </a:rPr>
                        <a:t>Sanskrit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9122640"/>
                  </a:ext>
                </a:extLst>
              </a:tr>
              <a:tr h="269812">
                <a:tc>
                  <a:txBody>
                    <a:bodyPr/>
                    <a:lstStyle/>
                    <a:p>
                      <a:pPr marL="0" marR="0" algn="ctr">
                        <a:lnSpc>
                          <a:spcPct val="107000"/>
                        </a:lnSpc>
                        <a:spcAft>
                          <a:spcPts val="800"/>
                        </a:spcAft>
                      </a:pPr>
                      <a:r>
                        <a:rPr lang="en-US" sz="1600" kern="100">
                          <a:effectLst/>
                        </a:rPr>
                        <a:t>hindi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3455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316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7992074"/>
                  </a:ext>
                </a:extLst>
              </a:tr>
            </a:tbl>
          </a:graphicData>
        </a:graphic>
      </p:graphicFrame>
      <p:graphicFrame>
        <p:nvGraphicFramePr>
          <p:cNvPr id="7" name="Table 6">
            <a:extLst>
              <a:ext uri="{FF2B5EF4-FFF2-40B4-BE49-F238E27FC236}">
                <a16:creationId xmlns:a16="http://schemas.microsoft.com/office/drawing/2014/main" id="{86FF9ED3-CC01-BAFF-8C9D-D3DEFBFD4E97}"/>
              </a:ext>
            </a:extLst>
          </p:cNvPr>
          <p:cNvGraphicFramePr>
            <a:graphicFrameLocks noGrp="1"/>
          </p:cNvGraphicFramePr>
          <p:nvPr>
            <p:extLst>
              <p:ext uri="{D42A27DB-BD31-4B8C-83A1-F6EECF244321}">
                <p14:modId xmlns:p14="http://schemas.microsoft.com/office/powerpoint/2010/main" val="39612430"/>
              </p:ext>
            </p:extLst>
          </p:nvPr>
        </p:nvGraphicFramePr>
        <p:xfrm>
          <a:off x="497840" y="3804442"/>
          <a:ext cx="4094480" cy="1590520"/>
        </p:xfrm>
        <a:graphic>
          <a:graphicData uri="http://schemas.openxmlformats.org/drawingml/2006/table">
            <a:tbl>
              <a:tblPr firstRow="1" firstCol="1" bandRow="1">
                <a:tableStyleId>{5940675A-B579-460E-94D1-54222C63F5DA}</a:tableStyleId>
              </a:tblPr>
              <a:tblGrid>
                <a:gridCol w="1353820">
                  <a:extLst>
                    <a:ext uri="{9D8B030D-6E8A-4147-A177-3AD203B41FA5}">
                      <a16:colId xmlns:a16="http://schemas.microsoft.com/office/drawing/2014/main" val="450584658"/>
                    </a:ext>
                  </a:extLst>
                </a:gridCol>
                <a:gridCol w="1617980">
                  <a:extLst>
                    <a:ext uri="{9D8B030D-6E8A-4147-A177-3AD203B41FA5}">
                      <a16:colId xmlns:a16="http://schemas.microsoft.com/office/drawing/2014/main" val="898093453"/>
                    </a:ext>
                  </a:extLst>
                </a:gridCol>
                <a:gridCol w="1122680">
                  <a:extLst>
                    <a:ext uri="{9D8B030D-6E8A-4147-A177-3AD203B41FA5}">
                      <a16:colId xmlns:a16="http://schemas.microsoft.com/office/drawing/2014/main" val="334866341"/>
                    </a:ext>
                  </a:extLst>
                </a:gridCol>
              </a:tblGrid>
              <a:tr h="318104">
                <a:tc>
                  <a:txBody>
                    <a:bodyPr/>
                    <a:lstStyle/>
                    <a:p>
                      <a:pPr marL="0" marR="0" algn="ctr">
                        <a:lnSpc>
                          <a:spcPct val="107000"/>
                        </a:lnSpc>
                        <a:spcAft>
                          <a:spcPts val="800"/>
                        </a:spcAft>
                      </a:pPr>
                      <a:r>
                        <a:rPr lang="en-US" sz="1600" kern="100">
                          <a:effectLst/>
                        </a:rPr>
                        <a:t>Languages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0(non-hate)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1(hate)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5718239"/>
                  </a:ext>
                </a:extLst>
              </a:tr>
              <a:tr h="318104">
                <a:tc>
                  <a:txBody>
                    <a:bodyPr/>
                    <a:lstStyle/>
                    <a:p>
                      <a:pPr marL="0" marR="0" algn="ctr">
                        <a:lnSpc>
                          <a:spcPct val="107000"/>
                        </a:lnSpc>
                        <a:spcAft>
                          <a:spcPts val="800"/>
                        </a:spcAft>
                      </a:pPr>
                      <a:r>
                        <a:rPr lang="en-US" sz="1600" kern="100">
                          <a:effectLst/>
                        </a:rPr>
                        <a:t>Nepali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1688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364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3351667"/>
                  </a:ext>
                </a:extLst>
              </a:tr>
              <a:tr h="318104">
                <a:tc>
                  <a:txBody>
                    <a:bodyPr/>
                    <a:lstStyle/>
                    <a:p>
                      <a:pPr marL="0" marR="0" algn="ctr">
                        <a:lnSpc>
                          <a:spcPct val="107000"/>
                        </a:lnSpc>
                        <a:spcAft>
                          <a:spcPts val="800"/>
                        </a:spcAft>
                      </a:pPr>
                      <a:r>
                        <a:rPr lang="en-US" sz="1600" kern="100">
                          <a:effectLst/>
                        </a:rPr>
                        <a:t>Marathi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208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09226981"/>
                  </a:ext>
                </a:extLst>
              </a:tr>
              <a:tr h="318104">
                <a:tc>
                  <a:txBody>
                    <a:bodyPr/>
                    <a:lstStyle/>
                    <a:p>
                      <a:pPr marL="0" marR="0" algn="ctr">
                        <a:lnSpc>
                          <a:spcPct val="107000"/>
                        </a:lnSpc>
                        <a:spcAft>
                          <a:spcPts val="800"/>
                        </a:spcAft>
                      </a:pPr>
                      <a:r>
                        <a:rPr lang="en-US" sz="1600" kern="100">
                          <a:effectLst/>
                        </a:rPr>
                        <a:t>Sanskrit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59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8717081"/>
                  </a:ext>
                </a:extLst>
              </a:tr>
              <a:tr h="318104">
                <a:tc>
                  <a:txBody>
                    <a:bodyPr/>
                    <a:lstStyle/>
                    <a:p>
                      <a:pPr marL="0" marR="0" algn="ctr">
                        <a:lnSpc>
                          <a:spcPct val="107000"/>
                        </a:lnSpc>
                        <a:spcAft>
                          <a:spcPts val="800"/>
                        </a:spcAft>
                      </a:pPr>
                      <a:r>
                        <a:rPr lang="en-US" sz="1600" kern="100">
                          <a:effectLst/>
                        </a:rPr>
                        <a:t>hindi</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1600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95</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7266634"/>
                  </a:ext>
                </a:extLst>
              </a:tr>
            </a:tbl>
          </a:graphicData>
        </a:graphic>
      </p:graphicFrame>
      <p:graphicFrame>
        <p:nvGraphicFramePr>
          <p:cNvPr id="8" name="Table 7">
            <a:extLst>
              <a:ext uri="{FF2B5EF4-FFF2-40B4-BE49-F238E27FC236}">
                <a16:creationId xmlns:a16="http://schemas.microsoft.com/office/drawing/2014/main" id="{764D134C-187C-A7C1-1153-499D841CAB61}"/>
              </a:ext>
            </a:extLst>
          </p:cNvPr>
          <p:cNvGraphicFramePr>
            <a:graphicFrameLocks noGrp="1"/>
          </p:cNvGraphicFramePr>
          <p:nvPr>
            <p:extLst>
              <p:ext uri="{D42A27DB-BD31-4B8C-83A1-F6EECF244321}">
                <p14:modId xmlns:p14="http://schemas.microsoft.com/office/powerpoint/2010/main" val="3177042733"/>
              </p:ext>
            </p:extLst>
          </p:nvPr>
        </p:nvGraphicFramePr>
        <p:xfrm>
          <a:off x="6277408" y="3902932"/>
          <a:ext cx="3869236" cy="1393539"/>
        </p:xfrm>
        <a:graphic>
          <a:graphicData uri="http://schemas.openxmlformats.org/drawingml/2006/table">
            <a:tbl>
              <a:tblPr firstRow="1" firstCol="1" bandRow="1">
                <a:tableStyleId>{5940675A-B579-460E-94D1-54222C63F5DA}</a:tableStyleId>
              </a:tblPr>
              <a:tblGrid>
                <a:gridCol w="2797042">
                  <a:extLst>
                    <a:ext uri="{9D8B030D-6E8A-4147-A177-3AD203B41FA5}">
                      <a16:colId xmlns:a16="http://schemas.microsoft.com/office/drawing/2014/main" val="2846237293"/>
                    </a:ext>
                  </a:extLst>
                </a:gridCol>
                <a:gridCol w="1072194">
                  <a:extLst>
                    <a:ext uri="{9D8B030D-6E8A-4147-A177-3AD203B41FA5}">
                      <a16:colId xmlns:a16="http://schemas.microsoft.com/office/drawing/2014/main" val="2867401102"/>
                    </a:ext>
                  </a:extLst>
                </a:gridCol>
              </a:tblGrid>
              <a:tr h="311702">
                <a:tc>
                  <a:txBody>
                    <a:bodyPr/>
                    <a:lstStyle/>
                    <a:p>
                      <a:pPr marL="0" marR="0" algn="ctr">
                        <a:lnSpc>
                          <a:spcPct val="107000"/>
                        </a:lnSpc>
                        <a:spcAft>
                          <a:spcPts val="800"/>
                        </a:spcAft>
                      </a:pPr>
                      <a:r>
                        <a:rPr lang="en-US" sz="1600" kern="100" dirty="0">
                          <a:effectLst/>
                        </a:rPr>
                        <a:t>Tweet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Label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7082330"/>
                  </a:ext>
                </a:extLst>
              </a:tr>
              <a:tr h="720016">
                <a:tc>
                  <a:txBody>
                    <a:bodyPr/>
                    <a:lstStyle/>
                    <a:p>
                      <a:pPr marL="0" marR="0" algn="ctr">
                        <a:lnSpc>
                          <a:spcPct val="107000"/>
                        </a:lnSpc>
                        <a:spcAft>
                          <a:spcPts val="800"/>
                        </a:spcAft>
                      </a:pPr>
                      <a:r>
                        <a:rPr lang="en-US" sz="1600" kern="100" dirty="0" err="1">
                          <a:effectLst/>
                        </a:rPr>
                        <a:t>ये</a:t>
                      </a:r>
                      <a:r>
                        <a:rPr lang="en-US" sz="1600" kern="100" dirty="0">
                          <a:effectLst/>
                        </a:rPr>
                        <a:t> </a:t>
                      </a:r>
                      <a:r>
                        <a:rPr lang="en-US" sz="1600" kern="100" dirty="0" err="1">
                          <a:effectLst/>
                        </a:rPr>
                        <a:t>लोग</a:t>
                      </a:r>
                      <a:r>
                        <a:rPr lang="en-US" sz="1600" kern="100" dirty="0">
                          <a:effectLst/>
                        </a:rPr>
                        <a:t> </a:t>
                      </a:r>
                      <a:r>
                        <a:rPr lang="en-US" sz="1600" kern="100" dirty="0" err="1">
                          <a:effectLst/>
                        </a:rPr>
                        <a:t>हमारे</a:t>
                      </a:r>
                      <a:r>
                        <a:rPr lang="en-US" sz="1600" kern="100" dirty="0">
                          <a:effectLst/>
                        </a:rPr>
                        <a:t> </a:t>
                      </a:r>
                      <a:r>
                        <a:rPr lang="en-US" sz="1600" kern="100" dirty="0" err="1">
                          <a:effectLst/>
                        </a:rPr>
                        <a:t>देश</a:t>
                      </a:r>
                      <a:r>
                        <a:rPr lang="en-US" sz="1600" kern="100" dirty="0">
                          <a:effectLst/>
                        </a:rPr>
                        <a:t> </a:t>
                      </a:r>
                      <a:r>
                        <a:rPr lang="en-US" sz="1600" kern="100" dirty="0" err="1">
                          <a:effectLst/>
                        </a:rPr>
                        <a:t>के</a:t>
                      </a:r>
                      <a:r>
                        <a:rPr lang="en-US" sz="1600" kern="100" dirty="0">
                          <a:effectLst/>
                        </a:rPr>
                        <a:t> </a:t>
                      </a:r>
                      <a:r>
                        <a:rPr lang="en-US" sz="1600" kern="100" dirty="0" err="1">
                          <a:effectLst/>
                        </a:rPr>
                        <a:t>लिए</a:t>
                      </a:r>
                      <a:r>
                        <a:rPr lang="en-US" sz="1600" kern="100" dirty="0">
                          <a:effectLst/>
                        </a:rPr>
                        <a:t> </a:t>
                      </a:r>
                      <a:r>
                        <a:rPr lang="en-US" sz="1600" kern="100" dirty="0" err="1">
                          <a:effectLst/>
                        </a:rPr>
                        <a:t>खतरा</a:t>
                      </a:r>
                      <a:r>
                        <a:rPr lang="en-US" sz="1600" kern="100" dirty="0">
                          <a:effectLst/>
                        </a:rPr>
                        <a:t> </a:t>
                      </a:r>
                      <a:r>
                        <a:rPr lang="en-US" sz="1600" kern="100" dirty="0" err="1">
                          <a:effectLst/>
                        </a:rPr>
                        <a:t>हैं</a:t>
                      </a:r>
                      <a:r>
                        <a:rPr lang="en-US" sz="1600" kern="100" dirty="0">
                          <a:effectLst/>
                        </a:rPr>
                        <a:t>, </a:t>
                      </a:r>
                      <a:r>
                        <a:rPr lang="en-US" sz="1600" kern="100" dirty="0" err="1">
                          <a:effectLst/>
                        </a:rPr>
                        <a:t>इन्हें</a:t>
                      </a:r>
                      <a:r>
                        <a:rPr lang="en-US" sz="1600" kern="100" dirty="0">
                          <a:effectLst/>
                        </a:rPr>
                        <a:t> </a:t>
                      </a:r>
                      <a:r>
                        <a:rPr lang="en-US" sz="1600" kern="100" dirty="0" err="1">
                          <a:effectLst/>
                        </a:rPr>
                        <a:t>यहाँ</a:t>
                      </a:r>
                      <a:r>
                        <a:rPr lang="en-US" sz="1600" kern="100" dirty="0">
                          <a:effectLst/>
                        </a:rPr>
                        <a:t> </a:t>
                      </a:r>
                      <a:r>
                        <a:rPr lang="en-US" sz="1600" kern="100" dirty="0" err="1">
                          <a:effectLst/>
                        </a:rPr>
                        <a:t>से</a:t>
                      </a:r>
                      <a:r>
                        <a:rPr lang="en-US" sz="1600" kern="100" dirty="0">
                          <a:effectLst/>
                        </a:rPr>
                        <a:t> </a:t>
                      </a:r>
                      <a:r>
                        <a:rPr lang="en-US" sz="1600" kern="100" dirty="0" err="1">
                          <a:effectLst/>
                        </a:rPr>
                        <a:t>निकाल</a:t>
                      </a:r>
                      <a:r>
                        <a:rPr lang="en-US" sz="1600" kern="100" dirty="0">
                          <a:effectLst/>
                        </a:rPr>
                        <a:t> </a:t>
                      </a:r>
                      <a:r>
                        <a:rPr lang="en-US" sz="1600" kern="100" dirty="0" err="1">
                          <a:effectLst/>
                        </a:rPr>
                        <a:t>देना</a:t>
                      </a:r>
                      <a:r>
                        <a:rPr lang="en-US" sz="1600" kern="100" dirty="0">
                          <a:effectLst/>
                        </a:rPr>
                        <a:t> </a:t>
                      </a:r>
                      <a:r>
                        <a:rPr lang="en-US" sz="1600" kern="100" dirty="0" err="1">
                          <a:effectLst/>
                        </a:rPr>
                        <a:t>चाहिए</a:t>
                      </a:r>
                      <a:r>
                        <a:rPr lang="en-US" sz="1600" kern="100" dirty="0">
                          <a:effectLst/>
                        </a:rPr>
                        <a: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8532177"/>
                  </a:ext>
                </a:extLst>
              </a:tr>
              <a:tr h="312280">
                <a:tc>
                  <a:txBody>
                    <a:bodyPr/>
                    <a:lstStyle/>
                    <a:p>
                      <a:pPr marL="0" marR="0" algn="ctr">
                        <a:lnSpc>
                          <a:spcPct val="107000"/>
                        </a:lnSpc>
                        <a:spcAft>
                          <a:spcPts val="800"/>
                        </a:spcAft>
                      </a:pPr>
                      <a:r>
                        <a:rPr lang="en-US" sz="1600" kern="100">
                          <a:effectLst/>
                        </a:rPr>
                        <a:t>क्या आप अंग्रेज़ी बोलते हैं?</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9847849"/>
                  </a:ext>
                </a:extLst>
              </a:tr>
            </a:tbl>
          </a:graphicData>
        </a:graphic>
      </p:graphicFrame>
      <p:sp>
        <p:nvSpPr>
          <p:cNvPr id="10" name="TextBox 9">
            <a:extLst>
              <a:ext uri="{FF2B5EF4-FFF2-40B4-BE49-F238E27FC236}">
                <a16:creationId xmlns:a16="http://schemas.microsoft.com/office/drawing/2014/main" id="{F24D45BE-A6D4-6817-F6FC-D9BB5205CE37}"/>
              </a:ext>
            </a:extLst>
          </p:cNvPr>
          <p:cNvSpPr txBox="1"/>
          <p:nvPr/>
        </p:nvSpPr>
        <p:spPr>
          <a:xfrm>
            <a:off x="237898" y="965816"/>
            <a:ext cx="3931920" cy="374077"/>
          </a:xfrm>
          <a:prstGeom prst="rect">
            <a:avLst/>
          </a:prstGeom>
          <a:noFill/>
        </p:spPr>
        <p:txBody>
          <a:bodyPr wrap="square">
            <a:spAutoFit/>
          </a:bodyPr>
          <a:lstStyle/>
          <a:p>
            <a:pPr marL="0" marR="0" algn="ct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Dataset distribution for Subtask B</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911B4A50-F290-53EB-6C0A-8921315BDC5E}"/>
              </a:ext>
            </a:extLst>
          </p:cNvPr>
          <p:cNvSpPr txBox="1"/>
          <p:nvPr/>
        </p:nvSpPr>
        <p:spPr>
          <a:xfrm>
            <a:off x="4216766" y="965816"/>
            <a:ext cx="3972560" cy="385159"/>
          </a:xfrm>
          <a:prstGeom prst="rect">
            <a:avLst/>
          </a:prstGeom>
          <a:noFill/>
        </p:spPr>
        <p:txBody>
          <a:bodyPr wrap="square">
            <a:spAutoFit/>
          </a:bodyPr>
          <a:lstStyle/>
          <a:p>
            <a:pPr marL="0" marR="0" algn="ct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Distribution of labels in training 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45A7C41F-7540-91BD-A7B3-7129EBE464A2}"/>
              </a:ext>
            </a:extLst>
          </p:cNvPr>
          <p:cNvSpPr txBox="1"/>
          <p:nvPr/>
        </p:nvSpPr>
        <p:spPr>
          <a:xfrm>
            <a:off x="8347667" y="946574"/>
            <a:ext cx="3597955" cy="385159"/>
          </a:xfrm>
          <a:prstGeom prst="rect">
            <a:avLst/>
          </a:prstGeom>
          <a:noFill/>
        </p:spPr>
        <p:txBody>
          <a:bodyPr wrap="square">
            <a:spAutoFit/>
          </a:bodyPr>
          <a:lstStyle/>
          <a:p>
            <a:pPr marL="0" marR="0" algn="ct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Distribution of labels in dev 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C4045126-29F4-163D-74DB-C64C7699DE4D}"/>
              </a:ext>
            </a:extLst>
          </p:cNvPr>
          <p:cNvSpPr txBox="1"/>
          <p:nvPr/>
        </p:nvSpPr>
        <p:spPr>
          <a:xfrm>
            <a:off x="812800" y="3429000"/>
            <a:ext cx="3702824" cy="385159"/>
          </a:xfrm>
          <a:prstGeom prst="rect">
            <a:avLst/>
          </a:prstGeom>
          <a:noFill/>
        </p:spPr>
        <p:txBody>
          <a:bodyPr wrap="square">
            <a:spAutoFit/>
          </a:bodyPr>
          <a:lstStyle/>
          <a:p>
            <a:pPr marL="0" marR="0" algn="ct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Distribution of labels in test 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7EF2FD66-FC8E-1A86-5FD0-3985103F3B73}"/>
              </a:ext>
            </a:extLst>
          </p:cNvPr>
          <p:cNvSpPr txBox="1"/>
          <p:nvPr/>
        </p:nvSpPr>
        <p:spPr>
          <a:xfrm>
            <a:off x="6277408" y="3471853"/>
            <a:ext cx="4085636"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Calibri" panose="020F0502020204030204" pitchFamily="34" charset="0"/>
              </a:rPr>
              <a:t>Examples sentences on hate and non-hate</a:t>
            </a:r>
            <a:endParaRPr lang="en-US" dirty="0"/>
          </a:p>
        </p:txBody>
      </p:sp>
    </p:spTree>
    <p:extLst>
      <p:ext uri="{BB962C8B-B14F-4D97-AF65-F5344CB8AC3E}">
        <p14:creationId xmlns:p14="http://schemas.microsoft.com/office/powerpoint/2010/main" val="3407763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B7FF-91DE-85A8-DD7A-E486DBBFBB31}"/>
              </a:ext>
            </a:extLst>
          </p:cNvPr>
          <p:cNvSpPr>
            <a:spLocks noGrp="1"/>
          </p:cNvSpPr>
          <p:nvPr>
            <p:ph type="title"/>
          </p:nvPr>
        </p:nvSpPr>
        <p:spPr/>
        <p:txBody>
          <a:bodyPr/>
          <a:lstStyle/>
          <a:p>
            <a:r>
              <a:rPr lang="en-US" dirty="0"/>
              <a:t>Dataset distribution-Subtask-C</a:t>
            </a:r>
          </a:p>
        </p:txBody>
      </p:sp>
      <p:sp>
        <p:nvSpPr>
          <p:cNvPr id="5" name="TextBox 4">
            <a:extLst>
              <a:ext uri="{FF2B5EF4-FFF2-40B4-BE49-F238E27FC236}">
                <a16:creationId xmlns:a16="http://schemas.microsoft.com/office/drawing/2014/main" id="{42AA939F-5195-5AA4-6CD3-5FAC2E570D09}"/>
              </a:ext>
            </a:extLst>
          </p:cNvPr>
          <p:cNvSpPr txBox="1"/>
          <p:nvPr/>
        </p:nvSpPr>
        <p:spPr>
          <a:xfrm>
            <a:off x="233680" y="1067722"/>
            <a:ext cx="394208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Dataset distribution for Subtask 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D7B3B9B-9804-B033-3FEE-45206CE33176}"/>
              </a:ext>
            </a:extLst>
          </p:cNvPr>
          <p:cNvGraphicFramePr>
            <a:graphicFrameLocks noGrp="1"/>
          </p:cNvGraphicFramePr>
          <p:nvPr>
            <p:extLst>
              <p:ext uri="{D42A27DB-BD31-4B8C-83A1-F6EECF244321}">
                <p14:modId xmlns:p14="http://schemas.microsoft.com/office/powerpoint/2010/main" val="582457268"/>
              </p:ext>
            </p:extLst>
          </p:nvPr>
        </p:nvGraphicFramePr>
        <p:xfrm>
          <a:off x="233680" y="1540691"/>
          <a:ext cx="4593045" cy="2040709"/>
        </p:xfrm>
        <a:graphic>
          <a:graphicData uri="http://schemas.openxmlformats.org/drawingml/2006/table">
            <a:tbl>
              <a:tblPr firstRow="1" firstCol="1" bandRow="1">
                <a:tableStyleId>{5940675A-B579-460E-94D1-54222C63F5DA}</a:tableStyleId>
              </a:tblPr>
              <a:tblGrid>
                <a:gridCol w="1838960">
                  <a:extLst>
                    <a:ext uri="{9D8B030D-6E8A-4147-A177-3AD203B41FA5}">
                      <a16:colId xmlns:a16="http://schemas.microsoft.com/office/drawing/2014/main" val="3946555407"/>
                    </a:ext>
                  </a:extLst>
                </a:gridCol>
                <a:gridCol w="870467">
                  <a:extLst>
                    <a:ext uri="{9D8B030D-6E8A-4147-A177-3AD203B41FA5}">
                      <a16:colId xmlns:a16="http://schemas.microsoft.com/office/drawing/2014/main" val="180629481"/>
                    </a:ext>
                  </a:extLst>
                </a:gridCol>
                <a:gridCol w="868733">
                  <a:extLst>
                    <a:ext uri="{9D8B030D-6E8A-4147-A177-3AD203B41FA5}">
                      <a16:colId xmlns:a16="http://schemas.microsoft.com/office/drawing/2014/main" val="96994667"/>
                    </a:ext>
                  </a:extLst>
                </a:gridCol>
                <a:gridCol w="1014885">
                  <a:extLst>
                    <a:ext uri="{9D8B030D-6E8A-4147-A177-3AD203B41FA5}">
                      <a16:colId xmlns:a16="http://schemas.microsoft.com/office/drawing/2014/main" val="3667182841"/>
                    </a:ext>
                  </a:extLst>
                </a:gridCol>
              </a:tblGrid>
              <a:tr h="334292">
                <a:tc>
                  <a:txBody>
                    <a:bodyPr/>
                    <a:lstStyle/>
                    <a:p>
                      <a:pPr marL="0" marR="0" algn="ctr">
                        <a:lnSpc>
                          <a:spcPct val="107000"/>
                        </a:lnSpc>
                        <a:spcAft>
                          <a:spcPts val="800"/>
                        </a:spcAft>
                      </a:pPr>
                      <a:r>
                        <a:rPr lang="en-US" sz="1600" kern="100">
                          <a:effectLst/>
                        </a:rPr>
                        <a:t>Labels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Train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Dev</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Test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6527348"/>
                  </a:ext>
                </a:extLst>
              </a:tr>
              <a:tr h="334913">
                <a:tc>
                  <a:txBody>
                    <a:bodyPr/>
                    <a:lstStyle/>
                    <a:p>
                      <a:pPr marL="0" marR="0" algn="ctr">
                        <a:lnSpc>
                          <a:spcPct val="107000"/>
                        </a:lnSpc>
                        <a:spcAft>
                          <a:spcPts val="800"/>
                        </a:spcAft>
                      </a:pPr>
                      <a:r>
                        <a:rPr lang="en-US" sz="1600" kern="100">
                          <a:effectLst/>
                        </a:rPr>
                        <a:t>0(individual)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1072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230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719900"/>
                  </a:ext>
                </a:extLst>
              </a:tr>
              <a:tr h="685752">
                <a:tc>
                  <a:txBody>
                    <a:bodyPr/>
                    <a:lstStyle/>
                    <a:p>
                      <a:pPr marL="0" marR="0" algn="ctr">
                        <a:lnSpc>
                          <a:spcPct val="107000"/>
                        </a:lnSpc>
                        <a:spcAft>
                          <a:spcPts val="800"/>
                        </a:spcAft>
                      </a:pPr>
                      <a:r>
                        <a:rPr lang="en-US" sz="1600" kern="100">
                          <a:effectLst/>
                        </a:rPr>
                        <a:t>1(organization)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849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182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182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4925203"/>
                  </a:ext>
                </a:extLst>
              </a:tr>
              <a:tr h="685752">
                <a:tc>
                  <a:txBody>
                    <a:bodyPr/>
                    <a:lstStyle/>
                    <a:p>
                      <a:pPr marL="0" marR="0" algn="ctr">
                        <a:lnSpc>
                          <a:spcPct val="107000"/>
                        </a:lnSpc>
                        <a:spcAft>
                          <a:spcPts val="800"/>
                        </a:spcAft>
                      </a:pPr>
                      <a:r>
                        <a:rPr lang="en-US" sz="1600" kern="100">
                          <a:effectLst/>
                        </a:rPr>
                        <a:t>2(community)</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283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61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61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1540356"/>
                  </a:ext>
                </a:extLst>
              </a:tr>
            </a:tbl>
          </a:graphicData>
        </a:graphic>
      </p:graphicFrame>
      <p:graphicFrame>
        <p:nvGraphicFramePr>
          <p:cNvPr id="7" name="Table 6">
            <a:extLst>
              <a:ext uri="{FF2B5EF4-FFF2-40B4-BE49-F238E27FC236}">
                <a16:creationId xmlns:a16="http://schemas.microsoft.com/office/drawing/2014/main" id="{8F4DED3E-1FC0-8250-2756-0FF33B89BEB7}"/>
              </a:ext>
            </a:extLst>
          </p:cNvPr>
          <p:cNvGraphicFramePr>
            <a:graphicFrameLocks noGrp="1"/>
          </p:cNvGraphicFramePr>
          <p:nvPr>
            <p:extLst>
              <p:ext uri="{D42A27DB-BD31-4B8C-83A1-F6EECF244321}">
                <p14:modId xmlns:p14="http://schemas.microsoft.com/office/powerpoint/2010/main" val="4115925215"/>
              </p:ext>
            </p:extLst>
          </p:nvPr>
        </p:nvGraphicFramePr>
        <p:xfrm>
          <a:off x="6553200" y="1681791"/>
          <a:ext cx="3820160" cy="1770097"/>
        </p:xfrm>
        <a:graphic>
          <a:graphicData uri="http://schemas.openxmlformats.org/drawingml/2006/table">
            <a:tbl>
              <a:tblPr firstRow="1" firstCol="1" bandRow="1">
                <a:tableStyleId>{5940675A-B579-460E-94D1-54222C63F5DA}</a:tableStyleId>
              </a:tblPr>
              <a:tblGrid>
                <a:gridCol w="2956560">
                  <a:extLst>
                    <a:ext uri="{9D8B030D-6E8A-4147-A177-3AD203B41FA5}">
                      <a16:colId xmlns:a16="http://schemas.microsoft.com/office/drawing/2014/main" val="1730916465"/>
                    </a:ext>
                  </a:extLst>
                </a:gridCol>
                <a:gridCol w="863600">
                  <a:extLst>
                    <a:ext uri="{9D8B030D-6E8A-4147-A177-3AD203B41FA5}">
                      <a16:colId xmlns:a16="http://schemas.microsoft.com/office/drawing/2014/main" val="342080772"/>
                    </a:ext>
                  </a:extLst>
                </a:gridCol>
              </a:tblGrid>
              <a:tr h="311368">
                <a:tc>
                  <a:txBody>
                    <a:bodyPr/>
                    <a:lstStyle/>
                    <a:p>
                      <a:pPr marL="0" marR="0" algn="ctr">
                        <a:lnSpc>
                          <a:spcPct val="107000"/>
                        </a:lnSpc>
                        <a:spcAft>
                          <a:spcPts val="800"/>
                        </a:spcAft>
                      </a:pPr>
                      <a:r>
                        <a:rPr lang="en-US" sz="1600" kern="100">
                          <a:effectLst/>
                        </a:rPr>
                        <a:t>Tweet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Label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7165380"/>
                  </a:ext>
                </a:extLst>
              </a:tr>
              <a:tr h="414761">
                <a:tc>
                  <a:txBody>
                    <a:bodyPr/>
                    <a:lstStyle/>
                    <a:p>
                      <a:pPr marL="0" marR="0" algn="ctr">
                        <a:lnSpc>
                          <a:spcPct val="107000"/>
                        </a:lnSpc>
                        <a:spcAft>
                          <a:spcPts val="800"/>
                        </a:spcAft>
                      </a:pPr>
                      <a:r>
                        <a:rPr lang="en-US" sz="1600" kern="100">
                          <a:effectLst/>
                        </a:rPr>
                        <a:t>मोहल्ला क्लिनिक क्लोज हैं, ठेके खुल रहे रोज है</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7886681"/>
                  </a:ext>
                </a:extLst>
              </a:tr>
              <a:tr h="311947">
                <a:tc>
                  <a:txBody>
                    <a:bodyPr/>
                    <a:lstStyle/>
                    <a:p>
                      <a:pPr marL="0" marR="0" algn="ctr">
                        <a:lnSpc>
                          <a:spcPct val="107000"/>
                        </a:lnSpc>
                        <a:spcAft>
                          <a:spcPts val="800"/>
                        </a:spcAft>
                      </a:pPr>
                      <a:r>
                        <a:rPr lang="en-US" sz="1600" kern="100">
                          <a:effectLst/>
                        </a:rPr>
                        <a:t>क्या आप अंग्रेज़ी बोलते हैं?</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3919820"/>
                  </a:ext>
                </a:extLst>
              </a:tr>
              <a:tr h="638147">
                <a:tc>
                  <a:txBody>
                    <a:bodyPr/>
                    <a:lstStyle/>
                    <a:p>
                      <a:pPr marL="0" marR="0" algn="ctr">
                        <a:lnSpc>
                          <a:spcPct val="107000"/>
                        </a:lnSpc>
                        <a:spcAft>
                          <a:spcPts val="800"/>
                        </a:spcAft>
                      </a:pPr>
                      <a:r>
                        <a:rPr lang="en-US" sz="1600" kern="100">
                          <a:effectLst/>
                        </a:rPr>
                        <a:t>ये लोग हमारे देश के लिए खतरा हैं, इन्हें यहाँ से निकाल देना चाहिए।</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125259"/>
                  </a:ext>
                </a:extLst>
              </a:tr>
            </a:tbl>
          </a:graphicData>
        </a:graphic>
      </p:graphicFrame>
      <p:sp>
        <p:nvSpPr>
          <p:cNvPr id="9" name="TextBox 8">
            <a:extLst>
              <a:ext uri="{FF2B5EF4-FFF2-40B4-BE49-F238E27FC236}">
                <a16:creationId xmlns:a16="http://schemas.microsoft.com/office/drawing/2014/main" id="{23E176C8-9712-E799-72B9-2041E02A9266}"/>
              </a:ext>
            </a:extLst>
          </p:cNvPr>
          <p:cNvSpPr txBox="1"/>
          <p:nvPr/>
        </p:nvSpPr>
        <p:spPr>
          <a:xfrm>
            <a:off x="6964680" y="1067722"/>
            <a:ext cx="372872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Examples sentences for label 0,1,2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2781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E01F-D954-482D-E87D-EA7B6CB84B6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DDCFF55-0FEB-7896-0A48-8B771D0B6FCD}"/>
              </a:ext>
            </a:extLst>
          </p:cNvPr>
          <p:cNvSpPr>
            <a:spLocks noGrp="1"/>
          </p:cNvSpPr>
          <p:nvPr>
            <p:ph idx="1"/>
          </p:nvPr>
        </p:nvSpPr>
        <p:spPr>
          <a:xfrm>
            <a:off x="812800" y="1143001"/>
            <a:ext cx="10932160" cy="4952997"/>
          </a:xfrm>
        </p:spPr>
        <p:txBody>
          <a:bodyPr/>
          <a:lstStyle/>
          <a:p>
            <a:pPr marL="457200" indent="-457200">
              <a:buFont typeface="+mj-lt"/>
              <a:buAutoNum type="arabicPeriod"/>
            </a:pPr>
            <a:r>
              <a:rPr lang="en-US" dirty="0"/>
              <a:t>Results and Discussions-Subtask A(slide 25-26)</a:t>
            </a:r>
          </a:p>
          <a:p>
            <a:pPr marL="457200" indent="-457200">
              <a:buFont typeface="+mj-lt"/>
              <a:buAutoNum type="arabicPeriod"/>
            </a:pPr>
            <a:r>
              <a:rPr lang="en-US" dirty="0"/>
              <a:t>Results and Discussions-Subtask B(without fine-tuning)(slide 27)</a:t>
            </a:r>
          </a:p>
          <a:p>
            <a:pPr marL="457200" indent="-457200">
              <a:buFont typeface="+mj-lt"/>
              <a:buAutoNum type="arabicPeriod"/>
            </a:pPr>
            <a:r>
              <a:rPr lang="en-US" dirty="0"/>
              <a:t>Results and Discussions-Subtask B(with fine-tuning)(slide 28-30)</a:t>
            </a:r>
          </a:p>
          <a:p>
            <a:pPr marL="457200" indent="-457200">
              <a:buFont typeface="+mj-lt"/>
              <a:buAutoNum type="arabicPeriod"/>
            </a:pPr>
            <a:r>
              <a:rPr lang="en-US" dirty="0"/>
              <a:t>Results and Discussions-Subtask C(slide 31-32)</a:t>
            </a:r>
          </a:p>
          <a:p>
            <a:pPr marL="0" indent="0">
              <a:buNone/>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237855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1558-2454-E372-ADCD-3894A839C7C4}"/>
              </a:ext>
            </a:extLst>
          </p:cNvPr>
          <p:cNvSpPr>
            <a:spLocks noGrp="1"/>
          </p:cNvSpPr>
          <p:nvPr>
            <p:ph type="title"/>
          </p:nvPr>
        </p:nvSpPr>
        <p:spPr/>
        <p:txBody>
          <a:bodyPr/>
          <a:lstStyle/>
          <a:p>
            <a:r>
              <a:rPr lang="en-US" dirty="0"/>
              <a:t>Results and Discussion: Subtask-A</a:t>
            </a:r>
          </a:p>
        </p:txBody>
      </p:sp>
      <p:sp>
        <p:nvSpPr>
          <p:cNvPr id="9" name="TextBox 8">
            <a:extLst>
              <a:ext uri="{FF2B5EF4-FFF2-40B4-BE49-F238E27FC236}">
                <a16:creationId xmlns:a16="http://schemas.microsoft.com/office/drawing/2014/main" id="{E767A40D-A34D-50CC-1A91-6069359B597B}"/>
              </a:ext>
            </a:extLst>
          </p:cNvPr>
          <p:cNvSpPr txBox="1"/>
          <p:nvPr/>
        </p:nvSpPr>
        <p:spPr>
          <a:xfrm>
            <a:off x="233680" y="992582"/>
            <a:ext cx="4439920" cy="463397"/>
          </a:xfrm>
          <a:prstGeom prst="rect">
            <a:avLst/>
          </a:prstGeom>
          <a:noFill/>
        </p:spPr>
        <p:txBody>
          <a:bodyPr wrap="square">
            <a:spAutoFit/>
          </a:bodyPr>
          <a:lstStyle/>
          <a:p>
            <a:pPr marL="0" marR="0" algn="ctr">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Performance metrics for Subtask A on dev 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EC5EC750-71E4-E7FC-2089-0F862F7DF563}"/>
              </a:ext>
            </a:extLst>
          </p:cNvPr>
          <p:cNvGraphicFramePr>
            <a:graphicFrameLocks noGrp="1"/>
          </p:cNvGraphicFramePr>
          <p:nvPr>
            <p:extLst>
              <p:ext uri="{D42A27DB-BD31-4B8C-83A1-F6EECF244321}">
                <p14:modId xmlns:p14="http://schemas.microsoft.com/office/powerpoint/2010/main" val="534229954"/>
              </p:ext>
            </p:extLst>
          </p:nvPr>
        </p:nvGraphicFramePr>
        <p:xfrm>
          <a:off x="191278" y="1455979"/>
          <a:ext cx="4624562" cy="1429460"/>
        </p:xfrm>
        <a:graphic>
          <a:graphicData uri="http://schemas.openxmlformats.org/drawingml/2006/table">
            <a:tbl>
              <a:tblPr firstRow="1" firstCol="1" bandRow="1">
                <a:tableStyleId>{5940675A-B579-460E-94D1-54222C63F5DA}</a:tableStyleId>
              </a:tblPr>
              <a:tblGrid>
                <a:gridCol w="1242060">
                  <a:extLst>
                    <a:ext uri="{9D8B030D-6E8A-4147-A177-3AD203B41FA5}">
                      <a16:colId xmlns:a16="http://schemas.microsoft.com/office/drawing/2014/main" val="2004217941"/>
                    </a:ext>
                  </a:extLst>
                </a:gridCol>
                <a:gridCol w="1242796">
                  <a:extLst>
                    <a:ext uri="{9D8B030D-6E8A-4147-A177-3AD203B41FA5}">
                      <a16:colId xmlns:a16="http://schemas.microsoft.com/office/drawing/2014/main" val="4261192578"/>
                    </a:ext>
                  </a:extLst>
                </a:gridCol>
                <a:gridCol w="954385">
                  <a:extLst>
                    <a:ext uri="{9D8B030D-6E8A-4147-A177-3AD203B41FA5}">
                      <a16:colId xmlns:a16="http://schemas.microsoft.com/office/drawing/2014/main" val="3136431087"/>
                    </a:ext>
                  </a:extLst>
                </a:gridCol>
                <a:gridCol w="1185321">
                  <a:extLst>
                    <a:ext uri="{9D8B030D-6E8A-4147-A177-3AD203B41FA5}">
                      <a16:colId xmlns:a16="http://schemas.microsoft.com/office/drawing/2014/main" val="883768539"/>
                    </a:ext>
                  </a:extLst>
                </a:gridCol>
              </a:tblGrid>
              <a:tr h="401947">
                <a:tc>
                  <a:txBody>
                    <a:bodyPr/>
                    <a:lstStyle/>
                    <a:p>
                      <a:pPr marL="0" marR="0">
                        <a:lnSpc>
                          <a:spcPct val="107000"/>
                        </a:lnSpc>
                        <a:spcAft>
                          <a:spcPts val="800"/>
                        </a:spcAft>
                      </a:pPr>
                      <a:r>
                        <a:rPr lang="en-US" sz="1600" b="1" kern="100" dirty="0">
                          <a:effectLst/>
                        </a:rPr>
                        <a:t>Models</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b="1" kern="100" dirty="0">
                          <a:effectLst/>
                        </a:rPr>
                        <a:t>F1-Score</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b="1" kern="100" dirty="0">
                          <a:effectLst/>
                        </a:rPr>
                        <a:t>Recall</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b="1" kern="100" dirty="0">
                          <a:effectLst/>
                        </a:rPr>
                        <a:t>Precision</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8753249"/>
                  </a:ext>
                </a:extLst>
              </a:tr>
              <a:tr h="330112">
                <a:tc>
                  <a:txBody>
                    <a:bodyPr/>
                    <a:lstStyle/>
                    <a:p>
                      <a:pPr marL="0" marR="0">
                        <a:lnSpc>
                          <a:spcPct val="107000"/>
                        </a:lnSpc>
                        <a:spcAft>
                          <a:spcPts val="800"/>
                        </a:spcAft>
                      </a:pPr>
                      <a:r>
                        <a:rPr lang="en-US" sz="1600" kern="100" dirty="0">
                          <a:effectLst/>
                        </a:rPr>
                        <a:t>fastText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0.6258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0.6769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b="1" kern="100" dirty="0">
                          <a:effectLst/>
                        </a:rPr>
                        <a:t>0.8013</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6758195"/>
                  </a:ext>
                </a:extLst>
              </a:tr>
              <a:tr h="330112">
                <a:tc>
                  <a:txBody>
                    <a:bodyPr/>
                    <a:lstStyle/>
                    <a:p>
                      <a:pPr marL="0" marR="0">
                        <a:lnSpc>
                          <a:spcPct val="107000"/>
                        </a:lnSpc>
                        <a:spcAft>
                          <a:spcPts val="800"/>
                        </a:spcAft>
                      </a:pPr>
                      <a:r>
                        <a:rPr lang="en-US" sz="1600" kern="100">
                          <a:effectLst/>
                        </a:rPr>
                        <a:t>langID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0.3872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0.5165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0.3745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8286396"/>
                  </a:ext>
                </a:extLst>
              </a:tr>
              <a:tr h="367289">
                <a:tc>
                  <a:txBody>
                    <a:bodyPr/>
                    <a:lstStyle/>
                    <a:p>
                      <a:pPr marL="0" marR="0">
                        <a:lnSpc>
                          <a:spcPct val="107000"/>
                        </a:lnSpc>
                        <a:spcAft>
                          <a:spcPts val="800"/>
                        </a:spcAft>
                      </a:pPr>
                      <a:r>
                        <a:rPr lang="en-US" sz="1600" kern="100">
                          <a:effectLst/>
                        </a:rPr>
                        <a:t>langDetect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0.6250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a:effectLst/>
                        </a:rPr>
                        <a:t>0.6765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600" kern="100" dirty="0">
                          <a:effectLst/>
                        </a:rPr>
                        <a:t>0.7676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3843902"/>
                  </a:ext>
                </a:extLst>
              </a:tr>
            </a:tbl>
          </a:graphicData>
        </a:graphic>
      </p:graphicFrame>
      <p:sp>
        <p:nvSpPr>
          <p:cNvPr id="13" name="TextBox 12">
            <a:extLst>
              <a:ext uri="{FF2B5EF4-FFF2-40B4-BE49-F238E27FC236}">
                <a16:creationId xmlns:a16="http://schemas.microsoft.com/office/drawing/2014/main" id="{6AF370D4-6E34-7737-B921-08FD83E0AD5B}"/>
              </a:ext>
            </a:extLst>
          </p:cNvPr>
          <p:cNvSpPr txBox="1"/>
          <p:nvPr/>
        </p:nvSpPr>
        <p:spPr>
          <a:xfrm>
            <a:off x="6553200" y="992582"/>
            <a:ext cx="447040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Performance metrics for Subtask A on test 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F1E3F4F9-420F-1604-20D8-80017FB44BB9}"/>
              </a:ext>
            </a:extLst>
          </p:cNvPr>
          <p:cNvGraphicFramePr>
            <a:graphicFrameLocks noGrp="1"/>
          </p:cNvGraphicFramePr>
          <p:nvPr>
            <p:extLst>
              <p:ext uri="{D42A27DB-BD31-4B8C-83A1-F6EECF244321}">
                <p14:modId xmlns:p14="http://schemas.microsoft.com/office/powerpoint/2010/main" val="1078129973"/>
              </p:ext>
            </p:extLst>
          </p:nvPr>
        </p:nvGraphicFramePr>
        <p:xfrm>
          <a:off x="6573521" y="1457234"/>
          <a:ext cx="4856479" cy="1429458"/>
        </p:xfrm>
        <a:graphic>
          <a:graphicData uri="http://schemas.openxmlformats.org/drawingml/2006/table">
            <a:tbl>
              <a:tblPr firstRow="1" firstCol="1" bandRow="1">
                <a:tableStyleId>{5940675A-B579-460E-94D1-54222C63F5DA}</a:tableStyleId>
              </a:tblPr>
              <a:tblGrid>
                <a:gridCol w="1462891">
                  <a:extLst>
                    <a:ext uri="{9D8B030D-6E8A-4147-A177-3AD203B41FA5}">
                      <a16:colId xmlns:a16="http://schemas.microsoft.com/office/drawing/2014/main" val="746896601"/>
                    </a:ext>
                  </a:extLst>
                </a:gridCol>
                <a:gridCol w="1088859">
                  <a:extLst>
                    <a:ext uri="{9D8B030D-6E8A-4147-A177-3AD203B41FA5}">
                      <a16:colId xmlns:a16="http://schemas.microsoft.com/office/drawing/2014/main" val="482830471"/>
                    </a:ext>
                  </a:extLst>
                </a:gridCol>
                <a:gridCol w="1078399">
                  <a:extLst>
                    <a:ext uri="{9D8B030D-6E8A-4147-A177-3AD203B41FA5}">
                      <a16:colId xmlns:a16="http://schemas.microsoft.com/office/drawing/2014/main" val="1740166318"/>
                    </a:ext>
                  </a:extLst>
                </a:gridCol>
                <a:gridCol w="1226330">
                  <a:extLst>
                    <a:ext uri="{9D8B030D-6E8A-4147-A177-3AD203B41FA5}">
                      <a16:colId xmlns:a16="http://schemas.microsoft.com/office/drawing/2014/main" val="1609131244"/>
                    </a:ext>
                  </a:extLst>
                </a:gridCol>
              </a:tblGrid>
              <a:tr h="387996">
                <a:tc>
                  <a:txBody>
                    <a:bodyPr/>
                    <a:lstStyle/>
                    <a:p>
                      <a:pPr marL="0" marR="0" algn="l">
                        <a:lnSpc>
                          <a:spcPct val="107000"/>
                        </a:lnSpc>
                        <a:spcAft>
                          <a:spcPts val="800"/>
                        </a:spcAft>
                      </a:pPr>
                      <a:r>
                        <a:rPr lang="en-US" sz="1600" b="1" kern="100" dirty="0">
                          <a:effectLst/>
                        </a:rPr>
                        <a:t>Models</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b="1" kern="100" dirty="0">
                          <a:effectLst/>
                        </a:rPr>
                        <a:t>F1-Score</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b="1" kern="100" dirty="0">
                          <a:effectLst/>
                        </a:rPr>
                        <a:t>Recall</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b="1" kern="100" dirty="0">
                          <a:effectLst/>
                        </a:rPr>
                        <a:t>Precision</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2001415"/>
                  </a:ext>
                </a:extLst>
              </a:tr>
              <a:tr h="347154">
                <a:tc>
                  <a:txBody>
                    <a:bodyPr/>
                    <a:lstStyle/>
                    <a:p>
                      <a:pPr marL="0" marR="0" algn="l">
                        <a:lnSpc>
                          <a:spcPct val="107000"/>
                        </a:lnSpc>
                        <a:spcAft>
                          <a:spcPts val="800"/>
                        </a:spcAft>
                      </a:pPr>
                      <a:r>
                        <a:rPr lang="en-US" sz="1600" kern="100">
                          <a:effectLst/>
                        </a:rPr>
                        <a:t>fastText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0.6258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0.6769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b="1" kern="100" dirty="0">
                          <a:effectLst/>
                        </a:rPr>
                        <a:t>0.7997</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6538939"/>
                  </a:ext>
                </a:extLst>
              </a:tr>
              <a:tr h="347154">
                <a:tc>
                  <a:txBody>
                    <a:bodyPr/>
                    <a:lstStyle/>
                    <a:p>
                      <a:pPr marL="0" marR="0" algn="l">
                        <a:lnSpc>
                          <a:spcPct val="107000"/>
                        </a:lnSpc>
                        <a:spcAft>
                          <a:spcPts val="800"/>
                        </a:spcAft>
                      </a:pPr>
                      <a:r>
                        <a:rPr lang="en-US" sz="1600" kern="100">
                          <a:effectLst/>
                        </a:rPr>
                        <a:t>langID</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0.3872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0.5165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0.3745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1373131"/>
                  </a:ext>
                </a:extLst>
              </a:tr>
              <a:tr h="347154">
                <a:tc>
                  <a:txBody>
                    <a:bodyPr/>
                    <a:lstStyle/>
                    <a:p>
                      <a:pPr marL="0" marR="0" algn="l">
                        <a:lnSpc>
                          <a:spcPct val="107000"/>
                        </a:lnSpc>
                        <a:spcAft>
                          <a:spcPts val="800"/>
                        </a:spcAft>
                      </a:pPr>
                      <a:r>
                        <a:rPr lang="en-US" sz="1600" kern="100">
                          <a:effectLst/>
                        </a:rPr>
                        <a:t>langDetect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0.6250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a:effectLst/>
                        </a:rPr>
                        <a:t>0.6765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600" kern="100" dirty="0">
                          <a:effectLst/>
                        </a:rPr>
                        <a:t>0.7976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162123"/>
                  </a:ext>
                </a:extLst>
              </a:tr>
            </a:tbl>
          </a:graphicData>
        </a:graphic>
      </p:graphicFrame>
      <p:sp>
        <p:nvSpPr>
          <p:cNvPr id="18" name="TextBox 17">
            <a:extLst>
              <a:ext uri="{FF2B5EF4-FFF2-40B4-BE49-F238E27FC236}">
                <a16:creationId xmlns:a16="http://schemas.microsoft.com/office/drawing/2014/main" id="{64C151A1-F419-B7AB-CF2D-0F33D70907EA}"/>
              </a:ext>
            </a:extLst>
          </p:cNvPr>
          <p:cNvSpPr txBox="1"/>
          <p:nvPr/>
        </p:nvSpPr>
        <p:spPr>
          <a:xfrm>
            <a:off x="0" y="3110136"/>
            <a:ext cx="562864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Classification report of fastText on testing and dev dataset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9" name="Table 18">
            <a:extLst>
              <a:ext uri="{FF2B5EF4-FFF2-40B4-BE49-F238E27FC236}">
                <a16:creationId xmlns:a16="http://schemas.microsoft.com/office/drawing/2014/main" id="{6E675D84-5DF2-D295-9AEC-DC03FC74D454}"/>
              </a:ext>
            </a:extLst>
          </p:cNvPr>
          <p:cNvGraphicFramePr>
            <a:graphicFrameLocks noGrp="1"/>
          </p:cNvGraphicFramePr>
          <p:nvPr>
            <p:extLst>
              <p:ext uri="{D42A27DB-BD31-4B8C-83A1-F6EECF244321}">
                <p14:modId xmlns:p14="http://schemas.microsoft.com/office/powerpoint/2010/main" val="1741551324"/>
              </p:ext>
            </p:extLst>
          </p:nvPr>
        </p:nvGraphicFramePr>
        <p:xfrm>
          <a:off x="191279" y="3484213"/>
          <a:ext cx="5701522" cy="2413575"/>
        </p:xfrm>
        <a:graphic>
          <a:graphicData uri="http://schemas.openxmlformats.org/drawingml/2006/table">
            <a:tbl>
              <a:tblPr firstRow="1" firstCol="1" bandRow="1">
                <a:tableStyleId>{5940675A-B579-460E-94D1-54222C63F5DA}</a:tableStyleId>
              </a:tblPr>
              <a:tblGrid>
                <a:gridCol w="1396717">
                  <a:extLst>
                    <a:ext uri="{9D8B030D-6E8A-4147-A177-3AD203B41FA5}">
                      <a16:colId xmlns:a16="http://schemas.microsoft.com/office/drawing/2014/main" val="2649632802"/>
                    </a:ext>
                  </a:extLst>
                </a:gridCol>
                <a:gridCol w="1204372">
                  <a:extLst>
                    <a:ext uri="{9D8B030D-6E8A-4147-A177-3AD203B41FA5}">
                      <a16:colId xmlns:a16="http://schemas.microsoft.com/office/drawing/2014/main" val="1791882890"/>
                    </a:ext>
                  </a:extLst>
                </a:gridCol>
                <a:gridCol w="790307">
                  <a:extLst>
                    <a:ext uri="{9D8B030D-6E8A-4147-A177-3AD203B41FA5}">
                      <a16:colId xmlns:a16="http://schemas.microsoft.com/office/drawing/2014/main" val="260659563"/>
                    </a:ext>
                  </a:extLst>
                </a:gridCol>
                <a:gridCol w="1057795">
                  <a:extLst>
                    <a:ext uri="{9D8B030D-6E8A-4147-A177-3AD203B41FA5}">
                      <a16:colId xmlns:a16="http://schemas.microsoft.com/office/drawing/2014/main" val="1024663002"/>
                    </a:ext>
                  </a:extLst>
                </a:gridCol>
                <a:gridCol w="1252331">
                  <a:extLst>
                    <a:ext uri="{9D8B030D-6E8A-4147-A177-3AD203B41FA5}">
                      <a16:colId xmlns:a16="http://schemas.microsoft.com/office/drawing/2014/main" val="1130644120"/>
                    </a:ext>
                  </a:extLst>
                </a:gridCol>
              </a:tblGrid>
              <a:tr h="208543">
                <a:tc>
                  <a:txBody>
                    <a:bodyPr/>
                    <a:lstStyle/>
                    <a:p>
                      <a:pPr marL="0" marR="0" algn="l">
                        <a:lnSpc>
                          <a:spcPct val="107000"/>
                        </a:lnSpc>
                        <a:spcAft>
                          <a:spcPts val="800"/>
                        </a:spcAft>
                      </a:pPr>
                      <a:r>
                        <a:rPr lang="en-US" sz="1400" b="1" kern="100" dirty="0">
                          <a:effectLst/>
                        </a:rPr>
                        <a:t>Labels</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b="1" kern="100" dirty="0">
                          <a:effectLst/>
                        </a:rPr>
                        <a:t>Precision</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b="1" kern="100" dirty="0">
                          <a:effectLst/>
                        </a:rPr>
                        <a:t>Recall</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b="1" kern="100" dirty="0">
                          <a:effectLst/>
                        </a:rPr>
                        <a:t>F1-Score</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b="1" kern="100" dirty="0">
                          <a:effectLst/>
                        </a:rPr>
                        <a:t>Support</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1779366"/>
                  </a:ext>
                </a:extLst>
              </a:tr>
              <a:tr h="208909">
                <a:tc>
                  <a:txBody>
                    <a:bodyPr/>
                    <a:lstStyle/>
                    <a:p>
                      <a:pPr marL="0" marR="0" algn="l">
                        <a:lnSpc>
                          <a:spcPct val="107000"/>
                        </a:lnSpc>
                        <a:spcAft>
                          <a:spcPts val="800"/>
                        </a:spcAft>
                      </a:pPr>
                      <a:r>
                        <a:rPr lang="en-US" sz="1400" kern="100">
                          <a:effectLst/>
                        </a:rPr>
                        <a:t>1(Nepali)</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1.00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0.89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0.94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2688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9161796"/>
                  </a:ext>
                </a:extLst>
              </a:tr>
              <a:tr h="208909">
                <a:tc>
                  <a:txBody>
                    <a:bodyPr/>
                    <a:lstStyle/>
                    <a:p>
                      <a:pPr marL="0" marR="0" algn="l">
                        <a:lnSpc>
                          <a:spcPct val="107000"/>
                        </a:lnSpc>
                        <a:spcAft>
                          <a:spcPts val="800"/>
                        </a:spcAft>
                      </a:pPr>
                      <a:r>
                        <a:rPr lang="en-US" sz="1400" kern="100">
                          <a:effectLst/>
                        </a:rPr>
                        <a:t>2(Marathi)</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0.86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0.13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0.22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2354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1983423"/>
                  </a:ext>
                </a:extLst>
              </a:tr>
              <a:tr h="208909">
                <a:tc>
                  <a:txBody>
                    <a:bodyPr/>
                    <a:lstStyle/>
                    <a:p>
                      <a:pPr marL="0" marR="0" algn="l">
                        <a:lnSpc>
                          <a:spcPct val="107000"/>
                        </a:lnSpc>
                        <a:spcAft>
                          <a:spcPts val="800"/>
                        </a:spcAft>
                      </a:pPr>
                      <a:r>
                        <a:rPr lang="en-US" sz="1400" kern="100">
                          <a:effectLst/>
                        </a:rPr>
                        <a:t>3(Sanskrit)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0.99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0.70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0.82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2356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0937394"/>
                  </a:ext>
                </a:extLst>
              </a:tr>
              <a:tr h="208909">
                <a:tc>
                  <a:txBody>
                    <a:bodyPr/>
                    <a:lstStyle/>
                    <a:p>
                      <a:pPr marL="0" marR="0" algn="l">
                        <a:lnSpc>
                          <a:spcPct val="107000"/>
                        </a:lnSpc>
                        <a:spcAft>
                          <a:spcPts val="800"/>
                        </a:spcAft>
                      </a:pPr>
                      <a:r>
                        <a:rPr lang="en-US" sz="1400" kern="100">
                          <a:effectLst/>
                        </a:rPr>
                        <a:t>4(Hindi)</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0.35</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0.99</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0.52</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1642</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7481630"/>
                  </a:ext>
                </a:extLst>
              </a:tr>
              <a:tr h="208909">
                <a:tc gridSpan="5">
                  <a:txBody>
                    <a:bodyPr/>
                    <a:lstStyle/>
                    <a:p>
                      <a:pPr marL="0" marR="0" algn="l">
                        <a:lnSpc>
                          <a:spcPct val="107000"/>
                        </a:lnSpc>
                        <a:spcAft>
                          <a:spcPts val="800"/>
                        </a:spcAft>
                      </a:pPr>
                      <a:r>
                        <a:rPr lang="en-US" sz="1400" kern="100">
                          <a:effectLst/>
                        </a:rPr>
                        <a:t>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l">
                        <a:lnSpc>
                          <a:spcPct val="107000"/>
                        </a:lnSpc>
                        <a:spcAft>
                          <a:spcPts val="8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4417775"/>
                  </a:ext>
                </a:extLst>
              </a:tr>
              <a:tr h="208909">
                <a:tc>
                  <a:txBody>
                    <a:bodyPr/>
                    <a:lstStyle/>
                    <a:p>
                      <a:pPr marL="0" marR="0" algn="l">
                        <a:lnSpc>
                          <a:spcPct val="107000"/>
                        </a:lnSpc>
                        <a:spcAft>
                          <a:spcPts val="800"/>
                        </a:spcAft>
                      </a:pPr>
                      <a:r>
                        <a:rPr lang="en-US" sz="1400" kern="100">
                          <a:effectLst/>
                        </a:rPr>
                        <a:t>Accuracy</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l">
                        <a:lnSpc>
                          <a:spcPct val="107000"/>
                        </a:lnSpc>
                        <a:spcAft>
                          <a:spcPts val="800"/>
                        </a:spcAft>
                      </a:pPr>
                      <a:r>
                        <a:rPr lang="en-US" sz="1400" kern="100">
                          <a:effectLst/>
                        </a:rPr>
                        <a:t>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l">
                        <a:lnSpc>
                          <a:spcPct val="107000"/>
                        </a:lnSpc>
                        <a:spcAft>
                          <a:spcPts val="8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b="1" kern="100" dirty="0">
                          <a:effectLst/>
                        </a:rPr>
                        <a:t>0.66</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9040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6193889"/>
                  </a:ext>
                </a:extLst>
              </a:tr>
              <a:tr h="428186">
                <a:tc>
                  <a:txBody>
                    <a:bodyPr/>
                    <a:lstStyle/>
                    <a:p>
                      <a:pPr marL="0" marR="0" algn="l">
                        <a:lnSpc>
                          <a:spcPct val="107000"/>
                        </a:lnSpc>
                        <a:spcAft>
                          <a:spcPts val="800"/>
                        </a:spcAft>
                      </a:pPr>
                      <a:r>
                        <a:rPr lang="en-US" sz="1400" kern="100">
                          <a:effectLst/>
                        </a:rPr>
                        <a:t>Macro Average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0.80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0.68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0.63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9040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18145"/>
                  </a:ext>
                </a:extLst>
              </a:tr>
              <a:tr h="428186">
                <a:tc>
                  <a:txBody>
                    <a:bodyPr/>
                    <a:lstStyle/>
                    <a:p>
                      <a:pPr marL="0" marR="0" algn="l">
                        <a:lnSpc>
                          <a:spcPct val="107000"/>
                        </a:lnSpc>
                        <a:spcAft>
                          <a:spcPts val="800"/>
                        </a:spcAft>
                      </a:pPr>
                      <a:r>
                        <a:rPr lang="en-US" sz="1400" kern="100">
                          <a:effectLst/>
                        </a:rPr>
                        <a:t>Weighted Average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a:effectLst/>
                        </a:rPr>
                        <a:t>0.84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0.66</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0.65</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Aft>
                          <a:spcPts val="800"/>
                        </a:spcAft>
                      </a:pPr>
                      <a:r>
                        <a:rPr lang="en-US" sz="1400" kern="100" dirty="0">
                          <a:effectLst/>
                        </a:rPr>
                        <a:t>9040</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4877285"/>
                  </a:ext>
                </a:extLst>
              </a:tr>
            </a:tbl>
          </a:graphicData>
        </a:graphic>
      </p:graphicFrame>
      <p:graphicFrame>
        <p:nvGraphicFramePr>
          <p:cNvPr id="20" name="Table 19">
            <a:extLst>
              <a:ext uri="{FF2B5EF4-FFF2-40B4-BE49-F238E27FC236}">
                <a16:creationId xmlns:a16="http://schemas.microsoft.com/office/drawing/2014/main" id="{2E90EFE4-58CD-09A9-B2E9-ABDDE835C505}"/>
              </a:ext>
            </a:extLst>
          </p:cNvPr>
          <p:cNvGraphicFramePr>
            <a:graphicFrameLocks noGrp="1"/>
          </p:cNvGraphicFramePr>
          <p:nvPr>
            <p:extLst>
              <p:ext uri="{D42A27DB-BD31-4B8C-83A1-F6EECF244321}">
                <p14:modId xmlns:p14="http://schemas.microsoft.com/office/powerpoint/2010/main" val="2764389675"/>
              </p:ext>
            </p:extLst>
          </p:nvPr>
        </p:nvGraphicFramePr>
        <p:xfrm>
          <a:off x="6573520" y="3789680"/>
          <a:ext cx="4907280" cy="1664988"/>
        </p:xfrm>
        <a:graphic>
          <a:graphicData uri="http://schemas.openxmlformats.org/drawingml/2006/table">
            <a:tbl>
              <a:tblPr firstRow="1" bandRow="1">
                <a:tableStyleId>{5940675A-B579-460E-94D1-54222C63F5DA}</a:tableStyleId>
              </a:tblPr>
              <a:tblGrid>
                <a:gridCol w="2453640">
                  <a:extLst>
                    <a:ext uri="{9D8B030D-6E8A-4147-A177-3AD203B41FA5}">
                      <a16:colId xmlns:a16="http://schemas.microsoft.com/office/drawing/2014/main" val="3953845012"/>
                    </a:ext>
                  </a:extLst>
                </a:gridCol>
                <a:gridCol w="2453640">
                  <a:extLst>
                    <a:ext uri="{9D8B030D-6E8A-4147-A177-3AD203B41FA5}">
                      <a16:colId xmlns:a16="http://schemas.microsoft.com/office/drawing/2014/main" val="1408672623"/>
                    </a:ext>
                  </a:extLst>
                </a:gridCol>
              </a:tblGrid>
              <a:tr h="416247">
                <a:tc>
                  <a:txBody>
                    <a:bodyPr/>
                    <a:lstStyle/>
                    <a:p>
                      <a:r>
                        <a:rPr lang="en-US" b="1" dirty="0"/>
                        <a:t>Models</a:t>
                      </a:r>
                    </a:p>
                  </a:txBody>
                  <a:tcPr/>
                </a:tc>
                <a:tc>
                  <a:txBody>
                    <a:bodyPr/>
                    <a:lstStyle/>
                    <a:p>
                      <a:r>
                        <a:rPr lang="en-US" b="1" dirty="0"/>
                        <a:t>PR-AUC</a:t>
                      </a:r>
                    </a:p>
                  </a:txBody>
                  <a:tcPr/>
                </a:tc>
                <a:extLst>
                  <a:ext uri="{0D108BD9-81ED-4DB2-BD59-A6C34878D82A}">
                    <a16:rowId xmlns:a16="http://schemas.microsoft.com/office/drawing/2014/main" val="3215420921"/>
                  </a:ext>
                </a:extLst>
              </a:tr>
              <a:tr h="416247">
                <a:tc>
                  <a:txBody>
                    <a:bodyPr/>
                    <a:lstStyle/>
                    <a:p>
                      <a:r>
                        <a:rPr lang="en-US" dirty="0"/>
                        <a:t>fastText</a:t>
                      </a:r>
                    </a:p>
                  </a:txBody>
                  <a:tcPr/>
                </a:tc>
                <a:tc>
                  <a:txBody>
                    <a:bodyPr/>
                    <a:lstStyle/>
                    <a:p>
                      <a:r>
                        <a:rPr lang="en-US" b="1" dirty="0"/>
                        <a:t>0.92</a:t>
                      </a:r>
                    </a:p>
                  </a:txBody>
                  <a:tcPr/>
                </a:tc>
                <a:extLst>
                  <a:ext uri="{0D108BD9-81ED-4DB2-BD59-A6C34878D82A}">
                    <a16:rowId xmlns:a16="http://schemas.microsoft.com/office/drawing/2014/main" val="656187252"/>
                  </a:ext>
                </a:extLst>
              </a:tr>
              <a:tr h="416247">
                <a:tc>
                  <a:txBody>
                    <a:bodyPr/>
                    <a:lstStyle/>
                    <a:p>
                      <a:r>
                        <a:rPr lang="en-US" dirty="0"/>
                        <a:t>langDetect</a:t>
                      </a:r>
                    </a:p>
                  </a:txBody>
                  <a:tcPr/>
                </a:tc>
                <a:tc>
                  <a:txBody>
                    <a:bodyPr/>
                    <a:lstStyle/>
                    <a:p>
                      <a:r>
                        <a:rPr lang="en-US" dirty="0"/>
                        <a:t>0.70</a:t>
                      </a:r>
                    </a:p>
                  </a:txBody>
                  <a:tcPr/>
                </a:tc>
                <a:extLst>
                  <a:ext uri="{0D108BD9-81ED-4DB2-BD59-A6C34878D82A}">
                    <a16:rowId xmlns:a16="http://schemas.microsoft.com/office/drawing/2014/main" val="4273006337"/>
                  </a:ext>
                </a:extLst>
              </a:tr>
              <a:tr h="416247">
                <a:tc>
                  <a:txBody>
                    <a:bodyPr/>
                    <a:lstStyle/>
                    <a:p>
                      <a:r>
                        <a:rPr lang="en-US" dirty="0"/>
                        <a:t>langID</a:t>
                      </a:r>
                    </a:p>
                  </a:txBody>
                  <a:tcPr/>
                </a:tc>
                <a:tc>
                  <a:txBody>
                    <a:bodyPr/>
                    <a:lstStyle/>
                    <a:p>
                      <a:r>
                        <a:rPr lang="en-US" dirty="0"/>
                        <a:t>0.73</a:t>
                      </a:r>
                    </a:p>
                  </a:txBody>
                  <a:tcPr/>
                </a:tc>
                <a:extLst>
                  <a:ext uri="{0D108BD9-81ED-4DB2-BD59-A6C34878D82A}">
                    <a16:rowId xmlns:a16="http://schemas.microsoft.com/office/drawing/2014/main" val="2665759978"/>
                  </a:ext>
                </a:extLst>
              </a:tr>
            </a:tbl>
          </a:graphicData>
        </a:graphic>
      </p:graphicFrame>
      <p:sp>
        <p:nvSpPr>
          <p:cNvPr id="21" name="TextBox 20">
            <a:extLst>
              <a:ext uri="{FF2B5EF4-FFF2-40B4-BE49-F238E27FC236}">
                <a16:creationId xmlns:a16="http://schemas.microsoft.com/office/drawing/2014/main" id="{8C24C72B-7898-1C33-BAA7-205E661871D9}"/>
              </a:ext>
            </a:extLst>
          </p:cNvPr>
          <p:cNvSpPr txBox="1"/>
          <p:nvPr/>
        </p:nvSpPr>
        <p:spPr>
          <a:xfrm>
            <a:off x="7010400" y="3271520"/>
            <a:ext cx="4307840" cy="374077"/>
          </a:xfrm>
          <a:prstGeom prst="rect">
            <a:avLst/>
          </a:prstGeom>
          <a:noFill/>
        </p:spPr>
        <p:txBody>
          <a:bodyPr wrap="square" rtlCol="0">
            <a:spAutoFit/>
          </a:bodyPr>
          <a:lstStyle/>
          <a:p>
            <a:pPr algn="ctr"/>
            <a:r>
              <a:rPr lang="en-US" dirty="0">
                <a:latin typeface="+mj-lt"/>
              </a:rPr>
              <a:t>PR-AUC Score </a:t>
            </a:r>
          </a:p>
        </p:txBody>
      </p:sp>
    </p:spTree>
    <p:extLst>
      <p:ext uri="{BB962C8B-B14F-4D97-AF65-F5344CB8AC3E}">
        <p14:creationId xmlns:p14="http://schemas.microsoft.com/office/powerpoint/2010/main" val="3265626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099E-76AD-3210-BE8F-98EA0EA86500}"/>
              </a:ext>
            </a:extLst>
          </p:cNvPr>
          <p:cNvSpPr>
            <a:spLocks noGrp="1"/>
          </p:cNvSpPr>
          <p:nvPr>
            <p:ph type="title"/>
          </p:nvPr>
        </p:nvSpPr>
        <p:spPr/>
        <p:txBody>
          <a:bodyPr/>
          <a:lstStyle/>
          <a:p>
            <a:r>
              <a:rPr lang="en-US" dirty="0"/>
              <a:t>Results and Discussion: Subtask-A</a:t>
            </a:r>
          </a:p>
        </p:txBody>
      </p:sp>
      <p:pic>
        <p:nvPicPr>
          <p:cNvPr id="4" name="Picture 3" descr="A graph with numbers and squares&#10;&#10;Description automatically generated">
            <a:extLst>
              <a:ext uri="{FF2B5EF4-FFF2-40B4-BE49-F238E27FC236}">
                <a16:creationId xmlns:a16="http://schemas.microsoft.com/office/drawing/2014/main" id="{630C5251-2D57-288F-C13F-5026A02B3D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8566" y="1151001"/>
            <a:ext cx="5105221" cy="4071239"/>
          </a:xfrm>
          <a:prstGeom prst="rect">
            <a:avLst/>
          </a:prstGeom>
          <a:noFill/>
          <a:ln>
            <a:noFill/>
          </a:ln>
        </p:spPr>
      </p:pic>
      <p:sp>
        <p:nvSpPr>
          <p:cNvPr id="5" name="TextBox 4">
            <a:extLst>
              <a:ext uri="{FF2B5EF4-FFF2-40B4-BE49-F238E27FC236}">
                <a16:creationId xmlns:a16="http://schemas.microsoft.com/office/drawing/2014/main" id="{BF772582-652E-EEBA-8D5B-C31609C4B8B8}"/>
              </a:ext>
            </a:extLst>
          </p:cNvPr>
          <p:cNvSpPr txBox="1"/>
          <p:nvPr/>
        </p:nvSpPr>
        <p:spPr>
          <a:xfrm>
            <a:off x="812800" y="5801360"/>
            <a:ext cx="5415280" cy="369332"/>
          </a:xfrm>
          <a:prstGeom prst="rect">
            <a:avLst/>
          </a:prstGeom>
          <a:noFill/>
        </p:spPr>
        <p:txBody>
          <a:bodyPr wrap="square" rtlCol="0">
            <a:spAutoFit/>
          </a:bodyPr>
          <a:lstStyle/>
          <a:p>
            <a:pPr algn="ctr"/>
            <a:r>
              <a:rPr lang="en-US" dirty="0"/>
              <a:t>Confusion matrix of fastText</a:t>
            </a:r>
          </a:p>
        </p:txBody>
      </p:sp>
      <p:pic>
        <p:nvPicPr>
          <p:cNvPr id="6" name="Picture 5" descr="A diagram of a line&#10;&#10;Description automatically generated with medium confidence">
            <a:extLst>
              <a:ext uri="{FF2B5EF4-FFF2-40B4-BE49-F238E27FC236}">
                <a16:creationId xmlns:a16="http://schemas.microsoft.com/office/drawing/2014/main" id="{A6075219-A47F-0BB7-11AD-750897E87E3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9780" y="1104718"/>
            <a:ext cx="5925820" cy="4909473"/>
          </a:xfrm>
          <a:prstGeom prst="rect">
            <a:avLst/>
          </a:prstGeom>
          <a:noFill/>
          <a:ln>
            <a:noFill/>
          </a:ln>
        </p:spPr>
      </p:pic>
      <p:sp>
        <p:nvSpPr>
          <p:cNvPr id="7" name="TextBox 6">
            <a:extLst>
              <a:ext uri="{FF2B5EF4-FFF2-40B4-BE49-F238E27FC236}">
                <a16:creationId xmlns:a16="http://schemas.microsoft.com/office/drawing/2014/main" id="{BC3BF572-7D0A-6D4A-4AA0-3F1A788E7512}"/>
              </a:ext>
            </a:extLst>
          </p:cNvPr>
          <p:cNvSpPr txBox="1"/>
          <p:nvPr/>
        </p:nvSpPr>
        <p:spPr>
          <a:xfrm>
            <a:off x="6502400" y="5933440"/>
            <a:ext cx="5283200" cy="369332"/>
          </a:xfrm>
          <a:prstGeom prst="rect">
            <a:avLst/>
          </a:prstGeom>
          <a:noFill/>
        </p:spPr>
        <p:txBody>
          <a:bodyPr wrap="square" rtlCol="0">
            <a:spAutoFit/>
          </a:bodyPr>
          <a:lstStyle/>
          <a:p>
            <a:pPr algn="ctr"/>
            <a:r>
              <a:rPr lang="en-US" dirty="0"/>
              <a:t>PR-AUC curve of fastText</a:t>
            </a:r>
          </a:p>
        </p:txBody>
      </p:sp>
    </p:spTree>
    <p:extLst>
      <p:ext uri="{BB962C8B-B14F-4D97-AF65-F5344CB8AC3E}">
        <p14:creationId xmlns:p14="http://schemas.microsoft.com/office/powerpoint/2010/main" val="1633567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141B-5F4C-A139-D461-B27BA572DDA7}"/>
              </a:ext>
            </a:extLst>
          </p:cNvPr>
          <p:cNvSpPr>
            <a:spLocks noGrp="1"/>
          </p:cNvSpPr>
          <p:nvPr>
            <p:ph type="title"/>
          </p:nvPr>
        </p:nvSpPr>
        <p:spPr>
          <a:xfrm>
            <a:off x="538480" y="274638"/>
            <a:ext cx="11328400" cy="517842"/>
          </a:xfrm>
        </p:spPr>
        <p:txBody>
          <a:bodyPr/>
          <a:lstStyle/>
          <a:p>
            <a:r>
              <a:rPr lang="en-US" sz="2400" dirty="0"/>
              <a:t>Results and Discussion: Subtask-B(without fine-tuning)</a:t>
            </a:r>
          </a:p>
        </p:txBody>
      </p:sp>
      <p:sp>
        <p:nvSpPr>
          <p:cNvPr id="5" name="TextBox 4">
            <a:extLst>
              <a:ext uri="{FF2B5EF4-FFF2-40B4-BE49-F238E27FC236}">
                <a16:creationId xmlns:a16="http://schemas.microsoft.com/office/drawing/2014/main" id="{2ECEC424-B7FD-9EC6-DC62-830F27243703}"/>
              </a:ext>
            </a:extLst>
          </p:cNvPr>
          <p:cNvSpPr txBox="1"/>
          <p:nvPr/>
        </p:nvSpPr>
        <p:spPr>
          <a:xfrm>
            <a:off x="106680" y="1084596"/>
            <a:ext cx="11597640" cy="966803"/>
          </a:xfrm>
          <a:prstGeom prst="rect">
            <a:avLst/>
          </a:prstGeom>
          <a:noFill/>
        </p:spPr>
        <p:txBody>
          <a:bodyPr wrap="square">
            <a:spAutoFit/>
          </a:bodyPr>
          <a:lstStyle/>
          <a:p>
            <a:pPr marL="457200" marR="0">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From the </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below</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table of PR-AUC curve, DistilBERT model is selected among the 3 models. However, DistilBERT exhibited an error called "Precision ill defined" when generating classification report due to data imbalance, prompting fine-tuning.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2CB6520-4D57-DF16-9901-96D4EC5E5AD7}"/>
              </a:ext>
            </a:extLst>
          </p:cNvPr>
          <p:cNvSpPr txBox="1"/>
          <p:nvPr/>
        </p:nvSpPr>
        <p:spPr>
          <a:xfrm>
            <a:off x="223520" y="2051399"/>
            <a:ext cx="4114800" cy="374077"/>
          </a:xfrm>
          <a:prstGeom prst="rect">
            <a:avLst/>
          </a:prstGeom>
          <a:noFill/>
        </p:spPr>
        <p:txBody>
          <a:bodyPr wrap="square">
            <a:spAutoFit/>
          </a:bodyPr>
          <a:lstStyle/>
          <a:p>
            <a:pPr marL="0" marR="0" algn="ct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PR-AUC for models without fine-tuning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CC57784-5487-E4F8-6224-2CC046AAC3F9}"/>
              </a:ext>
            </a:extLst>
          </p:cNvPr>
          <p:cNvGraphicFramePr>
            <a:graphicFrameLocks noGrp="1"/>
          </p:cNvGraphicFramePr>
          <p:nvPr>
            <p:extLst>
              <p:ext uri="{D42A27DB-BD31-4B8C-83A1-F6EECF244321}">
                <p14:modId xmlns:p14="http://schemas.microsoft.com/office/powerpoint/2010/main" val="1391371843"/>
              </p:ext>
            </p:extLst>
          </p:nvPr>
        </p:nvGraphicFramePr>
        <p:xfrm>
          <a:off x="223520" y="2465353"/>
          <a:ext cx="4514170" cy="2058984"/>
        </p:xfrm>
        <a:graphic>
          <a:graphicData uri="http://schemas.openxmlformats.org/drawingml/2006/table">
            <a:tbl>
              <a:tblPr firstRow="1" firstCol="1" bandRow="1">
                <a:tableStyleId>{5940675A-B579-460E-94D1-54222C63F5DA}</a:tableStyleId>
              </a:tblPr>
              <a:tblGrid>
                <a:gridCol w="3098800">
                  <a:extLst>
                    <a:ext uri="{9D8B030D-6E8A-4147-A177-3AD203B41FA5}">
                      <a16:colId xmlns:a16="http://schemas.microsoft.com/office/drawing/2014/main" val="2054256852"/>
                    </a:ext>
                  </a:extLst>
                </a:gridCol>
                <a:gridCol w="1415370">
                  <a:extLst>
                    <a:ext uri="{9D8B030D-6E8A-4147-A177-3AD203B41FA5}">
                      <a16:colId xmlns:a16="http://schemas.microsoft.com/office/drawing/2014/main" val="2043346914"/>
                    </a:ext>
                  </a:extLst>
                </a:gridCol>
              </a:tblGrid>
              <a:tr h="386885">
                <a:tc>
                  <a:txBody>
                    <a:bodyPr/>
                    <a:lstStyle/>
                    <a:p>
                      <a:pPr marL="0" marR="0" algn="ctr">
                        <a:lnSpc>
                          <a:spcPct val="107000"/>
                        </a:lnSpc>
                      </a:pPr>
                      <a:r>
                        <a:rPr lang="en-US" sz="1600" kern="0">
                          <a:effectLst/>
                        </a:rPr>
                        <a:t>Models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0">
                          <a:effectLst/>
                        </a:rPr>
                        <a:t>PR-AUC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8011349"/>
                  </a:ext>
                </a:extLst>
              </a:tr>
              <a:tr h="377770">
                <a:tc>
                  <a:txBody>
                    <a:bodyPr/>
                    <a:lstStyle/>
                    <a:p>
                      <a:pPr marL="0" marR="0" algn="ctr">
                        <a:lnSpc>
                          <a:spcPct val="107000"/>
                        </a:lnSpc>
                      </a:pPr>
                      <a:r>
                        <a:rPr lang="en-US" sz="1600" kern="0">
                          <a:effectLst/>
                        </a:rPr>
                        <a:t>Bi-LSTM with fastText embeddings</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0">
                          <a:effectLst/>
                        </a:rPr>
                        <a:t>0.34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2190219"/>
                  </a:ext>
                </a:extLst>
              </a:tr>
              <a:tr h="387546">
                <a:tc>
                  <a:txBody>
                    <a:bodyPr/>
                    <a:lstStyle/>
                    <a:p>
                      <a:pPr marL="0" marR="0" algn="ctr">
                        <a:lnSpc>
                          <a:spcPct val="107000"/>
                        </a:lnSpc>
                      </a:pPr>
                      <a:r>
                        <a:rPr lang="en-US" sz="1600" kern="0">
                          <a:effectLst/>
                        </a:rPr>
                        <a:t>RoBERTa-Base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0">
                          <a:effectLst/>
                        </a:rPr>
                        <a:t>0.28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6591538"/>
                  </a:ext>
                </a:extLst>
              </a:tr>
              <a:tr h="387546">
                <a:tc>
                  <a:txBody>
                    <a:bodyPr/>
                    <a:lstStyle/>
                    <a:p>
                      <a:pPr marL="0" marR="0" algn="ctr">
                        <a:lnSpc>
                          <a:spcPct val="107000"/>
                        </a:lnSpc>
                      </a:pPr>
                      <a:r>
                        <a:rPr lang="en-US" sz="1600" kern="0">
                          <a:effectLst/>
                        </a:rPr>
                        <a:t>Google BERT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0">
                          <a:effectLst/>
                        </a:rPr>
                        <a:t>0.29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6054690"/>
                  </a:ext>
                </a:extLst>
              </a:tr>
              <a:tr h="387546">
                <a:tc>
                  <a:txBody>
                    <a:bodyPr/>
                    <a:lstStyle/>
                    <a:p>
                      <a:pPr marL="0" marR="0" algn="ctr">
                        <a:lnSpc>
                          <a:spcPct val="107000"/>
                        </a:lnSpc>
                      </a:pPr>
                      <a:r>
                        <a:rPr lang="en-US" sz="1600" kern="0">
                          <a:effectLst/>
                        </a:rPr>
                        <a:t>DistilBERT</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b="1" kern="0" dirty="0">
                          <a:effectLst/>
                        </a:rPr>
                        <a:t>0.56</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4441866"/>
                  </a:ext>
                </a:extLst>
              </a:tr>
            </a:tbl>
          </a:graphicData>
        </a:graphic>
      </p:graphicFrame>
      <p:pic>
        <p:nvPicPr>
          <p:cNvPr id="9" name="Picture 8" descr="A graph of a line&#10;&#10;Description automatically generated">
            <a:extLst>
              <a:ext uri="{FF2B5EF4-FFF2-40B4-BE49-F238E27FC236}">
                <a16:creationId xmlns:a16="http://schemas.microsoft.com/office/drawing/2014/main" id="{A5BFC967-188E-B54D-80CD-24C6F3929237}"/>
              </a:ext>
            </a:extLst>
          </p:cNvPr>
          <p:cNvPicPr>
            <a:picLocks noChangeAspect="1"/>
          </p:cNvPicPr>
          <p:nvPr/>
        </p:nvPicPr>
        <p:blipFill rotWithShape="1">
          <a:blip r:embed="rId2">
            <a:extLst>
              <a:ext uri="{28A0092B-C50C-407E-A947-70E740481C1C}">
                <a14:useLocalDpi xmlns:a14="http://schemas.microsoft.com/office/drawing/2010/main" val="0"/>
              </a:ext>
            </a:extLst>
          </a:blip>
          <a:srcRect t="5744"/>
          <a:stretch/>
        </p:blipFill>
        <p:spPr bwMode="auto">
          <a:xfrm>
            <a:off x="6461760" y="2051399"/>
            <a:ext cx="5040205" cy="3808464"/>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63375BD0-93F0-E0DB-CA2F-5A55692E7FDD}"/>
              </a:ext>
            </a:extLst>
          </p:cNvPr>
          <p:cNvSpPr txBox="1"/>
          <p:nvPr/>
        </p:nvSpPr>
        <p:spPr>
          <a:xfrm>
            <a:off x="7091258" y="5665708"/>
            <a:ext cx="4297680" cy="369332"/>
          </a:xfrm>
          <a:prstGeom prst="rect">
            <a:avLst/>
          </a:prstGeom>
          <a:noFill/>
        </p:spPr>
        <p:txBody>
          <a:bodyPr wrap="square" rtlCol="0">
            <a:spAutoFit/>
          </a:bodyPr>
          <a:lstStyle/>
          <a:p>
            <a:pPr algn="ctr"/>
            <a:r>
              <a:rPr lang="en-US" dirty="0"/>
              <a:t>PR-AUC curve for DistilBERT</a:t>
            </a:r>
          </a:p>
        </p:txBody>
      </p:sp>
    </p:spTree>
    <p:extLst>
      <p:ext uri="{BB962C8B-B14F-4D97-AF65-F5344CB8AC3E}">
        <p14:creationId xmlns:p14="http://schemas.microsoft.com/office/powerpoint/2010/main" val="2685487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06F3-1143-F3CB-B1F2-2CE75031C625}"/>
              </a:ext>
            </a:extLst>
          </p:cNvPr>
          <p:cNvSpPr>
            <a:spLocks noGrp="1"/>
          </p:cNvSpPr>
          <p:nvPr>
            <p:ph type="title"/>
          </p:nvPr>
        </p:nvSpPr>
        <p:spPr/>
        <p:txBody>
          <a:bodyPr/>
          <a:lstStyle/>
          <a:p>
            <a:r>
              <a:rPr lang="en-US" sz="2400" dirty="0"/>
              <a:t>Results and Discussion: Subtask-B(with fine-tuning)</a:t>
            </a:r>
          </a:p>
        </p:txBody>
      </p:sp>
      <p:sp>
        <p:nvSpPr>
          <p:cNvPr id="5" name="TextBox 4">
            <a:extLst>
              <a:ext uri="{FF2B5EF4-FFF2-40B4-BE49-F238E27FC236}">
                <a16:creationId xmlns:a16="http://schemas.microsoft.com/office/drawing/2014/main" id="{23236E51-FF12-B7C6-7FD1-821C6EBCD925}"/>
              </a:ext>
            </a:extLst>
          </p:cNvPr>
          <p:cNvSpPr txBox="1"/>
          <p:nvPr/>
        </p:nvSpPr>
        <p:spPr>
          <a:xfrm>
            <a:off x="-142240" y="988937"/>
            <a:ext cx="11958320" cy="2224840"/>
          </a:xfrm>
          <a:prstGeom prst="rect">
            <a:avLst/>
          </a:prstGeom>
          <a:noFill/>
        </p:spPr>
        <p:txBody>
          <a:bodyPr wrap="square">
            <a:spAutoFit/>
          </a:bodyPr>
          <a:lstStyle/>
          <a:p>
            <a:pPr marL="1200150" marR="0" indent="-285750" algn="just">
              <a:lnSpc>
                <a:spcPct val="107000"/>
              </a:lnSpc>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After implementing fine-tuning for the models stated in table below, the Bi-LSTM outperformed with an F1-Score of  0.9008.The respective PR-AUC curve for the models that were fine-tuned are </a:t>
            </a:r>
            <a:r>
              <a:rPr lang="en-US" kern="0" dirty="0">
                <a:latin typeface="Times New Roman" panose="02020603050405020304" pitchFamily="18" charset="0"/>
                <a:ea typeface="Times New Roman" panose="02020603050405020304" pitchFamily="18" charset="0"/>
                <a:cs typeface="Times New Roman" panose="02020603050405020304" pitchFamily="18" charset="0"/>
              </a:rPr>
              <a:t>in the table below.</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200150" marR="0" indent="-285750" algn="just">
              <a:lnSpc>
                <a:spcPct val="107000"/>
              </a:lnSpc>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Bi-LSTM model should have been selected but despite performing fine-tuning, it failed to identify sentences which had presence of hate in them.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marR="0" indent="-285750" algn="just">
              <a:lnSpc>
                <a:spcPct val="107000"/>
              </a:lnSpc>
              <a:spcAft>
                <a:spcPts val="800"/>
              </a:spcAft>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PR-AUC curve for Hate-Speech-CNERG is 0.39 which is a moderate value but has a F1-Score of 86% which was successful in identifying hate speech in the input sentences.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gn="just">
              <a:lnSpc>
                <a:spcPct val="107000"/>
              </a:lnSpc>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DAB0974-92EE-0177-6A47-83DE4FEA6A75}"/>
              </a:ext>
            </a:extLst>
          </p:cNvPr>
          <p:cNvSpPr txBox="1"/>
          <p:nvPr/>
        </p:nvSpPr>
        <p:spPr>
          <a:xfrm>
            <a:off x="670560" y="3066637"/>
            <a:ext cx="4704080" cy="374077"/>
          </a:xfrm>
          <a:prstGeom prst="rect">
            <a:avLst/>
          </a:prstGeom>
          <a:noFill/>
        </p:spPr>
        <p:txBody>
          <a:bodyPr wrap="square">
            <a:spAutoFit/>
          </a:bodyPr>
          <a:lstStyle/>
          <a:p>
            <a:pPr marL="914400" marR="0" algn="ct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PR-AUC curve for fine-tuned models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9D463015-77E0-FF22-8EE5-75E4B1959260}"/>
              </a:ext>
            </a:extLst>
          </p:cNvPr>
          <p:cNvGraphicFramePr>
            <a:graphicFrameLocks noGrp="1"/>
          </p:cNvGraphicFramePr>
          <p:nvPr>
            <p:extLst>
              <p:ext uri="{D42A27DB-BD31-4B8C-83A1-F6EECF244321}">
                <p14:modId xmlns:p14="http://schemas.microsoft.com/office/powerpoint/2010/main" val="764722766"/>
              </p:ext>
            </p:extLst>
          </p:nvPr>
        </p:nvGraphicFramePr>
        <p:xfrm>
          <a:off x="990600" y="3440714"/>
          <a:ext cx="4846320" cy="1441957"/>
        </p:xfrm>
        <a:graphic>
          <a:graphicData uri="http://schemas.openxmlformats.org/drawingml/2006/table">
            <a:tbl>
              <a:tblPr firstRow="1" firstCol="1" bandRow="1">
                <a:tableStyleId>{5940675A-B579-460E-94D1-54222C63F5DA}</a:tableStyleId>
              </a:tblPr>
              <a:tblGrid>
                <a:gridCol w="2423160">
                  <a:extLst>
                    <a:ext uri="{9D8B030D-6E8A-4147-A177-3AD203B41FA5}">
                      <a16:colId xmlns:a16="http://schemas.microsoft.com/office/drawing/2014/main" val="682710742"/>
                    </a:ext>
                  </a:extLst>
                </a:gridCol>
                <a:gridCol w="2423160">
                  <a:extLst>
                    <a:ext uri="{9D8B030D-6E8A-4147-A177-3AD203B41FA5}">
                      <a16:colId xmlns:a16="http://schemas.microsoft.com/office/drawing/2014/main" val="3769416308"/>
                    </a:ext>
                  </a:extLst>
                </a:gridCol>
              </a:tblGrid>
              <a:tr h="331685">
                <a:tc>
                  <a:txBody>
                    <a:bodyPr/>
                    <a:lstStyle/>
                    <a:p>
                      <a:pPr marL="0" marR="0" algn="ctr">
                        <a:lnSpc>
                          <a:spcPct val="107000"/>
                        </a:lnSpc>
                      </a:pPr>
                      <a:r>
                        <a:rPr lang="en-US" sz="1400" kern="0" dirty="0">
                          <a:effectLst/>
                        </a:rPr>
                        <a:t>Models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a:effectLst/>
                        </a:rPr>
                        <a:t>PR-AUC</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3182709"/>
                  </a:ext>
                </a:extLst>
              </a:tr>
              <a:tr h="332251">
                <a:tc>
                  <a:txBody>
                    <a:bodyPr/>
                    <a:lstStyle/>
                    <a:p>
                      <a:pPr marL="0" marR="0" algn="ctr">
                        <a:lnSpc>
                          <a:spcPct val="107000"/>
                        </a:lnSpc>
                      </a:pPr>
                      <a:r>
                        <a:rPr lang="en-US" sz="1400" kern="0">
                          <a:effectLst/>
                        </a:rPr>
                        <a:t>DistilBERT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a:effectLst/>
                        </a:rPr>
                        <a:t>0.12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1020351"/>
                  </a:ext>
                </a:extLst>
              </a:tr>
              <a:tr h="355652">
                <a:tc>
                  <a:txBody>
                    <a:bodyPr/>
                    <a:lstStyle/>
                    <a:p>
                      <a:pPr marL="0" marR="0" algn="ctr">
                        <a:lnSpc>
                          <a:spcPct val="107000"/>
                        </a:lnSpc>
                      </a:pPr>
                      <a:r>
                        <a:rPr lang="en-US" sz="1400" kern="0">
                          <a:effectLst/>
                        </a:rPr>
                        <a:t>Bi-LSTM with fastText embeddings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dirty="0">
                          <a:effectLst/>
                        </a:rPr>
                        <a:t>0.98</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6970600"/>
                  </a:ext>
                </a:extLst>
              </a:tr>
              <a:tr h="332251">
                <a:tc>
                  <a:txBody>
                    <a:bodyPr/>
                    <a:lstStyle/>
                    <a:p>
                      <a:pPr marL="0" marR="0" algn="ctr">
                        <a:lnSpc>
                          <a:spcPct val="107000"/>
                        </a:lnSpc>
                      </a:pPr>
                      <a:r>
                        <a:rPr lang="en-US" sz="1400" kern="0" dirty="0">
                          <a:effectLst/>
                        </a:rPr>
                        <a:t>Hate-Speech-CNERG</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b="1" kern="0" dirty="0">
                          <a:effectLst/>
                        </a:rPr>
                        <a:t>0.39</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1560817"/>
                  </a:ext>
                </a:extLst>
              </a:tr>
            </a:tbl>
          </a:graphicData>
        </a:graphic>
      </p:graphicFrame>
      <p:pic>
        <p:nvPicPr>
          <p:cNvPr id="11" name="Picture 10" descr="A graph of a graph&#10;&#10;Description automatically generated">
            <a:extLst>
              <a:ext uri="{FF2B5EF4-FFF2-40B4-BE49-F238E27FC236}">
                <a16:creationId xmlns:a16="http://schemas.microsoft.com/office/drawing/2014/main" id="{EF91B21E-B176-5424-AFB5-A8E44435868E}"/>
              </a:ext>
            </a:extLst>
          </p:cNvPr>
          <p:cNvPicPr>
            <a:picLocks noChangeAspect="1"/>
          </p:cNvPicPr>
          <p:nvPr/>
        </p:nvPicPr>
        <p:blipFill>
          <a:blip r:embed="rId2"/>
          <a:stretch>
            <a:fillRect/>
          </a:stretch>
        </p:blipFill>
        <p:spPr>
          <a:xfrm>
            <a:off x="6979920" y="2777009"/>
            <a:ext cx="4622800" cy="3499646"/>
          </a:xfrm>
          <a:prstGeom prst="rect">
            <a:avLst/>
          </a:prstGeom>
        </p:spPr>
      </p:pic>
      <p:sp>
        <p:nvSpPr>
          <p:cNvPr id="12" name="TextBox 11">
            <a:extLst>
              <a:ext uri="{FF2B5EF4-FFF2-40B4-BE49-F238E27FC236}">
                <a16:creationId xmlns:a16="http://schemas.microsoft.com/office/drawing/2014/main" id="{A91B6D57-6BE2-FFA8-7130-1F5FEF66911E}"/>
              </a:ext>
            </a:extLst>
          </p:cNvPr>
          <p:cNvSpPr txBox="1"/>
          <p:nvPr/>
        </p:nvSpPr>
        <p:spPr>
          <a:xfrm>
            <a:off x="7345680" y="6214030"/>
            <a:ext cx="4846320" cy="369332"/>
          </a:xfrm>
          <a:prstGeom prst="rect">
            <a:avLst/>
          </a:prstGeom>
          <a:noFill/>
        </p:spPr>
        <p:txBody>
          <a:bodyPr wrap="square" rtlCol="0">
            <a:spAutoFit/>
          </a:bodyPr>
          <a:lstStyle/>
          <a:p>
            <a:r>
              <a:rPr lang="en-US" dirty="0"/>
              <a:t>PR-AUC curve for Hate-Speech-CNERG</a:t>
            </a:r>
          </a:p>
        </p:txBody>
      </p:sp>
    </p:spTree>
    <p:extLst>
      <p:ext uri="{BB962C8B-B14F-4D97-AF65-F5344CB8AC3E}">
        <p14:creationId xmlns:p14="http://schemas.microsoft.com/office/powerpoint/2010/main" val="1157704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05ED-98F9-BABE-9D81-1BE3B72D0F03}"/>
              </a:ext>
            </a:extLst>
          </p:cNvPr>
          <p:cNvSpPr>
            <a:spLocks noGrp="1"/>
          </p:cNvSpPr>
          <p:nvPr>
            <p:ph type="title"/>
          </p:nvPr>
        </p:nvSpPr>
        <p:spPr/>
        <p:txBody>
          <a:bodyPr/>
          <a:lstStyle/>
          <a:p>
            <a:r>
              <a:rPr lang="en-US" sz="2400" dirty="0"/>
              <a:t>Results and Discussion: Subtask-B(with fine-tuning)</a:t>
            </a:r>
          </a:p>
        </p:txBody>
      </p:sp>
      <p:sp>
        <p:nvSpPr>
          <p:cNvPr id="6" name="TextBox 5">
            <a:extLst>
              <a:ext uri="{FF2B5EF4-FFF2-40B4-BE49-F238E27FC236}">
                <a16:creationId xmlns:a16="http://schemas.microsoft.com/office/drawing/2014/main" id="{4496408D-F024-DE8C-A62E-A8B38332BC5F}"/>
              </a:ext>
            </a:extLst>
          </p:cNvPr>
          <p:cNvSpPr txBox="1"/>
          <p:nvPr/>
        </p:nvSpPr>
        <p:spPr>
          <a:xfrm>
            <a:off x="518160" y="1029454"/>
            <a:ext cx="4389120" cy="369332"/>
          </a:xfrm>
          <a:prstGeom prst="rect">
            <a:avLst/>
          </a:prstGeom>
          <a:noFill/>
        </p:spPr>
        <p:txBody>
          <a:bodyPr wrap="square">
            <a:spAutoFit/>
          </a:bodyPr>
          <a:lstStyle/>
          <a:p>
            <a:pPr algn="ctr"/>
            <a:r>
              <a:rPr lang="en-IN" sz="1800" dirty="0">
                <a:effectLst/>
                <a:latin typeface="Times New Roman" panose="02020603050405020304" pitchFamily="18" charset="0"/>
                <a:ea typeface="Calibri" panose="020F0502020204030204" pitchFamily="34" charset="0"/>
              </a:rPr>
              <a:t>Performance metrics for Subtask B</a:t>
            </a:r>
            <a:endParaRPr lang="en-US" dirty="0"/>
          </a:p>
        </p:txBody>
      </p:sp>
      <p:graphicFrame>
        <p:nvGraphicFramePr>
          <p:cNvPr id="7" name="Table 6">
            <a:extLst>
              <a:ext uri="{FF2B5EF4-FFF2-40B4-BE49-F238E27FC236}">
                <a16:creationId xmlns:a16="http://schemas.microsoft.com/office/drawing/2014/main" id="{FA9ACE74-5917-DD80-04CF-F5ADA6BD83BD}"/>
              </a:ext>
            </a:extLst>
          </p:cNvPr>
          <p:cNvGraphicFramePr>
            <a:graphicFrameLocks noGrp="1"/>
          </p:cNvGraphicFramePr>
          <p:nvPr>
            <p:extLst>
              <p:ext uri="{D42A27DB-BD31-4B8C-83A1-F6EECF244321}">
                <p14:modId xmlns:p14="http://schemas.microsoft.com/office/powerpoint/2010/main" val="2769999442"/>
              </p:ext>
            </p:extLst>
          </p:nvPr>
        </p:nvGraphicFramePr>
        <p:xfrm>
          <a:off x="193040" y="1398786"/>
          <a:ext cx="5181601" cy="2103718"/>
        </p:xfrm>
        <a:graphic>
          <a:graphicData uri="http://schemas.openxmlformats.org/drawingml/2006/table">
            <a:tbl>
              <a:tblPr firstRow="1" firstCol="1" bandRow="1">
                <a:tableStyleId>{5940675A-B579-460E-94D1-54222C63F5DA}</a:tableStyleId>
              </a:tblPr>
              <a:tblGrid>
                <a:gridCol w="2552288">
                  <a:extLst>
                    <a:ext uri="{9D8B030D-6E8A-4147-A177-3AD203B41FA5}">
                      <a16:colId xmlns:a16="http://schemas.microsoft.com/office/drawing/2014/main" val="492056990"/>
                    </a:ext>
                  </a:extLst>
                </a:gridCol>
                <a:gridCol w="1782250">
                  <a:extLst>
                    <a:ext uri="{9D8B030D-6E8A-4147-A177-3AD203B41FA5}">
                      <a16:colId xmlns:a16="http://schemas.microsoft.com/office/drawing/2014/main" val="1063648053"/>
                    </a:ext>
                  </a:extLst>
                </a:gridCol>
                <a:gridCol w="847063">
                  <a:extLst>
                    <a:ext uri="{9D8B030D-6E8A-4147-A177-3AD203B41FA5}">
                      <a16:colId xmlns:a16="http://schemas.microsoft.com/office/drawing/2014/main" val="3599383203"/>
                    </a:ext>
                  </a:extLst>
                </a:gridCol>
              </a:tblGrid>
              <a:tr h="488396">
                <a:tc>
                  <a:txBody>
                    <a:bodyPr/>
                    <a:lstStyle/>
                    <a:p>
                      <a:pPr marL="0" marR="0" algn="ctr">
                        <a:lnSpc>
                          <a:spcPct val="107000"/>
                        </a:lnSpc>
                        <a:spcAft>
                          <a:spcPts val="800"/>
                        </a:spcAft>
                      </a:pPr>
                      <a:r>
                        <a:rPr lang="en-US" sz="1400" kern="100" dirty="0">
                          <a:effectLst/>
                        </a:rPr>
                        <a:t>Model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Description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F1-Score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913844"/>
                  </a:ext>
                </a:extLst>
              </a:tr>
              <a:tr h="489305">
                <a:tc>
                  <a:txBody>
                    <a:bodyPr/>
                    <a:lstStyle/>
                    <a:p>
                      <a:pPr marL="0" marR="0" algn="ctr">
                        <a:lnSpc>
                          <a:spcPct val="107000"/>
                        </a:lnSpc>
                        <a:spcAft>
                          <a:spcPts val="800"/>
                        </a:spcAft>
                      </a:pPr>
                      <a:r>
                        <a:rPr lang="en-US" sz="1400" kern="100">
                          <a:effectLst/>
                        </a:rPr>
                        <a:t>Bi-LSTM with fastText emebddings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Fine-tuned on train+eval set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0.9008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6655683"/>
                  </a:ext>
                </a:extLst>
              </a:tr>
              <a:tr h="489305">
                <a:tc>
                  <a:txBody>
                    <a:bodyPr/>
                    <a:lstStyle/>
                    <a:p>
                      <a:pPr marL="0" marR="0" algn="ctr">
                        <a:lnSpc>
                          <a:spcPct val="107000"/>
                        </a:lnSpc>
                        <a:spcAft>
                          <a:spcPts val="800"/>
                        </a:spcAft>
                      </a:pPr>
                      <a:r>
                        <a:rPr lang="en-US" sz="1400" kern="100">
                          <a:effectLst/>
                        </a:rPr>
                        <a:t>DistillBERT-base-multilingual-cased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Fine-tuned on train+eval set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0.8500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5826613"/>
                  </a:ext>
                </a:extLst>
              </a:tr>
              <a:tr h="636712">
                <a:tc>
                  <a:txBody>
                    <a:bodyPr/>
                    <a:lstStyle/>
                    <a:p>
                      <a:pPr marL="0" marR="0" algn="ctr">
                        <a:lnSpc>
                          <a:spcPct val="107000"/>
                        </a:lnSpc>
                        <a:spcAft>
                          <a:spcPts val="800"/>
                        </a:spcAft>
                      </a:pPr>
                      <a:r>
                        <a:rPr lang="en-US" sz="1400" kern="100" dirty="0">
                          <a:effectLst/>
                        </a:rPr>
                        <a:t>Hate-speech-CNERG/</a:t>
                      </a:r>
                      <a:r>
                        <a:rPr lang="en-US" sz="1400" kern="100" dirty="0" err="1">
                          <a:effectLst/>
                        </a:rPr>
                        <a:t>indic</a:t>
                      </a:r>
                      <a:r>
                        <a:rPr lang="en-US" sz="1400" kern="100" dirty="0">
                          <a:effectLst/>
                        </a:rPr>
                        <a:t>-abusive-allInOne-</a:t>
                      </a:r>
                      <a:r>
                        <a:rPr lang="en-US" sz="1400" kern="100" dirty="0" err="1">
                          <a:effectLst/>
                        </a:rPr>
                        <a:t>MuRIL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dirty="0">
                          <a:effectLst/>
                        </a:rPr>
                        <a:t>Fine-tuned on MuRIL model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b="1" kern="100" dirty="0">
                          <a:effectLst/>
                        </a:rPr>
                        <a:t>0.8672</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3871034"/>
                  </a:ext>
                </a:extLst>
              </a:tr>
            </a:tbl>
          </a:graphicData>
        </a:graphic>
      </p:graphicFrame>
      <p:sp>
        <p:nvSpPr>
          <p:cNvPr id="9" name="TextBox 8">
            <a:extLst>
              <a:ext uri="{FF2B5EF4-FFF2-40B4-BE49-F238E27FC236}">
                <a16:creationId xmlns:a16="http://schemas.microsoft.com/office/drawing/2014/main" id="{B8893F7F-D464-4EA2-1A7F-BCEC5C3F9FFF}"/>
              </a:ext>
            </a:extLst>
          </p:cNvPr>
          <p:cNvSpPr txBox="1"/>
          <p:nvPr/>
        </p:nvSpPr>
        <p:spPr>
          <a:xfrm>
            <a:off x="5902959" y="895727"/>
            <a:ext cx="6096000"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Evaluation data classification report for Hate-speech-CNERG</a:t>
            </a:r>
            <a:endParaRPr lang="en-US" dirty="0"/>
          </a:p>
        </p:txBody>
      </p:sp>
      <p:graphicFrame>
        <p:nvGraphicFramePr>
          <p:cNvPr id="10" name="Table 9">
            <a:extLst>
              <a:ext uri="{FF2B5EF4-FFF2-40B4-BE49-F238E27FC236}">
                <a16:creationId xmlns:a16="http://schemas.microsoft.com/office/drawing/2014/main" id="{38FD0184-748A-F225-9C1B-A43B7D2AB7C7}"/>
              </a:ext>
            </a:extLst>
          </p:cNvPr>
          <p:cNvGraphicFramePr>
            <a:graphicFrameLocks noGrp="1"/>
          </p:cNvGraphicFramePr>
          <p:nvPr>
            <p:extLst>
              <p:ext uri="{D42A27DB-BD31-4B8C-83A1-F6EECF244321}">
                <p14:modId xmlns:p14="http://schemas.microsoft.com/office/powerpoint/2010/main" val="3551551965"/>
              </p:ext>
            </p:extLst>
          </p:nvPr>
        </p:nvGraphicFramePr>
        <p:xfrm>
          <a:off x="5902959" y="1282085"/>
          <a:ext cx="5872481" cy="2261617"/>
        </p:xfrm>
        <a:graphic>
          <a:graphicData uri="http://schemas.openxmlformats.org/drawingml/2006/table">
            <a:tbl>
              <a:tblPr firstRow="1" firstCol="1" bandRow="1">
                <a:tableStyleId>{5940675A-B579-460E-94D1-54222C63F5DA}</a:tableStyleId>
              </a:tblPr>
              <a:tblGrid>
                <a:gridCol w="1436691">
                  <a:extLst>
                    <a:ext uri="{9D8B030D-6E8A-4147-A177-3AD203B41FA5}">
                      <a16:colId xmlns:a16="http://schemas.microsoft.com/office/drawing/2014/main" val="138362764"/>
                    </a:ext>
                  </a:extLst>
                </a:gridCol>
                <a:gridCol w="1070087">
                  <a:extLst>
                    <a:ext uri="{9D8B030D-6E8A-4147-A177-3AD203B41FA5}">
                      <a16:colId xmlns:a16="http://schemas.microsoft.com/office/drawing/2014/main" val="3078538872"/>
                    </a:ext>
                  </a:extLst>
                </a:gridCol>
                <a:gridCol w="1212613">
                  <a:extLst>
                    <a:ext uri="{9D8B030D-6E8A-4147-A177-3AD203B41FA5}">
                      <a16:colId xmlns:a16="http://schemas.microsoft.com/office/drawing/2014/main" val="4049377181"/>
                    </a:ext>
                  </a:extLst>
                </a:gridCol>
                <a:gridCol w="1078471">
                  <a:extLst>
                    <a:ext uri="{9D8B030D-6E8A-4147-A177-3AD203B41FA5}">
                      <a16:colId xmlns:a16="http://schemas.microsoft.com/office/drawing/2014/main" val="2487934612"/>
                    </a:ext>
                  </a:extLst>
                </a:gridCol>
                <a:gridCol w="1074619">
                  <a:extLst>
                    <a:ext uri="{9D8B030D-6E8A-4147-A177-3AD203B41FA5}">
                      <a16:colId xmlns:a16="http://schemas.microsoft.com/office/drawing/2014/main" val="2325023269"/>
                    </a:ext>
                  </a:extLst>
                </a:gridCol>
              </a:tblGrid>
              <a:tr h="231187">
                <a:tc>
                  <a:txBody>
                    <a:bodyPr/>
                    <a:lstStyle/>
                    <a:p>
                      <a:pPr marL="0" marR="0" algn="ctr">
                        <a:lnSpc>
                          <a:spcPct val="107000"/>
                        </a:lnSpc>
                        <a:spcAft>
                          <a:spcPts val="800"/>
                        </a:spcAft>
                      </a:pPr>
                      <a:r>
                        <a:rPr lang="en-US" sz="1600" b="0" kern="100" dirty="0">
                          <a:effectLst/>
                        </a:rPr>
                        <a:t>Labels</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b="0" kern="100" dirty="0">
                          <a:effectLst/>
                        </a:rPr>
                        <a:t>Precision</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b="0" kern="100" dirty="0">
                          <a:effectLst/>
                        </a:rPr>
                        <a:t>Recall</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b="0" kern="100" dirty="0">
                          <a:effectLst/>
                        </a:rPr>
                        <a:t>F1-score</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b="0" kern="100" dirty="0">
                          <a:effectLst/>
                        </a:rPr>
                        <a:t>Support</a:t>
                      </a:r>
                      <a:endParaRPr lang="en-US" sz="16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8000131"/>
                  </a:ext>
                </a:extLst>
              </a:tr>
              <a:tr h="231187">
                <a:tc>
                  <a:txBody>
                    <a:bodyPr/>
                    <a:lstStyle/>
                    <a:p>
                      <a:pPr marL="0" marR="0" algn="ctr">
                        <a:lnSpc>
                          <a:spcPct val="107000"/>
                        </a:lnSpc>
                        <a:spcAft>
                          <a:spcPts val="800"/>
                        </a:spcAft>
                      </a:pPr>
                      <a:r>
                        <a:rPr lang="en-US" sz="1600" kern="100">
                          <a:effectLst/>
                        </a:rPr>
                        <a:t>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0.91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0.97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0.94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3553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9977755"/>
                  </a:ext>
                </a:extLst>
              </a:tr>
              <a:tr h="231187">
                <a:tc>
                  <a:txBody>
                    <a:bodyPr/>
                    <a:lstStyle/>
                    <a:p>
                      <a:pPr marL="0" marR="0" algn="ctr">
                        <a:lnSpc>
                          <a:spcPct val="107000"/>
                        </a:lnSpc>
                        <a:spcAft>
                          <a:spcPts val="800"/>
                        </a:spcAft>
                      </a:pPr>
                      <a:r>
                        <a:rPr lang="en-US" sz="1600" kern="100">
                          <a:effectLst/>
                        </a:rPr>
                        <a:t>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0.51</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0.26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0.34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470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7760541"/>
                  </a:ext>
                </a:extLst>
              </a:tr>
              <a:tr h="231187">
                <a:tc gridSpan="5">
                  <a:txBody>
                    <a:bodyPr/>
                    <a:lstStyle/>
                    <a:p>
                      <a:pPr marL="0" marR="0" algn="ctr">
                        <a:lnSpc>
                          <a:spcPct val="107000"/>
                        </a:lnSpc>
                        <a:spcAft>
                          <a:spcPts val="800"/>
                        </a:spcAft>
                      </a:pPr>
                      <a:r>
                        <a:rPr lang="en-US" sz="1600" kern="100">
                          <a:effectLst/>
                        </a:rPr>
                        <a:t>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6901445"/>
                  </a:ext>
                </a:extLst>
              </a:tr>
              <a:tr h="231187">
                <a:tc>
                  <a:txBody>
                    <a:bodyPr/>
                    <a:lstStyle/>
                    <a:p>
                      <a:pPr marL="0" marR="0" algn="ctr">
                        <a:lnSpc>
                          <a:spcPct val="107000"/>
                        </a:lnSpc>
                        <a:spcAft>
                          <a:spcPts val="800"/>
                        </a:spcAft>
                      </a:pPr>
                      <a:r>
                        <a:rPr lang="en-US" sz="1600" kern="100">
                          <a:effectLst/>
                        </a:rPr>
                        <a:t>Accuracy</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Aft>
                          <a:spcPts val="800"/>
                        </a:spcAft>
                      </a:pPr>
                      <a:r>
                        <a:rPr lang="en-US" sz="1600" kern="100">
                          <a:effectLst/>
                        </a:rPr>
                        <a:t>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07000"/>
                        </a:lnSpc>
                        <a:spcAft>
                          <a:spcPts val="800"/>
                        </a:spcAft>
                      </a:pPr>
                      <a:r>
                        <a:rPr lang="en-US" sz="1600" b="1" kern="100" dirty="0">
                          <a:effectLst/>
                        </a:rPr>
                        <a:t>0.88</a:t>
                      </a:r>
                      <a:endParaRPr lang="en-US" sz="16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4023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7432477"/>
                  </a:ext>
                </a:extLst>
              </a:tr>
              <a:tr h="473892">
                <a:tc>
                  <a:txBody>
                    <a:bodyPr/>
                    <a:lstStyle/>
                    <a:p>
                      <a:pPr marL="0" marR="0" algn="ctr">
                        <a:lnSpc>
                          <a:spcPct val="107000"/>
                        </a:lnSpc>
                        <a:spcAft>
                          <a:spcPts val="800"/>
                        </a:spcAft>
                      </a:pPr>
                      <a:r>
                        <a:rPr lang="en-US" sz="1600" kern="100">
                          <a:effectLst/>
                        </a:rPr>
                        <a:t>Macro Average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0.71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0.61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0.64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a:effectLst/>
                        </a:rPr>
                        <a:t>4023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7603422"/>
                  </a:ext>
                </a:extLst>
              </a:tr>
              <a:tr h="473892">
                <a:tc>
                  <a:txBody>
                    <a:bodyPr/>
                    <a:lstStyle/>
                    <a:p>
                      <a:pPr marL="0" marR="0" algn="ctr">
                        <a:lnSpc>
                          <a:spcPct val="107000"/>
                        </a:lnSpc>
                        <a:spcAft>
                          <a:spcPts val="800"/>
                        </a:spcAft>
                      </a:pPr>
                      <a:r>
                        <a:rPr lang="en-US" sz="1600" kern="100">
                          <a:effectLst/>
                        </a:rPr>
                        <a:t>Weighted Average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0.86</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0.88</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0.87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600" kern="100" dirty="0">
                          <a:effectLst/>
                        </a:rPr>
                        <a:t>4023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1252791"/>
                  </a:ext>
                </a:extLst>
              </a:tr>
            </a:tbl>
          </a:graphicData>
        </a:graphic>
      </p:graphicFrame>
      <p:sp>
        <p:nvSpPr>
          <p:cNvPr id="12" name="TextBox 11">
            <a:extLst>
              <a:ext uri="{FF2B5EF4-FFF2-40B4-BE49-F238E27FC236}">
                <a16:creationId xmlns:a16="http://schemas.microsoft.com/office/drawing/2014/main" id="{74393AAD-A1CD-2EAC-8E0B-F9C7E50D3DF6}"/>
              </a:ext>
            </a:extLst>
          </p:cNvPr>
          <p:cNvSpPr txBox="1"/>
          <p:nvPr/>
        </p:nvSpPr>
        <p:spPr>
          <a:xfrm>
            <a:off x="0" y="3660404"/>
            <a:ext cx="5573398"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Testing data classification report for Hate-speech-CNERG</a:t>
            </a:r>
            <a:endParaRPr lang="en-US" dirty="0"/>
          </a:p>
        </p:txBody>
      </p:sp>
      <p:graphicFrame>
        <p:nvGraphicFramePr>
          <p:cNvPr id="13" name="Table 12">
            <a:extLst>
              <a:ext uri="{FF2B5EF4-FFF2-40B4-BE49-F238E27FC236}">
                <a16:creationId xmlns:a16="http://schemas.microsoft.com/office/drawing/2014/main" id="{48367C97-CD40-79DB-D6CF-8ED86ED4D929}"/>
              </a:ext>
            </a:extLst>
          </p:cNvPr>
          <p:cNvGraphicFramePr>
            <a:graphicFrameLocks noGrp="1"/>
          </p:cNvGraphicFramePr>
          <p:nvPr>
            <p:extLst>
              <p:ext uri="{D42A27DB-BD31-4B8C-83A1-F6EECF244321}">
                <p14:modId xmlns:p14="http://schemas.microsoft.com/office/powerpoint/2010/main" val="3815981367"/>
              </p:ext>
            </p:extLst>
          </p:nvPr>
        </p:nvGraphicFramePr>
        <p:xfrm>
          <a:off x="100647" y="4029737"/>
          <a:ext cx="5721033" cy="2127223"/>
        </p:xfrm>
        <a:graphic>
          <a:graphicData uri="http://schemas.openxmlformats.org/drawingml/2006/table">
            <a:tbl>
              <a:tblPr firstRow="1" firstCol="1" bandRow="1">
                <a:tableStyleId>{5940675A-B579-460E-94D1-54222C63F5DA}</a:tableStyleId>
              </a:tblPr>
              <a:tblGrid>
                <a:gridCol w="1557237">
                  <a:extLst>
                    <a:ext uri="{9D8B030D-6E8A-4147-A177-3AD203B41FA5}">
                      <a16:colId xmlns:a16="http://schemas.microsoft.com/office/drawing/2014/main" val="3229494451"/>
                    </a:ext>
                  </a:extLst>
                </a:gridCol>
                <a:gridCol w="865740">
                  <a:extLst>
                    <a:ext uri="{9D8B030D-6E8A-4147-A177-3AD203B41FA5}">
                      <a16:colId xmlns:a16="http://schemas.microsoft.com/office/drawing/2014/main" val="2627755030"/>
                    </a:ext>
                  </a:extLst>
                </a:gridCol>
                <a:gridCol w="721450">
                  <a:extLst>
                    <a:ext uri="{9D8B030D-6E8A-4147-A177-3AD203B41FA5}">
                      <a16:colId xmlns:a16="http://schemas.microsoft.com/office/drawing/2014/main" val="2251792046"/>
                    </a:ext>
                  </a:extLst>
                </a:gridCol>
                <a:gridCol w="1092481">
                  <a:extLst>
                    <a:ext uri="{9D8B030D-6E8A-4147-A177-3AD203B41FA5}">
                      <a16:colId xmlns:a16="http://schemas.microsoft.com/office/drawing/2014/main" val="261196358"/>
                    </a:ext>
                  </a:extLst>
                </a:gridCol>
                <a:gridCol w="1484125">
                  <a:extLst>
                    <a:ext uri="{9D8B030D-6E8A-4147-A177-3AD203B41FA5}">
                      <a16:colId xmlns:a16="http://schemas.microsoft.com/office/drawing/2014/main" val="2627414589"/>
                    </a:ext>
                  </a:extLst>
                </a:gridCol>
              </a:tblGrid>
              <a:tr h="649519">
                <a:tc>
                  <a:txBody>
                    <a:bodyPr/>
                    <a:lstStyle/>
                    <a:p>
                      <a:pPr marL="0" marR="0" algn="ctr">
                        <a:lnSpc>
                          <a:spcPct val="107000"/>
                        </a:lnSpc>
                        <a:spcAft>
                          <a:spcPts val="800"/>
                        </a:spcAft>
                      </a:pPr>
                      <a:r>
                        <a:rPr lang="en-US" sz="1250" kern="100">
                          <a:effectLst/>
                        </a:rPr>
                        <a:t>Labels</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Precision</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Recall</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F1-score</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Support</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8295369"/>
                  </a:ext>
                </a:extLst>
              </a:tr>
              <a:tr h="209724">
                <a:tc>
                  <a:txBody>
                    <a:bodyPr/>
                    <a:lstStyle/>
                    <a:p>
                      <a:pPr marL="0" marR="0" algn="ctr">
                        <a:lnSpc>
                          <a:spcPct val="107000"/>
                        </a:lnSpc>
                        <a:spcAft>
                          <a:spcPts val="800"/>
                        </a:spcAft>
                      </a:pPr>
                      <a:r>
                        <a:rPr lang="en-US" sz="1250" kern="100">
                          <a:effectLst/>
                        </a:rPr>
                        <a:t>0</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0.85</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0.80</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0.94</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3553</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940482"/>
                  </a:ext>
                </a:extLst>
              </a:tr>
              <a:tr h="209724">
                <a:tc>
                  <a:txBody>
                    <a:bodyPr/>
                    <a:lstStyle/>
                    <a:p>
                      <a:pPr marL="0" marR="0" algn="ctr">
                        <a:lnSpc>
                          <a:spcPct val="107000"/>
                        </a:lnSpc>
                        <a:spcAft>
                          <a:spcPts val="800"/>
                        </a:spcAft>
                      </a:pPr>
                      <a:r>
                        <a:rPr lang="en-US" sz="1250" kern="100">
                          <a:effectLst/>
                        </a:rPr>
                        <a:t>1</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0.51</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0.26</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0.34</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470</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1224764"/>
                  </a:ext>
                </a:extLst>
              </a:tr>
              <a:tr h="209366">
                <a:tc gridSpan="5">
                  <a:txBody>
                    <a:bodyPr/>
                    <a:lstStyle/>
                    <a:p>
                      <a:pPr marL="0" marR="0" algn="ctr">
                        <a:lnSpc>
                          <a:spcPct val="107000"/>
                        </a:lnSpc>
                        <a:spcAft>
                          <a:spcPts val="800"/>
                        </a:spcAft>
                      </a:pPr>
                      <a:r>
                        <a:rPr lang="en-US" sz="1250" kern="100">
                          <a:effectLst/>
                        </a:rPr>
                        <a:t> </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lnSpc>
                          <a:spcPct val="107000"/>
                        </a:lnSpc>
                        <a:spcAft>
                          <a:spcPts val="8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722360"/>
                  </a:ext>
                </a:extLst>
              </a:tr>
              <a:tr h="209724">
                <a:tc>
                  <a:txBody>
                    <a:bodyPr/>
                    <a:lstStyle/>
                    <a:p>
                      <a:pPr marL="0" marR="0" algn="ctr">
                        <a:lnSpc>
                          <a:spcPct val="107000"/>
                        </a:lnSpc>
                        <a:spcAft>
                          <a:spcPts val="800"/>
                        </a:spcAft>
                      </a:pPr>
                      <a:r>
                        <a:rPr lang="en-US" sz="1250" kern="100">
                          <a:effectLst/>
                        </a:rPr>
                        <a:t>Accuracy</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r>
                        <a:rPr lang="en-US" sz="1250" kern="100">
                          <a:effectLst/>
                        </a:rPr>
                        <a:t> </a:t>
                      </a:r>
                      <a:endParaRPr lang="en-US" sz="1250"/>
                    </a:p>
                  </a:txBody>
                  <a:tcPr marL="68580" marR="68580" marT="0" marB="0"/>
                </a:tc>
                <a:tc hMerge="1">
                  <a:txBody>
                    <a:bodyPr/>
                    <a:lstStyle/>
                    <a:p>
                      <a:pPr marL="0" marR="0" algn="ctr">
                        <a:lnSpc>
                          <a:spcPct val="107000"/>
                        </a:lnSpc>
                        <a:spcAft>
                          <a:spcPts val="800"/>
                        </a:spcAft>
                      </a:pP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b="1" kern="100" dirty="0">
                          <a:effectLst/>
                        </a:rPr>
                        <a:t>0.87</a:t>
                      </a:r>
                      <a:endParaRPr lang="en-US" sz="125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4023</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4478918"/>
                  </a:ext>
                </a:extLst>
              </a:tr>
              <a:tr h="209724">
                <a:tc>
                  <a:txBody>
                    <a:bodyPr/>
                    <a:lstStyle/>
                    <a:p>
                      <a:pPr marL="0" marR="0" algn="ctr">
                        <a:lnSpc>
                          <a:spcPct val="107000"/>
                        </a:lnSpc>
                        <a:spcAft>
                          <a:spcPts val="800"/>
                        </a:spcAft>
                      </a:pPr>
                      <a:r>
                        <a:rPr lang="en-US" sz="1250" kern="100">
                          <a:effectLst/>
                        </a:rPr>
                        <a:t>Macro Average</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0.71</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0.61</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0.64</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a:effectLst/>
                        </a:rPr>
                        <a:t>4023</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8692034"/>
                  </a:ext>
                </a:extLst>
              </a:tr>
              <a:tr h="429442">
                <a:tc>
                  <a:txBody>
                    <a:bodyPr/>
                    <a:lstStyle/>
                    <a:p>
                      <a:pPr marL="0" marR="0" algn="ctr">
                        <a:lnSpc>
                          <a:spcPct val="107000"/>
                        </a:lnSpc>
                        <a:spcAft>
                          <a:spcPts val="800"/>
                        </a:spcAft>
                      </a:pPr>
                      <a:r>
                        <a:rPr lang="en-US" sz="1250" kern="100">
                          <a:effectLst/>
                        </a:rPr>
                        <a:t>Weighted Average</a:t>
                      </a:r>
                      <a:endParaRPr lang="en-US" sz="125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0.86</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0.88</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0.87</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250" kern="100" dirty="0">
                          <a:effectLst/>
                        </a:rPr>
                        <a:t>4023</a:t>
                      </a:r>
                      <a:endParaRPr lang="en-US" sz="12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9030923"/>
                  </a:ext>
                </a:extLst>
              </a:tr>
            </a:tbl>
          </a:graphicData>
        </a:graphic>
      </p:graphicFrame>
      <p:graphicFrame>
        <p:nvGraphicFramePr>
          <p:cNvPr id="15" name="Table 14">
            <a:extLst>
              <a:ext uri="{FF2B5EF4-FFF2-40B4-BE49-F238E27FC236}">
                <a16:creationId xmlns:a16="http://schemas.microsoft.com/office/drawing/2014/main" id="{D9E941DE-B904-89A6-16FA-85CFADA4FC83}"/>
              </a:ext>
            </a:extLst>
          </p:cNvPr>
          <p:cNvGraphicFramePr>
            <a:graphicFrameLocks noGrp="1"/>
          </p:cNvGraphicFramePr>
          <p:nvPr>
            <p:extLst>
              <p:ext uri="{D42A27DB-BD31-4B8C-83A1-F6EECF244321}">
                <p14:modId xmlns:p14="http://schemas.microsoft.com/office/powerpoint/2010/main" val="3289618500"/>
              </p:ext>
            </p:extLst>
          </p:nvPr>
        </p:nvGraphicFramePr>
        <p:xfrm>
          <a:off x="6634480" y="4283994"/>
          <a:ext cx="4846320" cy="1441957"/>
        </p:xfrm>
        <a:graphic>
          <a:graphicData uri="http://schemas.openxmlformats.org/drawingml/2006/table">
            <a:tbl>
              <a:tblPr firstRow="1" firstCol="1" bandRow="1">
                <a:tableStyleId>{5940675A-B579-460E-94D1-54222C63F5DA}</a:tableStyleId>
              </a:tblPr>
              <a:tblGrid>
                <a:gridCol w="2423160">
                  <a:extLst>
                    <a:ext uri="{9D8B030D-6E8A-4147-A177-3AD203B41FA5}">
                      <a16:colId xmlns:a16="http://schemas.microsoft.com/office/drawing/2014/main" val="682710742"/>
                    </a:ext>
                  </a:extLst>
                </a:gridCol>
                <a:gridCol w="2423160">
                  <a:extLst>
                    <a:ext uri="{9D8B030D-6E8A-4147-A177-3AD203B41FA5}">
                      <a16:colId xmlns:a16="http://schemas.microsoft.com/office/drawing/2014/main" val="3769416308"/>
                    </a:ext>
                  </a:extLst>
                </a:gridCol>
              </a:tblGrid>
              <a:tr h="331685">
                <a:tc>
                  <a:txBody>
                    <a:bodyPr/>
                    <a:lstStyle/>
                    <a:p>
                      <a:pPr marL="0" marR="0" algn="ctr">
                        <a:lnSpc>
                          <a:spcPct val="107000"/>
                        </a:lnSpc>
                      </a:pPr>
                      <a:r>
                        <a:rPr lang="en-US" sz="1400" kern="0" dirty="0">
                          <a:effectLst/>
                        </a:rPr>
                        <a:t>Models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a:effectLst/>
                        </a:rPr>
                        <a:t>PR-AUC</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3182709"/>
                  </a:ext>
                </a:extLst>
              </a:tr>
              <a:tr h="332251">
                <a:tc>
                  <a:txBody>
                    <a:bodyPr/>
                    <a:lstStyle/>
                    <a:p>
                      <a:pPr marL="0" marR="0" algn="ctr">
                        <a:lnSpc>
                          <a:spcPct val="107000"/>
                        </a:lnSpc>
                      </a:pPr>
                      <a:r>
                        <a:rPr lang="en-US" sz="1400" kern="0">
                          <a:effectLst/>
                        </a:rPr>
                        <a:t>DistilBERT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a:effectLst/>
                        </a:rPr>
                        <a:t>0.12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1020351"/>
                  </a:ext>
                </a:extLst>
              </a:tr>
              <a:tr h="355652">
                <a:tc>
                  <a:txBody>
                    <a:bodyPr/>
                    <a:lstStyle/>
                    <a:p>
                      <a:pPr marL="0" marR="0" algn="ctr">
                        <a:lnSpc>
                          <a:spcPct val="107000"/>
                        </a:lnSpc>
                      </a:pPr>
                      <a:r>
                        <a:rPr lang="en-US" sz="1400" kern="0">
                          <a:effectLst/>
                        </a:rPr>
                        <a:t>Bi-LSTM with fastText embeddings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0" dirty="0">
                          <a:effectLst/>
                        </a:rPr>
                        <a:t>0.98</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6970600"/>
                  </a:ext>
                </a:extLst>
              </a:tr>
              <a:tr h="332251">
                <a:tc>
                  <a:txBody>
                    <a:bodyPr/>
                    <a:lstStyle/>
                    <a:p>
                      <a:pPr marL="0" marR="0" algn="ctr">
                        <a:lnSpc>
                          <a:spcPct val="107000"/>
                        </a:lnSpc>
                      </a:pPr>
                      <a:r>
                        <a:rPr lang="en-US" sz="1400" kern="0" dirty="0">
                          <a:effectLst/>
                        </a:rPr>
                        <a:t>Hate-Speech-CNERG</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b="1" kern="0" dirty="0">
                          <a:effectLst/>
                        </a:rPr>
                        <a:t>0.39</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1560817"/>
                  </a:ext>
                </a:extLst>
              </a:tr>
            </a:tbl>
          </a:graphicData>
        </a:graphic>
      </p:graphicFrame>
      <p:sp>
        <p:nvSpPr>
          <p:cNvPr id="16" name="TextBox 15">
            <a:extLst>
              <a:ext uri="{FF2B5EF4-FFF2-40B4-BE49-F238E27FC236}">
                <a16:creationId xmlns:a16="http://schemas.microsoft.com/office/drawing/2014/main" id="{4A51AA20-F75D-A987-2594-BAAA91C5E9FA}"/>
              </a:ext>
            </a:extLst>
          </p:cNvPr>
          <p:cNvSpPr txBox="1"/>
          <p:nvPr/>
        </p:nvSpPr>
        <p:spPr>
          <a:xfrm>
            <a:off x="6370322" y="3937701"/>
            <a:ext cx="4704080" cy="374077"/>
          </a:xfrm>
          <a:prstGeom prst="rect">
            <a:avLst/>
          </a:prstGeom>
          <a:noFill/>
        </p:spPr>
        <p:txBody>
          <a:bodyPr wrap="square">
            <a:spAutoFit/>
          </a:bodyPr>
          <a:lstStyle/>
          <a:p>
            <a:pPr marL="914400" marR="0" algn="ct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PR-AUC curve for fine-tuned models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766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77656"/>
            <a:ext cx="10668000" cy="487362"/>
          </a:xfrm>
        </p:spPr>
        <p:txBody>
          <a:bodyPr/>
          <a:lstStyle/>
          <a:p>
            <a:r>
              <a:rPr lang="en-GB" sz="2400" dirty="0"/>
              <a:t>Literature</a:t>
            </a:r>
            <a:r>
              <a:rPr lang="en-GB" sz="2000" dirty="0"/>
              <a:t> </a:t>
            </a:r>
            <a:r>
              <a:rPr lang="en-GB" sz="2400" dirty="0"/>
              <a:t>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7747658"/>
              </p:ext>
            </p:extLst>
          </p:nvPr>
        </p:nvGraphicFramePr>
        <p:xfrm>
          <a:off x="651164" y="665018"/>
          <a:ext cx="11166764" cy="5749757"/>
        </p:xfrm>
        <a:graphic>
          <a:graphicData uri="http://schemas.openxmlformats.org/drawingml/2006/table">
            <a:tbl>
              <a:tblPr firstRow="1" bandRow="1">
                <a:tableStyleId>{5C22544A-7EE6-4342-B048-85BDC9FD1C3A}</a:tableStyleId>
              </a:tblPr>
              <a:tblGrid>
                <a:gridCol w="2791691">
                  <a:extLst>
                    <a:ext uri="{9D8B030D-6E8A-4147-A177-3AD203B41FA5}">
                      <a16:colId xmlns:a16="http://schemas.microsoft.com/office/drawing/2014/main" val="3581625369"/>
                    </a:ext>
                  </a:extLst>
                </a:gridCol>
                <a:gridCol w="2791690">
                  <a:extLst>
                    <a:ext uri="{9D8B030D-6E8A-4147-A177-3AD203B41FA5}">
                      <a16:colId xmlns:a16="http://schemas.microsoft.com/office/drawing/2014/main" val="3248251029"/>
                    </a:ext>
                  </a:extLst>
                </a:gridCol>
                <a:gridCol w="2791692">
                  <a:extLst>
                    <a:ext uri="{9D8B030D-6E8A-4147-A177-3AD203B41FA5}">
                      <a16:colId xmlns:a16="http://schemas.microsoft.com/office/drawing/2014/main" val="4114669601"/>
                    </a:ext>
                  </a:extLst>
                </a:gridCol>
                <a:gridCol w="2791691">
                  <a:extLst>
                    <a:ext uri="{9D8B030D-6E8A-4147-A177-3AD203B41FA5}">
                      <a16:colId xmlns:a16="http://schemas.microsoft.com/office/drawing/2014/main" val="525668098"/>
                    </a:ext>
                  </a:extLst>
                </a:gridCol>
              </a:tblGrid>
              <a:tr h="522437">
                <a:tc>
                  <a:txBody>
                    <a:bodyPr/>
                    <a:lstStyle/>
                    <a:p>
                      <a:r>
                        <a:rPr lang="en-IN" sz="1300" dirty="0">
                          <a:latin typeface="Verdana" panose="020B0604030504040204" pitchFamily="34" charset="0"/>
                          <a:ea typeface="Verdana" panose="020B0604030504040204" pitchFamily="34" charset="0"/>
                        </a:rPr>
                        <a:t>Authors</a:t>
                      </a:r>
                    </a:p>
                  </a:txBody>
                  <a:tcPr/>
                </a:tc>
                <a:tc>
                  <a:txBody>
                    <a:bodyPr/>
                    <a:lstStyle/>
                    <a:p>
                      <a:r>
                        <a:rPr lang="en-IN" sz="1300" dirty="0">
                          <a:latin typeface="Verdana" panose="020B0604030504040204" pitchFamily="34" charset="0"/>
                          <a:ea typeface="Verdana" panose="020B0604030504040204" pitchFamily="34" charset="0"/>
                        </a:rPr>
                        <a:t>Title of the paper</a:t>
                      </a:r>
                    </a:p>
                  </a:txBody>
                  <a:tcPr/>
                </a:tc>
                <a:tc>
                  <a:txBody>
                    <a:bodyPr/>
                    <a:lstStyle/>
                    <a:p>
                      <a:r>
                        <a:rPr lang="en-IN" sz="1300" dirty="0">
                          <a:latin typeface="Verdana" panose="020B0604030504040204" pitchFamily="34" charset="0"/>
                          <a:ea typeface="Verdana" panose="020B0604030504040204" pitchFamily="34" charset="0"/>
                        </a:rPr>
                        <a:t>Where it</a:t>
                      </a:r>
                      <a:r>
                        <a:rPr lang="en-IN" sz="1300" baseline="0" dirty="0">
                          <a:latin typeface="Verdana" panose="020B0604030504040204" pitchFamily="34" charset="0"/>
                          <a:ea typeface="Verdana" panose="020B0604030504040204" pitchFamily="34" charset="0"/>
                        </a:rPr>
                        <a:t> was </a:t>
                      </a:r>
                      <a:r>
                        <a:rPr lang="en-IN" sz="1300" dirty="0">
                          <a:latin typeface="Verdana" panose="020B0604030504040204" pitchFamily="34" charset="0"/>
                          <a:ea typeface="Verdana" panose="020B0604030504040204" pitchFamily="34" charset="0"/>
                        </a:rPr>
                        <a:t>Published</a:t>
                      </a:r>
                    </a:p>
                  </a:txBody>
                  <a:tcPr/>
                </a:tc>
                <a:tc>
                  <a:txBody>
                    <a:bodyPr/>
                    <a:lstStyle/>
                    <a:p>
                      <a:r>
                        <a:rPr lang="en-IN" sz="1300" dirty="0">
                          <a:latin typeface="Verdana" panose="020B0604030504040204" pitchFamily="34" charset="0"/>
                          <a:ea typeface="Verdana" panose="020B0604030504040204" pitchFamily="34" charset="0"/>
                        </a:rPr>
                        <a:t>Understanding</a:t>
                      </a:r>
                      <a:r>
                        <a:rPr lang="en-IN" sz="1300" baseline="0" dirty="0">
                          <a:latin typeface="Verdana" panose="020B0604030504040204" pitchFamily="34" charset="0"/>
                          <a:ea typeface="Verdana" panose="020B0604030504040204" pitchFamily="34" charset="0"/>
                        </a:rPr>
                        <a:t> of the paper</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27170259"/>
                  </a:ext>
                </a:extLst>
              </a:tr>
              <a:tr h="1392049">
                <a:tc>
                  <a:txBody>
                    <a:bodyPr/>
                    <a:lstStyle/>
                    <a:p>
                      <a:r>
                        <a:rPr lang="en-IN" sz="1300" dirty="0">
                          <a:latin typeface="Verada"/>
                        </a:rPr>
                        <a:t>[</a:t>
                      </a:r>
                      <a:r>
                        <a:rPr lang="en-IN" sz="1300" dirty="0">
                          <a:latin typeface="Verdana" panose="020B0604030504040204" pitchFamily="34" charset="0"/>
                          <a:ea typeface="Verdana" panose="020B0604030504040204" pitchFamily="34" charset="0"/>
                        </a:rPr>
                        <a:t>1] </a:t>
                      </a:r>
                      <a:r>
                        <a:rPr lang="en-IN" sz="1300" dirty="0" err="1">
                          <a:latin typeface="Verdana" panose="020B0604030504040204" pitchFamily="34" charset="0"/>
                          <a:ea typeface="Verdana" panose="020B0604030504040204" pitchFamily="34" charset="0"/>
                        </a:rPr>
                        <a:t>Indhuja</a:t>
                      </a:r>
                      <a:r>
                        <a:rPr lang="en-IN" sz="1300" dirty="0">
                          <a:latin typeface="Verdana" panose="020B0604030504040204" pitchFamily="34" charset="0"/>
                          <a:ea typeface="Verdana" panose="020B0604030504040204" pitchFamily="34" charset="0"/>
                        </a:rPr>
                        <a:t> K, </a:t>
                      </a:r>
                      <a:r>
                        <a:rPr lang="en-IN" sz="1300" dirty="0" err="1">
                          <a:latin typeface="Verdana" panose="020B0604030504040204" pitchFamily="34" charset="0"/>
                          <a:ea typeface="Verdana" panose="020B0604030504040204" pitchFamily="34" charset="0"/>
                        </a:rPr>
                        <a:t>Indu</a:t>
                      </a:r>
                      <a:r>
                        <a:rPr lang="en-IN" sz="1300" dirty="0">
                          <a:latin typeface="Verdana" panose="020B0604030504040204" pitchFamily="34" charset="0"/>
                          <a:ea typeface="Verdana" panose="020B0604030504040204" pitchFamily="34" charset="0"/>
                        </a:rPr>
                        <a:t> M, and </a:t>
                      </a:r>
                      <a:r>
                        <a:rPr lang="en-IN" sz="1300" dirty="0" err="1">
                          <a:latin typeface="Verdana" panose="020B0604030504040204" pitchFamily="34" charset="0"/>
                          <a:ea typeface="Verdana" panose="020B0604030504040204" pitchFamily="34" charset="0"/>
                        </a:rPr>
                        <a:t>Sreejith</a:t>
                      </a:r>
                      <a:r>
                        <a:rPr lang="en-IN" sz="1300" dirty="0">
                          <a:latin typeface="Verdana" panose="020B0604030504040204" pitchFamily="34" charset="0"/>
                          <a:ea typeface="Verdana" panose="020B0604030504040204" pitchFamily="34" charset="0"/>
                        </a:rPr>
                        <a:t> C</a:t>
                      </a:r>
                    </a:p>
                  </a:txBody>
                  <a:tcPr/>
                </a:tc>
                <a:tc>
                  <a:txBody>
                    <a:bodyPr/>
                    <a:lstStyle/>
                    <a:p>
                      <a:r>
                        <a:rPr lang="en-US" sz="1300" dirty="0">
                          <a:latin typeface="Verdana" panose="020B0604030504040204" pitchFamily="34" charset="0"/>
                          <a:ea typeface="Verdana" panose="020B0604030504040204" pitchFamily="34" charset="0"/>
                        </a:rPr>
                        <a:t>Text Based Language Identification System for Indian Languages Following Devanagari Script</a:t>
                      </a:r>
                      <a:endParaRPr lang="en-IN" sz="1300" dirty="0">
                        <a:latin typeface="Verdana" panose="020B0604030504040204" pitchFamily="34" charset="0"/>
                        <a:ea typeface="Verdana" panose="020B0604030504040204" pitchFamily="34" charset="0"/>
                      </a:endParaRPr>
                    </a:p>
                  </a:txBody>
                  <a:tcPr/>
                </a:tc>
                <a:tc>
                  <a:txBody>
                    <a:bodyPr/>
                    <a:lstStyle/>
                    <a:p>
                      <a:pPr marL="0" indent="0" algn="just">
                        <a:buNone/>
                      </a:pPr>
                      <a:r>
                        <a:rPr lang="en-IN" sz="1300" dirty="0">
                          <a:latin typeface="Verdana" panose="020B0604030504040204" pitchFamily="34" charset="0"/>
                          <a:ea typeface="Verdana" panose="020B0604030504040204" pitchFamily="34" charset="0"/>
                        </a:rPr>
                        <a:t>International</a:t>
                      </a:r>
                      <a:r>
                        <a:rPr lang="en-IN" sz="1300" baseline="0" dirty="0">
                          <a:latin typeface="Verdana" panose="020B0604030504040204" pitchFamily="34" charset="0"/>
                          <a:ea typeface="Verdana" panose="020B0604030504040204" pitchFamily="34" charset="0"/>
                        </a:rPr>
                        <a:t> </a:t>
                      </a:r>
                      <a:r>
                        <a:rPr lang="en-IN" sz="1300" dirty="0">
                          <a:latin typeface="Verdana" panose="020B0604030504040204" pitchFamily="34" charset="0"/>
                          <a:ea typeface="Verdana" panose="020B0604030504040204" pitchFamily="34" charset="0"/>
                        </a:rPr>
                        <a:t>Journal of Engineering Research &amp; Technology, 3(4)</a:t>
                      </a:r>
                    </a:p>
                  </a:txBody>
                  <a:tcPr/>
                </a:tc>
                <a:tc>
                  <a:txBody>
                    <a:bodyPr/>
                    <a:lstStyle/>
                    <a:p>
                      <a:r>
                        <a:rPr lang="en-IN" sz="1300" dirty="0">
                          <a:latin typeface="Verdana" panose="020B0604030504040204" pitchFamily="34" charset="0"/>
                          <a:ea typeface="Verdana" panose="020B0604030504040204" pitchFamily="34" charset="0"/>
                        </a:rPr>
                        <a:t>Proposed an n-gram-based system for identifying Devanagari languages such as Hindi, Sanskrit, Marathi, Bhojpuri, and Nepali. The system extracts text features to classify languages.</a:t>
                      </a:r>
                    </a:p>
                  </a:txBody>
                  <a:tcPr/>
                </a:tc>
                <a:extLst>
                  <a:ext uri="{0D108BD9-81ED-4DB2-BD59-A6C34878D82A}">
                    <a16:rowId xmlns:a16="http://schemas.microsoft.com/office/drawing/2014/main" val="2818757890"/>
                  </a:ext>
                </a:extLst>
              </a:tr>
              <a:tr h="1765175">
                <a:tc>
                  <a:txBody>
                    <a:bodyPr/>
                    <a:lstStyle/>
                    <a:p>
                      <a:r>
                        <a:rPr lang="en-IN" sz="1300" dirty="0">
                          <a:latin typeface="Verdana" panose="020B0604030504040204" pitchFamily="34" charset="0"/>
                          <a:ea typeface="Verdana" panose="020B0604030504040204" pitchFamily="34" charset="0"/>
                        </a:rPr>
                        <a:t>[2] K.E. </a:t>
                      </a:r>
                      <a:r>
                        <a:rPr lang="en-IN" sz="1300" dirty="0" err="1">
                          <a:latin typeface="Verdana" panose="020B0604030504040204" pitchFamily="34" charset="0"/>
                          <a:ea typeface="Verdana" panose="020B0604030504040204" pitchFamily="34" charset="0"/>
                        </a:rPr>
                        <a:t>Abdelfatah</a:t>
                      </a:r>
                      <a:r>
                        <a:rPr lang="en-IN" sz="1300" dirty="0">
                          <a:latin typeface="Verdana" panose="020B0604030504040204" pitchFamily="34" charset="0"/>
                          <a:ea typeface="Verdana" panose="020B0604030504040204" pitchFamily="34" charset="0"/>
                        </a:rPr>
                        <a:t>, G. </a:t>
                      </a:r>
                      <a:r>
                        <a:rPr lang="en-IN" sz="1300" dirty="0" err="1">
                          <a:latin typeface="Verdana" panose="020B0604030504040204" pitchFamily="34" charset="0"/>
                          <a:ea typeface="Verdana" panose="020B0604030504040204" pitchFamily="34" charset="0"/>
                        </a:rPr>
                        <a:t>Terejanu</a:t>
                      </a:r>
                      <a:r>
                        <a:rPr lang="en-IN" sz="1300" dirty="0">
                          <a:latin typeface="Verdana" panose="020B0604030504040204" pitchFamily="34" charset="0"/>
                          <a:ea typeface="Verdana" panose="020B0604030504040204" pitchFamily="34" charset="0"/>
                        </a:rPr>
                        <a:t>, A.A. </a:t>
                      </a:r>
                      <a:r>
                        <a:rPr lang="en-IN" sz="1300" dirty="0" err="1">
                          <a:latin typeface="Verdana" panose="020B0604030504040204" pitchFamily="34" charset="0"/>
                          <a:ea typeface="Verdana" panose="020B0604030504040204" pitchFamily="34" charset="0"/>
                        </a:rPr>
                        <a:t>Alhelbawy</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Unsupervised detection of violent content in Arabic social media</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Computer Science and Information Technology (CS IT), pp. 1-7</a:t>
                      </a:r>
                    </a:p>
                    <a:p>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This paper discusses the rapid spread of hate speech on social media, focusing on how user anonymity and algorithmic amplification enable the distribution of violent and harmful content, leading to societal polarization and violence.</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677136976"/>
                  </a:ext>
                </a:extLst>
              </a:tr>
              <a:tr h="1765175">
                <a:tc>
                  <a:txBody>
                    <a:bodyPr/>
                    <a:lstStyle/>
                    <a:p>
                      <a:r>
                        <a:rPr lang="en-IN" sz="1300" dirty="0">
                          <a:latin typeface="Verdana" panose="020B0604030504040204" pitchFamily="34" charset="0"/>
                          <a:ea typeface="Verdana" panose="020B0604030504040204" pitchFamily="34" charset="0"/>
                        </a:rPr>
                        <a:t>[3] </a:t>
                      </a:r>
                      <a:r>
                        <a:rPr lang="en-IN" sz="1300" dirty="0" err="1">
                          <a:latin typeface="Verdana" panose="020B0604030504040204" pitchFamily="34" charset="0"/>
                          <a:ea typeface="Verdana" panose="020B0604030504040204" pitchFamily="34" charset="0"/>
                        </a:rPr>
                        <a:t>Abozinadah</a:t>
                      </a:r>
                      <a:r>
                        <a:rPr lang="en-IN" sz="1300" dirty="0">
                          <a:latin typeface="Verdana" panose="020B0604030504040204" pitchFamily="34" charset="0"/>
                          <a:ea typeface="Verdana" panose="020B0604030504040204" pitchFamily="34" charset="0"/>
                        </a:rPr>
                        <a:t>, E.A., Jones Jr, J.H.</a:t>
                      </a:r>
                    </a:p>
                  </a:txBody>
                  <a:tcPr/>
                </a:tc>
                <a:tc>
                  <a:txBody>
                    <a:bodyPr/>
                    <a:lstStyle/>
                    <a:p>
                      <a:r>
                        <a:rPr lang="en-US" sz="1300" dirty="0">
                          <a:latin typeface="Verdana" panose="020B0604030504040204" pitchFamily="34" charset="0"/>
                          <a:ea typeface="Verdana" panose="020B0604030504040204" pitchFamily="34" charset="0"/>
                        </a:rPr>
                        <a:t>A Statistical Learning Approach to Detect Abusive Twitter Accounts</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ada"/>
                          <a:ea typeface="Verdana" panose="020B0604030504040204" pitchFamily="34" charset="0"/>
                        </a:rPr>
                        <a:t>Proceedings of the International Conference on Compute and Data Analysis.</a:t>
                      </a:r>
                      <a:endParaRPr lang="en-IN" sz="1300" dirty="0">
                        <a:latin typeface="Verada"/>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This study explores the broader implications of hate speech on social dynamics, emphasizing its role in perpetuating stereotypes and affecting marginalized communities, with a focus on social tensions and cultural identity.</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1692088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3E68-FC39-BCE8-3047-55A9F3122AAB}"/>
              </a:ext>
            </a:extLst>
          </p:cNvPr>
          <p:cNvSpPr>
            <a:spLocks noGrp="1"/>
          </p:cNvSpPr>
          <p:nvPr>
            <p:ph type="title"/>
          </p:nvPr>
        </p:nvSpPr>
        <p:spPr>
          <a:xfrm>
            <a:off x="812800" y="274638"/>
            <a:ext cx="11043920" cy="487362"/>
          </a:xfrm>
        </p:spPr>
        <p:txBody>
          <a:bodyPr/>
          <a:lstStyle/>
          <a:p>
            <a:r>
              <a:rPr lang="en-US" sz="2800" dirty="0"/>
              <a:t>Results and Discussion: Subtask-B(with fine-tuning)</a:t>
            </a:r>
            <a:endParaRPr lang="en-US" dirty="0"/>
          </a:p>
        </p:txBody>
      </p:sp>
      <p:pic>
        <p:nvPicPr>
          <p:cNvPr id="4" name="Picture 3" descr="A blue squares with white text&#10;&#10;Description automatically generated">
            <a:extLst>
              <a:ext uri="{FF2B5EF4-FFF2-40B4-BE49-F238E27FC236}">
                <a16:creationId xmlns:a16="http://schemas.microsoft.com/office/drawing/2014/main" id="{B0A4AD9B-A1BA-9179-E366-9E4EBC4D46CD}"/>
              </a:ext>
            </a:extLst>
          </p:cNvPr>
          <p:cNvPicPr>
            <a:picLocks noChangeAspect="1"/>
          </p:cNvPicPr>
          <p:nvPr/>
        </p:nvPicPr>
        <p:blipFill>
          <a:blip r:embed="rId2"/>
          <a:stretch>
            <a:fillRect/>
          </a:stretch>
        </p:blipFill>
        <p:spPr>
          <a:xfrm>
            <a:off x="259080" y="1048703"/>
            <a:ext cx="5423263" cy="4492154"/>
          </a:xfrm>
          <a:prstGeom prst="rect">
            <a:avLst/>
          </a:prstGeom>
        </p:spPr>
      </p:pic>
      <p:sp>
        <p:nvSpPr>
          <p:cNvPr id="5" name="TextBox 4">
            <a:extLst>
              <a:ext uri="{FF2B5EF4-FFF2-40B4-BE49-F238E27FC236}">
                <a16:creationId xmlns:a16="http://schemas.microsoft.com/office/drawing/2014/main" id="{12766A50-0ED0-CF09-DADF-147CC3EE66E5}"/>
              </a:ext>
            </a:extLst>
          </p:cNvPr>
          <p:cNvSpPr txBox="1"/>
          <p:nvPr/>
        </p:nvSpPr>
        <p:spPr>
          <a:xfrm>
            <a:off x="426720" y="5679440"/>
            <a:ext cx="5069840" cy="369332"/>
          </a:xfrm>
          <a:prstGeom prst="rect">
            <a:avLst/>
          </a:prstGeom>
          <a:noFill/>
        </p:spPr>
        <p:txBody>
          <a:bodyPr wrap="square" rtlCol="0">
            <a:spAutoFit/>
          </a:bodyPr>
          <a:lstStyle/>
          <a:p>
            <a:r>
              <a:rPr lang="en-US" dirty="0"/>
              <a:t>Confusion matrix of Hate-Speech-CNERG</a:t>
            </a:r>
          </a:p>
        </p:txBody>
      </p:sp>
      <p:pic>
        <p:nvPicPr>
          <p:cNvPr id="6" name="Picture 5" descr="A graph of a graph&#10;&#10;Description automatically generated">
            <a:extLst>
              <a:ext uri="{FF2B5EF4-FFF2-40B4-BE49-F238E27FC236}">
                <a16:creationId xmlns:a16="http://schemas.microsoft.com/office/drawing/2014/main" id="{189EF1D9-51BE-9677-5C7F-8BA9BCE93AAF}"/>
              </a:ext>
            </a:extLst>
          </p:cNvPr>
          <p:cNvPicPr>
            <a:picLocks noChangeAspect="1"/>
          </p:cNvPicPr>
          <p:nvPr/>
        </p:nvPicPr>
        <p:blipFill>
          <a:blip r:embed="rId3"/>
          <a:stretch>
            <a:fillRect/>
          </a:stretch>
        </p:blipFill>
        <p:spPr>
          <a:xfrm>
            <a:off x="5821680" y="991235"/>
            <a:ext cx="5943600" cy="4688205"/>
          </a:xfrm>
          <a:prstGeom prst="rect">
            <a:avLst/>
          </a:prstGeom>
        </p:spPr>
      </p:pic>
      <p:sp>
        <p:nvSpPr>
          <p:cNvPr id="7" name="TextBox 6">
            <a:extLst>
              <a:ext uri="{FF2B5EF4-FFF2-40B4-BE49-F238E27FC236}">
                <a16:creationId xmlns:a16="http://schemas.microsoft.com/office/drawing/2014/main" id="{E1A586F6-C243-0CED-CEEB-59371A840C3B}"/>
              </a:ext>
            </a:extLst>
          </p:cNvPr>
          <p:cNvSpPr txBox="1"/>
          <p:nvPr/>
        </p:nvSpPr>
        <p:spPr>
          <a:xfrm>
            <a:off x="6096000" y="5679440"/>
            <a:ext cx="5821680" cy="369332"/>
          </a:xfrm>
          <a:prstGeom prst="rect">
            <a:avLst/>
          </a:prstGeom>
          <a:noFill/>
        </p:spPr>
        <p:txBody>
          <a:bodyPr wrap="square" rtlCol="0">
            <a:spAutoFit/>
          </a:bodyPr>
          <a:lstStyle/>
          <a:p>
            <a:pPr algn="ctr"/>
            <a:r>
              <a:rPr lang="en-US" dirty="0"/>
              <a:t>Precision-Recall Curve of Hate-Speech-CNERG</a:t>
            </a:r>
          </a:p>
        </p:txBody>
      </p:sp>
    </p:spTree>
    <p:extLst>
      <p:ext uri="{BB962C8B-B14F-4D97-AF65-F5344CB8AC3E}">
        <p14:creationId xmlns:p14="http://schemas.microsoft.com/office/powerpoint/2010/main" val="3500227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52A5-49E2-BE85-E5D4-7DA46532088A}"/>
              </a:ext>
            </a:extLst>
          </p:cNvPr>
          <p:cNvSpPr>
            <a:spLocks noGrp="1"/>
          </p:cNvSpPr>
          <p:nvPr>
            <p:ph type="title"/>
          </p:nvPr>
        </p:nvSpPr>
        <p:spPr/>
        <p:txBody>
          <a:bodyPr/>
          <a:lstStyle/>
          <a:p>
            <a:r>
              <a:rPr lang="en-US" sz="2800" dirty="0"/>
              <a:t>Results and Discussion: Subtask-C</a:t>
            </a:r>
            <a:endParaRPr lang="en-US" dirty="0"/>
          </a:p>
        </p:txBody>
      </p:sp>
      <p:sp>
        <p:nvSpPr>
          <p:cNvPr id="5" name="TextBox 4">
            <a:extLst>
              <a:ext uri="{FF2B5EF4-FFF2-40B4-BE49-F238E27FC236}">
                <a16:creationId xmlns:a16="http://schemas.microsoft.com/office/drawing/2014/main" id="{CC6C477D-5964-9B71-576D-C526D558CCB4}"/>
              </a:ext>
            </a:extLst>
          </p:cNvPr>
          <p:cNvSpPr txBox="1"/>
          <p:nvPr/>
        </p:nvSpPr>
        <p:spPr>
          <a:xfrm>
            <a:off x="0" y="965201"/>
            <a:ext cx="11714480" cy="1294393"/>
          </a:xfrm>
          <a:prstGeom prst="rect">
            <a:avLst/>
          </a:prstGeom>
          <a:noFill/>
        </p:spPr>
        <p:txBody>
          <a:bodyPr wrap="square">
            <a:spAutoFit/>
          </a:bodyPr>
          <a:lstStyle/>
          <a:p>
            <a:pPr marL="685800" marR="0">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study evaluated three target identification models: Google-BERT, DistilBERT, and mBERT. BERT-based-multilingual-cased outperformed with 67% accuracy and better precision-recall AUC scores, making it the best model.</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2FC477A-C3C8-F379-7635-127175EB979F}"/>
              </a:ext>
            </a:extLst>
          </p:cNvPr>
          <p:cNvSpPr txBox="1"/>
          <p:nvPr/>
        </p:nvSpPr>
        <p:spPr>
          <a:xfrm>
            <a:off x="-396240" y="2275756"/>
            <a:ext cx="609600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Performance metrics for Subtask 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BFFCD658-5842-4D75-8942-9311C8D38A7C}"/>
              </a:ext>
            </a:extLst>
          </p:cNvPr>
          <p:cNvGraphicFramePr>
            <a:graphicFrameLocks noGrp="1"/>
          </p:cNvGraphicFramePr>
          <p:nvPr>
            <p:extLst>
              <p:ext uri="{D42A27DB-BD31-4B8C-83A1-F6EECF244321}">
                <p14:modId xmlns:p14="http://schemas.microsoft.com/office/powerpoint/2010/main" val="1888472651"/>
              </p:ext>
            </p:extLst>
          </p:nvPr>
        </p:nvGraphicFramePr>
        <p:xfrm>
          <a:off x="338138" y="2754589"/>
          <a:ext cx="5757862" cy="1843818"/>
        </p:xfrm>
        <a:graphic>
          <a:graphicData uri="http://schemas.openxmlformats.org/drawingml/2006/table">
            <a:tbl>
              <a:tblPr firstRow="1" firstCol="1" bandRow="1">
                <a:tableStyleId>{5940675A-B579-460E-94D1-54222C63F5DA}</a:tableStyleId>
              </a:tblPr>
              <a:tblGrid>
                <a:gridCol w="2944065">
                  <a:extLst>
                    <a:ext uri="{9D8B030D-6E8A-4147-A177-3AD203B41FA5}">
                      <a16:colId xmlns:a16="http://schemas.microsoft.com/office/drawing/2014/main" val="1687457234"/>
                    </a:ext>
                  </a:extLst>
                </a:gridCol>
                <a:gridCol w="2009855">
                  <a:extLst>
                    <a:ext uri="{9D8B030D-6E8A-4147-A177-3AD203B41FA5}">
                      <a16:colId xmlns:a16="http://schemas.microsoft.com/office/drawing/2014/main" val="447007853"/>
                    </a:ext>
                  </a:extLst>
                </a:gridCol>
                <a:gridCol w="803942">
                  <a:extLst>
                    <a:ext uri="{9D8B030D-6E8A-4147-A177-3AD203B41FA5}">
                      <a16:colId xmlns:a16="http://schemas.microsoft.com/office/drawing/2014/main" val="2896717038"/>
                    </a:ext>
                  </a:extLst>
                </a:gridCol>
              </a:tblGrid>
              <a:tr h="429494">
                <a:tc>
                  <a:txBody>
                    <a:bodyPr/>
                    <a:lstStyle/>
                    <a:p>
                      <a:pPr marL="0" marR="0" algn="ctr">
                        <a:lnSpc>
                          <a:spcPct val="107000"/>
                        </a:lnSpc>
                        <a:spcAft>
                          <a:spcPts val="800"/>
                        </a:spcAft>
                      </a:pPr>
                      <a:r>
                        <a:rPr lang="en-US" sz="1100" b="1" kern="100" dirty="0">
                          <a:effectLst/>
                        </a:rPr>
                        <a:t>Models</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b="1" kern="100" dirty="0">
                          <a:effectLst/>
                        </a:rPr>
                        <a:t>description</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b="1" kern="100" dirty="0">
                          <a:effectLst/>
                        </a:rPr>
                        <a:t>F1-Score</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7920836"/>
                  </a:ext>
                </a:extLst>
              </a:tr>
              <a:tr h="429884">
                <a:tc>
                  <a:txBody>
                    <a:bodyPr/>
                    <a:lstStyle/>
                    <a:p>
                      <a:pPr marL="0" marR="0" algn="ctr">
                        <a:lnSpc>
                          <a:spcPct val="107000"/>
                        </a:lnSpc>
                        <a:spcAft>
                          <a:spcPts val="800"/>
                        </a:spcAft>
                      </a:pPr>
                      <a:r>
                        <a:rPr lang="en-US" sz="1100" kern="100">
                          <a:effectLst/>
                        </a:rPr>
                        <a:t>Google-bert/bert-base-multilingual-cased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Fine-tuned on train+eval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0.4416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375347"/>
                  </a:ext>
                </a:extLst>
              </a:tr>
              <a:tr h="554556">
                <a:tc>
                  <a:txBody>
                    <a:bodyPr/>
                    <a:lstStyle/>
                    <a:p>
                      <a:pPr marL="0" marR="0" algn="ctr">
                        <a:lnSpc>
                          <a:spcPct val="107000"/>
                        </a:lnSpc>
                        <a:spcAft>
                          <a:spcPts val="800"/>
                        </a:spcAft>
                      </a:pPr>
                      <a:r>
                        <a:rPr lang="en-US" sz="1100" kern="100">
                          <a:effectLst/>
                        </a:rPr>
                        <a:t>Distillbert-base-multilingual-cased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Fine-tuned on train+eval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0.4328</a:t>
                      </a:r>
                    </a:p>
                    <a:p>
                      <a:pPr marL="0" marR="0" algn="ctr">
                        <a:lnSpc>
                          <a:spcPct val="107000"/>
                        </a:lnSpc>
                        <a:spcAft>
                          <a:spcPts val="800"/>
                        </a:spcAft>
                      </a:pPr>
                      <a:r>
                        <a:rPr lang="en-US" sz="11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9579953"/>
                  </a:ext>
                </a:extLst>
              </a:tr>
              <a:tr h="429884">
                <a:tc>
                  <a:txBody>
                    <a:bodyPr/>
                    <a:lstStyle/>
                    <a:p>
                      <a:pPr marL="0" marR="0" algn="ctr">
                        <a:lnSpc>
                          <a:spcPct val="107000"/>
                        </a:lnSpc>
                        <a:spcAft>
                          <a:spcPts val="800"/>
                        </a:spcAft>
                      </a:pPr>
                      <a:r>
                        <a:rPr lang="en-US" sz="1100" kern="100">
                          <a:effectLst/>
                        </a:rPr>
                        <a:t>Bert-base-multilingual-cased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Fine-tuned on train+eval set</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dirty="0">
                          <a:effectLst/>
                        </a:rPr>
                        <a:t>0.6652</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6207043"/>
                  </a:ext>
                </a:extLst>
              </a:tr>
            </a:tbl>
          </a:graphicData>
        </a:graphic>
      </p:graphicFrame>
      <p:sp>
        <p:nvSpPr>
          <p:cNvPr id="10" name="TextBox 9">
            <a:extLst>
              <a:ext uri="{FF2B5EF4-FFF2-40B4-BE49-F238E27FC236}">
                <a16:creationId xmlns:a16="http://schemas.microsoft.com/office/drawing/2014/main" id="{4557B537-8A97-B630-1ED9-B7AC2B26AFD2}"/>
              </a:ext>
            </a:extLst>
          </p:cNvPr>
          <p:cNvSpPr txBox="1"/>
          <p:nvPr/>
        </p:nvSpPr>
        <p:spPr>
          <a:xfrm>
            <a:off x="6268720" y="2139628"/>
            <a:ext cx="5923280" cy="646331"/>
          </a:xfrm>
          <a:prstGeom prst="rect">
            <a:avLst/>
          </a:prstGeom>
          <a:noFill/>
        </p:spPr>
        <p:txBody>
          <a:bodyPr wrap="square">
            <a:spAutoFit/>
          </a:bodyPr>
          <a:lstStyle/>
          <a:p>
            <a:pPr algn="ctr"/>
            <a:r>
              <a:rPr lang="en-US" sz="1800" dirty="0">
                <a:effectLst/>
                <a:latin typeface="Times New Roman" panose="02020603050405020304" pitchFamily="18" charset="0"/>
                <a:ea typeface="Calibri" panose="020F0502020204030204" pitchFamily="34" charset="0"/>
              </a:rPr>
              <a:t>Testing data classification report for Bert-base-multilingual-cased</a:t>
            </a:r>
            <a:endParaRPr lang="en-US" dirty="0"/>
          </a:p>
        </p:txBody>
      </p:sp>
      <p:graphicFrame>
        <p:nvGraphicFramePr>
          <p:cNvPr id="11" name="Table 10">
            <a:extLst>
              <a:ext uri="{FF2B5EF4-FFF2-40B4-BE49-F238E27FC236}">
                <a16:creationId xmlns:a16="http://schemas.microsoft.com/office/drawing/2014/main" id="{EC9C98A5-9F38-030B-20AF-2503A2818044}"/>
              </a:ext>
            </a:extLst>
          </p:cNvPr>
          <p:cNvGraphicFramePr>
            <a:graphicFrameLocks noGrp="1"/>
          </p:cNvGraphicFramePr>
          <p:nvPr>
            <p:extLst>
              <p:ext uri="{D42A27DB-BD31-4B8C-83A1-F6EECF244321}">
                <p14:modId xmlns:p14="http://schemas.microsoft.com/office/powerpoint/2010/main" val="2555645312"/>
              </p:ext>
            </p:extLst>
          </p:nvPr>
        </p:nvGraphicFramePr>
        <p:xfrm>
          <a:off x="6736081" y="2754589"/>
          <a:ext cx="4978399" cy="1933751"/>
        </p:xfrm>
        <a:graphic>
          <a:graphicData uri="http://schemas.openxmlformats.org/drawingml/2006/table">
            <a:tbl>
              <a:tblPr firstRow="1" firstCol="1" bandRow="1">
                <a:tableStyleId>{5940675A-B579-460E-94D1-54222C63F5DA}</a:tableStyleId>
              </a:tblPr>
              <a:tblGrid>
                <a:gridCol w="1217747">
                  <a:extLst>
                    <a:ext uri="{9D8B030D-6E8A-4147-A177-3AD203B41FA5}">
                      <a16:colId xmlns:a16="http://schemas.microsoft.com/office/drawing/2014/main" val="1980201167"/>
                    </a:ext>
                  </a:extLst>
                </a:gridCol>
                <a:gridCol w="854663">
                  <a:extLst>
                    <a:ext uri="{9D8B030D-6E8A-4147-A177-3AD203B41FA5}">
                      <a16:colId xmlns:a16="http://schemas.microsoft.com/office/drawing/2014/main" val="1441957479"/>
                    </a:ext>
                  </a:extLst>
                </a:gridCol>
                <a:gridCol w="948894">
                  <a:extLst>
                    <a:ext uri="{9D8B030D-6E8A-4147-A177-3AD203B41FA5}">
                      <a16:colId xmlns:a16="http://schemas.microsoft.com/office/drawing/2014/main" val="744409113"/>
                    </a:ext>
                  </a:extLst>
                </a:gridCol>
                <a:gridCol w="1067506">
                  <a:extLst>
                    <a:ext uri="{9D8B030D-6E8A-4147-A177-3AD203B41FA5}">
                      <a16:colId xmlns:a16="http://schemas.microsoft.com/office/drawing/2014/main" val="4188535310"/>
                    </a:ext>
                  </a:extLst>
                </a:gridCol>
                <a:gridCol w="889589">
                  <a:extLst>
                    <a:ext uri="{9D8B030D-6E8A-4147-A177-3AD203B41FA5}">
                      <a16:colId xmlns:a16="http://schemas.microsoft.com/office/drawing/2014/main" val="2281028246"/>
                    </a:ext>
                  </a:extLst>
                </a:gridCol>
              </a:tblGrid>
              <a:tr h="293411">
                <a:tc>
                  <a:txBody>
                    <a:bodyPr/>
                    <a:lstStyle/>
                    <a:p>
                      <a:pPr marL="0" marR="0">
                        <a:lnSpc>
                          <a:spcPct val="107000"/>
                        </a:lnSpc>
                        <a:spcAft>
                          <a:spcPts val="800"/>
                        </a:spcAft>
                      </a:pPr>
                      <a:r>
                        <a:rPr lang="en-US" sz="1100" b="1" kern="100" dirty="0">
                          <a:effectLst/>
                        </a:rPr>
                        <a:t>Labels</a:t>
                      </a:r>
                      <a:endParaRPr lang="en-US" sz="1100" b="1"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b="1" kern="100" dirty="0">
                          <a:effectLst/>
                        </a:rPr>
                        <a:t>Precision</a:t>
                      </a:r>
                      <a:endParaRPr lang="en-US" sz="1100" b="1"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b="1" kern="100" dirty="0">
                          <a:effectLst/>
                        </a:rPr>
                        <a:t>Recall</a:t>
                      </a:r>
                      <a:endParaRPr lang="en-US" sz="1100" b="1"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b="1" kern="100" dirty="0">
                          <a:effectLst/>
                        </a:rPr>
                        <a:t>F1-score</a:t>
                      </a:r>
                      <a:endParaRPr lang="en-US" sz="1100" b="1"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b="1" kern="100" dirty="0">
                          <a:effectLst/>
                        </a:rPr>
                        <a:t>Support</a:t>
                      </a:r>
                      <a:endParaRPr lang="en-US" sz="1100" b="1" kern="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3687367"/>
                  </a:ext>
                </a:extLst>
              </a:tr>
              <a:tr h="203475">
                <a:tc>
                  <a:txBody>
                    <a:bodyPr/>
                    <a:lstStyle/>
                    <a:p>
                      <a:pPr marL="0" marR="0">
                        <a:lnSpc>
                          <a:spcPct val="107000"/>
                        </a:lnSpc>
                        <a:spcAft>
                          <a:spcPts val="800"/>
                        </a:spcAft>
                      </a:pPr>
                      <a:r>
                        <a:rPr lang="en-US" sz="1100" kern="100">
                          <a:effectLst/>
                        </a:rPr>
                        <a:t>0(Individual)</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0.70</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0.74</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0.72</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226</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146619"/>
                  </a:ext>
                </a:extLst>
              </a:tr>
              <a:tr h="203475">
                <a:tc>
                  <a:txBody>
                    <a:bodyPr/>
                    <a:lstStyle/>
                    <a:p>
                      <a:pPr marL="0" marR="0">
                        <a:lnSpc>
                          <a:spcPct val="107000"/>
                        </a:lnSpc>
                        <a:spcAft>
                          <a:spcPts val="800"/>
                        </a:spcAft>
                      </a:pPr>
                      <a:r>
                        <a:rPr lang="en-US" sz="1100" kern="100">
                          <a:effectLst/>
                        </a:rPr>
                        <a:t>1(Organization)</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0.69</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0.71</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0.70</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182</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9605438"/>
                  </a:ext>
                </a:extLst>
              </a:tr>
              <a:tr h="203475">
                <a:tc>
                  <a:txBody>
                    <a:bodyPr/>
                    <a:lstStyle/>
                    <a:p>
                      <a:pPr marL="0" marR="0">
                        <a:lnSpc>
                          <a:spcPct val="107000"/>
                        </a:lnSpc>
                        <a:spcAft>
                          <a:spcPts val="800"/>
                        </a:spcAft>
                      </a:pPr>
                      <a:r>
                        <a:rPr lang="en-US" sz="1100" kern="100">
                          <a:effectLst/>
                        </a:rPr>
                        <a:t>2(community)</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0.30</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0.26</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0.30</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61</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7369472"/>
                  </a:ext>
                </a:extLst>
              </a:tr>
              <a:tr h="203475">
                <a:tc gridSpan="5">
                  <a:txBody>
                    <a:bodyPr/>
                    <a:lstStyle/>
                    <a:p>
                      <a:pPr marL="0" marR="0">
                        <a:lnSpc>
                          <a:spcPct val="107000"/>
                        </a:lnSpc>
                        <a:spcAft>
                          <a:spcPts val="800"/>
                        </a:spcAft>
                      </a:pPr>
                      <a:r>
                        <a:rPr lang="en-US" sz="1100" kern="100">
                          <a:effectLst/>
                        </a:rPr>
                        <a:t> </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19039140"/>
                  </a:ext>
                </a:extLst>
              </a:tr>
              <a:tr h="203475">
                <a:tc>
                  <a:txBody>
                    <a:bodyPr/>
                    <a:lstStyle/>
                    <a:p>
                      <a:pPr marL="0" marR="0">
                        <a:lnSpc>
                          <a:spcPct val="107000"/>
                        </a:lnSpc>
                        <a:spcAft>
                          <a:spcPts val="800"/>
                        </a:spcAft>
                      </a:pPr>
                      <a:r>
                        <a:rPr lang="en-US" sz="1100" kern="100">
                          <a:effectLst/>
                        </a:rPr>
                        <a:t>Accuracy</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07000"/>
                        </a:lnSpc>
                        <a:spcAft>
                          <a:spcPts val="800"/>
                        </a:spcAft>
                      </a:pPr>
                      <a:r>
                        <a:rPr lang="en-US" sz="1100" kern="100" dirty="0">
                          <a:effectLst/>
                        </a:rPr>
                        <a:t> </a:t>
                      </a:r>
                      <a:endParaRPr lang="en-US" sz="1100" kern="100" dirty="0">
                        <a:effectLst/>
                        <a:latin typeface="+mn-lt"/>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07000"/>
                        </a:lnSpc>
                        <a:spcAft>
                          <a:spcPts val="800"/>
                        </a:spcAft>
                      </a:pPr>
                      <a:r>
                        <a:rPr lang="en-US" sz="1100" kern="100">
                          <a:effectLst/>
                        </a:rPr>
                        <a:t>0.67</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469</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0080370"/>
                  </a:ext>
                </a:extLst>
              </a:tr>
              <a:tr h="203475">
                <a:tc>
                  <a:txBody>
                    <a:bodyPr/>
                    <a:lstStyle/>
                    <a:p>
                      <a:pPr marL="0" marR="0">
                        <a:lnSpc>
                          <a:spcPct val="107000"/>
                        </a:lnSpc>
                        <a:spcAft>
                          <a:spcPts val="800"/>
                        </a:spcAft>
                      </a:pPr>
                      <a:r>
                        <a:rPr lang="en-US" sz="1100" kern="100">
                          <a:effectLst/>
                        </a:rPr>
                        <a:t>Macro average</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0.58</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0.57</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0.57</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469</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9410447"/>
                  </a:ext>
                </a:extLst>
              </a:tr>
              <a:tr h="419490">
                <a:tc>
                  <a:txBody>
                    <a:bodyPr/>
                    <a:lstStyle/>
                    <a:p>
                      <a:pPr marL="0" marR="0">
                        <a:lnSpc>
                          <a:spcPct val="107000"/>
                        </a:lnSpc>
                        <a:spcAft>
                          <a:spcPts val="800"/>
                        </a:spcAft>
                      </a:pPr>
                      <a:r>
                        <a:rPr lang="en-US" sz="1100" kern="100">
                          <a:effectLst/>
                        </a:rPr>
                        <a:t>Weighted Average</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0.65</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0.67</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0.66</a:t>
                      </a:r>
                      <a:endParaRPr lang="en-US" sz="1100" kern="1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469</a:t>
                      </a:r>
                      <a:endParaRPr lang="en-US" sz="1100" kern="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2788943"/>
                  </a:ext>
                </a:extLst>
              </a:tr>
            </a:tbl>
          </a:graphicData>
        </a:graphic>
      </p:graphicFrame>
      <p:sp>
        <p:nvSpPr>
          <p:cNvPr id="13" name="TextBox 12">
            <a:extLst>
              <a:ext uri="{FF2B5EF4-FFF2-40B4-BE49-F238E27FC236}">
                <a16:creationId xmlns:a16="http://schemas.microsoft.com/office/drawing/2014/main" id="{573560E0-6797-CE32-B8FB-88851E2107E9}"/>
              </a:ext>
            </a:extLst>
          </p:cNvPr>
          <p:cNvSpPr txBox="1"/>
          <p:nvPr/>
        </p:nvSpPr>
        <p:spPr>
          <a:xfrm>
            <a:off x="6736081" y="4809258"/>
            <a:ext cx="5250180" cy="374077"/>
          </a:xfrm>
          <a:prstGeom prst="rect">
            <a:avLst/>
          </a:prstGeom>
          <a:noFill/>
        </p:spPr>
        <p:txBody>
          <a:bodyPr wrap="square">
            <a:spAutoFit/>
          </a:bodyPr>
          <a:lstStyle/>
          <a:p>
            <a:pPr marL="0" marR="0"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PR-AUC Curve for each label</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1D5B8A28-00A6-D3C3-52B5-FEB29B3E449E}"/>
              </a:ext>
            </a:extLst>
          </p:cNvPr>
          <p:cNvGraphicFramePr>
            <a:graphicFrameLocks noGrp="1"/>
          </p:cNvGraphicFramePr>
          <p:nvPr>
            <p:extLst>
              <p:ext uri="{D42A27DB-BD31-4B8C-83A1-F6EECF244321}">
                <p14:modId xmlns:p14="http://schemas.microsoft.com/office/powerpoint/2010/main" val="129298787"/>
              </p:ext>
            </p:extLst>
          </p:nvPr>
        </p:nvGraphicFramePr>
        <p:xfrm>
          <a:off x="7350602" y="5183335"/>
          <a:ext cx="4021138" cy="1320028"/>
        </p:xfrm>
        <a:graphic>
          <a:graphicData uri="http://schemas.openxmlformats.org/drawingml/2006/table">
            <a:tbl>
              <a:tblPr firstRow="1" firstCol="1" bandRow="1">
                <a:tableStyleId>{5940675A-B579-460E-94D1-54222C63F5DA}</a:tableStyleId>
              </a:tblPr>
              <a:tblGrid>
                <a:gridCol w="2010246">
                  <a:extLst>
                    <a:ext uri="{9D8B030D-6E8A-4147-A177-3AD203B41FA5}">
                      <a16:colId xmlns:a16="http://schemas.microsoft.com/office/drawing/2014/main" val="1781557522"/>
                    </a:ext>
                  </a:extLst>
                </a:gridCol>
                <a:gridCol w="2010892">
                  <a:extLst>
                    <a:ext uri="{9D8B030D-6E8A-4147-A177-3AD203B41FA5}">
                      <a16:colId xmlns:a16="http://schemas.microsoft.com/office/drawing/2014/main" val="2914567278"/>
                    </a:ext>
                  </a:extLst>
                </a:gridCol>
              </a:tblGrid>
              <a:tr h="329548">
                <a:tc>
                  <a:txBody>
                    <a:bodyPr/>
                    <a:lstStyle/>
                    <a:p>
                      <a:pPr marL="0" marR="0" algn="ctr">
                        <a:lnSpc>
                          <a:spcPct val="107000"/>
                        </a:lnSpc>
                        <a:spcAft>
                          <a:spcPts val="800"/>
                        </a:spcAft>
                      </a:pPr>
                      <a:r>
                        <a:rPr lang="en-US" sz="1100" b="1" kern="100" dirty="0">
                          <a:effectLst/>
                        </a:rPr>
                        <a:t>Classes</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b="1" kern="100" dirty="0">
                          <a:effectLst/>
                        </a:rPr>
                        <a:t>PR AUC</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161252"/>
                  </a:ext>
                </a:extLst>
              </a:tr>
              <a:tr h="330160">
                <a:tc>
                  <a:txBody>
                    <a:bodyPr/>
                    <a:lstStyle/>
                    <a:p>
                      <a:pPr marL="0" marR="0" algn="ctr">
                        <a:lnSpc>
                          <a:spcPct val="107000"/>
                        </a:lnSpc>
                        <a:spcAft>
                          <a:spcPts val="800"/>
                        </a:spcAft>
                      </a:pPr>
                      <a:r>
                        <a:rPr lang="en-US" sz="1100" kern="100">
                          <a:effectLst/>
                        </a:rPr>
                        <a:t>0(individual)</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0.74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3131264"/>
                  </a:ext>
                </a:extLst>
              </a:tr>
              <a:tr h="330160">
                <a:tc>
                  <a:txBody>
                    <a:bodyPr/>
                    <a:lstStyle/>
                    <a:p>
                      <a:pPr marL="0" marR="0" algn="ctr">
                        <a:lnSpc>
                          <a:spcPct val="107000"/>
                        </a:lnSpc>
                        <a:spcAft>
                          <a:spcPts val="800"/>
                        </a:spcAft>
                      </a:pPr>
                      <a:r>
                        <a:rPr lang="en-US" sz="1100" kern="100">
                          <a:effectLst/>
                        </a:rPr>
                        <a:t>1(organization)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0.71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3369931"/>
                  </a:ext>
                </a:extLst>
              </a:tr>
              <a:tr h="330160">
                <a:tc>
                  <a:txBody>
                    <a:bodyPr/>
                    <a:lstStyle/>
                    <a:p>
                      <a:pPr marL="0" marR="0" algn="ctr">
                        <a:lnSpc>
                          <a:spcPct val="107000"/>
                        </a:lnSpc>
                        <a:spcAft>
                          <a:spcPts val="800"/>
                        </a:spcAft>
                      </a:pPr>
                      <a:r>
                        <a:rPr lang="en-US" sz="1100" kern="100">
                          <a:effectLst/>
                        </a:rPr>
                        <a:t>2(community)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dirty="0">
                          <a:effectLst/>
                        </a:rPr>
                        <a:t>0.57</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1959341"/>
                  </a:ext>
                </a:extLst>
              </a:tr>
            </a:tbl>
          </a:graphicData>
        </a:graphic>
      </p:graphicFrame>
    </p:spTree>
    <p:extLst>
      <p:ext uri="{BB962C8B-B14F-4D97-AF65-F5344CB8AC3E}">
        <p14:creationId xmlns:p14="http://schemas.microsoft.com/office/powerpoint/2010/main" val="2910200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A03B-409E-2984-7F7B-1B8D3017641C}"/>
              </a:ext>
            </a:extLst>
          </p:cNvPr>
          <p:cNvSpPr>
            <a:spLocks noGrp="1"/>
          </p:cNvSpPr>
          <p:nvPr>
            <p:ph type="title"/>
          </p:nvPr>
        </p:nvSpPr>
        <p:spPr/>
        <p:txBody>
          <a:bodyPr/>
          <a:lstStyle/>
          <a:p>
            <a:r>
              <a:rPr lang="en-US" sz="2800" dirty="0"/>
              <a:t>Results and Discussion: Subtask-C</a:t>
            </a:r>
            <a:endParaRPr lang="en-US" dirty="0"/>
          </a:p>
        </p:txBody>
      </p:sp>
      <p:pic>
        <p:nvPicPr>
          <p:cNvPr id="4" name="Picture 3" descr="A graph of different colored lines&#10;&#10;Description automatically generated">
            <a:extLst>
              <a:ext uri="{FF2B5EF4-FFF2-40B4-BE49-F238E27FC236}">
                <a16:creationId xmlns:a16="http://schemas.microsoft.com/office/drawing/2014/main" id="{83303D7B-C16E-84A0-9F73-EED92C8668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01481" y="993457"/>
            <a:ext cx="6119679" cy="4960303"/>
          </a:xfrm>
          <a:prstGeom prst="rect">
            <a:avLst/>
          </a:prstGeom>
          <a:noFill/>
          <a:ln>
            <a:noFill/>
          </a:ln>
        </p:spPr>
      </p:pic>
      <p:sp>
        <p:nvSpPr>
          <p:cNvPr id="5" name="TextBox 4">
            <a:extLst>
              <a:ext uri="{FF2B5EF4-FFF2-40B4-BE49-F238E27FC236}">
                <a16:creationId xmlns:a16="http://schemas.microsoft.com/office/drawing/2014/main" id="{93E45027-F488-1690-FC31-B97AD34CB7E1}"/>
              </a:ext>
            </a:extLst>
          </p:cNvPr>
          <p:cNvSpPr txBox="1"/>
          <p:nvPr/>
        </p:nvSpPr>
        <p:spPr>
          <a:xfrm>
            <a:off x="6096000" y="5891014"/>
            <a:ext cx="6156960" cy="369332"/>
          </a:xfrm>
          <a:prstGeom prst="rect">
            <a:avLst/>
          </a:prstGeom>
          <a:noFill/>
        </p:spPr>
        <p:txBody>
          <a:bodyPr wrap="square" rtlCol="0">
            <a:spAutoFit/>
          </a:bodyPr>
          <a:lstStyle/>
          <a:p>
            <a:pPr algn="ctr"/>
            <a:r>
              <a:rPr lang="en-US" dirty="0"/>
              <a:t>PR-AUC curve of mBERT</a:t>
            </a:r>
          </a:p>
        </p:txBody>
      </p:sp>
      <p:pic>
        <p:nvPicPr>
          <p:cNvPr id="6" name="Picture 5" descr="A diagram of a diagram&#10;&#10;Description automatically generated with medium confidence">
            <a:extLst>
              <a:ext uri="{FF2B5EF4-FFF2-40B4-BE49-F238E27FC236}">
                <a16:creationId xmlns:a16="http://schemas.microsoft.com/office/drawing/2014/main" id="{055762E8-F10C-4F4A-540B-DC53DEDDF2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131" y="993457"/>
            <a:ext cx="5499350" cy="4635183"/>
          </a:xfrm>
          <a:prstGeom prst="rect">
            <a:avLst/>
          </a:prstGeom>
          <a:noFill/>
          <a:ln>
            <a:noFill/>
          </a:ln>
        </p:spPr>
      </p:pic>
      <p:sp>
        <p:nvSpPr>
          <p:cNvPr id="7" name="TextBox 6">
            <a:extLst>
              <a:ext uri="{FF2B5EF4-FFF2-40B4-BE49-F238E27FC236}">
                <a16:creationId xmlns:a16="http://schemas.microsoft.com/office/drawing/2014/main" id="{4FBF5619-2C08-E872-71F0-491AB020E978}"/>
              </a:ext>
            </a:extLst>
          </p:cNvPr>
          <p:cNvSpPr txBox="1"/>
          <p:nvPr/>
        </p:nvSpPr>
        <p:spPr>
          <a:xfrm>
            <a:off x="680720" y="5506720"/>
            <a:ext cx="3870960" cy="369332"/>
          </a:xfrm>
          <a:prstGeom prst="rect">
            <a:avLst/>
          </a:prstGeom>
          <a:noFill/>
        </p:spPr>
        <p:txBody>
          <a:bodyPr wrap="square" rtlCol="0">
            <a:spAutoFit/>
          </a:bodyPr>
          <a:lstStyle/>
          <a:p>
            <a:pPr algn="ctr"/>
            <a:r>
              <a:rPr lang="en-US" dirty="0"/>
              <a:t>Confusion matrix of mBERT</a:t>
            </a:r>
          </a:p>
        </p:txBody>
      </p:sp>
    </p:spTree>
    <p:extLst>
      <p:ext uri="{BB962C8B-B14F-4D97-AF65-F5344CB8AC3E}">
        <p14:creationId xmlns:p14="http://schemas.microsoft.com/office/powerpoint/2010/main" val="863786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nSpc>
                <a:spcPct val="150000"/>
              </a:lnSpc>
              <a:buNone/>
            </a:pPr>
            <a:r>
              <a:rPr lang="en-US" sz="1800" dirty="0">
                <a:cs typeface="Times New Roman" panose="02020603050405020304" pitchFamily="18" charset="0"/>
              </a:rPr>
              <a:t>The trouble of recognizing writings has expanded due to the broad utilize of social media, particularly in phonetically differing countries like India. Since of etymological and social assortment, managing with despise discourse in dialects that utilize the Devanagari script—such as Hindi, Marathi, and others—presents extraordinary troubles. Progressed common dialect preparing strategies such as FastText can move forward the location of despise discourse and the individuals who spread it. Our approach decided objectives with the assistance of our technique, targets—individuals or groups—that abhor discourse is pointed towards were successfully distinguished. </a:t>
            </a:r>
            <a:endParaRPr lang="en-GB" sz="1800" dirty="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7500" lnSpcReduction="20000"/>
          </a:bodyPr>
          <a:lstStyle/>
          <a:p>
            <a:pPr marL="0" indent="0" algn="just">
              <a:buNone/>
            </a:pPr>
            <a:r>
              <a:rPr lang="en-GB" sz="1500" dirty="0">
                <a:latin typeface="Times New Roman" panose="02020603050405020304" pitchFamily="18" charset="0"/>
                <a:cs typeface="Times New Roman" panose="02020603050405020304" pitchFamily="18" charset="0"/>
              </a:rPr>
              <a:t>[1] </a:t>
            </a:r>
            <a:r>
              <a:rPr lang="en-IN" sz="1500" dirty="0" err="1"/>
              <a:t>Indhuja</a:t>
            </a:r>
            <a:r>
              <a:rPr lang="en-IN" sz="1500" dirty="0"/>
              <a:t>, K., </a:t>
            </a:r>
            <a:r>
              <a:rPr lang="en-IN" sz="1500" dirty="0" err="1"/>
              <a:t>Indu</a:t>
            </a:r>
            <a:r>
              <a:rPr lang="en-IN" sz="1500" dirty="0"/>
              <a:t>, M., </a:t>
            </a:r>
            <a:r>
              <a:rPr lang="en-IN" sz="1500" dirty="0" err="1"/>
              <a:t>Sreejith</a:t>
            </a:r>
            <a:r>
              <a:rPr lang="en-IN" sz="1500" dirty="0"/>
              <a:t>, C., </a:t>
            </a:r>
            <a:r>
              <a:rPr lang="en-IN" sz="1500" dirty="0" err="1"/>
              <a:t>Sreekrishnapuram</a:t>
            </a:r>
            <a:r>
              <a:rPr lang="en-IN" sz="1500" dirty="0"/>
              <a:t>, P., &amp; Raj, P. R. (2014). Text based language identification system for </a:t>
            </a:r>
            <a:r>
              <a:rPr lang="en-IN" sz="1500" dirty="0" err="1"/>
              <a:t>indian</a:t>
            </a:r>
            <a:r>
              <a:rPr lang="en-IN" sz="1500" dirty="0"/>
              <a:t> languages following </a:t>
            </a:r>
            <a:r>
              <a:rPr lang="en-IN" sz="1500" dirty="0" err="1"/>
              <a:t>devanagiri</a:t>
            </a:r>
            <a:r>
              <a:rPr lang="en-IN" sz="1500" dirty="0"/>
              <a:t> script. </a:t>
            </a:r>
            <a:r>
              <a:rPr lang="en-IN" sz="1500" i="1" dirty="0"/>
              <a:t>International Journal of Engineering</a:t>
            </a:r>
            <a:r>
              <a:rPr lang="en-IN" sz="1500" dirty="0"/>
              <a:t>, </a:t>
            </a:r>
            <a:r>
              <a:rPr lang="en-IN" sz="1500" i="1" dirty="0"/>
              <a:t>3</a:t>
            </a:r>
            <a:r>
              <a:rPr lang="en-IN" sz="1500" dirty="0"/>
              <a:t>(4)</a:t>
            </a:r>
          </a:p>
          <a:p>
            <a:pPr marL="0" indent="0" algn="just">
              <a:buNone/>
            </a:pPr>
            <a:endParaRPr lang="en-IN" sz="1500" dirty="0"/>
          </a:p>
          <a:p>
            <a:pPr marL="0" indent="0" algn="just">
              <a:buNone/>
            </a:pPr>
            <a:r>
              <a:rPr lang="en-IN" sz="1500" dirty="0"/>
              <a:t>[2] K.E. </a:t>
            </a:r>
            <a:r>
              <a:rPr lang="en-IN" sz="1500" dirty="0" err="1"/>
              <a:t>Abdelfatah</a:t>
            </a:r>
            <a:r>
              <a:rPr lang="en-IN" sz="1500" dirty="0"/>
              <a:t>, G. </a:t>
            </a:r>
            <a:r>
              <a:rPr lang="en-IN" sz="1500" dirty="0" err="1"/>
              <a:t>Terejanu</a:t>
            </a:r>
            <a:r>
              <a:rPr lang="en-IN" sz="1500" dirty="0"/>
              <a:t>, A.A. </a:t>
            </a:r>
            <a:r>
              <a:rPr lang="en-IN" sz="1500" dirty="0" err="1"/>
              <a:t>Alhelbawy</a:t>
            </a:r>
            <a:r>
              <a:rPr lang="en-IN" sz="1500" dirty="0"/>
              <a:t>. Unsupervised detection of violent content in Arabic social media. </a:t>
            </a:r>
            <a:r>
              <a:rPr lang="en-IN" sz="1500" dirty="0" err="1"/>
              <a:t>Comput</a:t>
            </a:r>
            <a:r>
              <a:rPr lang="en-IN" sz="1500" dirty="0"/>
              <a:t>. Sci. Inf. Technol. (CS IT) (2017), pp. 1-7</a:t>
            </a:r>
          </a:p>
          <a:p>
            <a:pPr marL="0" indent="0" algn="just">
              <a:buNone/>
            </a:pPr>
            <a:endParaRPr lang="en-IN" sz="1500" dirty="0"/>
          </a:p>
          <a:p>
            <a:pPr marL="0" indent="0" algn="just">
              <a:buNone/>
            </a:pPr>
            <a:r>
              <a:rPr lang="en-IN" sz="1500" dirty="0"/>
              <a:t>[3] </a:t>
            </a:r>
            <a:r>
              <a:rPr lang="en-US" sz="1500" dirty="0" err="1"/>
              <a:t>Abozinadah</a:t>
            </a:r>
            <a:r>
              <a:rPr lang="en-US" sz="1500" dirty="0"/>
              <a:t>, E.A., Jones Jr, J.H., 2017. A statistical learning approach to detect abusive twitter accounts, in: Proceedings of the International Conference on Compute and Data Analysis, pp. 6–13.</a:t>
            </a:r>
          </a:p>
          <a:p>
            <a:pPr marL="0" indent="0" algn="just">
              <a:buNone/>
            </a:pPr>
            <a:endParaRPr lang="en-US" sz="1500" dirty="0"/>
          </a:p>
          <a:p>
            <a:pPr marL="0" indent="0" algn="just">
              <a:buNone/>
            </a:pPr>
            <a:r>
              <a:rPr lang="en-US" sz="1500" dirty="0"/>
              <a:t>[4] </a:t>
            </a:r>
            <a:r>
              <a:rPr lang="en-US" sz="1500" dirty="0" err="1"/>
              <a:t>Thapa</a:t>
            </a:r>
            <a:r>
              <a:rPr lang="en-US" sz="1500" dirty="0"/>
              <a:t>, S., Jafri, F. A., </a:t>
            </a:r>
            <a:r>
              <a:rPr lang="en-US" sz="1500" dirty="0" err="1"/>
              <a:t>Rauniyar</a:t>
            </a:r>
            <a:r>
              <a:rPr lang="en-US" sz="1500" dirty="0"/>
              <a:t>, K., </a:t>
            </a:r>
            <a:r>
              <a:rPr lang="en-US" sz="1500" dirty="0" err="1"/>
              <a:t>Nasim</a:t>
            </a:r>
            <a:r>
              <a:rPr lang="en-US" sz="1500" dirty="0"/>
              <a:t>, M., &amp; </a:t>
            </a:r>
            <a:r>
              <a:rPr lang="en-US" sz="1500" dirty="0" err="1"/>
              <a:t>Naseem</a:t>
            </a:r>
            <a:r>
              <a:rPr lang="en-US" sz="1500" dirty="0"/>
              <a:t>, U. (2024, May). </a:t>
            </a:r>
            <a:r>
              <a:rPr lang="en-US" sz="1500" dirty="0" err="1"/>
              <a:t>RUHate</a:t>
            </a:r>
            <a:r>
              <a:rPr lang="en-US" sz="1500" dirty="0"/>
              <a:t>-MM: Identification of Hate Speech and Targets using Multimodal Data from Russia-Ukraine Crisis. In Companion Proceedings of the ACM on Web Conference 2024 (pp. 1854-1863).</a:t>
            </a:r>
          </a:p>
          <a:p>
            <a:pPr marL="0" indent="0" algn="just">
              <a:buNone/>
            </a:pPr>
            <a:endParaRPr lang="en-US" sz="1500" dirty="0"/>
          </a:p>
          <a:p>
            <a:pPr marL="0" indent="0" algn="just">
              <a:buNone/>
            </a:pPr>
            <a:r>
              <a:rPr lang="en-IN" sz="1500" dirty="0"/>
              <a:t>[5] </a:t>
            </a:r>
            <a:r>
              <a:rPr lang="en-IN" sz="1500" dirty="0" err="1"/>
              <a:t>Chiril</a:t>
            </a:r>
            <a:r>
              <a:rPr lang="en-IN" sz="1500" dirty="0"/>
              <a:t>, P., </a:t>
            </a:r>
            <a:r>
              <a:rPr lang="en-IN" sz="1500" dirty="0" err="1"/>
              <a:t>Pamunkeys</a:t>
            </a:r>
            <a:r>
              <a:rPr lang="en-IN" sz="1500" dirty="0"/>
              <a:t>, E. W., </a:t>
            </a:r>
            <a:r>
              <a:rPr lang="en-IN" sz="1500" dirty="0" err="1"/>
              <a:t>Benamara</a:t>
            </a:r>
            <a:r>
              <a:rPr lang="en-IN" sz="1500" dirty="0"/>
              <a:t>, F., </a:t>
            </a:r>
            <a:r>
              <a:rPr lang="en-IN" sz="1500" dirty="0" err="1"/>
              <a:t>Moriceau</a:t>
            </a:r>
            <a:r>
              <a:rPr lang="en-IN" sz="1500" dirty="0"/>
              <a:t>, V., &amp; Patti, V. (2022). Emotionally informed hate speech detection: a multi-target perspective. Cognitive Computation, 1-31.</a:t>
            </a:r>
          </a:p>
          <a:p>
            <a:pPr marL="0" indent="0" algn="just">
              <a:buNone/>
            </a:pPr>
            <a:endParaRPr lang="en-IN" sz="1500" dirty="0"/>
          </a:p>
          <a:p>
            <a:pPr marL="0" indent="0">
              <a:buNone/>
            </a:pPr>
            <a:r>
              <a:rPr lang="en-IN" sz="1500" dirty="0"/>
              <a:t>[6] </a:t>
            </a:r>
            <a:r>
              <a:rPr lang="en-IN" sz="1500" dirty="0" err="1"/>
              <a:t>Dwitama</a:t>
            </a:r>
            <a:r>
              <a:rPr lang="en-IN" sz="1500" dirty="0"/>
              <a:t>, A. P. J., </a:t>
            </a:r>
            <a:r>
              <a:rPr lang="en-IN" sz="1500" dirty="0" err="1"/>
              <a:t>Fudholi</a:t>
            </a:r>
            <a:r>
              <a:rPr lang="en-IN" sz="1500" dirty="0"/>
              <a:t>, D. H., &amp; </a:t>
            </a:r>
            <a:r>
              <a:rPr lang="en-IN" sz="1500" dirty="0" err="1"/>
              <a:t>Hidayat</a:t>
            </a:r>
            <a:r>
              <a:rPr lang="en-IN" sz="1500" dirty="0"/>
              <a:t>, S. (2023). Indonesian hate speech detection using bidirectional long short-term memory (Bi-LSTM). </a:t>
            </a:r>
            <a:r>
              <a:rPr lang="en-IN" sz="1500" i="1" dirty="0" err="1"/>
              <a:t>Jurnal</a:t>
            </a:r>
            <a:r>
              <a:rPr lang="en-IN" sz="1500" i="1" dirty="0"/>
              <a:t> RESTI (</a:t>
            </a:r>
            <a:r>
              <a:rPr lang="en-IN" sz="1500" i="1" dirty="0" err="1"/>
              <a:t>Rekayasa</a:t>
            </a:r>
            <a:r>
              <a:rPr lang="en-IN" sz="1500" i="1" dirty="0"/>
              <a:t> </a:t>
            </a:r>
            <a:r>
              <a:rPr lang="en-IN" sz="1500" i="1" dirty="0" err="1"/>
              <a:t>Sistem</a:t>
            </a:r>
            <a:r>
              <a:rPr lang="en-IN" sz="1500" i="1" dirty="0"/>
              <a:t> </a:t>
            </a:r>
            <a:r>
              <a:rPr lang="en-IN" sz="1500" i="1" dirty="0" err="1"/>
              <a:t>dan</a:t>
            </a:r>
            <a:r>
              <a:rPr lang="en-IN" sz="1500" i="1" dirty="0"/>
              <a:t> </a:t>
            </a:r>
            <a:r>
              <a:rPr lang="en-IN" sz="1500" i="1" dirty="0" err="1"/>
              <a:t>Teknologi</a:t>
            </a:r>
            <a:r>
              <a:rPr lang="en-IN" sz="1500" i="1" dirty="0"/>
              <a:t> </a:t>
            </a:r>
            <a:r>
              <a:rPr lang="en-IN" sz="1500" i="1" dirty="0" err="1"/>
              <a:t>Informasi</a:t>
            </a:r>
            <a:r>
              <a:rPr lang="en-IN" sz="1500" i="1" dirty="0"/>
              <a:t>)</a:t>
            </a:r>
            <a:r>
              <a:rPr lang="en-IN" sz="1500" dirty="0"/>
              <a:t>, </a:t>
            </a:r>
            <a:r>
              <a:rPr lang="en-IN" sz="1500" i="1" dirty="0"/>
              <a:t>7</a:t>
            </a:r>
            <a:r>
              <a:rPr lang="en-IN" sz="1500" dirty="0"/>
              <a:t>(2), 302-309.</a:t>
            </a:r>
          </a:p>
          <a:p>
            <a:pPr marL="0" indent="0">
              <a:buNone/>
            </a:pPr>
            <a:endParaRPr lang="en-IN" sz="1500" dirty="0"/>
          </a:p>
          <a:p>
            <a:pPr marL="0" indent="0">
              <a:buNone/>
            </a:pPr>
            <a:r>
              <a:rPr lang="en-IN" sz="1500" dirty="0"/>
              <a:t>[7] Do, H. T. T., Huynh, H. D., Van Nguyen, K., Nguyen, N. L. T., &amp; Nguyen, A. G. T. (2019). Hate speech detection on </a:t>
            </a:r>
            <a:r>
              <a:rPr lang="en-IN" sz="1500" dirty="0" err="1"/>
              <a:t>vietnamese</a:t>
            </a:r>
            <a:r>
              <a:rPr lang="en-IN" sz="1500" dirty="0"/>
              <a:t> social media text using the bidirectional-</a:t>
            </a:r>
            <a:r>
              <a:rPr lang="en-IN" sz="1500" dirty="0" err="1"/>
              <a:t>lstm</a:t>
            </a:r>
            <a:r>
              <a:rPr lang="en-IN" sz="1500" dirty="0"/>
              <a:t> model. </a:t>
            </a:r>
            <a:r>
              <a:rPr lang="en-IN" sz="1500" i="1" dirty="0" err="1"/>
              <a:t>arXiv</a:t>
            </a:r>
            <a:r>
              <a:rPr lang="en-IN" sz="1500" i="1" dirty="0"/>
              <a:t> preprint arXiv:1911.03648</a:t>
            </a:r>
            <a:r>
              <a:rPr lang="en-IN" sz="1500" dirty="0"/>
              <a:t>.</a:t>
            </a:r>
          </a:p>
          <a:p>
            <a:pPr marL="0" indent="0">
              <a:buNone/>
            </a:pPr>
            <a:endParaRPr lang="en-IN" sz="1500" dirty="0"/>
          </a:p>
          <a:p>
            <a:pPr marL="0" indent="0">
              <a:buNone/>
            </a:pPr>
            <a:r>
              <a:rPr lang="en-IN" sz="1500" dirty="0"/>
              <a:t>[8] </a:t>
            </a:r>
            <a:r>
              <a:rPr lang="en-IN" sz="1500" dirty="0" err="1"/>
              <a:t>Purbey</a:t>
            </a:r>
            <a:r>
              <a:rPr lang="en-IN" sz="1500" dirty="0"/>
              <a:t>, J., </a:t>
            </a:r>
            <a:r>
              <a:rPr lang="en-IN" sz="1500" dirty="0" err="1"/>
              <a:t>Pullakhandam</a:t>
            </a:r>
            <a:r>
              <a:rPr lang="en-IN" sz="1500" dirty="0"/>
              <a:t>, S., </a:t>
            </a:r>
            <a:r>
              <a:rPr lang="en-IN" sz="1500" dirty="0" err="1"/>
              <a:t>Mehreen</a:t>
            </a:r>
            <a:r>
              <a:rPr lang="en-IN" sz="1500" dirty="0"/>
              <a:t>, K., </a:t>
            </a:r>
            <a:r>
              <a:rPr lang="en-IN" sz="1500" dirty="0" err="1"/>
              <a:t>Arham</a:t>
            </a:r>
            <a:r>
              <a:rPr lang="en-IN" sz="1500" dirty="0"/>
              <a:t>, M., Sharma, D., Srivastava, A., &amp; </a:t>
            </a:r>
            <a:r>
              <a:rPr lang="en-IN" sz="1500" dirty="0" err="1"/>
              <a:t>Kadiyala</a:t>
            </a:r>
            <a:r>
              <a:rPr lang="en-IN" sz="1500" dirty="0"/>
              <a:t>, R. M. R. (2024). 1-800-SHARED-TASKS@ NLU of Devanagari Script Languages: Detection of Language, Hate Speech, and Targets using LLMs. </a:t>
            </a:r>
            <a:r>
              <a:rPr lang="en-IN" sz="1500" i="1" dirty="0" err="1"/>
              <a:t>arXiv</a:t>
            </a:r>
            <a:r>
              <a:rPr lang="en-IN" sz="1500" i="1" dirty="0"/>
              <a:t> preprint arXiv:2411.06850</a:t>
            </a:r>
            <a:r>
              <a:rPr lang="en-IN" sz="1500" dirty="0"/>
              <a:t>. </a:t>
            </a:r>
          </a:p>
          <a:p>
            <a:pPr marL="0" indent="0">
              <a:buNone/>
            </a:pPr>
            <a:r>
              <a:rPr lang="en-IN" sz="1500" dirty="0"/>
              <a:t> </a:t>
            </a:r>
          </a:p>
          <a:p>
            <a:pPr marL="0" indent="0" algn="just">
              <a:buNone/>
            </a:pPr>
            <a:endParaRPr lang="en-IN" sz="1400" dirty="0"/>
          </a:p>
          <a:p>
            <a:pPr marL="0" indent="0" algn="just">
              <a:buNone/>
            </a:pPr>
            <a:endParaRPr lang="en-IN" sz="1600" dirty="0"/>
          </a:p>
          <a:p>
            <a:pPr marL="0" indent="0" algn="just">
              <a:buNone/>
            </a:pPr>
            <a:r>
              <a:rPr lang="en-GB"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13863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FD2F-B622-EB6F-D4B6-918667779C43}"/>
              </a:ext>
            </a:extLst>
          </p:cNvPr>
          <p:cNvSpPr>
            <a:spLocks noGrp="1"/>
          </p:cNvSpPr>
          <p:nvPr>
            <p:ph type="title"/>
          </p:nvPr>
        </p:nvSpPr>
        <p:spPr>
          <a:xfrm>
            <a:off x="812800" y="331727"/>
            <a:ext cx="10668000" cy="487362"/>
          </a:xfrm>
        </p:spPr>
        <p:txBody>
          <a:bodyPr/>
          <a:lstStyle/>
          <a:p>
            <a:r>
              <a:rPr lang="en-GB" dirty="0"/>
              <a:t>Literature Review</a:t>
            </a:r>
            <a:endParaRPr lang="en-IN" dirty="0"/>
          </a:p>
        </p:txBody>
      </p:sp>
      <p:graphicFrame>
        <p:nvGraphicFramePr>
          <p:cNvPr id="6" name="Content Placeholder 5">
            <a:extLst>
              <a:ext uri="{FF2B5EF4-FFF2-40B4-BE49-F238E27FC236}">
                <a16:creationId xmlns:a16="http://schemas.microsoft.com/office/drawing/2014/main" id="{9C0174A0-077D-9D04-24B2-C32A5052C4BC}"/>
              </a:ext>
            </a:extLst>
          </p:cNvPr>
          <p:cNvGraphicFramePr>
            <a:graphicFrameLocks noGrp="1"/>
          </p:cNvGraphicFramePr>
          <p:nvPr>
            <p:ph idx="1"/>
            <p:extLst>
              <p:ext uri="{D42A27DB-BD31-4B8C-83A1-F6EECF244321}">
                <p14:modId xmlns:p14="http://schemas.microsoft.com/office/powerpoint/2010/main" val="2324540033"/>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96495218"/>
              </p:ext>
            </p:extLst>
          </p:nvPr>
        </p:nvGraphicFramePr>
        <p:xfrm>
          <a:off x="277090" y="1025236"/>
          <a:ext cx="11665528" cy="4376399"/>
        </p:xfrm>
        <a:graphic>
          <a:graphicData uri="http://schemas.openxmlformats.org/drawingml/2006/table">
            <a:tbl>
              <a:tblPr firstRow="1" bandRow="1">
                <a:tableStyleId>{5C22544A-7EE6-4342-B048-85BDC9FD1C3A}</a:tableStyleId>
              </a:tblPr>
              <a:tblGrid>
                <a:gridCol w="2916382">
                  <a:extLst>
                    <a:ext uri="{9D8B030D-6E8A-4147-A177-3AD203B41FA5}">
                      <a16:colId xmlns:a16="http://schemas.microsoft.com/office/drawing/2014/main" val="314168726"/>
                    </a:ext>
                  </a:extLst>
                </a:gridCol>
                <a:gridCol w="2916382">
                  <a:extLst>
                    <a:ext uri="{9D8B030D-6E8A-4147-A177-3AD203B41FA5}">
                      <a16:colId xmlns:a16="http://schemas.microsoft.com/office/drawing/2014/main" val="539835314"/>
                    </a:ext>
                  </a:extLst>
                </a:gridCol>
                <a:gridCol w="2916382">
                  <a:extLst>
                    <a:ext uri="{9D8B030D-6E8A-4147-A177-3AD203B41FA5}">
                      <a16:colId xmlns:a16="http://schemas.microsoft.com/office/drawing/2014/main" val="4087227262"/>
                    </a:ext>
                  </a:extLst>
                </a:gridCol>
                <a:gridCol w="2916382">
                  <a:extLst>
                    <a:ext uri="{9D8B030D-6E8A-4147-A177-3AD203B41FA5}">
                      <a16:colId xmlns:a16="http://schemas.microsoft.com/office/drawing/2014/main" val="617572391"/>
                    </a:ext>
                  </a:extLst>
                </a:gridCol>
              </a:tblGrid>
              <a:tr h="665019">
                <a:tc>
                  <a:txBody>
                    <a:bodyPr/>
                    <a:lstStyle/>
                    <a:p>
                      <a:r>
                        <a:rPr lang="en-IN" sz="1400" dirty="0">
                          <a:latin typeface="Verdana" panose="020B0604030504040204" pitchFamily="34" charset="0"/>
                          <a:ea typeface="Verdana" panose="020B0604030504040204" pitchFamily="34" charset="0"/>
                        </a:rPr>
                        <a:t>Authors</a:t>
                      </a:r>
                    </a:p>
                  </a:txBody>
                  <a:tcPr/>
                </a:tc>
                <a:tc>
                  <a:txBody>
                    <a:bodyPr/>
                    <a:lstStyle/>
                    <a:p>
                      <a:r>
                        <a:rPr lang="en-IN" sz="1400" dirty="0">
                          <a:latin typeface="Verdana" panose="020B0604030504040204" pitchFamily="34" charset="0"/>
                          <a:ea typeface="Verdana" panose="020B0604030504040204" pitchFamily="34" charset="0"/>
                        </a:rPr>
                        <a:t>Title of the Paper</a:t>
                      </a:r>
                    </a:p>
                  </a:txBody>
                  <a:tcPr/>
                </a:tc>
                <a:tc>
                  <a:txBody>
                    <a:bodyPr/>
                    <a:lstStyle/>
                    <a:p>
                      <a:r>
                        <a:rPr lang="en-IN" sz="1400" dirty="0">
                          <a:latin typeface="Verdana" panose="020B0604030504040204" pitchFamily="34" charset="0"/>
                          <a:ea typeface="Verdana" panose="020B0604030504040204" pitchFamily="34" charset="0"/>
                        </a:rPr>
                        <a:t>Where it was published</a:t>
                      </a:r>
                    </a:p>
                  </a:txBody>
                  <a:tcPr/>
                </a:tc>
                <a:tc>
                  <a:txBody>
                    <a:bodyPr/>
                    <a:lstStyle/>
                    <a:p>
                      <a:r>
                        <a:rPr lang="en-IN" sz="1400" dirty="0">
                          <a:latin typeface="Verdana" panose="020B0604030504040204" pitchFamily="34" charset="0"/>
                          <a:ea typeface="Verdana" panose="020B0604030504040204" pitchFamily="34" charset="0"/>
                        </a:rPr>
                        <a:t>Understanding of the paper</a:t>
                      </a:r>
                    </a:p>
                  </a:txBody>
                  <a:tcPr/>
                </a:tc>
                <a:extLst>
                  <a:ext uri="{0D108BD9-81ED-4DB2-BD59-A6C34878D82A}">
                    <a16:rowId xmlns:a16="http://schemas.microsoft.com/office/drawing/2014/main" val="3143010794"/>
                  </a:ext>
                </a:extLst>
              </a:tr>
              <a:tr h="1759527">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[4]</a:t>
                      </a:r>
                      <a:r>
                        <a:rPr lang="en-US" sz="1300" kern="1200" baseline="0" dirty="0">
                          <a:solidFill>
                            <a:schemeClr val="dk1"/>
                          </a:solidFill>
                          <a:effectLst/>
                          <a:latin typeface="Verdana" panose="020B0604030504040204" pitchFamily="34" charset="0"/>
                          <a:ea typeface="Verdana" panose="020B0604030504040204" pitchFamily="34" charset="0"/>
                          <a:cs typeface="+mn-cs"/>
                        </a:rPr>
                        <a:t> </a:t>
                      </a:r>
                      <a:r>
                        <a:rPr lang="en-IN" sz="1300" dirty="0" err="1">
                          <a:latin typeface="Verdana" panose="020B0604030504040204" pitchFamily="34" charset="0"/>
                          <a:ea typeface="Verdana" panose="020B0604030504040204" pitchFamily="34" charset="0"/>
                        </a:rPr>
                        <a:t>Surendrabikram</a:t>
                      </a:r>
                      <a:r>
                        <a:rPr lang="en-IN" sz="1300" dirty="0">
                          <a:latin typeface="Verdana" panose="020B0604030504040204" pitchFamily="34" charset="0"/>
                          <a:ea typeface="Verdana" panose="020B0604030504040204" pitchFamily="34" charset="0"/>
                        </a:rPr>
                        <a:t> </a:t>
                      </a:r>
                      <a:r>
                        <a:rPr lang="en-IN" sz="1300" dirty="0" err="1">
                          <a:latin typeface="Verdana" panose="020B0604030504040204" pitchFamily="34" charset="0"/>
                          <a:ea typeface="Verdana" panose="020B0604030504040204" pitchFamily="34" charset="0"/>
                        </a:rPr>
                        <a:t>Thapa</a:t>
                      </a:r>
                      <a:r>
                        <a:rPr lang="en-IN" sz="1300" dirty="0">
                          <a:latin typeface="Verdana" panose="020B0604030504040204" pitchFamily="34" charset="0"/>
                          <a:ea typeface="Verdana" panose="020B0604030504040204" pitchFamily="34" charset="0"/>
                        </a:rPr>
                        <a:t> et al.</a:t>
                      </a:r>
                    </a:p>
                  </a:txBody>
                  <a:tcPr/>
                </a:tc>
                <a:tc>
                  <a:txBody>
                    <a:bodyPr/>
                    <a:lstStyle/>
                    <a:p>
                      <a:r>
                        <a:rPr lang="en-US" sz="1300" dirty="0" err="1">
                          <a:latin typeface="Verdana" panose="020B0604030504040204" pitchFamily="34" charset="0"/>
                          <a:ea typeface="Verdana" panose="020B0604030504040204" pitchFamily="34" charset="0"/>
                        </a:rPr>
                        <a:t>RUHate</a:t>
                      </a:r>
                      <a:r>
                        <a:rPr lang="en-US" sz="1300" dirty="0">
                          <a:latin typeface="Verdana" panose="020B0604030504040204" pitchFamily="34" charset="0"/>
                          <a:ea typeface="Verdana" panose="020B0604030504040204" pitchFamily="34" charset="0"/>
                        </a:rPr>
                        <a:t>-MM: Identification of Hate Speech and Targets using Multimodal Data from Russia-Ukraine Crisis</a:t>
                      </a:r>
                      <a:endParaRPr lang="en-IN" sz="1300" dirty="0">
                        <a:latin typeface="Verdana" panose="020B0604030504040204" pitchFamily="34" charset="0"/>
                        <a:ea typeface="Verdana" panose="020B0604030504040204" pitchFamily="34" charset="0"/>
                      </a:endParaRPr>
                    </a:p>
                  </a:txBody>
                  <a:tcPr/>
                </a:tc>
                <a:tc>
                  <a:txBody>
                    <a:bodyPr/>
                    <a:lstStyle/>
                    <a:p>
                      <a:r>
                        <a:rPr lang="en-US" sz="1300" i="1" dirty="0">
                          <a:latin typeface="Verdana" panose="020B0604030504040204" pitchFamily="34" charset="0"/>
                          <a:ea typeface="Verdana" panose="020B0604030504040204" pitchFamily="34" charset="0"/>
                        </a:rPr>
                        <a:t>Companion Proceedings of the ACM on Web Conference 2024</a:t>
                      </a:r>
                      <a:r>
                        <a:rPr lang="en-US" sz="1300" dirty="0">
                          <a:latin typeface="Verdana" panose="020B0604030504040204" pitchFamily="34" charset="0"/>
                          <a:ea typeface="Verdana" panose="020B0604030504040204" pitchFamily="34" charset="0"/>
                        </a:rPr>
                        <a:t> (pp. 1854-1863)</a:t>
                      </a:r>
                      <a:endParaRPr lang="en-IN" sz="1300" dirty="0">
                        <a:latin typeface="Verdana" panose="020B0604030504040204" pitchFamily="34" charset="0"/>
                        <a:ea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Verdana" panose="020B0604030504040204" pitchFamily="34" charset="0"/>
                          <a:ea typeface="Verdana" panose="020B0604030504040204" pitchFamily="34" charset="0"/>
                        </a:rPr>
                        <a:t>Developed the </a:t>
                      </a:r>
                      <a:r>
                        <a:rPr lang="en-US" sz="1300" dirty="0" err="1">
                          <a:latin typeface="Verdana" panose="020B0604030504040204" pitchFamily="34" charset="0"/>
                          <a:ea typeface="Verdana" panose="020B0604030504040204" pitchFamily="34" charset="0"/>
                        </a:rPr>
                        <a:t>RUHate</a:t>
                      </a:r>
                      <a:r>
                        <a:rPr lang="en-US" sz="1300" dirty="0">
                          <a:latin typeface="Verdana" panose="020B0604030504040204" pitchFamily="34" charset="0"/>
                          <a:ea typeface="Verdana" panose="020B0604030504040204" pitchFamily="34" charset="0"/>
                        </a:rPr>
                        <a:t>-MM dataset to enhance hate speech detection during the Russia-Ukraine crisis. Challenges included linking text and images, particularly in memes, and subjectivity in manual annotation for target identification.</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255665374"/>
                  </a:ext>
                </a:extLst>
              </a:tr>
              <a:tr h="1836860">
                <a:tc>
                  <a:txBody>
                    <a:bodyPr/>
                    <a:lstStyle/>
                    <a:p>
                      <a:r>
                        <a:rPr lang="en-IN" sz="1300" dirty="0">
                          <a:latin typeface="Verdana" panose="020B0604030504040204" pitchFamily="34" charset="0"/>
                          <a:ea typeface="Verdana" panose="020B0604030504040204" pitchFamily="34" charset="0"/>
                        </a:rPr>
                        <a:t>[5]</a:t>
                      </a:r>
                      <a:r>
                        <a:rPr lang="en-US" sz="1300" kern="1200" dirty="0">
                          <a:solidFill>
                            <a:schemeClr val="dk1"/>
                          </a:solidFill>
                          <a:effectLst/>
                          <a:latin typeface="Verdana" panose="020B0604030504040204" pitchFamily="34" charset="0"/>
                          <a:ea typeface="Verdana" panose="020B0604030504040204" pitchFamily="34" charset="0"/>
                          <a:cs typeface="+mn-cs"/>
                        </a:rPr>
                        <a:t> </a:t>
                      </a:r>
                      <a:r>
                        <a:rPr lang="en-US" sz="1300" kern="1200" dirty="0" err="1">
                          <a:solidFill>
                            <a:schemeClr val="dk1"/>
                          </a:solidFill>
                          <a:effectLst/>
                          <a:latin typeface="Verdana" panose="020B0604030504040204" pitchFamily="34" charset="0"/>
                          <a:ea typeface="Verdana" panose="020B0604030504040204" pitchFamily="34" charset="0"/>
                          <a:cs typeface="+mn-cs"/>
                        </a:rPr>
                        <a:t>Chiril</a:t>
                      </a:r>
                      <a:r>
                        <a:rPr lang="en-US" sz="1300" kern="1200" dirty="0">
                          <a:solidFill>
                            <a:schemeClr val="dk1"/>
                          </a:solidFill>
                          <a:effectLst/>
                          <a:latin typeface="Verdana" panose="020B0604030504040204" pitchFamily="34" charset="0"/>
                          <a:ea typeface="Verdana" panose="020B0604030504040204" pitchFamily="34" charset="0"/>
                          <a:cs typeface="+mn-cs"/>
                        </a:rPr>
                        <a:t>, P., </a:t>
                      </a:r>
                      <a:r>
                        <a:rPr lang="en-US" sz="1300" kern="1200" dirty="0" err="1">
                          <a:solidFill>
                            <a:schemeClr val="dk1"/>
                          </a:solidFill>
                          <a:effectLst/>
                          <a:latin typeface="Verdana" panose="020B0604030504040204" pitchFamily="34" charset="0"/>
                          <a:ea typeface="Verdana" panose="020B0604030504040204" pitchFamily="34" charset="0"/>
                          <a:cs typeface="+mn-cs"/>
                        </a:rPr>
                        <a:t>Pamungkas</a:t>
                      </a:r>
                      <a:r>
                        <a:rPr lang="en-US" sz="1300" kern="1200" dirty="0">
                          <a:solidFill>
                            <a:schemeClr val="dk1"/>
                          </a:solidFill>
                          <a:effectLst/>
                          <a:latin typeface="Verdana" panose="020B0604030504040204" pitchFamily="34" charset="0"/>
                          <a:ea typeface="Verdana" panose="020B0604030504040204" pitchFamily="34" charset="0"/>
                          <a:cs typeface="+mn-cs"/>
                        </a:rPr>
                        <a:t>, E. W., </a:t>
                      </a:r>
                      <a:r>
                        <a:rPr lang="en-US" sz="1300" kern="1200" dirty="0" err="1">
                          <a:solidFill>
                            <a:schemeClr val="dk1"/>
                          </a:solidFill>
                          <a:effectLst/>
                          <a:latin typeface="Verdana" panose="020B0604030504040204" pitchFamily="34" charset="0"/>
                          <a:ea typeface="Verdana" panose="020B0604030504040204" pitchFamily="34" charset="0"/>
                          <a:cs typeface="+mn-cs"/>
                        </a:rPr>
                        <a:t>Benamara</a:t>
                      </a:r>
                      <a:r>
                        <a:rPr lang="en-US" sz="1300" kern="1200" dirty="0">
                          <a:solidFill>
                            <a:schemeClr val="dk1"/>
                          </a:solidFill>
                          <a:effectLst/>
                          <a:latin typeface="Verdana" panose="020B0604030504040204" pitchFamily="34" charset="0"/>
                          <a:ea typeface="Verdana" panose="020B0604030504040204" pitchFamily="34" charset="0"/>
                          <a:cs typeface="+mn-cs"/>
                        </a:rPr>
                        <a:t>, F., </a:t>
                      </a:r>
                      <a:r>
                        <a:rPr lang="en-US" sz="1300" kern="1200" dirty="0" err="1">
                          <a:solidFill>
                            <a:schemeClr val="dk1"/>
                          </a:solidFill>
                          <a:effectLst/>
                          <a:latin typeface="Verdana" panose="020B0604030504040204" pitchFamily="34" charset="0"/>
                          <a:ea typeface="Verdana" panose="020B0604030504040204" pitchFamily="34" charset="0"/>
                          <a:cs typeface="+mn-cs"/>
                        </a:rPr>
                        <a:t>Moriceau</a:t>
                      </a:r>
                      <a:r>
                        <a:rPr lang="en-US" sz="1300" kern="1200" dirty="0">
                          <a:solidFill>
                            <a:schemeClr val="dk1"/>
                          </a:solidFill>
                          <a:effectLst/>
                          <a:latin typeface="Verdana" panose="020B0604030504040204" pitchFamily="34" charset="0"/>
                          <a:ea typeface="Verdana" panose="020B0604030504040204" pitchFamily="34" charset="0"/>
                          <a:cs typeface="+mn-cs"/>
                        </a:rPr>
                        <a:t>, V., &amp; Patti, V</a:t>
                      </a:r>
                      <a:endParaRPr lang="en-IN" sz="1300" dirty="0">
                        <a:latin typeface="Verdana" panose="020B0604030504040204" pitchFamily="34" charset="0"/>
                        <a:ea typeface="Verdana" panose="020B0604030504040204" pitchFamily="34" charset="0"/>
                      </a:endParaRPr>
                    </a:p>
                  </a:txBody>
                  <a:tcPr/>
                </a:tc>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Emotionally informed hate speech detection: a multi-target perspective.</a:t>
                      </a:r>
                      <a:endParaRPr lang="en-IN" sz="1300" dirty="0">
                        <a:latin typeface="Verdana" panose="020B0604030504040204" pitchFamily="34" charset="0"/>
                        <a:ea typeface="Verdana" panose="020B0604030504040204" pitchFamily="34" charset="0"/>
                      </a:endParaRPr>
                    </a:p>
                  </a:txBody>
                  <a:tcPr/>
                </a:tc>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Cognitive Computation, 1-31.</a:t>
                      </a:r>
                      <a:endParaRPr lang="en-IN" sz="1300" kern="1200" dirty="0">
                        <a:solidFill>
                          <a:schemeClr val="dk1"/>
                        </a:solidFill>
                        <a:effectLst/>
                        <a:latin typeface="Verdana" panose="020B0604030504040204" pitchFamily="34" charset="0"/>
                        <a:ea typeface="Verdana" panose="020B0604030504040204" pitchFamily="34" charset="0"/>
                        <a:cs typeface="+mn-cs"/>
                      </a:endParaRPr>
                    </a:p>
                  </a:txBody>
                  <a:tcPr/>
                </a:tc>
                <a:tc>
                  <a:txBody>
                    <a:bodyPr/>
                    <a:lstStyle/>
                    <a:p>
                      <a:r>
                        <a:rPr lang="en-US" sz="1300" dirty="0">
                          <a:latin typeface="Verdana" panose="020B0604030504040204" pitchFamily="34" charset="0"/>
                          <a:ea typeface="Verdana" panose="020B0604030504040204" pitchFamily="34" charset="0"/>
                        </a:rPr>
                        <a:t>Developed a multi-target hate speech detection model that integrates affective knowledge for improved accuracy but noted challenges in generalizing across datasets without target-specific data.</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852294841"/>
                  </a:ext>
                </a:extLst>
              </a:tr>
            </a:tbl>
          </a:graphicData>
        </a:graphic>
      </p:graphicFrame>
    </p:spTree>
    <p:extLst>
      <p:ext uri="{BB962C8B-B14F-4D97-AF65-F5344CB8AC3E}">
        <p14:creationId xmlns:p14="http://schemas.microsoft.com/office/powerpoint/2010/main" val="349219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59180"/>
            <a:ext cx="10668000" cy="487362"/>
          </a:xfrm>
        </p:spPr>
        <p:txBody>
          <a:bodyPr/>
          <a:lstStyle/>
          <a:p>
            <a:r>
              <a:rPr lang="en-US" sz="2000" dirty="0"/>
              <a:t>Literature Review</a:t>
            </a:r>
            <a:endParaRPr lang="en-IN" sz="2000" dirty="0"/>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3548128367"/>
              </p:ext>
            </p:extLst>
          </p:nvPr>
        </p:nvGraphicFramePr>
        <p:xfrm>
          <a:off x="563418" y="641920"/>
          <a:ext cx="11166764" cy="5716937"/>
        </p:xfrm>
        <a:graphic>
          <a:graphicData uri="http://schemas.openxmlformats.org/drawingml/2006/table">
            <a:tbl>
              <a:tblPr firstRow="1" bandRow="1">
                <a:tableStyleId>{5C22544A-7EE6-4342-B048-85BDC9FD1C3A}</a:tableStyleId>
              </a:tblPr>
              <a:tblGrid>
                <a:gridCol w="2791691">
                  <a:extLst>
                    <a:ext uri="{9D8B030D-6E8A-4147-A177-3AD203B41FA5}">
                      <a16:colId xmlns:a16="http://schemas.microsoft.com/office/drawing/2014/main" val="3581625369"/>
                    </a:ext>
                  </a:extLst>
                </a:gridCol>
                <a:gridCol w="2791690">
                  <a:extLst>
                    <a:ext uri="{9D8B030D-6E8A-4147-A177-3AD203B41FA5}">
                      <a16:colId xmlns:a16="http://schemas.microsoft.com/office/drawing/2014/main" val="3248251029"/>
                    </a:ext>
                  </a:extLst>
                </a:gridCol>
                <a:gridCol w="2791692">
                  <a:extLst>
                    <a:ext uri="{9D8B030D-6E8A-4147-A177-3AD203B41FA5}">
                      <a16:colId xmlns:a16="http://schemas.microsoft.com/office/drawing/2014/main" val="4114669601"/>
                    </a:ext>
                  </a:extLst>
                </a:gridCol>
                <a:gridCol w="2791691">
                  <a:extLst>
                    <a:ext uri="{9D8B030D-6E8A-4147-A177-3AD203B41FA5}">
                      <a16:colId xmlns:a16="http://schemas.microsoft.com/office/drawing/2014/main" val="525668098"/>
                    </a:ext>
                  </a:extLst>
                </a:gridCol>
              </a:tblGrid>
              <a:tr h="410399">
                <a:tc>
                  <a:txBody>
                    <a:bodyPr/>
                    <a:lstStyle/>
                    <a:p>
                      <a:r>
                        <a:rPr lang="en-IN" sz="1300" dirty="0">
                          <a:latin typeface="Verdana" panose="020B0604030504040204" pitchFamily="34" charset="0"/>
                          <a:ea typeface="Verdana" panose="020B0604030504040204" pitchFamily="34" charset="0"/>
                        </a:rPr>
                        <a:t>Authors</a:t>
                      </a:r>
                    </a:p>
                  </a:txBody>
                  <a:tcPr/>
                </a:tc>
                <a:tc>
                  <a:txBody>
                    <a:bodyPr/>
                    <a:lstStyle/>
                    <a:p>
                      <a:r>
                        <a:rPr lang="en-IN" sz="1300" dirty="0">
                          <a:latin typeface="Verdana" panose="020B0604030504040204" pitchFamily="34" charset="0"/>
                          <a:ea typeface="Verdana" panose="020B0604030504040204" pitchFamily="34" charset="0"/>
                        </a:rPr>
                        <a:t>Title of the paper</a:t>
                      </a:r>
                    </a:p>
                  </a:txBody>
                  <a:tcPr/>
                </a:tc>
                <a:tc>
                  <a:txBody>
                    <a:bodyPr/>
                    <a:lstStyle/>
                    <a:p>
                      <a:r>
                        <a:rPr lang="en-IN" sz="1300" dirty="0">
                          <a:latin typeface="Verdana" panose="020B0604030504040204" pitchFamily="34" charset="0"/>
                          <a:ea typeface="Verdana" panose="020B0604030504040204" pitchFamily="34" charset="0"/>
                        </a:rPr>
                        <a:t>Where it</a:t>
                      </a:r>
                      <a:r>
                        <a:rPr lang="en-IN" sz="1300" baseline="0" dirty="0">
                          <a:latin typeface="Verdana" panose="020B0604030504040204" pitchFamily="34" charset="0"/>
                          <a:ea typeface="Verdana" panose="020B0604030504040204" pitchFamily="34" charset="0"/>
                        </a:rPr>
                        <a:t> was </a:t>
                      </a:r>
                      <a:r>
                        <a:rPr lang="en-IN" sz="1300" dirty="0">
                          <a:latin typeface="Verdana" panose="020B0604030504040204" pitchFamily="34" charset="0"/>
                          <a:ea typeface="Verdana" panose="020B0604030504040204" pitchFamily="34" charset="0"/>
                        </a:rPr>
                        <a:t>Published</a:t>
                      </a:r>
                    </a:p>
                  </a:txBody>
                  <a:tcPr/>
                </a:tc>
                <a:tc>
                  <a:txBody>
                    <a:bodyPr/>
                    <a:lstStyle/>
                    <a:p>
                      <a:r>
                        <a:rPr lang="en-IN" sz="1300" dirty="0">
                          <a:latin typeface="Verdana" panose="020B0604030504040204" pitchFamily="34" charset="0"/>
                          <a:ea typeface="Verdana" panose="020B0604030504040204" pitchFamily="34" charset="0"/>
                        </a:rPr>
                        <a:t>Understanding</a:t>
                      </a:r>
                      <a:r>
                        <a:rPr lang="en-IN" sz="1300" baseline="0" dirty="0">
                          <a:latin typeface="Verdana" panose="020B0604030504040204" pitchFamily="34" charset="0"/>
                          <a:ea typeface="Verdana" panose="020B0604030504040204" pitchFamily="34" charset="0"/>
                        </a:rPr>
                        <a:t> of the paper</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27170259"/>
                  </a:ext>
                </a:extLst>
              </a:tr>
              <a:tr h="1161258">
                <a:tc>
                  <a:txBody>
                    <a:bodyPr/>
                    <a:lstStyle/>
                    <a:p>
                      <a:r>
                        <a:rPr lang="en-IN" sz="1300" dirty="0">
                          <a:latin typeface="Verada"/>
                        </a:rPr>
                        <a:t>[6]</a:t>
                      </a:r>
                      <a:r>
                        <a:rPr lang="en-IN" sz="1800" kern="1200" dirty="0">
                          <a:solidFill>
                            <a:schemeClr val="dk1"/>
                          </a:solidFill>
                          <a:effectLst/>
                          <a:latin typeface="+mn-lt"/>
                          <a:ea typeface="+mn-ea"/>
                          <a:cs typeface="+mn-cs"/>
                        </a:rPr>
                        <a:t> </a:t>
                      </a:r>
                      <a:r>
                        <a:rPr lang="en-IN" sz="1300" kern="1200" dirty="0" err="1">
                          <a:solidFill>
                            <a:schemeClr val="dk1"/>
                          </a:solidFill>
                          <a:effectLst/>
                          <a:latin typeface="Verdana" panose="020B0604030504040204" pitchFamily="34" charset="0"/>
                          <a:ea typeface="Verdana" panose="020B0604030504040204" pitchFamily="34" charset="0"/>
                          <a:cs typeface="+mn-cs"/>
                        </a:rPr>
                        <a:t>Dwitama</a:t>
                      </a:r>
                      <a:r>
                        <a:rPr lang="en-IN" sz="1300" kern="1200" dirty="0">
                          <a:solidFill>
                            <a:schemeClr val="dk1"/>
                          </a:solidFill>
                          <a:effectLst/>
                          <a:latin typeface="Verdana" panose="020B0604030504040204" pitchFamily="34" charset="0"/>
                          <a:ea typeface="Verdana" panose="020B0604030504040204" pitchFamily="34" charset="0"/>
                          <a:cs typeface="+mn-cs"/>
                        </a:rPr>
                        <a:t>, A. P. J., </a:t>
                      </a:r>
                      <a:r>
                        <a:rPr lang="en-IN" sz="1300" kern="1200" dirty="0" err="1">
                          <a:solidFill>
                            <a:schemeClr val="dk1"/>
                          </a:solidFill>
                          <a:effectLst/>
                          <a:latin typeface="Verdana" panose="020B0604030504040204" pitchFamily="34" charset="0"/>
                          <a:ea typeface="Verdana" panose="020B0604030504040204" pitchFamily="34" charset="0"/>
                          <a:cs typeface="+mn-cs"/>
                        </a:rPr>
                        <a:t>Fudholi</a:t>
                      </a:r>
                      <a:r>
                        <a:rPr lang="en-IN" sz="1300" kern="1200" dirty="0">
                          <a:solidFill>
                            <a:schemeClr val="dk1"/>
                          </a:solidFill>
                          <a:effectLst/>
                          <a:latin typeface="Verdana" panose="020B0604030504040204" pitchFamily="34" charset="0"/>
                          <a:ea typeface="Verdana" panose="020B0604030504040204" pitchFamily="34" charset="0"/>
                          <a:cs typeface="+mn-cs"/>
                        </a:rPr>
                        <a:t>, D. H., &amp; </a:t>
                      </a:r>
                      <a:r>
                        <a:rPr lang="en-IN" sz="1300" kern="1200" dirty="0" err="1">
                          <a:solidFill>
                            <a:schemeClr val="dk1"/>
                          </a:solidFill>
                          <a:effectLst/>
                          <a:latin typeface="Verdana" panose="020B0604030504040204" pitchFamily="34" charset="0"/>
                          <a:ea typeface="Verdana" panose="020B0604030504040204" pitchFamily="34" charset="0"/>
                          <a:cs typeface="+mn-cs"/>
                        </a:rPr>
                        <a:t>Hidayat</a:t>
                      </a:r>
                      <a:r>
                        <a:rPr lang="en-IN" sz="1300" kern="1200" dirty="0">
                          <a:solidFill>
                            <a:schemeClr val="dk1"/>
                          </a:solidFill>
                          <a:effectLst/>
                          <a:latin typeface="Verdana" panose="020B0604030504040204" pitchFamily="34" charset="0"/>
                          <a:ea typeface="Verdana" panose="020B0604030504040204" pitchFamily="34" charset="0"/>
                          <a:cs typeface="+mn-cs"/>
                        </a:rPr>
                        <a:t>, S.</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 Indonesian hate speech detection using bidirectional long short-term memory (Bi-LSTM).</a:t>
                      </a:r>
                      <a:endParaRPr lang="en-IN" sz="1300" dirty="0">
                        <a:latin typeface="Verdana" panose="020B0604030504040204" pitchFamily="34" charset="0"/>
                        <a:ea typeface="Verdana" panose="020B0604030504040204" pitchFamily="34" charset="0"/>
                      </a:endParaRPr>
                    </a:p>
                  </a:txBody>
                  <a:tcPr/>
                </a:tc>
                <a:tc>
                  <a:txBody>
                    <a:bodyPr/>
                    <a:lstStyle/>
                    <a:p>
                      <a:r>
                        <a:rPr lang="en-IN" sz="1300" i="1" kern="1200" dirty="0" err="1">
                          <a:solidFill>
                            <a:schemeClr val="dk1"/>
                          </a:solidFill>
                          <a:effectLst/>
                          <a:latin typeface="Verdana" panose="020B0604030504040204" pitchFamily="34" charset="0"/>
                          <a:ea typeface="Verdana" panose="020B0604030504040204" pitchFamily="34" charset="0"/>
                          <a:cs typeface="+mn-cs"/>
                        </a:rPr>
                        <a:t>Jurnal</a:t>
                      </a:r>
                      <a:r>
                        <a:rPr lang="en-IN" sz="1300" i="1" kern="1200" dirty="0">
                          <a:solidFill>
                            <a:schemeClr val="dk1"/>
                          </a:solidFill>
                          <a:effectLst/>
                          <a:latin typeface="Verdana" panose="020B0604030504040204" pitchFamily="34" charset="0"/>
                          <a:ea typeface="Verdana" panose="020B0604030504040204" pitchFamily="34" charset="0"/>
                          <a:cs typeface="+mn-cs"/>
                        </a:rPr>
                        <a:t> RESTI (</a:t>
                      </a:r>
                      <a:r>
                        <a:rPr lang="en-IN" sz="1300" i="1" kern="1200" dirty="0" err="1">
                          <a:solidFill>
                            <a:schemeClr val="dk1"/>
                          </a:solidFill>
                          <a:effectLst/>
                          <a:latin typeface="Verdana" panose="020B0604030504040204" pitchFamily="34" charset="0"/>
                          <a:ea typeface="Verdana" panose="020B0604030504040204" pitchFamily="34" charset="0"/>
                          <a:cs typeface="+mn-cs"/>
                        </a:rPr>
                        <a:t>Rekayasa</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Sistem</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dan</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Teknologi</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Informasi</a:t>
                      </a:r>
                      <a:r>
                        <a:rPr lang="en-IN" sz="1300" i="1" kern="1200" dirty="0">
                          <a:solidFill>
                            <a:schemeClr val="dk1"/>
                          </a:solidFill>
                          <a:effectLst/>
                          <a:latin typeface="Verdana" panose="020B0604030504040204" pitchFamily="34" charset="0"/>
                          <a:ea typeface="Verdana" panose="020B0604030504040204" pitchFamily="34" charset="0"/>
                          <a:cs typeface="+mn-cs"/>
                        </a:rPr>
                        <a:t>)</a:t>
                      </a:r>
                      <a:r>
                        <a:rPr lang="en-IN" sz="1300"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a:solidFill>
                            <a:schemeClr val="dk1"/>
                          </a:solidFill>
                          <a:effectLst/>
                          <a:latin typeface="Verdana" panose="020B0604030504040204" pitchFamily="34" charset="0"/>
                          <a:ea typeface="Verdana" panose="020B0604030504040204" pitchFamily="34" charset="0"/>
                          <a:cs typeface="+mn-cs"/>
                        </a:rPr>
                        <a:t>7</a:t>
                      </a:r>
                      <a:r>
                        <a:rPr lang="en-IN" sz="1300" kern="1200" dirty="0">
                          <a:solidFill>
                            <a:schemeClr val="dk1"/>
                          </a:solidFill>
                          <a:effectLst/>
                          <a:latin typeface="Verdana" panose="020B0604030504040204" pitchFamily="34" charset="0"/>
                          <a:ea typeface="Verdana" panose="020B0604030504040204" pitchFamily="34" charset="0"/>
                          <a:cs typeface="+mn-cs"/>
                        </a:rPr>
                        <a:t>(2), 302-309.</a:t>
                      </a: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The tasks of hate speech recognition and target classification within Indonesian social media content are examined in the paper .</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818757890"/>
                  </a:ext>
                </a:extLst>
              </a:tr>
              <a:tr h="2122896">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[7] Do, H. T. T., Huynh, H. D., Van Nguyen, K., Nguyen, N. L. T., &amp; Nguyen, A. G. T. </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Hate speech detection on </a:t>
                      </a:r>
                      <a:r>
                        <a:rPr lang="en-IN" sz="1300" kern="1200" dirty="0" err="1">
                          <a:solidFill>
                            <a:schemeClr val="dk1"/>
                          </a:solidFill>
                          <a:effectLst/>
                          <a:latin typeface="Verdana" panose="020B0604030504040204" pitchFamily="34" charset="0"/>
                          <a:ea typeface="Verdana" panose="020B0604030504040204" pitchFamily="34" charset="0"/>
                          <a:cs typeface="+mn-cs"/>
                        </a:rPr>
                        <a:t>vietnamese</a:t>
                      </a:r>
                      <a:r>
                        <a:rPr lang="en-IN" sz="1300" kern="1200" dirty="0">
                          <a:solidFill>
                            <a:schemeClr val="dk1"/>
                          </a:solidFill>
                          <a:effectLst/>
                          <a:latin typeface="Verdana" panose="020B0604030504040204" pitchFamily="34" charset="0"/>
                          <a:ea typeface="Verdana" panose="020B0604030504040204" pitchFamily="34" charset="0"/>
                          <a:cs typeface="+mn-cs"/>
                        </a:rPr>
                        <a:t> social media text using the bidirectional-</a:t>
                      </a:r>
                      <a:r>
                        <a:rPr lang="en-IN" sz="1300" kern="1200" dirty="0" err="1">
                          <a:solidFill>
                            <a:schemeClr val="dk1"/>
                          </a:solidFill>
                          <a:effectLst/>
                          <a:latin typeface="Verdana" panose="020B0604030504040204" pitchFamily="34" charset="0"/>
                          <a:ea typeface="Verdana" panose="020B0604030504040204" pitchFamily="34" charset="0"/>
                          <a:cs typeface="+mn-cs"/>
                        </a:rPr>
                        <a:t>lstm</a:t>
                      </a:r>
                      <a:r>
                        <a:rPr lang="en-IN" sz="1300" kern="1200" dirty="0">
                          <a:solidFill>
                            <a:schemeClr val="dk1"/>
                          </a:solidFill>
                          <a:effectLst/>
                          <a:latin typeface="Verdana" panose="020B0604030504040204" pitchFamily="34" charset="0"/>
                          <a:ea typeface="Verdana" panose="020B0604030504040204" pitchFamily="34" charset="0"/>
                          <a:cs typeface="+mn-cs"/>
                        </a:rPr>
                        <a:t> model</a:t>
                      </a:r>
                      <a:endParaRPr lang="en-IN" sz="1300" dirty="0">
                        <a:latin typeface="Verdana" panose="020B0604030504040204" pitchFamily="34" charset="0"/>
                        <a:ea typeface="Verdana" panose="020B0604030504040204" pitchFamily="34" charset="0"/>
                      </a:endParaRPr>
                    </a:p>
                  </a:txBody>
                  <a:tcPr/>
                </a:tc>
                <a:tc>
                  <a:txBody>
                    <a:bodyPr/>
                    <a:lstStyle/>
                    <a:p>
                      <a:r>
                        <a:rPr lang="en-IN" sz="1300" i="1" kern="1200" dirty="0" err="1">
                          <a:solidFill>
                            <a:schemeClr val="dk1"/>
                          </a:solidFill>
                          <a:effectLst/>
                          <a:latin typeface="Verdana" panose="020B0604030504040204" pitchFamily="34" charset="0"/>
                          <a:ea typeface="Verdana" panose="020B0604030504040204" pitchFamily="34" charset="0"/>
                          <a:cs typeface="+mn-cs"/>
                        </a:rPr>
                        <a:t>arXiv</a:t>
                      </a:r>
                      <a:r>
                        <a:rPr lang="en-IN" sz="1300" i="1" kern="1200" dirty="0">
                          <a:solidFill>
                            <a:schemeClr val="dk1"/>
                          </a:solidFill>
                          <a:effectLst/>
                          <a:latin typeface="Verdana" panose="020B0604030504040204" pitchFamily="34" charset="0"/>
                          <a:ea typeface="Verdana" panose="020B0604030504040204" pitchFamily="34" charset="0"/>
                          <a:cs typeface="+mn-cs"/>
                        </a:rPr>
                        <a:t> preprint arXiv:1911.03648</a:t>
                      </a:r>
                      <a:r>
                        <a:rPr lang="en-IN" sz="1300" kern="1200" dirty="0">
                          <a:solidFill>
                            <a:schemeClr val="dk1"/>
                          </a:solidFill>
                          <a:effectLst/>
                          <a:latin typeface="Verdana" panose="020B0604030504040204" pitchFamily="34" charset="0"/>
                          <a:ea typeface="Verdana" panose="020B0604030504040204" pitchFamily="34" charset="0"/>
                          <a:cs typeface="+mn-cs"/>
                        </a:rPr>
                        <a:t>.</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The</a:t>
                      </a:r>
                      <a:r>
                        <a:rPr lang="en-IN" sz="1300" kern="1200" baseline="0" dirty="0">
                          <a:solidFill>
                            <a:schemeClr val="dk1"/>
                          </a:solidFill>
                          <a:effectLst/>
                          <a:latin typeface="Verdana" panose="020B0604030504040204" pitchFamily="34" charset="0"/>
                          <a:ea typeface="Verdana" panose="020B0604030504040204" pitchFamily="34" charset="0"/>
                          <a:cs typeface="+mn-cs"/>
                        </a:rPr>
                        <a:t> paper </a:t>
                      </a:r>
                      <a:r>
                        <a:rPr lang="en-IN" sz="1300" kern="1200" dirty="0">
                          <a:solidFill>
                            <a:schemeClr val="dk1"/>
                          </a:solidFill>
                          <a:effectLst/>
                          <a:latin typeface="Verdana" panose="020B0604030504040204" pitchFamily="34" charset="0"/>
                          <a:ea typeface="Verdana" panose="020B0604030504040204" pitchFamily="34" charset="0"/>
                          <a:cs typeface="+mn-cs"/>
                        </a:rPr>
                        <a:t>investigates the detection of hate speech in Vietnamese social media data. Language recognition, hate speech identification, and indirectly target categorization—classifying posts and comments as "Clean," "Offensive," or "Hate"—are among the important subtasks that the study tackles. </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677136976"/>
                  </a:ext>
                </a:extLst>
              </a:tr>
              <a:tr h="1472523">
                <a:tc>
                  <a:txBody>
                    <a:bodyPr/>
                    <a:lstStyle/>
                    <a:p>
                      <a:r>
                        <a:rPr lang="en-IN" sz="1300" dirty="0">
                          <a:latin typeface="Verdana" panose="020B0604030504040204" pitchFamily="34" charset="0"/>
                          <a:ea typeface="Verdana" panose="020B0604030504040204" pitchFamily="34" charset="0"/>
                        </a:rPr>
                        <a:t>[8]</a:t>
                      </a:r>
                      <a:r>
                        <a:rPr lang="en-IN" sz="1300" baseline="0" dirty="0">
                          <a:latin typeface="Verdana" panose="020B0604030504040204" pitchFamily="34" charset="0"/>
                          <a:ea typeface="Verdana" panose="020B0604030504040204" pitchFamily="34" charset="0"/>
                        </a:rPr>
                        <a:t> </a:t>
                      </a:r>
                      <a:r>
                        <a:rPr lang="en-IN" sz="1300" kern="1200" dirty="0" err="1">
                          <a:solidFill>
                            <a:schemeClr val="dk1"/>
                          </a:solidFill>
                          <a:effectLst/>
                          <a:latin typeface="Verdana" panose="020B0604030504040204" pitchFamily="34" charset="0"/>
                          <a:ea typeface="Verdana" panose="020B0604030504040204" pitchFamily="34" charset="0"/>
                          <a:cs typeface="+mn-cs"/>
                        </a:rPr>
                        <a:t>Purbey</a:t>
                      </a:r>
                      <a:r>
                        <a:rPr lang="en-IN" sz="1300" kern="1200" dirty="0">
                          <a:solidFill>
                            <a:schemeClr val="dk1"/>
                          </a:solidFill>
                          <a:effectLst/>
                          <a:latin typeface="Verdana" panose="020B0604030504040204" pitchFamily="34" charset="0"/>
                          <a:ea typeface="Verdana" panose="020B0604030504040204" pitchFamily="34" charset="0"/>
                          <a:cs typeface="+mn-cs"/>
                        </a:rPr>
                        <a:t>, J., </a:t>
                      </a:r>
                      <a:r>
                        <a:rPr lang="en-IN" sz="1300" kern="1200" dirty="0" err="1">
                          <a:solidFill>
                            <a:schemeClr val="dk1"/>
                          </a:solidFill>
                          <a:effectLst/>
                          <a:latin typeface="Verdana" panose="020B0604030504040204" pitchFamily="34" charset="0"/>
                          <a:ea typeface="Verdana" panose="020B0604030504040204" pitchFamily="34" charset="0"/>
                          <a:cs typeface="+mn-cs"/>
                        </a:rPr>
                        <a:t>Pullakhandam</a:t>
                      </a:r>
                      <a:r>
                        <a:rPr lang="en-IN" sz="1300" kern="1200" dirty="0">
                          <a:solidFill>
                            <a:schemeClr val="dk1"/>
                          </a:solidFill>
                          <a:effectLst/>
                          <a:latin typeface="Verdana" panose="020B0604030504040204" pitchFamily="34" charset="0"/>
                          <a:ea typeface="Verdana" panose="020B0604030504040204" pitchFamily="34" charset="0"/>
                          <a:cs typeface="+mn-cs"/>
                        </a:rPr>
                        <a:t>, S., </a:t>
                      </a:r>
                      <a:r>
                        <a:rPr lang="en-IN" sz="1300" kern="1200" dirty="0" err="1">
                          <a:solidFill>
                            <a:schemeClr val="dk1"/>
                          </a:solidFill>
                          <a:effectLst/>
                          <a:latin typeface="Verdana" panose="020B0604030504040204" pitchFamily="34" charset="0"/>
                          <a:ea typeface="Verdana" panose="020B0604030504040204" pitchFamily="34" charset="0"/>
                          <a:cs typeface="+mn-cs"/>
                        </a:rPr>
                        <a:t>Mehreen</a:t>
                      </a:r>
                      <a:r>
                        <a:rPr lang="en-IN" sz="1300" kern="1200" dirty="0">
                          <a:solidFill>
                            <a:schemeClr val="dk1"/>
                          </a:solidFill>
                          <a:effectLst/>
                          <a:latin typeface="Verdana" panose="020B0604030504040204" pitchFamily="34" charset="0"/>
                          <a:ea typeface="Verdana" panose="020B0604030504040204" pitchFamily="34" charset="0"/>
                          <a:cs typeface="+mn-cs"/>
                        </a:rPr>
                        <a:t>, K., </a:t>
                      </a:r>
                      <a:r>
                        <a:rPr lang="en-IN" sz="1300" kern="1200" dirty="0" err="1">
                          <a:solidFill>
                            <a:schemeClr val="dk1"/>
                          </a:solidFill>
                          <a:effectLst/>
                          <a:latin typeface="Verdana" panose="020B0604030504040204" pitchFamily="34" charset="0"/>
                          <a:ea typeface="Verdana" panose="020B0604030504040204" pitchFamily="34" charset="0"/>
                          <a:cs typeface="+mn-cs"/>
                        </a:rPr>
                        <a:t>Arham</a:t>
                      </a:r>
                      <a:r>
                        <a:rPr lang="en-IN" sz="1300" kern="1200" dirty="0">
                          <a:solidFill>
                            <a:schemeClr val="dk1"/>
                          </a:solidFill>
                          <a:effectLst/>
                          <a:latin typeface="Verdana" panose="020B0604030504040204" pitchFamily="34" charset="0"/>
                          <a:ea typeface="Verdana" panose="020B0604030504040204" pitchFamily="34" charset="0"/>
                          <a:cs typeface="+mn-cs"/>
                        </a:rPr>
                        <a:t>, M., Sharma, D., Srivastava, A., &amp; </a:t>
                      </a:r>
                      <a:r>
                        <a:rPr lang="en-IN" sz="1300" kern="1200" dirty="0" err="1">
                          <a:solidFill>
                            <a:schemeClr val="dk1"/>
                          </a:solidFill>
                          <a:effectLst/>
                          <a:latin typeface="Verdana" panose="020B0604030504040204" pitchFamily="34" charset="0"/>
                          <a:ea typeface="Verdana" panose="020B0604030504040204" pitchFamily="34" charset="0"/>
                          <a:cs typeface="+mn-cs"/>
                        </a:rPr>
                        <a:t>Kadiyala</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1-800-SHARED-TASKS@ NLU of Devanagari Script Languages: Detection of Language, Hate Speech, and Targets using LLMs</a:t>
                      </a:r>
                      <a:endParaRPr lang="en-IN" sz="1300" dirty="0">
                        <a:latin typeface="Verdana" panose="020B0604030504040204" pitchFamily="34" charset="0"/>
                        <a:ea typeface="Verdana" panose="020B0604030504040204" pitchFamily="34" charset="0"/>
                      </a:endParaRPr>
                    </a:p>
                  </a:txBody>
                  <a:tcPr/>
                </a:tc>
                <a:tc>
                  <a:txBody>
                    <a:bodyPr/>
                    <a:lstStyle/>
                    <a:p>
                      <a:r>
                        <a:rPr lang="en-IN" sz="1300" i="1" kern="1200" dirty="0" err="1">
                          <a:solidFill>
                            <a:schemeClr val="dk1"/>
                          </a:solidFill>
                          <a:effectLst/>
                          <a:latin typeface="Verdana" panose="020B0604030504040204" pitchFamily="34" charset="0"/>
                          <a:ea typeface="Verdana" panose="020B0604030504040204" pitchFamily="34" charset="0"/>
                          <a:cs typeface="+mn-cs"/>
                        </a:rPr>
                        <a:t>arXiv</a:t>
                      </a:r>
                      <a:r>
                        <a:rPr lang="en-IN" sz="1300" i="1" kern="1200" dirty="0">
                          <a:solidFill>
                            <a:schemeClr val="dk1"/>
                          </a:solidFill>
                          <a:effectLst/>
                          <a:latin typeface="Verdana" panose="020B0604030504040204" pitchFamily="34" charset="0"/>
                          <a:ea typeface="Verdana" panose="020B0604030504040204" pitchFamily="34" charset="0"/>
                          <a:cs typeface="+mn-cs"/>
                        </a:rPr>
                        <a:t> preprint arXiv:2411.06850</a:t>
                      </a:r>
                      <a:r>
                        <a:rPr lang="en-IN" sz="1300" kern="1200" dirty="0">
                          <a:solidFill>
                            <a:schemeClr val="dk1"/>
                          </a:solidFill>
                          <a:effectLst/>
                          <a:latin typeface="Verdana" panose="020B0604030504040204" pitchFamily="34" charset="0"/>
                          <a:ea typeface="Verdana" panose="020B0604030504040204" pitchFamily="34" charset="0"/>
                          <a:cs typeface="+mn-cs"/>
                        </a:rPr>
                        <a:t>. </a:t>
                      </a:r>
                    </a:p>
                    <a:p>
                      <a:r>
                        <a:rPr lang="en-IN" sz="1300" kern="1200" dirty="0">
                          <a:solidFill>
                            <a:schemeClr val="dk1"/>
                          </a:solidFill>
                          <a:effectLst/>
                          <a:latin typeface="Verdana" panose="020B0604030504040204" pitchFamily="34" charset="0"/>
                          <a:ea typeface="Verdana" panose="020B0604030504040204" pitchFamily="34" charset="0"/>
                          <a:cs typeface="+mn-cs"/>
                        </a:rPr>
                        <a:t> </a:t>
                      </a: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Fine-tuned multilingual models such as </a:t>
                      </a:r>
                      <a:r>
                        <a:rPr lang="en-IN" sz="1300" kern="1200" dirty="0" err="1">
                          <a:solidFill>
                            <a:schemeClr val="dk1"/>
                          </a:solidFill>
                          <a:effectLst/>
                          <a:latin typeface="Verdana" panose="020B0604030504040204" pitchFamily="34" charset="0"/>
                          <a:ea typeface="Verdana" panose="020B0604030504040204" pitchFamily="34" charset="0"/>
                          <a:cs typeface="+mn-cs"/>
                        </a:rPr>
                        <a:t>IndicBERT</a:t>
                      </a:r>
                      <a:r>
                        <a:rPr lang="en-IN" sz="1300" kern="1200" dirty="0">
                          <a:solidFill>
                            <a:schemeClr val="dk1"/>
                          </a:solidFill>
                          <a:effectLst/>
                          <a:latin typeface="Verdana" panose="020B0604030504040204" pitchFamily="34" charset="0"/>
                          <a:ea typeface="Verdana" panose="020B0604030504040204" pitchFamily="34" charset="0"/>
                          <a:cs typeface="+mn-cs"/>
                        </a:rPr>
                        <a:t> V2, </a:t>
                      </a:r>
                      <a:r>
                        <a:rPr lang="en-IN" sz="1300" kern="1200" dirty="0" err="1">
                          <a:solidFill>
                            <a:schemeClr val="dk1"/>
                          </a:solidFill>
                          <a:effectLst/>
                          <a:latin typeface="Verdana" panose="020B0604030504040204" pitchFamily="34" charset="0"/>
                          <a:ea typeface="Verdana" panose="020B0604030504040204" pitchFamily="34" charset="0"/>
                          <a:cs typeface="+mn-cs"/>
                        </a:rPr>
                        <a:t>MuRIL</a:t>
                      </a:r>
                      <a:r>
                        <a:rPr lang="en-IN" sz="1300" kern="1200" dirty="0">
                          <a:solidFill>
                            <a:schemeClr val="dk1"/>
                          </a:solidFill>
                          <a:effectLst/>
                          <a:latin typeface="Verdana" panose="020B0604030504040204" pitchFamily="34" charset="0"/>
                          <a:ea typeface="Verdana" panose="020B0604030504040204" pitchFamily="34" charset="0"/>
                          <a:cs typeface="+mn-cs"/>
                        </a:rPr>
                        <a:t>, and Gemma-2 were used for language detection</a:t>
                      </a:r>
                      <a:r>
                        <a:rPr lang="en-US" sz="1300" dirty="0">
                          <a:latin typeface="Verdana" panose="020B0604030504040204" pitchFamily="34" charset="0"/>
                          <a:ea typeface="Verdana" panose="020B0604030504040204" pitchFamily="34" charset="0"/>
                        </a:rPr>
                        <a:t>. </a:t>
                      </a:r>
                      <a:r>
                        <a:rPr lang="en-IN" sz="1300" kern="1200" dirty="0">
                          <a:solidFill>
                            <a:schemeClr val="dk1"/>
                          </a:solidFill>
                          <a:effectLst/>
                          <a:latin typeface="Verdana" panose="020B0604030504040204" pitchFamily="34" charset="0"/>
                          <a:ea typeface="Verdana" panose="020B0604030504040204" pitchFamily="34" charset="0"/>
                          <a:cs typeface="+mn-cs"/>
                        </a:rPr>
                        <a:t>Target categorization further divided hate speech into "individual," "organization," and "community" categories.</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16920883"/>
                  </a:ext>
                </a:extLst>
              </a:tr>
            </a:tbl>
          </a:graphicData>
        </a:graphic>
      </p:graphicFrame>
    </p:spTree>
    <p:extLst>
      <p:ext uri="{BB962C8B-B14F-4D97-AF65-F5344CB8AC3E}">
        <p14:creationId xmlns:p14="http://schemas.microsoft.com/office/powerpoint/2010/main" val="103562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E855-E447-CD70-97A6-A9F6CD21974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2CB20F3-A588-6D1B-6EE2-E219527C8858}"/>
              </a:ext>
            </a:extLst>
          </p:cNvPr>
          <p:cNvSpPr>
            <a:spLocks noGrp="1"/>
          </p:cNvSpPr>
          <p:nvPr>
            <p:ph idx="1"/>
          </p:nvPr>
        </p:nvSpPr>
        <p:spPr/>
        <p:txBody>
          <a:bodyPr/>
          <a:lstStyle/>
          <a:p>
            <a:pPr marL="0" indent="0">
              <a:buNone/>
            </a:pPr>
            <a:r>
              <a:rPr lang="en-US" dirty="0"/>
              <a:t>Methodology</a:t>
            </a:r>
          </a:p>
          <a:p>
            <a:pPr marL="457200" indent="-457200">
              <a:buFont typeface="+mj-lt"/>
              <a:buAutoNum type="arabicPeriod"/>
            </a:pPr>
            <a:r>
              <a:rPr lang="en-US" dirty="0"/>
              <a:t>fastText</a:t>
            </a:r>
          </a:p>
          <a:p>
            <a:pPr marL="457200" indent="-457200">
              <a:buFont typeface="+mj-lt"/>
              <a:buAutoNum type="arabicPeriod"/>
            </a:pPr>
            <a:r>
              <a:rPr lang="en-US" dirty="0"/>
              <a:t>langID</a:t>
            </a:r>
          </a:p>
          <a:p>
            <a:pPr marL="457200" indent="-457200">
              <a:buFont typeface="+mj-lt"/>
              <a:buAutoNum type="arabicPeriod"/>
            </a:pPr>
            <a:r>
              <a:rPr lang="en-US" dirty="0"/>
              <a:t>langDetect</a:t>
            </a:r>
          </a:p>
          <a:p>
            <a:pPr marL="457200" indent="-457200">
              <a:buFont typeface="+mj-lt"/>
              <a:buAutoNum type="arabicPeriod"/>
            </a:pPr>
            <a:r>
              <a:rPr lang="en-US" dirty="0"/>
              <a:t>Bi-LSTM</a:t>
            </a:r>
          </a:p>
          <a:p>
            <a:pPr marL="457200" indent="-457200">
              <a:buFont typeface="+mj-lt"/>
              <a:buAutoNum type="arabicPeriod"/>
            </a:pPr>
            <a:r>
              <a:rPr lang="en-US" dirty="0"/>
              <a:t>DistilBERT</a:t>
            </a:r>
          </a:p>
          <a:p>
            <a:pPr marL="457200" indent="-457200">
              <a:buFont typeface="+mj-lt"/>
              <a:buAutoNum type="arabicPeriod"/>
            </a:pPr>
            <a:r>
              <a:rPr lang="en-US" dirty="0"/>
              <a:t>RoBERTa-Base</a:t>
            </a:r>
          </a:p>
          <a:p>
            <a:pPr marL="457200" indent="-457200">
              <a:buFont typeface="+mj-lt"/>
              <a:buAutoNum type="arabicPeriod"/>
            </a:pPr>
            <a:r>
              <a:rPr lang="en-US" dirty="0"/>
              <a:t>Google BERT/BERT-base-multilingual-cased</a:t>
            </a:r>
          </a:p>
          <a:p>
            <a:pPr marL="457200" indent="-457200">
              <a:buFont typeface="+mj-lt"/>
              <a:buAutoNum type="arabicPeriod"/>
            </a:pPr>
            <a:r>
              <a:rPr lang="en-US" dirty="0"/>
              <a:t>Hate-Speech-CNERG/Indic-abusive-allInOne-MuRIL</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24954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solidFill>
                  <a:srgbClr val="002060"/>
                </a:solidFill>
              </a:rPr>
              <a:t>Methodology-fasttext</a:t>
            </a:r>
          </a:p>
        </p:txBody>
      </p:sp>
      <p:sp>
        <p:nvSpPr>
          <p:cNvPr id="5" name="Content Placeholder 3">
            <a:extLst>
              <a:ext uri="{FF2B5EF4-FFF2-40B4-BE49-F238E27FC236}">
                <a16:creationId xmlns:a16="http://schemas.microsoft.com/office/drawing/2014/main" id="{C4F24B25-10CD-1E1A-6FB0-9B4D910E5149}"/>
              </a:ext>
            </a:extLst>
          </p:cNvPr>
          <p:cNvSpPr>
            <a:spLocks noGrp="1"/>
          </p:cNvSpPr>
          <p:nvPr>
            <p:ph sz="half" idx="1"/>
          </p:nvPr>
        </p:nvSpPr>
        <p:spPr>
          <a:xfrm>
            <a:off x="700681" y="1336043"/>
            <a:ext cx="5384800" cy="4525963"/>
          </a:xfrm>
        </p:spPr>
        <p:txBody>
          <a:bodyPr>
            <a:normAutofit/>
          </a:bodyPr>
          <a:lstStyle/>
          <a:p>
            <a:pPr marL="0" marR="0" indent="0" algn="just">
              <a:lnSpc>
                <a:spcPct val="90000"/>
              </a:lnSpc>
              <a:spcBef>
                <a:spcPts val="0"/>
              </a:spcBef>
              <a:spcAft>
                <a:spcPts val="0"/>
              </a:spcAft>
              <a:buNone/>
            </a:pPr>
            <a:r>
              <a:rPr lang="en-US" sz="1300" b="1" dirty="0">
                <a:effectLst/>
              </a:rPr>
              <a:t>Input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Represents the input data, in this case, an n-gram.</a:t>
            </a:r>
          </a:p>
          <a:p>
            <a:pPr marL="0" marR="0" lvl="0" indent="0" algn="just">
              <a:lnSpc>
                <a:spcPct val="90000"/>
              </a:lnSpc>
              <a:spcBef>
                <a:spcPts val="0"/>
              </a:spcBef>
              <a:spcAft>
                <a:spcPts val="0"/>
              </a:spcAft>
              <a:buSzPts val="1000"/>
              <a:buNone/>
              <a:tabLst>
                <a:tab pos="457200" algn="l"/>
              </a:tabLst>
            </a:pPr>
            <a:r>
              <a:rPr lang="en-US" sz="1300" dirty="0">
                <a:effectLst/>
              </a:rPr>
              <a:t>Each input node (s1, s2, ..., sn1, </a:t>
            </a:r>
            <a:r>
              <a:rPr lang="en-US" sz="1300" dirty="0" err="1">
                <a:effectLst/>
              </a:rPr>
              <a:t>sn</a:t>
            </a:r>
            <a:r>
              <a:rPr lang="en-US" sz="1300" dirty="0">
                <a:effectLst/>
              </a:rPr>
              <a:t>) corresponds to a word or token in the n-gram.</a:t>
            </a:r>
          </a:p>
          <a:p>
            <a:pPr marL="0" marR="0" indent="0" algn="just">
              <a:lnSpc>
                <a:spcPct val="90000"/>
              </a:lnSpc>
              <a:spcBef>
                <a:spcPts val="0"/>
              </a:spcBef>
              <a:spcAft>
                <a:spcPts val="0"/>
              </a:spcAft>
              <a:buNone/>
            </a:pPr>
            <a:r>
              <a:rPr lang="en-US" sz="1300" b="1" dirty="0">
                <a:effectLst/>
              </a:rPr>
              <a:t>Hidden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Processes the input n-gram and extracts relevant features.</a:t>
            </a:r>
          </a:p>
          <a:p>
            <a:pPr marL="0" marR="0" lvl="0" indent="0" algn="just">
              <a:lnSpc>
                <a:spcPct val="90000"/>
              </a:lnSpc>
              <a:spcBef>
                <a:spcPts val="0"/>
              </a:spcBef>
              <a:spcAft>
                <a:spcPts val="0"/>
              </a:spcAft>
              <a:buSzPts val="1000"/>
              <a:buNone/>
              <a:tabLst>
                <a:tab pos="457200" algn="l"/>
              </a:tabLst>
            </a:pPr>
            <a:r>
              <a:rPr lang="en-US" sz="1300" dirty="0">
                <a:effectLst/>
              </a:rPr>
              <a:t>The number of nodes in this layer determines the model's capacity to learn complex patterns.</a:t>
            </a:r>
          </a:p>
          <a:p>
            <a:pPr marL="0" marR="0" indent="0" algn="just">
              <a:lnSpc>
                <a:spcPct val="90000"/>
              </a:lnSpc>
              <a:spcBef>
                <a:spcPts val="0"/>
              </a:spcBef>
              <a:spcAft>
                <a:spcPts val="0"/>
              </a:spcAft>
              <a:buNone/>
            </a:pPr>
            <a:r>
              <a:rPr lang="en-US" sz="1300" b="1" dirty="0">
                <a:effectLst/>
              </a:rPr>
              <a:t>Hierarchical Softmax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A specialized layer designed for efficient prediction of categorical variables, especially when the vocabulary size is large.</a:t>
            </a:r>
          </a:p>
          <a:p>
            <a:pPr marL="0" marR="0" lvl="0" indent="0" algn="just">
              <a:lnSpc>
                <a:spcPct val="90000"/>
              </a:lnSpc>
              <a:spcBef>
                <a:spcPts val="0"/>
              </a:spcBef>
              <a:spcAft>
                <a:spcPts val="0"/>
              </a:spcAft>
              <a:buSzPts val="1000"/>
              <a:buNone/>
              <a:tabLst>
                <a:tab pos="457200" algn="l"/>
              </a:tabLst>
            </a:pPr>
            <a:r>
              <a:rPr lang="en-US" sz="1300" dirty="0">
                <a:effectLst/>
              </a:rPr>
              <a:t>Instead of computing probabilities for all possible output classes (as in traditional softmax), hierarchical softmax organizes the output space into a tree structure.</a:t>
            </a:r>
          </a:p>
          <a:p>
            <a:pPr marL="0" marR="0" lvl="0" indent="0" algn="just">
              <a:lnSpc>
                <a:spcPct val="90000"/>
              </a:lnSpc>
              <a:spcBef>
                <a:spcPts val="0"/>
              </a:spcBef>
              <a:spcAft>
                <a:spcPts val="0"/>
              </a:spcAft>
              <a:buSzPts val="1000"/>
              <a:buNone/>
              <a:tabLst>
                <a:tab pos="457200" algn="l"/>
              </a:tabLst>
            </a:pPr>
            <a:r>
              <a:rPr lang="en-US" sz="1300" dirty="0">
                <a:effectLst/>
              </a:rPr>
              <a:t>This reduces the computational complexity of the prediction process, making it more efficient.</a:t>
            </a:r>
          </a:p>
          <a:p>
            <a:pPr marL="0" marR="0" indent="0" algn="just">
              <a:lnSpc>
                <a:spcPct val="90000"/>
              </a:lnSpc>
              <a:spcBef>
                <a:spcPts val="0"/>
              </a:spcBef>
              <a:spcAft>
                <a:spcPts val="0"/>
              </a:spcAft>
              <a:buNone/>
            </a:pPr>
            <a:r>
              <a:rPr lang="en-US" sz="1300" b="1" dirty="0">
                <a:effectLst/>
              </a:rPr>
              <a:t>Output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Represents the predicted output, which is the label or class associated with the input n-gram.</a:t>
            </a:r>
          </a:p>
          <a:p>
            <a:pPr marL="0" marR="0" indent="0" algn="just">
              <a:lnSpc>
                <a:spcPct val="90000"/>
              </a:lnSpc>
              <a:spcBef>
                <a:spcPts val="0"/>
              </a:spcBef>
              <a:spcAft>
                <a:spcPts val="0"/>
              </a:spcAft>
              <a:buNone/>
            </a:pPr>
            <a:r>
              <a:rPr lang="en-US" sz="1300" b="1" dirty="0">
                <a:effectLst/>
              </a:rPr>
              <a:t>Overall Function:</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The network takes an n-gram as input, processes it through the hidden layer, and then uses the hierarchical softmax layer to predict the most likely label or class.</a:t>
            </a:r>
          </a:p>
          <a:p>
            <a:pPr marL="0" indent="0" algn="just">
              <a:lnSpc>
                <a:spcPct val="90000"/>
              </a:lnSpc>
              <a:buNone/>
            </a:pPr>
            <a:endParaRPr lang="en-US" sz="1300" dirty="0"/>
          </a:p>
        </p:txBody>
      </p:sp>
      <p:pic>
        <p:nvPicPr>
          <p:cNvPr id="7" name="Content Placeholder 4" descr="A diagram of a software algorithm&#10;&#10;Description automatically generated">
            <a:extLst>
              <a:ext uri="{FF2B5EF4-FFF2-40B4-BE49-F238E27FC236}">
                <a16:creationId xmlns:a16="http://schemas.microsoft.com/office/drawing/2014/main" id="{5D80E19A-1EBB-C9E4-3312-F1166011F211}"/>
              </a:ext>
            </a:extLst>
          </p:cNvPr>
          <p:cNvPicPr>
            <a:picLocks noChangeAspect="1"/>
          </p:cNvPicPr>
          <p:nvPr/>
        </p:nvPicPr>
        <p:blipFill>
          <a:blip r:embed="rId2"/>
          <a:stretch>
            <a:fillRect/>
          </a:stretch>
        </p:blipFill>
        <p:spPr>
          <a:xfrm>
            <a:off x="6288680" y="1600203"/>
            <a:ext cx="5202639" cy="4525963"/>
          </a:xfrm>
          <a:prstGeom prst="rect">
            <a:avLst/>
          </a:prstGeom>
          <a:noFill/>
        </p:spPr>
      </p:pic>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21A6-6BA7-694E-A51D-384C6B45BABA}"/>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Methodology-langID</a:t>
            </a:r>
          </a:p>
        </p:txBody>
      </p:sp>
      <p:sp>
        <p:nvSpPr>
          <p:cNvPr id="3" name="Content Placeholder 2">
            <a:extLst>
              <a:ext uri="{FF2B5EF4-FFF2-40B4-BE49-F238E27FC236}">
                <a16:creationId xmlns:a16="http://schemas.microsoft.com/office/drawing/2014/main" id="{99BB074A-4D45-26CB-51B1-F05D63E19236}"/>
              </a:ext>
            </a:extLst>
          </p:cNvPr>
          <p:cNvSpPr>
            <a:spLocks noGrp="1"/>
          </p:cNvSpPr>
          <p:nvPr>
            <p:ph sz="half" idx="1"/>
          </p:nvPr>
        </p:nvSpPr>
        <p:spPr>
          <a:xfrm>
            <a:off x="609600" y="1600203"/>
            <a:ext cx="5852160" cy="4525963"/>
          </a:xfrm>
        </p:spPr>
        <p:txBody>
          <a:bodyPr>
            <a:normAutofit/>
          </a:bodyPr>
          <a:lstStyle/>
          <a:p>
            <a:pPr marL="342900" marR="0" lvl="0" indent="-342900">
              <a:lnSpc>
                <a:spcPct val="90000"/>
              </a:lnSpc>
              <a:spcBef>
                <a:spcPts val="0"/>
              </a:spcBef>
              <a:spcAft>
                <a:spcPts val="600"/>
              </a:spcAft>
              <a:buFont typeface="+mj-lt"/>
              <a:buAutoNum type="arabicPeriod"/>
              <a:tabLst>
                <a:tab pos="457200" algn="l"/>
              </a:tabLst>
            </a:pPr>
            <a:r>
              <a:rPr lang="en-US" sz="1500" b="1" dirty="0">
                <a:effectLst/>
              </a:rPr>
              <a:t>Character N-grams</a:t>
            </a:r>
            <a:r>
              <a:rPr lang="en-US" sz="1500" dirty="0">
                <a:effectLst/>
              </a:rPr>
              <a:t>: The model extracts character n-grams from each word in the input text. N-grams are contiguous sequences of n characters within a word, which help capture language specific patterns.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Vector Embedding</a:t>
            </a:r>
            <a:r>
              <a:rPr lang="en-US" sz="1500" dirty="0">
                <a:effectLst/>
              </a:rPr>
              <a:t>: These character n-grams are then embedded into vectors using lookup tables. This step converts the n-grams into a numerical format that the neural network can process.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Feedforward Neural Network</a:t>
            </a:r>
            <a:r>
              <a:rPr lang="en-US" sz="1500" dirty="0">
                <a:effectLst/>
              </a:rPr>
              <a:t>: The embedded vectors are fed into a feedforward neural network. This network consists of multiple layers of neurons that process the input and learn to identify the language based on the patterns in the n-grams.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Output Layer</a:t>
            </a:r>
            <a:r>
              <a:rPr lang="en-US" sz="1500" dirty="0">
                <a:effectLst/>
              </a:rPr>
              <a:t>: The final layer of the network outputs a probability distribution over the possible languages. The language with the highest probability is chosen as the identified language.</a:t>
            </a:r>
          </a:p>
        </p:txBody>
      </p:sp>
      <p:pic>
        <p:nvPicPr>
          <p:cNvPr id="5" name="Content Placeholder 4" descr="A diagram of a process&#10;&#10;Description automatically generated">
            <a:extLst>
              <a:ext uri="{FF2B5EF4-FFF2-40B4-BE49-F238E27FC236}">
                <a16:creationId xmlns:a16="http://schemas.microsoft.com/office/drawing/2014/main" id="{DD8DD213-85E7-5724-ADF9-405D06A6B62D}"/>
              </a:ext>
            </a:extLst>
          </p:cNvPr>
          <p:cNvPicPr>
            <a:picLocks noGrp="1" noChangeAspect="1"/>
          </p:cNvPicPr>
          <p:nvPr>
            <p:ph sz="half" idx="2"/>
          </p:nvPr>
        </p:nvPicPr>
        <p:blipFill>
          <a:blip r:embed="rId2"/>
          <a:stretch>
            <a:fillRect/>
          </a:stretch>
        </p:blipFill>
        <p:spPr>
          <a:xfrm>
            <a:off x="7317228" y="1600203"/>
            <a:ext cx="3145544" cy="4525963"/>
          </a:xfrm>
          <a:prstGeom prst="rect">
            <a:avLst/>
          </a:prstGeom>
          <a:noFill/>
        </p:spPr>
      </p:pic>
    </p:spTree>
    <p:extLst>
      <p:ext uri="{BB962C8B-B14F-4D97-AF65-F5344CB8AC3E}">
        <p14:creationId xmlns:p14="http://schemas.microsoft.com/office/powerpoint/2010/main" val="3660302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152C-237E-9778-2393-DDA70518963B}"/>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a:t>
            </a:r>
            <a:r>
              <a:rPr lang="en-US" dirty="0" err="1">
                <a:solidFill>
                  <a:srgbClr val="002060"/>
                </a:solidFill>
              </a:rPr>
              <a:t>langDetect</a:t>
            </a:r>
            <a:endParaRPr lang="en-US" dirty="0">
              <a:solidFill>
                <a:srgbClr val="002060"/>
              </a:solidFill>
            </a:endParaRPr>
          </a:p>
        </p:txBody>
      </p:sp>
      <p:sp>
        <p:nvSpPr>
          <p:cNvPr id="3" name="Content Placeholder 2">
            <a:extLst>
              <a:ext uri="{FF2B5EF4-FFF2-40B4-BE49-F238E27FC236}">
                <a16:creationId xmlns:a16="http://schemas.microsoft.com/office/drawing/2014/main" id="{7F29EFB5-2E5C-F0C0-1142-39093DC95D50}"/>
              </a:ext>
            </a:extLst>
          </p:cNvPr>
          <p:cNvSpPr>
            <a:spLocks noGrp="1"/>
          </p:cNvSpPr>
          <p:nvPr>
            <p:ph sz="half" idx="1"/>
          </p:nvPr>
        </p:nvSpPr>
        <p:spPr>
          <a:xfrm>
            <a:off x="213360" y="1351280"/>
            <a:ext cx="7585954" cy="4774885"/>
          </a:xfrm>
        </p:spPr>
        <p:txBody>
          <a:bodyPr>
            <a:normAutofit/>
          </a:bodyPr>
          <a:lstStyle/>
          <a:p>
            <a:pPr marL="0" marR="0" indent="0">
              <a:lnSpc>
                <a:spcPct val="90000"/>
              </a:lnSpc>
              <a:spcBef>
                <a:spcPts val="0"/>
              </a:spcBef>
              <a:spcAft>
                <a:spcPts val="0"/>
              </a:spcAft>
              <a:buNone/>
            </a:pPr>
            <a:r>
              <a:rPr lang="en-US" sz="1500" dirty="0">
                <a:effectLst/>
              </a:rPr>
              <a:t>The </a:t>
            </a:r>
            <a:r>
              <a:rPr lang="en-US" sz="1500" b="1" dirty="0">
                <a:effectLst/>
              </a:rPr>
              <a:t>LangDetect</a:t>
            </a:r>
            <a:r>
              <a:rPr lang="en-US" sz="1500" dirty="0">
                <a:effectLst/>
              </a:rPr>
              <a:t> model architecture is based on statistical methods rather   than deep learning.</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Character N-grams Extraction</a:t>
            </a:r>
            <a:r>
              <a:rPr lang="en-US" sz="1500" dirty="0">
                <a:effectLst/>
              </a:rPr>
              <a:t>: LangDetect extracts character n-grams from the input text. These n-grams are sequences of characters that help capture language specific patterns.</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Feature Vector Creation</a:t>
            </a:r>
            <a:r>
              <a:rPr lang="en-US" sz="1500" dirty="0">
                <a:effectLst/>
              </a:rPr>
              <a:t>: The extracted n-grams are converted into a feature vector, which is a numerical representation of the text.</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Language Models</a:t>
            </a:r>
            <a:r>
              <a:rPr lang="en-US" sz="1500" dirty="0">
                <a:effectLst/>
              </a:rPr>
              <a:t>: LangDetect uses pretrained language models for each supported language. These models are statistical models trained on large text corpora in different languages.</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Classification</a:t>
            </a:r>
            <a:r>
              <a:rPr lang="en-US" sz="1500" dirty="0">
                <a:effectLst/>
              </a:rPr>
              <a:t>: The feature vector is compared against the pretrained language models to determine the most likely language of the input text.</a:t>
            </a:r>
          </a:p>
          <a:p>
            <a:pPr>
              <a:lnSpc>
                <a:spcPct val="90000"/>
              </a:lnSpc>
            </a:pPr>
            <a:endParaRPr lang="en-US" sz="1500" dirty="0"/>
          </a:p>
        </p:txBody>
      </p:sp>
      <p:pic>
        <p:nvPicPr>
          <p:cNvPr id="5" name="Content Placeholder 4">
            <a:extLst>
              <a:ext uri="{FF2B5EF4-FFF2-40B4-BE49-F238E27FC236}">
                <a16:creationId xmlns:a16="http://schemas.microsoft.com/office/drawing/2014/main" id="{E0CF1C5C-84A6-98AF-E1B2-241E91D9794B}"/>
              </a:ext>
            </a:extLst>
          </p:cNvPr>
          <p:cNvPicPr>
            <a:picLocks noGrp="1" noChangeAspect="1"/>
          </p:cNvPicPr>
          <p:nvPr>
            <p:ph sz="half" idx="2"/>
          </p:nvPr>
        </p:nvPicPr>
        <p:blipFill>
          <a:blip r:embed="rId2"/>
          <a:stretch>
            <a:fillRect/>
          </a:stretch>
        </p:blipFill>
        <p:spPr>
          <a:xfrm>
            <a:off x="7799314" y="1600202"/>
            <a:ext cx="4179326" cy="3865878"/>
          </a:xfrm>
          <a:prstGeom prst="rect">
            <a:avLst/>
          </a:prstGeom>
          <a:noFill/>
        </p:spPr>
      </p:pic>
    </p:spTree>
    <p:extLst>
      <p:ext uri="{BB962C8B-B14F-4D97-AF65-F5344CB8AC3E}">
        <p14:creationId xmlns:p14="http://schemas.microsoft.com/office/powerpoint/2010/main" val="277722528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Bioinformatics</Template>
  <TotalTime>1531</TotalTime>
  <Words>3773</Words>
  <Application>Microsoft Office PowerPoint</Application>
  <PresentationFormat>Widescreen</PresentationFormat>
  <Paragraphs>628</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Aptos</vt:lpstr>
      <vt:lpstr>Arial</vt:lpstr>
      <vt:lpstr>Bookman Old Style</vt:lpstr>
      <vt:lpstr>Calibri</vt:lpstr>
      <vt:lpstr>Source Sans Pro</vt:lpstr>
      <vt:lpstr>Times New Roman</vt:lpstr>
      <vt:lpstr>Verada</vt:lpstr>
      <vt:lpstr>Verdana</vt:lpstr>
      <vt:lpstr>Bioinformatics</vt:lpstr>
      <vt:lpstr>AI BASED CONTENT MODERATOR</vt:lpstr>
      <vt:lpstr>Introduction</vt:lpstr>
      <vt:lpstr>Literature Review</vt:lpstr>
      <vt:lpstr>Literature Review</vt:lpstr>
      <vt:lpstr>Literature Review</vt:lpstr>
      <vt:lpstr>Agenda</vt:lpstr>
      <vt:lpstr>Methodology-fasttext</vt:lpstr>
      <vt:lpstr>Methodology-langID</vt:lpstr>
      <vt:lpstr>Methodology-langDetect</vt:lpstr>
      <vt:lpstr>Methodology-BIDIRECTIONAL LSTM</vt:lpstr>
      <vt:lpstr>Methodology-BIDIRECTIONAL LSTM</vt:lpstr>
      <vt:lpstr>Methodology-DistilBERT</vt:lpstr>
      <vt:lpstr>Methodology-Robustly Optimized BERT(RoBERTa)</vt:lpstr>
      <vt:lpstr>Methodology-google-bert/bert-base-multilingual-cased</vt:lpstr>
      <vt:lpstr>Methodology-Hate Speech CNERG/Indic-abusive-allInOne-MuRIL</vt:lpstr>
      <vt:lpstr>Proposed Method</vt:lpstr>
      <vt:lpstr>Objectives</vt:lpstr>
      <vt:lpstr>Timeline of Project</vt:lpstr>
      <vt:lpstr>Expected Outcomes</vt:lpstr>
      <vt:lpstr>Agenda</vt:lpstr>
      <vt:lpstr>Dataset distribution-Subtask-A</vt:lpstr>
      <vt:lpstr>Dataset distribution-Subtask-B</vt:lpstr>
      <vt:lpstr>Dataset distribution-Subtask-C</vt:lpstr>
      <vt:lpstr>Agenda</vt:lpstr>
      <vt:lpstr>Results and Discussion: Subtask-A</vt:lpstr>
      <vt:lpstr>Results and Discussion: Subtask-A</vt:lpstr>
      <vt:lpstr>Results and Discussion: Subtask-B(without fine-tuning)</vt:lpstr>
      <vt:lpstr>Results and Discussion: Subtask-B(with fine-tuning)</vt:lpstr>
      <vt:lpstr>Results and Discussion: Subtask-B(with fine-tuning)</vt:lpstr>
      <vt:lpstr>Results and Discussion: Subtask-B(with fine-tuning)</vt:lpstr>
      <vt:lpstr>Results and Discussion: Subtask-C</vt:lpstr>
      <vt:lpstr>Results and Discussion: Subtask-C</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Akhil K</cp:lastModifiedBy>
  <cp:revision>62</cp:revision>
  <dcterms:created xsi:type="dcterms:W3CDTF">2023-03-16T03:26:27Z</dcterms:created>
  <dcterms:modified xsi:type="dcterms:W3CDTF">2024-12-18T17:19:47Z</dcterms:modified>
</cp:coreProperties>
</file>