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9" r:id="rId4"/>
    <p:sldId id="268" r:id="rId5"/>
    <p:sldId id="273" r:id="rId6"/>
    <p:sldId id="272" r:id="rId7"/>
    <p:sldId id="274" r:id="rId8"/>
    <p:sldId id="270" r:id="rId9"/>
    <p:sldId id="265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51" d="100"/>
          <a:sy n="51" d="100"/>
        </p:scale>
        <p:origin x="12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64D10F-1E2B-4546-BFB3-BDE94A66833F}" type="doc">
      <dgm:prSet loTypeId="urn:microsoft.com/office/officeart/2005/8/layout/venn3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A48FBD-7341-442D-8772-A660F947CD0C}">
      <dgm:prSet/>
      <dgm:spPr/>
      <dgm:t>
        <a:bodyPr/>
        <a:lstStyle/>
        <a:p>
          <a:r>
            <a:rPr lang="en-US" b="0" i="0" dirty="0"/>
            <a:t>Title finalization with Supervisor 29-01-25</a:t>
          </a:r>
          <a:endParaRPr lang="en-US" dirty="0"/>
        </a:p>
      </dgm:t>
    </dgm:pt>
    <dgm:pt modelId="{CFA04A3F-255A-4A04-BFCD-6558BF6CC47C}" type="parTrans" cxnId="{314AA245-D76A-45BC-B6F3-01C34A1DA14E}">
      <dgm:prSet/>
      <dgm:spPr/>
      <dgm:t>
        <a:bodyPr/>
        <a:lstStyle/>
        <a:p>
          <a:endParaRPr lang="en-US"/>
        </a:p>
      </dgm:t>
    </dgm:pt>
    <dgm:pt modelId="{3C2E315E-76CD-4243-9C76-F0B50127F7CF}" type="sibTrans" cxnId="{314AA245-D76A-45BC-B6F3-01C34A1DA14E}">
      <dgm:prSet/>
      <dgm:spPr/>
      <dgm:t>
        <a:bodyPr/>
        <a:lstStyle/>
        <a:p>
          <a:endParaRPr lang="en-US"/>
        </a:p>
      </dgm:t>
    </dgm:pt>
    <dgm:pt modelId="{75B85EE4-C52A-4C22-A729-D130903BC671}">
      <dgm:prSet/>
      <dgm:spPr/>
      <dgm:t>
        <a:bodyPr/>
        <a:lstStyle/>
        <a:p>
          <a:r>
            <a:rPr lang="en-US" b="0" i="0" dirty="0"/>
            <a:t>Literature Survey</a:t>
          </a:r>
        </a:p>
        <a:p>
          <a:r>
            <a:rPr lang="en-US" b="0" i="0" dirty="0"/>
            <a:t> 29-01-25</a:t>
          </a:r>
          <a:endParaRPr lang="en-US" dirty="0"/>
        </a:p>
      </dgm:t>
    </dgm:pt>
    <dgm:pt modelId="{13DFDABC-217F-4A04-826A-F64B048EC38E}" type="parTrans" cxnId="{4B781ABE-5E94-4CF3-BE49-1F7082CC48A5}">
      <dgm:prSet/>
      <dgm:spPr/>
      <dgm:t>
        <a:bodyPr/>
        <a:lstStyle/>
        <a:p>
          <a:endParaRPr lang="en-US"/>
        </a:p>
      </dgm:t>
    </dgm:pt>
    <dgm:pt modelId="{9BC2DB8E-1B20-4AFC-9C83-10DA0ABAB110}" type="sibTrans" cxnId="{4B781ABE-5E94-4CF3-BE49-1F7082CC48A5}">
      <dgm:prSet/>
      <dgm:spPr/>
      <dgm:t>
        <a:bodyPr/>
        <a:lstStyle/>
        <a:p>
          <a:endParaRPr lang="en-US"/>
        </a:p>
      </dgm:t>
    </dgm:pt>
    <dgm:pt modelId="{7017D836-EF91-4F4A-A8BB-65B695B1E156}">
      <dgm:prSet/>
      <dgm:spPr/>
      <dgm:t>
        <a:bodyPr/>
        <a:lstStyle/>
        <a:p>
          <a:r>
            <a:rPr lang="en-US" b="0" i="0" dirty="0"/>
            <a:t>Finalizing the objectives 29-01-25</a:t>
          </a:r>
          <a:endParaRPr lang="en-US" dirty="0"/>
        </a:p>
      </dgm:t>
    </dgm:pt>
    <dgm:pt modelId="{73DA2EA4-909F-4C99-92A3-1CFBDC470440}" type="parTrans" cxnId="{D73AD241-FF02-4CFD-B295-42522B04EB88}">
      <dgm:prSet/>
      <dgm:spPr/>
      <dgm:t>
        <a:bodyPr/>
        <a:lstStyle/>
        <a:p>
          <a:endParaRPr lang="en-US"/>
        </a:p>
      </dgm:t>
    </dgm:pt>
    <dgm:pt modelId="{0414E2EA-B531-44E9-91BD-FF7BFF88F8A2}" type="sibTrans" cxnId="{D73AD241-FF02-4CFD-B295-42522B04EB88}">
      <dgm:prSet/>
      <dgm:spPr/>
      <dgm:t>
        <a:bodyPr/>
        <a:lstStyle/>
        <a:p>
          <a:endParaRPr lang="en-US"/>
        </a:p>
      </dgm:t>
    </dgm:pt>
    <dgm:pt modelId="{59F84354-A365-4F77-8F04-5F27E565BE69}">
      <dgm:prSet/>
      <dgm:spPr/>
      <dgm:t>
        <a:bodyPr/>
        <a:lstStyle/>
        <a:p>
          <a:r>
            <a:rPr lang="en-US" b="0" i="0" dirty="0"/>
            <a:t>Deciding the methodology </a:t>
          </a:r>
        </a:p>
        <a:p>
          <a:r>
            <a:rPr lang="en-US" b="0" i="0" dirty="0"/>
            <a:t>29-01-25</a:t>
          </a:r>
          <a:endParaRPr lang="en-US" dirty="0"/>
        </a:p>
      </dgm:t>
    </dgm:pt>
    <dgm:pt modelId="{D5B5FAEE-F695-47BB-80FA-774A4E55ADE8}" type="parTrans" cxnId="{FA7B9C4F-D7AD-40D1-87A0-67AA53D04A46}">
      <dgm:prSet/>
      <dgm:spPr/>
      <dgm:t>
        <a:bodyPr/>
        <a:lstStyle/>
        <a:p>
          <a:endParaRPr lang="en-US"/>
        </a:p>
      </dgm:t>
    </dgm:pt>
    <dgm:pt modelId="{4B05982A-FFFA-4B47-96FA-A052A689CF54}" type="sibTrans" cxnId="{FA7B9C4F-D7AD-40D1-87A0-67AA53D04A46}">
      <dgm:prSet/>
      <dgm:spPr/>
      <dgm:t>
        <a:bodyPr/>
        <a:lstStyle/>
        <a:p>
          <a:endParaRPr lang="en-US"/>
        </a:p>
      </dgm:t>
    </dgm:pt>
    <dgm:pt modelId="{CC55A3BE-9017-454D-86DB-73CF2EAE8A51}" type="pres">
      <dgm:prSet presAssocID="{5564D10F-1E2B-4546-BFB3-BDE94A66833F}" presName="Name0" presStyleCnt="0">
        <dgm:presLayoutVars>
          <dgm:dir/>
          <dgm:resizeHandles val="exact"/>
        </dgm:presLayoutVars>
      </dgm:prSet>
      <dgm:spPr/>
    </dgm:pt>
    <dgm:pt modelId="{57351FEE-FA3C-4430-BF92-6D6DA0252A7D}" type="pres">
      <dgm:prSet presAssocID="{78A48FBD-7341-442D-8772-A660F947CD0C}" presName="Name5" presStyleLbl="vennNode1" presStyleIdx="0" presStyleCnt="4">
        <dgm:presLayoutVars>
          <dgm:bulletEnabled val="1"/>
        </dgm:presLayoutVars>
      </dgm:prSet>
      <dgm:spPr/>
    </dgm:pt>
    <dgm:pt modelId="{D67247AA-BB8C-474E-958C-B27782F8AC48}" type="pres">
      <dgm:prSet presAssocID="{3C2E315E-76CD-4243-9C76-F0B50127F7CF}" presName="space" presStyleCnt="0"/>
      <dgm:spPr/>
    </dgm:pt>
    <dgm:pt modelId="{9DBE9D93-F073-44AE-BFD2-6339E53419C7}" type="pres">
      <dgm:prSet presAssocID="{75B85EE4-C52A-4C22-A729-D130903BC671}" presName="Name5" presStyleLbl="vennNode1" presStyleIdx="1" presStyleCnt="4">
        <dgm:presLayoutVars>
          <dgm:bulletEnabled val="1"/>
        </dgm:presLayoutVars>
      </dgm:prSet>
      <dgm:spPr/>
    </dgm:pt>
    <dgm:pt modelId="{7A87F8E3-590E-400A-9653-DDBE5B5B6587}" type="pres">
      <dgm:prSet presAssocID="{9BC2DB8E-1B20-4AFC-9C83-10DA0ABAB110}" presName="space" presStyleCnt="0"/>
      <dgm:spPr/>
    </dgm:pt>
    <dgm:pt modelId="{65965E22-36C4-4473-A1B2-DEFF069E6B3B}" type="pres">
      <dgm:prSet presAssocID="{7017D836-EF91-4F4A-A8BB-65B695B1E156}" presName="Name5" presStyleLbl="vennNode1" presStyleIdx="2" presStyleCnt="4" custScaleX="103002" custScaleY="98183">
        <dgm:presLayoutVars>
          <dgm:bulletEnabled val="1"/>
        </dgm:presLayoutVars>
      </dgm:prSet>
      <dgm:spPr/>
    </dgm:pt>
    <dgm:pt modelId="{C6819AC3-07DE-4395-BC10-F4C93A06DAF3}" type="pres">
      <dgm:prSet presAssocID="{0414E2EA-B531-44E9-91BD-FF7BFF88F8A2}" presName="space" presStyleCnt="0"/>
      <dgm:spPr/>
    </dgm:pt>
    <dgm:pt modelId="{6E1E099A-14B6-44A3-82ED-F6363CBDCB1D}" type="pres">
      <dgm:prSet presAssocID="{59F84354-A365-4F77-8F04-5F27E565BE69}" presName="Name5" presStyleLbl="vennNode1" presStyleIdx="3" presStyleCnt="4" custScaleX="102764" custScaleY="97953">
        <dgm:presLayoutVars>
          <dgm:bulletEnabled val="1"/>
        </dgm:presLayoutVars>
      </dgm:prSet>
      <dgm:spPr/>
    </dgm:pt>
  </dgm:ptLst>
  <dgm:cxnLst>
    <dgm:cxn modelId="{839E0602-E29A-4FF8-A73C-F2C57287E414}" type="presOf" srcId="{75B85EE4-C52A-4C22-A729-D130903BC671}" destId="{9DBE9D93-F073-44AE-BFD2-6339E53419C7}" srcOrd="0" destOrd="0" presId="urn:microsoft.com/office/officeart/2005/8/layout/venn3"/>
    <dgm:cxn modelId="{7C99FD03-1BA3-45A5-80FF-EF43EBA692F2}" type="presOf" srcId="{7017D836-EF91-4F4A-A8BB-65B695B1E156}" destId="{65965E22-36C4-4473-A1B2-DEFF069E6B3B}" srcOrd="0" destOrd="0" presId="urn:microsoft.com/office/officeart/2005/8/layout/venn3"/>
    <dgm:cxn modelId="{BB9D3F3D-7EBD-492F-A517-CBD7B8400EE3}" type="presOf" srcId="{59F84354-A365-4F77-8F04-5F27E565BE69}" destId="{6E1E099A-14B6-44A3-82ED-F6363CBDCB1D}" srcOrd="0" destOrd="0" presId="urn:microsoft.com/office/officeart/2005/8/layout/venn3"/>
    <dgm:cxn modelId="{E75B553F-7761-4581-9598-BFDAD370CC37}" type="presOf" srcId="{78A48FBD-7341-442D-8772-A660F947CD0C}" destId="{57351FEE-FA3C-4430-BF92-6D6DA0252A7D}" srcOrd="0" destOrd="0" presId="urn:microsoft.com/office/officeart/2005/8/layout/venn3"/>
    <dgm:cxn modelId="{D73AD241-FF02-4CFD-B295-42522B04EB88}" srcId="{5564D10F-1E2B-4546-BFB3-BDE94A66833F}" destId="{7017D836-EF91-4F4A-A8BB-65B695B1E156}" srcOrd="2" destOrd="0" parTransId="{73DA2EA4-909F-4C99-92A3-1CFBDC470440}" sibTransId="{0414E2EA-B531-44E9-91BD-FF7BFF88F8A2}"/>
    <dgm:cxn modelId="{314AA245-D76A-45BC-B6F3-01C34A1DA14E}" srcId="{5564D10F-1E2B-4546-BFB3-BDE94A66833F}" destId="{78A48FBD-7341-442D-8772-A660F947CD0C}" srcOrd="0" destOrd="0" parTransId="{CFA04A3F-255A-4A04-BFCD-6558BF6CC47C}" sibTransId="{3C2E315E-76CD-4243-9C76-F0B50127F7CF}"/>
    <dgm:cxn modelId="{FA7B9C4F-D7AD-40D1-87A0-67AA53D04A46}" srcId="{5564D10F-1E2B-4546-BFB3-BDE94A66833F}" destId="{59F84354-A365-4F77-8F04-5F27E565BE69}" srcOrd="3" destOrd="0" parTransId="{D5B5FAEE-F695-47BB-80FA-774A4E55ADE8}" sibTransId="{4B05982A-FFFA-4B47-96FA-A052A689CF54}"/>
    <dgm:cxn modelId="{4B781ABE-5E94-4CF3-BE49-1F7082CC48A5}" srcId="{5564D10F-1E2B-4546-BFB3-BDE94A66833F}" destId="{75B85EE4-C52A-4C22-A729-D130903BC671}" srcOrd="1" destOrd="0" parTransId="{13DFDABC-217F-4A04-826A-F64B048EC38E}" sibTransId="{9BC2DB8E-1B20-4AFC-9C83-10DA0ABAB110}"/>
    <dgm:cxn modelId="{47D3EDC4-4237-4BF3-BF6C-A008D30248E2}" type="presOf" srcId="{5564D10F-1E2B-4546-BFB3-BDE94A66833F}" destId="{CC55A3BE-9017-454D-86DB-73CF2EAE8A51}" srcOrd="0" destOrd="0" presId="urn:microsoft.com/office/officeart/2005/8/layout/venn3"/>
    <dgm:cxn modelId="{E6923695-C69A-473F-98F9-23083A67A10D}" type="presParOf" srcId="{CC55A3BE-9017-454D-86DB-73CF2EAE8A51}" destId="{57351FEE-FA3C-4430-BF92-6D6DA0252A7D}" srcOrd="0" destOrd="0" presId="urn:microsoft.com/office/officeart/2005/8/layout/venn3"/>
    <dgm:cxn modelId="{A75D7933-A702-40DE-A073-ADD8ECE25415}" type="presParOf" srcId="{CC55A3BE-9017-454D-86DB-73CF2EAE8A51}" destId="{D67247AA-BB8C-474E-958C-B27782F8AC48}" srcOrd="1" destOrd="0" presId="urn:microsoft.com/office/officeart/2005/8/layout/venn3"/>
    <dgm:cxn modelId="{C74B513E-88D4-48D1-9768-BE005BED45AB}" type="presParOf" srcId="{CC55A3BE-9017-454D-86DB-73CF2EAE8A51}" destId="{9DBE9D93-F073-44AE-BFD2-6339E53419C7}" srcOrd="2" destOrd="0" presId="urn:microsoft.com/office/officeart/2005/8/layout/venn3"/>
    <dgm:cxn modelId="{E0D7E1EC-83AA-471F-8F31-E98174E515C4}" type="presParOf" srcId="{CC55A3BE-9017-454D-86DB-73CF2EAE8A51}" destId="{7A87F8E3-590E-400A-9653-DDBE5B5B6587}" srcOrd="3" destOrd="0" presId="urn:microsoft.com/office/officeart/2005/8/layout/venn3"/>
    <dgm:cxn modelId="{52BB3754-599B-4A4A-AD20-99338B8318B6}" type="presParOf" srcId="{CC55A3BE-9017-454D-86DB-73CF2EAE8A51}" destId="{65965E22-36C4-4473-A1B2-DEFF069E6B3B}" srcOrd="4" destOrd="0" presId="urn:microsoft.com/office/officeart/2005/8/layout/venn3"/>
    <dgm:cxn modelId="{5B2081BC-9C87-491C-A165-C8515DED435F}" type="presParOf" srcId="{CC55A3BE-9017-454D-86DB-73CF2EAE8A51}" destId="{C6819AC3-07DE-4395-BC10-F4C93A06DAF3}" srcOrd="5" destOrd="0" presId="urn:microsoft.com/office/officeart/2005/8/layout/venn3"/>
    <dgm:cxn modelId="{7B5DA080-2E87-4315-8F80-23317197748E}" type="presParOf" srcId="{CC55A3BE-9017-454D-86DB-73CF2EAE8A51}" destId="{6E1E099A-14B6-44A3-82ED-F6363CBDCB1D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351FEE-FA3C-4430-BF92-6D6DA0252A7D}">
      <dsp:nvSpPr>
        <dsp:cNvPr id="0" name=""/>
        <dsp:cNvSpPr/>
      </dsp:nvSpPr>
      <dsp:spPr>
        <a:xfrm>
          <a:off x="2902" y="863316"/>
          <a:ext cx="3226367" cy="322636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558" tIns="33020" rIns="177558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Title finalization with Supervisor 29-01-25</a:t>
          </a:r>
          <a:endParaRPr lang="en-US" sz="2600" kern="1200" dirty="0"/>
        </a:p>
      </dsp:txBody>
      <dsp:txXfrm>
        <a:off x="475393" y="1335807"/>
        <a:ext cx="2281385" cy="2281385"/>
      </dsp:txXfrm>
    </dsp:sp>
    <dsp:sp modelId="{9DBE9D93-F073-44AE-BFD2-6339E53419C7}">
      <dsp:nvSpPr>
        <dsp:cNvPr id="0" name=""/>
        <dsp:cNvSpPr/>
      </dsp:nvSpPr>
      <dsp:spPr>
        <a:xfrm>
          <a:off x="2583996" y="863316"/>
          <a:ext cx="3226367" cy="322636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558" tIns="33020" rIns="177558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Literature Survey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 29-01-25</a:t>
          </a:r>
          <a:endParaRPr lang="en-US" sz="2600" kern="1200" dirty="0"/>
        </a:p>
      </dsp:txBody>
      <dsp:txXfrm>
        <a:off x="3056487" y="1335807"/>
        <a:ext cx="2281385" cy="2281385"/>
      </dsp:txXfrm>
    </dsp:sp>
    <dsp:sp modelId="{65965E22-36C4-4473-A1B2-DEFF069E6B3B}">
      <dsp:nvSpPr>
        <dsp:cNvPr id="0" name=""/>
        <dsp:cNvSpPr/>
      </dsp:nvSpPr>
      <dsp:spPr>
        <a:xfrm>
          <a:off x="5165090" y="892627"/>
          <a:ext cx="3323222" cy="3167744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558" tIns="33020" rIns="177558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Finalizing the objectives 29-01-25</a:t>
          </a:r>
          <a:endParaRPr lang="en-US" sz="2600" kern="1200" dirty="0"/>
        </a:p>
      </dsp:txBody>
      <dsp:txXfrm>
        <a:off x="5651765" y="1356532"/>
        <a:ext cx="2349872" cy="2239934"/>
      </dsp:txXfrm>
    </dsp:sp>
    <dsp:sp modelId="{6E1E099A-14B6-44A3-82ED-F6363CBDCB1D}">
      <dsp:nvSpPr>
        <dsp:cNvPr id="0" name=""/>
        <dsp:cNvSpPr/>
      </dsp:nvSpPr>
      <dsp:spPr>
        <a:xfrm>
          <a:off x="7843040" y="896338"/>
          <a:ext cx="3315544" cy="3160323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558" tIns="33020" rIns="177558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Deciding the methodology 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29-01-25</a:t>
          </a:r>
          <a:endParaRPr lang="en-US" sz="2600" kern="1200" dirty="0"/>
        </a:p>
      </dsp:txBody>
      <dsp:txXfrm>
        <a:off x="8328590" y="1359157"/>
        <a:ext cx="2344444" cy="2234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8BF18FF3-02F5-F883-3F80-66B8B8533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4EC39258-7A31-1EC6-DEC8-5B992D586E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7DC80F0E-5A16-4BDD-1CD6-D21D06F211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9357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Identification of Different Medicinal Plants/Raw materials through Image Processing Using Machine Learning Algorithms</a:t>
            </a:r>
            <a:r>
              <a:rPr lang="en-US" dirty="0"/>
              <a:t> 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Number:CSE_CAI_CAP_07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324440867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20211CAI0078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B MEENU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20211CAI0201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V DEEKSHITHA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20211CAI0180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GADDAM SAI LIKHITHA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20211CAI0115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AISHWARYA VILAS PATIL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Afroz Pasha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PIP4004 University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Btech-CAI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Zafar Ali Khan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66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185057" y="1094638"/>
            <a:ext cx="5791200" cy="5133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+mn-lt"/>
                <a:ea typeface="Cambria" panose="02040503050406030204" pitchFamily="18" charset="0"/>
              </a:rPr>
              <a:t>Organization</a:t>
            </a:r>
            <a:r>
              <a:rPr lang="en-US" sz="1600" dirty="0">
                <a:latin typeface="+mn-lt"/>
                <a:ea typeface="Cambria" panose="02040503050406030204" pitchFamily="18" charset="0"/>
              </a:rPr>
              <a:t>: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n-lt"/>
                <a:ea typeface="Cambria" panose="02040503050406030204" pitchFamily="18" charset="0"/>
              </a:rPr>
              <a:t>Ministry of AYUSH</a:t>
            </a:r>
            <a:r>
              <a:rPr lang="en-US" sz="1600" dirty="0">
                <a:latin typeface="+mn-lt"/>
                <a:ea typeface="Cambria" panose="02040503050406030204" pitchFamily="18" charset="0"/>
              </a:rPr>
              <a:t>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+mn-lt"/>
                <a:ea typeface="Cambria" panose="02040503050406030204" pitchFamily="18" charset="0"/>
              </a:rPr>
              <a:t>Category (Hardware / Software / Both) </a:t>
            </a:r>
            <a:r>
              <a:rPr lang="en-US" sz="1600" dirty="0">
                <a:latin typeface="+mn-lt"/>
                <a:ea typeface="Cambria" panose="02040503050406030204" pitchFamily="18" charset="0"/>
              </a:rPr>
              <a:t>:Software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+mn-lt"/>
                <a:ea typeface="Cambria" panose="02040503050406030204" pitchFamily="18" charset="0"/>
              </a:rPr>
              <a:t>Problem Description</a:t>
            </a:r>
            <a:r>
              <a:rPr lang="en-US" sz="1600" dirty="0">
                <a:latin typeface="+mn-lt"/>
                <a:ea typeface="Cambria" panose="02040503050406030204" pitchFamily="18" charset="0"/>
              </a:rPr>
              <a:t>: India's diverse medicinal plants are vital for traditional Ayurvedic medicine. However, misidentification can lead to incorrect treatments and damaged consumer trust. A robust software solution using image processing and machine learning algorithms can help accurately identify these plants, providing instant identification results.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+mn-lt"/>
                <a:ea typeface="Cambria" panose="02040503050406030204" pitchFamily="18" charset="0"/>
              </a:rPr>
              <a:t>Difficulty Level</a:t>
            </a:r>
            <a:r>
              <a:rPr lang="en-US" sz="1600" dirty="0">
                <a:latin typeface="+mn-lt"/>
                <a:ea typeface="Cambria" panose="02040503050406030204" pitchFamily="18" charset="0"/>
              </a:rPr>
              <a:t>: Complex</a:t>
            </a:r>
            <a:endParaRPr sz="1600" dirty="0">
              <a:latin typeface="+mn-lt"/>
              <a:ea typeface="Cambria" panose="02040503050406030204" pitchFamily="18" charset="0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C6C852A1-0A97-30A5-7E84-59755ADBB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94637"/>
            <a:ext cx="6013203" cy="466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https://github.com/meenub255/Identification-of-Medicinal-Plants-Raw-materials-through-Image-Processing-Using-Machine-Learning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7408EC-9568-455A-2DAC-DEE375B576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l">
              <a:buNone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Technology Stack Components-Software Requirements:</a:t>
            </a:r>
          </a:p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Python: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3.11.5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Flask Framework: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2.3.3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Plant Species &amp; Raw Materials Image Dataset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Visual Studio Code: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1.82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Firebase Database: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12.5.1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Google Collaboratory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50A64A-AC98-BA12-02D4-B647CE96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Problem Statement-Objectives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E6D9D-84B4-F978-22FB-D54F85D4DF3C}"/>
              </a:ext>
            </a:extLst>
          </p:cNvPr>
          <p:cNvSpPr txBox="1"/>
          <p:nvPr/>
        </p:nvSpPr>
        <p:spPr>
          <a:xfrm>
            <a:off x="501041" y="1227551"/>
            <a:ext cx="1111058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+mn-lt"/>
              </a:rPr>
              <a:t>Develop a  ML Model for Medicinal Plant Identification.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+mn-lt"/>
              </a:rPr>
              <a:t>Create a Curated Dataset of Medicinal Plants and Raw Materials.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+mn-lt"/>
              </a:rPr>
              <a:t>Extract and Analyze Unique Visual Features for Classification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+mn-lt"/>
              </a:rPr>
              <a:t>Build a Prototype Application for Practical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C72FC1D7-CD9D-7EB6-A8D0-7E7B27613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925FBA-1571-E3DE-CFBB-31AAF1B90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Problem Statement-Methodology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9B64891-2FAD-758D-683C-D9F7D44C3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02" y="1160325"/>
            <a:ext cx="10296395" cy="453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831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97D4263-1762-884A-B0B7-97474E7D69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307396"/>
              </p:ext>
            </p:extLst>
          </p:nvPr>
        </p:nvGraphicFramePr>
        <p:xfrm>
          <a:off x="319313" y="1132114"/>
          <a:ext cx="11161487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237995" y="951978"/>
            <a:ext cx="11761939" cy="514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350" dirty="0">
                <a:latin typeface="Cambria" panose="02040503050406030204" pitchFamily="18" charset="0"/>
                <a:ea typeface="Cambria" panose="02040503050406030204" pitchFamily="18" charset="0"/>
              </a:rPr>
              <a:t>Karuna </a:t>
            </a:r>
            <a:r>
              <a:rPr lang="en-US" sz="1350" dirty="0" err="1">
                <a:latin typeface="Cambria" panose="02040503050406030204" pitchFamily="18" charset="0"/>
                <a:ea typeface="Cambria" panose="02040503050406030204" pitchFamily="18" charset="0"/>
              </a:rPr>
              <a:t>Middha</a:t>
            </a:r>
            <a:r>
              <a:rPr lang="en-US" sz="1350" dirty="0">
                <a:latin typeface="Cambria" panose="02040503050406030204" pitchFamily="18" charset="0"/>
                <a:ea typeface="Cambria" panose="02040503050406030204" pitchFamily="18" charset="0"/>
              </a:rPr>
              <a:t>, Mohit Taneja, Aditya Khurana, and </a:t>
            </a:r>
            <a:r>
              <a:rPr lang="en-US" sz="1350" dirty="0" err="1">
                <a:latin typeface="Cambria" panose="02040503050406030204" pitchFamily="18" charset="0"/>
                <a:ea typeface="Cambria" panose="02040503050406030204" pitchFamily="18" charset="0"/>
              </a:rPr>
              <a:t>Bhavuk</a:t>
            </a:r>
            <a:r>
              <a:rPr lang="en-US" sz="1350" dirty="0">
                <a:latin typeface="Cambria" panose="02040503050406030204" pitchFamily="18" charset="0"/>
                <a:ea typeface="Cambria" panose="02040503050406030204" pitchFamily="18" charset="0"/>
              </a:rPr>
              <a:t> Gupta, “Identification of Different Medical Plants through Image Classification,” Int. J. Eng. Res. Comput. Sci. Eng. (IJERCSE), vol. 11, no. 2, pp. 1–6, Feb. 2024.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35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350" dirty="0">
                <a:latin typeface="Cambria" panose="02040503050406030204" pitchFamily="18" charset="0"/>
                <a:ea typeface="Cambria" panose="02040503050406030204" pitchFamily="18" charset="0"/>
              </a:rPr>
              <a:t>V. </a:t>
            </a:r>
            <a:r>
              <a:rPr lang="en-US" sz="1350" dirty="0" err="1">
                <a:latin typeface="Cambria" panose="02040503050406030204" pitchFamily="18" charset="0"/>
                <a:ea typeface="Cambria" panose="02040503050406030204" pitchFamily="18" charset="0"/>
              </a:rPr>
              <a:t>Swu</a:t>
            </a:r>
            <a:r>
              <a:rPr lang="en-US" sz="1350" dirty="0">
                <a:latin typeface="Cambria" panose="02040503050406030204" pitchFamily="18" charset="0"/>
                <a:ea typeface="Cambria" panose="02040503050406030204" pitchFamily="18" charset="0"/>
              </a:rPr>
              <a:t>, I. </a:t>
            </a:r>
            <a:r>
              <a:rPr lang="en-US" sz="1350" dirty="0" err="1">
                <a:latin typeface="Cambria" panose="02040503050406030204" pitchFamily="18" charset="0"/>
                <a:ea typeface="Cambria" panose="02040503050406030204" pitchFamily="18" charset="0"/>
              </a:rPr>
              <a:t>Kharir</a:t>
            </a:r>
            <a:r>
              <a:rPr lang="en-US" sz="1350" dirty="0">
                <a:latin typeface="Cambria" panose="02040503050406030204" pitchFamily="18" charset="0"/>
                <a:ea typeface="Cambria" panose="02040503050406030204" pitchFamily="18" charset="0"/>
              </a:rPr>
              <a:t>, and D. Bora, “Identification of Different Plants through Image Processing Using Different Machine Learning Algorithms,” Sambodhi, vol. 43, pp. 172-179, 2020.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35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350" dirty="0">
                <a:latin typeface="Cambria" panose="02040503050406030204" pitchFamily="18" charset="0"/>
                <a:ea typeface="Cambria" panose="02040503050406030204" pitchFamily="18" charset="0"/>
              </a:rPr>
              <a:t>B. Dey, J. Ferdous, R. Ahmed, and J. Hossain, "Assessing deep convolutional neural network models and their comparative performance for automated medicinal plant identification from leaf images," </a:t>
            </a:r>
            <a:r>
              <a:rPr lang="en-US" sz="1350" dirty="0" err="1">
                <a:latin typeface="Cambria" panose="02040503050406030204" pitchFamily="18" charset="0"/>
                <a:ea typeface="Cambria" panose="02040503050406030204" pitchFamily="18" charset="0"/>
              </a:rPr>
              <a:t>Heliyon</a:t>
            </a:r>
            <a:r>
              <a:rPr lang="en-US" sz="1350" dirty="0">
                <a:latin typeface="Cambria" panose="02040503050406030204" pitchFamily="18" charset="0"/>
                <a:ea typeface="Cambria" panose="02040503050406030204" pitchFamily="18" charset="0"/>
              </a:rPr>
              <a:t>, vol. 10, no. 1, e23655, 2024. [Online]. Available: https://doi.org/10.1016/j.heliyon.2023.e23655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35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350" dirty="0">
                <a:latin typeface="Cambria" panose="02040503050406030204" pitchFamily="18" charset="0"/>
                <a:ea typeface="Cambria" panose="02040503050406030204" pitchFamily="18" charset="0"/>
              </a:rPr>
              <a:t>L. Li, Z. M. Li, and Y. Z. Wang, "A method of two-dimensional correlation spectroscopy combined with residual neural network for comparison and differentiation of medicinal plants raw materials superior to traditional machine learning: A case study on Eucommia </a:t>
            </a:r>
            <a:r>
              <a:rPr lang="en-US" sz="1350" dirty="0" err="1">
                <a:latin typeface="Cambria" panose="02040503050406030204" pitchFamily="18" charset="0"/>
                <a:ea typeface="Cambria" panose="02040503050406030204" pitchFamily="18" charset="0"/>
              </a:rPr>
              <a:t>ulmoides</a:t>
            </a:r>
            <a:r>
              <a:rPr lang="en-US" sz="1350" dirty="0">
                <a:latin typeface="Cambria" panose="02040503050406030204" pitchFamily="18" charset="0"/>
                <a:ea typeface="Cambria" panose="02040503050406030204" pitchFamily="18" charset="0"/>
              </a:rPr>
              <a:t> leaves," Plant Methods, vol. 18, no. 1, p. 102, 2022. 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35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350" dirty="0">
                <a:latin typeface="Cambria" panose="02040503050406030204" pitchFamily="18" charset="0"/>
                <a:ea typeface="Cambria" panose="02040503050406030204" pitchFamily="18" charset="0"/>
              </a:rPr>
              <a:t>P. Li, T. Shen, L. Li, and Y. Wang, "Optimization of the selection of suitable harvesting periods for medicinal plants: Taking Dendrobium officinale as an example," Plant Methods, vol. 20, no. 1, p. 43, 2024.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35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350" dirty="0">
                <a:latin typeface="Cambria" panose="02040503050406030204" pitchFamily="18" charset="0"/>
                <a:ea typeface="Cambria" panose="02040503050406030204" pitchFamily="18" charset="0"/>
              </a:rPr>
              <a:t>H. I. Yoon, H. Lee, J. S. Yang, J. H. Choi, D. H. Jung, Y. J. Park, and S. H. Park, "Predicting models for plant metabolites based on PLSR, AdaBoost, </a:t>
            </a:r>
            <a:r>
              <a:rPr lang="en-US" sz="1350" dirty="0" err="1">
                <a:latin typeface="Cambria" panose="02040503050406030204" pitchFamily="18" charset="0"/>
                <a:ea typeface="Cambria" panose="02040503050406030204" pitchFamily="18" charset="0"/>
              </a:rPr>
              <a:t>XGBoost</a:t>
            </a:r>
            <a:r>
              <a:rPr lang="en-US" sz="1350" dirty="0">
                <a:latin typeface="Cambria" panose="02040503050406030204" pitchFamily="18" charset="0"/>
                <a:ea typeface="Cambria" panose="02040503050406030204" pitchFamily="18" charset="0"/>
              </a:rPr>
              <a:t>, and </a:t>
            </a:r>
            <a:r>
              <a:rPr lang="en-US" sz="1350" dirty="0" err="1">
                <a:latin typeface="Cambria" panose="02040503050406030204" pitchFamily="18" charset="0"/>
                <a:ea typeface="Cambria" panose="02040503050406030204" pitchFamily="18" charset="0"/>
              </a:rPr>
              <a:t>LightGBM</a:t>
            </a:r>
            <a:r>
              <a:rPr lang="en-US" sz="1350" dirty="0">
                <a:latin typeface="Cambria" panose="02040503050406030204" pitchFamily="18" charset="0"/>
                <a:ea typeface="Cambria" panose="02040503050406030204" pitchFamily="18" charset="0"/>
              </a:rPr>
              <a:t> algorithms using hyperspectral imaging of Brassica juncea," Agriculture, vol. 13, no. 8, p. 1477, 2023.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35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350" dirty="0">
                <a:latin typeface="Cambria" panose="02040503050406030204" pitchFamily="18" charset="0"/>
                <a:ea typeface="Cambria" panose="02040503050406030204" pitchFamily="18" charset="0"/>
              </a:rPr>
              <a:t>M. A. </a:t>
            </a:r>
            <a:r>
              <a:rPr lang="en-US" sz="1350" dirty="0" err="1">
                <a:latin typeface="Cambria" panose="02040503050406030204" pitchFamily="18" charset="0"/>
                <a:ea typeface="Cambria" panose="02040503050406030204" pitchFamily="18" charset="0"/>
              </a:rPr>
              <a:t>Kiflie</a:t>
            </a:r>
            <a:r>
              <a:rPr lang="en-US" sz="1350" dirty="0">
                <a:latin typeface="Cambria" panose="02040503050406030204" pitchFamily="18" charset="0"/>
                <a:ea typeface="Cambria" panose="02040503050406030204" pitchFamily="18" charset="0"/>
              </a:rPr>
              <a:t>, D. P. Sharma, and M. A. Haile, "Deep learning for Ethiopian indigenous medicinal plant species identification and classification," Journal of Ayurveda and Integrative Medicine, vol. 15, no. 6, p. 100987, 2024. [Online]. Available: https://doi.org/10.1016/j.jaim.2024.100987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135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350" dirty="0">
                <a:latin typeface="Cambria" panose="02040503050406030204" pitchFamily="18" charset="0"/>
                <a:ea typeface="Cambria" panose="02040503050406030204" pitchFamily="18" charset="0"/>
              </a:rPr>
              <a:t>P. K. </a:t>
            </a:r>
            <a:r>
              <a:rPr lang="en-US" sz="1350" dirty="0" err="1">
                <a:latin typeface="Cambria" panose="02040503050406030204" pitchFamily="18" charset="0"/>
                <a:ea typeface="Cambria" panose="02040503050406030204" pitchFamily="18" charset="0"/>
              </a:rPr>
              <a:t>Sekharamantry</a:t>
            </a:r>
            <a:r>
              <a:rPr lang="en-US" sz="1350" dirty="0">
                <a:latin typeface="Cambria" panose="02040503050406030204" pitchFamily="18" charset="0"/>
                <a:ea typeface="Cambria" panose="02040503050406030204" pitchFamily="18" charset="0"/>
              </a:rPr>
              <a:t>, Dr. S. Rao, Y. Srinivas, and A. </a:t>
            </a:r>
            <a:r>
              <a:rPr lang="en-US" sz="1350" dirty="0" err="1">
                <a:latin typeface="Cambria" panose="02040503050406030204" pitchFamily="18" charset="0"/>
                <a:ea typeface="Cambria" panose="02040503050406030204" pitchFamily="18" charset="0"/>
              </a:rPr>
              <a:t>Uriti</a:t>
            </a:r>
            <a:r>
              <a:rPr lang="en-US" sz="1350" dirty="0">
                <a:latin typeface="Cambria" panose="02040503050406030204" pitchFamily="18" charset="0"/>
                <a:ea typeface="Cambria" panose="02040503050406030204" pitchFamily="18" charset="0"/>
              </a:rPr>
              <a:t>, "PSR-</a:t>
            </a:r>
            <a:r>
              <a:rPr lang="en-US" sz="1350" dirty="0" err="1">
                <a:latin typeface="Cambria" panose="02040503050406030204" pitchFamily="18" charset="0"/>
                <a:ea typeface="Cambria" panose="02040503050406030204" pitchFamily="18" charset="0"/>
              </a:rPr>
              <a:t>LeafNet</a:t>
            </a:r>
            <a:r>
              <a:rPr lang="en-US" sz="1350" dirty="0">
                <a:latin typeface="Cambria" panose="02040503050406030204" pitchFamily="18" charset="0"/>
                <a:ea typeface="Cambria" panose="02040503050406030204" pitchFamily="18" charset="0"/>
              </a:rPr>
              <a:t>: A Deep Learning Framework for Identifying Medicinal Plant Leaves Using Support Vector Machines," Big Data and Cognitive Computing, vol. 8, no. 12, p. 176, 2024. </a:t>
            </a:r>
            <a:r>
              <a:rPr lang="en-US" sz="1350" dirty="0" err="1">
                <a:latin typeface="Cambria" panose="02040503050406030204" pitchFamily="18" charset="0"/>
                <a:ea typeface="Cambria" panose="02040503050406030204" pitchFamily="18" charset="0"/>
              </a:rPr>
              <a:t>doi</a:t>
            </a:r>
            <a:r>
              <a:rPr lang="en-US" sz="1350" dirty="0">
                <a:latin typeface="Cambria" panose="02040503050406030204" pitchFamily="18" charset="0"/>
                <a:ea typeface="Cambria" panose="02040503050406030204" pitchFamily="18" charset="0"/>
              </a:rPr>
              <a:t>: 10.3390/bdcc8120176.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836</Words>
  <Application>Microsoft Office PowerPoint</Application>
  <PresentationFormat>Widescreen</PresentationFormat>
  <Paragraphs>83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Cambria</vt:lpstr>
      <vt:lpstr>Verdana</vt:lpstr>
      <vt:lpstr>Wingdings</vt:lpstr>
      <vt:lpstr>Bioinformatics</vt:lpstr>
      <vt:lpstr>Identification of Different Medicinal Plants/Raw materials through Image Processing Using Machine Learning Algorithms </vt:lpstr>
      <vt:lpstr>Content</vt:lpstr>
      <vt:lpstr>Problem Statement Number: 66</vt:lpstr>
      <vt:lpstr>Github Link</vt:lpstr>
      <vt:lpstr>Analysis of Problem Statement</vt:lpstr>
      <vt:lpstr>Analysis of Problem Statement-Objectives</vt:lpstr>
      <vt:lpstr>Analysis of Problem Statement-Methodology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Akhil K</cp:lastModifiedBy>
  <cp:revision>42</cp:revision>
  <dcterms:modified xsi:type="dcterms:W3CDTF">2025-02-04T05:42:48Z</dcterms:modified>
</cp:coreProperties>
</file>