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77" r:id="rId6"/>
    <p:sldId id="271" r:id="rId7"/>
    <p:sldId id="270" r:id="rId8"/>
    <p:sldId id="278" r:id="rId9"/>
    <p:sldId id="259" r:id="rId10"/>
    <p:sldId id="276" r:id="rId11"/>
    <p:sldId id="274" r:id="rId12"/>
    <p:sldId id="260" r:id="rId13"/>
    <p:sldId id="262"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5" d="100"/>
          <a:sy n="55" d="100"/>
        </p:scale>
        <p:origin x="10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B5FC0-DF45-43A9-B28D-30B68B6E7D3A}"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6174311E-3BC5-41F2-BAA1-CB370B265F14}">
      <dgm:prSet phldrT="[Text]" custT="1"/>
      <dgm:spPr/>
      <dgm:t>
        <a:bodyPr/>
        <a:lstStyle/>
        <a:p>
          <a:r>
            <a:rPr lang="en-US" sz="1700" b="1" i="0" u="none" dirty="0">
              <a:latin typeface="Verdana" panose="020B0604030504040204" pitchFamily="34" charset="0"/>
              <a:ea typeface="Verdana" panose="020B0604030504040204" pitchFamily="34" charset="0"/>
            </a:rPr>
            <a:t>Finalizing the objectives</a:t>
          </a:r>
          <a:endParaRPr lang="en-US" sz="1700" b="1" dirty="0">
            <a:latin typeface="Verdana" panose="020B0604030504040204" pitchFamily="34" charset="0"/>
            <a:ea typeface="Verdana" panose="020B0604030504040204" pitchFamily="34" charset="0"/>
          </a:endParaRPr>
        </a:p>
        <a:p>
          <a:r>
            <a:rPr lang="en-US" sz="1700" b="1" i="0" u="none" dirty="0">
              <a:latin typeface="Verdana" panose="020B0604030504040204" pitchFamily="34" charset="0"/>
              <a:ea typeface="Verdana" panose="020B0604030504040204" pitchFamily="34" charset="0"/>
            </a:rPr>
            <a:t>29-01-25</a:t>
          </a:r>
          <a:endParaRPr lang="en-US" sz="1700" b="1" dirty="0">
            <a:latin typeface="Verdana" panose="020B0604030504040204" pitchFamily="34" charset="0"/>
            <a:ea typeface="Verdana" panose="020B0604030504040204" pitchFamily="34" charset="0"/>
          </a:endParaRPr>
        </a:p>
        <a:p>
          <a:endParaRPr lang="en-US" sz="1700" b="1" dirty="0">
            <a:latin typeface="Verdana" panose="020B0604030504040204" pitchFamily="34" charset="0"/>
            <a:ea typeface="Verdana" panose="020B0604030504040204" pitchFamily="34" charset="0"/>
          </a:endParaRPr>
        </a:p>
      </dgm:t>
    </dgm:pt>
    <dgm:pt modelId="{DA4A5EEA-615A-4C76-BAFD-2113F5E7EDB1}" type="parTrans" cxnId="{294559F2-2465-4441-8358-ECA96682720B}">
      <dgm:prSet/>
      <dgm:spPr/>
      <dgm:t>
        <a:bodyPr/>
        <a:lstStyle/>
        <a:p>
          <a:endParaRPr lang="en-US" sz="1700" b="1">
            <a:latin typeface="Verdana" panose="020B0604030504040204" pitchFamily="34" charset="0"/>
            <a:ea typeface="Verdana" panose="020B0604030504040204" pitchFamily="34" charset="0"/>
          </a:endParaRPr>
        </a:p>
      </dgm:t>
    </dgm:pt>
    <dgm:pt modelId="{F01E432F-E772-4893-A950-947D5A32DC81}" type="sibTrans" cxnId="{294559F2-2465-4441-8358-ECA96682720B}">
      <dgm:prSet custT="1"/>
      <dgm:spPr/>
      <dgm:t>
        <a:bodyPr/>
        <a:lstStyle/>
        <a:p>
          <a:endParaRPr lang="en-US" sz="1700" b="1">
            <a:latin typeface="Verdana" panose="020B0604030504040204" pitchFamily="34" charset="0"/>
            <a:ea typeface="Verdana" panose="020B0604030504040204" pitchFamily="34" charset="0"/>
          </a:endParaRPr>
        </a:p>
      </dgm:t>
    </dgm:pt>
    <dgm:pt modelId="{A43E7AA7-11D6-494C-9E66-4569709CBEBA}">
      <dgm:prSet phldrT="[Text]" custT="1"/>
      <dgm:spPr/>
      <dgm:t>
        <a:bodyPr/>
        <a:lstStyle/>
        <a:p>
          <a:r>
            <a:rPr lang="en-US" sz="1700" b="1" i="0" u="none" dirty="0">
              <a:latin typeface="Verdana" panose="020B0604030504040204" pitchFamily="34" charset="0"/>
              <a:ea typeface="Verdana" panose="020B0604030504040204" pitchFamily="34" charset="0"/>
            </a:rPr>
            <a:t>Deciding the methodology</a:t>
          </a:r>
          <a:endParaRPr lang="en-US" sz="1700" b="1" dirty="0">
            <a:latin typeface="Verdana" panose="020B0604030504040204" pitchFamily="34" charset="0"/>
            <a:ea typeface="Verdana" panose="020B0604030504040204" pitchFamily="34" charset="0"/>
          </a:endParaRPr>
        </a:p>
        <a:p>
          <a:r>
            <a:rPr lang="en-US" sz="1700" b="1" i="0" u="none" dirty="0">
              <a:latin typeface="Verdana" panose="020B0604030504040204" pitchFamily="34" charset="0"/>
              <a:ea typeface="Verdana" panose="020B0604030504040204" pitchFamily="34" charset="0"/>
            </a:rPr>
            <a:t>08-02-25</a:t>
          </a:r>
          <a:endParaRPr lang="en-US" sz="1700" b="1" dirty="0">
            <a:latin typeface="Verdana" panose="020B0604030504040204" pitchFamily="34" charset="0"/>
            <a:ea typeface="Verdana" panose="020B0604030504040204" pitchFamily="34" charset="0"/>
          </a:endParaRPr>
        </a:p>
      </dgm:t>
    </dgm:pt>
    <dgm:pt modelId="{321C0D14-DE00-4ACC-BFB8-0B643C58FB53}" type="parTrans" cxnId="{6BA33798-D2AE-4F01-B8CD-0009FF80C8CE}">
      <dgm:prSet/>
      <dgm:spPr/>
      <dgm:t>
        <a:bodyPr/>
        <a:lstStyle/>
        <a:p>
          <a:endParaRPr lang="en-US" sz="1700" b="1">
            <a:latin typeface="Verdana" panose="020B0604030504040204" pitchFamily="34" charset="0"/>
            <a:ea typeface="Verdana" panose="020B0604030504040204" pitchFamily="34" charset="0"/>
          </a:endParaRPr>
        </a:p>
      </dgm:t>
    </dgm:pt>
    <dgm:pt modelId="{7D15F529-23BA-43B6-A671-D3B038C4F9FC}" type="sibTrans" cxnId="{6BA33798-D2AE-4F01-B8CD-0009FF80C8CE}">
      <dgm:prSet custT="1"/>
      <dgm:spPr/>
      <dgm:t>
        <a:bodyPr/>
        <a:lstStyle/>
        <a:p>
          <a:endParaRPr lang="en-US" sz="1700" b="1">
            <a:latin typeface="Verdana" panose="020B0604030504040204" pitchFamily="34" charset="0"/>
            <a:ea typeface="Verdana" panose="020B0604030504040204" pitchFamily="34" charset="0"/>
          </a:endParaRPr>
        </a:p>
      </dgm:t>
    </dgm:pt>
    <dgm:pt modelId="{58667FFF-D3E8-4F6D-B6B3-A542ED95BF52}">
      <dgm:prSet phldrT="[Text]" custT="1"/>
      <dgm:spPr/>
      <dgm:t>
        <a:bodyPr/>
        <a:lstStyle/>
        <a:p>
          <a:r>
            <a:rPr lang="en-US" sz="1700" b="1" i="0" u="none" dirty="0">
              <a:latin typeface="Verdana" panose="020B0604030504040204" pitchFamily="34" charset="0"/>
              <a:ea typeface="Verdana" panose="020B0604030504040204" pitchFamily="34" charset="0"/>
            </a:rPr>
            <a:t>Model Training</a:t>
          </a:r>
          <a:endParaRPr lang="en-US" sz="1700" b="1" dirty="0">
            <a:latin typeface="Verdana" panose="020B0604030504040204" pitchFamily="34" charset="0"/>
            <a:ea typeface="Verdana" panose="020B0604030504040204" pitchFamily="34" charset="0"/>
          </a:endParaRPr>
        </a:p>
        <a:p>
          <a:r>
            <a:rPr lang="en-US" sz="1700" b="1" i="0" u="none" dirty="0">
              <a:latin typeface="Verdana" panose="020B0604030504040204" pitchFamily="34" charset="0"/>
              <a:ea typeface="Verdana" panose="020B0604030504040204" pitchFamily="34" charset="0"/>
            </a:rPr>
            <a:t>08-02-25</a:t>
          </a:r>
          <a:endParaRPr lang="en-US" sz="1700" b="1" dirty="0">
            <a:latin typeface="Verdana" panose="020B0604030504040204" pitchFamily="34" charset="0"/>
            <a:ea typeface="Verdana" panose="020B0604030504040204" pitchFamily="34" charset="0"/>
          </a:endParaRPr>
        </a:p>
        <a:p>
          <a:endParaRPr lang="en-US" sz="1700" b="1" dirty="0">
            <a:latin typeface="Verdana" panose="020B0604030504040204" pitchFamily="34" charset="0"/>
            <a:ea typeface="Verdana" panose="020B0604030504040204" pitchFamily="34" charset="0"/>
          </a:endParaRPr>
        </a:p>
      </dgm:t>
    </dgm:pt>
    <dgm:pt modelId="{0CA4DF5D-1938-4B09-B7F8-40069FFEE512}" type="parTrans" cxnId="{C243141A-34CE-476A-A81A-34450A27F908}">
      <dgm:prSet/>
      <dgm:spPr/>
      <dgm:t>
        <a:bodyPr/>
        <a:lstStyle/>
        <a:p>
          <a:endParaRPr lang="en-US" sz="1700" b="1">
            <a:latin typeface="Verdana" panose="020B0604030504040204" pitchFamily="34" charset="0"/>
            <a:ea typeface="Verdana" panose="020B0604030504040204" pitchFamily="34" charset="0"/>
          </a:endParaRPr>
        </a:p>
      </dgm:t>
    </dgm:pt>
    <dgm:pt modelId="{DADA8107-BE1A-499A-B976-1BAC9BA213E0}" type="sibTrans" cxnId="{C243141A-34CE-476A-A81A-34450A27F908}">
      <dgm:prSet custT="1"/>
      <dgm:spPr/>
      <dgm:t>
        <a:bodyPr/>
        <a:lstStyle/>
        <a:p>
          <a:endParaRPr lang="en-US" sz="1700" b="1">
            <a:latin typeface="Verdana" panose="020B0604030504040204" pitchFamily="34" charset="0"/>
            <a:ea typeface="Verdana" panose="020B0604030504040204" pitchFamily="34" charset="0"/>
          </a:endParaRPr>
        </a:p>
      </dgm:t>
    </dgm:pt>
    <dgm:pt modelId="{056FEFC3-E6D7-464C-B004-166DCD4D2172}">
      <dgm:prSet phldrT="[Text]" custT="1"/>
      <dgm:spPr/>
      <dgm:t>
        <a:bodyPr/>
        <a:lstStyle/>
        <a:p>
          <a:r>
            <a:rPr lang="en-US" sz="1700" b="1" i="0" u="none" dirty="0">
              <a:latin typeface="Verdana" panose="020B0604030504040204" pitchFamily="34" charset="0"/>
              <a:ea typeface="Verdana" panose="020B0604030504040204" pitchFamily="34" charset="0"/>
            </a:rPr>
            <a:t>Identification of  plant species</a:t>
          </a:r>
          <a:endParaRPr lang="en-US" sz="1700" b="1" dirty="0">
            <a:latin typeface="Verdana" panose="020B0604030504040204" pitchFamily="34" charset="0"/>
            <a:ea typeface="Verdana" panose="020B0604030504040204" pitchFamily="34" charset="0"/>
          </a:endParaRPr>
        </a:p>
        <a:p>
          <a:r>
            <a:rPr lang="en-US" sz="1700" b="1" i="0" u="none" dirty="0">
              <a:latin typeface="Verdana" panose="020B0604030504040204" pitchFamily="34" charset="0"/>
              <a:ea typeface="Verdana" panose="020B0604030504040204" pitchFamily="34" charset="0"/>
            </a:rPr>
            <a:t>15-02-25</a:t>
          </a:r>
          <a:endParaRPr lang="en-US" sz="1700" b="1" dirty="0">
            <a:latin typeface="Verdana" panose="020B0604030504040204" pitchFamily="34" charset="0"/>
            <a:ea typeface="Verdana" panose="020B0604030504040204" pitchFamily="34" charset="0"/>
          </a:endParaRPr>
        </a:p>
        <a:p>
          <a:endParaRPr lang="en-US" sz="1700" b="1" dirty="0">
            <a:latin typeface="Verdana" panose="020B0604030504040204" pitchFamily="34" charset="0"/>
            <a:ea typeface="Verdana" panose="020B0604030504040204" pitchFamily="34" charset="0"/>
          </a:endParaRPr>
        </a:p>
      </dgm:t>
    </dgm:pt>
    <dgm:pt modelId="{DDAE67E4-C44F-4AD5-91F5-34D83256F43E}" type="parTrans" cxnId="{08078DA8-E07C-4258-8441-066CF6AD0D31}">
      <dgm:prSet/>
      <dgm:spPr/>
      <dgm:t>
        <a:bodyPr/>
        <a:lstStyle/>
        <a:p>
          <a:endParaRPr lang="en-US" sz="1700" b="1">
            <a:latin typeface="Verdana" panose="020B0604030504040204" pitchFamily="34" charset="0"/>
            <a:ea typeface="Verdana" panose="020B0604030504040204" pitchFamily="34" charset="0"/>
          </a:endParaRPr>
        </a:p>
      </dgm:t>
    </dgm:pt>
    <dgm:pt modelId="{AB8D87C6-C589-4889-AB11-AA5A25A6E08F}" type="sibTrans" cxnId="{08078DA8-E07C-4258-8441-066CF6AD0D31}">
      <dgm:prSet custT="1"/>
      <dgm:spPr/>
      <dgm:t>
        <a:bodyPr/>
        <a:lstStyle/>
        <a:p>
          <a:endParaRPr lang="en-US" sz="1700" b="1">
            <a:latin typeface="Verdana" panose="020B0604030504040204" pitchFamily="34" charset="0"/>
            <a:ea typeface="Verdana" panose="020B0604030504040204" pitchFamily="34" charset="0"/>
          </a:endParaRPr>
        </a:p>
      </dgm:t>
    </dgm:pt>
    <dgm:pt modelId="{7CAC39EB-49A7-4579-848D-9B9BEAC88B9E}">
      <dgm:prSet phldrT="[Text]" custT="1"/>
      <dgm:spPr/>
      <dgm:t>
        <a:bodyPr/>
        <a:lstStyle/>
        <a:p>
          <a:r>
            <a:rPr lang="en-US" sz="1700" b="1" i="0" u="none" dirty="0">
              <a:latin typeface="Verdana" panose="020B0604030504040204" pitchFamily="34" charset="0"/>
              <a:ea typeface="Verdana" panose="020B0604030504040204" pitchFamily="34" charset="0"/>
            </a:rPr>
            <a:t>App Development</a:t>
          </a:r>
          <a:endParaRPr lang="en-US" sz="1700" b="1" dirty="0">
            <a:latin typeface="Verdana" panose="020B0604030504040204" pitchFamily="34" charset="0"/>
            <a:ea typeface="Verdana" panose="020B0604030504040204" pitchFamily="34" charset="0"/>
          </a:endParaRPr>
        </a:p>
        <a:p>
          <a:r>
            <a:rPr lang="en-US" sz="1700" b="1" i="0" u="none" dirty="0">
              <a:latin typeface="Verdana" panose="020B0604030504040204" pitchFamily="34" charset="0"/>
              <a:ea typeface="Verdana" panose="020B0604030504040204" pitchFamily="34" charset="0"/>
            </a:rPr>
            <a:t>10-03-25</a:t>
          </a:r>
          <a:endParaRPr lang="en-US" sz="1700" b="1" dirty="0">
            <a:latin typeface="Verdana" panose="020B0604030504040204" pitchFamily="34" charset="0"/>
            <a:ea typeface="Verdana" panose="020B0604030504040204" pitchFamily="34" charset="0"/>
          </a:endParaRPr>
        </a:p>
        <a:p>
          <a:endParaRPr lang="en-US" sz="1700" b="1" dirty="0">
            <a:latin typeface="Verdana" panose="020B0604030504040204" pitchFamily="34" charset="0"/>
            <a:ea typeface="Verdana" panose="020B0604030504040204" pitchFamily="34" charset="0"/>
          </a:endParaRPr>
        </a:p>
      </dgm:t>
    </dgm:pt>
    <dgm:pt modelId="{EFD0C799-0649-49AD-ACDD-91F6F395C5B4}" type="parTrans" cxnId="{BB3D48F5-C246-4A00-9702-B23B4A27DF50}">
      <dgm:prSet/>
      <dgm:spPr/>
      <dgm:t>
        <a:bodyPr/>
        <a:lstStyle/>
        <a:p>
          <a:endParaRPr lang="en-US" sz="1700" b="1">
            <a:latin typeface="Verdana" panose="020B0604030504040204" pitchFamily="34" charset="0"/>
            <a:ea typeface="Verdana" panose="020B0604030504040204" pitchFamily="34" charset="0"/>
          </a:endParaRPr>
        </a:p>
      </dgm:t>
    </dgm:pt>
    <dgm:pt modelId="{47CE3CE5-BE6C-4711-84BA-8C7D48736E51}" type="sibTrans" cxnId="{BB3D48F5-C246-4A00-9702-B23B4A27DF50}">
      <dgm:prSet/>
      <dgm:spPr/>
      <dgm:t>
        <a:bodyPr/>
        <a:lstStyle/>
        <a:p>
          <a:endParaRPr lang="en-US" sz="1700" b="1">
            <a:latin typeface="Verdana" panose="020B0604030504040204" pitchFamily="34" charset="0"/>
            <a:ea typeface="Verdana" panose="020B0604030504040204" pitchFamily="34" charset="0"/>
          </a:endParaRPr>
        </a:p>
      </dgm:t>
    </dgm:pt>
    <dgm:pt modelId="{BB399C78-6F5C-43B3-81AD-EB08A01C5213}" type="pres">
      <dgm:prSet presAssocID="{136B5FC0-DF45-43A9-B28D-30B68B6E7D3A}" presName="outerComposite" presStyleCnt="0">
        <dgm:presLayoutVars>
          <dgm:chMax val="5"/>
          <dgm:dir/>
          <dgm:resizeHandles val="exact"/>
        </dgm:presLayoutVars>
      </dgm:prSet>
      <dgm:spPr/>
    </dgm:pt>
    <dgm:pt modelId="{8FF9D947-D2EA-4EF3-80AB-CD19A6C7FAAF}" type="pres">
      <dgm:prSet presAssocID="{136B5FC0-DF45-43A9-B28D-30B68B6E7D3A}" presName="dummyMaxCanvas" presStyleCnt="0">
        <dgm:presLayoutVars/>
      </dgm:prSet>
      <dgm:spPr/>
    </dgm:pt>
    <dgm:pt modelId="{9D75428B-4A32-413B-BB15-31484663ECCD}" type="pres">
      <dgm:prSet presAssocID="{136B5FC0-DF45-43A9-B28D-30B68B6E7D3A}" presName="FiveNodes_1" presStyleLbl="node1" presStyleIdx="0" presStyleCnt="5">
        <dgm:presLayoutVars>
          <dgm:bulletEnabled val="1"/>
        </dgm:presLayoutVars>
      </dgm:prSet>
      <dgm:spPr/>
    </dgm:pt>
    <dgm:pt modelId="{C313EF42-9053-47E3-835E-1784A538E77B}" type="pres">
      <dgm:prSet presAssocID="{136B5FC0-DF45-43A9-B28D-30B68B6E7D3A}" presName="FiveNodes_2" presStyleLbl="node1" presStyleIdx="1" presStyleCnt="5">
        <dgm:presLayoutVars>
          <dgm:bulletEnabled val="1"/>
        </dgm:presLayoutVars>
      </dgm:prSet>
      <dgm:spPr/>
    </dgm:pt>
    <dgm:pt modelId="{1E27154D-49BF-4972-A8D3-166CDACAB7DD}" type="pres">
      <dgm:prSet presAssocID="{136B5FC0-DF45-43A9-B28D-30B68B6E7D3A}" presName="FiveNodes_3" presStyleLbl="node1" presStyleIdx="2" presStyleCnt="5">
        <dgm:presLayoutVars>
          <dgm:bulletEnabled val="1"/>
        </dgm:presLayoutVars>
      </dgm:prSet>
      <dgm:spPr/>
    </dgm:pt>
    <dgm:pt modelId="{6BC678D4-8F7F-400A-A6CC-E1BE4C7BDC93}" type="pres">
      <dgm:prSet presAssocID="{136B5FC0-DF45-43A9-B28D-30B68B6E7D3A}" presName="FiveNodes_4" presStyleLbl="node1" presStyleIdx="3" presStyleCnt="5">
        <dgm:presLayoutVars>
          <dgm:bulletEnabled val="1"/>
        </dgm:presLayoutVars>
      </dgm:prSet>
      <dgm:spPr/>
    </dgm:pt>
    <dgm:pt modelId="{9A22032A-8B59-44D0-90C4-776E31EC1A54}" type="pres">
      <dgm:prSet presAssocID="{136B5FC0-DF45-43A9-B28D-30B68B6E7D3A}" presName="FiveNodes_5" presStyleLbl="node1" presStyleIdx="4" presStyleCnt="5">
        <dgm:presLayoutVars>
          <dgm:bulletEnabled val="1"/>
        </dgm:presLayoutVars>
      </dgm:prSet>
      <dgm:spPr/>
    </dgm:pt>
    <dgm:pt modelId="{2409271D-B917-4F70-B06F-4301E672F25C}" type="pres">
      <dgm:prSet presAssocID="{136B5FC0-DF45-43A9-B28D-30B68B6E7D3A}" presName="FiveConn_1-2" presStyleLbl="fgAccFollowNode1" presStyleIdx="0" presStyleCnt="4">
        <dgm:presLayoutVars>
          <dgm:bulletEnabled val="1"/>
        </dgm:presLayoutVars>
      </dgm:prSet>
      <dgm:spPr/>
    </dgm:pt>
    <dgm:pt modelId="{C2B3C4A5-AF28-4E5B-9C73-BE782EC8E48B}" type="pres">
      <dgm:prSet presAssocID="{136B5FC0-DF45-43A9-B28D-30B68B6E7D3A}" presName="FiveConn_2-3" presStyleLbl="fgAccFollowNode1" presStyleIdx="1" presStyleCnt="4">
        <dgm:presLayoutVars>
          <dgm:bulletEnabled val="1"/>
        </dgm:presLayoutVars>
      </dgm:prSet>
      <dgm:spPr/>
    </dgm:pt>
    <dgm:pt modelId="{58767D48-6F97-4EF1-8755-E84E2B2DCBD4}" type="pres">
      <dgm:prSet presAssocID="{136B5FC0-DF45-43A9-B28D-30B68B6E7D3A}" presName="FiveConn_3-4" presStyleLbl="fgAccFollowNode1" presStyleIdx="2" presStyleCnt="4">
        <dgm:presLayoutVars>
          <dgm:bulletEnabled val="1"/>
        </dgm:presLayoutVars>
      </dgm:prSet>
      <dgm:spPr/>
    </dgm:pt>
    <dgm:pt modelId="{5546424B-64A0-4CFC-90E0-A222E69976F8}" type="pres">
      <dgm:prSet presAssocID="{136B5FC0-DF45-43A9-B28D-30B68B6E7D3A}" presName="FiveConn_4-5" presStyleLbl="fgAccFollowNode1" presStyleIdx="3" presStyleCnt="4">
        <dgm:presLayoutVars>
          <dgm:bulletEnabled val="1"/>
        </dgm:presLayoutVars>
      </dgm:prSet>
      <dgm:spPr/>
    </dgm:pt>
    <dgm:pt modelId="{D86D524E-9BA5-4F0B-9A03-2BD391A89342}" type="pres">
      <dgm:prSet presAssocID="{136B5FC0-DF45-43A9-B28D-30B68B6E7D3A}" presName="FiveNodes_1_text" presStyleLbl="node1" presStyleIdx="4" presStyleCnt="5">
        <dgm:presLayoutVars>
          <dgm:bulletEnabled val="1"/>
        </dgm:presLayoutVars>
      </dgm:prSet>
      <dgm:spPr/>
    </dgm:pt>
    <dgm:pt modelId="{A4164871-38B1-4AB2-B996-323421DEDB81}" type="pres">
      <dgm:prSet presAssocID="{136B5FC0-DF45-43A9-B28D-30B68B6E7D3A}" presName="FiveNodes_2_text" presStyleLbl="node1" presStyleIdx="4" presStyleCnt="5">
        <dgm:presLayoutVars>
          <dgm:bulletEnabled val="1"/>
        </dgm:presLayoutVars>
      </dgm:prSet>
      <dgm:spPr/>
    </dgm:pt>
    <dgm:pt modelId="{7AF8A6FC-031A-4848-AFE7-20EBF96935DC}" type="pres">
      <dgm:prSet presAssocID="{136B5FC0-DF45-43A9-B28D-30B68B6E7D3A}" presName="FiveNodes_3_text" presStyleLbl="node1" presStyleIdx="4" presStyleCnt="5">
        <dgm:presLayoutVars>
          <dgm:bulletEnabled val="1"/>
        </dgm:presLayoutVars>
      </dgm:prSet>
      <dgm:spPr/>
    </dgm:pt>
    <dgm:pt modelId="{706E443B-C481-46FD-B4B3-A08D1DBB7DE5}" type="pres">
      <dgm:prSet presAssocID="{136B5FC0-DF45-43A9-B28D-30B68B6E7D3A}" presName="FiveNodes_4_text" presStyleLbl="node1" presStyleIdx="4" presStyleCnt="5">
        <dgm:presLayoutVars>
          <dgm:bulletEnabled val="1"/>
        </dgm:presLayoutVars>
      </dgm:prSet>
      <dgm:spPr/>
    </dgm:pt>
    <dgm:pt modelId="{8A36786C-3047-466A-AA4F-CD58E2DBD30D}" type="pres">
      <dgm:prSet presAssocID="{136B5FC0-DF45-43A9-B28D-30B68B6E7D3A}" presName="FiveNodes_5_text" presStyleLbl="node1" presStyleIdx="4" presStyleCnt="5">
        <dgm:presLayoutVars>
          <dgm:bulletEnabled val="1"/>
        </dgm:presLayoutVars>
      </dgm:prSet>
      <dgm:spPr/>
    </dgm:pt>
  </dgm:ptLst>
  <dgm:cxnLst>
    <dgm:cxn modelId="{EF282611-4B47-4147-ABC2-0A568440AEDD}" type="presOf" srcId="{7CAC39EB-49A7-4579-848D-9B9BEAC88B9E}" destId="{9A22032A-8B59-44D0-90C4-776E31EC1A54}" srcOrd="0" destOrd="0" presId="urn:microsoft.com/office/officeart/2005/8/layout/vProcess5"/>
    <dgm:cxn modelId="{CE6CC118-862E-4DBC-B0C0-B08E621C4FFE}" type="presOf" srcId="{7CAC39EB-49A7-4579-848D-9B9BEAC88B9E}" destId="{8A36786C-3047-466A-AA4F-CD58E2DBD30D}" srcOrd="1" destOrd="0" presId="urn:microsoft.com/office/officeart/2005/8/layout/vProcess5"/>
    <dgm:cxn modelId="{E088071A-5149-4323-85AA-87387F1E8E37}" type="presOf" srcId="{A43E7AA7-11D6-494C-9E66-4569709CBEBA}" destId="{C313EF42-9053-47E3-835E-1784A538E77B}" srcOrd="0" destOrd="0" presId="urn:microsoft.com/office/officeart/2005/8/layout/vProcess5"/>
    <dgm:cxn modelId="{C243141A-34CE-476A-A81A-34450A27F908}" srcId="{136B5FC0-DF45-43A9-B28D-30B68B6E7D3A}" destId="{58667FFF-D3E8-4F6D-B6B3-A542ED95BF52}" srcOrd="2" destOrd="0" parTransId="{0CA4DF5D-1938-4B09-B7F8-40069FFEE512}" sibTransId="{DADA8107-BE1A-499A-B976-1BAC9BA213E0}"/>
    <dgm:cxn modelId="{BAB85F2E-70E7-49A1-9A6B-C5ACD3722B08}" type="presOf" srcId="{6174311E-3BC5-41F2-BAA1-CB370B265F14}" destId="{D86D524E-9BA5-4F0B-9A03-2BD391A89342}" srcOrd="1" destOrd="0" presId="urn:microsoft.com/office/officeart/2005/8/layout/vProcess5"/>
    <dgm:cxn modelId="{16BEA637-FA91-446F-9310-E70506F6DCB8}" type="presOf" srcId="{7D15F529-23BA-43B6-A671-D3B038C4F9FC}" destId="{C2B3C4A5-AF28-4E5B-9C73-BE782EC8E48B}" srcOrd="0" destOrd="0" presId="urn:microsoft.com/office/officeart/2005/8/layout/vProcess5"/>
    <dgm:cxn modelId="{1270116C-E6E1-48B0-9E59-A55307ADDAEB}" type="presOf" srcId="{58667FFF-D3E8-4F6D-B6B3-A542ED95BF52}" destId="{7AF8A6FC-031A-4848-AFE7-20EBF96935DC}" srcOrd="1" destOrd="0" presId="urn:microsoft.com/office/officeart/2005/8/layout/vProcess5"/>
    <dgm:cxn modelId="{BD52AC4D-3F7B-4B81-A42E-A731369D7163}" type="presOf" srcId="{58667FFF-D3E8-4F6D-B6B3-A542ED95BF52}" destId="{1E27154D-49BF-4972-A8D3-166CDACAB7DD}" srcOrd="0" destOrd="0" presId="urn:microsoft.com/office/officeart/2005/8/layout/vProcess5"/>
    <dgm:cxn modelId="{BE85AA4F-95AB-494A-84A9-CF60D16B85F4}" type="presOf" srcId="{A43E7AA7-11D6-494C-9E66-4569709CBEBA}" destId="{A4164871-38B1-4AB2-B996-323421DEDB81}" srcOrd="1" destOrd="0" presId="urn:microsoft.com/office/officeart/2005/8/layout/vProcess5"/>
    <dgm:cxn modelId="{A7E10675-AE50-469D-A39B-F7B3549B3738}" type="presOf" srcId="{136B5FC0-DF45-43A9-B28D-30B68B6E7D3A}" destId="{BB399C78-6F5C-43B3-81AD-EB08A01C5213}" srcOrd="0" destOrd="0" presId="urn:microsoft.com/office/officeart/2005/8/layout/vProcess5"/>
    <dgm:cxn modelId="{FD892193-D901-4F36-993A-BD83765E08C1}" type="presOf" srcId="{DADA8107-BE1A-499A-B976-1BAC9BA213E0}" destId="{58767D48-6F97-4EF1-8755-E84E2B2DCBD4}" srcOrd="0" destOrd="0" presId="urn:microsoft.com/office/officeart/2005/8/layout/vProcess5"/>
    <dgm:cxn modelId="{6BA33798-D2AE-4F01-B8CD-0009FF80C8CE}" srcId="{136B5FC0-DF45-43A9-B28D-30B68B6E7D3A}" destId="{A43E7AA7-11D6-494C-9E66-4569709CBEBA}" srcOrd="1" destOrd="0" parTransId="{321C0D14-DE00-4ACC-BFB8-0B643C58FB53}" sibTransId="{7D15F529-23BA-43B6-A671-D3B038C4F9FC}"/>
    <dgm:cxn modelId="{74396E9D-D082-4C89-9DE0-65F0A96148FF}" type="presOf" srcId="{AB8D87C6-C589-4889-AB11-AA5A25A6E08F}" destId="{5546424B-64A0-4CFC-90E0-A222E69976F8}" srcOrd="0" destOrd="0" presId="urn:microsoft.com/office/officeart/2005/8/layout/vProcess5"/>
    <dgm:cxn modelId="{08078DA8-E07C-4258-8441-066CF6AD0D31}" srcId="{136B5FC0-DF45-43A9-B28D-30B68B6E7D3A}" destId="{056FEFC3-E6D7-464C-B004-166DCD4D2172}" srcOrd="3" destOrd="0" parTransId="{DDAE67E4-C44F-4AD5-91F5-34D83256F43E}" sibTransId="{AB8D87C6-C589-4889-AB11-AA5A25A6E08F}"/>
    <dgm:cxn modelId="{376A67AB-C15B-4EFF-BAB5-02DF7A624D12}" type="presOf" srcId="{6174311E-3BC5-41F2-BAA1-CB370B265F14}" destId="{9D75428B-4A32-413B-BB15-31484663ECCD}" srcOrd="0" destOrd="0" presId="urn:microsoft.com/office/officeart/2005/8/layout/vProcess5"/>
    <dgm:cxn modelId="{A06457E7-012B-4971-9084-EF96CE5F0EC1}" type="presOf" srcId="{056FEFC3-E6D7-464C-B004-166DCD4D2172}" destId="{6BC678D4-8F7F-400A-A6CC-E1BE4C7BDC93}" srcOrd="0" destOrd="0" presId="urn:microsoft.com/office/officeart/2005/8/layout/vProcess5"/>
    <dgm:cxn modelId="{88860AF0-45F8-4515-ACC6-4D92D291A3E8}" type="presOf" srcId="{F01E432F-E772-4893-A950-947D5A32DC81}" destId="{2409271D-B917-4F70-B06F-4301E672F25C}" srcOrd="0" destOrd="0" presId="urn:microsoft.com/office/officeart/2005/8/layout/vProcess5"/>
    <dgm:cxn modelId="{235FA7F1-58A2-4060-9D90-5B2CEC5A1A62}" type="presOf" srcId="{056FEFC3-E6D7-464C-B004-166DCD4D2172}" destId="{706E443B-C481-46FD-B4B3-A08D1DBB7DE5}" srcOrd="1" destOrd="0" presId="urn:microsoft.com/office/officeart/2005/8/layout/vProcess5"/>
    <dgm:cxn modelId="{294559F2-2465-4441-8358-ECA96682720B}" srcId="{136B5FC0-DF45-43A9-B28D-30B68B6E7D3A}" destId="{6174311E-3BC5-41F2-BAA1-CB370B265F14}" srcOrd="0" destOrd="0" parTransId="{DA4A5EEA-615A-4C76-BAFD-2113F5E7EDB1}" sibTransId="{F01E432F-E772-4893-A950-947D5A32DC81}"/>
    <dgm:cxn modelId="{BB3D48F5-C246-4A00-9702-B23B4A27DF50}" srcId="{136B5FC0-DF45-43A9-B28D-30B68B6E7D3A}" destId="{7CAC39EB-49A7-4579-848D-9B9BEAC88B9E}" srcOrd="4" destOrd="0" parTransId="{EFD0C799-0649-49AD-ACDD-91F6F395C5B4}" sibTransId="{47CE3CE5-BE6C-4711-84BA-8C7D48736E51}"/>
    <dgm:cxn modelId="{FF6586E7-2F87-45B6-8F43-DFCFFEAA45DC}" type="presParOf" srcId="{BB399C78-6F5C-43B3-81AD-EB08A01C5213}" destId="{8FF9D947-D2EA-4EF3-80AB-CD19A6C7FAAF}" srcOrd="0" destOrd="0" presId="urn:microsoft.com/office/officeart/2005/8/layout/vProcess5"/>
    <dgm:cxn modelId="{527C5D94-67BE-440D-BD16-24DA0093360A}" type="presParOf" srcId="{BB399C78-6F5C-43B3-81AD-EB08A01C5213}" destId="{9D75428B-4A32-413B-BB15-31484663ECCD}" srcOrd="1" destOrd="0" presId="urn:microsoft.com/office/officeart/2005/8/layout/vProcess5"/>
    <dgm:cxn modelId="{76A13D0C-1F98-4C3D-97B8-58BD1655F9B8}" type="presParOf" srcId="{BB399C78-6F5C-43B3-81AD-EB08A01C5213}" destId="{C313EF42-9053-47E3-835E-1784A538E77B}" srcOrd="2" destOrd="0" presId="urn:microsoft.com/office/officeart/2005/8/layout/vProcess5"/>
    <dgm:cxn modelId="{6BEBC4F8-EAD6-43C2-BADB-7CF2DA849344}" type="presParOf" srcId="{BB399C78-6F5C-43B3-81AD-EB08A01C5213}" destId="{1E27154D-49BF-4972-A8D3-166CDACAB7DD}" srcOrd="3" destOrd="0" presId="urn:microsoft.com/office/officeart/2005/8/layout/vProcess5"/>
    <dgm:cxn modelId="{DA024952-2186-429B-B244-7D6898824D13}" type="presParOf" srcId="{BB399C78-6F5C-43B3-81AD-EB08A01C5213}" destId="{6BC678D4-8F7F-400A-A6CC-E1BE4C7BDC93}" srcOrd="4" destOrd="0" presId="urn:microsoft.com/office/officeart/2005/8/layout/vProcess5"/>
    <dgm:cxn modelId="{861FAEF5-8D05-4C07-AB7C-E24ABFFC7EE2}" type="presParOf" srcId="{BB399C78-6F5C-43B3-81AD-EB08A01C5213}" destId="{9A22032A-8B59-44D0-90C4-776E31EC1A54}" srcOrd="5" destOrd="0" presId="urn:microsoft.com/office/officeart/2005/8/layout/vProcess5"/>
    <dgm:cxn modelId="{1D30DB6E-B6AC-42D8-8F96-38E0C12884E6}" type="presParOf" srcId="{BB399C78-6F5C-43B3-81AD-EB08A01C5213}" destId="{2409271D-B917-4F70-B06F-4301E672F25C}" srcOrd="6" destOrd="0" presId="urn:microsoft.com/office/officeart/2005/8/layout/vProcess5"/>
    <dgm:cxn modelId="{E92C9AE5-6B17-48F9-AF41-1538CE2C9024}" type="presParOf" srcId="{BB399C78-6F5C-43B3-81AD-EB08A01C5213}" destId="{C2B3C4A5-AF28-4E5B-9C73-BE782EC8E48B}" srcOrd="7" destOrd="0" presId="urn:microsoft.com/office/officeart/2005/8/layout/vProcess5"/>
    <dgm:cxn modelId="{20FC1AA0-F874-4280-AFE4-2F0702794193}" type="presParOf" srcId="{BB399C78-6F5C-43B3-81AD-EB08A01C5213}" destId="{58767D48-6F97-4EF1-8755-E84E2B2DCBD4}" srcOrd="8" destOrd="0" presId="urn:microsoft.com/office/officeart/2005/8/layout/vProcess5"/>
    <dgm:cxn modelId="{434E5CF7-B239-4FBD-93B2-B27DDEFDBA9E}" type="presParOf" srcId="{BB399C78-6F5C-43B3-81AD-EB08A01C5213}" destId="{5546424B-64A0-4CFC-90E0-A222E69976F8}" srcOrd="9" destOrd="0" presId="urn:microsoft.com/office/officeart/2005/8/layout/vProcess5"/>
    <dgm:cxn modelId="{6BE8CA7F-8ED3-4F29-A892-9A187458DB62}" type="presParOf" srcId="{BB399C78-6F5C-43B3-81AD-EB08A01C5213}" destId="{D86D524E-9BA5-4F0B-9A03-2BD391A89342}" srcOrd="10" destOrd="0" presId="urn:microsoft.com/office/officeart/2005/8/layout/vProcess5"/>
    <dgm:cxn modelId="{E85F554A-AA8E-4003-ACF5-DD4CC8625631}" type="presParOf" srcId="{BB399C78-6F5C-43B3-81AD-EB08A01C5213}" destId="{A4164871-38B1-4AB2-B996-323421DEDB81}" srcOrd="11" destOrd="0" presId="urn:microsoft.com/office/officeart/2005/8/layout/vProcess5"/>
    <dgm:cxn modelId="{55E09F98-F564-4DD7-AE20-483F3933DE3B}" type="presParOf" srcId="{BB399C78-6F5C-43B3-81AD-EB08A01C5213}" destId="{7AF8A6FC-031A-4848-AFE7-20EBF96935DC}" srcOrd="12" destOrd="0" presId="urn:microsoft.com/office/officeart/2005/8/layout/vProcess5"/>
    <dgm:cxn modelId="{259FE636-7507-4977-8223-D851E1B07A4B}" type="presParOf" srcId="{BB399C78-6F5C-43B3-81AD-EB08A01C5213}" destId="{706E443B-C481-46FD-B4B3-A08D1DBB7DE5}" srcOrd="13" destOrd="0" presId="urn:microsoft.com/office/officeart/2005/8/layout/vProcess5"/>
    <dgm:cxn modelId="{236D975F-B2B4-449D-A286-1AF6140DA292}" type="presParOf" srcId="{BB399C78-6F5C-43B3-81AD-EB08A01C5213}" destId="{8A36786C-3047-466A-AA4F-CD58E2DBD30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5428B-4A32-413B-BB15-31484663ECCD}">
      <dsp:nvSpPr>
        <dsp:cNvPr id="0" name=""/>
        <dsp:cNvSpPr/>
      </dsp:nvSpPr>
      <dsp:spPr>
        <a:xfrm>
          <a:off x="0" y="0"/>
          <a:ext cx="6284030" cy="90585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Finalizing the objectives</a:t>
          </a:r>
          <a:endParaRPr lang="en-US" sz="1700" b="1" kern="1200" dirty="0">
            <a:latin typeface="Verdana" panose="020B0604030504040204" pitchFamily="34" charset="0"/>
            <a:ea typeface="Verdana" panose="020B0604030504040204" pitchFamily="34" charset="0"/>
          </a:endParaRPr>
        </a:p>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29-01-25</a:t>
          </a:r>
          <a:endParaRPr lang="en-US" sz="1700" b="1" kern="1200" dirty="0">
            <a:latin typeface="Verdana" panose="020B0604030504040204" pitchFamily="34" charset="0"/>
            <a:ea typeface="Verdana" panose="020B0604030504040204" pitchFamily="34" charset="0"/>
          </a:endParaRPr>
        </a:p>
        <a:p>
          <a:pPr marL="0" lvl="0" indent="0" algn="l" defTabSz="755650">
            <a:lnSpc>
              <a:spcPct val="90000"/>
            </a:lnSpc>
            <a:spcBef>
              <a:spcPct val="0"/>
            </a:spcBef>
            <a:spcAft>
              <a:spcPct val="35000"/>
            </a:spcAft>
            <a:buNone/>
          </a:pPr>
          <a:endParaRPr lang="en-US" sz="1700" b="1" kern="1200" dirty="0">
            <a:latin typeface="Verdana" panose="020B0604030504040204" pitchFamily="34" charset="0"/>
            <a:ea typeface="Verdana" panose="020B0604030504040204" pitchFamily="34" charset="0"/>
          </a:endParaRPr>
        </a:p>
      </dsp:txBody>
      <dsp:txXfrm>
        <a:off x="26532" y="26532"/>
        <a:ext cx="5200552" cy="852794"/>
      </dsp:txXfrm>
    </dsp:sp>
    <dsp:sp modelId="{C313EF42-9053-47E3-835E-1784A538E77B}">
      <dsp:nvSpPr>
        <dsp:cNvPr id="0" name=""/>
        <dsp:cNvSpPr/>
      </dsp:nvSpPr>
      <dsp:spPr>
        <a:xfrm>
          <a:off x="469262" y="1031672"/>
          <a:ext cx="6284030" cy="90585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Deciding the methodology</a:t>
          </a:r>
          <a:endParaRPr lang="en-US" sz="1700" b="1" kern="1200" dirty="0">
            <a:latin typeface="Verdana" panose="020B0604030504040204" pitchFamily="34" charset="0"/>
            <a:ea typeface="Verdana" panose="020B0604030504040204" pitchFamily="34" charset="0"/>
          </a:endParaRPr>
        </a:p>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08-02-25</a:t>
          </a:r>
          <a:endParaRPr lang="en-US" sz="1700" b="1" kern="1200" dirty="0">
            <a:latin typeface="Verdana" panose="020B0604030504040204" pitchFamily="34" charset="0"/>
            <a:ea typeface="Verdana" panose="020B0604030504040204" pitchFamily="34" charset="0"/>
          </a:endParaRPr>
        </a:p>
      </dsp:txBody>
      <dsp:txXfrm>
        <a:off x="495794" y="1058204"/>
        <a:ext cx="5172896" cy="852794"/>
      </dsp:txXfrm>
    </dsp:sp>
    <dsp:sp modelId="{1E27154D-49BF-4972-A8D3-166CDACAB7DD}">
      <dsp:nvSpPr>
        <dsp:cNvPr id="0" name=""/>
        <dsp:cNvSpPr/>
      </dsp:nvSpPr>
      <dsp:spPr>
        <a:xfrm>
          <a:off x="938524" y="2063344"/>
          <a:ext cx="6284030" cy="90585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Model Training</a:t>
          </a:r>
          <a:endParaRPr lang="en-US" sz="1700" b="1" kern="1200" dirty="0">
            <a:latin typeface="Verdana" panose="020B0604030504040204" pitchFamily="34" charset="0"/>
            <a:ea typeface="Verdana" panose="020B0604030504040204" pitchFamily="34" charset="0"/>
          </a:endParaRPr>
        </a:p>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08-02-25</a:t>
          </a:r>
          <a:endParaRPr lang="en-US" sz="1700" b="1" kern="1200" dirty="0">
            <a:latin typeface="Verdana" panose="020B0604030504040204" pitchFamily="34" charset="0"/>
            <a:ea typeface="Verdana" panose="020B0604030504040204" pitchFamily="34" charset="0"/>
          </a:endParaRPr>
        </a:p>
        <a:p>
          <a:pPr marL="0" lvl="0" indent="0" algn="l" defTabSz="755650">
            <a:lnSpc>
              <a:spcPct val="90000"/>
            </a:lnSpc>
            <a:spcBef>
              <a:spcPct val="0"/>
            </a:spcBef>
            <a:spcAft>
              <a:spcPct val="35000"/>
            </a:spcAft>
            <a:buNone/>
          </a:pPr>
          <a:endParaRPr lang="en-US" sz="1700" b="1" kern="1200" dirty="0">
            <a:latin typeface="Verdana" panose="020B0604030504040204" pitchFamily="34" charset="0"/>
            <a:ea typeface="Verdana" panose="020B0604030504040204" pitchFamily="34" charset="0"/>
          </a:endParaRPr>
        </a:p>
      </dsp:txBody>
      <dsp:txXfrm>
        <a:off x="965056" y="2089876"/>
        <a:ext cx="5172896" cy="852794"/>
      </dsp:txXfrm>
    </dsp:sp>
    <dsp:sp modelId="{6BC678D4-8F7F-400A-A6CC-E1BE4C7BDC93}">
      <dsp:nvSpPr>
        <dsp:cNvPr id="0" name=""/>
        <dsp:cNvSpPr/>
      </dsp:nvSpPr>
      <dsp:spPr>
        <a:xfrm>
          <a:off x="1407786" y="3095016"/>
          <a:ext cx="6284030" cy="90585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Identification of  plant species</a:t>
          </a:r>
          <a:endParaRPr lang="en-US" sz="1700" b="1" kern="1200" dirty="0">
            <a:latin typeface="Verdana" panose="020B0604030504040204" pitchFamily="34" charset="0"/>
            <a:ea typeface="Verdana" panose="020B0604030504040204" pitchFamily="34" charset="0"/>
          </a:endParaRPr>
        </a:p>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15-02-25</a:t>
          </a:r>
          <a:endParaRPr lang="en-US" sz="1700" b="1" kern="1200" dirty="0">
            <a:latin typeface="Verdana" panose="020B0604030504040204" pitchFamily="34" charset="0"/>
            <a:ea typeface="Verdana" panose="020B0604030504040204" pitchFamily="34" charset="0"/>
          </a:endParaRPr>
        </a:p>
        <a:p>
          <a:pPr marL="0" lvl="0" indent="0" algn="l" defTabSz="755650">
            <a:lnSpc>
              <a:spcPct val="90000"/>
            </a:lnSpc>
            <a:spcBef>
              <a:spcPct val="0"/>
            </a:spcBef>
            <a:spcAft>
              <a:spcPct val="35000"/>
            </a:spcAft>
            <a:buNone/>
          </a:pPr>
          <a:endParaRPr lang="en-US" sz="1700" b="1" kern="1200" dirty="0">
            <a:latin typeface="Verdana" panose="020B0604030504040204" pitchFamily="34" charset="0"/>
            <a:ea typeface="Verdana" panose="020B0604030504040204" pitchFamily="34" charset="0"/>
          </a:endParaRPr>
        </a:p>
      </dsp:txBody>
      <dsp:txXfrm>
        <a:off x="1434318" y="3121548"/>
        <a:ext cx="5172896" cy="852794"/>
      </dsp:txXfrm>
    </dsp:sp>
    <dsp:sp modelId="{9A22032A-8B59-44D0-90C4-776E31EC1A54}">
      <dsp:nvSpPr>
        <dsp:cNvPr id="0" name=""/>
        <dsp:cNvSpPr/>
      </dsp:nvSpPr>
      <dsp:spPr>
        <a:xfrm>
          <a:off x="1877048" y="4126688"/>
          <a:ext cx="6284030" cy="90585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App Development</a:t>
          </a:r>
          <a:endParaRPr lang="en-US" sz="1700" b="1" kern="1200" dirty="0">
            <a:latin typeface="Verdana" panose="020B0604030504040204" pitchFamily="34" charset="0"/>
            <a:ea typeface="Verdana" panose="020B0604030504040204" pitchFamily="34" charset="0"/>
          </a:endParaRPr>
        </a:p>
        <a:p>
          <a:pPr marL="0" lvl="0" indent="0" algn="l" defTabSz="755650">
            <a:lnSpc>
              <a:spcPct val="90000"/>
            </a:lnSpc>
            <a:spcBef>
              <a:spcPct val="0"/>
            </a:spcBef>
            <a:spcAft>
              <a:spcPct val="35000"/>
            </a:spcAft>
            <a:buNone/>
          </a:pPr>
          <a:r>
            <a:rPr lang="en-US" sz="1700" b="1" i="0" u="none" kern="1200" dirty="0">
              <a:latin typeface="Verdana" panose="020B0604030504040204" pitchFamily="34" charset="0"/>
              <a:ea typeface="Verdana" panose="020B0604030504040204" pitchFamily="34" charset="0"/>
            </a:rPr>
            <a:t>10-03-25</a:t>
          </a:r>
          <a:endParaRPr lang="en-US" sz="1700" b="1" kern="1200" dirty="0">
            <a:latin typeface="Verdana" panose="020B0604030504040204" pitchFamily="34" charset="0"/>
            <a:ea typeface="Verdana" panose="020B0604030504040204" pitchFamily="34" charset="0"/>
          </a:endParaRPr>
        </a:p>
        <a:p>
          <a:pPr marL="0" lvl="0" indent="0" algn="l" defTabSz="755650">
            <a:lnSpc>
              <a:spcPct val="90000"/>
            </a:lnSpc>
            <a:spcBef>
              <a:spcPct val="0"/>
            </a:spcBef>
            <a:spcAft>
              <a:spcPct val="35000"/>
            </a:spcAft>
            <a:buNone/>
          </a:pPr>
          <a:endParaRPr lang="en-US" sz="1700" b="1" kern="1200" dirty="0">
            <a:latin typeface="Verdana" panose="020B0604030504040204" pitchFamily="34" charset="0"/>
            <a:ea typeface="Verdana" panose="020B0604030504040204" pitchFamily="34" charset="0"/>
          </a:endParaRPr>
        </a:p>
      </dsp:txBody>
      <dsp:txXfrm>
        <a:off x="1903580" y="4153220"/>
        <a:ext cx="5172896" cy="852794"/>
      </dsp:txXfrm>
    </dsp:sp>
    <dsp:sp modelId="{2409271D-B917-4F70-B06F-4301E672F25C}">
      <dsp:nvSpPr>
        <dsp:cNvPr id="0" name=""/>
        <dsp:cNvSpPr/>
      </dsp:nvSpPr>
      <dsp:spPr>
        <a:xfrm>
          <a:off x="5695222" y="661779"/>
          <a:ext cx="588807" cy="58880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b="1" kern="1200">
            <a:latin typeface="Verdana" panose="020B0604030504040204" pitchFamily="34" charset="0"/>
            <a:ea typeface="Verdana" panose="020B0604030504040204" pitchFamily="34" charset="0"/>
          </a:endParaRPr>
        </a:p>
      </dsp:txBody>
      <dsp:txXfrm>
        <a:off x="5827704" y="661779"/>
        <a:ext cx="323843" cy="443077"/>
      </dsp:txXfrm>
    </dsp:sp>
    <dsp:sp modelId="{C2B3C4A5-AF28-4E5B-9C73-BE782EC8E48B}">
      <dsp:nvSpPr>
        <dsp:cNvPr id="0" name=""/>
        <dsp:cNvSpPr/>
      </dsp:nvSpPr>
      <dsp:spPr>
        <a:xfrm>
          <a:off x="6164484" y="1693452"/>
          <a:ext cx="588807" cy="58880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b="1" kern="1200">
            <a:latin typeface="Verdana" panose="020B0604030504040204" pitchFamily="34" charset="0"/>
            <a:ea typeface="Verdana" panose="020B0604030504040204" pitchFamily="34" charset="0"/>
          </a:endParaRPr>
        </a:p>
      </dsp:txBody>
      <dsp:txXfrm>
        <a:off x="6296966" y="1693452"/>
        <a:ext cx="323843" cy="443077"/>
      </dsp:txXfrm>
    </dsp:sp>
    <dsp:sp modelId="{58767D48-6F97-4EF1-8755-E84E2B2DCBD4}">
      <dsp:nvSpPr>
        <dsp:cNvPr id="0" name=""/>
        <dsp:cNvSpPr/>
      </dsp:nvSpPr>
      <dsp:spPr>
        <a:xfrm>
          <a:off x="6633746" y="2710026"/>
          <a:ext cx="588807" cy="58880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b="1" kern="1200">
            <a:latin typeface="Verdana" panose="020B0604030504040204" pitchFamily="34" charset="0"/>
            <a:ea typeface="Verdana" panose="020B0604030504040204" pitchFamily="34" charset="0"/>
          </a:endParaRPr>
        </a:p>
      </dsp:txBody>
      <dsp:txXfrm>
        <a:off x="6766228" y="2710026"/>
        <a:ext cx="323843" cy="443077"/>
      </dsp:txXfrm>
    </dsp:sp>
    <dsp:sp modelId="{5546424B-64A0-4CFC-90E0-A222E69976F8}">
      <dsp:nvSpPr>
        <dsp:cNvPr id="0" name=""/>
        <dsp:cNvSpPr/>
      </dsp:nvSpPr>
      <dsp:spPr>
        <a:xfrm>
          <a:off x="7103008" y="3751763"/>
          <a:ext cx="588807" cy="58880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US" sz="1700" b="1" kern="1200">
            <a:latin typeface="Verdana" panose="020B0604030504040204" pitchFamily="34" charset="0"/>
            <a:ea typeface="Verdana" panose="020B0604030504040204" pitchFamily="34" charset="0"/>
          </a:endParaRPr>
        </a:p>
      </dsp:txBody>
      <dsp:txXfrm>
        <a:off x="7235490" y="3751763"/>
        <a:ext cx="323843" cy="44307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heliyon.2023.e23655" TargetMode="External"/><Relationship Id="rId2" Type="http://schemas.openxmlformats.org/officeDocument/2006/relationships/hyperlink" Target="https://doi.org/10.1016/j.jaim.2024.100987"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84818"/>
          </a:xfrm>
        </p:spPr>
        <p:txBody>
          <a:bodyPr/>
          <a:lstStyle/>
          <a:p>
            <a:pPr algn="ctr"/>
            <a:r>
              <a:rPr lang="en-US" sz="2400" b="1" i="0" u="none" strike="noStrike" dirty="0">
                <a:solidFill>
                  <a:srgbClr val="000000"/>
                </a:solidFill>
                <a:effectLst/>
                <a:latin typeface="Calibri" panose="020F0502020204030204" pitchFamily="34" charset="0"/>
              </a:rPr>
              <a:t>Identification of Different Medicinal Plants/Raw materials through Image Processing Using Machine Learning Algorithms</a:t>
            </a:r>
            <a:r>
              <a:rPr lang="en-US" sz="2400" dirty="0"/>
              <a:t> </a:t>
            </a:r>
            <a:endParaRPr lang="en-GB" sz="2400" dirty="0"/>
          </a:p>
        </p:txBody>
      </p:sp>
      <p:sp>
        <p:nvSpPr>
          <p:cNvPr id="3" name="Subtitle 2"/>
          <p:cNvSpPr>
            <a:spLocks noGrp="1"/>
          </p:cNvSpPr>
          <p:nvPr>
            <p:ph type="subTitle" idx="1"/>
          </p:nvPr>
        </p:nvSpPr>
        <p:spPr>
          <a:xfrm>
            <a:off x="790469" y="2721956"/>
            <a:ext cx="3970594" cy="552184"/>
          </a:xfrm>
        </p:spPr>
        <p:txBody>
          <a:bodyPr>
            <a:normAutofit fontScale="85000" lnSpcReduction="10000"/>
          </a:bodyPr>
          <a:lstStyle/>
          <a:p>
            <a:pPr algn="l"/>
            <a:r>
              <a:rPr lang="en-GB" dirty="0"/>
              <a:t>Batch Number:</a:t>
            </a:r>
            <a:r>
              <a:rPr lang="en-GB" dirty="0">
                <a:latin typeface="Cambria" panose="02040503050406030204" pitchFamily="18" charset="0"/>
                <a:ea typeface="Cambria" panose="02040503050406030204" pitchFamily="18" charset="0"/>
              </a:rPr>
              <a:t> CSE_CAI_CAP_07</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4760755"/>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20211CAI0078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MEENU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20211CAI0201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 DEEKSHITHA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20211CAI0180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GADDAM SAI LIKHITHA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20211CAI0115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AISHWARYA VILAS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536075" y="3000668"/>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p:txBody>
      </p:sp>
      <p:sp>
        <p:nvSpPr>
          <p:cNvPr id="7" name="Google Shape;90;p13">
            <a:extLst>
              <a:ext uri="{FF2B5EF4-FFF2-40B4-BE49-F238E27FC236}">
                <a16:creationId xmlns:a16="http://schemas.microsoft.com/office/drawing/2014/main" id="{A00F5999-B092-BC16-9554-5D22E80E9CC1}"/>
              </a:ext>
            </a:extLst>
          </p:cNvPr>
          <p:cNvSpPr txBox="1"/>
          <p:nvPr/>
        </p:nvSpPr>
        <p:spPr>
          <a:xfrm>
            <a:off x="6536067" y="310778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Afroz Pasha</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a:extLst>
              <a:ext uri="{FF2B5EF4-FFF2-40B4-BE49-F238E27FC236}">
                <a16:creationId xmlns:a16="http://schemas.microsoft.com/office/drawing/2014/main" id="{C5AE9EE8-8F66-AEAF-C97F-069A342B96A8}"/>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B7F4-3AF3-F4DF-438E-81B5FB61BE8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3C6D84E-E6A2-54E2-C58E-7E856BFBC9F9}"/>
              </a:ext>
            </a:extLst>
          </p:cNvPr>
          <p:cNvSpPr>
            <a:spLocks noGrp="1"/>
          </p:cNvSpPr>
          <p:nvPr>
            <p:ph idx="1"/>
          </p:nvPr>
        </p:nvSpPr>
        <p:spPr>
          <a:xfrm>
            <a:off x="812800" y="1143002"/>
            <a:ext cx="10668000" cy="1658072"/>
          </a:xfrm>
        </p:spPr>
        <p:txBody>
          <a:bodyPr>
            <a:normAutofit/>
          </a:bodyPr>
          <a:lstStyle/>
          <a:p>
            <a:r>
              <a:rPr lang="en-US" b="0" i="0" dirty="0">
                <a:solidFill>
                  <a:srgbClr val="001D35"/>
                </a:solidFill>
                <a:effectLst/>
              </a:rPr>
              <a:t>For multi-class classification, the key performance metrics to be shown ar</a:t>
            </a:r>
            <a:r>
              <a:rPr lang="en-US" dirty="0">
                <a:solidFill>
                  <a:srgbClr val="001D35"/>
                </a:solidFill>
              </a:rPr>
              <a:t>e:</a:t>
            </a:r>
            <a:r>
              <a:rPr lang="en-US" b="0" i="0" dirty="0">
                <a:solidFill>
                  <a:srgbClr val="001D35"/>
                </a:solidFill>
                <a:effectLst/>
              </a:rPr>
              <a:t> typically, </a:t>
            </a:r>
            <a:r>
              <a:rPr lang="en-US" dirty="0"/>
              <a:t>accuracy, precision, recall, F1-score, and a confusion matrix</a:t>
            </a:r>
            <a:r>
              <a:rPr lang="en-US" b="0" i="0" dirty="0">
                <a:solidFill>
                  <a:srgbClr val="001D35"/>
                </a:solidFill>
                <a:effectLst/>
              </a:rPr>
              <a:t>, with special consideration given to the "macro average" of these metrics across all classes.</a:t>
            </a:r>
            <a:endParaRPr lang="en-US" dirty="0"/>
          </a:p>
        </p:txBody>
      </p:sp>
      <p:graphicFrame>
        <p:nvGraphicFramePr>
          <p:cNvPr id="4" name="Table 3">
            <a:extLst>
              <a:ext uri="{FF2B5EF4-FFF2-40B4-BE49-F238E27FC236}">
                <a16:creationId xmlns:a16="http://schemas.microsoft.com/office/drawing/2014/main" id="{6669C7AC-8AED-1A12-49BF-95E3383C34C7}"/>
              </a:ext>
            </a:extLst>
          </p:cNvPr>
          <p:cNvGraphicFramePr>
            <a:graphicFrameLocks noGrp="1"/>
          </p:cNvGraphicFramePr>
          <p:nvPr>
            <p:extLst>
              <p:ext uri="{D42A27DB-BD31-4B8C-83A1-F6EECF244321}">
                <p14:modId xmlns:p14="http://schemas.microsoft.com/office/powerpoint/2010/main" val="3354404685"/>
              </p:ext>
            </p:extLst>
          </p:nvPr>
        </p:nvGraphicFramePr>
        <p:xfrm>
          <a:off x="1904679" y="3686087"/>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50374261"/>
                    </a:ext>
                  </a:extLst>
                </a:gridCol>
                <a:gridCol w="2032000">
                  <a:extLst>
                    <a:ext uri="{9D8B030D-6E8A-4147-A177-3AD203B41FA5}">
                      <a16:colId xmlns:a16="http://schemas.microsoft.com/office/drawing/2014/main" val="2593630045"/>
                    </a:ext>
                  </a:extLst>
                </a:gridCol>
                <a:gridCol w="2032000">
                  <a:extLst>
                    <a:ext uri="{9D8B030D-6E8A-4147-A177-3AD203B41FA5}">
                      <a16:colId xmlns:a16="http://schemas.microsoft.com/office/drawing/2014/main" val="2366217728"/>
                    </a:ext>
                  </a:extLst>
                </a:gridCol>
                <a:gridCol w="2032000">
                  <a:extLst>
                    <a:ext uri="{9D8B030D-6E8A-4147-A177-3AD203B41FA5}">
                      <a16:colId xmlns:a16="http://schemas.microsoft.com/office/drawing/2014/main" val="196706964"/>
                    </a:ext>
                  </a:extLst>
                </a:gridCol>
              </a:tblGrid>
              <a:tr h="370840">
                <a:tc>
                  <a:txBody>
                    <a:bodyPr/>
                    <a:lstStyle/>
                    <a:p>
                      <a:r>
                        <a:rPr lang="en-US" dirty="0"/>
                        <a:t>Precision</a:t>
                      </a:r>
                    </a:p>
                  </a:txBody>
                  <a:tcPr/>
                </a:tc>
                <a:tc>
                  <a:txBody>
                    <a:bodyPr/>
                    <a:lstStyle/>
                    <a:p>
                      <a:r>
                        <a:rPr lang="en-US" dirty="0"/>
                        <a:t>F1-Score</a:t>
                      </a:r>
                    </a:p>
                  </a:txBody>
                  <a:tcPr/>
                </a:tc>
                <a:tc>
                  <a:txBody>
                    <a:bodyPr/>
                    <a:lstStyle/>
                    <a:p>
                      <a:r>
                        <a:rPr lang="en-US" dirty="0"/>
                        <a:t>Recall</a:t>
                      </a:r>
                    </a:p>
                  </a:txBody>
                  <a:tcPr/>
                </a:tc>
                <a:tc>
                  <a:txBody>
                    <a:bodyPr/>
                    <a:lstStyle/>
                    <a:p>
                      <a:r>
                        <a:rPr lang="en-US" dirty="0"/>
                        <a:t>Accuracy</a:t>
                      </a:r>
                    </a:p>
                  </a:txBody>
                  <a:tcPr/>
                </a:tc>
                <a:extLst>
                  <a:ext uri="{0D108BD9-81ED-4DB2-BD59-A6C34878D82A}">
                    <a16:rowId xmlns:a16="http://schemas.microsoft.com/office/drawing/2014/main" val="2863648037"/>
                  </a:ext>
                </a:extLst>
              </a:tr>
              <a:tr h="370840">
                <a:tc>
                  <a:txBody>
                    <a:bodyPr/>
                    <a:lstStyle/>
                    <a:p>
                      <a:r>
                        <a:rPr lang="en-US" dirty="0"/>
                        <a:t>0.91</a:t>
                      </a:r>
                    </a:p>
                  </a:txBody>
                  <a:tcPr/>
                </a:tc>
                <a:tc>
                  <a:txBody>
                    <a:bodyPr/>
                    <a:lstStyle/>
                    <a:p>
                      <a:r>
                        <a:rPr lang="en-US" dirty="0"/>
                        <a:t>0.92</a:t>
                      </a:r>
                    </a:p>
                  </a:txBody>
                  <a:tcPr/>
                </a:tc>
                <a:tc>
                  <a:txBody>
                    <a:bodyPr/>
                    <a:lstStyle/>
                    <a:p>
                      <a:r>
                        <a:rPr lang="en-US" dirty="0"/>
                        <a:t>0.90</a:t>
                      </a:r>
                    </a:p>
                  </a:txBody>
                  <a:tcPr/>
                </a:tc>
                <a:tc>
                  <a:txBody>
                    <a:bodyPr/>
                    <a:lstStyle/>
                    <a:p>
                      <a:r>
                        <a:rPr lang="en-US" dirty="0"/>
                        <a:t>0.96</a:t>
                      </a:r>
                    </a:p>
                  </a:txBody>
                  <a:tcPr/>
                </a:tc>
                <a:extLst>
                  <a:ext uri="{0D108BD9-81ED-4DB2-BD59-A6C34878D82A}">
                    <a16:rowId xmlns:a16="http://schemas.microsoft.com/office/drawing/2014/main" val="1011630553"/>
                  </a:ext>
                </a:extLst>
              </a:tr>
            </a:tbl>
          </a:graphicData>
        </a:graphic>
      </p:graphicFrame>
    </p:spTree>
    <p:extLst>
      <p:ext uri="{BB962C8B-B14F-4D97-AF65-F5344CB8AC3E}">
        <p14:creationId xmlns:p14="http://schemas.microsoft.com/office/powerpoint/2010/main" val="330052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561E-A558-C956-AC37-4921B0803E66}"/>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t>Results-Confusion Matrix</a:t>
            </a:r>
            <a:endParaRPr lang="en-US"/>
          </a:p>
        </p:txBody>
      </p:sp>
      <p:pic>
        <p:nvPicPr>
          <p:cNvPr id="4" name="Picture 3" descr="A screenshot of a graph&#10;&#10;AI-generated content may be incorrect.">
            <a:extLst>
              <a:ext uri="{FF2B5EF4-FFF2-40B4-BE49-F238E27FC236}">
                <a16:creationId xmlns:a16="http://schemas.microsoft.com/office/drawing/2014/main" id="{C70BE91B-E3B6-7949-A606-1DE83A28B489}"/>
              </a:ext>
            </a:extLst>
          </p:cNvPr>
          <p:cNvPicPr>
            <a:picLocks noChangeAspect="1"/>
          </p:cNvPicPr>
          <p:nvPr/>
        </p:nvPicPr>
        <p:blipFill>
          <a:blip r:embed="rId2"/>
          <a:stretch>
            <a:fillRect/>
          </a:stretch>
        </p:blipFill>
        <p:spPr>
          <a:xfrm>
            <a:off x="1921398" y="1143001"/>
            <a:ext cx="8981954" cy="4952997"/>
          </a:xfrm>
          <a:prstGeom prst="rect">
            <a:avLst/>
          </a:prstGeom>
          <a:noFill/>
        </p:spPr>
      </p:pic>
    </p:spTree>
    <p:extLst>
      <p:ext uri="{BB962C8B-B14F-4D97-AF65-F5344CB8AC3E}">
        <p14:creationId xmlns:p14="http://schemas.microsoft.com/office/powerpoint/2010/main" val="313600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342900" indent="-342900">
              <a:buFont typeface="+mj-lt"/>
              <a:buAutoNum type="arabicPeriod"/>
            </a:pPr>
            <a:r>
              <a:rPr lang="en-US" sz="1800" dirty="0">
                <a:latin typeface="+mn-lt"/>
              </a:rPr>
              <a:t>Develop a  hybrid model for Medicinal Plant Identification.</a:t>
            </a:r>
          </a:p>
          <a:p>
            <a:pPr marL="342900" indent="-342900">
              <a:buFont typeface="+mj-lt"/>
              <a:buAutoNum type="arabicPeriod"/>
            </a:pPr>
            <a:r>
              <a:rPr lang="en-US" sz="1800" dirty="0">
                <a:latin typeface="+mn-lt"/>
              </a:rPr>
              <a:t>Create a Curated Dataset of Medicinal Plants and Raw Materials.</a:t>
            </a:r>
          </a:p>
          <a:p>
            <a:pPr marL="342900" indent="-342900">
              <a:buFont typeface="+mj-lt"/>
              <a:buAutoNum type="arabicPeriod"/>
            </a:pPr>
            <a:r>
              <a:rPr lang="en-US" sz="1800" dirty="0">
                <a:latin typeface="+mn-lt"/>
              </a:rPr>
              <a:t>Extract and Analyze Unique Visual Features for Classification</a:t>
            </a:r>
          </a:p>
          <a:p>
            <a:pPr marL="342900" indent="-342900">
              <a:buFont typeface="+mj-lt"/>
              <a:buAutoNum type="arabicPeriod"/>
            </a:pPr>
            <a:r>
              <a:rPr lang="en-US" sz="1800" dirty="0">
                <a:latin typeface="+mn-lt"/>
              </a:rPr>
              <a:t>Build a Prototype Application for Practical Demonstration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6" name="Diagram 5">
            <a:extLst>
              <a:ext uri="{FF2B5EF4-FFF2-40B4-BE49-F238E27FC236}">
                <a16:creationId xmlns:a16="http://schemas.microsoft.com/office/drawing/2014/main" id="{2F809615-473A-FC51-192A-D39DCA29602C}"/>
              </a:ext>
            </a:extLst>
          </p:cNvPr>
          <p:cNvGraphicFramePr/>
          <p:nvPr>
            <p:extLst>
              <p:ext uri="{D42A27DB-BD31-4B8C-83A1-F6EECF244321}">
                <p14:modId xmlns:p14="http://schemas.microsoft.com/office/powerpoint/2010/main" val="1311239690"/>
              </p:ext>
            </p:extLst>
          </p:nvPr>
        </p:nvGraphicFramePr>
        <p:xfrm>
          <a:off x="1998921" y="1105786"/>
          <a:ext cx="8161079" cy="5032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Expected Outcomes</a:t>
            </a:r>
            <a:endParaRPr lang="en-GB"/>
          </a:p>
        </p:txBody>
      </p:sp>
      <p:sp>
        <p:nvSpPr>
          <p:cNvPr id="3" name="Content Placeholder 2"/>
          <p:cNvSpPr>
            <a:spLocks noGrp="1"/>
          </p:cNvSpPr>
          <p:nvPr>
            <p:ph sz="half" idx="1"/>
          </p:nvPr>
        </p:nvSpPr>
        <p:spPr>
          <a:xfrm>
            <a:off x="758120" y="1166019"/>
            <a:ext cx="10307277" cy="1166018"/>
          </a:xfrm>
        </p:spPr>
        <p:txBody>
          <a:bodyPr>
            <a:normAutofit/>
          </a:bodyPr>
          <a:lstStyle/>
          <a:p>
            <a:r>
              <a:rPr lang="en-GB" sz="2000" dirty="0"/>
              <a:t>The output shows the predicted species of the input image as shown.</a:t>
            </a:r>
          </a:p>
          <a:p>
            <a:r>
              <a:rPr lang="en-GB" sz="2000" dirty="0"/>
              <a:t>The model can identify 40 species.</a:t>
            </a:r>
          </a:p>
          <a:p>
            <a:r>
              <a:rPr lang="en-GB" sz="2000" dirty="0"/>
              <a:t>An application to identify the medicinal plants</a:t>
            </a:r>
          </a:p>
          <a:p>
            <a:endParaRPr lang="en-GB" sz="2000" dirty="0"/>
          </a:p>
        </p:txBody>
      </p:sp>
      <p:pic>
        <p:nvPicPr>
          <p:cNvPr id="5" name="Picture 4">
            <a:extLst>
              <a:ext uri="{FF2B5EF4-FFF2-40B4-BE49-F238E27FC236}">
                <a16:creationId xmlns:a16="http://schemas.microsoft.com/office/drawing/2014/main" id="{8E6206CD-7ADE-E58E-0073-0A5EC544FBFD}"/>
              </a:ext>
            </a:extLst>
          </p:cNvPr>
          <p:cNvPicPr>
            <a:picLocks noChangeAspect="1"/>
          </p:cNvPicPr>
          <p:nvPr/>
        </p:nvPicPr>
        <p:blipFill>
          <a:blip r:embed="rId2"/>
          <a:stretch>
            <a:fillRect/>
          </a:stretch>
        </p:blipFill>
        <p:spPr>
          <a:xfrm>
            <a:off x="7569178" y="2332037"/>
            <a:ext cx="4622822" cy="4525963"/>
          </a:xfrm>
          <a:prstGeom prst="rect">
            <a:avLst/>
          </a:prstGeom>
          <a:noFill/>
        </p:spPr>
      </p:pic>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1400" dirty="0"/>
              <a:t>This study demonstrates the feasibility and effectiveness of using image processing and machine learning algorithms for the accurate identification of various medicinal plants and raw materials. The developed system achieved an accuracy of 90.67% in identifying 10 species as mentioned in the confusion matrix showcasing its potential for practical applications in herbal medicine, quality control.</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85000" lnSpcReduction="20000"/>
          </a:bodyPr>
          <a:lstStyle/>
          <a:p>
            <a:pPr marL="0" indent="0" algn="just">
              <a:buNone/>
            </a:pPr>
            <a:r>
              <a:rPr lang="en-IN" sz="1600" dirty="0"/>
              <a:t>[1] P. K. </a:t>
            </a:r>
            <a:r>
              <a:rPr lang="en-IN" sz="1600" dirty="0" err="1"/>
              <a:t>Sekharamantry</a:t>
            </a:r>
            <a:r>
              <a:rPr lang="en-IN" sz="1600" dirty="0"/>
              <a:t>, Dr. S. Rao, Y. Srinivas, and A. </a:t>
            </a:r>
            <a:r>
              <a:rPr lang="en-IN" sz="1600" dirty="0" err="1"/>
              <a:t>Uriti</a:t>
            </a:r>
            <a:r>
              <a:rPr lang="en-IN" sz="1600" dirty="0"/>
              <a:t>, "PSR-</a:t>
            </a:r>
            <a:r>
              <a:rPr lang="en-IN" sz="1600" dirty="0" err="1"/>
              <a:t>LeafNet</a:t>
            </a:r>
            <a:r>
              <a:rPr lang="en-IN" sz="1600" dirty="0"/>
              <a:t>: A Deep Learning Framework for Identifying Medicinal Plant Leaves Using Support Vector Machines," Big Data and Cognitive Computing, vol. 8, no. 12, p. 176, 2024. </a:t>
            </a:r>
          </a:p>
          <a:p>
            <a:pPr marL="0" indent="0" algn="just">
              <a:buNone/>
            </a:pPr>
            <a:r>
              <a:rPr lang="en-IN" sz="1600" dirty="0"/>
              <a:t>[2] M. A. </a:t>
            </a:r>
            <a:r>
              <a:rPr lang="en-IN" sz="1600" dirty="0" err="1"/>
              <a:t>Kiflie</a:t>
            </a:r>
            <a:r>
              <a:rPr lang="en-IN" sz="1600" dirty="0"/>
              <a:t>, D. P. Sharma, and M. A. Haile, "Deep learning for Ethiopian indigenous medicinal plant species identification and classification," Journal of Ayurveda and Integrative Medicine, vol. 15, no. 6, p. 100987, 2024. [Online]. Available: </a:t>
            </a:r>
            <a:r>
              <a:rPr lang="en-IN" sz="1600" dirty="0">
                <a:hlinkClick r:id="rId2"/>
              </a:rPr>
              <a:t>https://doi.org/10.1016/j.jaim.2024.100987</a:t>
            </a:r>
            <a:endParaRPr lang="en-IN" sz="1600" dirty="0"/>
          </a:p>
          <a:p>
            <a:pPr marL="0" indent="0" algn="just">
              <a:buNone/>
            </a:pPr>
            <a:r>
              <a:rPr lang="en-IN" sz="1600" dirty="0"/>
              <a:t>[3] V. </a:t>
            </a:r>
            <a:r>
              <a:rPr lang="en-IN" sz="1600" dirty="0" err="1"/>
              <a:t>Swu</a:t>
            </a:r>
            <a:r>
              <a:rPr lang="en-IN" sz="1600" dirty="0"/>
              <a:t>, I. </a:t>
            </a:r>
            <a:r>
              <a:rPr lang="en-IN" sz="1600" dirty="0" err="1"/>
              <a:t>Kharir</a:t>
            </a:r>
            <a:r>
              <a:rPr lang="en-IN" sz="1600" dirty="0"/>
              <a:t>, and D. Bora, "Identification of Different Plants through Image Processing Using Different Machine Learning Algorithms," Sambodhi, vol. 43, pp. 172-179, 2020.</a:t>
            </a:r>
          </a:p>
          <a:p>
            <a:pPr marL="0" indent="0" algn="just">
              <a:buNone/>
            </a:pPr>
            <a:r>
              <a:rPr lang="en-IN" sz="1600" dirty="0"/>
              <a:t>[4] P. S. Kanda, K. Xia, and O. H. Sanusi, "A deep learning-based recognition technique for plant leaf classification," IEEE Access, vol. 9, pp. 162590-162613, 2021.</a:t>
            </a:r>
          </a:p>
          <a:p>
            <a:pPr marL="0" indent="0" algn="just">
              <a:buNone/>
            </a:pPr>
            <a:r>
              <a:rPr lang="en-IN" sz="1600" dirty="0"/>
              <a:t>[5] M. S. I. </a:t>
            </a:r>
            <a:r>
              <a:rPr lang="en-IN" sz="1600" dirty="0" err="1"/>
              <a:t>Musyaffa</a:t>
            </a:r>
            <a:r>
              <a:rPr lang="en-IN" sz="1600" dirty="0"/>
              <a:t>, N. </a:t>
            </a:r>
            <a:r>
              <a:rPr lang="en-IN" sz="1600" dirty="0" err="1"/>
              <a:t>Yudistira</a:t>
            </a:r>
            <a:r>
              <a:rPr lang="en-IN" sz="1600" dirty="0"/>
              <a:t>, M. A. Rahman, A. H. </a:t>
            </a:r>
            <a:r>
              <a:rPr lang="en-IN" sz="1600" dirty="0" err="1"/>
              <a:t>Basori</a:t>
            </a:r>
            <a:r>
              <a:rPr lang="en-IN" sz="1600" dirty="0"/>
              <a:t>, A. B. F. Mansur, and J. </a:t>
            </a:r>
            <a:r>
              <a:rPr lang="en-IN" sz="1600" dirty="0" err="1"/>
              <a:t>Batoro</a:t>
            </a:r>
            <a:r>
              <a:rPr lang="en-IN" sz="1600" dirty="0"/>
              <a:t>, "</a:t>
            </a:r>
            <a:r>
              <a:rPr lang="en-IN" sz="1600" dirty="0" err="1"/>
              <a:t>IndoHerb</a:t>
            </a:r>
            <a:r>
              <a:rPr lang="en-IN" sz="1600" dirty="0"/>
              <a:t>: Indonesia medicinal plants recognition using transfer learning and deep learning," </a:t>
            </a:r>
            <a:r>
              <a:rPr lang="en-IN" sz="1600" dirty="0" err="1"/>
              <a:t>Heliyon</a:t>
            </a:r>
            <a:r>
              <a:rPr lang="en-IN" sz="1600" dirty="0"/>
              <a:t>, vol. 10, no. 23, 2024.</a:t>
            </a:r>
          </a:p>
          <a:p>
            <a:pPr marL="0" indent="0" algn="just">
              <a:buNone/>
            </a:pPr>
            <a:r>
              <a:rPr lang="en-IN" sz="1600" dirty="0"/>
              <a:t>[6] S. Kavitha, T. Satish Kumar, E. Naresh, V. H. </a:t>
            </a:r>
            <a:r>
              <a:rPr lang="en-IN" sz="1600" dirty="0" err="1"/>
              <a:t>Kalmani</a:t>
            </a:r>
            <a:r>
              <a:rPr lang="en-IN" sz="1600" dirty="0"/>
              <a:t>, K. D. </a:t>
            </a:r>
            <a:r>
              <a:rPr lang="en-IN" sz="1600" dirty="0" err="1"/>
              <a:t>Bamane</a:t>
            </a:r>
            <a:r>
              <a:rPr lang="en-IN" sz="1600" dirty="0"/>
              <a:t>, and P. K. Pareek, "Medicinal plant identification in real-time using deep learning model," SN Comput. Sci., vol. 5, no. 73, 2024. </a:t>
            </a:r>
            <a:r>
              <a:rPr lang="en-IN" sz="1600" dirty="0" err="1"/>
              <a:t>doi</a:t>
            </a:r>
            <a:r>
              <a:rPr lang="en-IN" sz="1600" dirty="0"/>
              <a:t>: 10.1007/s42979-023-02398-5.</a:t>
            </a:r>
          </a:p>
          <a:p>
            <a:pPr marL="0" indent="0" algn="just">
              <a:buNone/>
            </a:pPr>
            <a:r>
              <a:rPr lang="en-IN" sz="1600" dirty="0"/>
              <a:t>[7] A. S. Deshmukh, P. M. </a:t>
            </a:r>
            <a:r>
              <a:rPr lang="en-IN" sz="1600" dirty="0" err="1"/>
              <a:t>Mudhaliar</a:t>
            </a:r>
            <a:r>
              <a:rPr lang="en-IN" sz="1600" dirty="0"/>
              <a:t>, and S. </a:t>
            </a:r>
            <a:r>
              <a:rPr lang="en-IN" sz="1600" dirty="0" err="1"/>
              <a:t>Thorat</a:t>
            </a:r>
            <a:r>
              <a:rPr lang="en-IN" sz="1600" dirty="0"/>
              <a:t>, "Ayurvedic plant identification using image processing and artificial intelligence," Int. J. Sci. Res. Comput. Sci. Eng. Inf. Technol., vol. 7, pp. 212-218, 2021.</a:t>
            </a:r>
          </a:p>
          <a:p>
            <a:pPr marL="0" indent="0" algn="just">
              <a:buNone/>
            </a:pPr>
            <a:r>
              <a:rPr lang="en-IN" sz="1600" dirty="0"/>
              <a:t>[8] B. Dey, J. Ferdous, R. Ahmed, and J. Hossain, "Assessing deep convolutional neural network models and their comparative performance for automated medicinal plant identification from leaf images," </a:t>
            </a:r>
            <a:r>
              <a:rPr lang="en-IN" sz="1600" dirty="0" err="1"/>
              <a:t>Heliyon</a:t>
            </a:r>
            <a:r>
              <a:rPr lang="en-IN" sz="1600" dirty="0"/>
              <a:t>, vol. 10, no. 1, e23655, 2024. [Online]. Available: </a:t>
            </a:r>
            <a:r>
              <a:rPr lang="en-IN" sz="1600" dirty="0">
                <a:hlinkClick r:id="rId3"/>
              </a:rPr>
              <a:t>https://doi.org/10.1016/j.heliyon.2023.e23655</a:t>
            </a:r>
            <a:endParaRPr lang="en-IN" sz="1600" dirty="0"/>
          </a:p>
          <a:p>
            <a:pPr marL="0" indent="0" algn="just">
              <a:buNone/>
            </a:pPr>
            <a:r>
              <a:rPr lang="en-IN" sz="1600" dirty="0"/>
              <a:t>[9] L. Li, Z. M. Li, and Y. Z. Wang, "A method of two-dimensional correlation spectroscopy combined with residual neural network for comparison and differentiation of medicinal plants raw materials superior to traditional machine learning: a case study on Eucommia </a:t>
            </a:r>
            <a:r>
              <a:rPr lang="en-IN" sz="1600" dirty="0" err="1"/>
              <a:t>ulmoides</a:t>
            </a:r>
            <a:r>
              <a:rPr lang="en-IN" sz="1600" dirty="0"/>
              <a:t> leaves," Plant Methods, vol. 18, no. 1, p. 102, 2022.</a:t>
            </a:r>
          </a:p>
          <a:p>
            <a:pPr marL="0" indent="0" algn="just">
              <a:buNone/>
            </a:pPr>
            <a:r>
              <a:rPr lang="en-GB" sz="1600" dirty="0">
                <a:cs typeface="Times New Roman" panose="020206030504050203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2"/>
            <a:ext cx="5596681" cy="1785394"/>
          </a:xfrm>
        </p:spPr>
        <p:txBody>
          <a:bodyPr>
            <a:normAutofit/>
          </a:bodyPr>
          <a:lstStyle/>
          <a:p>
            <a:endParaRPr lang="en-US" sz="1500" dirty="0"/>
          </a:p>
          <a:p>
            <a:endParaRPr lang="en-US" sz="1500" dirty="0"/>
          </a:p>
        </p:txBody>
      </p:sp>
      <p:sp>
        <p:nvSpPr>
          <p:cNvPr id="7" name="TextBox 6">
            <a:extLst>
              <a:ext uri="{FF2B5EF4-FFF2-40B4-BE49-F238E27FC236}">
                <a16:creationId xmlns:a16="http://schemas.microsoft.com/office/drawing/2014/main" id="{23EAA57F-8595-B422-3042-5611BFA3B685}"/>
              </a:ext>
            </a:extLst>
          </p:cNvPr>
          <p:cNvSpPr txBox="1"/>
          <p:nvPr/>
        </p:nvSpPr>
        <p:spPr>
          <a:xfrm>
            <a:off x="315411" y="1143001"/>
            <a:ext cx="6094070" cy="1477328"/>
          </a:xfrm>
          <a:prstGeom prst="rect">
            <a:avLst/>
          </a:prstGeom>
          <a:noFill/>
        </p:spPr>
        <p:txBody>
          <a:bodyPr wrap="square">
            <a:spAutoFit/>
          </a:bodyPr>
          <a:lstStyle/>
          <a:p>
            <a:pPr algn="just"/>
            <a:r>
              <a:rPr lang="en-US" dirty="0">
                <a:latin typeface="Verdana" panose="020B0604030504040204" pitchFamily="34" charset="0"/>
                <a:ea typeface="Verdana" panose="020B0604030504040204" pitchFamily="34" charset="0"/>
              </a:rPr>
              <a:t>Medicinal plants have been used for centuries to treat various ailments. However, identifying the correct plant can be challenging, as many plants look similar. This can lead to misidentification and potentially harmful consequences.</a:t>
            </a:r>
          </a:p>
        </p:txBody>
      </p:sp>
      <p:sp>
        <p:nvSpPr>
          <p:cNvPr id="9" name="TextBox 8">
            <a:extLst>
              <a:ext uri="{FF2B5EF4-FFF2-40B4-BE49-F238E27FC236}">
                <a16:creationId xmlns:a16="http://schemas.microsoft.com/office/drawing/2014/main" id="{8690D88A-8890-99AE-B677-FFFAE7E4BA7B}"/>
              </a:ext>
            </a:extLst>
          </p:cNvPr>
          <p:cNvSpPr txBox="1"/>
          <p:nvPr/>
        </p:nvSpPr>
        <p:spPr>
          <a:xfrm>
            <a:off x="315411" y="2775443"/>
            <a:ext cx="6094070" cy="2308324"/>
          </a:xfrm>
          <a:prstGeom prst="rect">
            <a:avLst/>
          </a:prstGeom>
          <a:noFill/>
        </p:spPr>
        <p:txBody>
          <a:bodyPr wrap="square">
            <a:spAutoFit/>
          </a:bodyPr>
          <a:lstStyle/>
          <a:p>
            <a:pPr algn="just"/>
            <a:r>
              <a:rPr lang="en-US" dirty="0">
                <a:latin typeface="Verdana" panose="020B0604030504040204" pitchFamily="34" charset="0"/>
                <a:ea typeface="Verdana" panose="020B0604030504040204" pitchFamily="34" charset="0"/>
              </a:rPr>
              <a:t>Image processing and deep learning algorithms offer a promising solution to this problem. By analyzing images of plants, these technologies can identify different species with a high degree of accuracy. This can be a valuable tool for researchers, healthcare professionals, and anyone interested in using medicinal plants safely and effectively.</a:t>
            </a:r>
          </a:p>
        </p:txBody>
      </p:sp>
      <p:pic>
        <p:nvPicPr>
          <p:cNvPr id="10" name="Picture 9">
            <a:extLst>
              <a:ext uri="{FF2B5EF4-FFF2-40B4-BE49-F238E27FC236}">
                <a16:creationId xmlns:a16="http://schemas.microsoft.com/office/drawing/2014/main" id="{49545D51-6ACA-3DAA-0E23-48814D701576}"/>
              </a:ext>
            </a:extLst>
          </p:cNvPr>
          <p:cNvPicPr>
            <a:picLocks noChangeAspect="1"/>
          </p:cNvPicPr>
          <p:nvPr/>
        </p:nvPicPr>
        <p:blipFill>
          <a:blip r:embed="rId2"/>
          <a:stretch>
            <a:fillRect/>
          </a:stretch>
        </p:blipFill>
        <p:spPr>
          <a:xfrm>
            <a:off x="6869554" y="1338141"/>
            <a:ext cx="4611246" cy="4611246"/>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D2F-B622-EB6F-D4B6-918667779C43}"/>
              </a:ext>
            </a:extLst>
          </p:cNvPr>
          <p:cNvSpPr>
            <a:spLocks noGrp="1"/>
          </p:cNvSpPr>
          <p:nvPr>
            <p:ph type="title"/>
          </p:nvPr>
        </p:nvSpPr>
        <p:spPr>
          <a:xfrm>
            <a:off x="812800" y="331727"/>
            <a:ext cx="10668000" cy="487362"/>
          </a:xfrm>
        </p:spPr>
        <p:txBody>
          <a:bodyPr/>
          <a:lstStyle/>
          <a:p>
            <a:r>
              <a:rPr lang="en-GB" dirty="0"/>
              <a:t>Literature Review</a:t>
            </a:r>
            <a:endParaRPr lang="en-IN" dirty="0"/>
          </a:p>
        </p:txBody>
      </p:sp>
      <p:sp>
        <p:nvSpPr>
          <p:cNvPr id="12" name="Rectangle 2">
            <a:extLst>
              <a:ext uri="{FF2B5EF4-FFF2-40B4-BE49-F238E27FC236}">
                <a16:creationId xmlns:a16="http://schemas.microsoft.com/office/drawing/2014/main" id="{BCAF33EE-81B6-8281-79B8-B0228DC30E60}"/>
              </a:ext>
            </a:extLst>
          </p:cNvPr>
          <p:cNvSpPr>
            <a:spLocks noChangeArrowheads="1"/>
          </p:cNvSpPr>
          <p:nvPr/>
        </p:nvSpPr>
        <p:spPr bwMode="auto">
          <a:xfrm>
            <a:off x="-2818511" y="1164770"/>
            <a:ext cx="311684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a:latin typeface="Verdana" panose="020B0604030504040204" pitchFamily="34" charset="0"/>
              <a:ea typeface="Verdana" panose="020B0604030504040204" pitchFamily="34" charset="0"/>
            </a:endParaRPr>
          </a:p>
        </p:txBody>
      </p:sp>
      <p:graphicFrame>
        <p:nvGraphicFramePr>
          <p:cNvPr id="13" name="Table 12">
            <a:extLst>
              <a:ext uri="{FF2B5EF4-FFF2-40B4-BE49-F238E27FC236}">
                <a16:creationId xmlns:a16="http://schemas.microsoft.com/office/drawing/2014/main" id="{28FF1613-3E7F-09BF-C8AD-0EA2D81F484A}"/>
              </a:ext>
            </a:extLst>
          </p:cNvPr>
          <p:cNvGraphicFramePr>
            <a:graphicFrameLocks noGrp="1"/>
          </p:cNvGraphicFramePr>
          <p:nvPr>
            <p:extLst>
              <p:ext uri="{D42A27DB-BD31-4B8C-83A1-F6EECF244321}">
                <p14:modId xmlns:p14="http://schemas.microsoft.com/office/powerpoint/2010/main" val="604176402"/>
              </p:ext>
            </p:extLst>
          </p:nvPr>
        </p:nvGraphicFramePr>
        <p:xfrm>
          <a:off x="0" y="962751"/>
          <a:ext cx="12191999" cy="5347259"/>
        </p:xfrm>
        <a:graphic>
          <a:graphicData uri="http://schemas.openxmlformats.org/drawingml/2006/table">
            <a:tbl>
              <a:tblPr firstRow="1" bandRow="1">
                <a:tableStyleId>{5C22544A-7EE6-4342-B048-85BDC9FD1C3A}</a:tableStyleId>
              </a:tblPr>
              <a:tblGrid>
                <a:gridCol w="2843006">
                  <a:extLst>
                    <a:ext uri="{9D8B030D-6E8A-4147-A177-3AD203B41FA5}">
                      <a16:colId xmlns:a16="http://schemas.microsoft.com/office/drawing/2014/main" val="2236327438"/>
                    </a:ext>
                  </a:extLst>
                </a:gridCol>
                <a:gridCol w="3116331">
                  <a:extLst>
                    <a:ext uri="{9D8B030D-6E8A-4147-A177-3AD203B41FA5}">
                      <a16:colId xmlns:a16="http://schemas.microsoft.com/office/drawing/2014/main" val="3196853779"/>
                    </a:ext>
                  </a:extLst>
                </a:gridCol>
                <a:gridCol w="3116331">
                  <a:extLst>
                    <a:ext uri="{9D8B030D-6E8A-4147-A177-3AD203B41FA5}">
                      <a16:colId xmlns:a16="http://schemas.microsoft.com/office/drawing/2014/main" val="1068465862"/>
                    </a:ext>
                  </a:extLst>
                </a:gridCol>
                <a:gridCol w="3116331">
                  <a:extLst>
                    <a:ext uri="{9D8B030D-6E8A-4147-A177-3AD203B41FA5}">
                      <a16:colId xmlns:a16="http://schemas.microsoft.com/office/drawing/2014/main" val="1285532754"/>
                    </a:ext>
                  </a:extLst>
                </a:gridCol>
              </a:tblGrid>
              <a:tr h="366319">
                <a:tc>
                  <a:txBody>
                    <a:bodyPr/>
                    <a:lstStyle/>
                    <a:p>
                      <a:r>
                        <a:rPr lang="en-US" sz="1200" dirty="0"/>
                        <a:t>Authors</a:t>
                      </a:r>
                    </a:p>
                  </a:txBody>
                  <a:tcPr/>
                </a:tc>
                <a:tc>
                  <a:txBody>
                    <a:bodyPr/>
                    <a:lstStyle/>
                    <a:p>
                      <a:r>
                        <a:rPr lang="en-US" sz="1200" dirty="0"/>
                        <a:t>Title</a:t>
                      </a:r>
                    </a:p>
                  </a:txBody>
                  <a:tcPr/>
                </a:tc>
                <a:tc>
                  <a:txBody>
                    <a:bodyPr/>
                    <a:lstStyle/>
                    <a:p>
                      <a:r>
                        <a:rPr lang="en-US" sz="1200" dirty="0"/>
                        <a:t>Where it was published</a:t>
                      </a:r>
                    </a:p>
                  </a:txBody>
                  <a:tcPr/>
                </a:tc>
                <a:tc>
                  <a:txBody>
                    <a:bodyPr/>
                    <a:lstStyle/>
                    <a:p>
                      <a:r>
                        <a:rPr lang="en-US" sz="1200" dirty="0"/>
                        <a:t>Summary of paper</a:t>
                      </a:r>
                    </a:p>
                  </a:txBody>
                  <a:tcPr/>
                </a:tc>
                <a:extLst>
                  <a:ext uri="{0D108BD9-81ED-4DB2-BD59-A6C34878D82A}">
                    <a16:rowId xmlns:a16="http://schemas.microsoft.com/office/drawing/2014/main" val="3996175137"/>
                  </a:ext>
                </a:extLst>
              </a:tr>
              <a:tr h="799878">
                <a:tc>
                  <a:txBody>
                    <a:bodyPr/>
                    <a:lstStyle/>
                    <a:p>
                      <a:pPr rtl="0"/>
                      <a:r>
                        <a:rPr lang="en-US" sz="1250" b="0" i="0" u="none" strike="noStrike" kern="1200" dirty="0">
                          <a:solidFill>
                            <a:schemeClr val="dk1"/>
                          </a:solidFill>
                          <a:effectLst/>
                          <a:latin typeface="+mn-lt"/>
                          <a:ea typeface="+mn-ea"/>
                          <a:cs typeface="+mn-cs"/>
                        </a:rPr>
                        <a:t>[1] P. K. </a:t>
                      </a:r>
                      <a:r>
                        <a:rPr lang="en-US" sz="1250" b="0" i="0" u="none" strike="noStrike" kern="1200" dirty="0" err="1">
                          <a:solidFill>
                            <a:schemeClr val="dk1"/>
                          </a:solidFill>
                          <a:effectLst/>
                          <a:latin typeface="+mn-lt"/>
                          <a:ea typeface="+mn-ea"/>
                          <a:cs typeface="+mn-cs"/>
                        </a:rPr>
                        <a:t>Sekharamantry</a:t>
                      </a:r>
                      <a:r>
                        <a:rPr lang="en-US" sz="1250" b="0" i="0" u="none" strike="noStrike" kern="1200" dirty="0">
                          <a:solidFill>
                            <a:schemeClr val="dk1"/>
                          </a:solidFill>
                          <a:effectLst/>
                          <a:latin typeface="+mn-lt"/>
                          <a:ea typeface="+mn-ea"/>
                          <a:cs typeface="+mn-cs"/>
                        </a:rPr>
                        <a:t>, Dr. S. Rao, Y. Srinivas, and A. </a:t>
                      </a:r>
                      <a:r>
                        <a:rPr lang="en-US" sz="1250" b="0" i="0" u="none" strike="noStrike" kern="1200" dirty="0" err="1">
                          <a:solidFill>
                            <a:schemeClr val="dk1"/>
                          </a:solidFill>
                          <a:effectLst/>
                          <a:latin typeface="+mn-lt"/>
                          <a:ea typeface="+mn-ea"/>
                          <a:cs typeface="+mn-cs"/>
                        </a:rPr>
                        <a:t>Uriti</a:t>
                      </a:r>
                      <a:endParaRPr lang="en-US" sz="1250" b="0" dirty="0">
                        <a:effectLst/>
                      </a:endParaRPr>
                    </a:p>
                  </a:txBody>
                  <a:tcPr/>
                </a:tc>
                <a:tc>
                  <a:txBody>
                    <a:bodyPr/>
                    <a:lstStyle/>
                    <a:p>
                      <a:pPr rtl="0"/>
                      <a:r>
                        <a:rPr lang="en-US" sz="1250" b="0" i="0" u="none" strike="noStrike" kern="1200" dirty="0">
                          <a:solidFill>
                            <a:schemeClr val="dk1"/>
                          </a:solidFill>
                          <a:effectLst/>
                          <a:latin typeface="+mn-lt"/>
                          <a:ea typeface="+mn-ea"/>
                          <a:cs typeface="+mn-cs"/>
                        </a:rPr>
                        <a:t>SR-</a:t>
                      </a:r>
                      <a:r>
                        <a:rPr lang="en-US" sz="1250" b="0" i="0" u="none" strike="noStrike" kern="1200" dirty="0" err="1">
                          <a:solidFill>
                            <a:schemeClr val="dk1"/>
                          </a:solidFill>
                          <a:effectLst/>
                          <a:latin typeface="+mn-lt"/>
                          <a:ea typeface="+mn-ea"/>
                          <a:cs typeface="+mn-cs"/>
                        </a:rPr>
                        <a:t>LeafNet</a:t>
                      </a:r>
                      <a:r>
                        <a:rPr lang="en-US" sz="1250" b="0" i="0" u="none" strike="noStrike" kern="1200" dirty="0">
                          <a:solidFill>
                            <a:schemeClr val="dk1"/>
                          </a:solidFill>
                          <a:effectLst/>
                          <a:latin typeface="+mn-lt"/>
                          <a:ea typeface="+mn-ea"/>
                          <a:cs typeface="+mn-cs"/>
                        </a:rPr>
                        <a:t>: A Deep Learning Framework for Identifying Medicinal Plant Leaves Using Support Vector Machines</a:t>
                      </a:r>
                      <a:endParaRPr lang="en-US" sz="1250" b="0" dirty="0">
                        <a:effectLst/>
                      </a:endParaRPr>
                    </a:p>
                    <a:p>
                      <a:endParaRPr lang="en-US" sz="1250" dirty="0"/>
                    </a:p>
                  </a:txBody>
                  <a:tcPr/>
                </a:tc>
                <a:tc>
                  <a:txBody>
                    <a:bodyPr/>
                    <a:lstStyle/>
                    <a:p>
                      <a:r>
                        <a:rPr lang="en-US" sz="1250" dirty="0"/>
                        <a:t>Big Data and Cognitive Computing, vol. 8, no. 12, p. 176</a:t>
                      </a:r>
                    </a:p>
                    <a:p>
                      <a:endParaRPr lang="en-US" sz="1250" dirty="0"/>
                    </a:p>
                  </a:txBody>
                  <a:tcPr/>
                </a:tc>
                <a:tc>
                  <a:txBody>
                    <a:bodyPr/>
                    <a:lstStyle/>
                    <a:p>
                      <a:r>
                        <a:rPr lang="en-US" sz="1250" dirty="0"/>
                        <a:t>Introduced PSR-</a:t>
                      </a:r>
                      <a:r>
                        <a:rPr lang="en-US" sz="1250" dirty="0" err="1"/>
                        <a:t>LeafNet</a:t>
                      </a:r>
                      <a:r>
                        <a:rPr lang="en-US" sz="1250" dirty="0"/>
                        <a:t>, a deep learning-based framework for medicinal plant leaf classification, integrating P-Net, S-Net, and R-Net to extract shape, color, venation, and texture features, classified using SVM.</a:t>
                      </a:r>
                    </a:p>
                    <a:p>
                      <a:endParaRPr lang="en-US" sz="1250" dirty="0"/>
                    </a:p>
                  </a:txBody>
                  <a:tcPr/>
                </a:tc>
                <a:extLst>
                  <a:ext uri="{0D108BD9-81ED-4DB2-BD59-A6C34878D82A}">
                    <a16:rowId xmlns:a16="http://schemas.microsoft.com/office/drawing/2014/main" val="2394057936"/>
                  </a:ext>
                </a:extLst>
              </a:tr>
              <a:tr h="1035921">
                <a:tc>
                  <a:txBody>
                    <a:bodyPr/>
                    <a:lstStyle/>
                    <a:p>
                      <a:pPr rtl="0" fontAlgn="t"/>
                      <a:r>
                        <a:rPr lang="en-US" sz="1250" b="0" i="0" u="none" strike="noStrike" dirty="0">
                          <a:solidFill>
                            <a:schemeClr val="tx1"/>
                          </a:solidFill>
                          <a:effectLst/>
                          <a:latin typeface="Verdana" panose="020B0604030504040204" pitchFamily="34" charset="0"/>
                        </a:rPr>
                        <a:t>[2] M. A. </a:t>
                      </a:r>
                      <a:r>
                        <a:rPr lang="en-US" sz="1250" b="0" i="0" u="none" strike="noStrike" dirty="0" err="1">
                          <a:solidFill>
                            <a:schemeClr val="tx1"/>
                          </a:solidFill>
                          <a:effectLst/>
                          <a:latin typeface="Verdana" panose="020B0604030504040204" pitchFamily="34" charset="0"/>
                        </a:rPr>
                        <a:t>Kiflie</a:t>
                      </a:r>
                      <a:r>
                        <a:rPr lang="en-US" sz="1250" b="0" i="0" u="none" strike="noStrike" dirty="0">
                          <a:solidFill>
                            <a:schemeClr val="tx1"/>
                          </a:solidFill>
                          <a:effectLst/>
                          <a:latin typeface="Verdana" panose="020B0604030504040204" pitchFamily="34" charset="0"/>
                        </a:rPr>
                        <a:t>, D. P. Sharma, and M. A. Haile</a:t>
                      </a:r>
                      <a:endParaRPr lang="en-US" sz="1250" b="0" dirty="0">
                        <a:solidFill>
                          <a:schemeClr val="tx1"/>
                        </a:solidFill>
                        <a:effectLst/>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rPr>
                        <a:t>Deep learning for Ethiopian indigenous medicinal plant species identification and classification</a:t>
                      </a:r>
                      <a:endParaRPr lang="en-US" sz="1250" b="0" dirty="0">
                        <a:solidFill>
                          <a:schemeClr val="tx1"/>
                        </a:solidFill>
                        <a:effectLst/>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rPr>
                        <a:t>Journal of Ayurveda and Integrative Medicine, vol. 15, no. 6, p. 100987</a:t>
                      </a:r>
                      <a:endParaRPr lang="en-US" sz="1250" b="0" dirty="0">
                        <a:solidFill>
                          <a:schemeClr val="tx1"/>
                        </a:solidFill>
                        <a:effectLst/>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rPr>
                        <a:t>Used transfer learning with pre-trained CNNs (VGG16, VGG19, Inception-V3, </a:t>
                      </a:r>
                      <a:r>
                        <a:rPr lang="en-US" sz="1250" b="0" i="0" u="none" strike="noStrike" dirty="0" err="1">
                          <a:solidFill>
                            <a:schemeClr val="tx1"/>
                          </a:solidFill>
                          <a:effectLst/>
                          <a:latin typeface="Verdana" panose="020B0604030504040204" pitchFamily="34" charset="0"/>
                        </a:rPr>
                        <a:t>Xception</a:t>
                      </a:r>
                      <a:r>
                        <a:rPr lang="en-US" sz="1250" b="0" i="0" u="none" strike="noStrike" dirty="0">
                          <a:solidFill>
                            <a:schemeClr val="tx1"/>
                          </a:solidFill>
                          <a:effectLst/>
                          <a:latin typeface="Verdana" panose="020B0604030504040204" pitchFamily="34" charset="0"/>
                        </a:rPr>
                        <a:t>) to classify Ethiopian medicinal plants, with VGG19 achieving the highest accuracy (94%). </a:t>
                      </a:r>
                      <a:endParaRPr lang="en-US" sz="1250" b="0" dirty="0">
                        <a:solidFill>
                          <a:schemeClr val="tx1"/>
                        </a:solidFill>
                        <a:effectLst/>
                      </a:endParaRPr>
                    </a:p>
                  </a:txBody>
                  <a:tcPr marL="63500" marR="63500" marT="31750" marB="31750"/>
                </a:tc>
                <a:extLst>
                  <a:ext uri="{0D108BD9-81ED-4DB2-BD59-A6C34878D82A}">
                    <a16:rowId xmlns:a16="http://schemas.microsoft.com/office/drawing/2014/main" val="1026759688"/>
                  </a:ext>
                </a:extLst>
              </a:tr>
              <a:tr h="1035921">
                <a:tc>
                  <a:txBody>
                    <a:bodyPr/>
                    <a:lstStyle/>
                    <a:p>
                      <a:pPr rtl="0" fontAlgn="t"/>
                      <a:r>
                        <a:rPr lang="en-US" sz="1250" b="0" i="0" u="none" strike="noStrike" dirty="0">
                          <a:solidFill>
                            <a:schemeClr val="tx1"/>
                          </a:solidFill>
                          <a:effectLst/>
                          <a:latin typeface="Verdana" panose="020B0604030504040204" pitchFamily="34" charset="0"/>
                        </a:rPr>
                        <a:t>[3] V. </a:t>
                      </a:r>
                      <a:r>
                        <a:rPr lang="en-US" sz="1250" b="0" i="0" u="none" strike="noStrike" dirty="0" err="1">
                          <a:solidFill>
                            <a:schemeClr val="tx1"/>
                          </a:solidFill>
                          <a:effectLst/>
                          <a:latin typeface="Verdana" panose="020B0604030504040204" pitchFamily="34" charset="0"/>
                        </a:rPr>
                        <a:t>Swu</a:t>
                      </a:r>
                      <a:r>
                        <a:rPr lang="en-US" sz="1250" b="0" i="0" u="none" strike="noStrike" dirty="0">
                          <a:solidFill>
                            <a:schemeClr val="tx1"/>
                          </a:solidFill>
                          <a:effectLst/>
                          <a:latin typeface="Verdana" panose="020B0604030504040204" pitchFamily="34" charset="0"/>
                        </a:rPr>
                        <a:t>, I. </a:t>
                      </a:r>
                      <a:r>
                        <a:rPr lang="en-US" sz="1250" b="0" i="0" u="none" strike="noStrike" dirty="0" err="1">
                          <a:solidFill>
                            <a:schemeClr val="tx1"/>
                          </a:solidFill>
                          <a:effectLst/>
                          <a:latin typeface="Verdana" panose="020B0604030504040204" pitchFamily="34" charset="0"/>
                        </a:rPr>
                        <a:t>Kharir</a:t>
                      </a:r>
                      <a:r>
                        <a:rPr lang="en-US" sz="1250" b="0" i="0" u="none" strike="noStrike" dirty="0">
                          <a:solidFill>
                            <a:schemeClr val="tx1"/>
                          </a:solidFill>
                          <a:effectLst/>
                          <a:latin typeface="Verdana" panose="020B0604030504040204" pitchFamily="34" charset="0"/>
                        </a:rPr>
                        <a:t>, and D. Bora</a:t>
                      </a:r>
                      <a:endParaRPr lang="en-US" sz="1250" b="0" dirty="0">
                        <a:solidFill>
                          <a:schemeClr val="tx1"/>
                        </a:solidFill>
                        <a:effectLst/>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rPr>
                        <a:t>Identification of Different Plants through Image Processing Using Different Machine Learning Algorithms</a:t>
                      </a:r>
                      <a:endParaRPr lang="en-US" sz="1250" b="0">
                        <a:solidFill>
                          <a:schemeClr val="tx1"/>
                        </a:solidFill>
                        <a:effectLst/>
                      </a:endParaRPr>
                    </a:p>
                  </a:txBody>
                  <a:tcPr marL="63500" marR="63500" marT="31750" marB="31750"/>
                </a:tc>
                <a:tc>
                  <a:txBody>
                    <a:bodyPr/>
                    <a:lstStyle/>
                    <a:p>
                      <a:pPr rtl="0" fontAlgn="t"/>
                      <a:r>
                        <a:rPr lang="nl-NL" sz="1250" b="0" i="0" u="none" strike="noStrike">
                          <a:solidFill>
                            <a:schemeClr val="tx1"/>
                          </a:solidFill>
                          <a:effectLst/>
                          <a:latin typeface="Verdana" panose="020B0604030504040204" pitchFamily="34" charset="0"/>
                        </a:rPr>
                        <a:t>Sambodhi, vol. 43, pp. 172-179</a:t>
                      </a:r>
                      <a:endParaRPr lang="nl-NL" sz="1250" b="0">
                        <a:solidFill>
                          <a:schemeClr val="tx1"/>
                        </a:solidFill>
                        <a:effectLst/>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rPr>
                        <a:t>Investigated plant classification through the analysis of leaf characteristics such as shape, texture, and color. Their research employed classifiers like Naïve Bayes, Support Vector Machine (SVM), and Random Forest, demonstrating that machine learning enhances accuracy in plant identification while minimizing manual effort and errors.</a:t>
                      </a:r>
                      <a:endParaRPr lang="en-US" sz="1250" b="0" dirty="0">
                        <a:solidFill>
                          <a:schemeClr val="tx1"/>
                        </a:solidFill>
                        <a:effectLst/>
                      </a:endParaRPr>
                    </a:p>
                  </a:txBody>
                  <a:tcPr marL="63500" marR="63500" marT="31750" marB="31750"/>
                </a:tc>
                <a:extLst>
                  <a:ext uri="{0D108BD9-81ED-4DB2-BD59-A6C34878D82A}">
                    <a16:rowId xmlns:a16="http://schemas.microsoft.com/office/drawing/2014/main" val="1003627809"/>
                  </a:ext>
                </a:extLst>
              </a:tr>
            </a:tbl>
          </a:graphicData>
        </a:graphic>
      </p:graphicFrame>
    </p:spTree>
    <p:extLst>
      <p:ext uri="{BB962C8B-B14F-4D97-AF65-F5344CB8AC3E}">
        <p14:creationId xmlns:p14="http://schemas.microsoft.com/office/powerpoint/2010/main" val="349219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77656"/>
            <a:ext cx="10668000" cy="487362"/>
          </a:xfrm>
        </p:spPr>
        <p:txBody>
          <a:bodyPr/>
          <a:lstStyle/>
          <a:p>
            <a:r>
              <a:rPr lang="en-GB" sz="2400" dirty="0"/>
              <a:t>Literature</a:t>
            </a:r>
            <a:r>
              <a:rPr lang="en-GB" sz="2000" dirty="0"/>
              <a:t> </a:t>
            </a:r>
            <a:r>
              <a:rPr lang="en-GB" sz="2400" dirty="0"/>
              <a:t>Review</a:t>
            </a:r>
          </a:p>
        </p:txBody>
      </p:sp>
      <p:graphicFrame>
        <p:nvGraphicFramePr>
          <p:cNvPr id="8" name="Table 7">
            <a:extLst>
              <a:ext uri="{FF2B5EF4-FFF2-40B4-BE49-F238E27FC236}">
                <a16:creationId xmlns:a16="http://schemas.microsoft.com/office/drawing/2014/main" id="{349C9676-F918-24FA-9EF0-CCA495F793AE}"/>
              </a:ext>
            </a:extLst>
          </p:cNvPr>
          <p:cNvGraphicFramePr>
            <a:graphicFrameLocks noGrp="1"/>
          </p:cNvGraphicFramePr>
          <p:nvPr>
            <p:extLst>
              <p:ext uri="{D42A27DB-BD31-4B8C-83A1-F6EECF244321}">
                <p14:modId xmlns:p14="http://schemas.microsoft.com/office/powerpoint/2010/main" val="3889892799"/>
              </p:ext>
            </p:extLst>
          </p:nvPr>
        </p:nvGraphicFramePr>
        <p:xfrm>
          <a:off x="0" y="962750"/>
          <a:ext cx="12191999" cy="5023379"/>
        </p:xfrm>
        <a:graphic>
          <a:graphicData uri="http://schemas.openxmlformats.org/drawingml/2006/table">
            <a:tbl>
              <a:tblPr firstRow="1" bandRow="1">
                <a:tableStyleId>{5C22544A-7EE6-4342-B048-85BDC9FD1C3A}</a:tableStyleId>
              </a:tblPr>
              <a:tblGrid>
                <a:gridCol w="2843006">
                  <a:extLst>
                    <a:ext uri="{9D8B030D-6E8A-4147-A177-3AD203B41FA5}">
                      <a16:colId xmlns:a16="http://schemas.microsoft.com/office/drawing/2014/main" val="2236327438"/>
                    </a:ext>
                  </a:extLst>
                </a:gridCol>
                <a:gridCol w="3116331">
                  <a:extLst>
                    <a:ext uri="{9D8B030D-6E8A-4147-A177-3AD203B41FA5}">
                      <a16:colId xmlns:a16="http://schemas.microsoft.com/office/drawing/2014/main" val="3196853779"/>
                    </a:ext>
                  </a:extLst>
                </a:gridCol>
                <a:gridCol w="3116331">
                  <a:extLst>
                    <a:ext uri="{9D8B030D-6E8A-4147-A177-3AD203B41FA5}">
                      <a16:colId xmlns:a16="http://schemas.microsoft.com/office/drawing/2014/main" val="1068465862"/>
                    </a:ext>
                  </a:extLst>
                </a:gridCol>
                <a:gridCol w="3116331">
                  <a:extLst>
                    <a:ext uri="{9D8B030D-6E8A-4147-A177-3AD203B41FA5}">
                      <a16:colId xmlns:a16="http://schemas.microsoft.com/office/drawing/2014/main" val="1285532754"/>
                    </a:ext>
                  </a:extLst>
                </a:gridCol>
              </a:tblGrid>
              <a:tr h="408830">
                <a:tc>
                  <a:txBody>
                    <a:bodyPr/>
                    <a:lstStyle/>
                    <a:p>
                      <a:r>
                        <a:rPr lang="en-US" sz="1250" b="1" dirty="0">
                          <a:solidFill>
                            <a:schemeClr val="bg1"/>
                          </a:solidFill>
                          <a:latin typeface="Verdana" panose="020B0604030504040204" pitchFamily="34" charset="0"/>
                          <a:ea typeface="Verdana" panose="020B0604030504040204" pitchFamily="34" charset="0"/>
                        </a:rPr>
                        <a:t>Authors</a:t>
                      </a:r>
                    </a:p>
                  </a:txBody>
                  <a:tcPr/>
                </a:tc>
                <a:tc>
                  <a:txBody>
                    <a:bodyPr/>
                    <a:lstStyle/>
                    <a:p>
                      <a:r>
                        <a:rPr lang="en-US" sz="1250" b="1" dirty="0">
                          <a:solidFill>
                            <a:schemeClr val="bg1"/>
                          </a:solidFill>
                          <a:latin typeface="Verdana" panose="020B0604030504040204" pitchFamily="34" charset="0"/>
                          <a:ea typeface="Verdana" panose="020B0604030504040204" pitchFamily="34" charset="0"/>
                        </a:rPr>
                        <a:t>Title</a:t>
                      </a:r>
                    </a:p>
                  </a:txBody>
                  <a:tcPr/>
                </a:tc>
                <a:tc>
                  <a:txBody>
                    <a:bodyPr/>
                    <a:lstStyle/>
                    <a:p>
                      <a:r>
                        <a:rPr lang="en-US" sz="1250" b="1" dirty="0">
                          <a:solidFill>
                            <a:schemeClr val="bg1"/>
                          </a:solidFill>
                          <a:latin typeface="Verdana" panose="020B0604030504040204" pitchFamily="34" charset="0"/>
                          <a:ea typeface="Verdana" panose="020B0604030504040204" pitchFamily="34" charset="0"/>
                        </a:rPr>
                        <a:t>Where it was published</a:t>
                      </a:r>
                    </a:p>
                  </a:txBody>
                  <a:tcPr/>
                </a:tc>
                <a:tc>
                  <a:txBody>
                    <a:bodyPr/>
                    <a:lstStyle/>
                    <a:p>
                      <a:r>
                        <a:rPr lang="en-US" sz="1250" b="1" dirty="0">
                          <a:solidFill>
                            <a:schemeClr val="bg1"/>
                          </a:solidFill>
                          <a:latin typeface="Verdana" panose="020B0604030504040204" pitchFamily="34" charset="0"/>
                          <a:ea typeface="Verdana" panose="020B0604030504040204" pitchFamily="34" charset="0"/>
                        </a:rPr>
                        <a:t>Summary of paper</a:t>
                      </a:r>
                    </a:p>
                  </a:txBody>
                  <a:tcPr/>
                </a:tc>
                <a:extLst>
                  <a:ext uri="{0D108BD9-81ED-4DB2-BD59-A6C34878D82A}">
                    <a16:rowId xmlns:a16="http://schemas.microsoft.com/office/drawing/2014/main" val="3996175137"/>
                  </a:ext>
                </a:extLst>
              </a:tr>
              <a:tr h="1397538">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[4] P. S. Kanda, K. Xia, and O. H. Sanusi</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A deep learning-based recognition technique for plant leaf classification</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nl-NL" sz="1250" b="0" i="1" u="none" strike="noStrike">
                          <a:solidFill>
                            <a:schemeClr val="tx1"/>
                          </a:solidFill>
                          <a:effectLst/>
                          <a:latin typeface="Verdana" panose="020B0604030504040204" pitchFamily="34" charset="0"/>
                          <a:ea typeface="Verdana" panose="020B0604030504040204" pitchFamily="34" charset="0"/>
                        </a:rPr>
                        <a:t>IEEE Access, vol. 9, pp. 162590-162613</a:t>
                      </a:r>
                      <a:endParaRPr lang="nl-NL"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Integrated a Conditional Generative Adversarial Network (</a:t>
                      </a:r>
                      <a:r>
                        <a:rPr lang="en-US" sz="1250" b="0" i="0" u="none" strike="noStrike" dirty="0" err="1">
                          <a:solidFill>
                            <a:schemeClr val="tx1"/>
                          </a:solidFill>
                          <a:effectLst/>
                          <a:latin typeface="Verdana" panose="020B0604030504040204" pitchFamily="34" charset="0"/>
                          <a:ea typeface="Verdana" panose="020B0604030504040204" pitchFamily="34" charset="0"/>
                        </a:rPr>
                        <a:t>cGAN</a:t>
                      </a:r>
                      <a:r>
                        <a:rPr lang="en-US" sz="1250" b="0" i="0" u="none" strike="noStrike" dirty="0">
                          <a:solidFill>
                            <a:schemeClr val="tx1"/>
                          </a:solidFill>
                          <a:effectLst/>
                          <a:latin typeface="Verdana" panose="020B0604030504040204" pitchFamily="34" charset="0"/>
                          <a:ea typeface="Verdana" panose="020B0604030504040204" pitchFamily="34" charset="0"/>
                        </a:rPr>
                        <a:t>) for data augmentation, a Convolutional Neural Network (CNN) for feature extraction, and a Logistic Regression model for classification.</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2394057936"/>
                  </a:ext>
                </a:extLst>
              </a:tr>
              <a:tr h="2060873">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[5] M. S. I. </a:t>
                      </a:r>
                      <a:r>
                        <a:rPr lang="en-US" sz="1250" b="0" i="0" u="none" strike="noStrike" dirty="0" err="1">
                          <a:solidFill>
                            <a:schemeClr val="tx1"/>
                          </a:solidFill>
                          <a:effectLst/>
                          <a:latin typeface="Verdana" panose="020B0604030504040204" pitchFamily="34" charset="0"/>
                          <a:ea typeface="Verdana" panose="020B0604030504040204" pitchFamily="34" charset="0"/>
                        </a:rPr>
                        <a:t>Musyaffa</a:t>
                      </a:r>
                      <a:r>
                        <a:rPr lang="en-US" sz="1250" b="0" i="0" u="none" strike="noStrike" dirty="0">
                          <a:solidFill>
                            <a:schemeClr val="tx1"/>
                          </a:solidFill>
                          <a:effectLst/>
                          <a:latin typeface="Verdana" panose="020B0604030504040204" pitchFamily="34" charset="0"/>
                          <a:ea typeface="Verdana" panose="020B0604030504040204" pitchFamily="34" charset="0"/>
                        </a:rPr>
                        <a:t>, N. </a:t>
                      </a:r>
                      <a:r>
                        <a:rPr lang="en-US" sz="1250" b="0" i="0" u="none" strike="noStrike" dirty="0" err="1">
                          <a:solidFill>
                            <a:schemeClr val="tx1"/>
                          </a:solidFill>
                          <a:effectLst/>
                          <a:latin typeface="Verdana" panose="020B0604030504040204" pitchFamily="34" charset="0"/>
                          <a:ea typeface="Verdana" panose="020B0604030504040204" pitchFamily="34" charset="0"/>
                        </a:rPr>
                        <a:t>Yudistira</a:t>
                      </a:r>
                      <a:r>
                        <a:rPr lang="en-US" sz="1250" b="0" i="0" u="none" strike="noStrike" dirty="0">
                          <a:solidFill>
                            <a:schemeClr val="tx1"/>
                          </a:solidFill>
                          <a:effectLst/>
                          <a:latin typeface="Verdana" panose="020B0604030504040204" pitchFamily="34" charset="0"/>
                          <a:ea typeface="Verdana" panose="020B0604030504040204" pitchFamily="34" charset="0"/>
                        </a:rPr>
                        <a:t>, M. A. Rahman, A. H. </a:t>
                      </a:r>
                      <a:r>
                        <a:rPr lang="en-US" sz="1250" b="0" i="0" u="none" strike="noStrike" dirty="0" err="1">
                          <a:solidFill>
                            <a:schemeClr val="tx1"/>
                          </a:solidFill>
                          <a:effectLst/>
                          <a:latin typeface="Verdana" panose="020B0604030504040204" pitchFamily="34" charset="0"/>
                          <a:ea typeface="Verdana" panose="020B0604030504040204" pitchFamily="34" charset="0"/>
                        </a:rPr>
                        <a:t>Basori</a:t>
                      </a:r>
                      <a:r>
                        <a:rPr lang="en-US" sz="1250" b="0" i="0" u="none" strike="noStrike" dirty="0">
                          <a:solidFill>
                            <a:schemeClr val="tx1"/>
                          </a:solidFill>
                          <a:effectLst/>
                          <a:latin typeface="Verdana" panose="020B0604030504040204" pitchFamily="34" charset="0"/>
                          <a:ea typeface="Verdana" panose="020B0604030504040204" pitchFamily="34" charset="0"/>
                        </a:rPr>
                        <a:t>, A. B. F. Mansur, and J. </a:t>
                      </a:r>
                      <a:r>
                        <a:rPr lang="en-US" sz="1250" b="0" i="0" u="none" strike="noStrike" dirty="0" err="1">
                          <a:solidFill>
                            <a:schemeClr val="tx1"/>
                          </a:solidFill>
                          <a:effectLst/>
                          <a:latin typeface="Verdana" panose="020B0604030504040204" pitchFamily="34" charset="0"/>
                          <a:ea typeface="Verdana" panose="020B0604030504040204" pitchFamily="34" charset="0"/>
                        </a:rPr>
                        <a:t>Batoro</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IndoHerb: Indonesia medicinal plants recognition using transfer learning and deep learning</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nl-NL" sz="1250" b="0" i="0" u="none" strike="noStrike">
                          <a:solidFill>
                            <a:schemeClr val="tx1"/>
                          </a:solidFill>
                          <a:effectLst/>
                          <a:latin typeface="Verdana" panose="020B0604030504040204" pitchFamily="34" charset="0"/>
                          <a:ea typeface="Verdana" panose="020B0604030504040204" pitchFamily="34" charset="0"/>
                        </a:rPr>
                        <a:t>Heliyon, vol. 10, no. 23</a:t>
                      </a:r>
                      <a:endParaRPr lang="nl-NL"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Proposed a deep learning-based method for classifying Indonesian medicinal plants using transfer learning. Their study utilized pre-trained Convolutional Neural Networks (CNNs), such as </a:t>
                      </a:r>
                      <a:r>
                        <a:rPr lang="en-US" sz="1250" b="0" i="0" u="none" strike="noStrike" dirty="0" err="1">
                          <a:solidFill>
                            <a:schemeClr val="tx1"/>
                          </a:solidFill>
                          <a:effectLst/>
                          <a:latin typeface="Verdana" panose="020B0604030504040204" pitchFamily="34" charset="0"/>
                          <a:ea typeface="Verdana" panose="020B0604030504040204" pitchFamily="34" charset="0"/>
                        </a:rPr>
                        <a:t>ResNet</a:t>
                      </a:r>
                      <a:r>
                        <a:rPr lang="en-US" sz="1250" b="0" i="0" u="none" strike="noStrike" dirty="0">
                          <a:solidFill>
                            <a:schemeClr val="tx1"/>
                          </a:solidFill>
                          <a:effectLst/>
                          <a:latin typeface="Verdana" panose="020B0604030504040204" pitchFamily="34" charset="0"/>
                          <a:ea typeface="Verdana" panose="020B0604030504040204" pitchFamily="34" charset="0"/>
                        </a:rPr>
                        <a:t>, </a:t>
                      </a:r>
                      <a:r>
                        <a:rPr lang="en-US" sz="1250" b="0" i="0" u="none" strike="noStrike" dirty="0" err="1">
                          <a:solidFill>
                            <a:schemeClr val="tx1"/>
                          </a:solidFill>
                          <a:effectLst/>
                          <a:latin typeface="Verdana" panose="020B0604030504040204" pitchFamily="34" charset="0"/>
                          <a:ea typeface="Verdana" panose="020B0604030504040204" pitchFamily="34" charset="0"/>
                        </a:rPr>
                        <a:t>DenseNet</a:t>
                      </a:r>
                      <a:r>
                        <a:rPr lang="en-US" sz="1250" b="0" i="0" u="none" strike="noStrike" dirty="0">
                          <a:solidFill>
                            <a:schemeClr val="tx1"/>
                          </a:solidFill>
                          <a:effectLst/>
                          <a:latin typeface="Verdana" panose="020B0604030504040204" pitchFamily="34" charset="0"/>
                          <a:ea typeface="Verdana" panose="020B0604030504040204" pitchFamily="34" charset="0"/>
                        </a:rPr>
                        <a:t>, VGG, </a:t>
                      </a:r>
                      <a:r>
                        <a:rPr lang="en-US" sz="1250" b="0" i="0" u="none" strike="noStrike" dirty="0" err="1">
                          <a:solidFill>
                            <a:schemeClr val="tx1"/>
                          </a:solidFill>
                          <a:effectLst/>
                          <a:latin typeface="Verdana" panose="020B0604030504040204" pitchFamily="34" charset="0"/>
                          <a:ea typeface="Verdana" panose="020B0604030504040204" pitchFamily="34" charset="0"/>
                        </a:rPr>
                        <a:t>ConvNeXt</a:t>
                      </a:r>
                      <a:r>
                        <a:rPr lang="en-US" sz="1250" b="0" i="0" u="none" strike="noStrike" dirty="0">
                          <a:solidFill>
                            <a:schemeClr val="tx1"/>
                          </a:solidFill>
                          <a:effectLst/>
                          <a:latin typeface="Verdana" panose="020B0604030504040204" pitchFamily="34" charset="0"/>
                          <a:ea typeface="Verdana" panose="020B0604030504040204" pitchFamily="34" charset="0"/>
                        </a:rPr>
                        <a:t>, and </a:t>
                      </a:r>
                      <a:r>
                        <a:rPr lang="en-US" sz="1250" b="0" i="0" u="none" strike="noStrike" dirty="0" err="1">
                          <a:solidFill>
                            <a:schemeClr val="tx1"/>
                          </a:solidFill>
                          <a:effectLst/>
                          <a:latin typeface="Verdana" panose="020B0604030504040204" pitchFamily="34" charset="0"/>
                          <a:ea typeface="Verdana" panose="020B0604030504040204" pitchFamily="34" charset="0"/>
                        </a:rPr>
                        <a:t>Swin</a:t>
                      </a:r>
                      <a:r>
                        <a:rPr lang="en-US" sz="1250" b="0" i="0" u="none" strike="noStrike" dirty="0">
                          <a:solidFill>
                            <a:schemeClr val="tx1"/>
                          </a:solidFill>
                          <a:effectLst/>
                          <a:latin typeface="Verdana" panose="020B0604030504040204" pitchFamily="34" charset="0"/>
                          <a:ea typeface="Verdana" panose="020B0604030504040204" pitchFamily="34" charset="0"/>
                        </a:rPr>
                        <a:t> Transformer, to enhance classification accuracy. </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1026759688"/>
                  </a:ext>
                </a:extLst>
              </a:tr>
              <a:tr h="1156138">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[6] S. Kavitha, T. Satish Kumar, E. Naresh, V. H. </a:t>
                      </a:r>
                      <a:r>
                        <a:rPr lang="en-US" sz="1250" b="0" i="0" u="none" strike="noStrike" dirty="0" err="1">
                          <a:solidFill>
                            <a:schemeClr val="tx1"/>
                          </a:solidFill>
                          <a:effectLst/>
                          <a:latin typeface="Verdana" panose="020B0604030504040204" pitchFamily="34" charset="0"/>
                          <a:ea typeface="Verdana" panose="020B0604030504040204" pitchFamily="34" charset="0"/>
                        </a:rPr>
                        <a:t>Kalmani</a:t>
                      </a:r>
                      <a:r>
                        <a:rPr lang="en-US" sz="1250" b="0" i="0" u="none" strike="noStrike" dirty="0">
                          <a:solidFill>
                            <a:schemeClr val="tx1"/>
                          </a:solidFill>
                          <a:effectLst/>
                          <a:latin typeface="Verdana" panose="020B0604030504040204" pitchFamily="34" charset="0"/>
                          <a:ea typeface="Verdana" panose="020B0604030504040204" pitchFamily="34" charset="0"/>
                        </a:rPr>
                        <a:t>, K. D. </a:t>
                      </a:r>
                      <a:r>
                        <a:rPr lang="en-US" sz="1250" b="0" i="0" u="none" strike="noStrike" dirty="0" err="1">
                          <a:solidFill>
                            <a:schemeClr val="tx1"/>
                          </a:solidFill>
                          <a:effectLst/>
                          <a:latin typeface="Verdana" panose="020B0604030504040204" pitchFamily="34" charset="0"/>
                          <a:ea typeface="Verdana" panose="020B0604030504040204" pitchFamily="34" charset="0"/>
                        </a:rPr>
                        <a:t>Bamane</a:t>
                      </a:r>
                      <a:r>
                        <a:rPr lang="en-US" sz="1250" b="0" i="0" u="none" strike="noStrike" dirty="0">
                          <a:solidFill>
                            <a:schemeClr val="tx1"/>
                          </a:solidFill>
                          <a:effectLst/>
                          <a:latin typeface="Verdana" panose="020B0604030504040204" pitchFamily="34" charset="0"/>
                          <a:ea typeface="Verdana" panose="020B0604030504040204" pitchFamily="34" charset="0"/>
                        </a:rPr>
                        <a:t>, and P. K. Pareek</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Medicinal plant identification in real-time using deep learning model</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it-IT" sz="1250" b="0" i="0" u="none" strike="noStrike" dirty="0">
                          <a:solidFill>
                            <a:schemeClr val="tx1"/>
                          </a:solidFill>
                          <a:effectLst/>
                          <a:latin typeface="Verdana" panose="020B0604030504040204" pitchFamily="34" charset="0"/>
                          <a:ea typeface="Verdana" panose="020B0604030504040204" pitchFamily="34" charset="0"/>
                        </a:rPr>
                        <a:t>SN Comput. Sci., vol. 5, no. 73</a:t>
                      </a:r>
                      <a:endParaRPr lang="it-IT"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Introduced a deep learning-based technique for real-time medicinal plant identification, utilizing the </a:t>
                      </a:r>
                      <a:r>
                        <a:rPr lang="en-US" sz="1250" b="0" i="0" u="none" strike="noStrike" dirty="0" err="1">
                          <a:solidFill>
                            <a:schemeClr val="tx1"/>
                          </a:solidFill>
                          <a:effectLst/>
                          <a:latin typeface="Verdana" panose="020B0604030504040204" pitchFamily="34" charset="0"/>
                          <a:ea typeface="Verdana" panose="020B0604030504040204" pitchFamily="34" charset="0"/>
                        </a:rPr>
                        <a:t>MobileNet</a:t>
                      </a:r>
                      <a:r>
                        <a:rPr lang="en-US" sz="1250" b="0" i="0" u="none" strike="noStrike" dirty="0">
                          <a:solidFill>
                            <a:schemeClr val="tx1"/>
                          </a:solidFill>
                          <a:effectLst/>
                          <a:latin typeface="Verdana" panose="020B0604030504040204" pitchFamily="34" charset="0"/>
                          <a:ea typeface="Verdana" panose="020B0604030504040204" pitchFamily="34" charset="0"/>
                        </a:rPr>
                        <a:t> model for classification.</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100362780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3F208-9D8D-9740-E16F-1720ACCB4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A40BF-8B68-DE00-D19B-E9F0A17BCF38}"/>
              </a:ext>
            </a:extLst>
          </p:cNvPr>
          <p:cNvSpPr>
            <a:spLocks noGrp="1"/>
          </p:cNvSpPr>
          <p:nvPr>
            <p:ph type="title"/>
          </p:nvPr>
        </p:nvSpPr>
        <p:spPr>
          <a:xfrm>
            <a:off x="812800" y="177656"/>
            <a:ext cx="10668000" cy="487362"/>
          </a:xfrm>
        </p:spPr>
        <p:txBody>
          <a:bodyPr/>
          <a:lstStyle/>
          <a:p>
            <a:r>
              <a:rPr lang="en-GB" sz="2400" dirty="0"/>
              <a:t>Literature</a:t>
            </a:r>
            <a:r>
              <a:rPr lang="en-GB" sz="2000" dirty="0"/>
              <a:t> </a:t>
            </a:r>
            <a:r>
              <a:rPr lang="en-GB" sz="2400" dirty="0"/>
              <a:t>Review</a:t>
            </a:r>
          </a:p>
        </p:txBody>
      </p:sp>
      <p:graphicFrame>
        <p:nvGraphicFramePr>
          <p:cNvPr id="8" name="Table 7">
            <a:extLst>
              <a:ext uri="{FF2B5EF4-FFF2-40B4-BE49-F238E27FC236}">
                <a16:creationId xmlns:a16="http://schemas.microsoft.com/office/drawing/2014/main" id="{BFE68047-895C-18F7-A2CB-E9A021E62E91}"/>
              </a:ext>
            </a:extLst>
          </p:cNvPr>
          <p:cNvGraphicFramePr>
            <a:graphicFrameLocks noGrp="1"/>
          </p:cNvGraphicFramePr>
          <p:nvPr>
            <p:extLst>
              <p:ext uri="{D42A27DB-BD31-4B8C-83A1-F6EECF244321}">
                <p14:modId xmlns:p14="http://schemas.microsoft.com/office/powerpoint/2010/main" val="4116541184"/>
              </p:ext>
            </p:extLst>
          </p:nvPr>
        </p:nvGraphicFramePr>
        <p:xfrm>
          <a:off x="0" y="962750"/>
          <a:ext cx="12191999" cy="5409992"/>
        </p:xfrm>
        <a:graphic>
          <a:graphicData uri="http://schemas.openxmlformats.org/drawingml/2006/table">
            <a:tbl>
              <a:tblPr firstRow="1" bandRow="1">
                <a:tableStyleId>{5C22544A-7EE6-4342-B048-85BDC9FD1C3A}</a:tableStyleId>
              </a:tblPr>
              <a:tblGrid>
                <a:gridCol w="2843006">
                  <a:extLst>
                    <a:ext uri="{9D8B030D-6E8A-4147-A177-3AD203B41FA5}">
                      <a16:colId xmlns:a16="http://schemas.microsoft.com/office/drawing/2014/main" val="2236327438"/>
                    </a:ext>
                  </a:extLst>
                </a:gridCol>
                <a:gridCol w="3116331">
                  <a:extLst>
                    <a:ext uri="{9D8B030D-6E8A-4147-A177-3AD203B41FA5}">
                      <a16:colId xmlns:a16="http://schemas.microsoft.com/office/drawing/2014/main" val="3196853779"/>
                    </a:ext>
                  </a:extLst>
                </a:gridCol>
                <a:gridCol w="3116331">
                  <a:extLst>
                    <a:ext uri="{9D8B030D-6E8A-4147-A177-3AD203B41FA5}">
                      <a16:colId xmlns:a16="http://schemas.microsoft.com/office/drawing/2014/main" val="1068465862"/>
                    </a:ext>
                  </a:extLst>
                </a:gridCol>
                <a:gridCol w="3116331">
                  <a:extLst>
                    <a:ext uri="{9D8B030D-6E8A-4147-A177-3AD203B41FA5}">
                      <a16:colId xmlns:a16="http://schemas.microsoft.com/office/drawing/2014/main" val="1285532754"/>
                    </a:ext>
                  </a:extLst>
                </a:gridCol>
              </a:tblGrid>
              <a:tr h="408830">
                <a:tc>
                  <a:txBody>
                    <a:bodyPr/>
                    <a:lstStyle/>
                    <a:p>
                      <a:r>
                        <a:rPr lang="en-US" sz="1250" b="0" dirty="0">
                          <a:solidFill>
                            <a:schemeClr val="tx1"/>
                          </a:solidFill>
                          <a:latin typeface="Verdana" panose="020B0604030504040204" pitchFamily="34" charset="0"/>
                          <a:ea typeface="Verdana" panose="020B0604030504040204" pitchFamily="34" charset="0"/>
                        </a:rPr>
                        <a:t>Authors</a:t>
                      </a:r>
                    </a:p>
                  </a:txBody>
                  <a:tcPr/>
                </a:tc>
                <a:tc>
                  <a:txBody>
                    <a:bodyPr/>
                    <a:lstStyle/>
                    <a:p>
                      <a:r>
                        <a:rPr lang="en-US" sz="1250" b="0" dirty="0">
                          <a:solidFill>
                            <a:schemeClr val="tx1"/>
                          </a:solidFill>
                          <a:latin typeface="Verdana" panose="020B0604030504040204" pitchFamily="34" charset="0"/>
                          <a:ea typeface="Verdana" panose="020B0604030504040204" pitchFamily="34" charset="0"/>
                        </a:rPr>
                        <a:t>Title</a:t>
                      </a:r>
                    </a:p>
                  </a:txBody>
                  <a:tcPr/>
                </a:tc>
                <a:tc>
                  <a:txBody>
                    <a:bodyPr/>
                    <a:lstStyle/>
                    <a:p>
                      <a:r>
                        <a:rPr lang="en-US" sz="1250" b="0" dirty="0">
                          <a:solidFill>
                            <a:schemeClr val="tx1"/>
                          </a:solidFill>
                          <a:latin typeface="Verdana" panose="020B0604030504040204" pitchFamily="34" charset="0"/>
                          <a:ea typeface="Verdana" panose="020B0604030504040204" pitchFamily="34" charset="0"/>
                        </a:rPr>
                        <a:t>Where it was published</a:t>
                      </a:r>
                    </a:p>
                  </a:txBody>
                  <a:tcPr/>
                </a:tc>
                <a:tc>
                  <a:txBody>
                    <a:bodyPr/>
                    <a:lstStyle/>
                    <a:p>
                      <a:r>
                        <a:rPr lang="en-US" sz="1250" b="0" dirty="0">
                          <a:solidFill>
                            <a:schemeClr val="tx1"/>
                          </a:solidFill>
                          <a:latin typeface="Verdana" panose="020B0604030504040204" pitchFamily="34" charset="0"/>
                          <a:ea typeface="Verdana" panose="020B0604030504040204" pitchFamily="34" charset="0"/>
                        </a:rPr>
                        <a:t>Summary of paper</a:t>
                      </a:r>
                    </a:p>
                  </a:txBody>
                  <a:tcPr/>
                </a:tc>
                <a:extLst>
                  <a:ext uri="{0D108BD9-81ED-4DB2-BD59-A6C34878D82A}">
                    <a16:rowId xmlns:a16="http://schemas.microsoft.com/office/drawing/2014/main" val="3996175137"/>
                  </a:ext>
                </a:extLst>
              </a:tr>
              <a:tr h="1254662">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[7] A. S. Deshmukh, P. M. </a:t>
                      </a:r>
                      <a:r>
                        <a:rPr lang="en-US" sz="1250" b="0" i="0" u="none" strike="noStrike" dirty="0" err="1">
                          <a:solidFill>
                            <a:schemeClr val="tx1"/>
                          </a:solidFill>
                          <a:effectLst/>
                          <a:latin typeface="Verdana" panose="020B0604030504040204" pitchFamily="34" charset="0"/>
                          <a:ea typeface="Verdana" panose="020B0604030504040204" pitchFamily="34" charset="0"/>
                        </a:rPr>
                        <a:t>Mudhaliar</a:t>
                      </a:r>
                      <a:r>
                        <a:rPr lang="en-US" sz="1250" b="0" i="0" u="none" strike="noStrike" dirty="0">
                          <a:solidFill>
                            <a:schemeClr val="tx1"/>
                          </a:solidFill>
                          <a:effectLst/>
                          <a:latin typeface="Verdana" panose="020B0604030504040204" pitchFamily="34" charset="0"/>
                          <a:ea typeface="Verdana" panose="020B0604030504040204" pitchFamily="34" charset="0"/>
                        </a:rPr>
                        <a:t>, and S. </a:t>
                      </a:r>
                      <a:r>
                        <a:rPr lang="en-US" sz="1250" b="0" i="0" u="none" strike="noStrike" dirty="0" err="1">
                          <a:solidFill>
                            <a:schemeClr val="tx1"/>
                          </a:solidFill>
                          <a:effectLst/>
                          <a:latin typeface="Verdana" panose="020B0604030504040204" pitchFamily="34" charset="0"/>
                          <a:ea typeface="Verdana" panose="020B0604030504040204" pitchFamily="34" charset="0"/>
                        </a:rPr>
                        <a:t>Thorat</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Ayurvedic plant identification using image processing and artificial intelligence</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1" u="none" strike="noStrike">
                          <a:solidFill>
                            <a:schemeClr val="tx1"/>
                          </a:solidFill>
                          <a:effectLst/>
                          <a:latin typeface="Verdana" panose="020B0604030504040204" pitchFamily="34" charset="0"/>
                          <a:ea typeface="Verdana" panose="020B0604030504040204" pitchFamily="34" charset="0"/>
                        </a:rPr>
                        <a:t>Int. J. Sci. Res. Comput. Sci. Eng. Inf. Technol., vol. 7, pp. 212-218</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Explored the integration of artificial intelligence and image processing. Their research highlights the challenges in recognizing medicinal plants due to variations in leaf shape, texture, and color. </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2394057936"/>
                  </a:ext>
                </a:extLst>
              </a:tr>
              <a:tr h="2060873">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[8] B. Dey, J. Ferdous, R. Ahmed, and J. Hossain</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Assessing deep convolutional neural network models and their comparative performance for automated medicinal plant identification from leaf images</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Heliyon, vol. 10, no. 1, e23655</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Conducted research on the automated identification of medicinal plants using deep convolutional neural networks (DCNN). Their study assessed the performance of seven advanced models—VGG16, VGG19, DenseNet201, ResNet50V2, Xception, InceptionResNetV2, and InceptionV3—on a dataset of 5,878 images representing 30 medicinal plant species. </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1026759688"/>
                  </a:ext>
                </a:extLst>
              </a:tr>
              <a:tr h="1156138">
                <a:tc>
                  <a:txBody>
                    <a:bodyPr/>
                    <a:lstStyle/>
                    <a:p>
                      <a:pPr rtl="0" fontAlgn="t"/>
                      <a:r>
                        <a:rPr lang="it-IT" sz="1250" b="0" i="0" u="none" strike="noStrike">
                          <a:solidFill>
                            <a:schemeClr val="tx1"/>
                          </a:solidFill>
                          <a:effectLst/>
                          <a:latin typeface="Verdana" panose="020B0604030504040204" pitchFamily="34" charset="0"/>
                          <a:ea typeface="Verdana" panose="020B0604030504040204" pitchFamily="34" charset="0"/>
                        </a:rPr>
                        <a:t>[9] L. Li, Z. M. Li, and Y. Z. Wang</a:t>
                      </a:r>
                      <a:endParaRPr lang="it-IT"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A method of two-dimensional correlation spectroscopy combined with residual neural network for comparison and differentiation of medicinal plants raw materials superior to traditional machine learning: a case study on Eucommia ulmoides leaves</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a:solidFill>
                            <a:schemeClr val="tx1"/>
                          </a:solidFill>
                          <a:effectLst/>
                          <a:latin typeface="Verdana" panose="020B0604030504040204" pitchFamily="34" charset="0"/>
                          <a:ea typeface="Verdana" panose="020B0604030504040204" pitchFamily="34" charset="0"/>
                        </a:rPr>
                        <a:t>Plant Methods, vol. 18, no. 1, p. 102</a:t>
                      </a:r>
                      <a:endParaRPr lang="en-US"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Their study, which examined Eucommia </a:t>
                      </a:r>
                      <a:r>
                        <a:rPr lang="en-US" sz="1250" b="0" i="0" u="none" strike="noStrike" dirty="0" err="1">
                          <a:solidFill>
                            <a:schemeClr val="tx1"/>
                          </a:solidFill>
                          <a:effectLst/>
                          <a:latin typeface="Verdana" panose="020B0604030504040204" pitchFamily="34" charset="0"/>
                          <a:ea typeface="Verdana" panose="020B0604030504040204" pitchFamily="34" charset="0"/>
                        </a:rPr>
                        <a:t>ulmoides</a:t>
                      </a:r>
                      <a:r>
                        <a:rPr lang="en-US" sz="1250" b="0" i="0" u="none" strike="noStrike" dirty="0">
                          <a:solidFill>
                            <a:schemeClr val="tx1"/>
                          </a:solidFill>
                          <a:effectLst/>
                          <a:latin typeface="Verdana" panose="020B0604030504040204" pitchFamily="34" charset="0"/>
                          <a:ea typeface="Verdana" panose="020B0604030504040204" pitchFamily="34" charset="0"/>
                        </a:rPr>
                        <a:t> leaves (EULs), demonstrated outstanding accuracy, achieving 100% classification across training, testing, and validation phases. </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1003627809"/>
                  </a:ext>
                </a:extLst>
              </a:tr>
            </a:tbl>
          </a:graphicData>
        </a:graphic>
      </p:graphicFrame>
    </p:spTree>
    <p:extLst>
      <p:ext uri="{BB962C8B-B14F-4D97-AF65-F5344CB8AC3E}">
        <p14:creationId xmlns:p14="http://schemas.microsoft.com/office/powerpoint/2010/main" val="205657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E0C050-86C2-61E4-07EB-CD7F1D77A412}"/>
              </a:ext>
            </a:extLst>
          </p:cNvPr>
          <p:cNvSpPr>
            <a:spLocks noGrp="1"/>
          </p:cNvSpPr>
          <p:nvPr>
            <p:ph type="title"/>
          </p:nvPr>
        </p:nvSpPr>
        <p:spPr>
          <a:xfrm>
            <a:off x="812800" y="274638"/>
            <a:ext cx="10668000" cy="487362"/>
          </a:xfrm>
        </p:spPr>
        <p:txBody>
          <a:bodyPr anchor="ctr">
            <a:normAutofit fontScale="90000"/>
          </a:bodyPr>
          <a:lstStyle/>
          <a:p>
            <a:pPr>
              <a:lnSpc>
                <a:spcPct val="90000"/>
              </a:lnSpc>
            </a:pPr>
            <a:r>
              <a:rPr lang="en-GB">
                <a:solidFill>
                  <a:schemeClr val="tx1"/>
                </a:solidFill>
              </a:rPr>
              <a:t>Methodology-Conditional Generative Adversarial Networks</a:t>
            </a:r>
            <a:endParaRPr lang="en-GB" dirty="0">
              <a:solidFill>
                <a:schemeClr val="tx1"/>
              </a:solidFill>
            </a:endParaRPr>
          </a:p>
        </p:txBody>
      </p:sp>
      <p:sp>
        <p:nvSpPr>
          <p:cNvPr id="3" name="Content Placeholder 2">
            <a:extLst>
              <a:ext uri="{FF2B5EF4-FFF2-40B4-BE49-F238E27FC236}">
                <a16:creationId xmlns:a16="http://schemas.microsoft.com/office/drawing/2014/main" id="{5FA4FED6-11E7-9F64-C49B-30C13CB08346}"/>
              </a:ext>
            </a:extLst>
          </p:cNvPr>
          <p:cNvSpPr>
            <a:spLocks noGrp="1"/>
          </p:cNvSpPr>
          <p:nvPr>
            <p:ph sz="half" idx="1"/>
          </p:nvPr>
        </p:nvSpPr>
        <p:spPr>
          <a:xfrm>
            <a:off x="0" y="1166018"/>
            <a:ext cx="6400800" cy="4841243"/>
          </a:xfrm>
        </p:spPr>
        <p:txBody>
          <a:bodyPr>
            <a:normAutofit/>
          </a:bodyPr>
          <a:lstStyle/>
          <a:p>
            <a:pPr algn="just"/>
            <a:r>
              <a:rPr lang="en-US" sz="1800" b="0" i="0">
                <a:solidFill>
                  <a:srgbClr val="374151"/>
                </a:solidFill>
                <a:effectLst/>
              </a:rPr>
              <a:t>The GAN in your code is a </a:t>
            </a:r>
            <a:r>
              <a:rPr lang="en-US" sz="1800" b="1" i="0">
                <a:effectLst/>
              </a:rPr>
              <a:t>Conditional GAN (CGAN)</a:t>
            </a:r>
            <a:r>
              <a:rPr lang="en-US" sz="1800" b="0" i="0">
                <a:solidFill>
                  <a:srgbClr val="374151"/>
                </a:solidFill>
                <a:effectLst/>
              </a:rPr>
              <a:t> because it generates images based on specific class labels, allowing for more controlled image generation compared to a standard GAN.</a:t>
            </a:r>
          </a:p>
          <a:p>
            <a:pPr algn="just"/>
            <a:r>
              <a:rPr lang="en-US" sz="1800" b="0" i="0">
                <a:solidFill>
                  <a:srgbClr val="374151"/>
                </a:solidFill>
                <a:effectLst/>
              </a:rPr>
              <a:t>The generator takes a random noise vector and a conditional input (like class labels) to produce synthetic images. It typically includes layers such as dense layers, reshaping layers, and transposed convolutional layers to upsample the noise into a full image.</a:t>
            </a:r>
          </a:p>
          <a:p>
            <a:pPr algn="just"/>
            <a:r>
              <a:rPr lang="en-US" sz="1800" b="0" i="0">
                <a:solidFill>
                  <a:srgbClr val="374151"/>
                </a:solidFill>
                <a:effectLst/>
              </a:rPr>
              <a:t>The discriminator receives both real images and synthetic images along with the corresponding class labels. It evaluates whether the input image is real or fake, using layers like convolutional layers, flattening, and dense layers to output a probability score.</a:t>
            </a:r>
            <a:endParaRPr lang="en-US" sz="1800" dirty="0"/>
          </a:p>
        </p:txBody>
      </p:sp>
      <p:pic>
        <p:nvPicPr>
          <p:cNvPr id="9" name="Picture 8" descr="A diagram of a diagram&#10;&#10;AI-generated content may be incorrect.">
            <a:extLst>
              <a:ext uri="{FF2B5EF4-FFF2-40B4-BE49-F238E27FC236}">
                <a16:creationId xmlns:a16="http://schemas.microsoft.com/office/drawing/2014/main" id="{D3B9E382-4521-6EA2-1A5E-99559FC3933F}"/>
              </a:ext>
            </a:extLst>
          </p:cNvPr>
          <p:cNvPicPr>
            <a:picLocks noChangeAspect="1"/>
          </p:cNvPicPr>
          <p:nvPr/>
        </p:nvPicPr>
        <p:blipFill>
          <a:blip r:embed="rId2"/>
          <a:stretch>
            <a:fillRect/>
          </a:stretch>
        </p:blipFill>
        <p:spPr>
          <a:xfrm>
            <a:off x="6670878" y="1166018"/>
            <a:ext cx="5470322" cy="4416252"/>
          </a:xfrm>
          <a:prstGeom prst="rect">
            <a:avLst/>
          </a:prstGeom>
          <a:noFill/>
        </p:spPr>
      </p:pic>
    </p:spTree>
    <p:extLst>
      <p:ext uri="{BB962C8B-B14F-4D97-AF65-F5344CB8AC3E}">
        <p14:creationId xmlns:p14="http://schemas.microsoft.com/office/powerpoint/2010/main" val="168463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21E52-0DFA-285D-94C7-DC64107D272E}"/>
              </a:ext>
            </a:extLst>
          </p:cNvPr>
          <p:cNvSpPr>
            <a:spLocks noGrp="1"/>
          </p:cNvSpPr>
          <p:nvPr>
            <p:ph type="title"/>
          </p:nvPr>
        </p:nvSpPr>
        <p:spPr>
          <a:xfrm>
            <a:off x="812800" y="274638"/>
            <a:ext cx="10668000" cy="487362"/>
          </a:xfrm>
        </p:spPr>
        <p:txBody>
          <a:bodyPr anchor="ctr">
            <a:normAutofit/>
          </a:bodyPr>
          <a:lstStyle/>
          <a:p>
            <a:pPr>
              <a:lnSpc>
                <a:spcPct val="90000"/>
              </a:lnSpc>
            </a:pPr>
            <a:r>
              <a:rPr lang="en-GB" dirty="0">
                <a:solidFill>
                  <a:schemeClr val="tx1"/>
                </a:solidFill>
              </a:rPr>
              <a:t>Methodology-Logistic Regression</a:t>
            </a:r>
          </a:p>
        </p:txBody>
      </p:sp>
      <p:sp>
        <p:nvSpPr>
          <p:cNvPr id="6" name="Content Placeholder 5">
            <a:extLst>
              <a:ext uri="{FF2B5EF4-FFF2-40B4-BE49-F238E27FC236}">
                <a16:creationId xmlns:a16="http://schemas.microsoft.com/office/drawing/2014/main" id="{F10B19BE-7309-9EC2-D731-9D3CE8FD169E}"/>
              </a:ext>
            </a:extLst>
          </p:cNvPr>
          <p:cNvSpPr>
            <a:spLocks noGrp="1"/>
          </p:cNvSpPr>
          <p:nvPr>
            <p:ph sz="half" idx="1"/>
          </p:nvPr>
        </p:nvSpPr>
        <p:spPr>
          <a:xfrm>
            <a:off x="277792" y="1270190"/>
            <a:ext cx="5818208" cy="4598175"/>
          </a:xfrm>
        </p:spPr>
        <p:txBody>
          <a:bodyPr>
            <a:normAutofit/>
          </a:bodyPr>
          <a:lstStyle/>
          <a:p>
            <a:pPr algn="just">
              <a:lnSpc>
                <a:spcPct val="90000"/>
              </a:lnSpc>
            </a:pPr>
            <a:r>
              <a:rPr lang="en-US" sz="2000" b="1" i="0" dirty="0">
                <a:effectLst/>
              </a:rPr>
              <a:t>Logistic regression</a:t>
            </a:r>
            <a:r>
              <a:rPr lang="en-US" sz="2000" b="0" i="0" dirty="0">
                <a:effectLst/>
              </a:rPr>
              <a:t> is a </a:t>
            </a:r>
            <a:r>
              <a:rPr lang="en-US" sz="2000" b="1" i="0" dirty="0">
                <a:effectLst/>
              </a:rPr>
              <a:t>supervised machine learning algorithm </a:t>
            </a:r>
            <a:r>
              <a:rPr lang="en-US" sz="2000" b="0" i="0" dirty="0">
                <a:effectLst/>
              </a:rPr>
              <a:t>used for </a:t>
            </a:r>
            <a:r>
              <a:rPr lang="en-US" sz="2000" b="1" i="0" dirty="0">
                <a:effectLst/>
              </a:rPr>
              <a:t>classification tasks</a:t>
            </a:r>
            <a:r>
              <a:rPr lang="en-US" sz="2000" b="0" i="0" dirty="0">
                <a:effectLst/>
              </a:rPr>
              <a:t> where the goal is to predict the probability that an instance belongs to a given class or not. </a:t>
            </a:r>
          </a:p>
          <a:p>
            <a:pPr algn="just">
              <a:lnSpc>
                <a:spcPct val="90000"/>
              </a:lnSpc>
            </a:pPr>
            <a:r>
              <a:rPr lang="en-US" sz="2000" dirty="0"/>
              <a:t>Multinomial Logistic Regression is implemented in our code.</a:t>
            </a:r>
          </a:p>
          <a:p>
            <a:pPr algn="just">
              <a:lnSpc>
                <a:spcPct val="90000"/>
              </a:lnSpc>
            </a:pPr>
            <a:r>
              <a:rPr lang="en-US" sz="2000" dirty="0"/>
              <a:t>statistical method used for binary classification problems, but it can be extended to multi-class classification using techniques like one-vs-rest (</a:t>
            </a:r>
            <a:r>
              <a:rPr lang="en-US" sz="2000" dirty="0" err="1"/>
              <a:t>OvR</a:t>
            </a:r>
            <a:r>
              <a:rPr lang="en-US" sz="2000" dirty="0"/>
              <a:t>) or softmax regression.</a:t>
            </a:r>
          </a:p>
        </p:txBody>
      </p:sp>
      <p:pic>
        <p:nvPicPr>
          <p:cNvPr id="7" name="Picture 6" descr="A graph of a logistic model&#10;&#10;AI-generated content may be incorrect.">
            <a:extLst>
              <a:ext uri="{FF2B5EF4-FFF2-40B4-BE49-F238E27FC236}">
                <a16:creationId xmlns:a16="http://schemas.microsoft.com/office/drawing/2014/main" id="{43A17447-16BB-35B2-097E-9FFAD2E2D08C}"/>
              </a:ext>
            </a:extLst>
          </p:cNvPr>
          <p:cNvPicPr>
            <a:picLocks noChangeAspect="1"/>
          </p:cNvPicPr>
          <p:nvPr/>
        </p:nvPicPr>
        <p:blipFill>
          <a:blip r:embed="rId2"/>
          <a:stretch>
            <a:fillRect/>
          </a:stretch>
        </p:blipFill>
        <p:spPr>
          <a:xfrm>
            <a:off x="6336496" y="1988565"/>
            <a:ext cx="5384800" cy="3486260"/>
          </a:xfrm>
          <a:prstGeom prst="rect">
            <a:avLst/>
          </a:prstGeom>
          <a:noFill/>
        </p:spPr>
      </p:pic>
    </p:spTree>
    <p:extLst>
      <p:ext uri="{BB962C8B-B14F-4D97-AF65-F5344CB8AC3E}">
        <p14:creationId xmlns:p14="http://schemas.microsoft.com/office/powerpoint/2010/main" val="89810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A2B2-D734-2E09-AE84-B30AAC4C0CC9}"/>
              </a:ext>
            </a:extLst>
          </p:cNvPr>
          <p:cNvSpPr>
            <a:spLocks noGrp="1"/>
          </p:cNvSpPr>
          <p:nvPr>
            <p:ph type="title"/>
          </p:nvPr>
        </p:nvSpPr>
        <p:spPr/>
        <p:txBody>
          <a:bodyPr/>
          <a:lstStyle/>
          <a:p>
            <a:r>
              <a:rPr lang="en-US"/>
              <a:t>Methodology-VGG16</a:t>
            </a:r>
            <a:endParaRPr lang="en-US" dirty="0"/>
          </a:p>
        </p:txBody>
      </p:sp>
      <p:sp>
        <p:nvSpPr>
          <p:cNvPr id="3" name="Content Placeholder 2">
            <a:extLst>
              <a:ext uri="{FF2B5EF4-FFF2-40B4-BE49-F238E27FC236}">
                <a16:creationId xmlns:a16="http://schemas.microsoft.com/office/drawing/2014/main" id="{9BD2FAE4-5A78-95DF-7954-EE936655AD35}"/>
              </a:ext>
            </a:extLst>
          </p:cNvPr>
          <p:cNvSpPr>
            <a:spLocks noGrp="1"/>
          </p:cNvSpPr>
          <p:nvPr>
            <p:ph idx="1"/>
          </p:nvPr>
        </p:nvSpPr>
        <p:spPr>
          <a:xfrm>
            <a:off x="812799" y="1143002"/>
            <a:ext cx="10904279" cy="1653362"/>
          </a:xfrm>
        </p:spPr>
        <p:txBody>
          <a:bodyPr>
            <a:normAutofit/>
          </a:bodyPr>
          <a:lstStyle/>
          <a:p>
            <a:r>
              <a:rPr lang="en-US" sz="1800"/>
              <a:t>VGG16 is made up of 16 layers of artificial neurons that process image information </a:t>
            </a:r>
          </a:p>
          <a:p>
            <a:r>
              <a:rPr lang="en-US" sz="1800"/>
              <a:t>It uses 3x3 convolution filters and 2x2 maxpool layers </a:t>
            </a:r>
          </a:p>
          <a:p>
            <a:r>
              <a:rPr lang="en-US" sz="1800"/>
              <a:t>The network has two fully connected layers, followed by a softmax for output </a:t>
            </a:r>
          </a:p>
          <a:p>
            <a:r>
              <a:rPr lang="en-US" sz="1800"/>
              <a:t>VGG16 is trained on a subset of the ImageNet dataset, which contains over 14 million images </a:t>
            </a:r>
            <a:endParaRPr lang="en-US" sz="1800" dirty="0"/>
          </a:p>
        </p:txBody>
      </p:sp>
      <p:pic>
        <p:nvPicPr>
          <p:cNvPr id="4" name="Picture 3">
            <a:extLst>
              <a:ext uri="{FF2B5EF4-FFF2-40B4-BE49-F238E27FC236}">
                <a16:creationId xmlns:a16="http://schemas.microsoft.com/office/drawing/2014/main" id="{98962476-4B9B-A525-B227-93E7F0F0C4AF}"/>
              </a:ext>
            </a:extLst>
          </p:cNvPr>
          <p:cNvPicPr>
            <a:picLocks noChangeAspect="1"/>
          </p:cNvPicPr>
          <p:nvPr/>
        </p:nvPicPr>
        <p:blipFill>
          <a:blip r:embed="rId2"/>
          <a:stretch>
            <a:fillRect/>
          </a:stretch>
        </p:blipFill>
        <p:spPr>
          <a:xfrm>
            <a:off x="1219200" y="3172050"/>
            <a:ext cx="9753600" cy="2933700"/>
          </a:xfrm>
          <a:prstGeom prst="rect">
            <a:avLst/>
          </a:prstGeom>
        </p:spPr>
      </p:pic>
    </p:spTree>
    <p:extLst>
      <p:ext uri="{BB962C8B-B14F-4D97-AF65-F5344CB8AC3E}">
        <p14:creationId xmlns:p14="http://schemas.microsoft.com/office/powerpoint/2010/main" val="235114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Proposed Method</a:t>
            </a:r>
          </a:p>
        </p:txBody>
      </p:sp>
      <p:pic>
        <p:nvPicPr>
          <p:cNvPr id="4" name="Picture 3">
            <a:extLst>
              <a:ext uri="{FF2B5EF4-FFF2-40B4-BE49-F238E27FC236}">
                <a16:creationId xmlns:a16="http://schemas.microsoft.com/office/drawing/2014/main" id="{9D550D88-BEAC-9326-AC27-02C55B604666}"/>
              </a:ext>
            </a:extLst>
          </p:cNvPr>
          <p:cNvPicPr>
            <a:picLocks noChangeAspect="1"/>
          </p:cNvPicPr>
          <p:nvPr/>
        </p:nvPicPr>
        <p:blipFill>
          <a:blip r:embed="rId2"/>
          <a:srcRect l="31139" r="30027" b="-2946"/>
          <a:stretch/>
        </p:blipFill>
        <p:spPr>
          <a:xfrm>
            <a:off x="1913861" y="1169843"/>
            <a:ext cx="3802912" cy="5209251"/>
          </a:xfrm>
          <a:prstGeom prst="rect">
            <a:avLst/>
          </a:prstGeom>
        </p:spPr>
      </p:pic>
      <p:pic>
        <p:nvPicPr>
          <p:cNvPr id="5" name="Picture 4">
            <a:extLst>
              <a:ext uri="{FF2B5EF4-FFF2-40B4-BE49-F238E27FC236}">
                <a16:creationId xmlns:a16="http://schemas.microsoft.com/office/drawing/2014/main" id="{003A67EA-F894-DCBB-7DAC-F9A49D9C49D9}"/>
              </a:ext>
            </a:extLst>
          </p:cNvPr>
          <p:cNvPicPr>
            <a:picLocks noChangeAspect="1"/>
          </p:cNvPicPr>
          <p:nvPr/>
        </p:nvPicPr>
        <p:blipFill>
          <a:blip r:embed="rId3"/>
          <a:srcRect l="31617" t="-1155" r="30503" b="1"/>
          <a:stretch/>
        </p:blipFill>
        <p:spPr>
          <a:xfrm>
            <a:off x="6475228" y="1166700"/>
            <a:ext cx="4210493" cy="5212394"/>
          </a:xfrm>
          <a:prstGeom prst="rect">
            <a:avLst/>
          </a:prstGeom>
        </p:spPr>
      </p:pic>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1624</TotalTime>
  <Words>2000</Words>
  <Application>Microsoft Office PowerPoint</Application>
  <PresentationFormat>Widescreen</PresentationFormat>
  <Paragraphs>134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Times New Roman</vt:lpstr>
      <vt:lpstr>Verdana</vt:lpstr>
      <vt:lpstr>Bioinformatics</vt:lpstr>
      <vt:lpstr>Identification of Different Medicinal Plants/Raw materials through Image Processing Using Machine Learning Algorithms </vt:lpstr>
      <vt:lpstr>Introduction</vt:lpstr>
      <vt:lpstr>Literature Review</vt:lpstr>
      <vt:lpstr>Literature Review</vt:lpstr>
      <vt:lpstr>Literature Review</vt:lpstr>
      <vt:lpstr>Methodology-Conditional Generative Adversarial Networks</vt:lpstr>
      <vt:lpstr>Methodology-Logistic Regression</vt:lpstr>
      <vt:lpstr>Methodology-VGG16</vt:lpstr>
      <vt:lpstr>Proposed Method</vt:lpstr>
      <vt:lpstr>Results</vt:lpstr>
      <vt:lpstr>Results-Confusion Matrix</vt:lpstr>
      <vt:lpstr>Objectives</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Akhil K</cp:lastModifiedBy>
  <cp:revision>45</cp:revision>
  <dcterms:created xsi:type="dcterms:W3CDTF">2023-03-16T03:26:27Z</dcterms:created>
  <dcterms:modified xsi:type="dcterms:W3CDTF">2025-02-21T04:00:23Z</dcterms:modified>
</cp:coreProperties>
</file>