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9" r:id="rId5"/>
    <p:sldId id="285" r:id="rId6"/>
    <p:sldId id="261" r:id="rId7"/>
    <p:sldId id="267" r:id="rId8"/>
    <p:sldId id="268" r:id="rId9"/>
    <p:sldId id="275" r:id="rId10"/>
    <p:sldId id="276" r:id="rId11"/>
    <p:sldId id="259" r:id="rId12"/>
    <p:sldId id="288" r:id="rId13"/>
    <p:sldId id="260" r:id="rId14"/>
    <p:sldId id="262" r:id="rId15"/>
    <p:sldId id="286" r:id="rId16"/>
    <p:sldId id="264" r:id="rId17"/>
    <p:sldId id="289" r:id="rId18"/>
    <p:sldId id="290" r:id="rId19"/>
    <p:sldId id="291"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4660"/>
  </p:normalViewPr>
  <p:slideViewPr>
    <p:cSldViewPr snapToGrid="0">
      <p:cViewPr varScale="1">
        <p:scale>
          <a:sx n="58" d="100"/>
          <a:sy n="58" d="100"/>
        </p:scale>
        <p:origin x="76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537D3-AAA3-4997-B0E3-0D78359439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6AF58D0-D7C8-4FE8-9FE0-3DF6E60DAD7F}" type="pres">
      <dgm:prSet presAssocID="{70B537D3-AAA3-4997-B0E3-0D783594391D}" presName="Name0" presStyleCnt="0">
        <dgm:presLayoutVars>
          <dgm:dir/>
          <dgm:animLvl val="lvl"/>
          <dgm:resizeHandles val="exact"/>
        </dgm:presLayoutVars>
      </dgm:prSet>
      <dgm:spPr/>
    </dgm:pt>
  </dgm:ptLst>
  <dgm:cxnLst>
    <dgm:cxn modelId="{E786820A-8260-4876-BB0B-592D344FA119}" type="presOf" srcId="{70B537D3-AAA3-4997-B0E3-0D783594391D}" destId="{C6AF58D0-D7C8-4FE8-9FE0-3DF6E60DAD7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CD918-FCB8-4F58-A62B-5A0E92BA74BB}"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9E7F0-223D-4949-BBA4-B2483E425DEA}" type="slidenum">
              <a:rPr lang="en-US" smtClean="0"/>
              <a:t>‹#›</a:t>
            </a:fld>
            <a:endParaRPr lang="en-US"/>
          </a:p>
        </p:txBody>
      </p:sp>
    </p:spTree>
    <p:extLst>
      <p:ext uri="{BB962C8B-B14F-4D97-AF65-F5344CB8AC3E}">
        <p14:creationId xmlns:p14="http://schemas.microsoft.com/office/powerpoint/2010/main" val="26163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heliyon.2023.e23655" TargetMode="External"/><Relationship Id="rId2" Type="http://schemas.openxmlformats.org/officeDocument/2006/relationships/hyperlink" Target="https://doi.org/10.1016/j.jaim.2024.10098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b="1" i="0" u="none" strike="noStrike" dirty="0">
                <a:solidFill>
                  <a:srgbClr val="000000"/>
                </a:solidFill>
                <a:effectLst/>
                <a:latin typeface="Calibri" panose="020F0502020204030204" pitchFamily="34" charset="0"/>
              </a:rPr>
              <a:t>Identification of Different Medicinal Plants/Raw materials through Image Processing Using Machine Learning Algorithms</a:t>
            </a:r>
            <a:r>
              <a:rPr lang="en-US" dirty="0"/>
              <a:t> </a:t>
            </a:r>
            <a:endParaRPr lang="en-GB" dirty="0"/>
          </a:p>
        </p:txBody>
      </p:sp>
      <p:sp>
        <p:nvSpPr>
          <p:cNvPr id="3" name="Subtitle 2"/>
          <p:cNvSpPr>
            <a:spLocks noGrp="1"/>
          </p:cNvSpPr>
          <p:nvPr>
            <p:ph type="subTitle" idx="1"/>
          </p:nvPr>
        </p:nvSpPr>
        <p:spPr>
          <a:xfrm>
            <a:off x="790469" y="2721956"/>
            <a:ext cx="3970594" cy="552184"/>
          </a:xfrm>
        </p:spPr>
        <p:txBody>
          <a:bodyPr>
            <a:normAutofit fontScale="85000" lnSpcReduction="10000"/>
          </a:bodyPr>
          <a:lstStyle/>
          <a:p>
            <a:pPr algn="l"/>
            <a:r>
              <a:rPr lang="en-GB" dirty="0"/>
              <a:t>Batch Number:</a:t>
            </a:r>
            <a:r>
              <a:rPr lang="en-GB" dirty="0">
                <a:latin typeface="Cambria" panose="02040503050406030204" pitchFamily="18" charset="0"/>
                <a:ea typeface="Cambria" panose="02040503050406030204" pitchFamily="18" charset="0"/>
              </a:rPr>
              <a:t> CSE_CAI_CAP_07</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Afroz Pasha</a:t>
            </a: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lang="en-GB"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Review-3</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8673-BFA1-1BE1-3409-A205C581F46F}"/>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chemeClr val="tx2">
                    <a:lumMod val="50000"/>
                  </a:schemeClr>
                </a:solidFill>
              </a:rPr>
              <a:t>Methodology-VGG16</a:t>
            </a:r>
          </a:p>
        </p:txBody>
      </p:sp>
      <p:sp>
        <p:nvSpPr>
          <p:cNvPr id="3" name="Content Placeholder 2">
            <a:extLst>
              <a:ext uri="{FF2B5EF4-FFF2-40B4-BE49-F238E27FC236}">
                <a16:creationId xmlns:a16="http://schemas.microsoft.com/office/drawing/2014/main" id="{09E5650E-E6E5-4CCD-233B-B759E0A86346}"/>
              </a:ext>
            </a:extLst>
          </p:cNvPr>
          <p:cNvSpPr>
            <a:spLocks noGrp="1"/>
          </p:cNvSpPr>
          <p:nvPr>
            <p:ph sz="half" idx="1"/>
          </p:nvPr>
        </p:nvSpPr>
        <p:spPr>
          <a:xfrm>
            <a:off x="609600" y="1244604"/>
            <a:ext cx="11312324" cy="1440724"/>
          </a:xfrm>
        </p:spPr>
        <p:txBody>
          <a:bodyPr>
            <a:normAutofit fontScale="92500"/>
          </a:bodyPr>
          <a:lstStyle/>
          <a:p>
            <a:r>
              <a:rPr lang="en-US" sz="1800" dirty="0"/>
              <a:t>VGG16 is made up of 16 layers of artificial neurons that process image information </a:t>
            </a:r>
          </a:p>
          <a:p>
            <a:r>
              <a:rPr lang="en-US" sz="1800" dirty="0"/>
              <a:t>It uses 3x3 convolution filters and 2x2 </a:t>
            </a:r>
            <a:r>
              <a:rPr lang="en-US" sz="1800" dirty="0" err="1"/>
              <a:t>maxpool</a:t>
            </a:r>
            <a:r>
              <a:rPr lang="en-US" sz="1800" dirty="0"/>
              <a:t> layers </a:t>
            </a:r>
          </a:p>
          <a:p>
            <a:r>
              <a:rPr lang="en-US" sz="1800" dirty="0"/>
              <a:t>The network has two fully connected layers, followed by a </a:t>
            </a:r>
            <a:r>
              <a:rPr lang="en-US" sz="1800" dirty="0" err="1"/>
              <a:t>softmax</a:t>
            </a:r>
            <a:r>
              <a:rPr lang="en-US" sz="1800" dirty="0"/>
              <a:t> for output </a:t>
            </a:r>
          </a:p>
          <a:p>
            <a:r>
              <a:rPr lang="en-US" sz="1800" dirty="0"/>
              <a:t>VGG16 is trained on a subset of the ImageNet dataset, which contains over 14 million images </a:t>
            </a:r>
          </a:p>
          <a:p>
            <a:pPr marL="0" indent="0">
              <a:lnSpc>
                <a:spcPct val="90000"/>
              </a:lnSpc>
              <a:buNone/>
            </a:pPr>
            <a:endParaRPr lang="en-US" sz="1600" b="0" i="0" dirty="0">
              <a:effectLst/>
            </a:endParaRPr>
          </a:p>
        </p:txBody>
      </p:sp>
      <p:pic>
        <p:nvPicPr>
          <p:cNvPr id="5" name="Picture 4">
            <a:extLst>
              <a:ext uri="{FF2B5EF4-FFF2-40B4-BE49-F238E27FC236}">
                <a16:creationId xmlns:a16="http://schemas.microsoft.com/office/drawing/2014/main" id="{E625322A-0B17-6B6E-29E7-638A52BB0B16}"/>
              </a:ext>
            </a:extLst>
          </p:cNvPr>
          <p:cNvPicPr>
            <a:picLocks noChangeAspect="1"/>
          </p:cNvPicPr>
          <p:nvPr/>
        </p:nvPicPr>
        <p:blipFill>
          <a:blip r:embed="rId2"/>
          <a:stretch>
            <a:fillRect/>
          </a:stretch>
        </p:blipFill>
        <p:spPr>
          <a:xfrm>
            <a:off x="1218777" y="3047756"/>
            <a:ext cx="9754445" cy="2938527"/>
          </a:xfrm>
          <a:prstGeom prst="rect">
            <a:avLst/>
          </a:prstGeom>
        </p:spPr>
      </p:pic>
    </p:spTree>
    <p:extLst>
      <p:ext uri="{BB962C8B-B14F-4D97-AF65-F5344CB8AC3E}">
        <p14:creationId xmlns:p14="http://schemas.microsoft.com/office/powerpoint/2010/main" val="25499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Proposed Method-GAN with Logistic Regression</a:t>
            </a:r>
          </a:p>
        </p:txBody>
      </p:sp>
      <p:pic>
        <p:nvPicPr>
          <p:cNvPr id="4" name="Picture 3">
            <a:extLst>
              <a:ext uri="{FF2B5EF4-FFF2-40B4-BE49-F238E27FC236}">
                <a16:creationId xmlns:a16="http://schemas.microsoft.com/office/drawing/2014/main" id="{ACCBA55D-4C44-5C92-7A8C-6F458D71054C}"/>
              </a:ext>
            </a:extLst>
          </p:cNvPr>
          <p:cNvPicPr>
            <a:picLocks noChangeAspect="1"/>
          </p:cNvPicPr>
          <p:nvPr/>
        </p:nvPicPr>
        <p:blipFill>
          <a:blip r:embed="rId2"/>
          <a:stretch>
            <a:fillRect/>
          </a:stretch>
        </p:blipFill>
        <p:spPr>
          <a:xfrm>
            <a:off x="2920092" y="1143001"/>
            <a:ext cx="6453416" cy="4952997"/>
          </a:xfrm>
          <a:prstGeom prst="rect">
            <a:avLst/>
          </a:prstGeom>
          <a:noFill/>
        </p:spPr>
      </p:pic>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3F132-AB5F-1EA0-ECAF-8230F65D0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936AF-D227-1A65-CE53-97D49A9B20BC}"/>
              </a:ext>
            </a:extLst>
          </p:cNvPr>
          <p:cNvSpPr>
            <a:spLocks noGrp="1"/>
          </p:cNvSpPr>
          <p:nvPr>
            <p:ph type="title"/>
          </p:nvPr>
        </p:nvSpPr>
        <p:spPr>
          <a:xfrm>
            <a:off x="812800" y="274638"/>
            <a:ext cx="10668000" cy="487362"/>
          </a:xfrm>
        </p:spPr>
        <p:txBody>
          <a:bodyPr anchor="ctr">
            <a:normAutofit/>
          </a:bodyPr>
          <a:lstStyle/>
          <a:p>
            <a:pPr>
              <a:lnSpc>
                <a:spcPct val="90000"/>
              </a:lnSpc>
            </a:pPr>
            <a:r>
              <a:rPr lang="en-GB" sz="2400"/>
              <a:t>Proposed Method-WGAN,DCGAN with Logistic Regression</a:t>
            </a:r>
          </a:p>
        </p:txBody>
      </p:sp>
      <p:pic>
        <p:nvPicPr>
          <p:cNvPr id="5" name="Picture 4" descr="A diagram of a software process&#10;&#10;AI-generated content may be incorrect.">
            <a:extLst>
              <a:ext uri="{FF2B5EF4-FFF2-40B4-BE49-F238E27FC236}">
                <a16:creationId xmlns:a16="http://schemas.microsoft.com/office/drawing/2014/main" id="{DF9632A6-4850-2381-C19D-2C8321EC5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2" y="1143001"/>
            <a:ext cx="6603996" cy="4952997"/>
          </a:xfrm>
          <a:prstGeom prst="rect">
            <a:avLst/>
          </a:prstGeom>
          <a:noFill/>
        </p:spPr>
      </p:pic>
    </p:spTree>
    <p:extLst>
      <p:ext uri="{BB962C8B-B14F-4D97-AF65-F5344CB8AC3E}">
        <p14:creationId xmlns:p14="http://schemas.microsoft.com/office/powerpoint/2010/main" val="358877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spcBef>
                <a:spcPts val="0"/>
              </a:spcBef>
            </a:pPr>
            <a:r>
              <a:rPr lang="en-US" dirty="0">
                <a:effectLst/>
                <a:latin typeface="+mn-lt"/>
                <a:ea typeface="Times New Roman" panose="02020603050405020304" pitchFamily="18" charset="0"/>
              </a:rPr>
              <a:t>Develop a  hybrid model for Medicinal Plant Identification.</a:t>
            </a:r>
          </a:p>
          <a:p>
            <a:pPr algn="just">
              <a:spcBef>
                <a:spcPts val="0"/>
              </a:spcBef>
            </a:pPr>
            <a:r>
              <a:rPr lang="en-US" dirty="0">
                <a:effectLst/>
                <a:latin typeface="+mn-lt"/>
                <a:ea typeface="Times New Roman" panose="02020603050405020304" pitchFamily="18" charset="0"/>
              </a:rPr>
              <a:t>Create a Curated Dataset of Medicinal Plants and Raw Materials.</a:t>
            </a:r>
          </a:p>
          <a:p>
            <a:pPr algn="just">
              <a:spcBef>
                <a:spcPts val="0"/>
              </a:spcBef>
            </a:pPr>
            <a:r>
              <a:rPr lang="en-US" dirty="0">
                <a:effectLst/>
                <a:latin typeface="+mn-lt"/>
                <a:ea typeface="Times New Roman" panose="02020603050405020304" pitchFamily="18" charset="0"/>
              </a:rPr>
              <a:t>Extract and Analyze Unique Visual Features for Classification</a:t>
            </a:r>
          </a:p>
          <a:p>
            <a:pPr algn="just">
              <a:spcBef>
                <a:spcPts val="0"/>
              </a:spcBef>
            </a:pPr>
            <a:r>
              <a:rPr lang="en-US" dirty="0">
                <a:effectLst/>
                <a:latin typeface="+mn-lt"/>
                <a:ea typeface="Times New Roman" panose="02020603050405020304" pitchFamily="18" charset="0"/>
              </a:rPr>
              <a:t>Build a Prototype Application for Practical Demonstration</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Timeline of Project</a:t>
            </a:r>
            <a:endParaRPr lang="en-GB"/>
          </a:p>
        </p:txBody>
      </p:sp>
      <p:pic>
        <p:nvPicPr>
          <p:cNvPr id="6" name="Picture 5" descr="A graph with different colored squares&#10;&#10;AI-generated content may be incorrect.">
            <a:extLst>
              <a:ext uri="{FF2B5EF4-FFF2-40B4-BE49-F238E27FC236}">
                <a16:creationId xmlns:a16="http://schemas.microsoft.com/office/drawing/2014/main" id="{97CA032C-3F3C-00F4-4077-E481CDC0FB25}"/>
              </a:ext>
            </a:extLst>
          </p:cNvPr>
          <p:cNvPicPr>
            <a:picLocks noChangeAspect="1"/>
          </p:cNvPicPr>
          <p:nvPr/>
        </p:nvPicPr>
        <p:blipFill>
          <a:blip r:embed="rId2"/>
          <a:srcRect t="5433"/>
          <a:stretch/>
        </p:blipFill>
        <p:spPr>
          <a:xfrm>
            <a:off x="1745495" y="1143001"/>
            <a:ext cx="8802610" cy="4952997"/>
          </a:xfrm>
          <a:prstGeom prst="rect">
            <a:avLst/>
          </a:prstGeom>
          <a:noFill/>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64A1-12F5-D920-87FF-3EA769945787}"/>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Results</a:t>
            </a:r>
          </a:p>
        </p:txBody>
      </p:sp>
      <p:sp>
        <p:nvSpPr>
          <p:cNvPr id="5" name="TextBox 4">
            <a:extLst>
              <a:ext uri="{FF2B5EF4-FFF2-40B4-BE49-F238E27FC236}">
                <a16:creationId xmlns:a16="http://schemas.microsoft.com/office/drawing/2014/main" id="{07079660-7C7C-F0AF-D6A3-77CE40317AAF}"/>
              </a:ext>
            </a:extLst>
          </p:cNvPr>
          <p:cNvSpPr txBox="1"/>
          <p:nvPr/>
        </p:nvSpPr>
        <p:spPr>
          <a:xfrm>
            <a:off x="335665" y="1053296"/>
            <a:ext cx="11470511" cy="3039807"/>
          </a:xfrm>
          <a:prstGeom prst="rect">
            <a:avLst/>
          </a:prstGeom>
          <a:noFill/>
        </p:spPr>
        <p:txBody>
          <a:bodyPr wrap="square">
            <a:spAutoFit/>
          </a:bodyPr>
          <a:lstStyle/>
          <a:p>
            <a:pPr marL="228600" marR="0" algn="just">
              <a:lnSpc>
                <a:spcPct val="115000"/>
              </a:lnSpc>
              <a:spcAft>
                <a:spcPts val="800"/>
              </a:spcAft>
              <a:buNone/>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We utilized a stratified k-fold cross validation with 5 splits ,repeated 3 times. The model is trained and validated 15 times(5 folds x 3 repeats).Each fold is used as validation set while the remaining is used as training sets.</a:t>
            </a:r>
            <a:r>
              <a:rPr lang="en-US" sz="1800" kern="0" dirty="0">
                <a:solidFill>
                  <a:srgbClr val="374151"/>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The accuracy scores for each fold were recorded(table 1), providing insights into the model's performance across different subsets of the data. The mean accuracy across all folds was calculated to summarize the model's overall performance.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The model 2 outperformed model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gn="just">
              <a:lnSpc>
                <a:spcPct val="115000"/>
              </a:lnSpc>
              <a:spcAft>
                <a:spcPts val="800"/>
              </a:spcAft>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Model 2 identifies the plant species accurately.</a:t>
            </a:r>
            <a:endParaRPr lang="en-US" dirty="0">
              <a:solidFill>
                <a:srgbClr val="001D35"/>
              </a:solidFill>
            </a:endParaRPr>
          </a:p>
          <a:p>
            <a:r>
              <a:rPr lang="en-US" dirty="0">
                <a:solidFill>
                  <a:srgbClr val="001D35"/>
                </a:solidFill>
              </a:rPr>
              <a:t>The two models are :</a:t>
            </a:r>
          </a:p>
          <a:p>
            <a:pPr marL="457200" indent="-457200">
              <a:buFont typeface="+mj-lt"/>
              <a:buAutoNum type="arabicPeriod"/>
            </a:pPr>
            <a:r>
              <a:rPr lang="en-US" dirty="0">
                <a:solidFill>
                  <a:srgbClr val="001D35"/>
                </a:solidFill>
              </a:rPr>
              <a:t>GAN with Logistic Regression(Model 1)</a:t>
            </a:r>
          </a:p>
          <a:p>
            <a:pPr marL="457200" indent="-457200">
              <a:buFont typeface="+mj-lt"/>
              <a:buAutoNum type="arabicPeriod"/>
            </a:pPr>
            <a:r>
              <a:rPr lang="en-US" dirty="0">
                <a:solidFill>
                  <a:srgbClr val="001D35"/>
                </a:solidFill>
              </a:rPr>
              <a:t>WGAN and DCGAN with Logistic Regression(Model 2)</a:t>
            </a:r>
          </a:p>
        </p:txBody>
      </p:sp>
      <p:graphicFrame>
        <p:nvGraphicFramePr>
          <p:cNvPr id="3" name="Table 2">
            <a:extLst>
              <a:ext uri="{FF2B5EF4-FFF2-40B4-BE49-F238E27FC236}">
                <a16:creationId xmlns:a16="http://schemas.microsoft.com/office/drawing/2014/main" id="{F83009DB-103F-DE02-2884-4DECA5239C24}"/>
              </a:ext>
            </a:extLst>
          </p:cNvPr>
          <p:cNvGraphicFramePr>
            <a:graphicFrameLocks noGrp="1"/>
          </p:cNvGraphicFramePr>
          <p:nvPr>
            <p:extLst>
              <p:ext uri="{D42A27DB-BD31-4B8C-83A1-F6EECF244321}">
                <p14:modId xmlns:p14="http://schemas.microsoft.com/office/powerpoint/2010/main" val="625969030"/>
              </p:ext>
            </p:extLst>
          </p:nvPr>
        </p:nvGraphicFramePr>
        <p:xfrm>
          <a:off x="3117773" y="4288739"/>
          <a:ext cx="5519449" cy="1221862"/>
        </p:xfrm>
        <a:graphic>
          <a:graphicData uri="http://schemas.openxmlformats.org/drawingml/2006/table">
            <a:tbl>
              <a:tblPr firstRow="1" firstCol="1" bandRow="1">
                <a:tableStyleId>{5C22544A-7EE6-4342-B048-85BDC9FD1C3A}</a:tableStyleId>
              </a:tblPr>
              <a:tblGrid>
                <a:gridCol w="1548781">
                  <a:extLst>
                    <a:ext uri="{9D8B030D-6E8A-4147-A177-3AD203B41FA5}">
                      <a16:colId xmlns:a16="http://schemas.microsoft.com/office/drawing/2014/main" val="2994113095"/>
                    </a:ext>
                  </a:extLst>
                </a:gridCol>
                <a:gridCol w="1985334">
                  <a:extLst>
                    <a:ext uri="{9D8B030D-6E8A-4147-A177-3AD203B41FA5}">
                      <a16:colId xmlns:a16="http://schemas.microsoft.com/office/drawing/2014/main" val="1856157713"/>
                    </a:ext>
                  </a:extLst>
                </a:gridCol>
                <a:gridCol w="1985334">
                  <a:extLst>
                    <a:ext uri="{9D8B030D-6E8A-4147-A177-3AD203B41FA5}">
                      <a16:colId xmlns:a16="http://schemas.microsoft.com/office/drawing/2014/main" val="652120712"/>
                    </a:ext>
                  </a:extLst>
                </a:gridCol>
              </a:tblGrid>
              <a:tr h="305294">
                <a:tc>
                  <a:txBody>
                    <a:bodyPr/>
                    <a:lstStyle/>
                    <a:p>
                      <a:pPr marL="0" marR="0" algn="just">
                        <a:lnSpc>
                          <a:spcPct val="115000"/>
                        </a:lnSpc>
                        <a:spcAft>
                          <a:spcPts val="800"/>
                        </a:spcAft>
                        <a:buNone/>
                      </a:pPr>
                      <a:r>
                        <a:rPr lang="en-US" sz="1400" kern="0">
                          <a:effectLst/>
                        </a:rPr>
                        <a:t>Model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buNone/>
                      </a:pPr>
                      <a:r>
                        <a:rPr lang="en-US" sz="1400" kern="0">
                          <a:effectLst/>
                        </a:rPr>
                        <a:t>Mean Accuracy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buNone/>
                      </a:pPr>
                      <a:r>
                        <a:rPr lang="en-US" sz="1400" kern="0">
                          <a:effectLst/>
                        </a:rPr>
                        <a:t>F1-Score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960493"/>
                  </a:ext>
                </a:extLst>
              </a:tr>
              <a:tr h="458284">
                <a:tc>
                  <a:txBody>
                    <a:bodyPr/>
                    <a:lstStyle/>
                    <a:p>
                      <a:pPr marL="0" marR="0" algn="just">
                        <a:lnSpc>
                          <a:spcPct val="115000"/>
                        </a:lnSpc>
                        <a:spcAft>
                          <a:spcPts val="800"/>
                        </a:spcAft>
                        <a:buNone/>
                      </a:pPr>
                      <a:r>
                        <a:rPr lang="en-US" sz="1400" kern="0">
                          <a:effectLst/>
                        </a:rPr>
                        <a:t>Model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buNone/>
                      </a:pPr>
                      <a:r>
                        <a:rPr lang="en-US" sz="1400" kern="0" dirty="0">
                          <a:effectLst/>
                        </a:rPr>
                        <a:t>0.9021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buNone/>
                      </a:pPr>
                      <a:r>
                        <a:rPr lang="en-US" sz="1400" kern="0">
                          <a:effectLst/>
                        </a:rPr>
                        <a:t>0.8923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247715"/>
                  </a:ext>
                </a:extLst>
              </a:tr>
              <a:tr h="458284">
                <a:tc>
                  <a:txBody>
                    <a:bodyPr/>
                    <a:lstStyle/>
                    <a:p>
                      <a:pPr marL="0" marR="0" algn="just">
                        <a:lnSpc>
                          <a:spcPct val="115000"/>
                        </a:lnSpc>
                        <a:spcAft>
                          <a:spcPts val="800"/>
                        </a:spcAft>
                        <a:buNone/>
                      </a:pPr>
                      <a:r>
                        <a:rPr lang="en-US" sz="1400" kern="0">
                          <a:effectLst/>
                        </a:rPr>
                        <a:t>Model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buNone/>
                      </a:pPr>
                      <a:r>
                        <a:rPr lang="en-US" sz="1400" b="1" kern="0" dirty="0">
                          <a:effectLst/>
                        </a:rPr>
                        <a:t>0.9885</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buNone/>
                      </a:pPr>
                      <a:r>
                        <a:rPr lang="en-US" sz="1400" b="1" kern="0" dirty="0">
                          <a:effectLst/>
                        </a:rPr>
                        <a:t>0.9883</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8625666"/>
                  </a:ext>
                </a:extLst>
              </a:tr>
            </a:tbl>
          </a:graphicData>
        </a:graphic>
      </p:graphicFrame>
    </p:spTree>
    <p:extLst>
      <p:ext uri="{BB962C8B-B14F-4D97-AF65-F5344CB8AC3E}">
        <p14:creationId xmlns:p14="http://schemas.microsoft.com/office/powerpoint/2010/main" val="150538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kern="0" dirty="0">
                <a:effectLst/>
                <a:latin typeface="Times New Roman" panose="02020603050405020304" pitchFamily="18" charset="0"/>
                <a:ea typeface="SimSun" panose="02010600030101010101" pitchFamily="2" charset="-122"/>
                <a:cs typeface="Times New Roman" panose="02020603050405020304" pitchFamily="18" charset="0"/>
              </a:rPr>
              <a:t>This project adequately illustrates the detection of various medicinal plants and raw materials by image processing with the aid of machine learning algorithms. Integrating data augmentation and synthetic image generation enhanced significantly the training data diversity and robustness, leading to its high performance for multi-class image classification tasks. With the employment of Generative Adversarial Networks (GAN, DCGAN, and WGAN) and logistic regression classifiers, the system has shown high performance for multi-class image classification. Of the two models that were tested, Model 2—WGAN and DCGAN with Logistic Regression—performed better than Model 1 (GAN with Logistic Regression), recording a staggering mean accuracy value of 0.99, while that of Model 1 was 0.94. These findings verify the effectiveness of GAN-based methods in enhancing classification accuracy and imply that the designed system has strong potential to be used for real-world applications in medicinal plant classification.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6067-A15F-3A13-AA83-93CB7A091A8E}"/>
              </a:ext>
            </a:extLst>
          </p:cNvPr>
          <p:cNvSpPr>
            <a:spLocks noGrp="1"/>
          </p:cNvSpPr>
          <p:nvPr>
            <p:ph type="title"/>
          </p:nvPr>
        </p:nvSpPr>
        <p:spPr/>
        <p:txBody>
          <a:bodyPr/>
          <a:lstStyle/>
          <a:p>
            <a:r>
              <a:rPr lang="en-US" dirty="0"/>
              <a:t>Results-Confusion Matrix for Model 1</a:t>
            </a:r>
          </a:p>
        </p:txBody>
      </p:sp>
      <p:pic>
        <p:nvPicPr>
          <p:cNvPr id="4" name="Content Placeholder 3">
            <a:extLst>
              <a:ext uri="{FF2B5EF4-FFF2-40B4-BE49-F238E27FC236}">
                <a16:creationId xmlns:a16="http://schemas.microsoft.com/office/drawing/2014/main" id="{0EF1905C-B305-FAC5-C124-003007FE6D1F}"/>
              </a:ext>
            </a:extLst>
          </p:cNvPr>
          <p:cNvPicPr>
            <a:picLocks noGrp="1" noChangeAspect="1"/>
          </p:cNvPicPr>
          <p:nvPr>
            <p:ph idx="1"/>
          </p:nvPr>
        </p:nvPicPr>
        <p:blipFill>
          <a:blip r:embed="rId2"/>
          <a:stretch>
            <a:fillRect/>
          </a:stretch>
        </p:blipFill>
        <p:spPr>
          <a:xfrm>
            <a:off x="1967697" y="952500"/>
            <a:ext cx="8345346" cy="5182082"/>
          </a:xfrm>
          <a:prstGeom prst="rect">
            <a:avLst/>
          </a:prstGeom>
        </p:spPr>
      </p:pic>
    </p:spTree>
    <p:extLst>
      <p:ext uri="{BB962C8B-B14F-4D97-AF65-F5344CB8AC3E}">
        <p14:creationId xmlns:p14="http://schemas.microsoft.com/office/powerpoint/2010/main" val="209831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CB285-3057-9433-8AD3-35928F3AB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A06D9-68E0-A8BB-F090-73EA493FBFFC}"/>
              </a:ext>
            </a:extLst>
          </p:cNvPr>
          <p:cNvSpPr>
            <a:spLocks noGrp="1"/>
          </p:cNvSpPr>
          <p:nvPr>
            <p:ph type="title"/>
          </p:nvPr>
        </p:nvSpPr>
        <p:spPr/>
        <p:txBody>
          <a:bodyPr/>
          <a:lstStyle/>
          <a:p>
            <a:r>
              <a:rPr lang="en-US" dirty="0"/>
              <a:t>Results-Confusion Matrix for Model 2</a:t>
            </a:r>
          </a:p>
        </p:txBody>
      </p:sp>
      <p:pic>
        <p:nvPicPr>
          <p:cNvPr id="4" name="Content Placeholder 3">
            <a:extLst>
              <a:ext uri="{FF2B5EF4-FFF2-40B4-BE49-F238E27FC236}">
                <a16:creationId xmlns:a16="http://schemas.microsoft.com/office/drawing/2014/main" id="{EA76AB81-5F34-F177-6A1B-6C9F23A6DBED}"/>
              </a:ext>
            </a:extLst>
          </p:cNvPr>
          <p:cNvPicPr>
            <a:picLocks noGrp="1" noChangeAspect="1"/>
          </p:cNvPicPr>
          <p:nvPr>
            <p:ph idx="1"/>
          </p:nvPr>
        </p:nvPicPr>
        <p:blipFill>
          <a:blip r:embed="rId2"/>
          <a:stretch>
            <a:fillRect/>
          </a:stretch>
        </p:blipFill>
        <p:spPr>
          <a:xfrm>
            <a:off x="1863524" y="1143000"/>
            <a:ext cx="8484243" cy="4953000"/>
          </a:xfrm>
          <a:prstGeom prst="rect">
            <a:avLst/>
          </a:prstGeom>
        </p:spPr>
      </p:pic>
    </p:spTree>
    <p:extLst>
      <p:ext uri="{BB962C8B-B14F-4D97-AF65-F5344CB8AC3E}">
        <p14:creationId xmlns:p14="http://schemas.microsoft.com/office/powerpoint/2010/main" val="179852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12E0-9D24-EE88-EE38-F7E700D46FB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4060688-122C-9F6D-C597-24FE91C7032F}"/>
              </a:ext>
            </a:extLst>
          </p:cNvPr>
          <p:cNvSpPr>
            <a:spLocks noGrp="1"/>
          </p:cNvSpPr>
          <p:nvPr>
            <p:ph idx="1"/>
          </p:nvPr>
        </p:nvSpPr>
        <p:spPr>
          <a:xfrm>
            <a:off x="812800" y="1143001"/>
            <a:ext cx="5283200" cy="373283"/>
          </a:xfrm>
        </p:spPr>
        <p:txBody>
          <a:bodyPr>
            <a:normAutofit fontScale="92500" lnSpcReduction="20000"/>
          </a:bodyPr>
          <a:lstStyle/>
          <a:p>
            <a:pPr marL="0" indent="0">
              <a:buNone/>
            </a:pPr>
            <a:r>
              <a:rPr lang="en-US" dirty="0"/>
              <a:t>Comparison based on F1-score</a:t>
            </a:r>
          </a:p>
        </p:txBody>
      </p:sp>
      <p:graphicFrame>
        <p:nvGraphicFramePr>
          <p:cNvPr id="4" name="Table 3">
            <a:extLst>
              <a:ext uri="{FF2B5EF4-FFF2-40B4-BE49-F238E27FC236}">
                <a16:creationId xmlns:a16="http://schemas.microsoft.com/office/drawing/2014/main" id="{5154B5AA-6560-6387-0C77-4513E10C29A0}"/>
              </a:ext>
            </a:extLst>
          </p:cNvPr>
          <p:cNvGraphicFramePr>
            <a:graphicFrameLocks noGrp="1"/>
          </p:cNvGraphicFramePr>
          <p:nvPr>
            <p:extLst>
              <p:ext uri="{D42A27DB-BD31-4B8C-83A1-F6EECF244321}">
                <p14:modId xmlns:p14="http://schemas.microsoft.com/office/powerpoint/2010/main" val="697079318"/>
              </p:ext>
            </p:extLst>
          </p:nvPr>
        </p:nvGraphicFramePr>
        <p:xfrm>
          <a:off x="909257" y="173524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57942664"/>
                    </a:ext>
                  </a:extLst>
                </a:gridCol>
                <a:gridCol w="4064000">
                  <a:extLst>
                    <a:ext uri="{9D8B030D-6E8A-4147-A177-3AD203B41FA5}">
                      <a16:colId xmlns:a16="http://schemas.microsoft.com/office/drawing/2014/main" val="3399227641"/>
                    </a:ext>
                  </a:extLst>
                </a:gridCol>
              </a:tblGrid>
              <a:tr h="370840">
                <a:tc>
                  <a:txBody>
                    <a:bodyPr/>
                    <a:lstStyle/>
                    <a:p>
                      <a:r>
                        <a:rPr lang="en-US" dirty="0"/>
                        <a:t>Models</a:t>
                      </a:r>
                    </a:p>
                  </a:txBody>
                  <a:tcPr/>
                </a:tc>
                <a:tc>
                  <a:txBody>
                    <a:bodyPr/>
                    <a:lstStyle/>
                    <a:p>
                      <a:r>
                        <a:rPr lang="en-US" dirty="0"/>
                        <a:t>F1-score</a:t>
                      </a:r>
                    </a:p>
                  </a:txBody>
                  <a:tcPr/>
                </a:tc>
                <a:extLst>
                  <a:ext uri="{0D108BD9-81ED-4DB2-BD59-A6C34878D82A}">
                    <a16:rowId xmlns:a16="http://schemas.microsoft.com/office/drawing/2014/main" val="1572679164"/>
                  </a:ext>
                </a:extLst>
              </a:tr>
              <a:tr h="370840">
                <a:tc>
                  <a:txBody>
                    <a:bodyPr/>
                    <a:lstStyle/>
                    <a:p>
                      <a:r>
                        <a:rPr lang="en-US" dirty="0"/>
                        <a:t>Model 1</a:t>
                      </a:r>
                    </a:p>
                  </a:txBody>
                  <a:tcPr/>
                </a:tc>
                <a:tc>
                  <a:txBody>
                    <a:bodyPr/>
                    <a:lstStyle/>
                    <a:p>
                      <a:r>
                        <a:rPr lang="en-US" dirty="0"/>
                        <a:t>0.93</a:t>
                      </a:r>
                    </a:p>
                  </a:txBody>
                  <a:tcPr/>
                </a:tc>
                <a:extLst>
                  <a:ext uri="{0D108BD9-81ED-4DB2-BD59-A6C34878D82A}">
                    <a16:rowId xmlns:a16="http://schemas.microsoft.com/office/drawing/2014/main" val="3117563705"/>
                  </a:ext>
                </a:extLst>
              </a:tr>
              <a:tr h="370840">
                <a:tc>
                  <a:txBody>
                    <a:bodyPr/>
                    <a:lstStyle/>
                    <a:p>
                      <a:r>
                        <a:rPr lang="en-US" dirty="0"/>
                        <a:t>Model 2</a:t>
                      </a:r>
                    </a:p>
                  </a:txBody>
                  <a:tcPr/>
                </a:tc>
                <a:tc>
                  <a:txBody>
                    <a:bodyPr/>
                    <a:lstStyle/>
                    <a:p>
                      <a:r>
                        <a:rPr lang="en-US" dirty="0"/>
                        <a:t>0.95</a:t>
                      </a:r>
                    </a:p>
                  </a:txBody>
                  <a:tcPr/>
                </a:tc>
                <a:extLst>
                  <a:ext uri="{0D108BD9-81ED-4DB2-BD59-A6C34878D82A}">
                    <a16:rowId xmlns:a16="http://schemas.microsoft.com/office/drawing/2014/main" val="3037541690"/>
                  </a:ext>
                </a:extLst>
              </a:tr>
            </a:tbl>
          </a:graphicData>
        </a:graphic>
      </p:graphicFrame>
      <p:sp>
        <p:nvSpPr>
          <p:cNvPr id="6" name="TextBox 5">
            <a:extLst>
              <a:ext uri="{FF2B5EF4-FFF2-40B4-BE49-F238E27FC236}">
                <a16:creationId xmlns:a16="http://schemas.microsoft.com/office/drawing/2014/main" id="{51AC4F46-902D-4E14-6893-5E9653DEC5FB}"/>
              </a:ext>
            </a:extLst>
          </p:cNvPr>
          <p:cNvSpPr txBox="1"/>
          <p:nvPr/>
        </p:nvSpPr>
        <p:spPr>
          <a:xfrm>
            <a:off x="909256" y="3363800"/>
            <a:ext cx="8128000" cy="646331"/>
          </a:xfrm>
          <a:prstGeom prst="rect">
            <a:avLst/>
          </a:prstGeom>
          <a:noFill/>
        </p:spPr>
        <p:txBody>
          <a:bodyPr wrap="square" rtlCol="0">
            <a:spAutoFit/>
          </a:bodyPr>
          <a:lstStyle/>
          <a:p>
            <a:r>
              <a:rPr lang="en-US" dirty="0"/>
              <a:t>Based on the comparison of F1-Score for the above models ,the model 2 performed well. </a:t>
            </a:r>
          </a:p>
        </p:txBody>
      </p:sp>
      <p:sp>
        <p:nvSpPr>
          <p:cNvPr id="8" name="TextBox 7">
            <a:extLst>
              <a:ext uri="{FF2B5EF4-FFF2-40B4-BE49-F238E27FC236}">
                <a16:creationId xmlns:a16="http://schemas.microsoft.com/office/drawing/2014/main" id="{449C7455-9702-5F22-10A8-D6FBDD9096E2}"/>
              </a:ext>
            </a:extLst>
          </p:cNvPr>
          <p:cNvSpPr txBox="1"/>
          <p:nvPr/>
        </p:nvSpPr>
        <p:spPr>
          <a:xfrm>
            <a:off x="909256" y="4156839"/>
            <a:ext cx="6094070" cy="369332"/>
          </a:xfrm>
          <a:prstGeom prst="rect">
            <a:avLst/>
          </a:prstGeom>
          <a:noFill/>
        </p:spPr>
        <p:txBody>
          <a:bodyPr wrap="square">
            <a:spAutoFit/>
          </a:bodyPr>
          <a:lstStyle/>
          <a:p>
            <a:pPr marL="0" indent="0">
              <a:buNone/>
            </a:pPr>
            <a:r>
              <a:rPr lang="en-US" dirty="0"/>
              <a:t>Comparison based on recall,precision,accuracy</a:t>
            </a:r>
          </a:p>
        </p:txBody>
      </p:sp>
      <p:graphicFrame>
        <p:nvGraphicFramePr>
          <p:cNvPr id="9" name="Table 8">
            <a:extLst>
              <a:ext uri="{FF2B5EF4-FFF2-40B4-BE49-F238E27FC236}">
                <a16:creationId xmlns:a16="http://schemas.microsoft.com/office/drawing/2014/main" id="{818A2EC8-C097-96BF-A66B-F109CB70C36A}"/>
              </a:ext>
            </a:extLst>
          </p:cNvPr>
          <p:cNvGraphicFramePr>
            <a:graphicFrameLocks noGrp="1"/>
          </p:cNvGraphicFramePr>
          <p:nvPr>
            <p:extLst>
              <p:ext uri="{D42A27DB-BD31-4B8C-83A1-F6EECF244321}">
                <p14:modId xmlns:p14="http://schemas.microsoft.com/office/powerpoint/2010/main" val="391503152"/>
              </p:ext>
            </p:extLst>
          </p:nvPr>
        </p:nvGraphicFramePr>
        <p:xfrm>
          <a:off x="909256" y="4745127"/>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55666067"/>
                    </a:ext>
                  </a:extLst>
                </a:gridCol>
                <a:gridCol w="2032000">
                  <a:extLst>
                    <a:ext uri="{9D8B030D-6E8A-4147-A177-3AD203B41FA5}">
                      <a16:colId xmlns:a16="http://schemas.microsoft.com/office/drawing/2014/main" val="216797193"/>
                    </a:ext>
                  </a:extLst>
                </a:gridCol>
                <a:gridCol w="2032000">
                  <a:extLst>
                    <a:ext uri="{9D8B030D-6E8A-4147-A177-3AD203B41FA5}">
                      <a16:colId xmlns:a16="http://schemas.microsoft.com/office/drawing/2014/main" val="1142246016"/>
                    </a:ext>
                  </a:extLst>
                </a:gridCol>
                <a:gridCol w="2032000">
                  <a:extLst>
                    <a:ext uri="{9D8B030D-6E8A-4147-A177-3AD203B41FA5}">
                      <a16:colId xmlns:a16="http://schemas.microsoft.com/office/drawing/2014/main" val="1141852136"/>
                    </a:ext>
                  </a:extLst>
                </a:gridCol>
              </a:tblGrid>
              <a:tr h="370840">
                <a:tc>
                  <a:txBody>
                    <a:bodyPr/>
                    <a:lstStyle/>
                    <a:p>
                      <a:r>
                        <a:rPr lang="en-US" dirty="0"/>
                        <a:t>Models</a:t>
                      </a:r>
                    </a:p>
                  </a:txBody>
                  <a:tcPr/>
                </a:tc>
                <a:tc>
                  <a:txBody>
                    <a:bodyPr/>
                    <a:lstStyle/>
                    <a:p>
                      <a:r>
                        <a:rPr lang="en-US" dirty="0"/>
                        <a:t>Recall</a:t>
                      </a:r>
                    </a:p>
                  </a:txBody>
                  <a:tcPr/>
                </a:tc>
                <a:tc>
                  <a:txBody>
                    <a:bodyPr/>
                    <a:lstStyle/>
                    <a:p>
                      <a:r>
                        <a:rPr lang="en-US" dirty="0"/>
                        <a:t>Precision</a:t>
                      </a:r>
                    </a:p>
                  </a:txBody>
                  <a:tcPr/>
                </a:tc>
                <a:tc>
                  <a:txBody>
                    <a:bodyPr/>
                    <a:lstStyle/>
                    <a:p>
                      <a:r>
                        <a:rPr lang="en-US" dirty="0"/>
                        <a:t>Accuracy</a:t>
                      </a:r>
                    </a:p>
                  </a:txBody>
                  <a:tcPr/>
                </a:tc>
                <a:extLst>
                  <a:ext uri="{0D108BD9-81ED-4DB2-BD59-A6C34878D82A}">
                    <a16:rowId xmlns:a16="http://schemas.microsoft.com/office/drawing/2014/main" val="863954669"/>
                  </a:ext>
                </a:extLst>
              </a:tr>
              <a:tr h="370840">
                <a:tc>
                  <a:txBody>
                    <a:bodyPr/>
                    <a:lstStyle/>
                    <a:p>
                      <a:r>
                        <a:rPr lang="en-US" dirty="0"/>
                        <a:t>Model 1</a:t>
                      </a:r>
                    </a:p>
                  </a:txBody>
                  <a:tcPr/>
                </a:tc>
                <a:tc>
                  <a:txBody>
                    <a:bodyPr/>
                    <a:lstStyle/>
                    <a:p>
                      <a:r>
                        <a:rPr lang="en-US" dirty="0"/>
                        <a:t>91.02</a:t>
                      </a:r>
                    </a:p>
                  </a:txBody>
                  <a:tcPr/>
                </a:tc>
                <a:tc>
                  <a:txBody>
                    <a:bodyPr/>
                    <a:lstStyle/>
                    <a:p>
                      <a:r>
                        <a:rPr lang="en-US" dirty="0"/>
                        <a:t>90</a:t>
                      </a:r>
                    </a:p>
                  </a:txBody>
                  <a:tcPr/>
                </a:tc>
                <a:tc>
                  <a:txBody>
                    <a:bodyPr/>
                    <a:lstStyle/>
                    <a:p>
                      <a:r>
                        <a:rPr lang="en-US" dirty="0"/>
                        <a:t>91</a:t>
                      </a:r>
                    </a:p>
                  </a:txBody>
                  <a:tcPr/>
                </a:tc>
                <a:extLst>
                  <a:ext uri="{0D108BD9-81ED-4DB2-BD59-A6C34878D82A}">
                    <a16:rowId xmlns:a16="http://schemas.microsoft.com/office/drawing/2014/main" val="3434536671"/>
                  </a:ext>
                </a:extLst>
              </a:tr>
              <a:tr h="370840">
                <a:tc>
                  <a:txBody>
                    <a:bodyPr/>
                    <a:lstStyle/>
                    <a:p>
                      <a:r>
                        <a:rPr lang="en-US" dirty="0"/>
                        <a:t>Model 2</a:t>
                      </a:r>
                    </a:p>
                  </a:txBody>
                  <a:tcPr/>
                </a:tc>
                <a:tc>
                  <a:txBody>
                    <a:bodyPr/>
                    <a:lstStyle/>
                    <a:p>
                      <a:r>
                        <a:rPr lang="en-US" dirty="0"/>
                        <a:t>95.05</a:t>
                      </a:r>
                    </a:p>
                  </a:txBody>
                  <a:tcPr/>
                </a:tc>
                <a:tc>
                  <a:txBody>
                    <a:bodyPr/>
                    <a:lstStyle/>
                    <a:p>
                      <a:r>
                        <a:rPr lang="en-US" dirty="0"/>
                        <a:t>95</a:t>
                      </a:r>
                    </a:p>
                  </a:txBody>
                  <a:tcPr/>
                </a:tc>
                <a:tc>
                  <a:txBody>
                    <a:bodyPr/>
                    <a:lstStyle/>
                    <a:p>
                      <a:r>
                        <a:rPr lang="en-US" dirty="0"/>
                        <a:t>96</a:t>
                      </a:r>
                    </a:p>
                  </a:txBody>
                  <a:tcPr/>
                </a:tc>
                <a:extLst>
                  <a:ext uri="{0D108BD9-81ED-4DB2-BD59-A6C34878D82A}">
                    <a16:rowId xmlns:a16="http://schemas.microsoft.com/office/drawing/2014/main" val="1748816116"/>
                  </a:ext>
                </a:extLst>
              </a:tr>
            </a:tbl>
          </a:graphicData>
        </a:graphic>
      </p:graphicFrame>
    </p:spTree>
    <p:extLst>
      <p:ext uri="{BB962C8B-B14F-4D97-AF65-F5344CB8AC3E}">
        <p14:creationId xmlns:p14="http://schemas.microsoft.com/office/powerpoint/2010/main" val="357247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289367" y="1143001"/>
            <a:ext cx="6227180" cy="4952997"/>
          </a:xfrm>
        </p:spPr>
        <p:txBody>
          <a:bodyPr>
            <a:noAutofit/>
          </a:bodyPr>
          <a:lstStyle/>
          <a:p>
            <a:pPr marL="0" indent="0" algn="just">
              <a:buNone/>
            </a:pPr>
            <a:r>
              <a:rPr lang="en-US" sz="2000" dirty="0">
                <a:latin typeface="Verdana" panose="020B0604030504040204" pitchFamily="34" charset="0"/>
                <a:ea typeface="Verdana" panose="020B0604030504040204" pitchFamily="34" charset="0"/>
              </a:rPr>
              <a:t>Medicinal plants have been used for centuries to treat various ailments. However, identifying the correct plant can be challenging, as many plants look similar. This can lead to misidentification and potentially harmful consequences.</a:t>
            </a:r>
          </a:p>
          <a:p>
            <a:pPr marL="0" indent="0" algn="just">
              <a:buNone/>
            </a:pPr>
            <a:endParaRPr lang="en-US" sz="2000" dirty="0"/>
          </a:p>
          <a:p>
            <a:pPr marL="0" indent="0" algn="just">
              <a:buNone/>
            </a:pPr>
            <a:r>
              <a:rPr lang="en-US" sz="2000" dirty="0">
                <a:latin typeface="Verdana" panose="020B0604030504040204" pitchFamily="34" charset="0"/>
                <a:ea typeface="Verdana" panose="020B0604030504040204" pitchFamily="34" charset="0"/>
              </a:rPr>
              <a:t>Image processing and deep learning algorithms offer a promising solution to this problem. By analyzing images of plants, these technologies can identify different species with a high degree of accuracy. This can be a valuable tool for researchers, healthcare professionals, and anyone interested in using medicinal plants safely and effectively.</a:t>
            </a:r>
          </a:p>
          <a:p>
            <a:pPr marL="0" indent="0" algn="just">
              <a:buNone/>
            </a:pPr>
            <a:endParaRPr lang="en-US" sz="2000" dirty="0"/>
          </a:p>
          <a:p>
            <a:pPr algn="just"/>
            <a:endParaRPr lang="en-US" sz="2000" dirty="0"/>
          </a:p>
        </p:txBody>
      </p:sp>
      <p:pic>
        <p:nvPicPr>
          <p:cNvPr id="4" name="Picture 3">
            <a:extLst>
              <a:ext uri="{FF2B5EF4-FFF2-40B4-BE49-F238E27FC236}">
                <a16:creationId xmlns:a16="http://schemas.microsoft.com/office/drawing/2014/main" id="{AEACE609-1758-6FBE-0AA3-3697C3434F97}"/>
              </a:ext>
            </a:extLst>
          </p:cNvPr>
          <p:cNvPicPr>
            <a:picLocks noChangeAspect="1"/>
          </p:cNvPicPr>
          <p:nvPr/>
        </p:nvPicPr>
        <p:blipFill>
          <a:blip r:embed="rId2"/>
          <a:stretch>
            <a:fillRect/>
          </a:stretch>
        </p:blipFill>
        <p:spPr>
          <a:xfrm>
            <a:off x="6871825" y="1143001"/>
            <a:ext cx="4608975" cy="4608975"/>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IN" sz="1600" dirty="0"/>
              <a:t>[1] P. K. </a:t>
            </a:r>
            <a:r>
              <a:rPr lang="en-IN" sz="1600" dirty="0" err="1"/>
              <a:t>Sekharamantry</a:t>
            </a:r>
            <a:r>
              <a:rPr lang="en-IN" sz="1600" dirty="0"/>
              <a:t>, Dr. S. Rao, Y. Srinivas, and A. Uriti, "PSR-</a:t>
            </a:r>
            <a:r>
              <a:rPr lang="en-IN" sz="1600" dirty="0" err="1"/>
              <a:t>LeafNet</a:t>
            </a:r>
            <a:r>
              <a:rPr lang="en-IN" sz="1600" dirty="0"/>
              <a:t>: A Deep Learning Framework for Identifying Medicinal Plant Leaves Using Support Vector Machines," Big Data and Cognitive Computing, vol. 8, no. 12, p. 176, 2024. </a:t>
            </a:r>
          </a:p>
          <a:p>
            <a:pPr marL="0" indent="0" algn="just">
              <a:buNone/>
            </a:pPr>
            <a:r>
              <a:rPr lang="en-IN" sz="1600" dirty="0"/>
              <a:t>[2] M. A. </a:t>
            </a:r>
            <a:r>
              <a:rPr lang="en-IN" sz="1600" dirty="0" err="1"/>
              <a:t>Kiflie</a:t>
            </a:r>
            <a:r>
              <a:rPr lang="en-IN" sz="1600" dirty="0"/>
              <a:t>, D. P. Sharma, and M. A. Haile, "Deep learning for Ethiopian indigenous medicinal plant species identification and classification," Journal of Ayurveda and Integrative Medicine, vol. 15, no. 6, p. 100987, 2024. [Online]. Available: </a:t>
            </a:r>
            <a:r>
              <a:rPr lang="en-IN" sz="1600" dirty="0">
                <a:hlinkClick r:id="rId2"/>
              </a:rPr>
              <a:t>https://doi.org/10.1016/j.jaim.2024.100987</a:t>
            </a:r>
            <a:endParaRPr lang="en-IN" sz="1600" dirty="0"/>
          </a:p>
          <a:p>
            <a:pPr marL="0" indent="0" algn="just">
              <a:buNone/>
            </a:pPr>
            <a:r>
              <a:rPr lang="en-IN" sz="1600" dirty="0"/>
              <a:t>[3] V. </a:t>
            </a:r>
            <a:r>
              <a:rPr lang="en-IN" sz="1600" dirty="0" err="1"/>
              <a:t>Swu</a:t>
            </a:r>
            <a:r>
              <a:rPr lang="en-IN" sz="1600" dirty="0"/>
              <a:t>, I. </a:t>
            </a:r>
            <a:r>
              <a:rPr lang="en-IN" sz="1600" dirty="0" err="1"/>
              <a:t>Kharir</a:t>
            </a:r>
            <a:r>
              <a:rPr lang="en-IN" sz="1600" dirty="0"/>
              <a:t>, and D. Bora, "Identification of Different Plants through Image Processing Using Different Machine Learning Algorithms," Sambodhi, vol. 43, pp. 172-179, 2020.</a:t>
            </a:r>
          </a:p>
          <a:p>
            <a:pPr marL="0" indent="0" algn="just">
              <a:buNone/>
            </a:pPr>
            <a:r>
              <a:rPr lang="en-IN" sz="1600" dirty="0"/>
              <a:t>[4] P. S. Kanda, K. Xia, and O. H. Sanusi, "A deep learning-based recognition technique for plant leaf classification," IEEE Access, vol. 9, pp. 162590-162613, 2021.</a:t>
            </a:r>
          </a:p>
          <a:p>
            <a:pPr marL="0" indent="0" algn="just">
              <a:buNone/>
            </a:pPr>
            <a:r>
              <a:rPr lang="en-IN" sz="1600" dirty="0"/>
              <a:t>[5] M. S. I. </a:t>
            </a:r>
            <a:r>
              <a:rPr lang="en-IN" sz="1600" dirty="0" err="1"/>
              <a:t>Musyaffa</a:t>
            </a:r>
            <a:r>
              <a:rPr lang="en-IN" sz="1600" dirty="0"/>
              <a:t>, N. </a:t>
            </a:r>
            <a:r>
              <a:rPr lang="en-IN" sz="1600" dirty="0" err="1"/>
              <a:t>Yudistira</a:t>
            </a:r>
            <a:r>
              <a:rPr lang="en-IN" sz="1600" dirty="0"/>
              <a:t>, M. A. Rahman, A. H. </a:t>
            </a:r>
            <a:r>
              <a:rPr lang="en-IN" sz="1600" dirty="0" err="1"/>
              <a:t>Basori</a:t>
            </a:r>
            <a:r>
              <a:rPr lang="en-IN" sz="1600" dirty="0"/>
              <a:t>, A. B. F. Mansur, and J. </a:t>
            </a:r>
            <a:r>
              <a:rPr lang="en-IN" sz="1600" dirty="0" err="1"/>
              <a:t>Batoro</a:t>
            </a:r>
            <a:r>
              <a:rPr lang="en-IN" sz="1600" dirty="0"/>
              <a:t>, "</a:t>
            </a:r>
            <a:r>
              <a:rPr lang="en-IN" sz="1600" dirty="0" err="1"/>
              <a:t>IndoHerb</a:t>
            </a:r>
            <a:r>
              <a:rPr lang="en-IN" sz="1600" dirty="0"/>
              <a:t>: Indonesia medicinal plants recognition using transfer learning and deep learning," </a:t>
            </a:r>
            <a:r>
              <a:rPr lang="en-IN" sz="1600" dirty="0" err="1"/>
              <a:t>Heliyon</a:t>
            </a:r>
            <a:r>
              <a:rPr lang="en-IN" sz="1600" dirty="0"/>
              <a:t>, vol. 10, no. 23, 2024.</a:t>
            </a:r>
          </a:p>
          <a:p>
            <a:pPr marL="0" indent="0" algn="just">
              <a:buNone/>
            </a:pPr>
            <a:r>
              <a:rPr lang="en-IN" sz="1600" dirty="0"/>
              <a:t>[6] S. Kavitha, T. Satish Kumar, E. Naresh, V. H. </a:t>
            </a:r>
            <a:r>
              <a:rPr lang="en-IN" sz="1600" dirty="0" err="1"/>
              <a:t>Kalmani</a:t>
            </a:r>
            <a:r>
              <a:rPr lang="en-IN" sz="1600" dirty="0"/>
              <a:t>, K. D. </a:t>
            </a:r>
            <a:r>
              <a:rPr lang="en-IN" sz="1600" dirty="0" err="1"/>
              <a:t>Bamane</a:t>
            </a:r>
            <a:r>
              <a:rPr lang="en-IN" sz="1600" dirty="0"/>
              <a:t>, and P. K. Pareek, "Medicinal plant identification in real-time using deep learning model," SN </a:t>
            </a:r>
            <a:r>
              <a:rPr lang="en-IN" sz="1600" dirty="0" err="1"/>
              <a:t>Comput</a:t>
            </a:r>
            <a:r>
              <a:rPr lang="en-IN" sz="1600" dirty="0"/>
              <a:t>. Sci., vol. 5, no. 73, 2024. </a:t>
            </a:r>
            <a:r>
              <a:rPr lang="en-IN" sz="1600" dirty="0" err="1"/>
              <a:t>doi</a:t>
            </a:r>
            <a:r>
              <a:rPr lang="en-IN" sz="1600" dirty="0"/>
              <a:t>: 10.1007/s42979-023-02398-5.</a:t>
            </a:r>
          </a:p>
          <a:p>
            <a:pPr marL="0" indent="0" algn="just">
              <a:buNone/>
            </a:pPr>
            <a:r>
              <a:rPr lang="en-IN" sz="1600" dirty="0"/>
              <a:t>[7] A. S. Deshmukh, P. M. </a:t>
            </a:r>
            <a:r>
              <a:rPr lang="en-IN" sz="1600" dirty="0" err="1"/>
              <a:t>Mudhaliar</a:t>
            </a:r>
            <a:r>
              <a:rPr lang="en-IN" sz="1600" dirty="0"/>
              <a:t>, and S. Thorat, "Ayurvedic plant identification using image processing and artificial intelligence," Int. J. Sci. Res. </a:t>
            </a:r>
            <a:r>
              <a:rPr lang="en-IN" sz="1600" dirty="0" err="1"/>
              <a:t>Comput</a:t>
            </a:r>
            <a:r>
              <a:rPr lang="en-IN" sz="1600" dirty="0"/>
              <a:t>. Sci. Eng. Inf. Technol., vol. 7, pp. 212-218, 2021.</a:t>
            </a:r>
          </a:p>
          <a:p>
            <a:pPr marL="0" indent="0" algn="just">
              <a:buNone/>
            </a:pPr>
            <a:r>
              <a:rPr lang="en-IN" sz="1600" dirty="0"/>
              <a:t>[8] B. Dey, J. Ferdous, R. Ahmed, and J. Hossain, "Assessing deep convolutional neural network models and their comparative performance for automated medicinal plant identification from leaf images," </a:t>
            </a:r>
            <a:r>
              <a:rPr lang="en-IN" sz="1600" dirty="0" err="1"/>
              <a:t>Heliyon</a:t>
            </a:r>
            <a:r>
              <a:rPr lang="en-IN" sz="1600" dirty="0"/>
              <a:t>, vol. 10, no. 1, e23655, 2024. [Online]. Available: </a:t>
            </a:r>
            <a:r>
              <a:rPr lang="en-IN" sz="1600" dirty="0">
                <a:hlinkClick r:id="rId3"/>
              </a:rPr>
              <a:t>https://doi.org/10.1016/j.heliyon.2023.e23655</a:t>
            </a:r>
            <a:endParaRPr lang="en-IN" sz="1600" dirty="0"/>
          </a:p>
          <a:p>
            <a:pPr marL="0" indent="0" algn="just">
              <a:buNone/>
            </a:pPr>
            <a:r>
              <a:rPr lang="en-IN" sz="1600" dirty="0"/>
              <a:t>[9] L. Li, Z. M. Li, and Y. Z. Wang, "A method of two-dimensional correlation spectroscopy combined with residual neural network for comparison and differentiation of medicinal plants raw materials superior to traditional machine learning: a case study on Eucommia </a:t>
            </a:r>
            <a:r>
              <a:rPr lang="en-IN" sz="1600" dirty="0" err="1"/>
              <a:t>ulmoides</a:t>
            </a:r>
            <a:r>
              <a:rPr lang="en-IN" sz="1600" dirty="0"/>
              <a:t> leaves," Plant Methods, vol. 18, no. 1, p. 102, 2022.</a:t>
            </a:r>
          </a:p>
          <a:p>
            <a:pPr marL="0" indent="0" algn="just">
              <a:buNone/>
            </a:pPr>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Literature Review</a:t>
            </a:r>
          </a:p>
        </p:txBody>
      </p:sp>
      <p:pic>
        <p:nvPicPr>
          <p:cNvPr id="7" name="Content Placeholder 6">
            <a:extLst>
              <a:ext uri="{FF2B5EF4-FFF2-40B4-BE49-F238E27FC236}">
                <a16:creationId xmlns:a16="http://schemas.microsoft.com/office/drawing/2014/main" id="{8BFFCD05-BDA3-3A43-9386-F97462490CE5}"/>
              </a:ext>
            </a:extLst>
          </p:cNvPr>
          <p:cNvPicPr>
            <a:picLocks noGrp="1" noChangeAspect="1"/>
          </p:cNvPicPr>
          <p:nvPr>
            <p:ph idx="1"/>
          </p:nvPr>
        </p:nvPicPr>
        <p:blipFill>
          <a:blip r:embed="rId2"/>
          <a:stretch>
            <a:fillRect/>
          </a:stretch>
        </p:blipFill>
        <p:spPr>
          <a:xfrm>
            <a:off x="0" y="899539"/>
            <a:ext cx="12192000" cy="5394962"/>
          </a:xfrm>
          <a:noFill/>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9C0174A0-077D-9D04-24B2-C32A5052C4BC}"/>
              </a:ext>
            </a:extLst>
          </p:cNvPr>
          <p:cNvGraphicFramePr>
            <a:graphicFrameLocks noGrp="1"/>
          </p:cNvGraphicFramePr>
          <p:nvPr>
            <p:ph idx="1"/>
            <p:extLst>
              <p:ext uri="{D42A27DB-BD31-4B8C-83A1-F6EECF244321}">
                <p14:modId xmlns:p14="http://schemas.microsoft.com/office/powerpoint/2010/main" val="2324540033"/>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8CE0DCA-9968-E944-94C4-0BF088FDDA55}"/>
              </a:ext>
            </a:extLst>
          </p:cNvPr>
          <p:cNvPicPr>
            <a:picLocks noChangeAspect="1"/>
          </p:cNvPicPr>
          <p:nvPr/>
        </p:nvPicPr>
        <p:blipFill>
          <a:blip r:embed="rId7"/>
          <a:stretch>
            <a:fillRect/>
          </a:stretch>
        </p:blipFill>
        <p:spPr>
          <a:xfrm>
            <a:off x="0" y="911021"/>
            <a:ext cx="12192000" cy="5035958"/>
          </a:xfrm>
          <a:prstGeom prst="rect">
            <a:avLst/>
          </a:prstGeom>
        </p:spPr>
      </p:pic>
    </p:spTree>
    <p:extLst>
      <p:ext uri="{BB962C8B-B14F-4D97-AF65-F5344CB8AC3E}">
        <p14:creationId xmlns:p14="http://schemas.microsoft.com/office/powerpoint/2010/main" val="34921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9180"/>
            <a:ext cx="10668000" cy="487362"/>
          </a:xfrm>
        </p:spPr>
        <p:txBody>
          <a:bodyPr/>
          <a:lstStyle/>
          <a:p>
            <a:r>
              <a:rPr lang="en-US" sz="2000" dirty="0"/>
              <a:t>Literature Review</a:t>
            </a:r>
            <a:endParaRPr lang="en-IN" sz="2000" dirty="0"/>
          </a:p>
        </p:txBody>
      </p:sp>
      <p:pic>
        <p:nvPicPr>
          <p:cNvPr id="6" name="Content Placeholder 5">
            <a:extLst>
              <a:ext uri="{FF2B5EF4-FFF2-40B4-BE49-F238E27FC236}">
                <a16:creationId xmlns:a16="http://schemas.microsoft.com/office/drawing/2014/main" id="{F85970AF-A5B1-B21D-D96A-6AFD64451E35}"/>
              </a:ext>
            </a:extLst>
          </p:cNvPr>
          <p:cNvPicPr>
            <a:picLocks noGrp="1" noChangeAspect="1"/>
          </p:cNvPicPr>
          <p:nvPr>
            <p:ph idx="1"/>
          </p:nvPr>
        </p:nvPicPr>
        <p:blipFill>
          <a:blip r:embed="rId2"/>
          <a:stretch>
            <a:fillRect/>
          </a:stretch>
        </p:blipFill>
        <p:spPr>
          <a:xfrm>
            <a:off x="0" y="863087"/>
            <a:ext cx="12192000" cy="5259921"/>
          </a:xfrm>
        </p:spPr>
      </p:pic>
    </p:spTree>
    <p:extLst>
      <p:ext uri="{BB962C8B-B14F-4D97-AF65-F5344CB8AC3E}">
        <p14:creationId xmlns:p14="http://schemas.microsoft.com/office/powerpoint/2010/main" val="1035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solidFill>
                  <a:schemeClr val="tx2">
                    <a:lumMod val="50000"/>
                  </a:schemeClr>
                </a:solidFill>
              </a:rPr>
              <a:t>Methodology-Generative Adversarial Networks</a:t>
            </a:r>
          </a:p>
        </p:txBody>
      </p:sp>
      <p:sp>
        <p:nvSpPr>
          <p:cNvPr id="5" name="Content Placeholder 3">
            <a:extLst>
              <a:ext uri="{FF2B5EF4-FFF2-40B4-BE49-F238E27FC236}">
                <a16:creationId xmlns:a16="http://schemas.microsoft.com/office/drawing/2014/main" id="{C4F24B25-10CD-1E1A-6FB0-9B4D910E5149}"/>
              </a:ext>
            </a:extLst>
          </p:cNvPr>
          <p:cNvSpPr>
            <a:spLocks noGrp="1"/>
          </p:cNvSpPr>
          <p:nvPr>
            <p:ph sz="half" idx="1"/>
          </p:nvPr>
        </p:nvSpPr>
        <p:spPr>
          <a:xfrm>
            <a:off x="227475" y="1284790"/>
            <a:ext cx="5384800" cy="4525963"/>
          </a:xfrm>
        </p:spPr>
        <p:txBody>
          <a:bodyPr>
            <a:normAutofit/>
          </a:bodyPr>
          <a:lstStyle/>
          <a:p>
            <a:pPr algn="just" rtl="0" fontAlgn="base">
              <a:lnSpc>
                <a:spcPct val="90000"/>
              </a:lnSpc>
              <a:spcAft>
                <a:spcPts val="750"/>
              </a:spcAft>
              <a:buNone/>
            </a:pPr>
            <a:r>
              <a:rPr lang="en-US" sz="1500" b="0" i="0" dirty="0">
                <a:effectLst/>
              </a:rPr>
              <a:t>GANs are a class of neural networks that autonomously learn patterns in the input data to generate new examples resembling the original dataset.</a:t>
            </a:r>
          </a:p>
          <a:p>
            <a:pPr algn="just" rtl="0" fontAlgn="base">
              <a:lnSpc>
                <a:spcPct val="90000"/>
              </a:lnSpc>
              <a:spcAft>
                <a:spcPts val="750"/>
              </a:spcAft>
              <a:buNone/>
            </a:pPr>
            <a:r>
              <a:rPr lang="en-US" sz="1500" b="0" i="0" dirty="0">
                <a:effectLst/>
              </a:rPr>
              <a:t>GAN’s architecture consists of two neural networks:</a:t>
            </a:r>
          </a:p>
          <a:p>
            <a:pPr algn="just" fontAlgn="base">
              <a:lnSpc>
                <a:spcPct val="90000"/>
              </a:lnSpc>
              <a:spcAft>
                <a:spcPts val="1800"/>
              </a:spcAft>
              <a:buFont typeface="+mj-lt"/>
              <a:buAutoNum type="arabicPeriod"/>
            </a:pPr>
            <a:r>
              <a:rPr lang="en-US" sz="1500" b="1" i="0" dirty="0">
                <a:effectLst/>
              </a:rPr>
              <a:t>Generator</a:t>
            </a:r>
            <a:r>
              <a:rPr lang="en-US" sz="1500" b="0" i="0" dirty="0">
                <a:effectLst/>
              </a:rPr>
              <a:t>: creates synthetic data from random noise to produce data so realistic that the discriminator cannot distinguish it from real data.</a:t>
            </a:r>
          </a:p>
          <a:p>
            <a:pPr algn="just" fontAlgn="base">
              <a:lnSpc>
                <a:spcPct val="90000"/>
              </a:lnSpc>
              <a:spcAft>
                <a:spcPts val="1800"/>
              </a:spcAft>
              <a:buFont typeface="+mj-lt"/>
              <a:buAutoNum type="arabicPeriod" startAt="2"/>
            </a:pPr>
            <a:r>
              <a:rPr lang="en-US" sz="1500" b="1" i="0" dirty="0">
                <a:effectLst/>
              </a:rPr>
              <a:t>Discriminator</a:t>
            </a:r>
            <a:r>
              <a:rPr lang="en-US" sz="1500" b="0" i="0" dirty="0">
                <a:effectLst/>
              </a:rPr>
              <a:t>: acts as a critic, evaluating whether the data it receives is real or fake.</a:t>
            </a:r>
          </a:p>
          <a:p>
            <a:pPr algn="just" rtl="0" fontAlgn="base">
              <a:lnSpc>
                <a:spcPct val="90000"/>
              </a:lnSpc>
              <a:spcAft>
                <a:spcPts val="750"/>
              </a:spcAft>
            </a:pPr>
            <a:r>
              <a:rPr lang="en-US" sz="1500" b="0" i="0" dirty="0">
                <a:effectLst/>
              </a:rPr>
              <a:t>They use adversarial training to produce artificial data that is identical to actual data.</a:t>
            </a:r>
          </a:p>
          <a:p>
            <a:pPr marL="0" indent="0" algn="just">
              <a:lnSpc>
                <a:spcPct val="90000"/>
              </a:lnSpc>
              <a:buNone/>
            </a:pPr>
            <a:endParaRPr lang="en-US" sz="1500" dirty="0"/>
          </a:p>
        </p:txBody>
      </p:sp>
      <p:pic>
        <p:nvPicPr>
          <p:cNvPr id="4" name="Picture 3" descr="A diagram of a network&#10;&#10;AI-generated content may be incorrect.">
            <a:extLst>
              <a:ext uri="{FF2B5EF4-FFF2-40B4-BE49-F238E27FC236}">
                <a16:creationId xmlns:a16="http://schemas.microsoft.com/office/drawing/2014/main" id="{17E6B7BB-2814-F478-ED9D-C0185BAC1521}"/>
              </a:ext>
            </a:extLst>
          </p:cNvPr>
          <p:cNvPicPr>
            <a:picLocks noChangeAspect="1"/>
          </p:cNvPicPr>
          <p:nvPr/>
        </p:nvPicPr>
        <p:blipFill>
          <a:blip r:embed="rId2"/>
          <a:stretch>
            <a:fillRect/>
          </a:stretch>
        </p:blipFill>
        <p:spPr>
          <a:xfrm>
            <a:off x="5867984" y="1435261"/>
            <a:ext cx="6096541" cy="4375492"/>
          </a:xfrm>
          <a:prstGeom prst="rect">
            <a:avLst/>
          </a:prstGeom>
          <a:noFill/>
        </p:spPr>
      </p:pic>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21A6-6BA7-694E-A51D-384C6B45BABA}"/>
              </a:ext>
            </a:extLst>
          </p:cNvPr>
          <p:cNvSpPr>
            <a:spLocks noGrp="1"/>
          </p:cNvSpPr>
          <p:nvPr>
            <p:ph type="title"/>
          </p:nvPr>
        </p:nvSpPr>
        <p:spPr>
          <a:xfrm>
            <a:off x="812800" y="488153"/>
            <a:ext cx="10668000" cy="487362"/>
          </a:xfrm>
        </p:spPr>
        <p:txBody>
          <a:bodyPr anchor="ctr">
            <a:noAutofit/>
          </a:bodyPr>
          <a:lstStyle/>
          <a:p>
            <a:pPr>
              <a:lnSpc>
                <a:spcPct val="90000"/>
              </a:lnSpc>
            </a:pPr>
            <a:r>
              <a:rPr lang="en-GB" sz="2400" dirty="0">
                <a:solidFill>
                  <a:schemeClr val="tx2">
                    <a:lumMod val="50000"/>
                  </a:schemeClr>
                </a:solidFill>
              </a:rPr>
              <a:t>Methodology-</a:t>
            </a:r>
            <a:r>
              <a:rPr lang="en-US" sz="2400" b="1" i="0" dirty="0">
                <a:solidFill>
                  <a:schemeClr val="tx2">
                    <a:lumMod val="50000"/>
                  </a:schemeClr>
                </a:solidFill>
                <a:effectLst/>
              </a:rPr>
              <a:t>Wasserstein Generative Adversarial Networks (WGANs)</a:t>
            </a:r>
            <a:br>
              <a:rPr lang="en-US" sz="2400" b="1" i="0" dirty="0">
                <a:solidFill>
                  <a:schemeClr val="tx2">
                    <a:lumMod val="50000"/>
                  </a:schemeClr>
                </a:solidFill>
                <a:effectLst/>
              </a:rPr>
            </a:br>
            <a:endParaRPr lang="en-US" sz="2400" dirty="0">
              <a:solidFill>
                <a:srgbClr val="002060"/>
              </a:solidFill>
            </a:endParaRPr>
          </a:p>
        </p:txBody>
      </p:sp>
      <p:sp>
        <p:nvSpPr>
          <p:cNvPr id="3" name="Content Placeholder 2">
            <a:extLst>
              <a:ext uri="{FF2B5EF4-FFF2-40B4-BE49-F238E27FC236}">
                <a16:creationId xmlns:a16="http://schemas.microsoft.com/office/drawing/2014/main" id="{99BB074A-4D45-26CB-51B1-F05D63E19236}"/>
              </a:ext>
            </a:extLst>
          </p:cNvPr>
          <p:cNvSpPr>
            <a:spLocks noGrp="1"/>
          </p:cNvSpPr>
          <p:nvPr>
            <p:ph sz="half" idx="1"/>
          </p:nvPr>
        </p:nvSpPr>
        <p:spPr>
          <a:xfrm>
            <a:off x="185196" y="1169043"/>
            <a:ext cx="5185458" cy="4957123"/>
          </a:xfrm>
        </p:spPr>
        <p:txBody>
          <a:bodyPr>
            <a:normAutofit/>
          </a:bodyPr>
          <a:lstStyle/>
          <a:p>
            <a:pPr algn="just">
              <a:lnSpc>
                <a:spcPct val="90000"/>
              </a:lnSpc>
            </a:pPr>
            <a:r>
              <a:rPr lang="en-US" sz="1600" dirty="0"/>
              <a:t>WGAN's architecture uses deep neural networks for both generator and discriminator. </a:t>
            </a:r>
          </a:p>
          <a:p>
            <a:pPr algn="just">
              <a:lnSpc>
                <a:spcPct val="90000"/>
              </a:lnSpc>
            </a:pPr>
            <a:r>
              <a:rPr lang="en-US" sz="1600" dirty="0"/>
              <a:t>The key difference between GANs and WGANs is the loss function and the gradient penalty. </a:t>
            </a:r>
          </a:p>
          <a:p>
            <a:pPr algn="just">
              <a:lnSpc>
                <a:spcPct val="90000"/>
              </a:lnSpc>
            </a:pPr>
            <a:r>
              <a:rPr lang="en-US" sz="1600" b="0" i="0" dirty="0">
                <a:effectLst/>
              </a:rPr>
              <a:t>The WGAN architecture consists of a generator and a critic (instead of a discriminator). </a:t>
            </a:r>
          </a:p>
          <a:p>
            <a:pPr algn="just">
              <a:lnSpc>
                <a:spcPct val="90000"/>
              </a:lnSpc>
            </a:pPr>
            <a:r>
              <a:rPr lang="en-US" sz="1600" b="0" i="0" dirty="0">
                <a:effectLst/>
              </a:rPr>
              <a:t>The critic evaluates the quality of the generated samples and provides feedback to the generator. </a:t>
            </a:r>
          </a:p>
          <a:p>
            <a:pPr algn="just">
              <a:lnSpc>
                <a:spcPct val="90000"/>
              </a:lnSpc>
            </a:pPr>
            <a:r>
              <a:rPr lang="en-US" sz="1600" b="0" i="0" dirty="0">
                <a:effectLst/>
              </a:rPr>
              <a:t>The key innovation is the use of weight clipping or gradient penalty to enforce the Lipschitz constraint, ensuring that the critic's function remains 1-Lipschitz. </a:t>
            </a:r>
          </a:p>
          <a:p>
            <a:pPr algn="just">
              <a:lnSpc>
                <a:spcPct val="90000"/>
              </a:lnSpc>
            </a:pPr>
            <a:r>
              <a:rPr lang="en-US" sz="1600" b="0" i="0" dirty="0">
                <a:effectLst/>
              </a:rPr>
              <a:t>This leads to more stable training dynamics and allows for a more meaningful measure of distance between the real and generated data distributions.</a:t>
            </a:r>
            <a:endParaRPr lang="en-US" sz="1600" dirty="0"/>
          </a:p>
          <a:p>
            <a:pPr marL="0" marR="0" lvl="0" indent="0" algn="just">
              <a:lnSpc>
                <a:spcPct val="90000"/>
              </a:lnSpc>
              <a:spcBef>
                <a:spcPts val="0"/>
              </a:spcBef>
              <a:spcAft>
                <a:spcPts val="600"/>
              </a:spcAft>
              <a:buNone/>
              <a:tabLst>
                <a:tab pos="457200" algn="l"/>
              </a:tabLst>
            </a:pPr>
            <a:endParaRPr lang="en-US" sz="1600" dirty="0">
              <a:effectLst/>
            </a:endParaRPr>
          </a:p>
        </p:txBody>
      </p:sp>
      <p:pic>
        <p:nvPicPr>
          <p:cNvPr id="7" name="Content Placeholder 6">
            <a:extLst>
              <a:ext uri="{FF2B5EF4-FFF2-40B4-BE49-F238E27FC236}">
                <a16:creationId xmlns:a16="http://schemas.microsoft.com/office/drawing/2014/main" id="{DD3CC6F9-A8E8-878B-9659-BDE8954F8B4A}"/>
              </a:ext>
            </a:extLst>
          </p:cNvPr>
          <p:cNvPicPr>
            <a:picLocks noGrp="1" noChangeAspect="1"/>
          </p:cNvPicPr>
          <p:nvPr>
            <p:ph sz="half" idx="2"/>
          </p:nvPr>
        </p:nvPicPr>
        <p:blipFill>
          <a:blip r:embed="rId2"/>
          <a:stretch>
            <a:fillRect/>
          </a:stretch>
        </p:blipFill>
        <p:spPr>
          <a:xfrm>
            <a:off x="5683170" y="1388962"/>
            <a:ext cx="5899230" cy="4384575"/>
          </a:xfrm>
          <a:prstGeom prst="rect">
            <a:avLst/>
          </a:prstGeom>
        </p:spPr>
      </p:pic>
    </p:spTree>
    <p:extLst>
      <p:ext uri="{BB962C8B-B14F-4D97-AF65-F5344CB8AC3E}">
        <p14:creationId xmlns:p14="http://schemas.microsoft.com/office/powerpoint/2010/main" val="36603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152C-237E-9778-2393-DDA70518963B}"/>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chemeClr val="tx2">
                    <a:lumMod val="50000"/>
                  </a:schemeClr>
                </a:solidFill>
              </a:rPr>
              <a:t>Methodology-Deep Convolutional GAN</a:t>
            </a:r>
            <a:endParaRPr lang="en-US" dirty="0">
              <a:solidFill>
                <a:srgbClr val="002060"/>
              </a:solidFill>
            </a:endParaRPr>
          </a:p>
        </p:txBody>
      </p:sp>
      <p:sp>
        <p:nvSpPr>
          <p:cNvPr id="3" name="Content Placeholder 2">
            <a:extLst>
              <a:ext uri="{FF2B5EF4-FFF2-40B4-BE49-F238E27FC236}">
                <a16:creationId xmlns:a16="http://schemas.microsoft.com/office/drawing/2014/main" id="{7F29EFB5-2E5C-F0C0-1142-39093DC95D50}"/>
              </a:ext>
            </a:extLst>
          </p:cNvPr>
          <p:cNvSpPr>
            <a:spLocks noGrp="1"/>
          </p:cNvSpPr>
          <p:nvPr>
            <p:ph sz="half" idx="1"/>
          </p:nvPr>
        </p:nvSpPr>
        <p:spPr>
          <a:xfrm>
            <a:off x="259659" y="1200809"/>
            <a:ext cx="5384800" cy="4774885"/>
          </a:xfrm>
        </p:spPr>
        <p:txBody>
          <a:bodyPr>
            <a:normAutofit/>
          </a:bodyPr>
          <a:lstStyle/>
          <a:p>
            <a:pPr algn="just">
              <a:lnSpc>
                <a:spcPct val="90000"/>
              </a:lnSpc>
            </a:pPr>
            <a:r>
              <a:rPr lang="en-US" sz="1500" dirty="0"/>
              <a:t>DCGAN uses convolutional and convolutional-transpose layers in the generator and discriminator, respectively. </a:t>
            </a:r>
          </a:p>
          <a:p>
            <a:pPr algn="just">
              <a:lnSpc>
                <a:spcPct val="90000"/>
              </a:lnSpc>
            </a:pPr>
            <a:r>
              <a:rPr lang="en-US" sz="1500" dirty="0"/>
              <a:t>Here the discriminator consists of strided convolution layers, batch normalization layers, and </a:t>
            </a:r>
            <a:r>
              <a:rPr lang="en-US" sz="1500" dirty="0" err="1"/>
              <a:t>LeakyRelu</a:t>
            </a:r>
            <a:r>
              <a:rPr lang="en-US" sz="1500" dirty="0"/>
              <a:t> as activation function. </a:t>
            </a:r>
          </a:p>
          <a:p>
            <a:pPr algn="just">
              <a:lnSpc>
                <a:spcPct val="90000"/>
              </a:lnSpc>
            </a:pPr>
            <a:r>
              <a:rPr lang="en-US" sz="1500" dirty="0"/>
              <a:t>It takes a 3x64x64 input image. The generator consists of convolutional-transpose layers, batch normalization layers, and </a:t>
            </a:r>
            <a:r>
              <a:rPr lang="en-US" sz="1500" dirty="0" err="1"/>
              <a:t>ReLU</a:t>
            </a:r>
            <a:r>
              <a:rPr lang="en-US" sz="1500" dirty="0"/>
              <a:t> activations. </a:t>
            </a:r>
          </a:p>
          <a:p>
            <a:pPr algn="just">
              <a:lnSpc>
                <a:spcPct val="90000"/>
              </a:lnSpc>
            </a:pPr>
            <a:r>
              <a:rPr lang="en-US" sz="1500" dirty="0"/>
              <a:t>The output will be a 3x64x64 RGB image.</a:t>
            </a:r>
          </a:p>
        </p:txBody>
      </p:sp>
      <p:pic>
        <p:nvPicPr>
          <p:cNvPr id="7" name="Content Placeholder 6">
            <a:extLst>
              <a:ext uri="{FF2B5EF4-FFF2-40B4-BE49-F238E27FC236}">
                <a16:creationId xmlns:a16="http://schemas.microsoft.com/office/drawing/2014/main" id="{1DDBC057-AE4E-A457-A4D6-1B85D5650FB4}"/>
              </a:ext>
            </a:extLst>
          </p:cNvPr>
          <p:cNvPicPr>
            <a:picLocks noGrp="1" noChangeAspect="1"/>
          </p:cNvPicPr>
          <p:nvPr>
            <p:ph sz="half" idx="2"/>
          </p:nvPr>
        </p:nvPicPr>
        <p:blipFill>
          <a:blip r:embed="rId2"/>
          <a:stretch>
            <a:fillRect/>
          </a:stretch>
        </p:blipFill>
        <p:spPr>
          <a:xfrm>
            <a:off x="5915697" y="1588178"/>
            <a:ext cx="5932921" cy="4000146"/>
          </a:xfrm>
          <a:prstGeom prst="rect">
            <a:avLst/>
          </a:prstGeom>
        </p:spPr>
      </p:pic>
    </p:spTree>
    <p:extLst>
      <p:ext uri="{BB962C8B-B14F-4D97-AF65-F5344CB8AC3E}">
        <p14:creationId xmlns:p14="http://schemas.microsoft.com/office/powerpoint/2010/main" val="277722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3193-F12C-ACA4-C95A-3B8AAB3712FE}"/>
              </a:ext>
            </a:extLst>
          </p:cNvPr>
          <p:cNvSpPr>
            <a:spLocks noGrp="1"/>
          </p:cNvSpPr>
          <p:nvPr>
            <p:ph type="title"/>
          </p:nvPr>
        </p:nvSpPr>
        <p:spPr>
          <a:xfrm>
            <a:off x="812800" y="274638"/>
            <a:ext cx="10668000" cy="487362"/>
          </a:xfrm>
        </p:spPr>
        <p:txBody>
          <a:bodyPr anchor="ctr">
            <a:normAutofit/>
          </a:bodyPr>
          <a:lstStyle/>
          <a:p>
            <a:pPr>
              <a:lnSpc>
                <a:spcPct val="90000"/>
              </a:lnSpc>
            </a:pPr>
            <a:r>
              <a:rPr lang="en-GB" dirty="0">
                <a:solidFill>
                  <a:schemeClr val="tx1"/>
                </a:solidFill>
              </a:rPr>
              <a:t>Methodology-Logistic Regression</a:t>
            </a:r>
            <a:endParaRPr lang="en-US" dirty="0">
              <a:solidFill>
                <a:srgbClr val="002060"/>
              </a:solidFill>
            </a:endParaRPr>
          </a:p>
        </p:txBody>
      </p:sp>
      <p:sp>
        <p:nvSpPr>
          <p:cNvPr id="3" name="Content Placeholder 2">
            <a:extLst>
              <a:ext uri="{FF2B5EF4-FFF2-40B4-BE49-F238E27FC236}">
                <a16:creationId xmlns:a16="http://schemas.microsoft.com/office/drawing/2014/main" id="{E37C9D5A-FFD9-E1FB-03B7-3A5375A33015}"/>
              </a:ext>
            </a:extLst>
          </p:cNvPr>
          <p:cNvSpPr>
            <a:spLocks noGrp="1"/>
          </p:cNvSpPr>
          <p:nvPr>
            <p:ph sz="half" idx="1"/>
          </p:nvPr>
        </p:nvSpPr>
        <p:spPr>
          <a:xfrm>
            <a:off x="487680" y="1127761"/>
            <a:ext cx="5506721" cy="4744406"/>
          </a:xfrm>
        </p:spPr>
        <p:txBody>
          <a:bodyPr>
            <a:normAutofit/>
          </a:bodyPr>
          <a:lstStyle/>
          <a:p>
            <a:pPr algn="just">
              <a:lnSpc>
                <a:spcPct val="90000"/>
              </a:lnSpc>
            </a:pPr>
            <a:r>
              <a:rPr lang="en-US" sz="1800" i="0" dirty="0">
                <a:effectLst/>
              </a:rPr>
              <a:t>Logistic regression is a supervised machine learning algorithm used for classification tasks where the goal is to predict the probability that an instance belongs to a given class or not. </a:t>
            </a:r>
          </a:p>
          <a:p>
            <a:pPr algn="just">
              <a:lnSpc>
                <a:spcPct val="90000"/>
              </a:lnSpc>
            </a:pPr>
            <a:r>
              <a:rPr lang="en-US" sz="1800" dirty="0"/>
              <a:t>Multinomial Logistic Regression is implemented in our code.</a:t>
            </a:r>
          </a:p>
          <a:p>
            <a:pPr algn="just">
              <a:lnSpc>
                <a:spcPct val="90000"/>
              </a:lnSpc>
            </a:pPr>
            <a:r>
              <a:rPr lang="en-US" sz="1800" dirty="0"/>
              <a:t>statistical method used for binary classification problems, but it can be extended to multi-class classification using techniques like one-vs-rest (</a:t>
            </a:r>
            <a:r>
              <a:rPr lang="en-US" sz="1800" dirty="0" err="1"/>
              <a:t>OvR</a:t>
            </a:r>
            <a:r>
              <a:rPr lang="en-US" sz="1800" dirty="0"/>
              <a:t>) or </a:t>
            </a:r>
            <a:r>
              <a:rPr lang="en-US" sz="1800" dirty="0" err="1"/>
              <a:t>softmax</a:t>
            </a:r>
            <a:r>
              <a:rPr lang="en-US" sz="1800" dirty="0"/>
              <a:t> regression.</a:t>
            </a:r>
          </a:p>
          <a:p>
            <a:pPr marL="0" indent="0">
              <a:lnSpc>
                <a:spcPct val="90000"/>
              </a:lnSpc>
              <a:buNone/>
            </a:pPr>
            <a:endParaRPr lang="en-US" sz="1600" dirty="0"/>
          </a:p>
        </p:txBody>
      </p:sp>
      <p:pic>
        <p:nvPicPr>
          <p:cNvPr id="5" name="Picture 4">
            <a:extLst>
              <a:ext uri="{FF2B5EF4-FFF2-40B4-BE49-F238E27FC236}">
                <a16:creationId xmlns:a16="http://schemas.microsoft.com/office/drawing/2014/main" id="{7F9A5844-75A8-ED6C-307A-F1789A955ECE}"/>
              </a:ext>
            </a:extLst>
          </p:cNvPr>
          <p:cNvPicPr>
            <a:picLocks noChangeAspect="1"/>
          </p:cNvPicPr>
          <p:nvPr/>
        </p:nvPicPr>
        <p:blipFill>
          <a:blip r:embed="rId2"/>
          <a:stretch>
            <a:fillRect/>
          </a:stretch>
        </p:blipFill>
        <p:spPr>
          <a:xfrm>
            <a:off x="6480200" y="1756357"/>
            <a:ext cx="5389331" cy="3487214"/>
          </a:xfrm>
          <a:prstGeom prst="rect">
            <a:avLst/>
          </a:prstGeom>
        </p:spPr>
      </p:pic>
    </p:spTree>
    <p:extLst>
      <p:ext uri="{BB962C8B-B14F-4D97-AF65-F5344CB8AC3E}">
        <p14:creationId xmlns:p14="http://schemas.microsoft.com/office/powerpoint/2010/main" val="148477693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2579</TotalTime>
  <Words>1543</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Bookman Old Style</vt:lpstr>
      <vt:lpstr>Calibri</vt:lpstr>
      <vt:lpstr>Cambria</vt:lpstr>
      <vt:lpstr>Times New Roman</vt:lpstr>
      <vt:lpstr>Verdana</vt:lpstr>
      <vt:lpstr>Bioinformatics</vt:lpstr>
      <vt:lpstr>Identification of Different Medicinal Plants/Raw materials through Image Processing Using Machine Learning Algorithms </vt:lpstr>
      <vt:lpstr>Introduction</vt:lpstr>
      <vt:lpstr>Literature Review</vt:lpstr>
      <vt:lpstr>Literature Review</vt:lpstr>
      <vt:lpstr>Literature Review</vt:lpstr>
      <vt:lpstr>Methodology-Generative Adversarial Networks</vt:lpstr>
      <vt:lpstr>Methodology-Wasserstein Generative Adversarial Networks (WGANs) </vt:lpstr>
      <vt:lpstr>Methodology-Deep Convolutional GAN</vt:lpstr>
      <vt:lpstr>Methodology-Logistic Regression</vt:lpstr>
      <vt:lpstr>Methodology-VGG16</vt:lpstr>
      <vt:lpstr>Proposed Method-GAN with Logistic Regression</vt:lpstr>
      <vt:lpstr>Proposed Method-WGAN,DCGAN with Logistic Regression</vt:lpstr>
      <vt:lpstr>Objectives</vt:lpstr>
      <vt:lpstr>Timeline of Project</vt:lpstr>
      <vt:lpstr>Results</vt:lpstr>
      <vt:lpstr>Conclusion</vt:lpstr>
      <vt:lpstr>Results-Confusion Matrix for Model 1</vt:lpstr>
      <vt:lpstr>Results-Confusion Matrix for Model 2</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68</cp:revision>
  <dcterms:created xsi:type="dcterms:W3CDTF">2023-03-16T03:26:27Z</dcterms:created>
  <dcterms:modified xsi:type="dcterms:W3CDTF">2025-05-09T13:39:50Z</dcterms:modified>
</cp:coreProperties>
</file>