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9" r:id="rId4"/>
    <p:sldId id="258" r:id="rId5"/>
    <p:sldId id="277" r:id="rId6"/>
    <p:sldId id="271" r:id="rId7"/>
    <p:sldId id="279" r:id="rId8"/>
    <p:sldId id="280" r:id="rId9"/>
    <p:sldId id="270" r:id="rId10"/>
    <p:sldId id="278" r:id="rId11"/>
    <p:sldId id="259" r:id="rId12"/>
    <p:sldId id="276" r:id="rId13"/>
    <p:sldId id="274" r:id="rId14"/>
    <p:sldId id="260" r:id="rId15"/>
    <p:sldId id="262" r:id="rId16"/>
    <p:sldId id="263" r:id="rId17"/>
    <p:sldId id="264" r:id="rId18"/>
    <p:sldId id="26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5" d="100"/>
          <a:sy n="55" d="100"/>
        </p:scale>
        <p:origin x="109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31/03/2025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31/03/2025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31/03/2025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31/03/2025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31/03/2025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31/03/2025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31/03/2025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31/03/2025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dirty="0"/>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31/03/2025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31/03/2025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31/03/2025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dirty="0"/>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31/03/2025</a:t>
            </a:fld>
            <a:endParaRPr lang="en-GB"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dirty="0"/>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dirty="0"/>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dirty="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16/j.heliyon.2023.e23655" TargetMode="External"/><Relationship Id="rId2" Type="http://schemas.openxmlformats.org/officeDocument/2006/relationships/hyperlink" Target="https://doi.org/10.1016/j.jaim.2024.100987"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3"/>
            <a:ext cx="10363200" cy="1084818"/>
          </a:xfrm>
        </p:spPr>
        <p:txBody>
          <a:bodyPr/>
          <a:lstStyle/>
          <a:p>
            <a:pPr algn="ctr"/>
            <a:r>
              <a:rPr lang="en-US" sz="2400" b="1" i="0" u="none" strike="noStrike" dirty="0">
                <a:solidFill>
                  <a:srgbClr val="000000"/>
                </a:solidFill>
                <a:effectLst/>
                <a:latin typeface="Calibri" panose="020F0502020204030204" pitchFamily="34" charset="0"/>
              </a:rPr>
              <a:t>Identification of Different Medicinal Plants/Raw materials through Image Processing Using Machine Learning Algorithms</a:t>
            </a:r>
            <a:r>
              <a:rPr lang="en-US" sz="2400" dirty="0"/>
              <a:t> </a:t>
            </a:r>
            <a:endParaRPr lang="en-GB" sz="2400" dirty="0"/>
          </a:p>
        </p:txBody>
      </p:sp>
      <p:sp>
        <p:nvSpPr>
          <p:cNvPr id="3" name="Subtitle 2"/>
          <p:cNvSpPr>
            <a:spLocks noGrp="1"/>
          </p:cNvSpPr>
          <p:nvPr>
            <p:ph type="subTitle" idx="1"/>
          </p:nvPr>
        </p:nvSpPr>
        <p:spPr>
          <a:xfrm>
            <a:off x="790469" y="2721956"/>
            <a:ext cx="3970594" cy="552184"/>
          </a:xfrm>
        </p:spPr>
        <p:txBody>
          <a:bodyPr>
            <a:normAutofit fontScale="85000" lnSpcReduction="10000"/>
          </a:bodyPr>
          <a:lstStyle/>
          <a:p>
            <a:pPr algn="l"/>
            <a:r>
              <a:rPr lang="en-GB" dirty="0"/>
              <a:t>Batch Number:</a:t>
            </a:r>
            <a:r>
              <a:rPr lang="en-GB" dirty="0">
                <a:latin typeface="Cambria" panose="02040503050406030204" pitchFamily="18" charset="0"/>
                <a:ea typeface="Cambria" panose="02040503050406030204" pitchFamily="18" charset="0"/>
              </a:rPr>
              <a:t> CSE_CAI_CAP_07</a:t>
            </a:r>
            <a:endParaRPr lang="en-GB" dirty="0"/>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94760755"/>
              </p:ext>
            </p:extLst>
          </p:nvPr>
        </p:nvGraphicFramePr>
        <p:xfrm>
          <a:off x="630904" y="3274141"/>
          <a:ext cx="5418666" cy="185420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70840">
                <a:tc>
                  <a:txBody>
                    <a:bodyPr/>
                    <a:lstStyle/>
                    <a:p>
                      <a:pPr algn="ctr"/>
                      <a:r>
                        <a:rPr lang="en-GB" dirty="0"/>
                        <a:t>20211CAI0078</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B MEENU</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70840">
                <a:tc>
                  <a:txBody>
                    <a:bodyPr/>
                    <a:lstStyle/>
                    <a:p>
                      <a:pPr algn="ctr"/>
                      <a:r>
                        <a:rPr lang="en-GB" dirty="0"/>
                        <a:t>20211CAI0201</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V DEEKSHITHA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70840">
                <a:tc>
                  <a:txBody>
                    <a:bodyPr/>
                    <a:lstStyle/>
                    <a:p>
                      <a:pPr algn="ctr"/>
                      <a:r>
                        <a:rPr lang="en-GB" dirty="0"/>
                        <a:t>20211CAI0180</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GADDAM SAI LIKHITHA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70840">
                <a:tc>
                  <a:txBody>
                    <a:bodyPr/>
                    <a:lstStyle/>
                    <a:p>
                      <a:pPr algn="ctr"/>
                      <a:r>
                        <a:rPr lang="en-GB" dirty="0"/>
                        <a:t>20211CAI0115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AISHWARYA VILAS PATIL</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bl>
          </a:graphicData>
        </a:graphic>
      </p:graphicFrame>
      <p:sp>
        <p:nvSpPr>
          <p:cNvPr id="5" name="Subtitle 2"/>
          <p:cNvSpPr txBox="1">
            <a:spLocks/>
          </p:cNvSpPr>
          <p:nvPr/>
        </p:nvSpPr>
        <p:spPr>
          <a:xfrm>
            <a:off x="6536075" y="3000668"/>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p>
        </p:txBody>
      </p:sp>
      <p:sp>
        <p:nvSpPr>
          <p:cNvPr id="7" name="Google Shape;90;p13">
            <a:extLst>
              <a:ext uri="{FF2B5EF4-FFF2-40B4-BE49-F238E27FC236}">
                <a16:creationId xmlns:a16="http://schemas.microsoft.com/office/drawing/2014/main" id="{A00F5999-B092-BC16-9554-5D22E80E9CC1}"/>
              </a:ext>
            </a:extLst>
          </p:cNvPr>
          <p:cNvSpPr txBox="1"/>
          <p:nvPr/>
        </p:nvSpPr>
        <p:spPr>
          <a:xfrm>
            <a:off x="6536067" y="3107781"/>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Afroz Pasha</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a:extLst>
              <a:ext uri="{FF2B5EF4-FFF2-40B4-BE49-F238E27FC236}">
                <a16:creationId xmlns:a16="http://schemas.microsoft.com/office/drawing/2014/main" id="{C5AE9EE8-8F66-AEAF-C97F-069A342B96A8}"/>
              </a:ext>
            </a:extLst>
          </p:cNvPr>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7A2B2-D734-2E09-AE84-B30AAC4C0CC9}"/>
              </a:ext>
            </a:extLst>
          </p:cNvPr>
          <p:cNvSpPr>
            <a:spLocks noGrp="1"/>
          </p:cNvSpPr>
          <p:nvPr>
            <p:ph type="title"/>
          </p:nvPr>
        </p:nvSpPr>
        <p:spPr/>
        <p:txBody>
          <a:bodyPr/>
          <a:lstStyle/>
          <a:p>
            <a:r>
              <a:rPr lang="en-US" dirty="0"/>
              <a:t>Methodology-VGG16</a:t>
            </a:r>
          </a:p>
        </p:txBody>
      </p:sp>
      <p:sp>
        <p:nvSpPr>
          <p:cNvPr id="3" name="Content Placeholder 2">
            <a:extLst>
              <a:ext uri="{FF2B5EF4-FFF2-40B4-BE49-F238E27FC236}">
                <a16:creationId xmlns:a16="http://schemas.microsoft.com/office/drawing/2014/main" id="{9BD2FAE4-5A78-95DF-7954-EE936655AD35}"/>
              </a:ext>
            </a:extLst>
          </p:cNvPr>
          <p:cNvSpPr>
            <a:spLocks noGrp="1"/>
          </p:cNvSpPr>
          <p:nvPr>
            <p:ph idx="1"/>
          </p:nvPr>
        </p:nvSpPr>
        <p:spPr>
          <a:xfrm>
            <a:off x="812799" y="1143002"/>
            <a:ext cx="10904279" cy="1653362"/>
          </a:xfrm>
        </p:spPr>
        <p:txBody>
          <a:bodyPr>
            <a:normAutofit/>
          </a:bodyPr>
          <a:lstStyle/>
          <a:p>
            <a:r>
              <a:rPr lang="en-US" sz="1800" dirty="0"/>
              <a:t>VGG16 is made up of 16 layers of artificial neurons that process image information </a:t>
            </a:r>
          </a:p>
          <a:p>
            <a:r>
              <a:rPr lang="en-US" sz="1800" dirty="0"/>
              <a:t>It uses 3x3 convolution filters and 2x2 maxpool layers </a:t>
            </a:r>
          </a:p>
          <a:p>
            <a:r>
              <a:rPr lang="en-US" sz="1800" dirty="0"/>
              <a:t>The network has two fully connected layers, followed by a softmax for output </a:t>
            </a:r>
          </a:p>
          <a:p>
            <a:r>
              <a:rPr lang="en-US" sz="1800" dirty="0"/>
              <a:t>VGG16 is trained on a subset of the ImageNet dataset, which contains over 14 million images </a:t>
            </a:r>
          </a:p>
        </p:txBody>
      </p:sp>
      <p:pic>
        <p:nvPicPr>
          <p:cNvPr id="4" name="Picture 3">
            <a:extLst>
              <a:ext uri="{FF2B5EF4-FFF2-40B4-BE49-F238E27FC236}">
                <a16:creationId xmlns:a16="http://schemas.microsoft.com/office/drawing/2014/main" id="{98962476-4B9B-A525-B227-93E7F0F0C4AF}"/>
              </a:ext>
            </a:extLst>
          </p:cNvPr>
          <p:cNvPicPr>
            <a:picLocks noChangeAspect="1"/>
          </p:cNvPicPr>
          <p:nvPr/>
        </p:nvPicPr>
        <p:blipFill>
          <a:blip r:embed="rId2"/>
          <a:stretch>
            <a:fillRect/>
          </a:stretch>
        </p:blipFill>
        <p:spPr>
          <a:xfrm>
            <a:off x="1219200" y="3172050"/>
            <a:ext cx="9753600" cy="2933700"/>
          </a:xfrm>
          <a:prstGeom prst="rect">
            <a:avLst/>
          </a:prstGeom>
        </p:spPr>
      </p:pic>
    </p:spTree>
    <p:extLst>
      <p:ext uri="{BB962C8B-B14F-4D97-AF65-F5344CB8AC3E}">
        <p14:creationId xmlns:p14="http://schemas.microsoft.com/office/powerpoint/2010/main" val="2351144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t>Proposed Method</a:t>
            </a:r>
          </a:p>
        </p:txBody>
      </p:sp>
      <p:pic>
        <p:nvPicPr>
          <p:cNvPr id="4" name="Picture 3">
            <a:extLst>
              <a:ext uri="{FF2B5EF4-FFF2-40B4-BE49-F238E27FC236}">
                <a16:creationId xmlns:a16="http://schemas.microsoft.com/office/drawing/2014/main" id="{9D550D88-BEAC-9326-AC27-02C55B604666}"/>
              </a:ext>
            </a:extLst>
          </p:cNvPr>
          <p:cNvPicPr>
            <a:picLocks noChangeAspect="1"/>
          </p:cNvPicPr>
          <p:nvPr/>
        </p:nvPicPr>
        <p:blipFill>
          <a:blip r:embed="rId2"/>
          <a:srcRect l="31139" r="30027" b="-2946"/>
          <a:stretch/>
        </p:blipFill>
        <p:spPr>
          <a:xfrm>
            <a:off x="1913861" y="1169843"/>
            <a:ext cx="3802912" cy="5209251"/>
          </a:xfrm>
          <a:prstGeom prst="rect">
            <a:avLst/>
          </a:prstGeom>
        </p:spPr>
      </p:pic>
      <p:pic>
        <p:nvPicPr>
          <p:cNvPr id="5" name="Picture 4">
            <a:extLst>
              <a:ext uri="{FF2B5EF4-FFF2-40B4-BE49-F238E27FC236}">
                <a16:creationId xmlns:a16="http://schemas.microsoft.com/office/drawing/2014/main" id="{003A67EA-F894-DCBB-7DAC-F9A49D9C49D9}"/>
              </a:ext>
            </a:extLst>
          </p:cNvPr>
          <p:cNvPicPr>
            <a:picLocks noChangeAspect="1"/>
          </p:cNvPicPr>
          <p:nvPr/>
        </p:nvPicPr>
        <p:blipFill>
          <a:blip r:embed="rId3"/>
          <a:srcRect l="31617" t="-1155" r="30503" b="1"/>
          <a:stretch/>
        </p:blipFill>
        <p:spPr>
          <a:xfrm>
            <a:off x="6475228" y="1166700"/>
            <a:ext cx="4210493" cy="5212394"/>
          </a:xfrm>
          <a:prstGeom prst="rect">
            <a:avLst/>
          </a:prstGeom>
        </p:spPr>
      </p:pic>
    </p:spTree>
    <p:extLst>
      <p:ext uri="{BB962C8B-B14F-4D97-AF65-F5344CB8AC3E}">
        <p14:creationId xmlns:p14="http://schemas.microsoft.com/office/powerpoint/2010/main" val="2659618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3B7F4-3AF3-F4DF-438E-81B5FB61BE87}"/>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93C6D84E-E6A2-54E2-C58E-7E856BFBC9F9}"/>
              </a:ext>
            </a:extLst>
          </p:cNvPr>
          <p:cNvSpPr>
            <a:spLocks noGrp="1"/>
          </p:cNvSpPr>
          <p:nvPr>
            <p:ph idx="1"/>
          </p:nvPr>
        </p:nvSpPr>
        <p:spPr>
          <a:xfrm>
            <a:off x="812800" y="1143002"/>
            <a:ext cx="10668000" cy="1658072"/>
          </a:xfrm>
        </p:spPr>
        <p:txBody>
          <a:bodyPr>
            <a:normAutofit fontScale="70000" lnSpcReduction="20000"/>
          </a:bodyPr>
          <a:lstStyle/>
          <a:p>
            <a:r>
              <a:rPr lang="en-US" b="0" i="0" dirty="0">
                <a:solidFill>
                  <a:srgbClr val="001D35"/>
                </a:solidFill>
                <a:effectLst/>
              </a:rPr>
              <a:t>For multi-class classification, the key performance metrics to be shown are typically, </a:t>
            </a:r>
            <a:r>
              <a:rPr lang="en-US" dirty="0"/>
              <a:t>accuracy, precision, recall, F1-score, and a confusion matrix</a:t>
            </a:r>
            <a:r>
              <a:rPr lang="en-US" b="0" i="0" dirty="0">
                <a:solidFill>
                  <a:srgbClr val="001D35"/>
                </a:solidFill>
                <a:effectLst/>
              </a:rPr>
              <a:t>, AUC-ROC Score with special consideration given to the "macro average" of these metrics across all classes.</a:t>
            </a:r>
          </a:p>
          <a:p>
            <a:r>
              <a:rPr lang="en-US" dirty="0">
                <a:solidFill>
                  <a:srgbClr val="001D35"/>
                </a:solidFill>
              </a:rPr>
              <a:t>The two models are :</a:t>
            </a:r>
          </a:p>
          <a:p>
            <a:pPr marL="457200" indent="-457200">
              <a:buFont typeface="+mj-lt"/>
              <a:buAutoNum type="arabicPeriod"/>
            </a:pPr>
            <a:r>
              <a:rPr lang="en-US" dirty="0">
                <a:solidFill>
                  <a:srgbClr val="001D35"/>
                </a:solidFill>
              </a:rPr>
              <a:t>CGAN with Logistic Regression(Model 1)</a:t>
            </a:r>
          </a:p>
          <a:p>
            <a:pPr marL="457200" indent="-457200">
              <a:buFont typeface="+mj-lt"/>
              <a:buAutoNum type="arabicPeriod"/>
            </a:pPr>
            <a:r>
              <a:rPr lang="en-US" dirty="0">
                <a:solidFill>
                  <a:srgbClr val="001D35"/>
                </a:solidFill>
              </a:rPr>
              <a:t>WGAN and DCGAN with Logistic Regression(Model 2)</a:t>
            </a:r>
          </a:p>
          <a:p>
            <a:endParaRPr lang="en-US" dirty="0"/>
          </a:p>
        </p:txBody>
      </p:sp>
      <p:graphicFrame>
        <p:nvGraphicFramePr>
          <p:cNvPr id="7" name="Table 6">
            <a:extLst>
              <a:ext uri="{FF2B5EF4-FFF2-40B4-BE49-F238E27FC236}">
                <a16:creationId xmlns:a16="http://schemas.microsoft.com/office/drawing/2014/main" id="{5057ABA3-78AD-2C67-2FF0-E03D13FD31E4}"/>
              </a:ext>
            </a:extLst>
          </p:cNvPr>
          <p:cNvGraphicFramePr>
            <a:graphicFrameLocks noGrp="1"/>
          </p:cNvGraphicFramePr>
          <p:nvPr>
            <p:extLst>
              <p:ext uri="{D42A27DB-BD31-4B8C-83A1-F6EECF244321}">
                <p14:modId xmlns:p14="http://schemas.microsoft.com/office/powerpoint/2010/main" val="3859972866"/>
              </p:ext>
            </p:extLst>
          </p:nvPr>
        </p:nvGraphicFramePr>
        <p:xfrm>
          <a:off x="2082800" y="3069326"/>
          <a:ext cx="8128000" cy="188136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37865708"/>
                    </a:ext>
                  </a:extLst>
                </a:gridCol>
                <a:gridCol w="4064000">
                  <a:extLst>
                    <a:ext uri="{9D8B030D-6E8A-4147-A177-3AD203B41FA5}">
                      <a16:colId xmlns:a16="http://schemas.microsoft.com/office/drawing/2014/main" val="1003240448"/>
                    </a:ext>
                  </a:extLst>
                </a:gridCol>
              </a:tblGrid>
              <a:tr h="601205">
                <a:tc>
                  <a:txBody>
                    <a:bodyPr/>
                    <a:lstStyle/>
                    <a:p>
                      <a:r>
                        <a:rPr lang="en-US" dirty="0"/>
                        <a:t>Models</a:t>
                      </a:r>
                    </a:p>
                  </a:txBody>
                  <a:tcPr/>
                </a:tc>
                <a:tc>
                  <a:txBody>
                    <a:bodyPr/>
                    <a:lstStyle/>
                    <a:p>
                      <a:r>
                        <a:rPr lang="en-US" dirty="0"/>
                        <a:t>AUC-ROC score</a:t>
                      </a:r>
                    </a:p>
                  </a:txBody>
                  <a:tcPr/>
                </a:tc>
                <a:extLst>
                  <a:ext uri="{0D108BD9-81ED-4DB2-BD59-A6C34878D82A}">
                    <a16:rowId xmlns:a16="http://schemas.microsoft.com/office/drawing/2014/main" val="4020650572"/>
                  </a:ext>
                </a:extLst>
              </a:tr>
              <a:tr h="6012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1D35"/>
                          </a:solidFill>
                        </a:rPr>
                        <a:t>CGAN with Logistic Regression(Model 1)</a:t>
                      </a:r>
                    </a:p>
                  </a:txBody>
                  <a:tcPr/>
                </a:tc>
                <a:tc>
                  <a:txBody>
                    <a:bodyPr/>
                    <a:lstStyle/>
                    <a:p>
                      <a:r>
                        <a:rPr lang="en-US" dirty="0"/>
                        <a:t>0.94</a:t>
                      </a:r>
                    </a:p>
                  </a:txBody>
                  <a:tcPr/>
                </a:tc>
                <a:extLst>
                  <a:ext uri="{0D108BD9-81ED-4DB2-BD59-A6C34878D82A}">
                    <a16:rowId xmlns:a16="http://schemas.microsoft.com/office/drawing/2014/main" val="3897494708"/>
                  </a:ext>
                </a:extLst>
              </a:tr>
              <a:tr h="6012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1D35"/>
                          </a:solidFill>
                        </a:rPr>
                        <a:t>WGAN and DCGAN with Logistic Regression(Model 2)</a:t>
                      </a:r>
                    </a:p>
                  </a:txBody>
                  <a:tcPr/>
                </a:tc>
                <a:tc>
                  <a:txBody>
                    <a:bodyPr/>
                    <a:lstStyle/>
                    <a:p>
                      <a:r>
                        <a:rPr lang="en-US" b="1" dirty="0"/>
                        <a:t>0.99</a:t>
                      </a:r>
                    </a:p>
                  </a:txBody>
                  <a:tcPr/>
                </a:tc>
                <a:extLst>
                  <a:ext uri="{0D108BD9-81ED-4DB2-BD59-A6C34878D82A}">
                    <a16:rowId xmlns:a16="http://schemas.microsoft.com/office/drawing/2014/main" val="1200528727"/>
                  </a:ext>
                </a:extLst>
              </a:tr>
            </a:tbl>
          </a:graphicData>
        </a:graphic>
      </p:graphicFrame>
    </p:spTree>
    <p:extLst>
      <p:ext uri="{BB962C8B-B14F-4D97-AF65-F5344CB8AC3E}">
        <p14:creationId xmlns:p14="http://schemas.microsoft.com/office/powerpoint/2010/main" val="3300527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561E-A558-C956-AC37-4921B0803E66}"/>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t>Results-Confusion Matrix-Model 1,Model 2 </a:t>
            </a:r>
          </a:p>
        </p:txBody>
      </p:sp>
      <p:pic>
        <p:nvPicPr>
          <p:cNvPr id="1026" name="Picture 2" descr="A screenshot of a graph&#10;&#10;AI-generated content may be incorrect.">
            <a:extLst>
              <a:ext uri="{FF2B5EF4-FFF2-40B4-BE49-F238E27FC236}">
                <a16:creationId xmlns:a16="http://schemas.microsoft.com/office/drawing/2014/main" id="{95CD51A1-18A9-0B88-4394-E21D27A0AA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1925" y="865209"/>
            <a:ext cx="5534075" cy="4952997"/>
          </a:xfrm>
          <a:prstGeom prst="rect">
            <a:avLst/>
          </a:prstGeom>
          <a:solidFill>
            <a:srgbClr val="FFFFFF"/>
          </a:solidFill>
        </p:spPr>
      </p:pic>
      <p:pic>
        <p:nvPicPr>
          <p:cNvPr id="1028" name="Picture 4">
            <a:extLst>
              <a:ext uri="{FF2B5EF4-FFF2-40B4-BE49-F238E27FC236}">
                <a16:creationId xmlns:a16="http://schemas.microsoft.com/office/drawing/2014/main" id="{0A816CAC-5783-356A-CDF2-CBC2CA621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7742" y="827590"/>
            <a:ext cx="5808612" cy="520282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FD4676B-B4A0-E8CE-2BEB-63B51EC278D5}"/>
              </a:ext>
            </a:extLst>
          </p:cNvPr>
          <p:cNvSpPr txBox="1"/>
          <p:nvPr/>
        </p:nvSpPr>
        <p:spPr>
          <a:xfrm>
            <a:off x="1922041" y="5818206"/>
            <a:ext cx="4224759" cy="369332"/>
          </a:xfrm>
          <a:prstGeom prst="rect">
            <a:avLst/>
          </a:prstGeom>
          <a:noFill/>
        </p:spPr>
        <p:txBody>
          <a:bodyPr wrap="square" rtlCol="0">
            <a:spAutoFit/>
          </a:bodyPr>
          <a:lstStyle/>
          <a:p>
            <a:pPr algn="ctr"/>
            <a:r>
              <a:rPr lang="en-US" dirty="0"/>
              <a:t>Confusion Matrix of Model 1</a:t>
            </a:r>
          </a:p>
        </p:txBody>
      </p:sp>
      <p:sp>
        <p:nvSpPr>
          <p:cNvPr id="5" name="TextBox 4">
            <a:extLst>
              <a:ext uri="{FF2B5EF4-FFF2-40B4-BE49-F238E27FC236}">
                <a16:creationId xmlns:a16="http://schemas.microsoft.com/office/drawing/2014/main" id="{F0B1FF3E-46CD-041D-B488-381D43BC6A5B}"/>
              </a:ext>
            </a:extLst>
          </p:cNvPr>
          <p:cNvSpPr txBox="1"/>
          <p:nvPr/>
        </p:nvSpPr>
        <p:spPr>
          <a:xfrm>
            <a:off x="7803317" y="5999977"/>
            <a:ext cx="4224759" cy="369332"/>
          </a:xfrm>
          <a:prstGeom prst="rect">
            <a:avLst/>
          </a:prstGeom>
          <a:noFill/>
        </p:spPr>
        <p:txBody>
          <a:bodyPr wrap="square" rtlCol="0">
            <a:spAutoFit/>
          </a:bodyPr>
          <a:lstStyle/>
          <a:p>
            <a:pPr algn="ctr"/>
            <a:r>
              <a:rPr lang="en-US" dirty="0"/>
              <a:t>Confusion Matrix of Model 2</a:t>
            </a:r>
          </a:p>
        </p:txBody>
      </p:sp>
    </p:spTree>
    <p:extLst>
      <p:ext uri="{BB962C8B-B14F-4D97-AF65-F5344CB8AC3E}">
        <p14:creationId xmlns:p14="http://schemas.microsoft.com/office/powerpoint/2010/main" val="313600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342900" indent="-342900">
              <a:buFont typeface="+mj-lt"/>
              <a:buAutoNum type="arabicPeriod"/>
            </a:pPr>
            <a:r>
              <a:rPr lang="en-US" sz="1800" dirty="0">
                <a:latin typeface="+mn-lt"/>
              </a:rPr>
              <a:t>Develop a  hybrid model for Medicinal Plant Identification.</a:t>
            </a:r>
          </a:p>
          <a:p>
            <a:pPr marL="342900" indent="-342900">
              <a:buFont typeface="+mj-lt"/>
              <a:buAutoNum type="arabicPeriod"/>
            </a:pPr>
            <a:r>
              <a:rPr lang="en-US" sz="1800" dirty="0">
                <a:latin typeface="+mn-lt"/>
              </a:rPr>
              <a:t>Create a Curated Dataset of Medicinal Plants and Raw Materials.</a:t>
            </a:r>
          </a:p>
          <a:p>
            <a:pPr marL="342900" indent="-342900">
              <a:buFont typeface="+mj-lt"/>
              <a:buAutoNum type="arabicPeriod"/>
            </a:pPr>
            <a:r>
              <a:rPr lang="en-US" sz="1800" dirty="0">
                <a:latin typeface="+mn-lt"/>
              </a:rPr>
              <a:t>Extract and Analyze Unique Visual Features for Classification</a:t>
            </a:r>
          </a:p>
          <a:p>
            <a:pPr marL="342900" indent="-342900">
              <a:buFont typeface="+mj-lt"/>
              <a:buAutoNum type="arabicPeriod"/>
            </a:pPr>
            <a:r>
              <a:rPr lang="en-US" sz="1800" dirty="0">
                <a:latin typeface="+mn-lt"/>
              </a:rPr>
              <a:t>Build a Prototype Application for Practical Demonstration</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t>Timeline of Project</a:t>
            </a:r>
            <a:endParaRPr lang="en-GB"/>
          </a:p>
        </p:txBody>
      </p:sp>
      <p:pic>
        <p:nvPicPr>
          <p:cNvPr id="4" name="Picture 3" descr="A graph with different colored squares&#10;&#10;AI-generated content may be incorrect.">
            <a:extLst>
              <a:ext uri="{FF2B5EF4-FFF2-40B4-BE49-F238E27FC236}">
                <a16:creationId xmlns:a16="http://schemas.microsoft.com/office/drawing/2014/main" id="{941F38AA-9628-C2BD-A633-B1C43F4A3F0A}"/>
              </a:ext>
            </a:extLst>
          </p:cNvPr>
          <p:cNvPicPr>
            <a:picLocks noChangeAspect="1"/>
          </p:cNvPicPr>
          <p:nvPr/>
        </p:nvPicPr>
        <p:blipFill>
          <a:blip r:embed="rId2"/>
          <a:srcRect t="5433"/>
          <a:stretch/>
        </p:blipFill>
        <p:spPr>
          <a:xfrm>
            <a:off x="1984617" y="1412111"/>
            <a:ext cx="8324366" cy="4683887"/>
          </a:xfrm>
          <a:prstGeom prst="rect">
            <a:avLst/>
          </a:prstGeom>
          <a:noFill/>
        </p:spPr>
      </p:pic>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nchor="ctr">
            <a:normAutofit/>
          </a:bodyPr>
          <a:lstStyle/>
          <a:p>
            <a:pPr>
              <a:lnSpc>
                <a:spcPct val="90000"/>
              </a:lnSpc>
            </a:pPr>
            <a:r>
              <a:rPr lang="en-GB" dirty="0"/>
              <a:t>Expected Outcomes</a:t>
            </a:r>
          </a:p>
        </p:txBody>
      </p:sp>
      <p:sp>
        <p:nvSpPr>
          <p:cNvPr id="3" name="Content Placeholder 2"/>
          <p:cNvSpPr>
            <a:spLocks noGrp="1"/>
          </p:cNvSpPr>
          <p:nvPr>
            <p:ph sz="half" idx="1"/>
          </p:nvPr>
        </p:nvSpPr>
        <p:spPr>
          <a:xfrm>
            <a:off x="758120" y="1166019"/>
            <a:ext cx="10307277" cy="1166018"/>
          </a:xfrm>
        </p:spPr>
        <p:txBody>
          <a:bodyPr>
            <a:normAutofit/>
          </a:bodyPr>
          <a:lstStyle/>
          <a:p>
            <a:r>
              <a:rPr lang="en-GB" sz="2000" dirty="0"/>
              <a:t>The output shows the predicted species of the input image as shown.</a:t>
            </a:r>
          </a:p>
          <a:p>
            <a:r>
              <a:rPr lang="en-GB" sz="2000" dirty="0"/>
              <a:t>The model can identify 40 species.</a:t>
            </a:r>
          </a:p>
          <a:p>
            <a:r>
              <a:rPr lang="en-GB" sz="2000" dirty="0"/>
              <a:t>An application to identify the medicinal plants</a:t>
            </a:r>
          </a:p>
          <a:p>
            <a:endParaRPr lang="en-GB" sz="2000" dirty="0"/>
          </a:p>
        </p:txBody>
      </p:sp>
      <p:pic>
        <p:nvPicPr>
          <p:cNvPr id="5" name="Picture 4">
            <a:extLst>
              <a:ext uri="{FF2B5EF4-FFF2-40B4-BE49-F238E27FC236}">
                <a16:creationId xmlns:a16="http://schemas.microsoft.com/office/drawing/2014/main" id="{8E6206CD-7ADE-E58E-0073-0A5EC544FBFD}"/>
              </a:ext>
            </a:extLst>
          </p:cNvPr>
          <p:cNvPicPr>
            <a:picLocks noChangeAspect="1"/>
          </p:cNvPicPr>
          <p:nvPr/>
        </p:nvPicPr>
        <p:blipFill>
          <a:blip r:embed="rId2"/>
          <a:stretch>
            <a:fillRect/>
          </a:stretch>
        </p:blipFill>
        <p:spPr>
          <a:xfrm>
            <a:off x="7569178" y="2332037"/>
            <a:ext cx="4622822" cy="4525963"/>
          </a:xfrm>
          <a:prstGeom prst="rect">
            <a:avLst/>
          </a:prstGeom>
          <a:noFill/>
        </p:spPr>
      </p:pic>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nSpc>
                <a:spcPct val="150000"/>
              </a:lnSpc>
              <a:buNone/>
            </a:pPr>
            <a:r>
              <a:rPr lang="en-US" sz="1400" dirty="0"/>
              <a:t>This study demonstrates the feasibility and effectiveness of using image processing and machine learning algorithms for the accurate identification of various medicinal plants and raw materials. The developed system achieved an accuracy of 90.67% in identifying 10 species as mentioned in the confusion matrix showcasing its potential for practical applications in herbal medicine, quality control.</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85000" lnSpcReduction="20000"/>
          </a:bodyPr>
          <a:lstStyle/>
          <a:p>
            <a:pPr marL="0" indent="0" algn="just">
              <a:buNone/>
            </a:pPr>
            <a:r>
              <a:rPr lang="en-IN" sz="1600" dirty="0"/>
              <a:t>[1] P. K. Sekharamantry, Dr. S. Rao, Y. Srinivas, and A. Uriti, "PSR-LeafNet: A Deep Learning Framework for Identifying Medicinal Plant Leaves Using Support Vector Machines," Big Data and Cognitive Computing, vol. 8, no. 12, p. 176, 2024. </a:t>
            </a:r>
          </a:p>
          <a:p>
            <a:pPr marL="0" indent="0" algn="just">
              <a:buNone/>
            </a:pPr>
            <a:r>
              <a:rPr lang="en-IN" sz="1600" dirty="0"/>
              <a:t>[2] M. A. Kiflie, D. P. Sharma, and M. A. Haile, "Deep learning for Ethiopian indigenous medicinal plant species identification and classification," Journal of Ayurveda and Integrative Medicine, vol. 15, no. 6, p. 100987, 2024. [Online]. Available: </a:t>
            </a:r>
            <a:r>
              <a:rPr lang="en-IN" sz="1600" dirty="0">
                <a:hlinkClick r:id="rId2"/>
              </a:rPr>
              <a:t>https://doi.org/10.1016/j.jaim.2024.100987</a:t>
            </a:r>
            <a:endParaRPr lang="en-IN" sz="1600" dirty="0"/>
          </a:p>
          <a:p>
            <a:pPr marL="0" indent="0" algn="just">
              <a:buNone/>
            </a:pPr>
            <a:r>
              <a:rPr lang="en-IN" sz="1600" dirty="0"/>
              <a:t>[3] V. Swu, I. Kharir, and D. Bora, "Identification of Different Plants through Image Processing Using Different Machine Learning Algorithms," Sambodhi, vol. 43, pp. 172-179, 2020.</a:t>
            </a:r>
          </a:p>
          <a:p>
            <a:pPr marL="0" indent="0" algn="just">
              <a:buNone/>
            </a:pPr>
            <a:r>
              <a:rPr lang="en-IN" sz="1600" dirty="0"/>
              <a:t>[4] P. S. Kanda, K. Xia, and O. H. Sanusi, "A deep learning-based recognition technique for plant leaf classification," IEEE Access, vol. 9, pp. 162590-162613, 2021.</a:t>
            </a:r>
          </a:p>
          <a:p>
            <a:pPr marL="0" indent="0" algn="just">
              <a:buNone/>
            </a:pPr>
            <a:r>
              <a:rPr lang="en-IN" sz="1600" dirty="0"/>
              <a:t>[5] M. S. I. Musyaffa, N. Yudistira, M. A. Rahman, A. H. Basori, A. B. F. Mansur, and J. Batoro, "IndoHerb: Indonesia medicinal plants recognition using transfer learning and deep learning," Heliyon, vol. 10, no. 23, 2024.</a:t>
            </a:r>
          </a:p>
          <a:p>
            <a:pPr marL="0" indent="0" algn="just">
              <a:buNone/>
            </a:pPr>
            <a:r>
              <a:rPr lang="en-IN" sz="1600" dirty="0"/>
              <a:t>[6] S. Kavitha, T. Satish Kumar, E. Naresh, V. H. Kalmani, K. D. Bamane, and P. K. Pareek, "Medicinal plant identification in real-time using deep learning model," SN Comput. Sci., vol. 5, no. 73, 2024. doi: 10.1007/s42979-023-02398-5.</a:t>
            </a:r>
          </a:p>
          <a:p>
            <a:pPr marL="0" indent="0" algn="just">
              <a:buNone/>
            </a:pPr>
            <a:r>
              <a:rPr lang="en-IN" sz="1600" dirty="0"/>
              <a:t>[7] A. S. Deshmukh, P. M. Mudhaliar, and S. Thorat, "Ayurvedic plant identification using image processing and artificial intelligence," Int. J. Sci. Res. Comput. Sci. Eng. Inf. Technol., vol. 7, pp. 212-218, 2021.</a:t>
            </a:r>
          </a:p>
          <a:p>
            <a:pPr marL="0" indent="0" algn="just">
              <a:buNone/>
            </a:pPr>
            <a:r>
              <a:rPr lang="en-IN" sz="1600" dirty="0"/>
              <a:t>[8] B. Dey, J. Ferdous, R. Ahmed, and J. Hossain, "Assessing deep convolutional neural network models and their comparative performance for automated medicinal plant identification from leaf images," Heliyon, vol. 10, no. 1, e23655, 2024. [Online]. Available: </a:t>
            </a:r>
            <a:r>
              <a:rPr lang="en-IN" sz="1600" dirty="0">
                <a:hlinkClick r:id="rId3"/>
              </a:rPr>
              <a:t>https://doi.org/10.1016/j.heliyon.2023.e23655</a:t>
            </a:r>
            <a:endParaRPr lang="en-IN" sz="1600" dirty="0"/>
          </a:p>
          <a:p>
            <a:pPr marL="0" indent="0" algn="just">
              <a:buNone/>
            </a:pPr>
            <a:r>
              <a:rPr lang="en-IN" sz="1600" dirty="0"/>
              <a:t>[9] L. Li, Z. M. Li, and Y. Z. Wang, "A method of two-dimensional correlation spectroscopy combined with residual neural network for comparison and differentiation of medicinal plants raw materials superior to traditional machine learning: a case study on Eucommia ulmoides leaves," Plant Methods, vol. 18, no. 1, p. 102, 2022.</a:t>
            </a:r>
          </a:p>
          <a:p>
            <a:pPr marL="0" indent="0" algn="just">
              <a:buNone/>
            </a:pPr>
            <a:r>
              <a:rPr lang="en-GB" sz="1600" dirty="0">
                <a:cs typeface="Times New Roman" panose="02020603050405020304" pitchFamily="18" charset="0"/>
              </a:rPr>
              <a:t> </a:t>
            </a:r>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2"/>
            <a:ext cx="5596681" cy="1785394"/>
          </a:xfrm>
        </p:spPr>
        <p:txBody>
          <a:bodyPr>
            <a:normAutofit/>
          </a:bodyPr>
          <a:lstStyle/>
          <a:p>
            <a:endParaRPr lang="en-US" sz="1500" dirty="0"/>
          </a:p>
          <a:p>
            <a:endParaRPr lang="en-US" sz="1500" dirty="0"/>
          </a:p>
        </p:txBody>
      </p:sp>
      <p:sp>
        <p:nvSpPr>
          <p:cNvPr id="7" name="TextBox 6">
            <a:extLst>
              <a:ext uri="{FF2B5EF4-FFF2-40B4-BE49-F238E27FC236}">
                <a16:creationId xmlns:a16="http://schemas.microsoft.com/office/drawing/2014/main" id="{23EAA57F-8595-B422-3042-5611BFA3B685}"/>
              </a:ext>
            </a:extLst>
          </p:cNvPr>
          <p:cNvSpPr txBox="1"/>
          <p:nvPr/>
        </p:nvSpPr>
        <p:spPr>
          <a:xfrm>
            <a:off x="315411" y="1143001"/>
            <a:ext cx="6094070" cy="1477328"/>
          </a:xfrm>
          <a:prstGeom prst="rect">
            <a:avLst/>
          </a:prstGeom>
          <a:noFill/>
        </p:spPr>
        <p:txBody>
          <a:bodyPr wrap="square">
            <a:spAutoFit/>
          </a:bodyPr>
          <a:lstStyle/>
          <a:p>
            <a:pPr algn="just"/>
            <a:r>
              <a:rPr lang="en-US" dirty="0">
                <a:latin typeface="Verdana" panose="020B0604030504040204" pitchFamily="34" charset="0"/>
                <a:ea typeface="Verdana" panose="020B0604030504040204" pitchFamily="34" charset="0"/>
              </a:rPr>
              <a:t>Medicinal plants have been used for centuries to treat various ailments. However, identifying the correct plant can be challenging, as many plants look similar. This can lead to misidentification and potentially harmful consequences.</a:t>
            </a:r>
          </a:p>
        </p:txBody>
      </p:sp>
      <p:sp>
        <p:nvSpPr>
          <p:cNvPr id="9" name="TextBox 8">
            <a:extLst>
              <a:ext uri="{FF2B5EF4-FFF2-40B4-BE49-F238E27FC236}">
                <a16:creationId xmlns:a16="http://schemas.microsoft.com/office/drawing/2014/main" id="{8690D88A-8890-99AE-B677-FFFAE7E4BA7B}"/>
              </a:ext>
            </a:extLst>
          </p:cNvPr>
          <p:cNvSpPr txBox="1"/>
          <p:nvPr/>
        </p:nvSpPr>
        <p:spPr>
          <a:xfrm>
            <a:off x="315411" y="2775443"/>
            <a:ext cx="6094070" cy="2308324"/>
          </a:xfrm>
          <a:prstGeom prst="rect">
            <a:avLst/>
          </a:prstGeom>
          <a:noFill/>
        </p:spPr>
        <p:txBody>
          <a:bodyPr wrap="square">
            <a:spAutoFit/>
          </a:bodyPr>
          <a:lstStyle/>
          <a:p>
            <a:pPr algn="just"/>
            <a:r>
              <a:rPr lang="en-US" dirty="0">
                <a:latin typeface="Verdana" panose="020B0604030504040204" pitchFamily="34" charset="0"/>
                <a:ea typeface="Verdana" panose="020B0604030504040204" pitchFamily="34" charset="0"/>
              </a:rPr>
              <a:t>Image processing and deep learning algorithms offer a promising solution to this problem. By analyzing images of plants, these technologies can identify different species with a high degree of accuracy. This can be a valuable tool for researchers, healthcare professionals, and anyone interested in using medicinal plants safely and effectively.</a:t>
            </a:r>
          </a:p>
        </p:txBody>
      </p:sp>
      <p:pic>
        <p:nvPicPr>
          <p:cNvPr id="10" name="Picture 9">
            <a:extLst>
              <a:ext uri="{FF2B5EF4-FFF2-40B4-BE49-F238E27FC236}">
                <a16:creationId xmlns:a16="http://schemas.microsoft.com/office/drawing/2014/main" id="{49545D51-6ACA-3DAA-0E23-48814D701576}"/>
              </a:ext>
            </a:extLst>
          </p:cNvPr>
          <p:cNvPicPr>
            <a:picLocks noChangeAspect="1"/>
          </p:cNvPicPr>
          <p:nvPr/>
        </p:nvPicPr>
        <p:blipFill>
          <a:blip r:embed="rId2"/>
          <a:stretch>
            <a:fillRect/>
          </a:stretch>
        </p:blipFill>
        <p:spPr>
          <a:xfrm>
            <a:off x="6869554" y="1338141"/>
            <a:ext cx="4611246" cy="4611246"/>
          </a:xfrm>
          <a:prstGeom prst="rect">
            <a:avLst/>
          </a:prstGeom>
        </p:spPr>
      </p:pic>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FD2F-B622-EB6F-D4B6-918667779C43}"/>
              </a:ext>
            </a:extLst>
          </p:cNvPr>
          <p:cNvSpPr>
            <a:spLocks noGrp="1"/>
          </p:cNvSpPr>
          <p:nvPr>
            <p:ph type="title"/>
          </p:nvPr>
        </p:nvSpPr>
        <p:spPr>
          <a:xfrm>
            <a:off x="812800" y="331727"/>
            <a:ext cx="10668000" cy="487362"/>
          </a:xfrm>
        </p:spPr>
        <p:txBody>
          <a:bodyPr/>
          <a:lstStyle/>
          <a:p>
            <a:r>
              <a:rPr lang="en-GB" dirty="0"/>
              <a:t>Literature Review</a:t>
            </a:r>
            <a:endParaRPr lang="en-IN" dirty="0"/>
          </a:p>
        </p:txBody>
      </p:sp>
      <p:sp>
        <p:nvSpPr>
          <p:cNvPr id="12" name="Rectangle 2">
            <a:extLst>
              <a:ext uri="{FF2B5EF4-FFF2-40B4-BE49-F238E27FC236}">
                <a16:creationId xmlns:a16="http://schemas.microsoft.com/office/drawing/2014/main" id="{BCAF33EE-81B6-8281-79B8-B0228DC30E60}"/>
              </a:ext>
            </a:extLst>
          </p:cNvPr>
          <p:cNvSpPr>
            <a:spLocks noChangeArrowheads="1"/>
          </p:cNvSpPr>
          <p:nvPr/>
        </p:nvSpPr>
        <p:spPr bwMode="auto">
          <a:xfrm>
            <a:off x="-2818511" y="1164770"/>
            <a:ext cx="311684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dirty="0">
              <a:latin typeface="Verdana" panose="020B0604030504040204" pitchFamily="34" charset="0"/>
              <a:ea typeface="Verdana" panose="020B0604030504040204" pitchFamily="34" charset="0"/>
            </a:endParaRPr>
          </a:p>
        </p:txBody>
      </p:sp>
      <p:graphicFrame>
        <p:nvGraphicFramePr>
          <p:cNvPr id="13" name="Table 12">
            <a:extLst>
              <a:ext uri="{FF2B5EF4-FFF2-40B4-BE49-F238E27FC236}">
                <a16:creationId xmlns:a16="http://schemas.microsoft.com/office/drawing/2014/main" id="{28FF1613-3E7F-09BF-C8AD-0EA2D81F484A}"/>
              </a:ext>
            </a:extLst>
          </p:cNvPr>
          <p:cNvGraphicFramePr>
            <a:graphicFrameLocks noGrp="1"/>
          </p:cNvGraphicFramePr>
          <p:nvPr>
            <p:extLst>
              <p:ext uri="{D42A27DB-BD31-4B8C-83A1-F6EECF244321}">
                <p14:modId xmlns:p14="http://schemas.microsoft.com/office/powerpoint/2010/main" val="604176402"/>
              </p:ext>
            </p:extLst>
          </p:nvPr>
        </p:nvGraphicFramePr>
        <p:xfrm>
          <a:off x="0" y="962751"/>
          <a:ext cx="12191999" cy="5347259"/>
        </p:xfrm>
        <a:graphic>
          <a:graphicData uri="http://schemas.openxmlformats.org/drawingml/2006/table">
            <a:tbl>
              <a:tblPr firstRow="1" bandRow="1">
                <a:tableStyleId>{5C22544A-7EE6-4342-B048-85BDC9FD1C3A}</a:tableStyleId>
              </a:tblPr>
              <a:tblGrid>
                <a:gridCol w="2843006">
                  <a:extLst>
                    <a:ext uri="{9D8B030D-6E8A-4147-A177-3AD203B41FA5}">
                      <a16:colId xmlns:a16="http://schemas.microsoft.com/office/drawing/2014/main" val="2236327438"/>
                    </a:ext>
                  </a:extLst>
                </a:gridCol>
                <a:gridCol w="3116331">
                  <a:extLst>
                    <a:ext uri="{9D8B030D-6E8A-4147-A177-3AD203B41FA5}">
                      <a16:colId xmlns:a16="http://schemas.microsoft.com/office/drawing/2014/main" val="3196853779"/>
                    </a:ext>
                  </a:extLst>
                </a:gridCol>
                <a:gridCol w="3116331">
                  <a:extLst>
                    <a:ext uri="{9D8B030D-6E8A-4147-A177-3AD203B41FA5}">
                      <a16:colId xmlns:a16="http://schemas.microsoft.com/office/drawing/2014/main" val="1068465862"/>
                    </a:ext>
                  </a:extLst>
                </a:gridCol>
                <a:gridCol w="3116331">
                  <a:extLst>
                    <a:ext uri="{9D8B030D-6E8A-4147-A177-3AD203B41FA5}">
                      <a16:colId xmlns:a16="http://schemas.microsoft.com/office/drawing/2014/main" val="1285532754"/>
                    </a:ext>
                  </a:extLst>
                </a:gridCol>
              </a:tblGrid>
              <a:tr h="366319">
                <a:tc>
                  <a:txBody>
                    <a:bodyPr/>
                    <a:lstStyle/>
                    <a:p>
                      <a:r>
                        <a:rPr lang="en-US" sz="1200" dirty="0"/>
                        <a:t>Authors</a:t>
                      </a:r>
                    </a:p>
                  </a:txBody>
                  <a:tcPr/>
                </a:tc>
                <a:tc>
                  <a:txBody>
                    <a:bodyPr/>
                    <a:lstStyle/>
                    <a:p>
                      <a:r>
                        <a:rPr lang="en-US" sz="1200" dirty="0"/>
                        <a:t>Title</a:t>
                      </a:r>
                    </a:p>
                  </a:txBody>
                  <a:tcPr/>
                </a:tc>
                <a:tc>
                  <a:txBody>
                    <a:bodyPr/>
                    <a:lstStyle/>
                    <a:p>
                      <a:r>
                        <a:rPr lang="en-US" sz="1200" dirty="0"/>
                        <a:t>Where it was published</a:t>
                      </a:r>
                    </a:p>
                  </a:txBody>
                  <a:tcPr/>
                </a:tc>
                <a:tc>
                  <a:txBody>
                    <a:bodyPr/>
                    <a:lstStyle/>
                    <a:p>
                      <a:r>
                        <a:rPr lang="en-US" sz="1200" dirty="0"/>
                        <a:t>Summary of paper</a:t>
                      </a:r>
                    </a:p>
                  </a:txBody>
                  <a:tcPr/>
                </a:tc>
                <a:extLst>
                  <a:ext uri="{0D108BD9-81ED-4DB2-BD59-A6C34878D82A}">
                    <a16:rowId xmlns:a16="http://schemas.microsoft.com/office/drawing/2014/main" val="3996175137"/>
                  </a:ext>
                </a:extLst>
              </a:tr>
              <a:tr h="799878">
                <a:tc>
                  <a:txBody>
                    <a:bodyPr/>
                    <a:lstStyle/>
                    <a:p>
                      <a:pPr rtl="0"/>
                      <a:r>
                        <a:rPr lang="en-US" sz="1250" b="0" i="0" u="none" strike="noStrike" kern="1200" dirty="0">
                          <a:solidFill>
                            <a:schemeClr val="dk1"/>
                          </a:solidFill>
                          <a:effectLst/>
                          <a:latin typeface="+mn-lt"/>
                          <a:ea typeface="+mn-ea"/>
                          <a:cs typeface="+mn-cs"/>
                        </a:rPr>
                        <a:t>[1] P. K. Sekharamantry, Dr. S. Rao, Y. Srinivas, and A. Uriti</a:t>
                      </a:r>
                      <a:endParaRPr lang="en-US" sz="1250" b="0" dirty="0">
                        <a:effectLst/>
                      </a:endParaRPr>
                    </a:p>
                  </a:txBody>
                  <a:tcPr/>
                </a:tc>
                <a:tc>
                  <a:txBody>
                    <a:bodyPr/>
                    <a:lstStyle/>
                    <a:p>
                      <a:pPr rtl="0"/>
                      <a:r>
                        <a:rPr lang="en-US" sz="1250" b="0" i="0" u="none" strike="noStrike" kern="1200" dirty="0">
                          <a:solidFill>
                            <a:schemeClr val="dk1"/>
                          </a:solidFill>
                          <a:effectLst/>
                          <a:latin typeface="+mn-lt"/>
                          <a:ea typeface="+mn-ea"/>
                          <a:cs typeface="+mn-cs"/>
                        </a:rPr>
                        <a:t>SR-LeafNet: A Deep Learning Framework for Identifying Medicinal Plant Leaves Using Support Vector Machines</a:t>
                      </a:r>
                      <a:endParaRPr lang="en-US" sz="1250" b="0" dirty="0">
                        <a:effectLst/>
                      </a:endParaRPr>
                    </a:p>
                    <a:p>
                      <a:endParaRPr lang="en-US" sz="1250" dirty="0"/>
                    </a:p>
                  </a:txBody>
                  <a:tcPr/>
                </a:tc>
                <a:tc>
                  <a:txBody>
                    <a:bodyPr/>
                    <a:lstStyle/>
                    <a:p>
                      <a:r>
                        <a:rPr lang="en-US" sz="1250" dirty="0"/>
                        <a:t>Big Data and Cognitive Computing, vol. 8, no. 12, p. 176</a:t>
                      </a:r>
                    </a:p>
                    <a:p>
                      <a:endParaRPr lang="en-US" sz="1250" dirty="0"/>
                    </a:p>
                  </a:txBody>
                  <a:tcPr/>
                </a:tc>
                <a:tc>
                  <a:txBody>
                    <a:bodyPr/>
                    <a:lstStyle/>
                    <a:p>
                      <a:r>
                        <a:rPr lang="en-US" sz="1250" dirty="0"/>
                        <a:t>Introduced PSR-LeafNet, a deep learning-based framework for medicinal plant leaf classification, integrating P-Net, S-Net, and R-Net to extract shape, color, venation, and texture features, classified using SVM.</a:t>
                      </a:r>
                    </a:p>
                    <a:p>
                      <a:endParaRPr lang="en-US" sz="1250" dirty="0"/>
                    </a:p>
                  </a:txBody>
                  <a:tcPr/>
                </a:tc>
                <a:extLst>
                  <a:ext uri="{0D108BD9-81ED-4DB2-BD59-A6C34878D82A}">
                    <a16:rowId xmlns:a16="http://schemas.microsoft.com/office/drawing/2014/main" val="2394057936"/>
                  </a:ext>
                </a:extLst>
              </a:tr>
              <a:tr h="1035921">
                <a:tc>
                  <a:txBody>
                    <a:bodyPr/>
                    <a:lstStyle/>
                    <a:p>
                      <a:pPr rtl="0" fontAlgn="t"/>
                      <a:r>
                        <a:rPr lang="en-US" sz="1250" b="0" i="0" u="none" strike="noStrike" dirty="0">
                          <a:solidFill>
                            <a:schemeClr val="tx1"/>
                          </a:solidFill>
                          <a:effectLst/>
                          <a:latin typeface="Verdana" panose="020B0604030504040204" pitchFamily="34" charset="0"/>
                        </a:rPr>
                        <a:t>[2] M. A. Kiflie, D. P. Sharma, and M. A. Haile</a:t>
                      </a:r>
                      <a:endParaRPr lang="en-US" sz="1250" b="0" dirty="0">
                        <a:solidFill>
                          <a:schemeClr val="tx1"/>
                        </a:solidFill>
                        <a:effectLst/>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rPr>
                        <a:t>Deep learning for Ethiopian indigenous medicinal plant species identification and classification</a:t>
                      </a:r>
                      <a:endParaRPr lang="en-US" sz="1250" b="0" dirty="0">
                        <a:solidFill>
                          <a:schemeClr val="tx1"/>
                        </a:solidFill>
                        <a:effectLst/>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rPr>
                        <a:t>Journal of Ayurveda and Integrative Medicine, vol. 15, no. 6, p. 100987</a:t>
                      </a:r>
                      <a:endParaRPr lang="en-US" sz="1250" b="0" dirty="0">
                        <a:solidFill>
                          <a:schemeClr val="tx1"/>
                        </a:solidFill>
                        <a:effectLst/>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rPr>
                        <a:t>Used transfer learning with pre-trained CNNs (VGG16, VGG19, Inception-V3, Xception) to classify Ethiopian medicinal plants, with VGG19 achieving the highest accuracy (94%). </a:t>
                      </a:r>
                      <a:endParaRPr lang="en-US" sz="1250" b="0" dirty="0">
                        <a:solidFill>
                          <a:schemeClr val="tx1"/>
                        </a:solidFill>
                        <a:effectLst/>
                      </a:endParaRPr>
                    </a:p>
                  </a:txBody>
                  <a:tcPr marL="63500" marR="63500" marT="31750" marB="31750"/>
                </a:tc>
                <a:extLst>
                  <a:ext uri="{0D108BD9-81ED-4DB2-BD59-A6C34878D82A}">
                    <a16:rowId xmlns:a16="http://schemas.microsoft.com/office/drawing/2014/main" val="1026759688"/>
                  </a:ext>
                </a:extLst>
              </a:tr>
              <a:tr h="1035921">
                <a:tc>
                  <a:txBody>
                    <a:bodyPr/>
                    <a:lstStyle/>
                    <a:p>
                      <a:pPr rtl="0" fontAlgn="t"/>
                      <a:r>
                        <a:rPr lang="en-US" sz="1250" b="0" i="0" u="none" strike="noStrike" dirty="0">
                          <a:solidFill>
                            <a:schemeClr val="tx1"/>
                          </a:solidFill>
                          <a:effectLst/>
                          <a:latin typeface="Verdana" panose="020B0604030504040204" pitchFamily="34" charset="0"/>
                        </a:rPr>
                        <a:t>[3] V. Swu, I. Kharir, and D. Bora</a:t>
                      </a:r>
                      <a:endParaRPr lang="en-US" sz="1250" b="0" dirty="0">
                        <a:solidFill>
                          <a:schemeClr val="tx1"/>
                        </a:solidFill>
                        <a:effectLst/>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rPr>
                        <a:t>Identification of Different Plants through Image Processing Using Different Machine Learning Algorithms</a:t>
                      </a:r>
                      <a:endParaRPr lang="en-US" sz="1250" b="0" dirty="0">
                        <a:solidFill>
                          <a:schemeClr val="tx1"/>
                        </a:solidFill>
                        <a:effectLst/>
                      </a:endParaRPr>
                    </a:p>
                  </a:txBody>
                  <a:tcPr marL="63500" marR="63500" marT="31750" marB="31750"/>
                </a:tc>
                <a:tc>
                  <a:txBody>
                    <a:bodyPr/>
                    <a:lstStyle/>
                    <a:p>
                      <a:pPr rtl="0" fontAlgn="t"/>
                      <a:r>
                        <a:rPr lang="nl-NL" sz="1250" b="0" i="0" u="none" strike="noStrike">
                          <a:solidFill>
                            <a:schemeClr val="tx1"/>
                          </a:solidFill>
                          <a:effectLst/>
                          <a:latin typeface="Verdana" panose="020B0604030504040204" pitchFamily="34" charset="0"/>
                        </a:rPr>
                        <a:t>Sambodhi, vol. 43, pp. 172-179</a:t>
                      </a:r>
                      <a:endParaRPr lang="nl-NL" sz="1250" b="0">
                        <a:solidFill>
                          <a:schemeClr val="tx1"/>
                        </a:solidFill>
                        <a:effectLst/>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rPr>
                        <a:t>Investigated plant classification through the analysis of leaf characteristics such as shape, texture, and color. Their research employed classifiers like Naïve Bayes, Support Vector Machine (SVM), and Random Forest, demonstrating that machine learning enhances accuracy in plant identification while minimizing manual effort and errors.</a:t>
                      </a:r>
                      <a:endParaRPr lang="en-US" sz="1250" b="0" dirty="0">
                        <a:solidFill>
                          <a:schemeClr val="tx1"/>
                        </a:solidFill>
                        <a:effectLst/>
                      </a:endParaRPr>
                    </a:p>
                  </a:txBody>
                  <a:tcPr marL="63500" marR="63500" marT="31750" marB="31750"/>
                </a:tc>
                <a:extLst>
                  <a:ext uri="{0D108BD9-81ED-4DB2-BD59-A6C34878D82A}">
                    <a16:rowId xmlns:a16="http://schemas.microsoft.com/office/drawing/2014/main" val="1003627809"/>
                  </a:ext>
                </a:extLst>
              </a:tr>
            </a:tbl>
          </a:graphicData>
        </a:graphic>
      </p:graphicFrame>
    </p:spTree>
    <p:extLst>
      <p:ext uri="{BB962C8B-B14F-4D97-AF65-F5344CB8AC3E}">
        <p14:creationId xmlns:p14="http://schemas.microsoft.com/office/powerpoint/2010/main" val="3492196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77656"/>
            <a:ext cx="10668000" cy="487362"/>
          </a:xfrm>
        </p:spPr>
        <p:txBody>
          <a:bodyPr/>
          <a:lstStyle/>
          <a:p>
            <a:r>
              <a:rPr lang="en-GB" sz="2400" dirty="0"/>
              <a:t>Literature</a:t>
            </a:r>
            <a:r>
              <a:rPr lang="en-GB" sz="2000" dirty="0"/>
              <a:t> </a:t>
            </a:r>
            <a:r>
              <a:rPr lang="en-GB" sz="2400" dirty="0"/>
              <a:t>Review</a:t>
            </a:r>
          </a:p>
        </p:txBody>
      </p:sp>
      <p:graphicFrame>
        <p:nvGraphicFramePr>
          <p:cNvPr id="8" name="Table 7">
            <a:extLst>
              <a:ext uri="{FF2B5EF4-FFF2-40B4-BE49-F238E27FC236}">
                <a16:creationId xmlns:a16="http://schemas.microsoft.com/office/drawing/2014/main" id="{349C9676-F918-24FA-9EF0-CCA495F793AE}"/>
              </a:ext>
            </a:extLst>
          </p:cNvPr>
          <p:cNvGraphicFramePr>
            <a:graphicFrameLocks noGrp="1"/>
          </p:cNvGraphicFramePr>
          <p:nvPr>
            <p:extLst>
              <p:ext uri="{D42A27DB-BD31-4B8C-83A1-F6EECF244321}">
                <p14:modId xmlns:p14="http://schemas.microsoft.com/office/powerpoint/2010/main" val="3889892799"/>
              </p:ext>
            </p:extLst>
          </p:nvPr>
        </p:nvGraphicFramePr>
        <p:xfrm>
          <a:off x="0" y="962750"/>
          <a:ext cx="12191999" cy="5023379"/>
        </p:xfrm>
        <a:graphic>
          <a:graphicData uri="http://schemas.openxmlformats.org/drawingml/2006/table">
            <a:tbl>
              <a:tblPr firstRow="1" bandRow="1">
                <a:tableStyleId>{5C22544A-7EE6-4342-B048-85BDC9FD1C3A}</a:tableStyleId>
              </a:tblPr>
              <a:tblGrid>
                <a:gridCol w="2843006">
                  <a:extLst>
                    <a:ext uri="{9D8B030D-6E8A-4147-A177-3AD203B41FA5}">
                      <a16:colId xmlns:a16="http://schemas.microsoft.com/office/drawing/2014/main" val="2236327438"/>
                    </a:ext>
                  </a:extLst>
                </a:gridCol>
                <a:gridCol w="3116331">
                  <a:extLst>
                    <a:ext uri="{9D8B030D-6E8A-4147-A177-3AD203B41FA5}">
                      <a16:colId xmlns:a16="http://schemas.microsoft.com/office/drawing/2014/main" val="3196853779"/>
                    </a:ext>
                  </a:extLst>
                </a:gridCol>
                <a:gridCol w="3116331">
                  <a:extLst>
                    <a:ext uri="{9D8B030D-6E8A-4147-A177-3AD203B41FA5}">
                      <a16:colId xmlns:a16="http://schemas.microsoft.com/office/drawing/2014/main" val="1068465862"/>
                    </a:ext>
                  </a:extLst>
                </a:gridCol>
                <a:gridCol w="3116331">
                  <a:extLst>
                    <a:ext uri="{9D8B030D-6E8A-4147-A177-3AD203B41FA5}">
                      <a16:colId xmlns:a16="http://schemas.microsoft.com/office/drawing/2014/main" val="1285532754"/>
                    </a:ext>
                  </a:extLst>
                </a:gridCol>
              </a:tblGrid>
              <a:tr h="408830">
                <a:tc>
                  <a:txBody>
                    <a:bodyPr/>
                    <a:lstStyle/>
                    <a:p>
                      <a:r>
                        <a:rPr lang="en-US" sz="1250" b="1" dirty="0">
                          <a:solidFill>
                            <a:schemeClr val="bg1"/>
                          </a:solidFill>
                          <a:latin typeface="Verdana" panose="020B0604030504040204" pitchFamily="34" charset="0"/>
                          <a:ea typeface="Verdana" panose="020B0604030504040204" pitchFamily="34" charset="0"/>
                        </a:rPr>
                        <a:t>Authors</a:t>
                      </a:r>
                    </a:p>
                  </a:txBody>
                  <a:tcPr/>
                </a:tc>
                <a:tc>
                  <a:txBody>
                    <a:bodyPr/>
                    <a:lstStyle/>
                    <a:p>
                      <a:r>
                        <a:rPr lang="en-US" sz="1250" b="1" dirty="0">
                          <a:solidFill>
                            <a:schemeClr val="bg1"/>
                          </a:solidFill>
                          <a:latin typeface="Verdana" panose="020B0604030504040204" pitchFamily="34" charset="0"/>
                          <a:ea typeface="Verdana" panose="020B0604030504040204" pitchFamily="34" charset="0"/>
                        </a:rPr>
                        <a:t>Title</a:t>
                      </a:r>
                    </a:p>
                  </a:txBody>
                  <a:tcPr/>
                </a:tc>
                <a:tc>
                  <a:txBody>
                    <a:bodyPr/>
                    <a:lstStyle/>
                    <a:p>
                      <a:r>
                        <a:rPr lang="en-US" sz="1250" b="1" dirty="0">
                          <a:solidFill>
                            <a:schemeClr val="bg1"/>
                          </a:solidFill>
                          <a:latin typeface="Verdana" panose="020B0604030504040204" pitchFamily="34" charset="0"/>
                          <a:ea typeface="Verdana" panose="020B0604030504040204" pitchFamily="34" charset="0"/>
                        </a:rPr>
                        <a:t>Where it was published</a:t>
                      </a:r>
                    </a:p>
                  </a:txBody>
                  <a:tcPr/>
                </a:tc>
                <a:tc>
                  <a:txBody>
                    <a:bodyPr/>
                    <a:lstStyle/>
                    <a:p>
                      <a:r>
                        <a:rPr lang="en-US" sz="1250" b="1" dirty="0">
                          <a:solidFill>
                            <a:schemeClr val="bg1"/>
                          </a:solidFill>
                          <a:latin typeface="Verdana" panose="020B0604030504040204" pitchFamily="34" charset="0"/>
                          <a:ea typeface="Verdana" panose="020B0604030504040204" pitchFamily="34" charset="0"/>
                        </a:rPr>
                        <a:t>Summary of paper</a:t>
                      </a:r>
                    </a:p>
                  </a:txBody>
                  <a:tcPr/>
                </a:tc>
                <a:extLst>
                  <a:ext uri="{0D108BD9-81ED-4DB2-BD59-A6C34878D82A}">
                    <a16:rowId xmlns:a16="http://schemas.microsoft.com/office/drawing/2014/main" val="3996175137"/>
                  </a:ext>
                </a:extLst>
              </a:tr>
              <a:tr h="1397538">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[4] P. S. Kanda, K. Xia, and O. H. Sanusi</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A deep learning-based recognition technique for plant leaf classification</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nl-NL" sz="1250" b="0" i="1" u="none" strike="noStrike">
                          <a:solidFill>
                            <a:schemeClr val="tx1"/>
                          </a:solidFill>
                          <a:effectLst/>
                          <a:latin typeface="Verdana" panose="020B0604030504040204" pitchFamily="34" charset="0"/>
                          <a:ea typeface="Verdana" panose="020B0604030504040204" pitchFamily="34" charset="0"/>
                        </a:rPr>
                        <a:t>IEEE Access, vol. 9, pp. 162590-162613</a:t>
                      </a:r>
                      <a:endParaRPr lang="nl-NL"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Integrated a Conditional Generative Adversarial Network (cGAN) for data augmentation, a Convolutional Neural Network (CNN) for feature extraction, and a Logistic Regression model for classification.</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extLst>
                  <a:ext uri="{0D108BD9-81ED-4DB2-BD59-A6C34878D82A}">
                    <a16:rowId xmlns:a16="http://schemas.microsoft.com/office/drawing/2014/main" val="2394057936"/>
                  </a:ext>
                </a:extLst>
              </a:tr>
              <a:tr h="2060873">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[5] M. S. I. Musyaffa, N. Yudistira, M. A. Rahman, A. H. Basori, A. B. F. Mansur, and J. Batoro</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IndoHerb: Indonesia medicinal plants recognition using transfer learning and deep learning</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nl-NL" sz="1250" b="0" i="0" u="none" strike="noStrike">
                          <a:solidFill>
                            <a:schemeClr val="tx1"/>
                          </a:solidFill>
                          <a:effectLst/>
                          <a:latin typeface="Verdana" panose="020B0604030504040204" pitchFamily="34" charset="0"/>
                          <a:ea typeface="Verdana" panose="020B0604030504040204" pitchFamily="34" charset="0"/>
                        </a:rPr>
                        <a:t>Heliyon, vol. 10, no. 23</a:t>
                      </a:r>
                      <a:endParaRPr lang="nl-NL"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Proposed a deep learning-based method for classifying Indonesian medicinal plants using transfer learning. Their study utilized pre-trained Convolutional Neural Networks (CNNs), such as ResNet, DenseNet, VGG, ConvNeXt, and Swin Transformer, to enhance classification accuracy. </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extLst>
                  <a:ext uri="{0D108BD9-81ED-4DB2-BD59-A6C34878D82A}">
                    <a16:rowId xmlns:a16="http://schemas.microsoft.com/office/drawing/2014/main" val="1026759688"/>
                  </a:ext>
                </a:extLst>
              </a:tr>
              <a:tr h="1156138">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[6] S. Kavitha, T. Satish Kumar, E. Naresh, V. H. Kalmani, K. D. Bamane, and P. K. Pareek</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Medicinal plant identification in real-time using deep learning model</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it-IT" sz="1250" b="0" i="0" u="none" strike="noStrike" dirty="0">
                          <a:solidFill>
                            <a:schemeClr val="tx1"/>
                          </a:solidFill>
                          <a:effectLst/>
                          <a:latin typeface="Verdana" panose="020B0604030504040204" pitchFamily="34" charset="0"/>
                          <a:ea typeface="Verdana" panose="020B0604030504040204" pitchFamily="34" charset="0"/>
                        </a:rPr>
                        <a:t>SN Comput. Sci., vol. 5, no. 73</a:t>
                      </a:r>
                      <a:endParaRPr lang="it-IT"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Introduced a deep learning-based technique for real-time medicinal plant identification, utilizing the MobileNet model for classification.</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extLst>
                  <a:ext uri="{0D108BD9-81ED-4DB2-BD59-A6C34878D82A}">
                    <a16:rowId xmlns:a16="http://schemas.microsoft.com/office/drawing/2014/main" val="1003627809"/>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3F208-9D8D-9740-E16F-1720ACCB4E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8A40BF-8B68-DE00-D19B-E9F0A17BCF38}"/>
              </a:ext>
            </a:extLst>
          </p:cNvPr>
          <p:cNvSpPr>
            <a:spLocks noGrp="1"/>
          </p:cNvSpPr>
          <p:nvPr>
            <p:ph type="title"/>
          </p:nvPr>
        </p:nvSpPr>
        <p:spPr>
          <a:xfrm>
            <a:off x="812800" y="177656"/>
            <a:ext cx="10668000" cy="487362"/>
          </a:xfrm>
        </p:spPr>
        <p:txBody>
          <a:bodyPr/>
          <a:lstStyle/>
          <a:p>
            <a:r>
              <a:rPr lang="en-GB" sz="2400" dirty="0"/>
              <a:t>Literature</a:t>
            </a:r>
            <a:r>
              <a:rPr lang="en-GB" sz="2000" dirty="0"/>
              <a:t> </a:t>
            </a:r>
            <a:r>
              <a:rPr lang="en-GB" sz="2400" dirty="0"/>
              <a:t>Review</a:t>
            </a:r>
          </a:p>
        </p:txBody>
      </p:sp>
      <p:graphicFrame>
        <p:nvGraphicFramePr>
          <p:cNvPr id="8" name="Table 7">
            <a:extLst>
              <a:ext uri="{FF2B5EF4-FFF2-40B4-BE49-F238E27FC236}">
                <a16:creationId xmlns:a16="http://schemas.microsoft.com/office/drawing/2014/main" id="{BFE68047-895C-18F7-A2CB-E9A021E62E91}"/>
              </a:ext>
            </a:extLst>
          </p:cNvPr>
          <p:cNvGraphicFramePr>
            <a:graphicFrameLocks noGrp="1"/>
          </p:cNvGraphicFramePr>
          <p:nvPr>
            <p:extLst>
              <p:ext uri="{D42A27DB-BD31-4B8C-83A1-F6EECF244321}">
                <p14:modId xmlns:p14="http://schemas.microsoft.com/office/powerpoint/2010/main" val="4116541184"/>
              </p:ext>
            </p:extLst>
          </p:nvPr>
        </p:nvGraphicFramePr>
        <p:xfrm>
          <a:off x="0" y="962750"/>
          <a:ext cx="12191999" cy="5409992"/>
        </p:xfrm>
        <a:graphic>
          <a:graphicData uri="http://schemas.openxmlformats.org/drawingml/2006/table">
            <a:tbl>
              <a:tblPr firstRow="1" bandRow="1">
                <a:tableStyleId>{5C22544A-7EE6-4342-B048-85BDC9FD1C3A}</a:tableStyleId>
              </a:tblPr>
              <a:tblGrid>
                <a:gridCol w="2843006">
                  <a:extLst>
                    <a:ext uri="{9D8B030D-6E8A-4147-A177-3AD203B41FA5}">
                      <a16:colId xmlns:a16="http://schemas.microsoft.com/office/drawing/2014/main" val="2236327438"/>
                    </a:ext>
                  </a:extLst>
                </a:gridCol>
                <a:gridCol w="3116331">
                  <a:extLst>
                    <a:ext uri="{9D8B030D-6E8A-4147-A177-3AD203B41FA5}">
                      <a16:colId xmlns:a16="http://schemas.microsoft.com/office/drawing/2014/main" val="3196853779"/>
                    </a:ext>
                  </a:extLst>
                </a:gridCol>
                <a:gridCol w="3116331">
                  <a:extLst>
                    <a:ext uri="{9D8B030D-6E8A-4147-A177-3AD203B41FA5}">
                      <a16:colId xmlns:a16="http://schemas.microsoft.com/office/drawing/2014/main" val="1068465862"/>
                    </a:ext>
                  </a:extLst>
                </a:gridCol>
                <a:gridCol w="3116331">
                  <a:extLst>
                    <a:ext uri="{9D8B030D-6E8A-4147-A177-3AD203B41FA5}">
                      <a16:colId xmlns:a16="http://schemas.microsoft.com/office/drawing/2014/main" val="1285532754"/>
                    </a:ext>
                  </a:extLst>
                </a:gridCol>
              </a:tblGrid>
              <a:tr h="408830">
                <a:tc>
                  <a:txBody>
                    <a:bodyPr/>
                    <a:lstStyle/>
                    <a:p>
                      <a:r>
                        <a:rPr lang="en-US" sz="1250" b="0" dirty="0">
                          <a:solidFill>
                            <a:schemeClr val="tx1"/>
                          </a:solidFill>
                          <a:latin typeface="Verdana" panose="020B0604030504040204" pitchFamily="34" charset="0"/>
                          <a:ea typeface="Verdana" panose="020B0604030504040204" pitchFamily="34" charset="0"/>
                        </a:rPr>
                        <a:t>Authors</a:t>
                      </a:r>
                    </a:p>
                  </a:txBody>
                  <a:tcPr/>
                </a:tc>
                <a:tc>
                  <a:txBody>
                    <a:bodyPr/>
                    <a:lstStyle/>
                    <a:p>
                      <a:r>
                        <a:rPr lang="en-US" sz="1250" b="0" dirty="0">
                          <a:solidFill>
                            <a:schemeClr val="tx1"/>
                          </a:solidFill>
                          <a:latin typeface="Verdana" panose="020B0604030504040204" pitchFamily="34" charset="0"/>
                          <a:ea typeface="Verdana" panose="020B0604030504040204" pitchFamily="34" charset="0"/>
                        </a:rPr>
                        <a:t>Title</a:t>
                      </a:r>
                    </a:p>
                  </a:txBody>
                  <a:tcPr/>
                </a:tc>
                <a:tc>
                  <a:txBody>
                    <a:bodyPr/>
                    <a:lstStyle/>
                    <a:p>
                      <a:r>
                        <a:rPr lang="en-US" sz="1250" b="0" dirty="0">
                          <a:solidFill>
                            <a:schemeClr val="tx1"/>
                          </a:solidFill>
                          <a:latin typeface="Verdana" panose="020B0604030504040204" pitchFamily="34" charset="0"/>
                          <a:ea typeface="Verdana" panose="020B0604030504040204" pitchFamily="34" charset="0"/>
                        </a:rPr>
                        <a:t>Where it was published</a:t>
                      </a:r>
                    </a:p>
                  </a:txBody>
                  <a:tcPr/>
                </a:tc>
                <a:tc>
                  <a:txBody>
                    <a:bodyPr/>
                    <a:lstStyle/>
                    <a:p>
                      <a:r>
                        <a:rPr lang="en-US" sz="1250" b="0" dirty="0">
                          <a:solidFill>
                            <a:schemeClr val="tx1"/>
                          </a:solidFill>
                          <a:latin typeface="Verdana" panose="020B0604030504040204" pitchFamily="34" charset="0"/>
                          <a:ea typeface="Verdana" panose="020B0604030504040204" pitchFamily="34" charset="0"/>
                        </a:rPr>
                        <a:t>Summary of paper</a:t>
                      </a:r>
                    </a:p>
                  </a:txBody>
                  <a:tcPr/>
                </a:tc>
                <a:extLst>
                  <a:ext uri="{0D108BD9-81ED-4DB2-BD59-A6C34878D82A}">
                    <a16:rowId xmlns:a16="http://schemas.microsoft.com/office/drawing/2014/main" val="3996175137"/>
                  </a:ext>
                </a:extLst>
              </a:tr>
              <a:tr h="1254662">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[7] A. S. Deshmukh, P. M. Mudhaliar, and S. Thorat</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Ayurvedic plant identification using image processing and artificial intelligence</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1" u="none" strike="noStrike" dirty="0">
                          <a:solidFill>
                            <a:schemeClr val="tx1"/>
                          </a:solidFill>
                          <a:effectLst/>
                          <a:latin typeface="Verdana" panose="020B0604030504040204" pitchFamily="34" charset="0"/>
                          <a:ea typeface="Verdana" panose="020B0604030504040204" pitchFamily="34" charset="0"/>
                        </a:rPr>
                        <a:t>Int. J. Sci. Res. Comput. Sci. Eng. Inf. Technol., vol. 7, pp. 212-218</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Explored the integration of artificial intelligence and image processing. Their research highlights the challenges in recognizing medicinal plants due to variations in leaf shape, texture, and color. </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extLst>
                  <a:ext uri="{0D108BD9-81ED-4DB2-BD59-A6C34878D82A}">
                    <a16:rowId xmlns:a16="http://schemas.microsoft.com/office/drawing/2014/main" val="2394057936"/>
                  </a:ext>
                </a:extLst>
              </a:tr>
              <a:tr h="2060873">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[8] B. Dey, J. Ferdous, R. Ahmed, and J. Hossain</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Assessing deep convolutional neural network models and their comparative performance for automated medicinal plant identification from leaf images</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Heliyon, vol. 10, no. 1, e23655</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Conducted research on the automated identification of medicinal plants using deep convolutional neural networks (DCNN). Their study assessed the performance of seven advanced models—VGG16, VGG19, DenseNet201, ResNet50V2, Xception, InceptionResNetV2, and InceptionV3—on a dataset of 5,878 images representing 30 medicinal plant species. </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extLst>
                  <a:ext uri="{0D108BD9-81ED-4DB2-BD59-A6C34878D82A}">
                    <a16:rowId xmlns:a16="http://schemas.microsoft.com/office/drawing/2014/main" val="1026759688"/>
                  </a:ext>
                </a:extLst>
              </a:tr>
              <a:tr h="1156138">
                <a:tc>
                  <a:txBody>
                    <a:bodyPr/>
                    <a:lstStyle/>
                    <a:p>
                      <a:pPr rtl="0" fontAlgn="t"/>
                      <a:r>
                        <a:rPr lang="it-IT" sz="1250" b="0" i="0" u="none" strike="noStrike">
                          <a:solidFill>
                            <a:schemeClr val="tx1"/>
                          </a:solidFill>
                          <a:effectLst/>
                          <a:latin typeface="Verdana" panose="020B0604030504040204" pitchFamily="34" charset="0"/>
                          <a:ea typeface="Verdana" panose="020B0604030504040204" pitchFamily="34" charset="0"/>
                        </a:rPr>
                        <a:t>[9] L. Li, Z. M. Li, and Y. Z. Wang</a:t>
                      </a:r>
                      <a:endParaRPr lang="it-IT" sz="1250" b="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A method of two-dimensional correlation spectroscopy combined with residual neural network for comparison and differentiation of medicinal plants raw materials superior to traditional machine learning: a case study on Eucommia ulmoides leaves</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Plant Methods, vol. 18, no. 1, p. 102</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tc>
                  <a:txBody>
                    <a:bodyPr/>
                    <a:lstStyle/>
                    <a:p>
                      <a:pPr rtl="0" fontAlgn="t"/>
                      <a:r>
                        <a:rPr lang="en-US" sz="1250" b="0" i="0" u="none" strike="noStrike" dirty="0">
                          <a:solidFill>
                            <a:schemeClr val="tx1"/>
                          </a:solidFill>
                          <a:effectLst/>
                          <a:latin typeface="Verdana" panose="020B0604030504040204" pitchFamily="34" charset="0"/>
                          <a:ea typeface="Verdana" panose="020B0604030504040204" pitchFamily="34" charset="0"/>
                        </a:rPr>
                        <a:t>Their study, which examined Eucommia ulmoides leaves (EULs), demonstrated outstanding accuracy, achieving 100% classification across training, testing, and validation phases. </a:t>
                      </a:r>
                      <a:endParaRPr lang="en-US" sz="1250" b="0" dirty="0">
                        <a:solidFill>
                          <a:schemeClr val="tx1"/>
                        </a:solidFill>
                        <a:effectLst/>
                        <a:latin typeface="Verdana" panose="020B0604030504040204" pitchFamily="34" charset="0"/>
                        <a:ea typeface="Verdana" panose="020B0604030504040204" pitchFamily="34" charset="0"/>
                      </a:endParaRPr>
                    </a:p>
                  </a:txBody>
                  <a:tcPr marL="63500" marR="63500" marT="31750" marB="31750"/>
                </a:tc>
                <a:extLst>
                  <a:ext uri="{0D108BD9-81ED-4DB2-BD59-A6C34878D82A}">
                    <a16:rowId xmlns:a16="http://schemas.microsoft.com/office/drawing/2014/main" val="1003627809"/>
                  </a:ext>
                </a:extLst>
              </a:tr>
            </a:tbl>
          </a:graphicData>
        </a:graphic>
      </p:graphicFrame>
    </p:spTree>
    <p:extLst>
      <p:ext uri="{BB962C8B-B14F-4D97-AF65-F5344CB8AC3E}">
        <p14:creationId xmlns:p14="http://schemas.microsoft.com/office/powerpoint/2010/main" val="2056579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E0C050-86C2-61E4-07EB-CD7F1D77A412}"/>
              </a:ext>
            </a:extLst>
          </p:cNvPr>
          <p:cNvSpPr>
            <a:spLocks noGrp="1"/>
          </p:cNvSpPr>
          <p:nvPr>
            <p:ph type="title"/>
          </p:nvPr>
        </p:nvSpPr>
        <p:spPr>
          <a:xfrm>
            <a:off x="812800" y="274638"/>
            <a:ext cx="10668000" cy="487362"/>
          </a:xfrm>
        </p:spPr>
        <p:txBody>
          <a:bodyPr anchor="ctr">
            <a:normAutofit fontScale="90000"/>
          </a:bodyPr>
          <a:lstStyle/>
          <a:p>
            <a:pPr>
              <a:lnSpc>
                <a:spcPct val="90000"/>
              </a:lnSpc>
            </a:pPr>
            <a:r>
              <a:rPr lang="en-GB" dirty="0">
                <a:solidFill>
                  <a:schemeClr val="tx1"/>
                </a:solidFill>
              </a:rPr>
              <a:t>Methodology-Conditional Generative Adversarial Networks</a:t>
            </a:r>
          </a:p>
        </p:txBody>
      </p:sp>
      <p:sp>
        <p:nvSpPr>
          <p:cNvPr id="3" name="Content Placeholder 2">
            <a:extLst>
              <a:ext uri="{FF2B5EF4-FFF2-40B4-BE49-F238E27FC236}">
                <a16:creationId xmlns:a16="http://schemas.microsoft.com/office/drawing/2014/main" id="{5FA4FED6-11E7-9F64-C49B-30C13CB08346}"/>
              </a:ext>
            </a:extLst>
          </p:cNvPr>
          <p:cNvSpPr>
            <a:spLocks noGrp="1"/>
          </p:cNvSpPr>
          <p:nvPr>
            <p:ph sz="half" idx="1"/>
          </p:nvPr>
        </p:nvSpPr>
        <p:spPr>
          <a:xfrm>
            <a:off x="0" y="1166018"/>
            <a:ext cx="6400800" cy="4841243"/>
          </a:xfrm>
        </p:spPr>
        <p:txBody>
          <a:bodyPr>
            <a:normAutofit/>
          </a:bodyPr>
          <a:lstStyle/>
          <a:p>
            <a:pPr algn="just"/>
            <a:r>
              <a:rPr lang="en-US" sz="1800" b="0" i="0" dirty="0">
                <a:solidFill>
                  <a:srgbClr val="374151"/>
                </a:solidFill>
                <a:effectLst/>
              </a:rPr>
              <a:t>The GAN in your code is a </a:t>
            </a:r>
            <a:r>
              <a:rPr lang="en-US" sz="1800" b="1" i="0" dirty="0">
                <a:effectLst/>
              </a:rPr>
              <a:t>Conditional GAN (CGAN)</a:t>
            </a:r>
            <a:r>
              <a:rPr lang="en-US" sz="1800" b="0" i="0" dirty="0">
                <a:solidFill>
                  <a:srgbClr val="374151"/>
                </a:solidFill>
                <a:effectLst/>
              </a:rPr>
              <a:t> because it generates images based on specific class labels, allowing for more controlled image generation compared to a standard GAN.</a:t>
            </a:r>
          </a:p>
          <a:p>
            <a:pPr algn="just"/>
            <a:r>
              <a:rPr lang="en-US" sz="1800" b="0" i="0" dirty="0">
                <a:solidFill>
                  <a:srgbClr val="374151"/>
                </a:solidFill>
                <a:effectLst/>
              </a:rPr>
              <a:t>The generator takes a random noise vector and a conditional input (like class labels) to produce synthetic images. It typically includes layers such as dense layers, reshaping layers, and transposed convolutional layers to upsample the noise into a full image.</a:t>
            </a:r>
          </a:p>
          <a:p>
            <a:pPr algn="just"/>
            <a:r>
              <a:rPr lang="en-US" sz="1800" b="0" i="0" dirty="0">
                <a:solidFill>
                  <a:srgbClr val="374151"/>
                </a:solidFill>
                <a:effectLst/>
              </a:rPr>
              <a:t>The discriminator receives both real images and synthetic images along with the corresponding class labels. It evaluates whether the input image is real or fake, using layers like convolutional layers, flattening, and dense layers to output a probability score.</a:t>
            </a:r>
            <a:endParaRPr lang="en-US" sz="1800" dirty="0"/>
          </a:p>
        </p:txBody>
      </p:sp>
      <p:pic>
        <p:nvPicPr>
          <p:cNvPr id="9" name="Picture 8" descr="A diagram of a diagram&#10;&#10;AI-generated content may be incorrect.">
            <a:extLst>
              <a:ext uri="{FF2B5EF4-FFF2-40B4-BE49-F238E27FC236}">
                <a16:creationId xmlns:a16="http://schemas.microsoft.com/office/drawing/2014/main" id="{D3B9E382-4521-6EA2-1A5E-99559FC3933F}"/>
              </a:ext>
            </a:extLst>
          </p:cNvPr>
          <p:cNvPicPr>
            <a:picLocks noChangeAspect="1"/>
          </p:cNvPicPr>
          <p:nvPr/>
        </p:nvPicPr>
        <p:blipFill>
          <a:blip r:embed="rId2"/>
          <a:stretch>
            <a:fillRect/>
          </a:stretch>
        </p:blipFill>
        <p:spPr>
          <a:xfrm>
            <a:off x="6670878" y="1166018"/>
            <a:ext cx="5470322" cy="4416252"/>
          </a:xfrm>
          <a:prstGeom prst="rect">
            <a:avLst/>
          </a:prstGeom>
          <a:noFill/>
        </p:spPr>
      </p:pic>
    </p:spTree>
    <p:extLst>
      <p:ext uri="{BB962C8B-B14F-4D97-AF65-F5344CB8AC3E}">
        <p14:creationId xmlns:p14="http://schemas.microsoft.com/office/powerpoint/2010/main" val="168463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347B-085B-3E8B-7D41-20586684CD87}"/>
              </a:ext>
            </a:extLst>
          </p:cNvPr>
          <p:cNvSpPr>
            <a:spLocks noGrp="1"/>
          </p:cNvSpPr>
          <p:nvPr>
            <p:ph type="title"/>
          </p:nvPr>
        </p:nvSpPr>
        <p:spPr>
          <a:xfrm>
            <a:off x="812800" y="274638"/>
            <a:ext cx="10668000" cy="487362"/>
          </a:xfrm>
        </p:spPr>
        <p:txBody>
          <a:bodyPr anchor="ctr">
            <a:noAutofit/>
          </a:bodyPr>
          <a:lstStyle/>
          <a:p>
            <a:pPr>
              <a:lnSpc>
                <a:spcPct val="90000"/>
              </a:lnSpc>
            </a:pPr>
            <a:r>
              <a:rPr lang="en-GB" sz="2000" dirty="0">
                <a:solidFill>
                  <a:schemeClr val="tx2">
                    <a:lumMod val="50000"/>
                  </a:schemeClr>
                </a:solidFill>
              </a:rPr>
              <a:t>Methodology-</a:t>
            </a:r>
            <a:r>
              <a:rPr lang="en-US" sz="2000" b="1" i="0" dirty="0">
                <a:solidFill>
                  <a:schemeClr val="tx2">
                    <a:lumMod val="50000"/>
                  </a:schemeClr>
                </a:solidFill>
                <a:effectLst/>
              </a:rPr>
              <a:t>Wasserstein Generative Adversarial Networks (WGANs)</a:t>
            </a:r>
            <a:br>
              <a:rPr lang="en-US" sz="2000" b="1" i="0" dirty="0">
                <a:solidFill>
                  <a:schemeClr val="tx2">
                    <a:lumMod val="50000"/>
                  </a:schemeClr>
                </a:solidFill>
                <a:effectLst/>
              </a:rPr>
            </a:br>
            <a:endParaRPr lang="en-US" sz="2000" dirty="0">
              <a:solidFill>
                <a:schemeClr val="tx2">
                  <a:lumMod val="50000"/>
                </a:schemeClr>
              </a:solidFill>
            </a:endParaRPr>
          </a:p>
        </p:txBody>
      </p:sp>
      <p:sp>
        <p:nvSpPr>
          <p:cNvPr id="3" name="Content Placeholder 2">
            <a:extLst>
              <a:ext uri="{FF2B5EF4-FFF2-40B4-BE49-F238E27FC236}">
                <a16:creationId xmlns:a16="http://schemas.microsoft.com/office/drawing/2014/main" id="{052DE8FE-6EDE-33B2-0D6E-E9B35AE4A0DB}"/>
              </a:ext>
            </a:extLst>
          </p:cNvPr>
          <p:cNvSpPr>
            <a:spLocks noGrp="1"/>
          </p:cNvSpPr>
          <p:nvPr>
            <p:ph sz="half" idx="1"/>
          </p:nvPr>
        </p:nvSpPr>
        <p:spPr>
          <a:xfrm>
            <a:off x="0" y="1145894"/>
            <a:ext cx="4884516" cy="4546087"/>
          </a:xfrm>
        </p:spPr>
        <p:txBody>
          <a:bodyPr>
            <a:normAutofit/>
          </a:bodyPr>
          <a:lstStyle/>
          <a:p>
            <a:pPr>
              <a:lnSpc>
                <a:spcPct val="90000"/>
              </a:lnSpc>
            </a:pPr>
            <a:r>
              <a:rPr lang="en-US" sz="1500" dirty="0"/>
              <a:t>WGAN's architecture uses deep neural networks for both generator and discriminator. </a:t>
            </a:r>
          </a:p>
          <a:p>
            <a:pPr>
              <a:lnSpc>
                <a:spcPct val="90000"/>
              </a:lnSpc>
            </a:pPr>
            <a:r>
              <a:rPr lang="en-US" sz="1500" dirty="0"/>
              <a:t>The key difference between GANs and WGANs is the loss function and the gradient penalty. </a:t>
            </a:r>
          </a:p>
          <a:p>
            <a:pPr>
              <a:lnSpc>
                <a:spcPct val="90000"/>
              </a:lnSpc>
            </a:pPr>
            <a:r>
              <a:rPr lang="en-US" sz="1500" b="0" i="0" dirty="0">
                <a:effectLst/>
              </a:rPr>
              <a:t>The WGAN architecture consists of a generator and a critic (instead of a discriminator). </a:t>
            </a:r>
          </a:p>
          <a:p>
            <a:pPr>
              <a:lnSpc>
                <a:spcPct val="90000"/>
              </a:lnSpc>
            </a:pPr>
            <a:r>
              <a:rPr lang="en-US" sz="1500" b="0" i="0" dirty="0">
                <a:effectLst/>
              </a:rPr>
              <a:t>The critic evaluates the quality of the generated samples and provides feedback to the generator. </a:t>
            </a:r>
          </a:p>
          <a:p>
            <a:pPr>
              <a:lnSpc>
                <a:spcPct val="90000"/>
              </a:lnSpc>
            </a:pPr>
            <a:r>
              <a:rPr lang="en-US" sz="1500" b="0" i="0" dirty="0">
                <a:effectLst/>
              </a:rPr>
              <a:t>The key innovation is the use of weight clipping or gradient penalty to enforce the Lipschitz constraint, ensuring that the critic's function remains 1-Lipschitz. </a:t>
            </a:r>
          </a:p>
          <a:p>
            <a:pPr>
              <a:lnSpc>
                <a:spcPct val="90000"/>
              </a:lnSpc>
            </a:pPr>
            <a:r>
              <a:rPr lang="en-US" sz="1500" b="0" i="0" dirty="0">
                <a:effectLst/>
              </a:rPr>
              <a:t>This leads to more stable training dynamics and allows for a more meaningful measure of distance between the real and generated data distributions.</a:t>
            </a:r>
            <a:endParaRPr lang="en-US" sz="1500" dirty="0"/>
          </a:p>
        </p:txBody>
      </p:sp>
      <p:pic>
        <p:nvPicPr>
          <p:cNvPr id="4" name="Picture 3" descr="A diagram of a discriminator&#10;&#10;AI-generated content may be incorrect.">
            <a:extLst>
              <a:ext uri="{FF2B5EF4-FFF2-40B4-BE49-F238E27FC236}">
                <a16:creationId xmlns:a16="http://schemas.microsoft.com/office/drawing/2014/main" id="{2792C606-891E-7B99-A293-36FE40FF6F48}"/>
              </a:ext>
            </a:extLst>
          </p:cNvPr>
          <p:cNvPicPr>
            <a:picLocks noChangeAspect="1"/>
          </p:cNvPicPr>
          <p:nvPr/>
        </p:nvPicPr>
        <p:blipFill>
          <a:blip r:embed="rId2"/>
          <a:stretch>
            <a:fillRect/>
          </a:stretch>
        </p:blipFill>
        <p:spPr>
          <a:xfrm>
            <a:off x="4884516" y="1145894"/>
            <a:ext cx="6968482" cy="4944569"/>
          </a:xfrm>
          <a:prstGeom prst="rect">
            <a:avLst/>
          </a:prstGeom>
          <a:noFill/>
        </p:spPr>
      </p:pic>
    </p:spTree>
    <p:extLst>
      <p:ext uri="{BB962C8B-B14F-4D97-AF65-F5344CB8AC3E}">
        <p14:creationId xmlns:p14="http://schemas.microsoft.com/office/powerpoint/2010/main" val="131971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4B817-1A1D-5A53-8283-6BF324CF1835}"/>
              </a:ext>
            </a:extLst>
          </p:cNvPr>
          <p:cNvSpPr>
            <a:spLocks noGrp="1"/>
          </p:cNvSpPr>
          <p:nvPr>
            <p:ph type="title"/>
          </p:nvPr>
        </p:nvSpPr>
        <p:spPr>
          <a:xfrm>
            <a:off x="812800" y="274638"/>
            <a:ext cx="10668000" cy="487362"/>
          </a:xfrm>
        </p:spPr>
        <p:txBody>
          <a:bodyPr anchor="ctr">
            <a:normAutofit/>
          </a:bodyPr>
          <a:lstStyle/>
          <a:p>
            <a:pPr>
              <a:lnSpc>
                <a:spcPct val="90000"/>
              </a:lnSpc>
            </a:pPr>
            <a:r>
              <a:rPr lang="en-US" dirty="0">
                <a:solidFill>
                  <a:schemeClr val="tx2">
                    <a:lumMod val="50000"/>
                  </a:schemeClr>
                </a:solidFill>
              </a:rPr>
              <a:t>Methodology-Deep Convolutional GAN</a:t>
            </a:r>
          </a:p>
        </p:txBody>
      </p:sp>
      <p:sp>
        <p:nvSpPr>
          <p:cNvPr id="3" name="Content Placeholder 2">
            <a:extLst>
              <a:ext uri="{FF2B5EF4-FFF2-40B4-BE49-F238E27FC236}">
                <a16:creationId xmlns:a16="http://schemas.microsoft.com/office/drawing/2014/main" id="{3F55620D-3542-D385-5B4B-1CA0BAD21314}"/>
              </a:ext>
            </a:extLst>
          </p:cNvPr>
          <p:cNvSpPr>
            <a:spLocks noGrp="1"/>
          </p:cNvSpPr>
          <p:nvPr>
            <p:ph sz="half" idx="1"/>
          </p:nvPr>
        </p:nvSpPr>
        <p:spPr>
          <a:xfrm>
            <a:off x="0" y="1009894"/>
            <a:ext cx="5384800" cy="4525963"/>
          </a:xfrm>
        </p:spPr>
        <p:txBody>
          <a:bodyPr>
            <a:normAutofit/>
          </a:bodyPr>
          <a:lstStyle/>
          <a:p>
            <a:pPr>
              <a:lnSpc>
                <a:spcPct val="90000"/>
              </a:lnSpc>
            </a:pPr>
            <a:r>
              <a:rPr lang="en-US" sz="1800" b="0" i="0" dirty="0">
                <a:effectLst/>
              </a:rPr>
              <a:t>DCGAN uses convolutional and convolutional-transpose layers in the generator and discriminator, respectively. </a:t>
            </a:r>
          </a:p>
          <a:p>
            <a:pPr>
              <a:lnSpc>
                <a:spcPct val="90000"/>
              </a:lnSpc>
            </a:pPr>
            <a:r>
              <a:rPr lang="en-US" sz="1800" b="0" i="0" dirty="0">
                <a:effectLst/>
              </a:rPr>
              <a:t>Here the discriminator consists of strided convolution layers, batch normalization layers, and LeakyRelu as activation function. </a:t>
            </a:r>
          </a:p>
          <a:p>
            <a:pPr>
              <a:lnSpc>
                <a:spcPct val="90000"/>
              </a:lnSpc>
            </a:pPr>
            <a:r>
              <a:rPr lang="en-US" sz="1800" b="0" i="0" dirty="0">
                <a:effectLst/>
              </a:rPr>
              <a:t>It takes a 3x64x64 input image. The generator consists of convolutional-transpose layers, batch normalization layers, and ReLU activations. </a:t>
            </a:r>
          </a:p>
          <a:p>
            <a:pPr>
              <a:lnSpc>
                <a:spcPct val="90000"/>
              </a:lnSpc>
            </a:pPr>
            <a:r>
              <a:rPr lang="en-US" sz="1800" b="0" i="0" dirty="0">
                <a:effectLst/>
              </a:rPr>
              <a:t>The output will be a 3x64x64 RGB image.</a:t>
            </a:r>
            <a:endParaRPr lang="en-US" sz="1800" dirty="0"/>
          </a:p>
        </p:txBody>
      </p:sp>
      <p:pic>
        <p:nvPicPr>
          <p:cNvPr id="1026" name="Picture 2">
            <a:extLst>
              <a:ext uri="{FF2B5EF4-FFF2-40B4-BE49-F238E27FC236}">
                <a16:creationId xmlns:a16="http://schemas.microsoft.com/office/drawing/2014/main" id="{C371B643-DBC5-EB61-C89E-F976E70911A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84800" y="1166018"/>
            <a:ext cx="6714614" cy="4525963"/>
          </a:xfrm>
          <a:prstGeom prst="rect">
            <a:avLst/>
          </a:prstGeom>
          <a:solidFill>
            <a:srgbClr val="FFFFFF"/>
          </a:solidFill>
        </p:spPr>
      </p:pic>
    </p:spTree>
    <p:extLst>
      <p:ext uri="{BB962C8B-B14F-4D97-AF65-F5344CB8AC3E}">
        <p14:creationId xmlns:p14="http://schemas.microsoft.com/office/powerpoint/2010/main" val="231197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0F21E52-0DFA-285D-94C7-DC64107D272E}"/>
              </a:ext>
            </a:extLst>
          </p:cNvPr>
          <p:cNvSpPr>
            <a:spLocks noGrp="1"/>
          </p:cNvSpPr>
          <p:nvPr>
            <p:ph type="title"/>
          </p:nvPr>
        </p:nvSpPr>
        <p:spPr>
          <a:xfrm>
            <a:off x="812800" y="274638"/>
            <a:ext cx="10668000" cy="487362"/>
          </a:xfrm>
        </p:spPr>
        <p:txBody>
          <a:bodyPr anchor="ctr">
            <a:normAutofit/>
          </a:bodyPr>
          <a:lstStyle/>
          <a:p>
            <a:pPr>
              <a:lnSpc>
                <a:spcPct val="90000"/>
              </a:lnSpc>
            </a:pPr>
            <a:r>
              <a:rPr lang="en-GB" dirty="0">
                <a:solidFill>
                  <a:schemeClr val="tx1"/>
                </a:solidFill>
              </a:rPr>
              <a:t>Methodology-Logistic Regression</a:t>
            </a:r>
          </a:p>
        </p:txBody>
      </p:sp>
      <p:sp>
        <p:nvSpPr>
          <p:cNvPr id="6" name="Content Placeholder 5">
            <a:extLst>
              <a:ext uri="{FF2B5EF4-FFF2-40B4-BE49-F238E27FC236}">
                <a16:creationId xmlns:a16="http://schemas.microsoft.com/office/drawing/2014/main" id="{F10B19BE-7309-9EC2-D731-9D3CE8FD169E}"/>
              </a:ext>
            </a:extLst>
          </p:cNvPr>
          <p:cNvSpPr>
            <a:spLocks noGrp="1"/>
          </p:cNvSpPr>
          <p:nvPr>
            <p:ph sz="half" idx="1"/>
          </p:nvPr>
        </p:nvSpPr>
        <p:spPr>
          <a:xfrm>
            <a:off x="277792" y="1270190"/>
            <a:ext cx="5818208" cy="4598175"/>
          </a:xfrm>
        </p:spPr>
        <p:txBody>
          <a:bodyPr>
            <a:normAutofit/>
          </a:bodyPr>
          <a:lstStyle/>
          <a:p>
            <a:pPr algn="just">
              <a:lnSpc>
                <a:spcPct val="90000"/>
              </a:lnSpc>
            </a:pPr>
            <a:r>
              <a:rPr lang="en-US" sz="2000" b="1" i="0" dirty="0">
                <a:effectLst/>
              </a:rPr>
              <a:t>Logistic regression</a:t>
            </a:r>
            <a:r>
              <a:rPr lang="en-US" sz="2000" b="0" i="0" dirty="0">
                <a:effectLst/>
              </a:rPr>
              <a:t> is a </a:t>
            </a:r>
            <a:r>
              <a:rPr lang="en-US" sz="2000" b="1" i="0" dirty="0">
                <a:effectLst/>
              </a:rPr>
              <a:t>supervised machine learning algorithm </a:t>
            </a:r>
            <a:r>
              <a:rPr lang="en-US" sz="2000" b="0" i="0" dirty="0">
                <a:effectLst/>
              </a:rPr>
              <a:t>used for </a:t>
            </a:r>
            <a:r>
              <a:rPr lang="en-US" sz="2000" b="1" i="0" dirty="0">
                <a:effectLst/>
              </a:rPr>
              <a:t>classification tasks</a:t>
            </a:r>
            <a:r>
              <a:rPr lang="en-US" sz="2000" b="0" i="0" dirty="0">
                <a:effectLst/>
              </a:rPr>
              <a:t> where the goal is to predict the probability that an instance belongs to a given class or not. </a:t>
            </a:r>
          </a:p>
          <a:p>
            <a:pPr algn="just">
              <a:lnSpc>
                <a:spcPct val="90000"/>
              </a:lnSpc>
            </a:pPr>
            <a:r>
              <a:rPr lang="en-US" sz="2000" dirty="0"/>
              <a:t>Multinomial Logistic Regression is implemented in our code.</a:t>
            </a:r>
          </a:p>
          <a:p>
            <a:pPr algn="just">
              <a:lnSpc>
                <a:spcPct val="90000"/>
              </a:lnSpc>
            </a:pPr>
            <a:r>
              <a:rPr lang="en-US" sz="2000" dirty="0"/>
              <a:t>statistical method used for binary classification problems, but it can be extended to multi-class classification using techniques like one-vs-rest (OvR) or softmax regression.</a:t>
            </a:r>
          </a:p>
        </p:txBody>
      </p:sp>
      <p:pic>
        <p:nvPicPr>
          <p:cNvPr id="7" name="Picture 6" descr="A graph of a logistic model&#10;&#10;AI-generated content may be incorrect.">
            <a:extLst>
              <a:ext uri="{FF2B5EF4-FFF2-40B4-BE49-F238E27FC236}">
                <a16:creationId xmlns:a16="http://schemas.microsoft.com/office/drawing/2014/main" id="{43A17447-16BB-35B2-097E-9FFAD2E2D08C}"/>
              </a:ext>
            </a:extLst>
          </p:cNvPr>
          <p:cNvPicPr>
            <a:picLocks noChangeAspect="1"/>
          </p:cNvPicPr>
          <p:nvPr/>
        </p:nvPicPr>
        <p:blipFill>
          <a:blip r:embed="rId2"/>
          <a:stretch>
            <a:fillRect/>
          </a:stretch>
        </p:blipFill>
        <p:spPr>
          <a:xfrm>
            <a:off x="6336496" y="1988565"/>
            <a:ext cx="5384800" cy="3486260"/>
          </a:xfrm>
          <a:prstGeom prst="rect">
            <a:avLst/>
          </a:prstGeom>
          <a:noFill/>
        </p:spPr>
      </p:pic>
    </p:spTree>
    <p:extLst>
      <p:ext uri="{BB962C8B-B14F-4D97-AF65-F5344CB8AC3E}">
        <p14:creationId xmlns:p14="http://schemas.microsoft.com/office/powerpoint/2010/main" val="898105272"/>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2691</TotalTime>
  <Words>2220</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Bookman Old Style</vt:lpstr>
      <vt:lpstr>Calibri</vt:lpstr>
      <vt:lpstr>Cambria</vt:lpstr>
      <vt:lpstr>Times New Roman</vt:lpstr>
      <vt:lpstr>Verdana</vt:lpstr>
      <vt:lpstr>Bioinformatics</vt:lpstr>
      <vt:lpstr>Identification of Different Medicinal Plants/Raw materials through Image Processing Using Machine Learning Algorithms </vt:lpstr>
      <vt:lpstr>Introduction</vt:lpstr>
      <vt:lpstr>Literature Review</vt:lpstr>
      <vt:lpstr>Literature Review</vt:lpstr>
      <vt:lpstr>Literature Review</vt:lpstr>
      <vt:lpstr>Methodology-Conditional Generative Adversarial Networks</vt:lpstr>
      <vt:lpstr>Methodology-Wasserstein Generative Adversarial Networks (WGANs) </vt:lpstr>
      <vt:lpstr>Methodology-Deep Convolutional GAN</vt:lpstr>
      <vt:lpstr>Methodology-Logistic Regression</vt:lpstr>
      <vt:lpstr>Methodology-VGG16</vt:lpstr>
      <vt:lpstr>Proposed Method</vt:lpstr>
      <vt:lpstr>Results</vt:lpstr>
      <vt:lpstr>Results-Confusion Matrix-Model 1,Model 2 </vt:lpstr>
      <vt:lpstr>Objectives</vt:lpstr>
      <vt:lpstr>Timeline of Project</vt:lpstr>
      <vt:lpstr>Expected Outcomes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Akhil K</cp:lastModifiedBy>
  <cp:revision>49</cp:revision>
  <dcterms:created xsi:type="dcterms:W3CDTF">2023-03-16T03:26:27Z</dcterms:created>
  <dcterms:modified xsi:type="dcterms:W3CDTF">2025-03-31T15:10:33Z</dcterms:modified>
</cp:coreProperties>
</file>